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6" r:id="rId2"/>
    <p:sldMasterId id="2147483763" r:id="rId3"/>
    <p:sldMasterId id="2147483775" r:id="rId4"/>
  </p:sldMasterIdLst>
  <p:notesMasterIdLst>
    <p:notesMasterId r:id="rId30"/>
  </p:notesMasterIdLst>
  <p:sldIdLst>
    <p:sldId id="345" r:id="rId5"/>
    <p:sldId id="510" r:id="rId6"/>
    <p:sldId id="321" r:id="rId7"/>
    <p:sldId id="303" r:id="rId8"/>
    <p:sldId id="518" r:id="rId9"/>
    <p:sldId id="511" r:id="rId10"/>
    <p:sldId id="512" r:id="rId11"/>
    <p:sldId id="331" r:id="rId12"/>
    <p:sldId id="332" r:id="rId13"/>
    <p:sldId id="333" r:id="rId14"/>
    <p:sldId id="827" r:id="rId15"/>
    <p:sldId id="513" r:id="rId16"/>
    <p:sldId id="297" r:id="rId17"/>
    <p:sldId id="829" r:id="rId18"/>
    <p:sldId id="536" r:id="rId19"/>
    <p:sldId id="820" r:id="rId20"/>
    <p:sldId id="529" r:id="rId21"/>
    <p:sldId id="828" r:id="rId22"/>
    <p:sldId id="528" r:id="rId23"/>
    <p:sldId id="830" r:id="rId24"/>
    <p:sldId id="514" r:id="rId25"/>
    <p:sldId id="831" r:id="rId26"/>
    <p:sldId id="832" r:id="rId27"/>
    <p:sldId id="515" r:id="rId28"/>
    <p:sldId id="520" r:id="rId29"/>
  </p:sldIdLst>
  <p:sldSz cx="10799763"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SimSun"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SimSun"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SimSun"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SimSun"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FFFF99"/>
    <a:srgbClr val="336699"/>
    <a:srgbClr val="99FF99"/>
    <a:srgbClr val="969696"/>
    <a:srgbClr val="B2B2B2"/>
    <a:srgbClr val="006699"/>
    <a:srgbClr val="FFCC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1092" y="-96"/>
      </p:cViewPr>
      <p:guideLst>
        <p:guide orient="horz" pos="2244"/>
        <p:guide pos="3417"/>
      </p:guideLst>
    </p:cSldViewPr>
  </p:slideViewPr>
  <p:notesTextViewPr>
    <p:cViewPr>
      <p:scale>
        <a:sx n="1" d="1"/>
        <a:sy n="1" d="1"/>
      </p:scale>
      <p:origin x="0" y="0"/>
    </p:cViewPr>
  </p:notesTextViewPr>
  <p:gridSpacing cx="1872299088" cy="187229908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Header Placeholder 1">
            <a:extLst>
              <a:ext uri="{FF2B5EF4-FFF2-40B4-BE49-F238E27FC236}">
                <a16:creationId xmlns:a16="http://schemas.microsoft.com/office/drawing/2014/main" xmlns="" id="{2A4D337C-3B3D-4000-BDFA-5C75C878A061}"/>
              </a:ext>
            </a:extLst>
          </p:cNvPr>
          <p:cNvSpPr>
            <a:spLocks noGrp="1" noChangeArrowheads="1"/>
          </p:cNvSpPr>
          <p:nvPr>
            <p:ph type="hdr" sz="quarter" idx="4294967295"/>
          </p:nvPr>
        </p:nvSpPr>
        <p:spPr bwMode="auto">
          <a:xfrm>
            <a:off x="0" y="0"/>
            <a:ext cx="29702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en-US" altLang="en-US"/>
          </a:p>
        </p:txBody>
      </p:sp>
      <p:sp>
        <p:nvSpPr>
          <p:cNvPr id="5123" name="Date Placeholder 2">
            <a:extLst>
              <a:ext uri="{FF2B5EF4-FFF2-40B4-BE49-F238E27FC236}">
                <a16:creationId xmlns:a16="http://schemas.microsoft.com/office/drawing/2014/main" xmlns="" id="{AD30B7A8-CC0C-4CE0-92B3-A9E3AD651F5C}"/>
              </a:ext>
            </a:extLst>
          </p:cNvPr>
          <p:cNvSpPr>
            <a:spLocks noGrp="1" noChangeArrowheads="1"/>
          </p:cNvSpPr>
          <p:nvPr>
            <p:ph type="dt" idx="1"/>
          </p:nvPr>
        </p:nvSpPr>
        <p:spPr bwMode="auto">
          <a:xfrm>
            <a:off x="3881438" y="0"/>
            <a:ext cx="2974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a:lvl1pPr>
          </a:lstStyle>
          <a:p>
            <a:pPr>
              <a:defRPr/>
            </a:pPr>
            <a:fld id="{B4EDFBE4-9358-4F83-86CD-BF28D5AECCAA}" type="datetime1">
              <a:rPr lang="en-US" altLang="en-US"/>
              <a:pPr>
                <a:defRPr/>
              </a:pPr>
              <a:t>2/20/2019</a:t>
            </a:fld>
            <a:endParaRPr lang="en-US" altLang="en-US" sz="1200"/>
          </a:p>
        </p:txBody>
      </p:sp>
      <p:sp>
        <p:nvSpPr>
          <p:cNvPr id="23556" name="Slide Image Placeholder 3"/>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5125" name="Notes Placeholder 4">
            <a:extLst>
              <a:ext uri="{FF2B5EF4-FFF2-40B4-BE49-F238E27FC236}">
                <a16:creationId xmlns:a16="http://schemas.microsoft.com/office/drawing/2014/main" xmlns="" id="{0F964081-44A4-4AF8-AEA8-A9B56DC7DB9B}"/>
              </a:ext>
            </a:extLst>
          </p:cNvPr>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spcBef>
                <a:spcPct val="30000"/>
              </a:spcBef>
              <a:buFont typeface="Arial" panose="020B0604020202020204" pitchFamily="34" charset="0"/>
              <a:buNone/>
              <a:defRPr/>
            </a:pPr>
            <a:r>
              <a:rPr lang="en-US" altLang="en-US" sz="1200"/>
              <a:t>Click to edit Master text styles</a:t>
            </a:r>
          </a:p>
          <a:p>
            <a:pPr>
              <a:spcBef>
                <a:spcPct val="30000"/>
              </a:spcBef>
              <a:buFont typeface="Arial" panose="020B0604020202020204" pitchFamily="34" charset="0"/>
              <a:buNone/>
              <a:defRPr/>
            </a:pPr>
            <a:r>
              <a:rPr lang="en-US" altLang="en-US" sz="1200"/>
              <a:t>Second level</a:t>
            </a:r>
          </a:p>
          <a:p>
            <a:pPr>
              <a:spcBef>
                <a:spcPct val="30000"/>
              </a:spcBef>
              <a:buFont typeface="Arial" panose="020B0604020202020204" pitchFamily="34" charset="0"/>
              <a:buNone/>
              <a:defRPr/>
            </a:pPr>
            <a:r>
              <a:rPr lang="en-US" altLang="en-US" sz="1200"/>
              <a:t>Third level</a:t>
            </a:r>
          </a:p>
          <a:p>
            <a:pPr>
              <a:spcBef>
                <a:spcPct val="30000"/>
              </a:spcBef>
              <a:buFont typeface="Arial" panose="020B0604020202020204" pitchFamily="34" charset="0"/>
              <a:buNone/>
              <a:defRPr/>
            </a:pPr>
            <a:r>
              <a:rPr lang="en-US" altLang="en-US" sz="1200"/>
              <a:t>Fourth level</a:t>
            </a:r>
          </a:p>
          <a:p>
            <a:pPr>
              <a:spcBef>
                <a:spcPct val="30000"/>
              </a:spcBef>
              <a:buFont typeface="Arial" panose="020B0604020202020204" pitchFamily="34" charset="0"/>
              <a:buNone/>
              <a:defRPr/>
            </a:pPr>
            <a:r>
              <a:rPr lang="en-US" altLang="en-US" sz="1200"/>
              <a:t>Fifth level</a:t>
            </a:r>
          </a:p>
        </p:txBody>
      </p:sp>
      <p:sp>
        <p:nvSpPr>
          <p:cNvPr id="5126" name="Footer Placeholder 5">
            <a:extLst>
              <a:ext uri="{FF2B5EF4-FFF2-40B4-BE49-F238E27FC236}">
                <a16:creationId xmlns:a16="http://schemas.microsoft.com/office/drawing/2014/main" xmlns="" id="{63521E47-F2D9-45D1-8EB2-F61B5E41558B}"/>
              </a:ext>
            </a:extLst>
          </p:cNvPr>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vl1pPr>
          </a:lstStyle>
          <a:p>
            <a:pPr>
              <a:defRPr/>
            </a:pPr>
            <a:endParaRPr lang="en-US" altLang="en-US"/>
          </a:p>
        </p:txBody>
      </p:sp>
      <p:sp>
        <p:nvSpPr>
          <p:cNvPr id="5127" name="Slide Number Placeholder 6">
            <a:extLst>
              <a:ext uri="{FF2B5EF4-FFF2-40B4-BE49-F238E27FC236}">
                <a16:creationId xmlns:a16="http://schemas.microsoft.com/office/drawing/2014/main" xmlns="" id="{7317AC8F-85C1-482E-A7EE-5C7CA7443EE4}"/>
              </a:ext>
            </a:extLst>
          </p:cNvPr>
          <p:cNvSpPr>
            <a:spLocks noGrp="1" noChangeArrowheads="1"/>
          </p:cNvSpPr>
          <p:nvPr>
            <p:ph type="sldNum" sz="quarter" idx="5"/>
          </p:nvPr>
        </p:nvSpPr>
        <p:spPr bwMode="auto">
          <a:xfrm>
            <a:off x="3881438" y="8685213"/>
            <a:ext cx="2974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a:lvl1pPr>
          </a:lstStyle>
          <a:p>
            <a:fld id="{BFABAB00-0F3F-42BA-ABE3-8FF479E30226}" type="slidenum">
              <a:rPr lang="en-US" altLang="en-US"/>
              <a:pPr/>
              <a:t>‹#›</a:t>
            </a:fld>
            <a:endParaRPr lang="en-US" altLang="en-US" sz="1200"/>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739775" y="692150"/>
            <a:ext cx="5378450" cy="3416300"/>
          </a:xfrm>
          <a:ln>
            <a:solidFill>
              <a:srgbClr val="000000"/>
            </a:solidFill>
          </a:ln>
        </p:spPr>
      </p:sp>
      <p:sp>
        <p:nvSpPr>
          <p:cNvPr id="27651" name="Notes Placeholder 2"/>
          <p:cNvSpPr>
            <a:spLocks noGrp="1" noChangeArrowheads="1"/>
          </p:cNvSpPr>
          <p:nvPr>
            <p:ph type="body" idx="1"/>
          </p:nvPr>
        </p:nvSpPr>
        <p:spPr bwMode="auto">
          <a:xfrm>
            <a:off x="-2147483648" y="-2147483648"/>
            <a:ext cx="0" cy="0"/>
          </a:xfrm>
          <a:prstGeom prst="rect">
            <a:avLst/>
          </a:prstGeom>
          <a:noFill/>
          <a:ln>
            <a:miter lim="800000"/>
            <a:headEnd/>
            <a:tailEnd/>
          </a:ln>
        </p:spPr>
        <p:txBody>
          <a:bodyPr/>
          <a:lstStyle/>
          <a:p>
            <a:endParaRPr lang="en-US" altLang="en-US" smtClean="0"/>
          </a:p>
        </p:txBody>
      </p:sp>
      <p:sp>
        <p:nvSpPr>
          <p:cNvPr id="66564" name="Slide Number Placeholder 3">
            <a:extLst>
              <a:ext uri="{FF2B5EF4-FFF2-40B4-BE49-F238E27FC236}">
                <a16:creationId xmlns:a16="http://schemas.microsoft.com/office/drawing/2014/main" xmlns="" id="{67A19FF6-712C-422D-8700-F205E84407E7}"/>
              </a:ext>
            </a:extLst>
          </p:cNvPr>
          <p:cNvSpPr>
            <a:spLocks noGrp="1"/>
          </p:cNvSpPr>
          <p:nvPr>
            <p:ph type="sldNum" sz="quarter" idx="5"/>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fld id="{A6CAF734-8583-49ED-80D9-87DD748F20C1}" type="slidenum">
              <a:rPr lang="en-US" altLang="en-US" sz="1200">
                <a:solidFill>
                  <a:srgbClr val="000000"/>
                </a:solidFill>
                <a:latin typeface="Calibri" pitchFamily="34" charset="0"/>
              </a:rPr>
              <a:pPr>
                <a:buFontTx/>
                <a:buNone/>
              </a:pPr>
              <a:t>3</a:t>
            </a:fld>
            <a:endParaRPr lang="en-US" altLang="en-US" sz="120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730250" y="685800"/>
            <a:ext cx="5397500" cy="3429000"/>
          </a:xfrm>
          <a:ln>
            <a:solidFill>
              <a:srgbClr val="000000"/>
            </a:solidFill>
          </a:ln>
        </p:spPr>
      </p:sp>
      <p:sp>
        <p:nvSpPr>
          <p:cNvPr id="29699" name="Notes Placeholder 2"/>
          <p:cNvSpPr>
            <a:spLocks noGrp="1" noChangeArrowheads="1"/>
          </p:cNvSpPr>
          <p:nvPr>
            <p:ph type="body" idx="1"/>
          </p:nvPr>
        </p:nvSpPr>
        <p:spPr bwMode="auto">
          <a:xfrm>
            <a:off x="-2147483648" y="-2147483648"/>
            <a:ext cx="0" cy="0"/>
          </a:xfrm>
          <a:prstGeom prst="rect">
            <a:avLst/>
          </a:prstGeom>
          <a:noFill/>
          <a:ln>
            <a:miter lim="800000"/>
            <a:headEnd/>
            <a:tailEnd/>
          </a:ln>
        </p:spPr>
        <p:txBody>
          <a:bodyPr/>
          <a:lstStyle/>
          <a:p>
            <a:endParaRPr lang="en-US" altLang="en-US" smtClean="0"/>
          </a:p>
        </p:txBody>
      </p:sp>
      <p:sp>
        <p:nvSpPr>
          <p:cNvPr id="97284" name="Slide Number Placeholder 3">
            <a:extLst>
              <a:ext uri="{FF2B5EF4-FFF2-40B4-BE49-F238E27FC236}">
                <a16:creationId xmlns:a16="http://schemas.microsoft.com/office/drawing/2014/main" xmlns="" id="{C0078A9E-BB32-4F5C-AD64-868301F2A8B3}"/>
              </a:ext>
            </a:extLst>
          </p:cNvPr>
          <p:cNvSpPr>
            <a:spLocks noGrp="1"/>
          </p:cNvSpPr>
          <p:nvPr>
            <p:ph type="sldNum" sz="quarter" idx="5"/>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fld id="{1EB0ACDE-11BB-48DC-BCC2-163C9D48C5A1}" type="slidenum">
              <a:rPr lang="en-US" altLang="en-US" sz="1200">
                <a:solidFill>
                  <a:srgbClr val="000000"/>
                </a:solidFill>
                <a:latin typeface="Calibri" pitchFamily="34" charset="0"/>
              </a:rPr>
              <a:pPr>
                <a:buFontTx/>
                <a:buNone/>
              </a:pPr>
              <a:t>4</a:t>
            </a:fld>
            <a:endParaRPr lang="en-US" altLang="en-US" sz="120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xfrm>
            <a:off x="650875" y="658813"/>
            <a:ext cx="5202238" cy="3303587"/>
          </a:xfrm>
        </p:spPr>
      </p:sp>
      <p:sp>
        <p:nvSpPr>
          <p:cNvPr id="34819" name="Notes Placeholder 2"/>
          <p:cNvSpPr>
            <a:spLocks noGrp="1" noChangeArrowheads="1"/>
          </p:cNvSpPr>
          <p:nvPr>
            <p:ph type="body" idx="1"/>
          </p:nvPr>
        </p:nvSpPr>
        <p:spPr bwMode="auto">
          <a:xfrm>
            <a:off x="-2147483648" y="-2147483648"/>
            <a:ext cx="0" cy="0"/>
          </a:xfrm>
          <a:prstGeom prst="rect">
            <a:avLst/>
          </a:prstGeom>
          <a:noFill/>
          <a:ln>
            <a:miter lim="800000"/>
            <a:headEnd/>
            <a:tailEnd/>
          </a:ln>
        </p:spPr>
        <p:txBody>
          <a:bodyPr/>
          <a:lstStyle/>
          <a:p>
            <a:endParaRPr lang="en-US" altLang="en-US" smtClean="0"/>
          </a:p>
        </p:txBody>
      </p:sp>
      <p:sp>
        <p:nvSpPr>
          <p:cNvPr id="31748" name="Slide Number Placeholder 3">
            <a:extLst>
              <a:ext uri="{FF2B5EF4-FFF2-40B4-BE49-F238E27FC236}">
                <a16:creationId xmlns:a16="http://schemas.microsoft.com/office/drawing/2014/main" xmlns="" id="{C6CFDA24-0F9C-47ED-B0FC-4ECE97BA8A87}"/>
              </a:ext>
            </a:extLst>
          </p:cNvPr>
          <p:cNvSpPr>
            <a:spLocks noGrp="1"/>
          </p:cNvSpPr>
          <p:nvPr>
            <p:ph type="sldNum" sz="quarter" idx="5"/>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fld id="{34907365-9D86-4956-B555-BFB2472908E1}" type="slidenum">
              <a:rPr lang="de-DE" sz="1200">
                <a:solidFill>
                  <a:srgbClr val="000000"/>
                </a:solidFill>
                <a:latin typeface="Calibri" pitchFamily="34" charset="0"/>
              </a:rPr>
              <a:pPr>
                <a:buFontTx/>
                <a:buNone/>
              </a:pPr>
              <a:t>8</a:t>
            </a:fld>
            <a:endParaRPr lang="de-DE" sz="120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xfrm>
            <a:off x="650875" y="658813"/>
            <a:ext cx="5202238" cy="3303587"/>
          </a:xfrm>
        </p:spPr>
      </p:sp>
      <p:sp>
        <p:nvSpPr>
          <p:cNvPr id="36867" name="Notes Placeholder 2"/>
          <p:cNvSpPr>
            <a:spLocks noGrp="1" noChangeArrowheads="1"/>
          </p:cNvSpPr>
          <p:nvPr>
            <p:ph type="body" idx="1"/>
          </p:nvPr>
        </p:nvSpPr>
        <p:spPr bwMode="auto">
          <a:xfrm>
            <a:off x="-2147483648" y="-2147483648"/>
            <a:ext cx="0" cy="0"/>
          </a:xfrm>
          <a:prstGeom prst="rect">
            <a:avLst/>
          </a:prstGeom>
          <a:noFill/>
          <a:ln>
            <a:miter lim="800000"/>
            <a:headEnd/>
            <a:tailEnd/>
          </a:ln>
        </p:spPr>
        <p:txBody>
          <a:bodyPr/>
          <a:lstStyle/>
          <a:p>
            <a:endParaRPr lang="en-US" altLang="en-US" smtClean="0"/>
          </a:p>
        </p:txBody>
      </p:sp>
      <p:sp>
        <p:nvSpPr>
          <p:cNvPr id="33796" name="Slide Number Placeholder 3">
            <a:extLst>
              <a:ext uri="{FF2B5EF4-FFF2-40B4-BE49-F238E27FC236}">
                <a16:creationId xmlns:a16="http://schemas.microsoft.com/office/drawing/2014/main" xmlns="" id="{2CC102DB-61F5-4FD4-99A4-DE6AB2FA73E7}"/>
              </a:ext>
            </a:extLst>
          </p:cNvPr>
          <p:cNvSpPr>
            <a:spLocks noGrp="1"/>
          </p:cNvSpPr>
          <p:nvPr>
            <p:ph type="sldNum" sz="quarter" idx="5"/>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fld id="{0352F168-A31C-45F0-A68C-673B8E6C23E9}" type="slidenum">
              <a:rPr lang="de-DE" sz="1200">
                <a:solidFill>
                  <a:srgbClr val="000000"/>
                </a:solidFill>
                <a:latin typeface="Calibri" pitchFamily="34" charset="0"/>
              </a:rPr>
              <a:pPr>
                <a:buFontTx/>
                <a:buNone/>
              </a:pPr>
              <a:t>9</a:t>
            </a:fld>
            <a:endParaRPr lang="de-DE" sz="120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a:xfrm>
            <a:off x="650875" y="658813"/>
            <a:ext cx="5202238" cy="3303587"/>
          </a:xfrm>
        </p:spPr>
      </p:sp>
      <p:sp>
        <p:nvSpPr>
          <p:cNvPr id="38915" name="Notes Placeholder 2"/>
          <p:cNvSpPr>
            <a:spLocks noGrp="1" noChangeArrowheads="1"/>
          </p:cNvSpPr>
          <p:nvPr>
            <p:ph type="body" idx="1"/>
          </p:nvPr>
        </p:nvSpPr>
        <p:spPr bwMode="auto">
          <a:xfrm>
            <a:off x="-2147483648" y="-2147483648"/>
            <a:ext cx="0" cy="0"/>
          </a:xfrm>
          <a:prstGeom prst="rect">
            <a:avLst/>
          </a:prstGeom>
          <a:noFill/>
          <a:ln>
            <a:miter lim="800000"/>
            <a:headEnd/>
            <a:tailEnd/>
          </a:ln>
        </p:spPr>
        <p:txBody>
          <a:bodyPr/>
          <a:lstStyle/>
          <a:p>
            <a:endParaRPr lang="en-US" altLang="en-US" smtClean="0"/>
          </a:p>
        </p:txBody>
      </p:sp>
      <p:sp>
        <p:nvSpPr>
          <p:cNvPr id="35844" name="Slide Number Placeholder 3">
            <a:extLst>
              <a:ext uri="{FF2B5EF4-FFF2-40B4-BE49-F238E27FC236}">
                <a16:creationId xmlns:a16="http://schemas.microsoft.com/office/drawing/2014/main" xmlns="" id="{9212E3A2-A64E-4344-9E24-F93067E19946}"/>
              </a:ext>
            </a:extLst>
          </p:cNvPr>
          <p:cNvSpPr>
            <a:spLocks noGrp="1"/>
          </p:cNvSpPr>
          <p:nvPr>
            <p:ph type="sldNum" sz="quarter" idx="5"/>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fld id="{5F13AA8A-DD50-46DB-AA8A-ADEB10A6EEFA}" type="slidenum">
              <a:rPr lang="de-DE" sz="1200">
                <a:solidFill>
                  <a:srgbClr val="000000"/>
                </a:solidFill>
                <a:latin typeface="Calibri" pitchFamily="34" charset="0"/>
              </a:rPr>
              <a:pPr>
                <a:buFontTx/>
                <a:buNone/>
              </a:pPr>
              <a:t>10</a:t>
            </a:fld>
            <a:endParaRPr lang="de-DE" sz="120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533881EA-B165-497A-83E9-7CA750698C60}" type="slidenum">
              <a:rPr lang="en-US" altLang="en-US"/>
              <a:pPr/>
              <a:t>11</a:t>
            </a:fld>
            <a:endParaRPr lang="en-US" altLang="en-US"/>
          </a:p>
        </p:txBody>
      </p:sp>
      <p:sp>
        <p:nvSpPr>
          <p:cNvPr id="40963" name="Rectangle 2"/>
          <p:cNvSpPr>
            <a:spLocks noGrp="1" noRot="1" noChangeAspect="1" noChangeArrowheads="1" noTextEdit="1"/>
          </p:cNvSpPr>
          <p:nvPr>
            <p:ph type="sldImg"/>
          </p:nvPr>
        </p:nvSpPr>
        <p:spPr>
          <a:xfrm>
            <a:off x="730250" y="685800"/>
            <a:ext cx="5397500" cy="3429000"/>
          </a:xfrm>
        </p:spPr>
      </p:sp>
      <p:sp>
        <p:nvSpPr>
          <p:cNvPr id="40964" name="Rectangle 3"/>
          <p:cNvSpPr>
            <a:spLocks noGrp="1" noChangeArrowheads="1"/>
          </p:cNvSpPr>
          <p:nvPr>
            <p:ph type="body" idx="1"/>
          </p:nvPr>
        </p:nvSpPr>
        <p:spPr bwMode="auto">
          <a:xfrm>
            <a:off x="-2147483648" y="-2147483648"/>
            <a:ext cx="0" cy="0"/>
          </a:xfrm>
          <a:prstGeom prst="rect">
            <a:avLst/>
          </a:prstGeom>
          <a:noFill/>
          <a:ln>
            <a:miter lim="800000"/>
            <a:headEnd/>
            <a:tailEnd/>
          </a:ln>
        </p:spPr>
        <p:txBody>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xmlns="" id="{E0118669-F8DA-48D2-97DF-F9542E7FFDA1}"/>
              </a:ext>
            </a:extLst>
          </p:cNvPr>
          <p:cNvSpPr>
            <a:spLocks noGrp="1" noChangeArrowheads="1"/>
          </p:cNvSpPr>
          <p:nvPr>
            <p:ph type="sldNum" sz="quarter" idx="5"/>
          </p:nvPr>
        </p:nvSpPr>
        <p:spPr>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fld id="{29FC9BE5-9BEF-4903-8369-209B393CE585}" type="slidenum">
              <a:rPr lang="en-GB" altLang="en-US" sz="1200">
                <a:solidFill>
                  <a:srgbClr val="000000"/>
                </a:solidFill>
                <a:latin typeface="Verdana" pitchFamily="34" charset="0"/>
              </a:rPr>
              <a:pPr>
                <a:buFontTx/>
                <a:buNone/>
              </a:pPr>
              <a:t>13</a:t>
            </a:fld>
            <a:endParaRPr lang="en-GB" altLang="en-US" sz="1200">
              <a:solidFill>
                <a:srgbClr val="000000"/>
              </a:solidFill>
              <a:latin typeface="Verdana" pitchFamily="34" charset="0"/>
            </a:endParaRPr>
          </a:p>
        </p:txBody>
      </p:sp>
      <p:sp>
        <p:nvSpPr>
          <p:cNvPr id="107523" name="Rectangle 2">
            <a:extLst>
              <a:ext uri="{FF2B5EF4-FFF2-40B4-BE49-F238E27FC236}">
                <a16:creationId xmlns:a16="http://schemas.microsoft.com/office/drawing/2014/main" xmlns="" id="{8DF4C5A5-B6B5-45EC-839D-C495B98BEFCB}"/>
              </a:ext>
            </a:extLst>
          </p:cNvPr>
          <p:cNvSpPr>
            <a:spLocks noChangeArrowheads="1"/>
          </p:cNvSpPr>
          <p:nvPr/>
        </p:nvSpPr>
        <p:spPr bwMode="auto">
          <a:xfrm>
            <a:off x="3886200" y="0"/>
            <a:ext cx="2971800" cy="455613"/>
          </a:xfrm>
          <a:prstGeom prst="rect">
            <a:avLst/>
          </a:prstGeom>
          <a:noFill/>
          <a:ln w="9525">
            <a:noFill/>
            <a:miter lim="800000"/>
            <a:headEnd/>
            <a:tailEnd/>
          </a:ln>
        </p:spPr>
        <p:txBody>
          <a:bodyPr wrap="none" anchor="ctr"/>
          <a:lstStyle/>
          <a:p>
            <a:pPr algn="ctr">
              <a:defRPr/>
            </a:pPr>
            <a:endParaRPr lang="en-US" altLang="en-US" sz="3600">
              <a:solidFill>
                <a:prstClr val="black"/>
              </a:solidFill>
              <a:latin typeface="Verdana" pitchFamily="34" charset="0"/>
              <a:ea typeface="+mn-ea"/>
            </a:endParaRPr>
          </a:p>
        </p:txBody>
      </p:sp>
      <p:sp>
        <p:nvSpPr>
          <p:cNvPr id="107524" name="Rectangle 3">
            <a:extLst>
              <a:ext uri="{FF2B5EF4-FFF2-40B4-BE49-F238E27FC236}">
                <a16:creationId xmlns:a16="http://schemas.microsoft.com/office/drawing/2014/main" xmlns="" id="{8493D6A5-80B7-4EE2-A8DE-79C34E8E7EF9}"/>
              </a:ext>
            </a:extLst>
          </p:cNvPr>
          <p:cNvSpPr>
            <a:spLocks noChangeArrowheads="1"/>
          </p:cNvSpPr>
          <p:nvPr/>
        </p:nvSpPr>
        <p:spPr bwMode="auto">
          <a:xfrm>
            <a:off x="0" y="8685213"/>
            <a:ext cx="2971800" cy="457200"/>
          </a:xfrm>
          <a:prstGeom prst="rect">
            <a:avLst/>
          </a:prstGeom>
          <a:noFill/>
          <a:ln w="9525">
            <a:noFill/>
            <a:miter lim="800000"/>
            <a:headEnd/>
            <a:tailEnd/>
          </a:ln>
        </p:spPr>
        <p:txBody>
          <a:bodyPr wrap="none" anchor="ctr"/>
          <a:lstStyle/>
          <a:p>
            <a:pPr algn="ctr">
              <a:defRPr/>
            </a:pPr>
            <a:endParaRPr lang="en-US" altLang="en-US" sz="3600">
              <a:solidFill>
                <a:prstClr val="black"/>
              </a:solidFill>
              <a:latin typeface="Verdana" pitchFamily="34" charset="0"/>
              <a:ea typeface="+mn-ea"/>
            </a:endParaRPr>
          </a:p>
        </p:txBody>
      </p:sp>
      <p:sp>
        <p:nvSpPr>
          <p:cNvPr id="44037" name="Rectangle 4"/>
          <p:cNvSpPr>
            <a:spLocks noGrp="1" noRot="1" noChangeAspect="1" noChangeArrowheads="1" noTextEdit="1"/>
          </p:cNvSpPr>
          <p:nvPr>
            <p:ph type="sldImg"/>
          </p:nvPr>
        </p:nvSpPr>
        <p:spPr>
          <a:xfrm>
            <a:off x="741363" y="692150"/>
            <a:ext cx="5376862" cy="3416300"/>
          </a:xfrm>
          <a:ln cap="flat">
            <a:solidFill>
              <a:schemeClr val="tx1"/>
            </a:solidFill>
          </a:ln>
        </p:spPr>
      </p:sp>
      <p:sp>
        <p:nvSpPr>
          <p:cNvPr id="44038" name="Rectangle 5"/>
          <p:cNvSpPr>
            <a:spLocks noGrp="1" noChangeArrowheads="1"/>
          </p:cNvSpPr>
          <p:nvPr>
            <p:ph type="body" idx="1"/>
          </p:nvPr>
        </p:nvSpPr>
        <p:spPr bwMode="auto">
          <a:xfrm>
            <a:off x="914400" y="4341813"/>
            <a:ext cx="5029200" cy="4114800"/>
          </a:xfrm>
          <a:prstGeom prst="rect">
            <a:avLst/>
          </a:prstGeom>
          <a:noFill/>
          <a:ln>
            <a:miter lim="800000"/>
            <a:headEnd/>
            <a:tailEnd/>
          </a:ln>
        </p:spPr>
        <p:txBody>
          <a:bodyPr lIns="92075" tIns="46038" rIns="92075" bIns="46038"/>
          <a:lstStyle/>
          <a:p>
            <a:pPr eaLnBrk="1" hangingPunct="1"/>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pPr>
              <a:buFontTx/>
              <a:buNone/>
            </a:pPr>
            <a:fld id="{38B7FCF3-D9D1-4894-9CF1-D939819FD503}" type="slidenum">
              <a:rPr lang="en-US" altLang="en-US" sz="1200">
                <a:solidFill>
                  <a:srgbClr val="000000"/>
                </a:solidFill>
              </a:rPr>
              <a:pPr>
                <a:buFontTx/>
                <a:buNone/>
              </a:pPr>
              <a:t>16</a:t>
            </a:fld>
            <a:endParaRPr lang="en-US" altLang="en-US" sz="1200">
              <a:solidFill>
                <a:srgbClr val="000000"/>
              </a:solidFill>
            </a:endParaRPr>
          </a:p>
        </p:txBody>
      </p:sp>
      <p:sp>
        <p:nvSpPr>
          <p:cNvPr id="48131" name="Rectangle 2"/>
          <p:cNvSpPr>
            <a:spLocks noGrp="1" noRot="1" noChangeAspect="1" noChangeArrowheads="1" noTextEdit="1"/>
          </p:cNvSpPr>
          <p:nvPr>
            <p:ph type="sldImg"/>
          </p:nvPr>
        </p:nvSpPr>
        <p:spPr>
          <a:xfrm>
            <a:off x="730250" y="685800"/>
            <a:ext cx="5397500" cy="3429000"/>
          </a:xfrm>
        </p:spPr>
      </p:sp>
      <p:sp>
        <p:nvSpPr>
          <p:cNvPr id="48132" name="Rectangle 3"/>
          <p:cNvSpPr>
            <a:spLocks noGrp="1" noChangeArrowheads="1"/>
          </p:cNvSpPr>
          <p:nvPr>
            <p:ph type="body" idx="1"/>
          </p:nvPr>
        </p:nvSpPr>
        <p:spPr bwMode="auto">
          <a:xfrm>
            <a:off x="-2147483648" y="-2147483648"/>
            <a:ext cx="0" cy="0"/>
          </a:xfrm>
          <a:prstGeom prst="rect">
            <a:avLst/>
          </a:prstGeom>
          <a:noFill/>
          <a:ln>
            <a:miter lim="800000"/>
            <a:headEnd/>
            <a:tailEnd/>
          </a:ln>
        </p:spPr>
        <p:txBody>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9D1D2-CEF2-4047-BF3A-A1D94686D02A}"/>
              </a:ext>
            </a:extLst>
          </p:cNvPr>
          <p:cNvSpPr>
            <a:spLocks noGrp="1"/>
          </p:cNvSpPr>
          <p:nvPr>
            <p:ph type="ctrTitle"/>
          </p:nvPr>
        </p:nvSpPr>
        <p:spPr>
          <a:xfrm>
            <a:off x="1349375" y="1122363"/>
            <a:ext cx="8101013"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472706F6-4169-43B3-8D49-5B2B55ABDC52}"/>
              </a:ext>
            </a:extLst>
          </p:cNvPr>
          <p:cNvSpPr>
            <a:spLocks noGrp="1"/>
          </p:cNvSpPr>
          <p:nvPr>
            <p:ph type="subTitle" idx="1"/>
          </p:nvPr>
        </p:nvSpPr>
        <p:spPr>
          <a:xfrm>
            <a:off x="1349375" y="3602038"/>
            <a:ext cx="81010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Slide Number Placeholder 5">
            <a:extLst>
              <a:ext uri="{FF2B5EF4-FFF2-40B4-BE49-F238E27FC236}">
                <a16:creationId xmlns:a16="http://schemas.microsoft.com/office/drawing/2014/main" xmlns="" id="{D42C8F78-F24E-4377-9181-D2A1A356D6E8}"/>
              </a:ext>
            </a:extLst>
          </p:cNvPr>
          <p:cNvSpPr>
            <a:spLocks noGrp="1" noChangeArrowheads="1"/>
          </p:cNvSpPr>
          <p:nvPr>
            <p:ph type="sldNum" sz="quarter" idx="10"/>
          </p:nvPr>
        </p:nvSpPr>
        <p:spPr>
          <a:ln/>
        </p:spPr>
        <p:txBody>
          <a:bodyPr/>
          <a:lstStyle>
            <a:lvl1pPr>
              <a:defRPr/>
            </a:lvl1pPr>
          </a:lstStyle>
          <a:p>
            <a:fld id="{CB16F1BA-2982-40B4-BBF0-7D59F318B9C9}" type="slidenum">
              <a:rPr lang="en-US" altLang="en-US"/>
              <a:pPr/>
              <a:t>‹#›</a:t>
            </a:fld>
            <a:endParaRPr lang="en-US" altLang="en-US" sz="1800">
              <a:solidFill>
                <a:schemeClr val="tx1"/>
              </a:solidFill>
              <a:latin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AAC68B-D29F-48B2-92DC-87FA8456B4F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26EACDFE-305D-4B70-9CF0-FBEE19F04F3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Slide Number Placeholder 5">
            <a:extLst>
              <a:ext uri="{FF2B5EF4-FFF2-40B4-BE49-F238E27FC236}">
                <a16:creationId xmlns:a16="http://schemas.microsoft.com/office/drawing/2014/main" xmlns="" id="{D42C8F78-F24E-4377-9181-D2A1A356D6E8}"/>
              </a:ext>
            </a:extLst>
          </p:cNvPr>
          <p:cNvSpPr>
            <a:spLocks noGrp="1" noChangeArrowheads="1"/>
          </p:cNvSpPr>
          <p:nvPr>
            <p:ph type="sldNum" sz="quarter" idx="10"/>
          </p:nvPr>
        </p:nvSpPr>
        <p:spPr>
          <a:ln/>
        </p:spPr>
        <p:txBody>
          <a:bodyPr/>
          <a:lstStyle>
            <a:lvl1pPr>
              <a:defRPr/>
            </a:lvl1pPr>
          </a:lstStyle>
          <a:p>
            <a:fld id="{47F1AC66-9F51-486A-BEEA-062E80205BCB}" type="slidenum">
              <a:rPr lang="en-US" altLang="en-US"/>
              <a:pPr/>
              <a:t>‹#›</a:t>
            </a:fld>
            <a:endParaRPr lang="en-US" altLang="en-US" sz="1800">
              <a:solidFill>
                <a:schemeClr val="tx1"/>
              </a:solidFill>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5CAC6EE-4785-42E3-9CEC-1865C542D944}"/>
              </a:ext>
            </a:extLst>
          </p:cNvPr>
          <p:cNvSpPr>
            <a:spLocks noGrp="1"/>
          </p:cNvSpPr>
          <p:nvPr>
            <p:ph type="title" orient="vert"/>
          </p:nvPr>
        </p:nvSpPr>
        <p:spPr>
          <a:xfrm>
            <a:off x="7899400" y="0"/>
            <a:ext cx="2514600" cy="6324600"/>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E488CF7-C5D7-4D2B-B936-C15E5B99569D}"/>
              </a:ext>
            </a:extLst>
          </p:cNvPr>
          <p:cNvSpPr>
            <a:spLocks noGrp="1"/>
          </p:cNvSpPr>
          <p:nvPr>
            <p:ph type="body" orient="vert" idx="1"/>
          </p:nvPr>
        </p:nvSpPr>
        <p:spPr>
          <a:xfrm>
            <a:off x="355600" y="0"/>
            <a:ext cx="7391400" cy="6324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Slide Number Placeholder 5">
            <a:extLst>
              <a:ext uri="{FF2B5EF4-FFF2-40B4-BE49-F238E27FC236}">
                <a16:creationId xmlns:a16="http://schemas.microsoft.com/office/drawing/2014/main" xmlns="" id="{D42C8F78-F24E-4377-9181-D2A1A356D6E8}"/>
              </a:ext>
            </a:extLst>
          </p:cNvPr>
          <p:cNvSpPr>
            <a:spLocks noGrp="1" noChangeArrowheads="1"/>
          </p:cNvSpPr>
          <p:nvPr>
            <p:ph type="sldNum" sz="quarter" idx="10"/>
          </p:nvPr>
        </p:nvSpPr>
        <p:spPr>
          <a:ln/>
        </p:spPr>
        <p:txBody>
          <a:bodyPr/>
          <a:lstStyle>
            <a:lvl1pPr>
              <a:defRPr/>
            </a:lvl1pPr>
          </a:lstStyle>
          <a:p>
            <a:fld id="{9399FCFC-8555-4C7B-9781-B9EF41C62CE5}" type="slidenum">
              <a:rPr lang="en-US" altLang="en-US"/>
              <a:pPr/>
              <a:t>‹#›</a:t>
            </a:fld>
            <a:endParaRPr lang="en-US" altLang="en-US" sz="1800">
              <a:solidFill>
                <a:schemeClr val="tx1"/>
              </a:solidFill>
              <a:latin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9982" y="2130436"/>
            <a:ext cx="9179799" cy="1470025"/>
          </a:xfrm>
        </p:spPr>
        <p:txBody>
          <a:bodyPr/>
          <a:lstStyle/>
          <a:p>
            <a:r>
              <a:rPr lang="en-US"/>
              <a:t>Click to edit Master title style</a:t>
            </a:r>
          </a:p>
        </p:txBody>
      </p:sp>
      <p:sp>
        <p:nvSpPr>
          <p:cNvPr id="3" name="Subtitle 2"/>
          <p:cNvSpPr>
            <a:spLocks noGrp="1"/>
          </p:cNvSpPr>
          <p:nvPr>
            <p:ph type="subTitle" idx="1"/>
          </p:nvPr>
        </p:nvSpPr>
        <p:spPr>
          <a:xfrm>
            <a:off x="1619965" y="3886200"/>
            <a:ext cx="755983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a:extLst>
              <a:ext uri="{FF2B5EF4-FFF2-40B4-BE49-F238E27FC236}">
                <a16:creationId xmlns:a16="http://schemas.microsoft.com/office/drawing/2014/main" xmlns="" id="{F5B49FAA-0BC7-46D6-9335-E0F3EA588096}"/>
              </a:ext>
            </a:extLst>
          </p:cNvPr>
          <p:cNvSpPr>
            <a:spLocks noGrp="1"/>
          </p:cNvSpPr>
          <p:nvPr>
            <p:ph type="ftr" sz="quarter" idx="10"/>
          </p:nvPr>
        </p:nvSpPr>
        <p:spPr/>
        <p:txBody>
          <a:bodyPr/>
          <a:lstStyle>
            <a:lvl1pPr>
              <a:defRPr/>
            </a:lvl1pPr>
          </a:lstStyle>
          <a:p>
            <a:pPr>
              <a:defRPr/>
            </a:pPr>
            <a:r>
              <a:rPr lang="en-US" altLang="en-US"/>
              <a:t>© Confederation of Indian Industry </a:t>
            </a:r>
          </a:p>
          <a:p>
            <a:pPr>
              <a:defRPr/>
            </a:pPr>
            <a:r>
              <a:rPr lang="en-US" altLang="en-US"/>
              <a:t>Total Cost Management Division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2" descr="D:\Website Files\About Us\download.jpg"/>
          <p:cNvPicPr>
            <a:picLocks noChangeAspect="1" noChangeArrowheads="1"/>
          </p:cNvPicPr>
          <p:nvPr userDrawn="1"/>
        </p:nvPicPr>
        <p:blipFill>
          <a:blip r:embed="rId2"/>
          <a:srcRect/>
          <a:stretch>
            <a:fillRect/>
          </a:stretch>
        </p:blipFill>
        <p:spPr bwMode="auto">
          <a:xfrm>
            <a:off x="9652000" y="6221413"/>
            <a:ext cx="968375" cy="504825"/>
          </a:xfrm>
          <a:prstGeom prst="rect">
            <a:avLst/>
          </a:prstGeom>
          <a:noFill/>
          <a:ln w="9525">
            <a:noFill/>
            <a:miter lim="800000"/>
            <a:headEnd/>
            <a:tailEnd/>
          </a:ln>
        </p:spPr>
      </p:pic>
      <p:pic>
        <p:nvPicPr>
          <p:cNvPr id="5" name="Picture 3" descr="D:\Wiki Page\Picture2.jpg"/>
          <p:cNvPicPr>
            <a:picLocks noChangeAspect="1" noChangeArrowheads="1"/>
          </p:cNvPicPr>
          <p:nvPr userDrawn="1"/>
        </p:nvPicPr>
        <p:blipFill>
          <a:blip r:embed="rId3"/>
          <a:srcRect/>
          <a:stretch>
            <a:fillRect/>
          </a:stretch>
        </p:blipFill>
        <p:spPr bwMode="auto">
          <a:xfrm>
            <a:off x="61913" y="5943600"/>
            <a:ext cx="1001712" cy="8477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xmlns="" id="{FE489379-D47B-4E39-9B37-58AC7B5F189B}"/>
              </a:ext>
            </a:extLst>
          </p:cNvPr>
          <p:cNvSpPr>
            <a:spLocks noGrp="1"/>
          </p:cNvSpPr>
          <p:nvPr>
            <p:ph type="ftr" sz="quarter" idx="10"/>
          </p:nvPr>
        </p:nvSpPr>
        <p:spPr>
          <a:xfrm>
            <a:off x="3529013" y="6453188"/>
            <a:ext cx="3911600" cy="404812"/>
          </a:xfrm>
        </p:spPr>
        <p:txBody>
          <a:bodyPr/>
          <a:lstStyle>
            <a:lvl1pPr>
              <a:defRPr/>
            </a:lvl1pPr>
          </a:lstStyle>
          <a:p>
            <a:pPr>
              <a:defRPr/>
            </a:pPr>
            <a:r>
              <a:rPr lang="en-US" altLang="en-US"/>
              <a:t>© </a:t>
            </a:r>
            <a:r>
              <a:rPr lang="en-US" altLang="en-US" b="1"/>
              <a:t>Confederation of Indian Industry</a:t>
            </a:r>
            <a:r>
              <a:rPr lang="en-US" altLang="en-US"/>
              <a:t> </a:t>
            </a:r>
          </a:p>
          <a:p>
            <a:pPr>
              <a:defRPr/>
            </a:pPr>
            <a:r>
              <a:rPr lang="en-US" altLang="en-US"/>
              <a:t>    Total Cost Management Division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2" descr="D:\Website Files\About Us\download.jpg"/>
          <p:cNvPicPr>
            <a:picLocks noChangeAspect="1" noChangeArrowheads="1"/>
          </p:cNvPicPr>
          <p:nvPr userDrawn="1"/>
        </p:nvPicPr>
        <p:blipFill>
          <a:blip r:embed="rId2"/>
          <a:srcRect/>
          <a:stretch>
            <a:fillRect/>
          </a:stretch>
        </p:blipFill>
        <p:spPr bwMode="auto">
          <a:xfrm>
            <a:off x="9312275" y="6037263"/>
            <a:ext cx="1350963" cy="704850"/>
          </a:xfrm>
          <a:prstGeom prst="rect">
            <a:avLst/>
          </a:prstGeom>
          <a:noFill/>
          <a:ln w="9525">
            <a:noFill/>
            <a:miter lim="800000"/>
            <a:headEnd/>
            <a:tailEnd/>
          </a:ln>
        </p:spPr>
      </p:pic>
      <p:pic>
        <p:nvPicPr>
          <p:cNvPr id="5" name="Picture 3" descr="D:\Wiki Page\Picture2.jpg"/>
          <p:cNvPicPr>
            <a:picLocks noChangeAspect="1" noChangeArrowheads="1"/>
          </p:cNvPicPr>
          <p:nvPr userDrawn="1"/>
        </p:nvPicPr>
        <p:blipFill>
          <a:blip r:embed="rId3"/>
          <a:srcRect/>
          <a:stretch>
            <a:fillRect/>
          </a:stretch>
        </p:blipFill>
        <p:spPr bwMode="auto">
          <a:xfrm>
            <a:off x="104775" y="5786438"/>
            <a:ext cx="1212850" cy="1027112"/>
          </a:xfrm>
          <a:prstGeom prst="rect">
            <a:avLst/>
          </a:prstGeom>
          <a:noFill/>
          <a:ln w="9525">
            <a:noFill/>
            <a:miter lim="800000"/>
            <a:headEnd/>
            <a:tailEnd/>
          </a:ln>
        </p:spPr>
      </p:pic>
      <p:sp>
        <p:nvSpPr>
          <p:cNvPr id="6" name="Text Box 9">
            <a:extLst>
              <a:ext uri="{FF2B5EF4-FFF2-40B4-BE49-F238E27FC236}">
                <a16:creationId xmlns:a16="http://schemas.microsoft.com/office/drawing/2014/main" xmlns="" id="{71A47B68-2766-422F-B39D-C066DFC4D67C}"/>
              </a:ext>
            </a:extLst>
          </p:cNvPr>
          <p:cNvSpPr txBox="1">
            <a:spLocks noChangeArrowheads="1"/>
          </p:cNvSpPr>
          <p:nvPr userDrawn="1"/>
        </p:nvSpPr>
        <p:spPr bwMode="auto">
          <a:xfrm>
            <a:off x="4287838" y="6364288"/>
            <a:ext cx="243840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400">
                <a:latin typeface="Calibri" panose="020F0502020204030204" pitchFamily="34" charset="0"/>
              </a:rPr>
              <a:t>© </a:t>
            </a:r>
            <a:r>
              <a:rPr lang="en-US" altLang="en-US" sz="1200">
                <a:latin typeface="Calibri" panose="020F0502020204030204" pitchFamily="34" charset="0"/>
              </a:rPr>
              <a:t>Confederation of Indian Industry</a:t>
            </a:r>
            <a:r>
              <a:rPr lang="en-US" altLang="en-US" sz="1400">
                <a:latin typeface="Calibri" panose="020F0502020204030204" pitchFamily="34" charset="0"/>
              </a:rPr>
              <a:t> </a:t>
            </a:r>
          </a:p>
          <a:p>
            <a:pPr algn="ctr">
              <a:defRPr/>
            </a:pPr>
            <a:r>
              <a:rPr lang="en-US" altLang="en-US" sz="1200">
                <a:latin typeface="Calibri" panose="020F0502020204030204" pitchFamily="34" charset="0"/>
              </a:rPr>
              <a:t>Total Cost Management Division</a:t>
            </a:r>
          </a:p>
        </p:txBody>
      </p:sp>
      <p:sp>
        <p:nvSpPr>
          <p:cNvPr id="2" name="Title 1"/>
          <p:cNvSpPr>
            <a:spLocks noGrp="1"/>
          </p:cNvSpPr>
          <p:nvPr>
            <p:ph type="title"/>
          </p:nvPr>
        </p:nvSpPr>
        <p:spPr>
          <a:xfrm>
            <a:off x="853107" y="4406911"/>
            <a:ext cx="9179799"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3107" y="2906713"/>
            <a:ext cx="91797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B929BE2D-99D8-43CB-A0DB-C57EA22941F0}"/>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8" name="Slide Number Placeholder 5">
            <a:extLst>
              <a:ext uri="{FF2B5EF4-FFF2-40B4-BE49-F238E27FC236}">
                <a16:creationId xmlns:a16="http://schemas.microsoft.com/office/drawing/2014/main" xmlns="" id="{65F711B7-6DC0-4846-81EA-8A52D55B8F38}"/>
              </a:ext>
            </a:extLst>
          </p:cNvPr>
          <p:cNvSpPr>
            <a:spLocks noGrp="1"/>
          </p:cNvSpPr>
          <p:nvPr>
            <p:ph type="sldNum" sz="quarter" idx="11"/>
          </p:nvPr>
        </p:nvSpPr>
        <p:spPr>
          <a:xfrm>
            <a:off x="7739063" y="6356350"/>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DD73FD3-3E95-41C8-9F3A-9F36550009A8}"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2" descr="D:\Website Files\About Us\download.jpg"/>
          <p:cNvPicPr>
            <a:picLocks noChangeAspect="1" noChangeArrowheads="1"/>
          </p:cNvPicPr>
          <p:nvPr userDrawn="1"/>
        </p:nvPicPr>
        <p:blipFill>
          <a:blip r:embed="rId2"/>
          <a:srcRect/>
          <a:stretch>
            <a:fillRect/>
          </a:stretch>
        </p:blipFill>
        <p:spPr bwMode="auto">
          <a:xfrm>
            <a:off x="9701213" y="6270625"/>
            <a:ext cx="925512" cy="482600"/>
          </a:xfrm>
          <a:prstGeom prst="rect">
            <a:avLst/>
          </a:prstGeom>
          <a:noFill/>
          <a:ln w="9525">
            <a:noFill/>
            <a:miter lim="800000"/>
            <a:headEnd/>
            <a:tailEnd/>
          </a:ln>
        </p:spPr>
      </p:pic>
      <p:pic>
        <p:nvPicPr>
          <p:cNvPr id="6" name="Picture 3" descr="D:\Wiki Page\Picture2.jpg"/>
          <p:cNvPicPr>
            <a:picLocks noChangeAspect="1" noChangeArrowheads="1"/>
          </p:cNvPicPr>
          <p:nvPr userDrawn="1"/>
        </p:nvPicPr>
        <p:blipFill>
          <a:blip r:embed="rId3"/>
          <a:srcRect/>
          <a:stretch>
            <a:fillRect/>
          </a:stretch>
        </p:blipFill>
        <p:spPr bwMode="auto">
          <a:xfrm>
            <a:off x="104775" y="5930900"/>
            <a:ext cx="1042988" cy="8826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988" y="1600206"/>
            <a:ext cx="47698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9880" y="1600206"/>
            <a:ext cx="47698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23CBAD1A-6A48-42A7-9772-CC563504A3F5}"/>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8" name="Footer Placeholder 4">
            <a:extLst>
              <a:ext uri="{FF2B5EF4-FFF2-40B4-BE49-F238E27FC236}">
                <a16:creationId xmlns:a16="http://schemas.microsoft.com/office/drawing/2014/main" xmlns="" id="{62A9E098-8D3C-4476-8EAC-0D1631ED7BB0}"/>
              </a:ext>
            </a:extLst>
          </p:cNvPr>
          <p:cNvSpPr>
            <a:spLocks noGrp="1"/>
          </p:cNvSpPr>
          <p:nvPr>
            <p:ph type="ftr" sz="quarter" idx="11"/>
          </p:nvPr>
        </p:nvSpPr>
        <p:spPr>
          <a:xfrm>
            <a:off x="3698875" y="6326188"/>
            <a:ext cx="3421063" cy="365125"/>
          </a:xfrm>
        </p:spPr>
        <p:txBody>
          <a:bodyPr rtlCol="0"/>
          <a:lstStyle>
            <a:lvl1pPr fontAlgn="auto">
              <a:spcBef>
                <a:spcPts val="0"/>
              </a:spcBef>
              <a:spcAft>
                <a:spcPts val="0"/>
              </a:spcAft>
              <a:defRPr>
                <a:latin typeface="+mn-lt"/>
              </a:defRPr>
            </a:lvl1pPr>
          </a:lstStyle>
          <a:p>
            <a:pPr>
              <a:defRPr/>
            </a:pPr>
            <a:r>
              <a:rPr lang="en-US"/>
              <a:t>Total Cost Management Division</a:t>
            </a:r>
          </a:p>
        </p:txBody>
      </p:sp>
      <p:sp>
        <p:nvSpPr>
          <p:cNvPr id="9" name="Slide Number Placeholder 5">
            <a:extLst>
              <a:ext uri="{FF2B5EF4-FFF2-40B4-BE49-F238E27FC236}">
                <a16:creationId xmlns:a16="http://schemas.microsoft.com/office/drawing/2014/main" xmlns="" id="{E4709888-425F-46DB-9340-10EF07C85A9B}"/>
              </a:ext>
            </a:extLst>
          </p:cNvPr>
          <p:cNvSpPr>
            <a:spLocks noGrp="1"/>
          </p:cNvSpPr>
          <p:nvPr>
            <p:ph type="sldNum" sz="quarter" idx="12"/>
          </p:nvPr>
        </p:nvSpPr>
        <p:spPr>
          <a:xfrm>
            <a:off x="7739063" y="6356350"/>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4E67F1A-63CC-47F7-925C-D2284CB07BC1}"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2" descr="D:\Website Files\About Us\download.jpg"/>
          <p:cNvPicPr>
            <a:picLocks noChangeAspect="1" noChangeArrowheads="1"/>
          </p:cNvPicPr>
          <p:nvPr userDrawn="1"/>
        </p:nvPicPr>
        <p:blipFill>
          <a:blip r:embed="rId2"/>
          <a:srcRect/>
          <a:stretch>
            <a:fillRect/>
          </a:stretch>
        </p:blipFill>
        <p:spPr bwMode="auto">
          <a:xfrm>
            <a:off x="9312275" y="6037263"/>
            <a:ext cx="1350963" cy="704850"/>
          </a:xfrm>
          <a:prstGeom prst="rect">
            <a:avLst/>
          </a:prstGeom>
          <a:noFill/>
          <a:ln w="9525">
            <a:noFill/>
            <a:miter lim="800000"/>
            <a:headEnd/>
            <a:tailEnd/>
          </a:ln>
        </p:spPr>
      </p:pic>
      <p:pic>
        <p:nvPicPr>
          <p:cNvPr id="8" name="Picture 3" descr="D:\Wiki Page\Picture2.jpg"/>
          <p:cNvPicPr>
            <a:picLocks noChangeAspect="1" noChangeArrowheads="1"/>
          </p:cNvPicPr>
          <p:nvPr userDrawn="1"/>
        </p:nvPicPr>
        <p:blipFill>
          <a:blip r:embed="rId3"/>
          <a:srcRect/>
          <a:stretch>
            <a:fillRect/>
          </a:stretch>
        </p:blipFill>
        <p:spPr bwMode="auto">
          <a:xfrm>
            <a:off x="104775" y="5786438"/>
            <a:ext cx="1212850" cy="1027112"/>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9988" y="1535113"/>
            <a:ext cx="47717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9988" y="2174875"/>
            <a:ext cx="47717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86135" y="1535113"/>
            <a:ext cx="47736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86135" y="2174875"/>
            <a:ext cx="47736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xmlns="" id="{356416FD-3C18-4D33-92CD-AE8F29BB8DB0}"/>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10" name="Footer Placeholder 4">
            <a:extLst>
              <a:ext uri="{FF2B5EF4-FFF2-40B4-BE49-F238E27FC236}">
                <a16:creationId xmlns:a16="http://schemas.microsoft.com/office/drawing/2014/main" xmlns="" id="{B126D78E-8570-47A4-BFE5-9EBF32D5996A}"/>
              </a:ext>
            </a:extLst>
          </p:cNvPr>
          <p:cNvSpPr>
            <a:spLocks noGrp="1"/>
          </p:cNvSpPr>
          <p:nvPr>
            <p:ph type="ftr" sz="quarter" idx="11"/>
          </p:nvPr>
        </p:nvSpPr>
        <p:spPr>
          <a:xfrm>
            <a:off x="3698875" y="6326188"/>
            <a:ext cx="3421063" cy="365125"/>
          </a:xfrm>
        </p:spPr>
        <p:txBody>
          <a:bodyPr rtlCol="0"/>
          <a:lstStyle>
            <a:lvl1pPr fontAlgn="auto">
              <a:spcBef>
                <a:spcPts val="0"/>
              </a:spcBef>
              <a:spcAft>
                <a:spcPts val="0"/>
              </a:spcAft>
              <a:defRPr>
                <a:latin typeface="+mn-lt"/>
              </a:defRPr>
            </a:lvl1pPr>
          </a:lstStyle>
          <a:p>
            <a:pPr>
              <a:defRPr/>
            </a:pPr>
            <a:r>
              <a:rPr lang="en-US"/>
              <a:t>Total Cost Management Division</a:t>
            </a:r>
          </a:p>
        </p:txBody>
      </p:sp>
      <p:sp>
        <p:nvSpPr>
          <p:cNvPr id="11" name="Slide Number Placeholder 5">
            <a:extLst>
              <a:ext uri="{FF2B5EF4-FFF2-40B4-BE49-F238E27FC236}">
                <a16:creationId xmlns:a16="http://schemas.microsoft.com/office/drawing/2014/main" xmlns="" id="{2EFC98C3-0790-4B6F-9F7D-BD390D68B413}"/>
              </a:ext>
            </a:extLst>
          </p:cNvPr>
          <p:cNvSpPr>
            <a:spLocks noGrp="1"/>
          </p:cNvSpPr>
          <p:nvPr>
            <p:ph type="sldNum" sz="quarter" idx="12"/>
          </p:nvPr>
        </p:nvSpPr>
        <p:spPr>
          <a:xfrm>
            <a:off x="7739063" y="6356350"/>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3C2D501-BB17-4B97-88FF-52B5F1940C16}"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6" descr="D:\Website Files\About Us\download.jpg"/>
          <p:cNvPicPr>
            <a:picLocks noChangeAspect="1" noChangeArrowheads="1"/>
          </p:cNvPicPr>
          <p:nvPr userDrawn="1"/>
        </p:nvPicPr>
        <p:blipFill>
          <a:blip r:embed="rId2"/>
          <a:srcRect/>
          <a:stretch>
            <a:fillRect/>
          </a:stretch>
        </p:blipFill>
        <p:spPr bwMode="auto">
          <a:xfrm>
            <a:off x="9567863" y="6237288"/>
            <a:ext cx="1020762" cy="531812"/>
          </a:xfrm>
          <a:prstGeom prst="rect">
            <a:avLst/>
          </a:prstGeom>
          <a:noFill/>
          <a:ln w="9525">
            <a:noFill/>
            <a:miter lim="800000"/>
            <a:headEnd/>
            <a:tailEnd/>
          </a:ln>
        </p:spPr>
      </p:pic>
      <p:pic>
        <p:nvPicPr>
          <p:cNvPr id="4" name="Picture 7" descr="D:\Wiki Page\Picture2.jpg"/>
          <p:cNvPicPr>
            <a:picLocks noChangeAspect="1" noChangeArrowheads="1"/>
          </p:cNvPicPr>
          <p:nvPr userDrawn="1"/>
        </p:nvPicPr>
        <p:blipFill>
          <a:blip r:embed="rId3"/>
          <a:srcRect/>
          <a:stretch>
            <a:fillRect/>
          </a:stretch>
        </p:blipFill>
        <p:spPr bwMode="auto">
          <a:xfrm>
            <a:off x="104775" y="5930900"/>
            <a:ext cx="1042988" cy="8826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xmlns="" id="{A8255017-D8CF-4795-850E-84EB47B3B1BE}"/>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6" name="Footer Placeholder 4">
            <a:extLst>
              <a:ext uri="{FF2B5EF4-FFF2-40B4-BE49-F238E27FC236}">
                <a16:creationId xmlns:a16="http://schemas.microsoft.com/office/drawing/2014/main" xmlns="" id="{5A60FE69-7183-4C85-B631-472F0969C9AC}"/>
              </a:ext>
            </a:extLst>
          </p:cNvPr>
          <p:cNvSpPr>
            <a:spLocks noGrp="1"/>
          </p:cNvSpPr>
          <p:nvPr>
            <p:ph type="ftr" sz="quarter" idx="11"/>
          </p:nvPr>
        </p:nvSpPr>
        <p:spPr>
          <a:xfrm>
            <a:off x="3698875" y="6326188"/>
            <a:ext cx="3421063" cy="365125"/>
          </a:xfrm>
        </p:spPr>
        <p:txBody>
          <a:bodyPr rtlCol="0"/>
          <a:lstStyle>
            <a:lvl1pPr fontAlgn="auto">
              <a:spcBef>
                <a:spcPts val="0"/>
              </a:spcBef>
              <a:spcAft>
                <a:spcPts val="0"/>
              </a:spcAft>
              <a:defRPr>
                <a:latin typeface="+mn-lt"/>
              </a:defRPr>
            </a:lvl1pPr>
          </a:lstStyle>
          <a:p>
            <a:pPr>
              <a:defRPr/>
            </a:pPr>
            <a:r>
              <a:rPr lang="en-US"/>
              <a:t>Total Cost Management Division</a:t>
            </a:r>
          </a:p>
        </p:txBody>
      </p:sp>
      <p:sp>
        <p:nvSpPr>
          <p:cNvPr id="7" name="Slide Number Placeholder 5">
            <a:extLst>
              <a:ext uri="{FF2B5EF4-FFF2-40B4-BE49-F238E27FC236}">
                <a16:creationId xmlns:a16="http://schemas.microsoft.com/office/drawing/2014/main" xmlns="" id="{F490B0E6-5102-4878-99A1-F0FA38F980E5}"/>
              </a:ext>
            </a:extLst>
          </p:cNvPr>
          <p:cNvSpPr>
            <a:spLocks noGrp="1"/>
          </p:cNvSpPr>
          <p:nvPr>
            <p:ph type="sldNum" sz="quarter" idx="12"/>
          </p:nvPr>
        </p:nvSpPr>
        <p:spPr>
          <a:xfrm>
            <a:off x="7780338" y="6492875"/>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3CE9400-75C2-408A-9D0B-9EBD0A8E4261}"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xmlns="" id="{F5B49FAA-0BC7-46D6-9335-E0F3EA588096}"/>
              </a:ext>
            </a:extLst>
          </p:cNvPr>
          <p:cNvSpPr>
            <a:spLocks noGrp="1"/>
          </p:cNvSpPr>
          <p:nvPr>
            <p:ph type="ftr" sz="quarter" idx="10"/>
          </p:nvPr>
        </p:nvSpPr>
        <p:spPr/>
        <p:txBody>
          <a:bodyPr/>
          <a:lstStyle>
            <a:lvl1pPr>
              <a:defRPr/>
            </a:lvl1pPr>
          </a:lstStyle>
          <a:p>
            <a:pPr>
              <a:defRPr/>
            </a:pPr>
            <a:r>
              <a:rPr lang="en-US" altLang="en-US"/>
              <a:t>© Confederation of Indian Industry </a:t>
            </a:r>
          </a:p>
          <a:p>
            <a:pPr>
              <a:defRPr/>
            </a:pPr>
            <a:r>
              <a:rPr lang="en-US" altLang="en-US"/>
              <a:t>Total Cost Management Division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2" descr="D:\Website Files\About Us\download.jpg"/>
          <p:cNvPicPr>
            <a:picLocks noChangeAspect="1" noChangeArrowheads="1"/>
          </p:cNvPicPr>
          <p:nvPr userDrawn="1"/>
        </p:nvPicPr>
        <p:blipFill>
          <a:blip r:embed="rId2"/>
          <a:srcRect/>
          <a:stretch>
            <a:fillRect/>
          </a:stretch>
        </p:blipFill>
        <p:spPr bwMode="auto">
          <a:xfrm>
            <a:off x="9312275" y="6037263"/>
            <a:ext cx="1350963" cy="704850"/>
          </a:xfrm>
          <a:prstGeom prst="rect">
            <a:avLst/>
          </a:prstGeom>
          <a:noFill/>
          <a:ln w="9525">
            <a:noFill/>
            <a:miter lim="800000"/>
            <a:headEnd/>
            <a:tailEnd/>
          </a:ln>
        </p:spPr>
      </p:pic>
      <p:pic>
        <p:nvPicPr>
          <p:cNvPr id="6" name="Picture 3" descr="D:\Wiki Page\Picture2.jpg"/>
          <p:cNvPicPr>
            <a:picLocks noChangeAspect="1" noChangeArrowheads="1"/>
          </p:cNvPicPr>
          <p:nvPr userDrawn="1"/>
        </p:nvPicPr>
        <p:blipFill>
          <a:blip r:embed="rId3"/>
          <a:srcRect/>
          <a:stretch>
            <a:fillRect/>
          </a:stretch>
        </p:blipFill>
        <p:spPr bwMode="auto">
          <a:xfrm>
            <a:off x="104775" y="5786438"/>
            <a:ext cx="1212850" cy="1027112"/>
          </a:xfrm>
          <a:prstGeom prst="rect">
            <a:avLst/>
          </a:prstGeom>
          <a:noFill/>
          <a:ln w="9525">
            <a:noFill/>
            <a:miter lim="800000"/>
            <a:headEnd/>
            <a:tailEnd/>
          </a:ln>
        </p:spPr>
      </p:pic>
      <p:sp>
        <p:nvSpPr>
          <p:cNvPr id="2" name="Title 1"/>
          <p:cNvSpPr>
            <a:spLocks noGrp="1"/>
          </p:cNvSpPr>
          <p:nvPr>
            <p:ph type="title"/>
          </p:nvPr>
        </p:nvSpPr>
        <p:spPr>
          <a:xfrm>
            <a:off x="539989" y="273050"/>
            <a:ext cx="355304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22408" y="273061"/>
            <a:ext cx="60373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9989" y="1435103"/>
            <a:ext cx="355304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xmlns="" id="{39D00A6C-D121-4F3C-97D1-424AD6C67616}"/>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8" name="Footer Placeholder 4">
            <a:extLst>
              <a:ext uri="{FF2B5EF4-FFF2-40B4-BE49-F238E27FC236}">
                <a16:creationId xmlns:a16="http://schemas.microsoft.com/office/drawing/2014/main" xmlns="" id="{D1E2A042-F436-4F12-AA71-E137F0DC961E}"/>
              </a:ext>
            </a:extLst>
          </p:cNvPr>
          <p:cNvSpPr>
            <a:spLocks noGrp="1"/>
          </p:cNvSpPr>
          <p:nvPr>
            <p:ph type="ftr" sz="quarter" idx="11"/>
          </p:nvPr>
        </p:nvSpPr>
        <p:spPr>
          <a:xfrm>
            <a:off x="3698875" y="6326188"/>
            <a:ext cx="3421063" cy="365125"/>
          </a:xfrm>
        </p:spPr>
        <p:txBody>
          <a:bodyPr rtlCol="0"/>
          <a:lstStyle>
            <a:lvl1pPr fontAlgn="auto">
              <a:spcBef>
                <a:spcPts val="0"/>
              </a:spcBef>
              <a:spcAft>
                <a:spcPts val="0"/>
              </a:spcAft>
              <a:defRPr>
                <a:latin typeface="+mn-lt"/>
              </a:defRPr>
            </a:lvl1pPr>
          </a:lstStyle>
          <a:p>
            <a:pPr>
              <a:defRPr/>
            </a:pPr>
            <a:r>
              <a:rPr lang="en-US"/>
              <a:t>Total Cost Management Division</a:t>
            </a:r>
          </a:p>
        </p:txBody>
      </p:sp>
      <p:sp>
        <p:nvSpPr>
          <p:cNvPr id="9" name="Slide Number Placeholder 5">
            <a:extLst>
              <a:ext uri="{FF2B5EF4-FFF2-40B4-BE49-F238E27FC236}">
                <a16:creationId xmlns:a16="http://schemas.microsoft.com/office/drawing/2014/main" xmlns="" id="{F79E94C0-65E6-4137-A1D8-B9306041EE09}"/>
              </a:ext>
            </a:extLst>
          </p:cNvPr>
          <p:cNvSpPr>
            <a:spLocks noGrp="1"/>
          </p:cNvSpPr>
          <p:nvPr>
            <p:ph type="sldNum" sz="quarter" idx="12"/>
          </p:nvPr>
        </p:nvSpPr>
        <p:spPr>
          <a:xfrm>
            <a:off x="7739063" y="6356350"/>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F4731CB-12FD-4A97-9720-62B1F692D41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A7991-7466-4E06-A092-9BD44383247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01F94328-8017-4425-944F-3D0A94DE31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Slide Number Placeholder 5">
            <a:extLst>
              <a:ext uri="{FF2B5EF4-FFF2-40B4-BE49-F238E27FC236}">
                <a16:creationId xmlns:a16="http://schemas.microsoft.com/office/drawing/2014/main" xmlns="" id="{D42C8F78-F24E-4377-9181-D2A1A356D6E8}"/>
              </a:ext>
            </a:extLst>
          </p:cNvPr>
          <p:cNvSpPr>
            <a:spLocks noGrp="1" noChangeArrowheads="1"/>
          </p:cNvSpPr>
          <p:nvPr>
            <p:ph type="sldNum" sz="quarter" idx="10"/>
          </p:nvPr>
        </p:nvSpPr>
        <p:spPr>
          <a:ln/>
        </p:spPr>
        <p:txBody>
          <a:bodyPr/>
          <a:lstStyle>
            <a:lvl1pPr>
              <a:defRPr/>
            </a:lvl1pPr>
          </a:lstStyle>
          <a:p>
            <a:fld id="{D61436DB-21E2-4468-BB43-69F9E2C2F86F}" type="slidenum">
              <a:rPr lang="en-US" altLang="en-US"/>
              <a:pPr/>
              <a:t>‹#›</a:t>
            </a:fld>
            <a:endParaRPr lang="en-US" altLang="en-US" sz="1800">
              <a:solidFill>
                <a:schemeClr val="tx1"/>
              </a:solidFill>
              <a:latin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2" descr="D:\Website Files\About Us\download.jpg"/>
          <p:cNvPicPr>
            <a:picLocks noChangeAspect="1" noChangeArrowheads="1"/>
          </p:cNvPicPr>
          <p:nvPr userDrawn="1"/>
        </p:nvPicPr>
        <p:blipFill>
          <a:blip r:embed="rId2"/>
          <a:srcRect/>
          <a:stretch>
            <a:fillRect/>
          </a:stretch>
        </p:blipFill>
        <p:spPr bwMode="auto">
          <a:xfrm>
            <a:off x="9312275" y="6037263"/>
            <a:ext cx="1350963" cy="704850"/>
          </a:xfrm>
          <a:prstGeom prst="rect">
            <a:avLst/>
          </a:prstGeom>
          <a:noFill/>
          <a:ln w="9525">
            <a:noFill/>
            <a:miter lim="800000"/>
            <a:headEnd/>
            <a:tailEnd/>
          </a:ln>
        </p:spPr>
      </p:pic>
      <p:pic>
        <p:nvPicPr>
          <p:cNvPr id="6" name="Picture 3" descr="D:\Wiki Page\Picture2.jpg"/>
          <p:cNvPicPr>
            <a:picLocks noChangeAspect="1" noChangeArrowheads="1"/>
          </p:cNvPicPr>
          <p:nvPr userDrawn="1"/>
        </p:nvPicPr>
        <p:blipFill>
          <a:blip r:embed="rId3"/>
          <a:srcRect/>
          <a:stretch>
            <a:fillRect/>
          </a:stretch>
        </p:blipFill>
        <p:spPr bwMode="auto">
          <a:xfrm>
            <a:off x="104775" y="5786438"/>
            <a:ext cx="1212850" cy="1027112"/>
          </a:xfrm>
          <a:prstGeom prst="rect">
            <a:avLst/>
          </a:prstGeom>
          <a:noFill/>
          <a:ln w="9525">
            <a:noFill/>
            <a:miter lim="800000"/>
            <a:headEnd/>
            <a:tailEnd/>
          </a:ln>
        </p:spPr>
      </p:pic>
      <p:sp>
        <p:nvSpPr>
          <p:cNvPr id="2" name="Title 1"/>
          <p:cNvSpPr>
            <a:spLocks noGrp="1"/>
          </p:cNvSpPr>
          <p:nvPr>
            <p:ph type="title"/>
          </p:nvPr>
        </p:nvSpPr>
        <p:spPr>
          <a:xfrm>
            <a:off x="2116829" y="4800600"/>
            <a:ext cx="647985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16829" y="612775"/>
            <a:ext cx="6479858"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116829" y="5367338"/>
            <a:ext cx="647985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xmlns="" id="{ADC227E4-B574-44AE-BDFB-6DA77992CFAA}"/>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8" name="Footer Placeholder 4">
            <a:extLst>
              <a:ext uri="{FF2B5EF4-FFF2-40B4-BE49-F238E27FC236}">
                <a16:creationId xmlns:a16="http://schemas.microsoft.com/office/drawing/2014/main" xmlns="" id="{A85F0177-EAFC-43A2-9473-F490C0E81F65}"/>
              </a:ext>
            </a:extLst>
          </p:cNvPr>
          <p:cNvSpPr>
            <a:spLocks noGrp="1"/>
          </p:cNvSpPr>
          <p:nvPr>
            <p:ph type="ftr" sz="quarter" idx="11"/>
          </p:nvPr>
        </p:nvSpPr>
        <p:spPr>
          <a:xfrm>
            <a:off x="3698875" y="6326188"/>
            <a:ext cx="3421063" cy="365125"/>
          </a:xfrm>
        </p:spPr>
        <p:txBody>
          <a:bodyPr rtlCol="0"/>
          <a:lstStyle>
            <a:lvl1pPr fontAlgn="auto">
              <a:spcBef>
                <a:spcPts val="0"/>
              </a:spcBef>
              <a:spcAft>
                <a:spcPts val="0"/>
              </a:spcAft>
              <a:defRPr>
                <a:latin typeface="+mn-lt"/>
              </a:defRPr>
            </a:lvl1pPr>
          </a:lstStyle>
          <a:p>
            <a:pPr>
              <a:defRPr/>
            </a:pPr>
            <a:r>
              <a:rPr lang="en-US"/>
              <a:t>Total Cost Management Division</a:t>
            </a:r>
          </a:p>
        </p:txBody>
      </p:sp>
      <p:sp>
        <p:nvSpPr>
          <p:cNvPr id="9" name="Slide Number Placeholder 5">
            <a:extLst>
              <a:ext uri="{FF2B5EF4-FFF2-40B4-BE49-F238E27FC236}">
                <a16:creationId xmlns:a16="http://schemas.microsoft.com/office/drawing/2014/main" xmlns="" id="{0ED9FF3B-93EA-4BE6-85CE-07AC02A7CC9E}"/>
              </a:ext>
            </a:extLst>
          </p:cNvPr>
          <p:cNvSpPr>
            <a:spLocks noGrp="1"/>
          </p:cNvSpPr>
          <p:nvPr>
            <p:ph type="sldNum" sz="quarter" idx="12"/>
          </p:nvPr>
        </p:nvSpPr>
        <p:spPr>
          <a:xfrm>
            <a:off x="7739063" y="6356350"/>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0D04EDF-B739-474E-B4FD-DD0B78A98FC5}" type="slidenum">
              <a:rPr lang="en-US"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2" descr="D:\Website Files\About Us\download.jpg"/>
          <p:cNvPicPr>
            <a:picLocks noChangeAspect="1" noChangeArrowheads="1"/>
          </p:cNvPicPr>
          <p:nvPr userDrawn="1"/>
        </p:nvPicPr>
        <p:blipFill>
          <a:blip r:embed="rId2"/>
          <a:srcRect/>
          <a:stretch>
            <a:fillRect/>
          </a:stretch>
        </p:blipFill>
        <p:spPr bwMode="auto">
          <a:xfrm>
            <a:off x="9312275" y="6037263"/>
            <a:ext cx="1350963" cy="704850"/>
          </a:xfrm>
          <a:prstGeom prst="rect">
            <a:avLst/>
          </a:prstGeom>
          <a:noFill/>
          <a:ln w="9525">
            <a:noFill/>
            <a:miter lim="800000"/>
            <a:headEnd/>
            <a:tailEnd/>
          </a:ln>
        </p:spPr>
      </p:pic>
      <p:pic>
        <p:nvPicPr>
          <p:cNvPr id="5" name="Picture 3" descr="D:\Wiki Page\Picture2.jpg"/>
          <p:cNvPicPr>
            <a:picLocks noChangeAspect="1" noChangeArrowheads="1"/>
          </p:cNvPicPr>
          <p:nvPr userDrawn="1"/>
        </p:nvPicPr>
        <p:blipFill>
          <a:blip r:embed="rId3"/>
          <a:srcRect/>
          <a:stretch>
            <a:fillRect/>
          </a:stretch>
        </p:blipFill>
        <p:spPr bwMode="auto">
          <a:xfrm>
            <a:off x="104775" y="5786438"/>
            <a:ext cx="1212850" cy="1027112"/>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BDAD8F61-76DC-4098-A398-350D53D3634A}"/>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7" name="Footer Placeholder 4">
            <a:extLst>
              <a:ext uri="{FF2B5EF4-FFF2-40B4-BE49-F238E27FC236}">
                <a16:creationId xmlns:a16="http://schemas.microsoft.com/office/drawing/2014/main" xmlns="" id="{EB6FCA9D-608C-423B-B3B5-563BE253262E}"/>
              </a:ext>
            </a:extLst>
          </p:cNvPr>
          <p:cNvSpPr>
            <a:spLocks noGrp="1"/>
          </p:cNvSpPr>
          <p:nvPr>
            <p:ph type="ftr" sz="quarter" idx="11"/>
          </p:nvPr>
        </p:nvSpPr>
        <p:spPr>
          <a:xfrm>
            <a:off x="3698875" y="6326188"/>
            <a:ext cx="3421063" cy="365125"/>
          </a:xfrm>
        </p:spPr>
        <p:txBody>
          <a:bodyPr rtlCol="0"/>
          <a:lstStyle>
            <a:lvl1pPr fontAlgn="auto">
              <a:spcBef>
                <a:spcPts val="0"/>
              </a:spcBef>
              <a:spcAft>
                <a:spcPts val="0"/>
              </a:spcAft>
              <a:defRPr>
                <a:latin typeface="+mn-lt"/>
              </a:defRPr>
            </a:lvl1pPr>
          </a:lstStyle>
          <a:p>
            <a:pPr>
              <a:defRPr/>
            </a:pPr>
            <a:r>
              <a:rPr lang="en-US"/>
              <a:t>Total Cost Management Division</a:t>
            </a:r>
          </a:p>
        </p:txBody>
      </p:sp>
      <p:sp>
        <p:nvSpPr>
          <p:cNvPr id="8" name="Slide Number Placeholder 5">
            <a:extLst>
              <a:ext uri="{FF2B5EF4-FFF2-40B4-BE49-F238E27FC236}">
                <a16:creationId xmlns:a16="http://schemas.microsoft.com/office/drawing/2014/main" xmlns="" id="{AA1B0D66-0E18-4A2A-BF5E-74E9C85421EC}"/>
              </a:ext>
            </a:extLst>
          </p:cNvPr>
          <p:cNvSpPr>
            <a:spLocks noGrp="1"/>
          </p:cNvSpPr>
          <p:nvPr>
            <p:ph type="sldNum" sz="quarter" idx="12"/>
          </p:nvPr>
        </p:nvSpPr>
        <p:spPr>
          <a:xfrm>
            <a:off x="7739063" y="6356350"/>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D0CC300-93B5-4040-BDDA-024DDC1C7838}" type="slidenum">
              <a:rPr lang="en-US"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2" descr="D:\Website Files\About Us\download.jpg"/>
          <p:cNvPicPr>
            <a:picLocks noChangeAspect="1" noChangeArrowheads="1"/>
          </p:cNvPicPr>
          <p:nvPr userDrawn="1"/>
        </p:nvPicPr>
        <p:blipFill>
          <a:blip r:embed="rId2"/>
          <a:srcRect/>
          <a:stretch>
            <a:fillRect/>
          </a:stretch>
        </p:blipFill>
        <p:spPr bwMode="auto">
          <a:xfrm>
            <a:off x="9312275" y="6037263"/>
            <a:ext cx="1350963" cy="704850"/>
          </a:xfrm>
          <a:prstGeom prst="rect">
            <a:avLst/>
          </a:prstGeom>
          <a:noFill/>
          <a:ln w="9525">
            <a:noFill/>
            <a:miter lim="800000"/>
            <a:headEnd/>
            <a:tailEnd/>
          </a:ln>
        </p:spPr>
      </p:pic>
      <p:pic>
        <p:nvPicPr>
          <p:cNvPr id="5" name="Picture 3" descr="D:\Wiki Page\Picture2.jpg"/>
          <p:cNvPicPr>
            <a:picLocks noChangeAspect="1" noChangeArrowheads="1"/>
          </p:cNvPicPr>
          <p:nvPr userDrawn="1"/>
        </p:nvPicPr>
        <p:blipFill>
          <a:blip r:embed="rId3"/>
          <a:srcRect/>
          <a:stretch>
            <a:fillRect/>
          </a:stretch>
        </p:blipFill>
        <p:spPr bwMode="auto">
          <a:xfrm>
            <a:off x="104775" y="5786438"/>
            <a:ext cx="1212850" cy="1027112"/>
          </a:xfrm>
          <a:prstGeom prst="rect">
            <a:avLst/>
          </a:prstGeom>
          <a:noFill/>
          <a:ln w="9525">
            <a:noFill/>
            <a:miter lim="800000"/>
            <a:headEnd/>
            <a:tailEnd/>
          </a:ln>
        </p:spPr>
      </p:pic>
      <p:sp>
        <p:nvSpPr>
          <p:cNvPr id="2" name="Vertical Title 1"/>
          <p:cNvSpPr>
            <a:spLocks noGrp="1"/>
          </p:cNvSpPr>
          <p:nvPr>
            <p:ph type="title" orient="vert"/>
          </p:nvPr>
        </p:nvSpPr>
        <p:spPr>
          <a:xfrm>
            <a:off x="7829828" y="274649"/>
            <a:ext cx="242994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988" y="274649"/>
            <a:ext cx="710984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3B890A77-8281-47F6-8C6D-73C2F72578B3}"/>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7" name="Footer Placeholder 4">
            <a:extLst>
              <a:ext uri="{FF2B5EF4-FFF2-40B4-BE49-F238E27FC236}">
                <a16:creationId xmlns:a16="http://schemas.microsoft.com/office/drawing/2014/main" xmlns="" id="{D78B1579-C978-471E-A8FA-AA4846144F46}"/>
              </a:ext>
            </a:extLst>
          </p:cNvPr>
          <p:cNvSpPr>
            <a:spLocks noGrp="1"/>
          </p:cNvSpPr>
          <p:nvPr>
            <p:ph type="ftr" sz="quarter" idx="11"/>
          </p:nvPr>
        </p:nvSpPr>
        <p:spPr>
          <a:xfrm>
            <a:off x="3698875" y="6326188"/>
            <a:ext cx="3421063" cy="365125"/>
          </a:xfrm>
        </p:spPr>
        <p:txBody>
          <a:bodyPr rtlCol="0"/>
          <a:lstStyle>
            <a:lvl1pPr fontAlgn="auto">
              <a:spcBef>
                <a:spcPts val="0"/>
              </a:spcBef>
              <a:spcAft>
                <a:spcPts val="0"/>
              </a:spcAft>
              <a:defRPr>
                <a:latin typeface="+mn-lt"/>
              </a:defRPr>
            </a:lvl1pPr>
          </a:lstStyle>
          <a:p>
            <a:pPr>
              <a:defRPr/>
            </a:pPr>
            <a:r>
              <a:rPr lang="en-US"/>
              <a:t>Total Cost Management Division</a:t>
            </a:r>
          </a:p>
        </p:txBody>
      </p:sp>
      <p:sp>
        <p:nvSpPr>
          <p:cNvPr id="8" name="Slide Number Placeholder 5">
            <a:extLst>
              <a:ext uri="{FF2B5EF4-FFF2-40B4-BE49-F238E27FC236}">
                <a16:creationId xmlns:a16="http://schemas.microsoft.com/office/drawing/2014/main" xmlns="" id="{65EDBB0D-E006-4554-9A85-EDEE7C4E383B}"/>
              </a:ext>
            </a:extLst>
          </p:cNvPr>
          <p:cNvSpPr>
            <a:spLocks noGrp="1"/>
          </p:cNvSpPr>
          <p:nvPr>
            <p:ph type="sldNum" sz="quarter" idx="12"/>
          </p:nvPr>
        </p:nvSpPr>
        <p:spPr>
          <a:xfrm>
            <a:off x="7739063" y="6356350"/>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549B282-C42E-44D6-8CD5-F0FAFE2C052B}" type="slidenum">
              <a:rPr lang="en-US" altLang="en-US"/>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9982" y="2130436"/>
            <a:ext cx="9179799" cy="1470025"/>
          </a:xfrm>
        </p:spPr>
        <p:txBody>
          <a:bodyPr/>
          <a:lstStyle/>
          <a:p>
            <a:r>
              <a:rPr lang="en-US"/>
              <a:t>Click to edit Master title style</a:t>
            </a:r>
          </a:p>
        </p:txBody>
      </p:sp>
      <p:sp>
        <p:nvSpPr>
          <p:cNvPr id="3" name="Subtitle 2"/>
          <p:cNvSpPr>
            <a:spLocks noGrp="1"/>
          </p:cNvSpPr>
          <p:nvPr>
            <p:ph type="subTitle" idx="1"/>
          </p:nvPr>
        </p:nvSpPr>
        <p:spPr>
          <a:xfrm>
            <a:off x="1619965" y="3886200"/>
            <a:ext cx="755983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a:extLst>
              <a:ext uri="{FF2B5EF4-FFF2-40B4-BE49-F238E27FC236}">
                <a16:creationId xmlns:a16="http://schemas.microsoft.com/office/drawing/2014/main" xmlns="" id="{85712087-00F2-4D35-AB72-9869A82F3A20}"/>
              </a:ext>
            </a:extLst>
          </p:cNvPr>
          <p:cNvSpPr>
            <a:spLocks noGrp="1"/>
          </p:cNvSpPr>
          <p:nvPr>
            <p:ph type="ftr" sz="quarter" idx="10"/>
          </p:nvPr>
        </p:nvSpPr>
        <p:spPr/>
        <p:txBody>
          <a:bodyPr/>
          <a:lstStyle>
            <a:lvl1pPr>
              <a:defRPr/>
            </a:lvl1pPr>
          </a:lstStyle>
          <a:p>
            <a:pPr>
              <a:defRPr/>
            </a:pPr>
            <a:r>
              <a:rPr lang="en-US" altLang="en-US"/>
              <a:t>© Confederation of Indian Industry </a:t>
            </a:r>
          </a:p>
          <a:p>
            <a:pPr>
              <a:defRPr/>
            </a:pPr>
            <a:r>
              <a:rPr lang="en-US" altLang="en-US"/>
              <a:t>Total Cost Management Division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2" descr="D:\Website Files\About Us\download.jpg"/>
          <p:cNvPicPr>
            <a:picLocks noChangeAspect="1" noChangeArrowheads="1"/>
          </p:cNvPicPr>
          <p:nvPr userDrawn="1"/>
        </p:nvPicPr>
        <p:blipFill>
          <a:blip r:embed="rId2"/>
          <a:srcRect/>
          <a:stretch>
            <a:fillRect/>
          </a:stretch>
        </p:blipFill>
        <p:spPr bwMode="auto">
          <a:xfrm>
            <a:off x="9652000" y="6221413"/>
            <a:ext cx="968375" cy="504825"/>
          </a:xfrm>
          <a:prstGeom prst="rect">
            <a:avLst/>
          </a:prstGeom>
          <a:noFill/>
          <a:ln w="9525">
            <a:noFill/>
            <a:miter lim="800000"/>
            <a:headEnd/>
            <a:tailEnd/>
          </a:ln>
        </p:spPr>
      </p:pic>
      <p:pic>
        <p:nvPicPr>
          <p:cNvPr id="5" name="Picture 3" descr="D:\Wiki Page\Picture2.jpg"/>
          <p:cNvPicPr>
            <a:picLocks noChangeAspect="1" noChangeArrowheads="1"/>
          </p:cNvPicPr>
          <p:nvPr userDrawn="1"/>
        </p:nvPicPr>
        <p:blipFill>
          <a:blip r:embed="rId3"/>
          <a:srcRect/>
          <a:stretch>
            <a:fillRect/>
          </a:stretch>
        </p:blipFill>
        <p:spPr bwMode="auto">
          <a:xfrm>
            <a:off x="61913" y="5943600"/>
            <a:ext cx="1001712" cy="8477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xmlns="" id="{8563002E-0D07-4579-83F0-C95FBC030AD7}"/>
              </a:ext>
            </a:extLst>
          </p:cNvPr>
          <p:cNvSpPr>
            <a:spLocks noGrp="1"/>
          </p:cNvSpPr>
          <p:nvPr>
            <p:ph type="ftr" sz="quarter" idx="10"/>
          </p:nvPr>
        </p:nvSpPr>
        <p:spPr>
          <a:xfrm>
            <a:off x="3529013" y="6453188"/>
            <a:ext cx="3911600" cy="404812"/>
          </a:xfrm>
        </p:spPr>
        <p:txBody>
          <a:bodyPr/>
          <a:lstStyle>
            <a:lvl1pPr>
              <a:defRPr/>
            </a:lvl1pPr>
          </a:lstStyle>
          <a:p>
            <a:pPr>
              <a:defRPr/>
            </a:pPr>
            <a:r>
              <a:rPr lang="en-US" altLang="en-US"/>
              <a:t>© </a:t>
            </a:r>
            <a:r>
              <a:rPr lang="en-US" altLang="en-US" b="1"/>
              <a:t>Confederation of Indian Industry</a:t>
            </a:r>
            <a:r>
              <a:rPr lang="en-US" altLang="en-US"/>
              <a:t> </a:t>
            </a:r>
          </a:p>
          <a:p>
            <a:pPr>
              <a:defRPr/>
            </a:pPr>
            <a:r>
              <a:rPr lang="en-US" altLang="en-US"/>
              <a:t>    Total Cost Management Division</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2" descr="D:\Website Files\About Us\download.jpg"/>
          <p:cNvPicPr>
            <a:picLocks noChangeAspect="1" noChangeArrowheads="1"/>
          </p:cNvPicPr>
          <p:nvPr userDrawn="1"/>
        </p:nvPicPr>
        <p:blipFill>
          <a:blip r:embed="rId2"/>
          <a:srcRect/>
          <a:stretch>
            <a:fillRect/>
          </a:stretch>
        </p:blipFill>
        <p:spPr bwMode="auto">
          <a:xfrm>
            <a:off x="9312275" y="6037263"/>
            <a:ext cx="1350963" cy="704850"/>
          </a:xfrm>
          <a:prstGeom prst="rect">
            <a:avLst/>
          </a:prstGeom>
          <a:noFill/>
          <a:ln w="9525">
            <a:noFill/>
            <a:miter lim="800000"/>
            <a:headEnd/>
            <a:tailEnd/>
          </a:ln>
        </p:spPr>
      </p:pic>
      <p:pic>
        <p:nvPicPr>
          <p:cNvPr id="5" name="Picture 3" descr="D:\Wiki Page\Picture2.jpg"/>
          <p:cNvPicPr>
            <a:picLocks noChangeAspect="1" noChangeArrowheads="1"/>
          </p:cNvPicPr>
          <p:nvPr userDrawn="1"/>
        </p:nvPicPr>
        <p:blipFill>
          <a:blip r:embed="rId3"/>
          <a:srcRect/>
          <a:stretch>
            <a:fillRect/>
          </a:stretch>
        </p:blipFill>
        <p:spPr bwMode="auto">
          <a:xfrm>
            <a:off x="104775" y="5786438"/>
            <a:ext cx="1212850" cy="1027112"/>
          </a:xfrm>
          <a:prstGeom prst="rect">
            <a:avLst/>
          </a:prstGeom>
          <a:noFill/>
          <a:ln w="9525">
            <a:noFill/>
            <a:miter lim="800000"/>
            <a:headEnd/>
            <a:tailEnd/>
          </a:ln>
        </p:spPr>
      </p:pic>
      <p:sp>
        <p:nvSpPr>
          <p:cNvPr id="6" name="Text Box 9">
            <a:extLst>
              <a:ext uri="{FF2B5EF4-FFF2-40B4-BE49-F238E27FC236}">
                <a16:creationId xmlns:a16="http://schemas.microsoft.com/office/drawing/2014/main" xmlns="" id="{8E485563-984C-4AF5-B883-C5A9EF3BEDD4}"/>
              </a:ext>
            </a:extLst>
          </p:cNvPr>
          <p:cNvSpPr txBox="1">
            <a:spLocks noChangeArrowheads="1"/>
          </p:cNvSpPr>
          <p:nvPr userDrawn="1"/>
        </p:nvSpPr>
        <p:spPr bwMode="auto">
          <a:xfrm>
            <a:off x="4287838" y="6364288"/>
            <a:ext cx="243840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400">
                <a:latin typeface="Calibri" panose="020F0502020204030204" pitchFamily="34" charset="0"/>
              </a:rPr>
              <a:t>© </a:t>
            </a:r>
            <a:r>
              <a:rPr lang="en-US" altLang="en-US" sz="1200">
                <a:latin typeface="Calibri" panose="020F0502020204030204" pitchFamily="34" charset="0"/>
              </a:rPr>
              <a:t>Confederation of Indian Industry</a:t>
            </a:r>
            <a:r>
              <a:rPr lang="en-US" altLang="en-US" sz="1400">
                <a:latin typeface="Calibri" panose="020F0502020204030204" pitchFamily="34" charset="0"/>
              </a:rPr>
              <a:t> </a:t>
            </a:r>
          </a:p>
          <a:p>
            <a:pPr algn="ctr">
              <a:defRPr/>
            </a:pPr>
            <a:r>
              <a:rPr lang="en-US" altLang="en-US" sz="1200">
                <a:latin typeface="Calibri" panose="020F0502020204030204" pitchFamily="34" charset="0"/>
              </a:rPr>
              <a:t>Total Cost Management Division</a:t>
            </a:r>
          </a:p>
        </p:txBody>
      </p:sp>
      <p:sp>
        <p:nvSpPr>
          <p:cNvPr id="2" name="Title 1"/>
          <p:cNvSpPr>
            <a:spLocks noGrp="1"/>
          </p:cNvSpPr>
          <p:nvPr>
            <p:ph type="title"/>
          </p:nvPr>
        </p:nvSpPr>
        <p:spPr>
          <a:xfrm>
            <a:off x="853107" y="4406911"/>
            <a:ext cx="9179799"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3107" y="2906713"/>
            <a:ext cx="91797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1DF544AD-5FF0-4C8A-8EB3-E79DB7E90DB1}"/>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8" name="Slide Number Placeholder 5">
            <a:extLst>
              <a:ext uri="{FF2B5EF4-FFF2-40B4-BE49-F238E27FC236}">
                <a16:creationId xmlns:a16="http://schemas.microsoft.com/office/drawing/2014/main" xmlns="" id="{5B0AAE50-2A68-4200-844E-2F8724FB8468}"/>
              </a:ext>
            </a:extLst>
          </p:cNvPr>
          <p:cNvSpPr>
            <a:spLocks noGrp="1"/>
          </p:cNvSpPr>
          <p:nvPr>
            <p:ph type="sldNum" sz="quarter" idx="11"/>
          </p:nvPr>
        </p:nvSpPr>
        <p:spPr>
          <a:xfrm>
            <a:off x="7739063" y="6356350"/>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B2DF380-A5BA-481A-9384-550AB87A6D53}" type="slidenum">
              <a:rPr lang="en-US" altLang="en-US"/>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2" descr="D:\Website Files\About Us\download.jpg"/>
          <p:cNvPicPr>
            <a:picLocks noChangeAspect="1" noChangeArrowheads="1"/>
          </p:cNvPicPr>
          <p:nvPr userDrawn="1"/>
        </p:nvPicPr>
        <p:blipFill>
          <a:blip r:embed="rId2"/>
          <a:srcRect/>
          <a:stretch>
            <a:fillRect/>
          </a:stretch>
        </p:blipFill>
        <p:spPr bwMode="auto">
          <a:xfrm>
            <a:off x="9701213" y="6270625"/>
            <a:ext cx="925512" cy="482600"/>
          </a:xfrm>
          <a:prstGeom prst="rect">
            <a:avLst/>
          </a:prstGeom>
          <a:noFill/>
          <a:ln w="9525">
            <a:noFill/>
            <a:miter lim="800000"/>
            <a:headEnd/>
            <a:tailEnd/>
          </a:ln>
        </p:spPr>
      </p:pic>
      <p:pic>
        <p:nvPicPr>
          <p:cNvPr id="6" name="Picture 3" descr="D:\Wiki Page\Picture2.jpg"/>
          <p:cNvPicPr>
            <a:picLocks noChangeAspect="1" noChangeArrowheads="1"/>
          </p:cNvPicPr>
          <p:nvPr userDrawn="1"/>
        </p:nvPicPr>
        <p:blipFill>
          <a:blip r:embed="rId3"/>
          <a:srcRect/>
          <a:stretch>
            <a:fillRect/>
          </a:stretch>
        </p:blipFill>
        <p:spPr bwMode="auto">
          <a:xfrm>
            <a:off x="104775" y="5930900"/>
            <a:ext cx="1042988" cy="8826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988" y="1600206"/>
            <a:ext cx="47698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9880" y="1600206"/>
            <a:ext cx="47698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368FAF6D-6E82-4B59-A5CE-096384AF8662}"/>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8" name="Footer Placeholder 4">
            <a:extLst>
              <a:ext uri="{FF2B5EF4-FFF2-40B4-BE49-F238E27FC236}">
                <a16:creationId xmlns:a16="http://schemas.microsoft.com/office/drawing/2014/main" xmlns="" id="{32B7FA49-9794-47C9-9991-CC7BBDF75288}"/>
              </a:ext>
            </a:extLst>
          </p:cNvPr>
          <p:cNvSpPr>
            <a:spLocks noGrp="1"/>
          </p:cNvSpPr>
          <p:nvPr>
            <p:ph type="ftr" sz="quarter" idx="11"/>
          </p:nvPr>
        </p:nvSpPr>
        <p:spPr>
          <a:xfrm>
            <a:off x="3698875" y="6326188"/>
            <a:ext cx="3421063" cy="365125"/>
          </a:xfrm>
        </p:spPr>
        <p:txBody>
          <a:bodyPr rtlCol="0"/>
          <a:lstStyle>
            <a:lvl1pPr fontAlgn="auto">
              <a:spcBef>
                <a:spcPts val="0"/>
              </a:spcBef>
              <a:spcAft>
                <a:spcPts val="0"/>
              </a:spcAft>
              <a:defRPr>
                <a:latin typeface="+mn-lt"/>
              </a:defRPr>
            </a:lvl1pPr>
          </a:lstStyle>
          <a:p>
            <a:pPr>
              <a:defRPr/>
            </a:pPr>
            <a:r>
              <a:rPr lang="en-US"/>
              <a:t>Total Cost Management Division</a:t>
            </a:r>
          </a:p>
        </p:txBody>
      </p:sp>
      <p:sp>
        <p:nvSpPr>
          <p:cNvPr id="9" name="Slide Number Placeholder 5">
            <a:extLst>
              <a:ext uri="{FF2B5EF4-FFF2-40B4-BE49-F238E27FC236}">
                <a16:creationId xmlns:a16="http://schemas.microsoft.com/office/drawing/2014/main" xmlns="" id="{85D7212C-1DFC-483A-B703-4F13822679B8}"/>
              </a:ext>
            </a:extLst>
          </p:cNvPr>
          <p:cNvSpPr>
            <a:spLocks noGrp="1"/>
          </p:cNvSpPr>
          <p:nvPr>
            <p:ph type="sldNum" sz="quarter" idx="12"/>
          </p:nvPr>
        </p:nvSpPr>
        <p:spPr>
          <a:xfrm>
            <a:off x="7739063" y="6356350"/>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05B6098-5C94-4A5F-9D10-45688F1CCE34}" type="slidenum">
              <a:rPr lang="en-US" altLang="en-US"/>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2" descr="D:\Website Files\About Us\download.jpg"/>
          <p:cNvPicPr>
            <a:picLocks noChangeAspect="1" noChangeArrowheads="1"/>
          </p:cNvPicPr>
          <p:nvPr userDrawn="1"/>
        </p:nvPicPr>
        <p:blipFill>
          <a:blip r:embed="rId2"/>
          <a:srcRect/>
          <a:stretch>
            <a:fillRect/>
          </a:stretch>
        </p:blipFill>
        <p:spPr bwMode="auto">
          <a:xfrm>
            <a:off x="9312275" y="6037263"/>
            <a:ext cx="1350963" cy="704850"/>
          </a:xfrm>
          <a:prstGeom prst="rect">
            <a:avLst/>
          </a:prstGeom>
          <a:noFill/>
          <a:ln w="9525">
            <a:noFill/>
            <a:miter lim="800000"/>
            <a:headEnd/>
            <a:tailEnd/>
          </a:ln>
        </p:spPr>
      </p:pic>
      <p:pic>
        <p:nvPicPr>
          <p:cNvPr id="8" name="Picture 3" descr="D:\Wiki Page\Picture2.jpg"/>
          <p:cNvPicPr>
            <a:picLocks noChangeAspect="1" noChangeArrowheads="1"/>
          </p:cNvPicPr>
          <p:nvPr userDrawn="1"/>
        </p:nvPicPr>
        <p:blipFill>
          <a:blip r:embed="rId3"/>
          <a:srcRect/>
          <a:stretch>
            <a:fillRect/>
          </a:stretch>
        </p:blipFill>
        <p:spPr bwMode="auto">
          <a:xfrm>
            <a:off x="104775" y="5786438"/>
            <a:ext cx="1212850" cy="1027112"/>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9988" y="1535113"/>
            <a:ext cx="47717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9988" y="2174875"/>
            <a:ext cx="47717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86135" y="1535113"/>
            <a:ext cx="47736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86135" y="2174875"/>
            <a:ext cx="47736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xmlns="" id="{492BD1EC-BC01-4AAF-86EB-1B2470FDB9D3}"/>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10" name="Footer Placeholder 4">
            <a:extLst>
              <a:ext uri="{FF2B5EF4-FFF2-40B4-BE49-F238E27FC236}">
                <a16:creationId xmlns:a16="http://schemas.microsoft.com/office/drawing/2014/main" xmlns="" id="{B5DC6932-EF6F-42FE-8BE0-A255AD3F1EC8}"/>
              </a:ext>
            </a:extLst>
          </p:cNvPr>
          <p:cNvSpPr>
            <a:spLocks noGrp="1"/>
          </p:cNvSpPr>
          <p:nvPr>
            <p:ph type="ftr" sz="quarter" idx="11"/>
          </p:nvPr>
        </p:nvSpPr>
        <p:spPr>
          <a:xfrm>
            <a:off x="3698875" y="6326188"/>
            <a:ext cx="3421063" cy="365125"/>
          </a:xfrm>
        </p:spPr>
        <p:txBody>
          <a:bodyPr rtlCol="0"/>
          <a:lstStyle>
            <a:lvl1pPr fontAlgn="auto">
              <a:spcBef>
                <a:spcPts val="0"/>
              </a:spcBef>
              <a:spcAft>
                <a:spcPts val="0"/>
              </a:spcAft>
              <a:defRPr>
                <a:latin typeface="+mn-lt"/>
              </a:defRPr>
            </a:lvl1pPr>
          </a:lstStyle>
          <a:p>
            <a:pPr>
              <a:defRPr/>
            </a:pPr>
            <a:r>
              <a:rPr lang="en-US"/>
              <a:t>Total Cost Management Division</a:t>
            </a:r>
          </a:p>
        </p:txBody>
      </p:sp>
      <p:sp>
        <p:nvSpPr>
          <p:cNvPr id="11" name="Slide Number Placeholder 5">
            <a:extLst>
              <a:ext uri="{FF2B5EF4-FFF2-40B4-BE49-F238E27FC236}">
                <a16:creationId xmlns:a16="http://schemas.microsoft.com/office/drawing/2014/main" xmlns="" id="{B11A5E59-CC24-4EC4-AFD2-666CEC751794}"/>
              </a:ext>
            </a:extLst>
          </p:cNvPr>
          <p:cNvSpPr>
            <a:spLocks noGrp="1"/>
          </p:cNvSpPr>
          <p:nvPr>
            <p:ph type="sldNum" sz="quarter" idx="12"/>
          </p:nvPr>
        </p:nvSpPr>
        <p:spPr>
          <a:xfrm>
            <a:off x="7739063" y="6356350"/>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0843878-45F8-4E37-8828-EA7BB2E1CF6F}" type="slidenum">
              <a:rPr lang="en-US" altLang="en-US"/>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6" descr="D:\Website Files\About Us\download.jpg"/>
          <p:cNvPicPr>
            <a:picLocks noChangeAspect="1" noChangeArrowheads="1"/>
          </p:cNvPicPr>
          <p:nvPr userDrawn="1"/>
        </p:nvPicPr>
        <p:blipFill>
          <a:blip r:embed="rId2"/>
          <a:srcRect/>
          <a:stretch>
            <a:fillRect/>
          </a:stretch>
        </p:blipFill>
        <p:spPr bwMode="auto">
          <a:xfrm>
            <a:off x="9567863" y="6237288"/>
            <a:ext cx="1020762" cy="531812"/>
          </a:xfrm>
          <a:prstGeom prst="rect">
            <a:avLst/>
          </a:prstGeom>
          <a:noFill/>
          <a:ln w="9525">
            <a:noFill/>
            <a:miter lim="800000"/>
            <a:headEnd/>
            <a:tailEnd/>
          </a:ln>
        </p:spPr>
      </p:pic>
      <p:pic>
        <p:nvPicPr>
          <p:cNvPr id="4" name="Picture 7" descr="D:\Wiki Page\Picture2.jpg"/>
          <p:cNvPicPr>
            <a:picLocks noChangeAspect="1" noChangeArrowheads="1"/>
          </p:cNvPicPr>
          <p:nvPr userDrawn="1"/>
        </p:nvPicPr>
        <p:blipFill>
          <a:blip r:embed="rId3"/>
          <a:srcRect/>
          <a:stretch>
            <a:fillRect/>
          </a:stretch>
        </p:blipFill>
        <p:spPr bwMode="auto">
          <a:xfrm>
            <a:off x="104775" y="5930900"/>
            <a:ext cx="1042988" cy="8826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xmlns="" id="{D01E57DB-7A37-427F-8240-8D5BE891173D}"/>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6" name="Footer Placeholder 4">
            <a:extLst>
              <a:ext uri="{FF2B5EF4-FFF2-40B4-BE49-F238E27FC236}">
                <a16:creationId xmlns:a16="http://schemas.microsoft.com/office/drawing/2014/main" xmlns="" id="{3D537FAC-C364-4313-9F50-2D2785D12410}"/>
              </a:ext>
            </a:extLst>
          </p:cNvPr>
          <p:cNvSpPr>
            <a:spLocks noGrp="1"/>
          </p:cNvSpPr>
          <p:nvPr>
            <p:ph type="ftr" sz="quarter" idx="11"/>
          </p:nvPr>
        </p:nvSpPr>
        <p:spPr>
          <a:xfrm>
            <a:off x="3698875" y="6326188"/>
            <a:ext cx="3421063" cy="365125"/>
          </a:xfrm>
        </p:spPr>
        <p:txBody>
          <a:bodyPr rtlCol="0"/>
          <a:lstStyle>
            <a:lvl1pPr fontAlgn="auto">
              <a:spcBef>
                <a:spcPts val="0"/>
              </a:spcBef>
              <a:spcAft>
                <a:spcPts val="0"/>
              </a:spcAft>
              <a:defRPr>
                <a:latin typeface="+mn-lt"/>
              </a:defRPr>
            </a:lvl1pPr>
          </a:lstStyle>
          <a:p>
            <a:pPr>
              <a:defRPr/>
            </a:pPr>
            <a:r>
              <a:rPr lang="en-US"/>
              <a:t>Total Cost Management Division</a:t>
            </a:r>
          </a:p>
        </p:txBody>
      </p:sp>
      <p:sp>
        <p:nvSpPr>
          <p:cNvPr id="7" name="Slide Number Placeholder 5">
            <a:extLst>
              <a:ext uri="{FF2B5EF4-FFF2-40B4-BE49-F238E27FC236}">
                <a16:creationId xmlns:a16="http://schemas.microsoft.com/office/drawing/2014/main" xmlns="" id="{1115FAEE-FE63-45F8-B3A1-C5D517C4B7D9}"/>
              </a:ext>
            </a:extLst>
          </p:cNvPr>
          <p:cNvSpPr>
            <a:spLocks noGrp="1"/>
          </p:cNvSpPr>
          <p:nvPr>
            <p:ph type="sldNum" sz="quarter" idx="12"/>
          </p:nvPr>
        </p:nvSpPr>
        <p:spPr>
          <a:xfrm>
            <a:off x="7780338" y="6492875"/>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87575AE-4CCF-4938-8222-5E4D91502E40}" type="slidenum">
              <a:rPr lang="en-US" altLang="en-US"/>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xmlns="" id="{85712087-00F2-4D35-AB72-9869A82F3A20}"/>
              </a:ext>
            </a:extLst>
          </p:cNvPr>
          <p:cNvSpPr>
            <a:spLocks noGrp="1"/>
          </p:cNvSpPr>
          <p:nvPr>
            <p:ph type="ftr" sz="quarter" idx="10"/>
          </p:nvPr>
        </p:nvSpPr>
        <p:spPr/>
        <p:txBody>
          <a:bodyPr/>
          <a:lstStyle>
            <a:lvl1pPr>
              <a:defRPr/>
            </a:lvl1pPr>
          </a:lstStyle>
          <a:p>
            <a:pPr>
              <a:defRPr/>
            </a:pPr>
            <a:r>
              <a:rPr lang="en-US" altLang="en-US"/>
              <a:t>© Confederation of Indian Industry </a:t>
            </a:r>
          </a:p>
          <a:p>
            <a:pPr>
              <a:defRPr/>
            </a:pPr>
            <a:r>
              <a:rPr lang="en-US" altLang="en-US"/>
              <a:t>Total Cost Management Division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EF09F-FF07-4D3D-A45A-21F3C1D97B7F}"/>
              </a:ext>
            </a:extLst>
          </p:cNvPr>
          <p:cNvSpPr>
            <a:spLocks noGrp="1"/>
          </p:cNvSpPr>
          <p:nvPr>
            <p:ph type="title"/>
          </p:nvPr>
        </p:nvSpPr>
        <p:spPr>
          <a:xfrm>
            <a:off x="736600" y="1709738"/>
            <a:ext cx="931545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1DC32A1-9A3E-43B7-9112-520C391CB58A}"/>
              </a:ext>
            </a:extLst>
          </p:cNvPr>
          <p:cNvSpPr>
            <a:spLocks noGrp="1"/>
          </p:cNvSpPr>
          <p:nvPr>
            <p:ph type="body" idx="1"/>
          </p:nvPr>
        </p:nvSpPr>
        <p:spPr>
          <a:xfrm>
            <a:off x="736600" y="4589463"/>
            <a:ext cx="931545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5">
            <a:extLst>
              <a:ext uri="{FF2B5EF4-FFF2-40B4-BE49-F238E27FC236}">
                <a16:creationId xmlns:a16="http://schemas.microsoft.com/office/drawing/2014/main" xmlns="" id="{D42C8F78-F24E-4377-9181-D2A1A356D6E8}"/>
              </a:ext>
            </a:extLst>
          </p:cNvPr>
          <p:cNvSpPr>
            <a:spLocks noGrp="1" noChangeArrowheads="1"/>
          </p:cNvSpPr>
          <p:nvPr>
            <p:ph type="sldNum" sz="quarter" idx="10"/>
          </p:nvPr>
        </p:nvSpPr>
        <p:spPr>
          <a:ln/>
        </p:spPr>
        <p:txBody>
          <a:bodyPr/>
          <a:lstStyle>
            <a:lvl1pPr>
              <a:defRPr/>
            </a:lvl1pPr>
          </a:lstStyle>
          <a:p>
            <a:fld id="{43279CAA-E993-436D-8545-E18144853C7A}" type="slidenum">
              <a:rPr lang="en-US" altLang="en-US"/>
              <a:pPr/>
              <a:t>‹#›</a:t>
            </a:fld>
            <a:endParaRPr lang="en-US" altLang="en-US" sz="1800">
              <a:solidFill>
                <a:schemeClr val="tx1"/>
              </a:solidFill>
              <a:latin typeface="Arial"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2" descr="D:\Website Files\About Us\download.jpg"/>
          <p:cNvPicPr>
            <a:picLocks noChangeAspect="1" noChangeArrowheads="1"/>
          </p:cNvPicPr>
          <p:nvPr userDrawn="1"/>
        </p:nvPicPr>
        <p:blipFill>
          <a:blip r:embed="rId2"/>
          <a:srcRect/>
          <a:stretch>
            <a:fillRect/>
          </a:stretch>
        </p:blipFill>
        <p:spPr bwMode="auto">
          <a:xfrm>
            <a:off x="9312275" y="6037263"/>
            <a:ext cx="1350963" cy="704850"/>
          </a:xfrm>
          <a:prstGeom prst="rect">
            <a:avLst/>
          </a:prstGeom>
          <a:noFill/>
          <a:ln w="9525">
            <a:noFill/>
            <a:miter lim="800000"/>
            <a:headEnd/>
            <a:tailEnd/>
          </a:ln>
        </p:spPr>
      </p:pic>
      <p:pic>
        <p:nvPicPr>
          <p:cNvPr id="6" name="Picture 3" descr="D:\Wiki Page\Picture2.jpg"/>
          <p:cNvPicPr>
            <a:picLocks noChangeAspect="1" noChangeArrowheads="1"/>
          </p:cNvPicPr>
          <p:nvPr userDrawn="1"/>
        </p:nvPicPr>
        <p:blipFill>
          <a:blip r:embed="rId3"/>
          <a:srcRect/>
          <a:stretch>
            <a:fillRect/>
          </a:stretch>
        </p:blipFill>
        <p:spPr bwMode="auto">
          <a:xfrm>
            <a:off x="104775" y="5786438"/>
            <a:ext cx="1212850" cy="1027112"/>
          </a:xfrm>
          <a:prstGeom prst="rect">
            <a:avLst/>
          </a:prstGeom>
          <a:noFill/>
          <a:ln w="9525">
            <a:noFill/>
            <a:miter lim="800000"/>
            <a:headEnd/>
            <a:tailEnd/>
          </a:ln>
        </p:spPr>
      </p:pic>
      <p:sp>
        <p:nvSpPr>
          <p:cNvPr id="2" name="Title 1"/>
          <p:cNvSpPr>
            <a:spLocks noGrp="1"/>
          </p:cNvSpPr>
          <p:nvPr>
            <p:ph type="title"/>
          </p:nvPr>
        </p:nvSpPr>
        <p:spPr>
          <a:xfrm>
            <a:off x="539989" y="273050"/>
            <a:ext cx="355304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22408" y="273061"/>
            <a:ext cx="60373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9989" y="1435103"/>
            <a:ext cx="355304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xmlns="" id="{72FB3069-6912-4250-8504-A2ABE5CBB6A4}"/>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8" name="Footer Placeholder 4">
            <a:extLst>
              <a:ext uri="{FF2B5EF4-FFF2-40B4-BE49-F238E27FC236}">
                <a16:creationId xmlns:a16="http://schemas.microsoft.com/office/drawing/2014/main" xmlns="" id="{6F03388B-71DF-45EF-9E3B-84F7D3D34E27}"/>
              </a:ext>
            </a:extLst>
          </p:cNvPr>
          <p:cNvSpPr>
            <a:spLocks noGrp="1"/>
          </p:cNvSpPr>
          <p:nvPr>
            <p:ph type="ftr" sz="quarter" idx="11"/>
          </p:nvPr>
        </p:nvSpPr>
        <p:spPr>
          <a:xfrm>
            <a:off x="3698875" y="6326188"/>
            <a:ext cx="3421063" cy="365125"/>
          </a:xfrm>
        </p:spPr>
        <p:txBody>
          <a:bodyPr rtlCol="0"/>
          <a:lstStyle>
            <a:lvl1pPr fontAlgn="auto">
              <a:spcBef>
                <a:spcPts val="0"/>
              </a:spcBef>
              <a:spcAft>
                <a:spcPts val="0"/>
              </a:spcAft>
              <a:defRPr>
                <a:latin typeface="+mn-lt"/>
              </a:defRPr>
            </a:lvl1pPr>
          </a:lstStyle>
          <a:p>
            <a:pPr>
              <a:defRPr/>
            </a:pPr>
            <a:r>
              <a:rPr lang="en-US"/>
              <a:t>Total Cost Management Division</a:t>
            </a:r>
          </a:p>
        </p:txBody>
      </p:sp>
      <p:sp>
        <p:nvSpPr>
          <p:cNvPr id="9" name="Slide Number Placeholder 5">
            <a:extLst>
              <a:ext uri="{FF2B5EF4-FFF2-40B4-BE49-F238E27FC236}">
                <a16:creationId xmlns:a16="http://schemas.microsoft.com/office/drawing/2014/main" xmlns="" id="{2A7BC4DA-DEA8-411D-A46E-9F97839C50E1}"/>
              </a:ext>
            </a:extLst>
          </p:cNvPr>
          <p:cNvSpPr>
            <a:spLocks noGrp="1"/>
          </p:cNvSpPr>
          <p:nvPr>
            <p:ph type="sldNum" sz="quarter" idx="12"/>
          </p:nvPr>
        </p:nvSpPr>
        <p:spPr>
          <a:xfrm>
            <a:off x="7739063" y="6356350"/>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481E476-BD3F-4975-85EA-4B6B7DB63582}" type="slidenum">
              <a:rPr lang="en-US" altLang="en-US"/>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2" descr="D:\Website Files\About Us\download.jpg"/>
          <p:cNvPicPr>
            <a:picLocks noChangeAspect="1" noChangeArrowheads="1"/>
          </p:cNvPicPr>
          <p:nvPr userDrawn="1"/>
        </p:nvPicPr>
        <p:blipFill>
          <a:blip r:embed="rId2"/>
          <a:srcRect/>
          <a:stretch>
            <a:fillRect/>
          </a:stretch>
        </p:blipFill>
        <p:spPr bwMode="auto">
          <a:xfrm>
            <a:off x="9312275" y="6037263"/>
            <a:ext cx="1350963" cy="704850"/>
          </a:xfrm>
          <a:prstGeom prst="rect">
            <a:avLst/>
          </a:prstGeom>
          <a:noFill/>
          <a:ln w="9525">
            <a:noFill/>
            <a:miter lim="800000"/>
            <a:headEnd/>
            <a:tailEnd/>
          </a:ln>
        </p:spPr>
      </p:pic>
      <p:pic>
        <p:nvPicPr>
          <p:cNvPr id="6" name="Picture 3" descr="D:\Wiki Page\Picture2.jpg"/>
          <p:cNvPicPr>
            <a:picLocks noChangeAspect="1" noChangeArrowheads="1"/>
          </p:cNvPicPr>
          <p:nvPr userDrawn="1"/>
        </p:nvPicPr>
        <p:blipFill>
          <a:blip r:embed="rId3"/>
          <a:srcRect/>
          <a:stretch>
            <a:fillRect/>
          </a:stretch>
        </p:blipFill>
        <p:spPr bwMode="auto">
          <a:xfrm>
            <a:off x="104775" y="5786438"/>
            <a:ext cx="1212850" cy="1027112"/>
          </a:xfrm>
          <a:prstGeom prst="rect">
            <a:avLst/>
          </a:prstGeom>
          <a:noFill/>
          <a:ln w="9525">
            <a:noFill/>
            <a:miter lim="800000"/>
            <a:headEnd/>
            <a:tailEnd/>
          </a:ln>
        </p:spPr>
      </p:pic>
      <p:sp>
        <p:nvSpPr>
          <p:cNvPr id="2" name="Title 1"/>
          <p:cNvSpPr>
            <a:spLocks noGrp="1"/>
          </p:cNvSpPr>
          <p:nvPr>
            <p:ph type="title"/>
          </p:nvPr>
        </p:nvSpPr>
        <p:spPr>
          <a:xfrm>
            <a:off x="2116829" y="4800600"/>
            <a:ext cx="647985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16829" y="612775"/>
            <a:ext cx="6479858"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116829" y="5367338"/>
            <a:ext cx="647985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xmlns="" id="{D37684A8-993E-4761-9041-AB1761D9F896}"/>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8" name="Footer Placeholder 4">
            <a:extLst>
              <a:ext uri="{FF2B5EF4-FFF2-40B4-BE49-F238E27FC236}">
                <a16:creationId xmlns:a16="http://schemas.microsoft.com/office/drawing/2014/main" xmlns="" id="{356343A0-5A50-474A-8482-0AA1427436B9}"/>
              </a:ext>
            </a:extLst>
          </p:cNvPr>
          <p:cNvSpPr>
            <a:spLocks noGrp="1"/>
          </p:cNvSpPr>
          <p:nvPr>
            <p:ph type="ftr" sz="quarter" idx="11"/>
          </p:nvPr>
        </p:nvSpPr>
        <p:spPr>
          <a:xfrm>
            <a:off x="3698875" y="6326188"/>
            <a:ext cx="3421063" cy="365125"/>
          </a:xfrm>
        </p:spPr>
        <p:txBody>
          <a:bodyPr rtlCol="0"/>
          <a:lstStyle>
            <a:lvl1pPr fontAlgn="auto">
              <a:spcBef>
                <a:spcPts val="0"/>
              </a:spcBef>
              <a:spcAft>
                <a:spcPts val="0"/>
              </a:spcAft>
              <a:defRPr>
                <a:latin typeface="+mn-lt"/>
              </a:defRPr>
            </a:lvl1pPr>
          </a:lstStyle>
          <a:p>
            <a:pPr>
              <a:defRPr/>
            </a:pPr>
            <a:r>
              <a:rPr lang="en-US"/>
              <a:t>Total Cost Management Division</a:t>
            </a:r>
          </a:p>
        </p:txBody>
      </p:sp>
      <p:sp>
        <p:nvSpPr>
          <p:cNvPr id="9" name="Slide Number Placeholder 5">
            <a:extLst>
              <a:ext uri="{FF2B5EF4-FFF2-40B4-BE49-F238E27FC236}">
                <a16:creationId xmlns:a16="http://schemas.microsoft.com/office/drawing/2014/main" xmlns="" id="{41BACE80-0079-497C-9CB6-40467A5318F7}"/>
              </a:ext>
            </a:extLst>
          </p:cNvPr>
          <p:cNvSpPr>
            <a:spLocks noGrp="1"/>
          </p:cNvSpPr>
          <p:nvPr>
            <p:ph type="sldNum" sz="quarter" idx="12"/>
          </p:nvPr>
        </p:nvSpPr>
        <p:spPr>
          <a:xfrm>
            <a:off x="7739063" y="6356350"/>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D038169-2A5D-4EB4-9767-02A29F72A606}" type="slidenum">
              <a:rPr lang="en-US" altLang="en-US"/>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2" descr="D:\Website Files\About Us\download.jpg"/>
          <p:cNvPicPr>
            <a:picLocks noChangeAspect="1" noChangeArrowheads="1"/>
          </p:cNvPicPr>
          <p:nvPr userDrawn="1"/>
        </p:nvPicPr>
        <p:blipFill>
          <a:blip r:embed="rId2"/>
          <a:srcRect/>
          <a:stretch>
            <a:fillRect/>
          </a:stretch>
        </p:blipFill>
        <p:spPr bwMode="auto">
          <a:xfrm>
            <a:off x="9312275" y="6037263"/>
            <a:ext cx="1350963" cy="704850"/>
          </a:xfrm>
          <a:prstGeom prst="rect">
            <a:avLst/>
          </a:prstGeom>
          <a:noFill/>
          <a:ln w="9525">
            <a:noFill/>
            <a:miter lim="800000"/>
            <a:headEnd/>
            <a:tailEnd/>
          </a:ln>
        </p:spPr>
      </p:pic>
      <p:pic>
        <p:nvPicPr>
          <p:cNvPr id="5" name="Picture 3" descr="D:\Wiki Page\Picture2.jpg"/>
          <p:cNvPicPr>
            <a:picLocks noChangeAspect="1" noChangeArrowheads="1"/>
          </p:cNvPicPr>
          <p:nvPr userDrawn="1"/>
        </p:nvPicPr>
        <p:blipFill>
          <a:blip r:embed="rId3"/>
          <a:srcRect/>
          <a:stretch>
            <a:fillRect/>
          </a:stretch>
        </p:blipFill>
        <p:spPr bwMode="auto">
          <a:xfrm>
            <a:off x="104775" y="5786438"/>
            <a:ext cx="1212850" cy="1027112"/>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2E2594A9-C2BD-4A21-90AE-41E3FF0B29D0}"/>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7" name="Footer Placeholder 4">
            <a:extLst>
              <a:ext uri="{FF2B5EF4-FFF2-40B4-BE49-F238E27FC236}">
                <a16:creationId xmlns:a16="http://schemas.microsoft.com/office/drawing/2014/main" xmlns="" id="{FA26526E-E512-43A2-A293-1140C63089EA}"/>
              </a:ext>
            </a:extLst>
          </p:cNvPr>
          <p:cNvSpPr>
            <a:spLocks noGrp="1"/>
          </p:cNvSpPr>
          <p:nvPr>
            <p:ph type="ftr" sz="quarter" idx="11"/>
          </p:nvPr>
        </p:nvSpPr>
        <p:spPr>
          <a:xfrm>
            <a:off x="3698875" y="6326188"/>
            <a:ext cx="3421063" cy="365125"/>
          </a:xfrm>
        </p:spPr>
        <p:txBody>
          <a:bodyPr rtlCol="0"/>
          <a:lstStyle>
            <a:lvl1pPr fontAlgn="auto">
              <a:spcBef>
                <a:spcPts val="0"/>
              </a:spcBef>
              <a:spcAft>
                <a:spcPts val="0"/>
              </a:spcAft>
              <a:defRPr>
                <a:latin typeface="+mn-lt"/>
              </a:defRPr>
            </a:lvl1pPr>
          </a:lstStyle>
          <a:p>
            <a:pPr>
              <a:defRPr/>
            </a:pPr>
            <a:r>
              <a:rPr lang="en-US"/>
              <a:t>Total Cost Management Division</a:t>
            </a:r>
          </a:p>
        </p:txBody>
      </p:sp>
      <p:sp>
        <p:nvSpPr>
          <p:cNvPr id="8" name="Slide Number Placeholder 5">
            <a:extLst>
              <a:ext uri="{FF2B5EF4-FFF2-40B4-BE49-F238E27FC236}">
                <a16:creationId xmlns:a16="http://schemas.microsoft.com/office/drawing/2014/main" xmlns="" id="{B35E0A74-8AFE-45B8-9EC7-6DCD91BA7701}"/>
              </a:ext>
            </a:extLst>
          </p:cNvPr>
          <p:cNvSpPr>
            <a:spLocks noGrp="1"/>
          </p:cNvSpPr>
          <p:nvPr>
            <p:ph type="sldNum" sz="quarter" idx="12"/>
          </p:nvPr>
        </p:nvSpPr>
        <p:spPr>
          <a:xfrm>
            <a:off x="7739063" y="6356350"/>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DF14F24-9B17-4377-B4DC-3360305B386B}" type="slidenum">
              <a:rPr lang="en-US" altLang="en-US"/>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2" descr="D:\Website Files\About Us\download.jpg"/>
          <p:cNvPicPr>
            <a:picLocks noChangeAspect="1" noChangeArrowheads="1"/>
          </p:cNvPicPr>
          <p:nvPr userDrawn="1"/>
        </p:nvPicPr>
        <p:blipFill>
          <a:blip r:embed="rId2"/>
          <a:srcRect/>
          <a:stretch>
            <a:fillRect/>
          </a:stretch>
        </p:blipFill>
        <p:spPr bwMode="auto">
          <a:xfrm>
            <a:off x="9312275" y="6037263"/>
            <a:ext cx="1350963" cy="704850"/>
          </a:xfrm>
          <a:prstGeom prst="rect">
            <a:avLst/>
          </a:prstGeom>
          <a:noFill/>
          <a:ln w="9525">
            <a:noFill/>
            <a:miter lim="800000"/>
            <a:headEnd/>
            <a:tailEnd/>
          </a:ln>
        </p:spPr>
      </p:pic>
      <p:pic>
        <p:nvPicPr>
          <p:cNvPr id="5" name="Picture 3" descr="D:\Wiki Page\Picture2.jpg"/>
          <p:cNvPicPr>
            <a:picLocks noChangeAspect="1" noChangeArrowheads="1"/>
          </p:cNvPicPr>
          <p:nvPr userDrawn="1"/>
        </p:nvPicPr>
        <p:blipFill>
          <a:blip r:embed="rId3"/>
          <a:srcRect/>
          <a:stretch>
            <a:fillRect/>
          </a:stretch>
        </p:blipFill>
        <p:spPr bwMode="auto">
          <a:xfrm>
            <a:off x="104775" y="5786438"/>
            <a:ext cx="1212850" cy="1027112"/>
          </a:xfrm>
          <a:prstGeom prst="rect">
            <a:avLst/>
          </a:prstGeom>
          <a:noFill/>
          <a:ln w="9525">
            <a:noFill/>
            <a:miter lim="800000"/>
            <a:headEnd/>
            <a:tailEnd/>
          </a:ln>
        </p:spPr>
      </p:pic>
      <p:sp>
        <p:nvSpPr>
          <p:cNvPr id="2" name="Vertical Title 1"/>
          <p:cNvSpPr>
            <a:spLocks noGrp="1"/>
          </p:cNvSpPr>
          <p:nvPr>
            <p:ph type="title" orient="vert"/>
          </p:nvPr>
        </p:nvSpPr>
        <p:spPr>
          <a:xfrm>
            <a:off x="7829828" y="274649"/>
            <a:ext cx="242994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988" y="274649"/>
            <a:ext cx="710984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C857848E-D599-47A7-9689-E13842211134}"/>
              </a:ext>
            </a:extLst>
          </p:cNvPr>
          <p:cNvSpPr>
            <a:spLocks noGrp="1"/>
          </p:cNvSpPr>
          <p:nvPr>
            <p:ph type="dt" sz="half" idx="10"/>
          </p:nvPr>
        </p:nvSpPr>
        <p:spPr>
          <a:xfrm>
            <a:off x="539750" y="6356350"/>
            <a:ext cx="2520950" cy="365125"/>
          </a:xfrm>
          <a:prstGeom prst="rect">
            <a:avLst/>
          </a:prstGeom>
        </p:spPr>
        <p:txBody>
          <a:bodyPr/>
          <a:lstStyle>
            <a:lvl1pPr>
              <a:defRPr>
                <a:latin typeface="Arial" charset="0"/>
              </a:defRPr>
            </a:lvl1pPr>
          </a:lstStyle>
          <a:p>
            <a:pPr>
              <a:defRPr/>
            </a:pPr>
            <a:endParaRPr lang="en-US"/>
          </a:p>
        </p:txBody>
      </p:sp>
      <p:sp>
        <p:nvSpPr>
          <p:cNvPr id="7" name="Footer Placeholder 4">
            <a:extLst>
              <a:ext uri="{FF2B5EF4-FFF2-40B4-BE49-F238E27FC236}">
                <a16:creationId xmlns:a16="http://schemas.microsoft.com/office/drawing/2014/main" xmlns="" id="{A6696A9F-9940-43CA-A923-96A88BDAE31A}"/>
              </a:ext>
            </a:extLst>
          </p:cNvPr>
          <p:cNvSpPr>
            <a:spLocks noGrp="1"/>
          </p:cNvSpPr>
          <p:nvPr>
            <p:ph type="ftr" sz="quarter" idx="11"/>
          </p:nvPr>
        </p:nvSpPr>
        <p:spPr>
          <a:xfrm>
            <a:off x="3698875" y="6326188"/>
            <a:ext cx="3421063" cy="365125"/>
          </a:xfrm>
        </p:spPr>
        <p:txBody>
          <a:bodyPr rtlCol="0"/>
          <a:lstStyle>
            <a:lvl1pPr fontAlgn="auto">
              <a:spcBef>
                <a:spcPts val="0"/>
              </a:spcBef>
              <a:spcAft>
                <a:spcPts val="0"/>
              </a:spcAft>
              <a:defRPr>
                <a:latin typeface="+mn-lt"/>
              </a:defRPr>
            </a:lvl1pPr>
          </a:lstStyle>
          <a:p>
            <a:pPr>
              <a:defRPr/>
            </a:pPr>
            <a:r>
              <a:rPr lang="en-US"/>
              <a:t>Total Cost Management Division</a:t>
            </a:r>
          </a:p>
        </p:txBody>
      </p:sp>
      <p:sp>
        <p:nvSpPr>
          <p:cNvPr id="8" name="Slide Number Placeholder 5">
            <a:extLst>
              <a:ext uri="{FF2B5EF4-FFF2-40B4-BE49-F238E27FC236}">
                <a16:creationId xmlns:a16="http://schemas.microsoft.com/office/drawing/2014/main" xmlns="" id="{7E9FCB80-BC97-4147-9979-162102E6552E}"/>
              </a:ext>
            </a:extLst>
          </p:cNvPr>
          <p:cNvSpPr>
            <a:spLocks noGrp="1"/>
          </p:cNvSpPr>
          <p:nvPr>
            <p:ph type="sldNum" sz="quarter" idx="12"/>
          </p:nvPr>
        </p:nvSpPr>
        <p:spPr>
          <a:xfrm>
            <a:off x="7739063" y="6356350"/>
            <a:ext cx="252095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E45C9C0-0396-4CB8-92A4-C63FAD009664}" type="slidenum">
              <a:rPr lang="en-US" altLang="en-US"/>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9982" y="2130426"/>
            <a:ext cx="9179799" cy="1470025"/>
          </a:xfrm>
        </p:spPr>
        <p:txBody>
          <a:bodyPr/>
          <a:lstStyle/>
          <a:p>
            <a:r>
              <a:rPr lang="en-US"/>
              <a:t>Click to edit Master title style</a:t>
            </a:r>
          </a:p>
        </p:txBody>
      </p:sp>
      <p:sp>
        <p:nvSpPr>
          <p:cNvPr id="3" name="Subtitle 2"/>
          <p:cNvSpPr>
            <a:spLocks noGrp="1"/>
          </p:cNvSpPr>
          <p:nvPr>
            <p:ph type="subTitle" idx="1"/>
          </p:nvPr>
        </p:nvSpPr>
        <p:spPr>
          <a:xfrm>
            <a:off x="1619965" y="3886200"/>
            <a:ext cx="7559834"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3">
            <a:extLst>
              <a:ext uri="{FF2B5EF4-FFF2-40B4-BE49-F238E27FC236}">
                <a16:creationId xmlns:a16="http://schemas.microsoft.com/office/drawing/2014/main" xmlns="" id="{53893267-6C20-43ED-92DF-6092A4269D15}"/>
              </a:ext>
            </a:extLst>
          </p:cNvPr>
          <p:cNvSpPr>
            <a:spLocks noGrp="1" noChangeArrowheads="1"/>
          </p:cNvSpPr>
          <p:nvPr>
            <p:ph type="sldNum" sz="quarter" idx="10"/>
          </p:nvPr>
        </p:nvSpPr>
        <p:spPr>
          <a:ln/>
        </p:spPr>
        <p:txBody>
          <a:bodyPr/>
          <a:lstStyle>
            <a:lvl1pPr>
              <a:defRPr/>
            </a:lvl1pPr>
          </a:lstStyle>
          <a:p>
            <a:fld id="{A32031F3-147F-49D4-B07E-BD7302D1F90E}" type="slidenum">
              <a:rPr lang="ja-JP" altLang="en-US"/>
              <a:pPr/>
              <a:t>‹#›</a:t>
            </a:fld>
            <a:r>
              <a:rPr lang="en-US" altLang="ja-JP"/>
              <a:t> / 22</a:t>
            </a:r>
          </a:p>
        </p:txBody>
      </p:sp>
    </p:spTree>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xmlns="" id="{53893267-6C20-43ED-92DF-6092A4269D15}"/>
              </a:ext>
            </a:extLst>
          </p:cNvPr>
          <p:cNvSpPr>
            <a:spLocks noGrp="1" noChangeArrowheads="1"/>
          </p:cNvSpPr>
          <p:nvPr>
            <p:ph type="sldNum" sz="quarter" idx="10"/>
          </p:nvPr>
        </p:nvSpPr>
        <p:spPr>
          <a:ln/>
        </p:spPr>
        <p:txBody>
          <a:bodyPr/>
          <a:lstStyle>
            <a:lvl1pPr>
              <a:defRPr/>
            </a:lvl1pPr>
          </a:lstStyle>
          <a:p>
            <a:fld id="{D05D9670-9A5B-4368-A021-2A2FDA173EA6}" type="slidenum">
              <a:rPr lang="ja-JP" altLang="en-US"/>
              <a:pPr/>
              <a:t>‹#›</a:t>
            </a:fld>
            <a:r>
              <a:rPr lang="en-US" altLang="ja-JP"/>
              <a:t> / 22</a:t>
            </a:r>
          </a:p>
        </p:txBody>
      </p:sp>
    </p:spTree>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107" y="4406901"/>
            <a:ext cx="9179799"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3107" y="2906713"/>
            <a:ext cx="91797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a:extLst>
              <a:ext uri="{FF2B5EF4-FFF2-40B4-BE49-F238E27FC236}">
                <a16:creationId xmlns:a16="http://schemas.microsoft.com/office/drawing/2014/main" xmlns="" id="{53893267-6C20-43ED-92DF-6092A4269D15}"/>
              </a:ext>
            </a:extLst>
          </p:cNvPr>
          <p:cNvSpPr>
            <a:spLocks noGrp="1" noChangeArrowheads="1"/>
          </p:cNvSpPr>
          <p:nvPr>
            <p:ph type="sldNum" sz="quarter" idx="10"/>
          </p:nvPr>
        </p:nvSpPr>
        <p:spPr>
          <a:ln/>
        </p:spPr>
        <p:txBody>
          <a:bodyPr/>
          <a:lstStyle>
            <a:lvl1pPr>
              <a:defRPr/>
            </a:lvl1pPr>
          </a:lstStyle>
          <a:p>
            <a:fld id="{D4750B60-EA5C-41E4-BB6D-CA286A6A4C4E}" type="slidenum">
              <a:rPr lang="ja-JP" altLang="en-US"/>
              <a:pPr/>
              <a:t>‹#›</a:t>
            </a:fld>
            <a:r>
              <a:rPr lang="en-US" altLang="ja-JP"/>
              <a:t> / 22</a:t>
            </a:r>
          </a:p>
        </p:txBody>
      </p:sp>
    </p:spTree>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982" y="762001"/>
            <a:ext cx="4769895" cy="536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59874" y="762001"/>
            <a:ext cx="4769895" cy="536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xmlns="" id="{53893267-6C20-43ED-92DF-6092A4269D15}"/>
              </a:ext>
            </a:extLst>
          </p:cNvPr>
          <p:cNvSpPr>
            <a:spLocks noGrp="1" noChangeArrowheads="1"/>
          </p:cNvSpPr>
          <p:nvPr>
            <p:ph type="sldNum" sz="quarter" idx="10"/>
          </p:nvPr>
        </p:nvSpPr>
        <p:spPr>
          <a:ln/>
        </p:spPr>
        <p:txBody>
          <a:bodyPr/>
          <a:lstStyle>
            <a:lvl1pPr>
              <a:defRPr/>
            </a:lvl1pPr>
          </a:lstStyle>
          <a:p>
            <a:fld id="{39C77AA4-E923-44CC-B361-2ADDC0A6C9CA}" type="slidenum">
              <a:rPr lang="ja-JP" altLang="en-US"/>
              <a:pPr/>
              <a:t>‹#›</a:t>
            </a:fld>
            <a:r>
              <a:rPr lang="en-US" altLang="ja-JP"/>
              <a:t> / 22</a:t>
            </a:r>
          </a:p>
        </p:txBody>
      </p:sp>
    </p:spTree>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9988" y="274638"/>
            <a:ext cx="971978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9988" y="1535113"/>
            <a:ext cx="47717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9988" y="2174875"/>
            <a:ext cx="47717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86130" y="1535113"/>
            <a:ext cx="47736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86130" y="2174875"/>
            <a:ext cx="47736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a:extLst>
              <a:ext uri="{FF2B5EF4-FFF2-40B4-BE49-F238E27FC236}">
                <a16:creationId xmlns:a16="http://schemas.microsoft.com/office/drawing/2014/main" xmlns="" id="{53893267-6C20-43ED-92DF-6092A4269D15}"/>
              </a:ext>
            </a:extLst>
          </p:cNvPr>
          <p:cNvSpPr>
            <a:spLocks noGrp="1" noChangeArrowheads="1"/>
          </p:cNvSpPr>
          <p:nvPr>
            <p:ph type="sldNum" sz="quarter" idx="10"/>
          </p:nvPr>
        </p:nvSpPr>
        <p:spPr>
          <a:ln/>
        </p:spPr>
        <p:txBody>
          <a:bodyPr/>
          <a:lstStyle>
            <a:lvl1pPr>
              <a:defRPr/>
            </a:lvl1pPr>
          </a:lstStyle>
          <a:p>
            <a:fld id="{AE90C95A-4611-44C6-A3CE-17BC32450D05}" type="slidenum">
              <a:rPr lang="ja-JP" altLang="en-US"/>
              <a:pPr/>
              <a:t>‹#›</a:t>
            </a:fld>
            <a:r>
              <a:rPr lang="en-US" altLang="ja-JP"/>
              <a:t> / 22</a:t>
            </a:r>
          </a:p>
        </p:txBody>
      </p:sp>
    </p:spTree>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a:extLst>
              <a:ext uri="{FF2B5EF4-FFF2-40B4-BE49-F238E27FC236}">
                <a16:creationId xmlns:a16="http://schemas.microsoft.com/office/drawing/2014/main" xmlns="" id="{53893267-6C20-43ED-92DF-6092A4269D15}"/>
              </a:ext>
            </a:extLst>
          </p:cNvPr>
          <p:cNvSpPr>
            <a:spLocks noGrp="1" noChangeArrowheads="1"/>
          </p:cNvSpPr>
          <p:nvPr>
            <p:ph type="sldNum" sz="quarter" idx="10"/>
          </p:nvPr>
        </p:nvSpPr>
        <p:spPr>
          <a:ln/>
        </p:spPr>
        <p:txBody>
          <a:bodyPr/>
          <a:lstStyle>
            <a:lvl1pPr>
              <a:defRPr/>
            </a:lvl1pPr>
          </a:lstStyle>
          <a:p>
            <a:fld id="{5B5BE323-15E5-46B6-B9D9-9743E71552A9}" type="slidenum">
              <a:rPr lang="ja-JP" altLang="en-US"/>
              <a:pPr/>
              <a:t>‹#›</a:t>
            </a:fld>
            <a:r>
              <a:rPr lang="en-US" altLang="ja-JP"/>
              <a:t> / 22</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962121-1F2C-49B9-9FBB-E26B7889DD4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988CA44A-06D8-42FC-9BA5-E30856923A4F}"/>
              </a:ext>
            </a:extLst>
          </p:cNvPr>
          <p:cNvSpPr>
            <a:spLocks noGrp="1"/>
          </p:cNvSpPr>
          <p:nvPr>
            <p:ph sz="half" idx="1"/>
          </p:nvPr>
        </p:nvSpPr>
        <p:spPr>
          <a:xfrm>
            <a:off x="355600" y="1030288"/>
            <a:ext cx="4953000" cy="5294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06652FDC-5021-4101-82AC-234D09750267}"/>
              </a:ext>
            </a:extLst>
          </p:cNvPr>
          <p:cNvSpPr>
            <a:spLocks noGrp="1"/>
          </p:cNvSpPr>
          <p:nvPr>
            <p:ph sz="half" idx="2"/>
          </p:nvPr>
        </p:nvSpPr>
        <p:spPr>
          <a:xfrm>
            <a:off x="5461000" y="1030288"/>
            <a:ext cx="4953000" cy="5294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Slide Number Placeholder 5">
            <a:extLst>
              <a:ext uri="{FF2B5EF4-FFF2-40B4-BE49-F238E27FC236}">
                <a16:creationId xmlns:a16="http://schemas.microsoft.com/office/drawing/2014/main" xmlns="" id="{D42C8F78-F24E-4377-9181-D2A1A356D6E8}"/>
              </a:ext>
            </a:extLst>
          </p:cNvPr>
          <p:cNvSpPr>
            <a:spLocks noGrp="1" noChangeArrowheads="1"/>
          </p:cNvSpPr>
          <p:nvPr>
            <p:ph type="sldNum" sz="quarter" idx="10"/>
          </p:nvPr>
        </p:nvSpPr>
        <p:spPr>
          <a:ln/>
        </p:spPr>
        <p:txBody>
          <a:bodyPr/>
          <a:lstStyle>
            <a:lvl1pPr>
              <a:defRPr/>
            </a:lvl1pPr>
          </a:lstStyle>
          <a:p>
            <a:fld id="{F9CA1349-0687-43C9-9F70-F1ED86D81F0F}" type="slidenum">
              <a:rPr lang="en-US" altLang="en-US"/>
              <a:pPr/>
              <a:t>‹#›</a:t>
            </a:fld>
            <a:endParaRPr lang="en-US" altLang="en-US" sz="1800">
              <a:solidFill>
                <a:schemeClr val="tx1"/>
              </a:solidFill>
              <a:latin typeface="Arial"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xmlns="" id="{53893267-6C20-43ED-92DF-6092A4269D15}"/>
              </a:ext>
            </a:extLst>
          </p:cNvPr>
          <p:cNvSpPr>
            <a:spLocks noGrp="1" noChangeArrowheads="1"/>
          </p:cNvSpPr>
          <p:nvPr>
            <p:ph type="sldNum" sz="quarter" idx="10"/>
          </p:nvPr>
        </p:nvSpPr>
        <p:spPr>
          <a:ln/>
        </p:spPr>
        <p:txBody>
          <a:bodyPr/>
          <a:lstStyle>
            <a:lvl1pPr>
              <a:defRPr/>
            </a:lvl1pPr>
          </a:lstStyle>
          <a:p>
            <a:fld id="{D6DC32C4-96EB-484A-9E27-A121EEB203DE}" type="slidenum">
              <a:rPr lang="ja-JP" altLang="en-US"/>
              <a:pPr/>
              <a:t>‹#›</a:t>
            </a:fld>
            <a:r>
              <a:rPr lang="en-US" altLang="ja-JP"/>
              <a:t> / 22</a:t>
            </a:r>
          </a:p>
        </p:txBody>
      </p:sp>
    </p:spTree>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89" y="273050"/>
            <a:ext cx="355304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22407" y="273051"/>
            <a:ext cx="60373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9989" y="1435101"/>
            <a:ext cx="355304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xmlns="" id="{53893267-6C20-43ED-92DF-6092A4269D15}"/>
              </a:ext>
            </a:extLst>
          </p:cNvPr>
          <p:cNvSpPr>
            <a:spLocks noGrp="1" noChangeArrowheads="1"/>
          </p:cNvSpPr>
          <p:nvPr>
            <p:ph type="sldNum" sz="quarter" idx="10"/>
          </p:nvPr>
        </p:nvSpPr>
        <p:spPr>
          <a:ln/>
        </p:spPr>
        <p:txBody>
          <a:bodyPr/>
          <a:lstStyle>
            <a:lvl1pPr>
              <a:defRPr/>
            </a:lvl1pPr>
          </a:lstStyle>
          <a:p>
            <a:fld id="{7167C8D4-7F35-468A-96E6-C5873E166289}" type="slidenum">
              <a:rPr lang="ja-JP" altLang="en-US"/>
              <a:pPr/>
              <a:t>‹#›</a:t>
            </a:fld>
            <a:r>
              <a:rPr lang="en-US" altLang="ja-JP"/>
              <a:t> / 22</a:t>
            </a:r>
          </a:p>
        </p:txBody>
      </p:sp>
    </p:spTree>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6829" y="4800600"/>
            <a:ext cx="647985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16829" y="612775"/>
            <a:ext cx="647985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116829" y="5367338"/>
            <a:ext cx="647985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xmlns="" id="{53893267-6C20-43ED-92DF-6092A4269D15}"/>
              </a:ext>
            </a:extLst>
          </p:cNvPr>
          <p:cNvSpPr>
            <a:spLocks noGrp="1" noChangeArrowheads="1"/>
          </p:cNvSpPr>
          <p:nvPr>
            <p:ph type="sldNum" sz="quarter" idx="10"/>
          </p:nvPr>
        </p:nvSpPr>
        <p:spPr>
          <a:ln/>
        </p:spPr>
        <p:txBody>
          <a:bodyPr/>
          <a:lstStyle>
            <a:lvl1pPr>
              <a:defRPr/>
            </a:lvl1pPr>
          </a:lstStyle>
          <a:p>
            <a:fld id="{4A8CC2DD-468D-45B2-80C5-07C86A4CB231}" type="slidenum">
              <a:rPr lang="ja-JP" altLang="en-US"/>
              <a:pPr/>
              <a:t>‹#›</a:t>
            </a:fld>
            <a:r>
              <a:rPr lang="en-US" altLang="ja-JP"/>
              <a:t> / 22</a:t>
            </a:r>
          </a:p>
        </p:txBody>
      </p:sp>
    </p:spTree>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xmlns="" id="{53893267-6C20-43ED-92DF-6092A4269D15}"/>
              </a:ext>
            </a:extLst>
          </p:cNvPr>
          <p:cNvSpPr>
            <a:spLocks noGrp="1" noChangeArrowheads="1"/>
          </p:cNvSpPr>
          <p:nvPr>
            <p:ph type="sldNum" sz="quarter" idx="10"/>
          </p:nvPr>
        </p:nvSpPr>
        <p:spPr>
          <a:ln/>
        </p:spPr>
        <p:txBody>
          <a:bodyPr/>
          <a:lstStyle>
            <a:lvl1pPr>
              <a:defRPr/>
            </a:lvl1pPr>
          </a:lstStyle>
          <a:p>
            <a:fld id="{53CC447E-CFAF-424E-B40E-6870C8035A8F}" type="slidenum">
              <a:rPr lang="ja-JP" altLang="en-US"/>
              <a:pPr/>
              <a:t>‹#›</a:t>
            </a:fld>
            <a:r>
              <a:rPr lang="en-US" altLang="ja-JP"/>
              <a:t> / 22</a:t>
            </a:r>
          </a:p>
        </p:txBody>
      </p:sp>
    </p:spTree>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34819" y="76201"/>
            <a:ext cx="2474946"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982" y="76201"/>
            <a:ext cx="7244841" cy="6049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xmlns="" id="{53893267-6C20-43ED-92DF-6092A4269D15}"/>
              </a:ext>
            </a:extLst>
          </p:cNvPr>
          <p:cNvSpPr>
            <a:spLocks noGrp="1" noChangeArrowheads="1"/>
          </p:cNvSpPr>
          <p:nvPr>
            <p:ph type="sldNum" sz="quarter" idx="10"/>
          </p:nvPr>
        </p:nvSpPr>
        <p:spPr>
          <a:ln/>
        </p:spPr>
        <p:txBody>
          <a:bodyPr/>
          <a:lstStyle>
            <a:lvl1pPr>
              <a:defRPr/>
            </a:lvl1pPr>
          </a:lstStyle>
          <a:p>
            <a:fld id="{396117A6-E03D-45BC-AC33-5AD3D72C3A1E}" type="slidenum">
              <a:rPr lang="ja-JP" altLang="en-US"/>
              <a:pPr/>
              <a:t>‹#›</a:t>
            </a:fld>
            <a:r>
              <a:rPr lang="en-US" altLang="ja-JP"/>
              <a:t> / 22</a:t>
            </a:r>
          </a:p>
        </p:txBody>
      </p:sp>
    </p:spTree>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09982" y="76201"/>
            <a:ext cx="9899783" cy="6049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
            <a:extLst>
              <a:ext uri="{FF2B5EF4-FFF2-40B4-BE49-F238E27FC236}">
                <a16:creationId xmlns:a16="http://schemas.microsoft.com/office/drawing/2014/main" xmlns="" id="{53893267-6C20-43ED-92DF-6092A4269D15}"/>
              </a:ext>
            </a:extLst>
          </p:cNvPr>
          <p:cNvSpPr>
            <a:spLocks noGrp="1" noChangeArrowheads="1"/>
          </p:cNvSpPr>
          <p:nvPr>
            <p:ph type="sldNum" sz="quarter" idx="10"/>
          </p:nvPr>
        </p:nvSpPr>
        <p:spPr>
          <a:ln/>
        </p:spPr>
        <p:txBody>
          <a:bodyPr/>
          <a:lstStyle>
            <a:lvl1pPr>
              <a:defRPr/>
            </a:lvl1pPr>
          </a:lstStyle>
          <a:p>
            <a:fld id="{B6996218-5F05-4CDA-B393-1520B694C343}" type="slidenum">
              <a:rPr lang="ja-JP" altLang="en-US"/>
              <a:pPr/>
              <a:t>‹#›</a:t>
            </a:fld>
            <a:r>
              <a:rPr lang="en-US" altLang="ja-JP"/>
              <a:t> / 22</a:t>
            </a:r>
          </a:p>
        </p:txBody>
      </p:sp>
    </p:spTree>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49951" y="76200"/>
            <a:ext cx="8459814" cy="609600"/>
          </a:xfrm>
        </p:spPr>
        <p:txBody>
          <a:bodyPr/>
          <a:lstStyle/>
          <a:p>
            <a:r>
              <a:rPr lang="en-US"/>
              <a:t>Click to edit Master title style</a:t>
            </a:r>
          </a:p>
        </p:txBody>
      </p:sp>
      <p:sp>
        <p:nvSpPr>
          <p:cNvPr id="3" name="Content Placeholder 2"/>
          <p:cNvSpPr>
            <a:spLocks noGrp="1"/>
          </p:cNvSpPr>
          <p:nvPr>
            <p:ph sz="half" idx="1"/>
          </p:nvPr>
        </p:nvSpPr>
        <p:spPr>
          <a:xfrm>
            <a:off x="809982" y="762001"/>
            <a:ext cx="4769895" cy="5364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759874" y="762000"/>
            <a:ext cx="4769895" cy="2605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759874" y="3519489"/>
            <a:ext cx="4769895" cy="2606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a:extLst>
              <a:ext uri="{FF2B5EF4-FFF2-40B4-BE49-F238E27FC236}">
                <a16:creationId xmlns:a16="http://schemas.microsoft.com/office/drawing/2014/main" xmlns="" id="{53893267-6C20-43ED-92DF-6092A4269D15}"/>
              </a:ext>
            </a:extLst>
          </p:cNvPr>
          <p:cNvSpPr>
            <a:spLocks noGrp="1" noChangeArrowheads="1"/>
          </p:cNvSpPr>
          <p:nvPr>
            <p:ph type="sldNum" sz="quarter" idx="10"/>
          </p:nvPr>
        </p:nvSpPr>
        <p:spPr>
          <a:ln/>
        </p:spPr>
        <p:txBody>
          <a:bodyPr/>
          <a:lstStyle>
            <a:lvl1pPr>
              <a:defRPr/>
            </a:lvl1pPr>
          </a:lstStyle>
          <a:p>
            <a:fld id="{A32BF7EA-F307-4A8F-AAF3-C5768416AEF3}" type="slidenum">
              <a:rPr lang="ja-JP" altLang="en-US"/>
              <a:pPr/>
              <a:t>‹#›</a:t>
            </a:fld>
            <a:r>
              <a:rPr lang="en-US" altLang="ja-JP"/>
              <a:t> / 22</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7B81A-9252-4871-908B-2D368C7027F3}"/>
              </a:ext>
            </a:extLst>
          </p:cNvPr>
          <p:cNvSpPr>
            <a:spLocks noGrp="1"/>
          </p:cNvSpPr>
          <p:nvPr>
            <p:ph type="title"/>
          </p:nvPr>
        </p:nvSpPr>
        <p:spPr>
          <a:xfrm>
            <a:off x="744538" y="365125"/>
            <a:ext cx="9313862"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D5B582E8-F3AC-4B1A-9214-297DED7FD2AF}"/>
              </a:ext>
            </a:extLst>
          </p:cNvPr>
          <p:cNvSpPr>
            <a:spLocks noGrp="1"/>
          </p:cNvSpPr>
          <p:nvPr>
            <p:ph type="body" idx="1"/>
          </p:nvPr>
        </p:nvSpPr>
        <p:spPr>
          <a:xfrm>
            <a:off x="744538" y="1681163"/>
            <a:ext cx="45688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9F49792-14C8-4CFE-A0EE-AD1081E603D7}"/>
              </a:ext>
            </a:extLst>
          </p:cNvPr>
          <p:cNvSpPr>
            <a:spLocks noGrp="1"/>
          </p:cNvSpPr>
          <p:nvPr>
            <p:ph sz="half" idx="2"/>
          </p:nvPr>
        </p:nvSpPr>
        <p:spPr>
          <a:xfrm>
            <a:off x="744538" y="2505075"/>
            <a:ext cx="456882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E649EF4D-163B-4AA9-BC4C-F8DC5FBB0FFE}"/>
              </a:ext>
            </a:extLst>
          </p:cNvPr>
          <p:cNvSpPr>
            <a:spLocks noGrp="1"/>
          </p:cNvSpPr>
          <p:nvPr>
            <p:ph type="body" sz="quarter" idx="3"/>
          </p:nvPr>
        </p:nvSpPr>
        <p:spPr>
          <a:xfrm>
            <a:off x="5467350" y="1681163"/>
            <a:ext cx="45910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76D2D48-E1F9-4C56-BB32-1953EE6D609A}"/>
              </a:ext>
            </a:extLst>
          </p:cNvPr>
          <p:cNvSpPr>
            <a:spLocks noGrp="1"/>
          </p:cNvSpPr>
          <p:nvPr>
            <p:ph sz="quarter" idx="4"/>
          </p:nvPr>
        </p:nvSpPr>
        <p:spPr>
          <a:xfrm>
            <a:off x="5467350" y="2505075"/>
            <a:ext cx="459105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Slide Number Placeholder 5">
            <a:extLst>
              <a:ext uri="{FF2B5EF4-FFF2-40B4-BE49-F238E27FC236}">
                <a16:creationId xmlns:a16="http://schemas.microsoft.com/office/drawing/2014/main" xmlns="" id="{D42C8F78-F24E-4377-9181-D2A1A356D6E8}"/>
              </a:ext>
            </a:extLst>
          </p:cNvPr>
          <p:cNvSpPr>
            <a:spLocks noGrp="1" noChangeArrowheads="1"/>
          </p:cNvSpPr>
          <p:nvPr>
            <p:ph type="sldNum" sz="quarter" idx="10"/>
          </p:nvPr>
        </p:nvSpPr>
        <p:spPr>
          <a:ln/>
        </p:spPr>
        <p:txBody>
          <a:bodyPr/>
          <a:lstStyle>
            <a:lvl1pPr>
              <a:defRPr/>
            </a:lvl1pPr>
          </a:lstStyle>
          <a:p>
            <a:fld id="{C18B3483-ED2C-4EA2-A995-096531D3E305}" type="slidenum">
              <a:rPr lang="en-US" altLang="en-US"/>
              <a:pPr/>
              <a:t>‹#›</a:t>
            </a:fld>
            <a:endParaRPr lang="en-US" altLang="en-US" sz="1800">
              <a:solidFill>
                <a:schemeClr val="tx1"/>
              </a:solidFill>
              <a:latin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B359B-A835-4B9B-A832-0F22DACF4E38}"/>
              </a:ext>
            </a:extLst>
          </p:cNvPr>
          <p:cNvSpPr>
            <a:spLocks noGrp="1"/>
          </p:cNvSpPr>
          <p:nvPr>
            <p:ph type="title"/>
          </p:nvPr>
        </p:nvSpPr>
        <p:spPr/>
        <p:txBody>
          <a:bodyPr/>
          <a:lstStyle/>
          <a:p>
            <a:r>
              <a:rPr lang="en-US"/>
              <a:t>Click to edit Master title style</a:t>
            </a:r>
            <a:endParaRPr lang="en-IN"/>
          </a:p>
        </p:txBody>
      </p:sp>
      <p:sp>
        <p:nvSpPr>
          <p:cNvPr id="3" name="Slide Number Placeholder 5">
            <a:extLst>
              <a:ext uri="{FF2B5EF4-FFF2-40B4-BE49-F238E27FC236}">
                <a16:creationId xmlns:a16="http://schemas.microsoft.com/office/drawing/2014/main" xmlns="" id="{D42C8F78-F24E-4377-9181-D2A1A356D6E8}"/>
              </a:ext>
            </a:extLst>
          </p:cNvPr>
          <p:cNvSpPr>
            <a:spLocks noGrp="1" noChangeArrowheads="1"/>
          </p:cNvSpPr>
          <p:nvPr>
            <p:ph type="sldNum" sz="quarter" idx="10"/>
          </p:nvPr>
        </p:nvSpPr>
        <p:spPr>
          <a:ln/>
        </p:spPr>
        <p:txBody>
          <a:bodyPr/>
          <a:lstStyle>
            <a:lvl1pPr>
              <a:defRPr/>
            </a:lvl1pPr>
          </a:lstStyle>
          <a:p>
            <a:fld id="{4C66BAC2-9D81-448F-81A3-5857A1CBAAE6}" type="slidenum">
              <a:rPr lang="en-US" altLang="en-US"/>
              <a:pPr/>
              <a:t>‹#›</a:t>
            </a:fld>
            <a:endParaRPr lang="en-US" altLang="en-US" sz="1800">
              <a:solidFill>
                <a:schemeClr val="tx1"/>
              </a:solidFill>
              <a:latin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xmlns="" id="{D42C8F78-F24E-4377-9181-D2A1A356D6E8}"/>
              </a:ext>
            </a:extLst>
          </p:cNvPr>
          <p:cNvSpPr>
            <a:spLocks noGrp="1" noChangeArrowheads="1"/>
          </p:cNvSpPr>
          <p:nvPr>
            <p:ph type="sldNum" sz="quarter" idx="10"/>
          </p:nvPr>
        </p:nvSpPr>
        <p:spPr>
          <a:ln/>
        </p:spPr>
        <p:txBody>
          <a:bodyPr/>
          <a:lstStyle>
            <a:lvl1pPr>
              <a:defRPr/>
            </a:lvl1pPr>
          </a:lstStyle>
          <a:p>
            <a:fld id="{E4AB5F00-ADD2-4BE5-A715-6AC3323E167F}" type="slidenum">
              <a:rPr lang="en-US" altLang="en-US"/>
              <a:pPr/>
              <a:t>‹#›</a:t>
            </a:fld>
            <a:endParaRPr lang="en-US" altLang="en-US" sz="1800">
              <a:solidFill>
                <a:schemeClr val="tx1"/>
              </a:solidFill>
              <a:latin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C85BB-498B-4CEF-BB99-D80933E33D59}"/>
              </a:ext>
            </a:extLst>
          </p:cNvPr>
          <p:cNvSpPr>
            <a:spLocks noGrp="1"/>
          </p:cNvSpPr>
          <p:nvPr>
            <p:ph type="title"/>
          </p:nvPr>
        </p:nvSpPr>
        <p:spPr>
          <a:xfrm>
            <a:off x="744538" y="457200"/>
            <a:ext cx="3482975"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DD44A02-5FDC-4B23-83EA-2A7D273E429D}"/>
              </a:ext>
            </a:extLst>
          </p:cNvPr>
          <p:cNvSpPr>
            <a:spLocks noGrp="1"/>
          </p:cNvSpPr>
          <p:nvPr>
            <p:ph idx="1"/>
          </p:nvPr>
        </p:nvSpPr>
        <p:spPr>
          <a:xfrm>
            <a:off x="4591050" y="987425"/>
            <a:ext cx="54673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37406D30-DA8D-4968-8DBF-724A3E5232D0}"/>
              </a:ext>
            </a:extLst>
          </p:cNvPr>
          <p:cNvSpPr>
            <a:spLocks noGrp="1"/>
          </p:cNvSpPr>
          <p:nvPr>
            <p:ph type="body" sz="half" idx="2"/>
          </p:nvPr>
        </p:nvSpPr>
        <p:spPr>
          <a:xfrm>
            <a:off x="744538" y="2057400"/>
            <a:ext cx="34829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xmlns="" id="{D42C8F78-F24E-4377-9181-D2A1A356D6E8}"/>
              </a:ext>
            </a:extLst>
          </p:cNvPr>
          <p:cNvSpPr>
            <a:spLocks noGrp="1" noChangeArrowheads="1"/>
          </p:cNvSpPr>
          <p:nvPr>
            <p:ph type="sldNum" sz="quarter" idx="10"/>
          </p:nvPr>
        </p:nvSpPr>
        <p:spPr>
          <a:ln/>
        </p:spPr>
        <p:txBody>
          <a:bodyPr/>
          <a:lstStyle>
            <a:lvl1pPr>
              <a:defRPr/>
            </a:lvl1pPr>
          </a:lstStyle>
          <a:p>
            <a:fld id="{D709745C-2124-469D-98CD-3AF33A628218}" type="slidenum">
              <a:rPr lang="en-US" altLang="en-US"/>
              <a:pPr/>
              <a:t>‹#›</a:t>
            </a:fld>
            <a:endParaRPr lang="en-US" altLang="en-US" sz="1800">
              <a:solidFill>
                <a:schemeClr val="tx1"/>
              </a:solidFill>
              <a:latin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12941B-EE24-4AE3-A881-FC13EA333439}"/>
              </a:ext>
            </a:extLst>
          </p:cNvPr>
          <p:cNvSpPr>
            <a:spLocks noGrp="1"/>
          </p:cNvSpPr>
          <p:nvPr>
            <p:ph type="title"/>
          </p:nvPr>
        </p:nvSpPr>
        <p:spPr>
          <a:xfrm>
            <a:off x="744538" y="457200"/>
            <a:ext cx="3482975"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E76EAA77-3456-465E-BCB2-58EE266948C6}"/>
              </a:ext>
            </a:extLst>
          </p:cNvPr>
          <p:cNvSpPr>
            <a:spLocks noGrp="1"/>
          </p:cNvSpPr>
          <p:nvPr>
            <p:ph type="pic" idx="1"/>
          </p:nvPr>
        </p:nvSpPr>
        <p:spPr>
          <a:xfrm>
            <a:off x="4591050" y="987425"/>
            <a:ext cx="54673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sym typeface="Calibri" panose="020F0502020204030204" pitchFamily="34" charset="0"/>
            </a:endParaRPr>
          </a:p>
        </p:txBody>
      </p:sp>
      <p:sp>
        <p:nvSpPr>
          <p:cNvPr id="4" name="Text Placeholder 3">
            <a:extLst>
              <a:ext uri="{FF2B5EF4-FFF2-40B4-BE49-F238E27FC236}">
                <a16:creationId xmlns:a16="http://schemas.microsoft.com/office/drawing/2014/main" xmlns="" id="{A2EDD036-6B37-4B24-A0D8-11DDFEF1EADC}"/>
              </a:ext>
            </a:extLst>
          </p:cNvPr>
          <p:cNvSpPr>
            <a:spLocks noGrp="1"/>
          </p:cNvSpPr>
          <p:nvPr>
            <p:ph type="body" sz="half" idx="2"/>
          </p:nvPr>
        </p:nvSpPr>
        <p:spPr>
          <a:xfrm>
            <a:off x="744538" y="2057400"/>
            <a:ext cx="34829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xmlns="" id="{D42C8F78-F24E-4377-9181-D2A1A356D6E8}"/>
              </a:ext>
            </a:extLst>
          </p:cNvPr>
          <p:cNvSpPr>
            <a:spLocks noGrp="1" noChangeArrowheads="1"/>
          </p:cNvSpPr>
          <p:nvPr>
            <p:ph type="sldNum" sz="quarter" idx="10"/>
          </p:nvPr>
        </p:nvSpPr>
        <p:spPr>
          <a:ln/>
        </p:spPr>
        <p:txBody>
          <a:bodyPr/>
          <a:lstStyle>
            <a:lvl1pPr>
              <a:defRPr/>
            </a:lvl1pPr>
          </a:lstStyle>
          <a:p>
            <a:fld id="{CABD20E3-77EB-4295-A247-000FA9486B47}" type="slidenum">
              <a:rPr lang="en-US" altLang="en-US"/>
              <a:pPr/>
              <a:t>‹#›</a:t>
            </a:fld>
            <a:endParaRPr lang="en-US" altLang="en-US" sz="1800">
              <a:solidFill>
                <a:schemeClr val="tx1"/>
              </a:solidFill>
              <a:latin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6.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355600" y="0"/>
            <a:ext cx="10058400" cy="1095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sym typeface="Calibri Light" pitchFamily="34" charset="0"/>
              </a:rPr>
              <a:t>Click to edit Master title style</a:t>
            </a:r>
          </a:p>
        </p:txBody>
      </p:sp>
      <p:sp>
        <p:nvSpPr>
          <p:cNvPr id="1027" name="Text Placeholder 2"/>
          <p:cNvSpPr>
            <a:spLocks noGrp="1" noChangeArrowheads="1"/>
          </p:cNvSpPr>
          <p:nvPr>
            <p:ph type="body" idx="1"/>
          </p:nvPr>
        </p:nvSpPr>
        <p:spPr bwMode="auto">
          <a:xfrm>
            <a:off x="355600" y="1030288"/>
            <a:ext cx="10058400" cy="5294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Calibri" pitchFamily="34" charset="0"/>
              </a:rPr>
              <a:t>Click to edit Master text styles</a:t>
            </a:r>
          </a:p>
          <a:p>
            <a:pPr lvl="1"/>
            <a:r>
              <a:rPr lang="en-US" altLang="zh-CN" smtClean="0">
                <a:sym typeface="Calibri" pitchFamily="34" charset="0"/>
              </a:rPr>
              <a:t>Second level</a:t>
            </a:r>
          </a:p>
          <a:p>
            <a:pPr lvl="2"/>
            <a:r>
              <a:rPr lang="en-US" altLang="zh-CN" smtClean="0">
                <a:sym typeface="Calibri" pitchFamily="34" charset="0"/>
              </a:rPr>
              <a:t>Third level</a:t>
            </a:r>
          </a:p>
          <a:p>
            <a:pPr lvl="3"/>
            <a:r>
              <a:rPr lang="en-US" altLang="zh-CN" smtClean="0">
                <a:sym typeface="Calibri" pitchFamily="34" charset="0"/>
              </a:rPr>
              <a:t>Fourth level</a:t>
            </a:r>
          </a:p>
          <a:p>
            <a:pPr lvl="4"/>
            <a:r>
              <a:rPr lang="en-US" altLang="zh-CN" smtClean="0">
                <a:sym typeface="Calibri" pitchFamily="34" charset="0"/>
              </a:rPr>
              <a:t>Fifth level</a:t>
            </a:r>
          </a:p>
        </p:txBody>
      </p:sp>
      <p:sp>
        <p:nvSpPr>
          <p:cNvPr id="1028" name="Slide Number Placeholder 5">
            <a:extLst>
              <a:ext uri="{FF2B5EF4-FFF2-40B4-BE49-F238E27FC236}">
                <a16:creationId xmlns:a16="http://schemas.microsoft.com/office/drawing/2014/main" xmlns="" id="{D42C8F78-F24E-4377-9181-D2A1A356D6E8}"/>
              </a:ext>
            </a:extLst>
          </p:cNvPr>
          <p:cNvSpPr>
            <a:spLocks noGrp="1" noChangeArrowheads="1"/>
          </p:cNvSpPr>
          <p:nvPr>
            <p:ph type="sldNum" sz="quarter" idx="4"/>
          </p:nvPr>
        </p:nvSpPr>
        <p:spPr bwMode="auto">
          <a:xfrm>
            <a:off x="1398588" y="6472238"/>
            <a:ext cx="90519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latin typeface="Franklin Gothic Medium" pitchFamily="34" charset="0"/>
                <a:sym typeface="Franklin Gothic Medium" pitchFamily="34" charset="0"/>
              </a:defRPr>
            </a:lvl1pPr>
          </a:lstStyle>
          <a:p>
            <a:fld id="{455F62AD-ED95-44A0-B927-69BB3BE2E04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marL="914400" indent="-914400" algn="l" rtl="0" eaLnBrk="0" fontAlgn="base" hangingPunct="0">
        <a:lnSpc>
          <a:spcPct val="90000"/>
        </a:lnSpc>
        <a:spcBef>
          <a:spcPct val="0"/>
        </a:spcBef>
        <a:spcAft>
          <a:spcPct val="0"/>
        </a:spcAft>
        <a:defRPr sz="2800" b="1" kern="1200">
          <a:solidFill>
            <a:srgbClr val="005BAA"/>
          </a:solidFill>
          <a:latin typeface="+mj-lt"/>
          <a:ea typeface="+mj-ea"/>
          <a:cs typeface="+mj-cs"/>
          <a:sym typeface="Calibri Light" pitchFamily="34" charset="0"/>
        </a:defRPr>
      </a:lvl1pPr>
      <a:lvl2pPr marL="914400" indent="-914400" algn="l" rtl="0" eaLnBrk="0" fontAlgn="base" hangingPunct="0">
        <a:lnSpc>
          <a:spcPct val="90000"/>
        </a:lnSpc>
        <a:spcBef>
          <a:spcPct val="0"/>
        </a:spcBef>
        <a:spcAft>
          <a:spcPct val="0"/>
        </a:spcAft>
        <a:defRPr sz="2800" b="1">
          <a:solidFill>
            <a:srgbClr val="005BAA"/>
          </a:solidFill>
          <a:latin typeface="Franklin Gothic Medium" panose="020B0603020102020204" pitchFamily="34" charset="0"/>
          <a:ea typeface="SimSun" panose="02010600030101010101" pitchFamily="2" charset="-122"/>
          <a:sym typeface="Calibri Light" pitchFamily="34" charset="0"/>
        </a:defRPr>
      </a:lvl2pPr>
      <a:lvl3pPr marL="914400" indent="-914400" algn="l" rtl="0" eaLnBrk="0" fontAlgn="base" hangingPunct="0">
        <a:lnSpc>
          <a:spcPct val="90000"/>
        </a:lnSpc>
        <a:spcBef>
          <a:spcPct val="0"/>
        </a:spcBef>
        <a:spcAft>
          <a:spcPct val="0"/>
        </a:spcAft>
        <a:defRPr sz="2800" b="1">
          <a:solidFill>
            <a:srgbClr val="005BAA"/>
          </a:solidFill>
          <a:latin typeface="Franklin Gothic Medium" panose="020B0603020102020204" pitchFamily="34" charset="0"/>
          <a:ea typeface="SimSun" panose="02010600030101010101" pitchFamily="2" charset="-122"/>
          <a:sym typeface="Calibri Light" pitchFamily="34" charset="0"/>
        </a:defRPr>
      </a:lvl3pPr>
      <a:lvl4pPr marL="914400" indent="-914400" algn="l" rtl="0" eaLnBrk="0" fontAlgn="base" hangingPunct="0">
        <a:lnSpc>
          <a:spcPct val="90000"/>
        </a:lnSpc>
        <a:spcBef>
          <a:spcPct val="0"/>
        </a:spcBef>
        <a:spcAft>
          <a:spcPct val="0"/>
        </a:spcAft>
        <a:defRPr sz="2800" b="1">
          <a:solidFill>
            <a:srgbClr val="005BAA"/>
          </a:solidFill>
          <a:latin typeface="Franklin Gothic Medium" panose="020B0603020102020204" pitchFamily="34" charset="0"/>
          <a:ea typeface="SimSun" panose="02010600030101010101" pitchFamily="2" charset="-122"/>
          <a:sym typeface="Calibri Light" pitchFamily="34" charset="0"/>
        </a:defRPr>
      </a:lvl4pPr>
      <a:lvl5pPr marL="914400" indent="-914400" algn="l" rtl="0" eaLnBrk="0" fontAlgn="base" hangingPunct="0">
        <a:lnSpc>
          <a:spcPct val="90000"/>
        </a:lnSpc>
        <a:spcBef>
          <a:spcPct val="0"/>
        </a:spcBef>
        <a:spcAft>
          <a:spcPct val="0"/>
        </a:spcAft>
        <a:defRPr sz="2800" b="1">
          <a:solidFill>
            <a:srgbClr val="005BAA"/>
          </a:solidFill>
          <a:latin typeface="Franklin Gothic Medium" panose="020B0603020102020204" pitchFamily="34" charset="0"/>
          <a:ea typeface="SimSun" panose="02010600030101010101" pitchFamily="2" charset="-122"/>
          <a:sym typeface="Calibri Light" pitchFamily="34" charset="0"/>
        </a:defRPr>
      </a:lvl5pPr>
      <a:lvl6pPr marL="1371600" indent="-914400" algn="l" rtl="0" eaLnBrk="0" fontAlgn="base" hangingPunct="0">
        <a:lnSpc>
          <a:spcPct val="90000"/>
        </a:lnSpc>
        <a:spcBef>
          <a:spcPct val="0"/>
        </a:spcBef>
        <a:spcAft>
          <a:spcPct val="0"/>
        </a:spcAft>
        <a:defRPr sz="2800" b="1">
          <a:solidFill>
            <a:srgbClr val="005BAA"/>
          </a:solidFill>
          <a:latin typeface="Franklin Gothic Medium" panose="020B0603020102020204" pitchFamily="34" charset="0"/>
          <a:ea typeface="SimSun" panose="02010600030101010101" pitchFamily="2" charset="-122"/>
          <a:sym typeface="Calibri Light" panose="020F0302020204030204" pitchFamily="34" charset="0"/>
        </a:defRPr>
      </a:lvl6pPr>
      <a:lvl7pPr marL="1828800" indent="-914400" algn="l" rtl="0" eaLnBrk="0" fontAlgn="base" hangingPunct="0">
        <a:lnSpc>
          <a:spcPct val="90000"/>
        </a:lnSpc>
        <a:spcBef>
          <a:spcPct val="0"/>
        </a:spcBef>
        <a:spcAft>
          <a:spcPct val="0"/>
        </a:spcAft>
        <a:defRPr sz="2800" b="1">
          <a:solidFill>
            <a:srgbClr val="005BAA"/>
          </a:solidFill>
          <a:latin typeface="Franklin Gothic Medium" panose="020B0603020102020204" pitchFamily="34" charset="0"/>
          <a:ea typeface="SimSun" panose="02010600030101010101" pitchFamily="2" charset="-122"/>
          <a:sym typeface="Calibri Light" panose="020F0302020204030204" pitchFamily="34" charset="0"/>
        </a:defRPr>
      </a:lvl7pPr>
      <a:lvl8pPr marL="2286000" indent="-914400" algn="l" rtl="0" eaLnBrk="0" fontAlgn="base" hangingPunct="0">
        <a:lnSpc>
          <a:spcPct val="90000"/>
        </a:lnSpc>
        <a:spcBef>
          <a:spcPct val="0"/>
        </a:spcBef>
        <a:spcAft>
          <a:spcPct val="0"/>
        </a:spcAft>
        <a:defRPr sz="2800" b="1">
          <a:solidFill>
            <a:srgbClr val="005BAA"/>
          </a:solidFill>
          <a:latin typeface="Franklin Gothic Medium" panose="020B0603020102020204" pitchFamily="34" charset="0"/>
          <a:ea typeface="SimSun" panose="02010600030101010101" pitchFamily="2" charset="-122"/>
          <a:sym typeface="Calibri Light" panose="020F0302020204030204" pitchFamily="34" charset="0"/>
        </a:defRPr>
      </a:lvl8pPr>
      <a:lvl9pPr marL="2743200" indent="-914400" algn="l" rtl="0" eaLnBrk="0" fontAlgn="base" hangingPunct="0">
        <a:lnSpc>
          <a:spcPct val="90000"/>
        </a:lnSpc>
        <a:spcBef>
          <a:spcPct val="0"/>
        </a:spcBef>
        <a:spcAft>
          <a:spcPct val="0"/>
        </a:spcAft>
        <a:defRPr sz="2800" b="1">
          <a:solidFill>
            <a:srgbClr val="005BAA"/>
          </a:solidFill>
          <a:latin typeface="Franklin Gothic Medium" panose="020B0603020102020204" pitchFamily="34" charset="0"/>
          <a:ea typeface="SimSun" panose="02010600030101010101" pitchFamily="2" charset="-122"/>
          <a:sym typeface="Calibri Light" panose="020F0302020204030204" pitchFamily="34" charset="0"/>
        </a:defRPr>
      </a:lvl9pPr>
    </p:titleStyle>
    <p:bodyStyle>
      <a:lvl1pPr marL="228600" indent="-228600" algn="l" rtl="0" eaLnBrk="0" fontAlgn="base" hangingPunct="0">
        <a:spcBef>
          <a:spcPts val="500"/>
        </a:spcBef>
        <a:spcAft>
          <a:spcPts val="500"/>
        </a:spcAft>
        <a:buFont typeface="Arial" pitchFamily="34" charset="0"/>
        <a:buChar char="•"/>
        <a:defRPr sz="2000" kern="1200">
          <a:solidFill>
            <a:schemeClr val="tx1"/>
          </a:solidFill>
          <a:latin typeface="+mn-lt"/>
          <a:ea typeface="+mn-ea"/>
          <a:cs typeface="+mn-cs"/>
          <a:sym typeface="Calibri" pitchFamily="34" charset="0"/>
        </a:defRPr>
      </a:lvl1pPr>
      <a:lvl2pPr marL="685800" indent="-228600" algn="l" rtl="0" eaLnBrk="0" fontAlgn="base" hangingPunct="0">
        <a:spcBef>
          <a:spcPts val="500"/>
        </a:spcBef>
        <a:spcAft>
          <a:spcPts val="500"/>
        </a:spcAft>
        <a:buFont typeface="Arial" pitchFamily="34" charset="0"/>
        <a:buChar char="o"/>
        <a:defRPr kern="1200">
          <a:solidFill>
            <a:schemeClr val="tx1"/>
          </a:solidFill>
          <a:latin typeface="+mn-lt"/>
          <a:ea typeface="+mn-ea"/>
          <a:cs typeface="+mn-cs"/>
          <a:sym typeface="Calibri" pitchFamily="34" charset="0"/>
        </a:defRPr>
      </a:lvl2pPr>
      <a:lvl3pPr marL="1143000" indent="-228600" algn="l" rtl="0" eaLnBrk="0" fontAlgn="base" hangingPunct="0">
        <a:spcBef>
          <a:spcPts val="500"/>
        </a:spcBef>
        <a:spcAft>
          <a:spcPts val="500"/>
        </a:spcAft>
        <a:buFont typeface="Arial" pitchFamily="34" charset="0"/>
        <a:buChar char="§"/>
        <a:defRPr sz="1600" kern="1200">
          <a:solidFill>
            <a:schemeClr val="tx1"/>
          </a:solidFill>
          <a:latin typeface="+mn-lt"/>
          <a:ea typeface="+mn-ea"/>
          <a:cs typeface="+mn-cs"/>
          <a:sym typeface="Calibri" pitchFamily="34" charset="0"/>
        </a:defRPr>
      </a:lvl3pPr>
      <a:lvl4pPr marL="1600200" indent="-228600" algn="l" rtl="0" eaLnBrk="0" fontAlgn="base" hangingPunct="0">
        <a:spcBef>
          <a:spcPts val="500"/>
        </a:spcBef>
        <a:spcAft>
          <a:spcPts val="500"/>
        </a:spcAft>
        <a:buFont typeface="Arial" pitchFamily="34" charset="0"/>
        <a:buChar char="ü"/>
        <a:defRPr sz="1400" kern="1200">
          <a:solidFill>
            <a:schemeClr val="tx1"/>
          </a:solidFill>
          <a:latin typeface="+mn-lt"/>
          <a:ea typeface="+mn-ea"/>
          <a:cs typeface="+mn-cs"/>
          <a:sym typeface="Calibri" pitchFamily="34" charset="0"/>
        </a:defRPr>
      </a:lvl4pPr>
      <a:lvl5pPr marL="2057400" indent="-228600" algn="l" rtl="0" eaLnBrk="0" fontAlgn="base" hangingPunct="0">
        <a:spcBef>
          <a:spcPts val="500"/>
        </a:spcBef>
        <a:spcAft>
          <a:spcPts val="500"/>
        </a:spcAft>
        <a:buFont typeface="Arial" pitchFamily="34" charset="0"/>
        <a:buChar char="v"/>
        <a:defRPr sz="1400" kern="1200">
          <a:solidFill>
            <a:schemeClr val="tx1"/>
          </a:solidFill>
          <a:latin typeface="+mn-lt"/>
          <a:ea typeface="+mn-ea"/>
          <a:cs typeface="+mn-cs"/>
          <a:sym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539750" y="274638"/>
            <a:ext cx="97202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noChangeArrowheads="1"/>
          </p:cNvSpPr>
          <p:nvPr>
            <p:ph type="body" idx="1"/>
          </p:nvPr>
        </p:nvSpPr>
        <p:spPr bwMode="auto">
          <a:xfrm>
            <a:off x="539750" y="1600200"/>
            <a:ext cx="972026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2" name="Picture 2" descr="D:\Website Files\About Us\download.jpg"/>
          <p:cNvPicPr>
            <a:picLocks noChangeAspect="1" noChangeArrowheads="1"/>
          </p:cNvPicPr>
          <p:nvPr userDrawn="1"/>
        </p:nvPicPr>
        <p:blipFill>
          <a:blip r:embed="rId13"/>
          <a:srcRect/>
          <a:stretch>
            <a:fillRect/>
          </a:stretch>
        </p:blipFill>
        <p:spPr bwMode="auto">
          <a:xfrm>
            <a:off x="9736138" y="6257925"/>
            <a:ext cx="927100" cy="484188"/>
          </a:xfrm>
          <a:prstGeom prst="rect">
            <a:avLst/>
          </a:prstGeom>
          <a:noFill/>
          <a:ln w="9525">
            <a:noFill/>
            <a:miter lim="800000"/>
            <a:headEnd/>
            <a:tailEnd/>
          </a:ln>
        </p:spPr>
      </p:pic>
      <p:sp>
        <p:nvSpPr>
          <p:cNvPr id="5" name="Footer Placeholder 4">
            <a:extLst>
              <a:ext uri="{FF2B5EF4-FFF2-40B4-BE49-F238E27FC236}">
                <a16:creationId xmlns:a16="http://schemas.microsoft.com/office/drawing/2014/main" xmlns="" id="{F5B49FAA-0BC7-46D6-9335-E0F3EA588096}"/>
              </a:ext>
            </a:extLst>
          </p:cNvPr>
          <p:cNvSpPr>
            <a:spLocks noGrp="1"/>
          </p:cNvSpPr>
          <p:nvPr>
            <p:ph type="ftr" sz="quarter" idx="3"/>
          </p:nvPr>
        </p:nvSpPr>
        <p:spPr>
          <a:xfrm>
            <a:off x="3698875" y="6326188"/>
            <a:ext cx="3656013"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latin typeface="Calibri" panose="020F0502020204030204" pitchFamily="34" charset="0"/>
              </a:defRPr>
            </a:lvl1pPr>
          </a:lstStyle>
          <a:p>
            <a:pPr>
              <a:defRPr/>
            </a:pPr>
            <a:r>
              <a:rPr lang="en-US" altLang="en-US"/>
              <a:t>© Confederation of Indian Industry </a:t>
            </a:r>
          </a:p>
          <a:p>
            <a:pPr>
              <a:defRPr/>
            </a:pPr>
            <a:r>
              <a:rPr lang="en-US" altLang="en-US"/>
              <a:t>Total Cost Management Division</a:t>
            </a:r>
          </a:p>
        </p:txBody>
      </p:sp>
      <p:pic>
        <p:nvPicPr>
          <p:cNvPr id="2054" name="Picture 3" descr="D:\Wiki Page\Picture2.jpg"/>
          <p:cNvPicPr>
            <a:picLocks noChangeAspect="1" noChangeArrowheads="1"/>
          </p:cNvPicPr>
          <p:nvPr userDrawn="1"/>
        </p:nvPicPr>
        <p:blipFill>
          <a:blip r:embed="rId14"/>
          <a:srcRect/>
          <a:stretch>
            <a:fillRect/>
          </a:stretch>
        </p:blipFill>
        <p:spPr bwMode="auto">
          <a:xfrm>
            <a:off x="104775" y="5930900"/>
            <a:ext cx="1042988" cy="882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0" r:id="rId1"/>
    <p:sldLayoutId id="2147484027" r:id="rId2"/>
    <p:sldLayoutId id="2147484028" r:id="rId3"/>
    <p:sldLayoutId id="2147484029" r:id="rId4"/>
    <p:sldLayoutId id="2147484030" r:id="rId5"/>
    <p:sldLayoutId id="2147484031" r:id="rId6"/>
    <p:sldLayoutId id="2147484011" r:id="rId7"/>
    <p:sldLayoutId id="2147484032" r:id="rId8"/>
    <p:sldLayoutId id="2147484033" r:id="rId9"/>
    <p:sldLayoutId id="2147484034" r:id="rId10"/>
    <p:sldLayoutId id="2147484035"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mn-lt"/>
          <a:ea typeface="SimSun" panose="02010600030101010101" pitchFamily="2" charset="-122"/>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SimSun" panose="02010600030101010101" pitchFamily="2" charset="-122"/>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SimSun" panose="02010600030101010101" pitchFamily="2" charset="-122"/>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SimSun" panose="02010600030101010101" pitchFamily="2" charset="-122"/>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SimSun" panose="02010600030101010101"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539750" y="274638"/>
            <a:ext cx="97202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noChangeArrowheads="1"/>
          </p:cNvSpPr>
          <p:nvPr>
            <p:ph type="body" idx="1"/>
          </p:nvPr>
        </p:nvSpPr>
        <p:spPr bwMode="auto">
          <a:xfrm>
            <a:off x="539750" y="1600200"/>
            <a:ext cx="972026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76" name="Picture 2" descr="D:\Website Files\About Us\download.jpg"/>
          <p:cNvPicPr>
            <a:picLocks noChangeAspect="1" noChangeArrowheads="1"/>
          </p:cNvPicPr>
          <p:nvPr userDrawn="1"/>
        </p:nvPicPr>
        <p:blipFill>
          <a:blip r:embed="rId13"/>
          <a:srcRect/>
          <a:stretch>
            <a:fillRect/>
          </a:stretch>
        </p:blipFill>
        <p:spPr bwMode="auto">
          <a:xfrm>
            <a:off x="9736138" y="6257925"/>
            <a:ext cx="927100" cy="484188"/>
          </a:xfrm>
          <a:prstGeom prst="rect">
            <a:avLst/>
          </a:prstGeom>
          <a:noFill/>
          <a:ln w="9525">
            <a:noFill/>
            <a:miter lim="800000"/>
            <a:headEnd/>
            <a:tailEnd/>
          </a:ln>
        </p:spPr>
      </p:pic>
      <p:sp>
        <p:nvSpPr>
          <p:cNvPr id="5" name="Footer Placeholder 4">
            <a:extLst>
              <a:ext uri="{FF2B5EF4-FFF2-40B4-BE49-F238E27FC236}">
                <a16:creationId xmlns:a16="http://schemas.microsoft.com/office/drawing/2014/main" xmlns="" id="{85712087-00F2-4D35-AB72-9869A82F3A20}"/>
              </a:ext>
            </a:extLst>
          </p:cNvPr>
          <p:cNvSpPr>
            <a:spLocks noGrp="1"/>
          </p:cNvSpPr>
          <p:nvPr>
            <p:ph type="ftr" sz="quarter" idx="3"/>
          </p:nvPr>
        </p:nvSpPr>
        <p:spPr>
          <a:xfrm>
            <a:off x="3698875" y="6326188"/>
            <a:ext cx="3656013"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latin typeface="Calibri" panose="020F0502020204030204" pitchFamily="34" charset="0"/>
              </a:defRPr>
            </a:lvl1pPr>
          </a:lstStyle>
          <a:p>
            <a:pPr>
              <a:defRPr/>
            </a:pPr>
            <a:r>
              <a:rPr lang="en-US" altLang="en-US"/>
              <a:t>© Confederation of Indian Industry </a:t>
            </a:r>
          </a:p>
          <a:p>
            <a:pPr>
              <a:defRPr/>
            </a:pPr>
            <a:r>
              <a:rPr lang="en-US" altLang="en-US"/>
              <a:t>Total Cost Management Division</a:t>
            </a:r>
          </a:p>
        </p:txBody>
      </p:sp>
      <p:pic>
        <p:nvPicPr>
          <p:cNvPr id="3078" name="Picture 3" descr="D:\Wiki Page\Picture2.jpg"/>
          <p:cNvPicPr>
            <a:picLocks noChangeAspect="1" noChangeArrowheads="1"/>
          </p:cNvPicPr>
          <p:nvPr userDrawn="1"/>
        </p:nvPicPr>
        <p:blipFill>
          <a:blip r:embed="rId14"/>
          <a:srcRect/>
          <a:stretch>
            <a:fillRect/>
          </a:stretch>
        </p:blipFill>
        <p:spPr bwMode="auto">
          <a:xfrm>
            <a:off x="104775" y="5930900"/>
            <a:ext cx="1042988" cy="882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2" r:id="rId1"/>
    <p:sldLayoutId id="2147484036" r:id="rId2"/>
    <p:sldLayoutId id="2147484037" r:id="rId3"/>
    <p:sldLayoutId id="2147484038" r:id="rId4"/>
    <p:sldLayoutId id="2147484039" r:id="rId5"/>
    <p:sldLayoutId id="2147484040" r:id="rId6"/>
    <p:sldLayoutId id="2147484013" r:id="rId7"/>
    <p:sldLayoutId id="2147484041" r:id="rId8"/>
    <p:sldLayoutId id="2147484042" r:id="rId9"/>
    <p:sldLayoutId id="2147484043" r:id="rId10"/>
    <p:sldLayoutId id="2147484044"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0000"/>
          </a:solidFill>
          <a:latin typeface="+mn-lt"/>
          <a:ea typeface="SimSun" panose="02010600030101010101" pitchFamily="2" charset="-122"/>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SimSun" panose="02010600030101010101" pitchFamily="2" charset="-122"/>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SimSun" panose="02010600030101010101" pitchFamily="2" charset="-122"/>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SimSun" panose="02010600030101010101" pitchFamily="2" charset="-122"/>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SimSun" panose="02010600030101010101"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249488" y="76200"/>
            <a:ext cx="8459787"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4099" name="Rectangle 3"/>
          <p:cNvSpPr>
            <a:spLocks noGrp="1" noChangeArrowheads="1"/>
          </p:cNvSpPr>
          <p:nvPr>
            <p:ph type="body" idx="1"/>
          </p:nvPr>
        </p:nvSpPr>
        <p:spPr bwMode="auto">
          <a:xfrm>
            <a:off x="809625" y="762000"/>
            <a:ext cx="9720263" cy="5364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4100" name="Text Box 8">
            <a:extLst>
              <a:ext uri="{FF2B5EF4-FFF2-40B4-BE49-F238E27FC236}">
                <a16:creationId xmlns:a16="http://schemas.microsoft.com/office/drawing/2014/main" xmlns="" id="{43E4C563-B8B6-471A-BFBC-D39327013585}"/>
              </a:ext>
            </a:extLst>
          </p:cNvPr>
          <p:cNvSpPr txBox="1">
            <a:spLocks noChangeArrowheads="1"/>
          </p:cNvSpPr>
          <p:nvPr/>
        </p:nvSpPr>
        <p:spPr bwMode="auto">
          <a:xfrm>
            <a:off x="-63500" y="6583363"/>
            <a:ext cx="26701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defRPr/>
            </a:pPr>
            <a:r>
              <a:rPr lang="en-US" altLang="ja-JP" sz="1200">
                <a:solidFill>
                  <a:schemeClr val="bg1"/>
                </a:solidFill>
                <a:ea typeface="MS PGothic" panose="020B0600070205080204" pitchFamily="34" charset="-128"/>
                <a:cs typeface="Arial" panose="020B0604020202020204" pitchFamily="34" charset="0"/>
              </a:rPr>
              <a:t>© Subros Limited. All rights reserved</a:t>
            </a:r>
          </a:p>
        </p:txBody>
      </p:sp>
      <p:sp>
        <p:nvSpPr>
          <p:cNvPr id="1037" name="Rectangle 13">
            <a:extLst>
              <a:ext uri="{FF2B5EF4-FFF2-40B4-BE49-F238E27FC236}">
                <a16:creationId xmlns:a16="http://schemas.microsoft.com/office/drawing/2014/main" xmlns="" id="{53893267-6C20-43ED-92DF-6092A4269D15}"/>
              </a:ext>
            </a:extLst>
          </p:cNvPr>
          <p:cNvSpPr>
            <a:spLocks noGrp="1" noChangeArrowheads="1"/>
          </p:cNvSpPr>
          <p:nvPr>
            <p:ph type="sldNum" sz="quarter" idx="4"/>
          </p:nvPr>
        </p:nvSpPr>
        <p:spPr bwMode="auto">
          <a:xfrm>
            <a:off x="8729663" y="6096000"/>
            <a:ext cx="170973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a:ea typeface="MS PGothic" pitchFamily="34" charset="-128"/>
              </a:defRPr>
            </a:lvl1pPr>
          </a:lstStyle>
          <a:p>
            <a:fld id="{46BDE412-603F-42C8-B247-7DEF586857DD}" type="slidenum">
              <a:rPr lang="ja-JP" altLang="en-US"/>
              <a:pPr/>
              <a:t>‹#›</a:t>
            </a:fld>
            <a:r>
              <a:rPr lang="en-US" altLang="ja-JP"/>
              <a:t> / 22</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Lst>
  <p:transition advClick="0"/>
  <p:txStyles>
    <p:title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chemeClr val="bg1"/>
          </a:solidFill>
          <a:latin typeface="Arial" charset="0"/>
        </a:defRPr>
      </a:lvl2pPr>
      <a:lvl3pPr algn="ctr" rtl="0" eaLnBrk="0" fontAlgn="base" hangingPunct="0">
        <a:spcBef>
          <a:spcPct val="0"/>
        </a:spcBef>
        <a:spcAft>
          <a:spcPct val="0"/>
        </a:spcAft>
        <a:defRPr sz="2400" b="1">
          <a:solidFill>
            <a:schemeClr val="bg1"/>
          </a:solidFill>
          <a:latin typeface="Arial" charset="0"/>
        </a:defRPr>
      </a:lvl3pPr>
      <a:lvl4pPr algn="ctr" rtl="0" eaLnBrk="0" fontAlgn="base" hangingPunct="0">
        <a:spcBef>
          <a:spcPct val="0"/>
        </a:spcBef>
        <a:spcAft>
          <a:spcPct val="0"/>
        </a:spcAft>
        <a:defRPr sz="2400" b="1">
          <a:solidFill>
            <a:schemeClr val="bg1"/>
          </a:solidFill>
          <a:latin typeface="Arial" charset="0"/>
        </a:defRPr>
      </a:lvl4pPr>
      <a:lvl5pPr algn="ctr" rtl="0" eaLnBrk="0" fontAlgn="base" hangingPunct="0">
        <a:spcBef>
          <a:spcPct val="0"/>
        </a:spcBef>
        <a:spcAft>
          <a:spcPct val="0"/>
        </a:spcAft>
        <a:defRPr sz="2400" b="1">
          <a:solidFill>
            <a:schemeClr val="bg1"/>
          </a:solidFill>
          <a:latin typeface="Arial" charset="0"/>
        </a:defRPr>
      </a:lvl5pPr>
      <a:lvl6pPr marL="457200" algn="ctr" rtl="0" fontAlgn="base">
        <a:spcBef>
          <a:spcPct val="0"/>
        </a:spcBef>
        <a:spcAft>
          <a:spcPct val="0"/>
        </a:spcAft>
        <a:defRPr sz="2400" b="1">
          <a:solidFill>
            <a:schemeClr val="bg1"/>
          </a:solidFill>
          <a:latin typeface="Arial" charset="0"/>
        </a:defRPr>
      </a:lvl6pPr>
      <a:lvl7pPr marL="914400" algn="ctr" rtl="0" fontAlgn="base">
        <a:spcBef>
          <a:spcPct val="0"/>
        </a:spcBef>
        <a:spcAft>
          <a:spcPct val="0"/>
        </a:spcAft>
        <a:defRPr sz="2400" b="1">
          <a:solidFill>
            <a:schemeClr val="bg1"/>
          </a:solidFill>
          <a:latin typeface="Arial" charset="0"/>
        </a:defRPr>
      </a:lvl7pPr>
      <a:lvl8pPr marL="1371600" algn="ctr" rtl="0" fontAlgn="base">
        <a:spcBef>
          <a:spcPct val="0"/>
        </a:spcBef>
        <a:spcAft>
          <a:spcPct val="0"/>
        </a:spcAft>
        <a:defRPr sz="2400" b="1">
          <a:solidFill>
            <a:schemeClr val="bg1"/>
          </a:solidFill>
          <a:latin typeface="Arial" charset="0"/>
        </a:defRPr>
      </a:lvl8pPr>
      <a:lvl9pPr marL="1828800" algn="ctr"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Blip>
          <a:blip r:embed="rId16"/>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6"/>
        </a:buBlip>
        <a:defRPr sz="2800">
          <a:solidFill>
            <a:schemeClr val="tx1"/>
          </a:solidFill>
          <a:latin typeface="+mn-lt"/>
        </a:defRPr>
      </a:lvl2pPr>
      <a:lvl3pPr marL="1143000" indent="-228600" algn="l" rtl="0" eaLnBrk="0" fontAlgn="base" hangingPunct="0">
        <a:spcBef>
          <a:spcPct val="20000"/>
        </a:spcBef>
        <a:spcAft>
          <a:spcPct val="0"/>
        </a:spcAft>
        <a:buBlip>
          <a:blip r:embed="rId16"/>
        </a:buBlip>
        <a:defRPr sz="1600">
          <a:solidFill>
            <a:schemeClr val="tx1"/>
          </a:solidFill>
          <a:latin typeface="+mn-lt"/>
        </a:defRPr>
      </a:lvl3pPr>
      <a:lvl4pPr marL="1600200" indent="-228600" algn="l" rtl="0" eaLnBrk="0" fontAlgn="base" hangingPunct="0">
        <a:spcBef>
          <a:spcPct val="20000"/>
        </a:spcBef>
        <a:spcAft>
          <a:spcPct val="0"/>
        </a:spcAft>
        <a:buBlip>
          <a:blip r:embed="rId16"/>
        </a:buBlip>
        <a:defRPr sz="1400">
          <a:solidFill>
            <a:schemeClr val="tx1"/>
          </a:solidFill>
          <a:latin typeface="+mn-lt"/>
        </a:defRPr>
      </a:lvl4pPr>
      <a:lvl5pPr marL="2057400" indent="-228600" algn="l" rtl="0" eaLnBrk="0" fontAlgn="base" hangingPunct="0">
        <a:spcBef>
          <a:spcPct val="20000"/>
        </a:spcBef>
        <a:spcAft>
          <a:spcPct val="0"/>
        </a:spcAft>
        <a:buBlip>
          <a:blip r:embed="rId16"/>
        </a:buBlip>
        <a:defRPr sz="1200">
          <a:solidFill>
            <a:schemeClr val="tx1"/>
          </a:solidFill>
          <a:latin typeface="+mn-lt"/>
        </a:defRPr>
      </a:lvl5pPr>
      <a:lvl6pPr marL="2514600" indent="-228600" algn="l" rtl="0" fontAlgn="base">
        <a:spcBef>
          <a:spcPct val="20000"/>
        </a:spcBef>
        <a:spcAft>
          <a:spcPct val="0"/>
        </a:spcAft>
        <a:buBlip>
          <a:blip r:embed="rId16"/>
        </a:buBlip>
        <a:defRPr sz="1200">
          <a:solidFill>
            <a:schemeClr val="tx1"/>
          </a:solidFill>
          <a:latin typeface="+mn-lt"/>
        </a:defRPr>
      </a:lvl6pPr>
      <a:lvl7pPr marL="2971800" indent="-228600" algn="l" rtl="0" fontAlgn="base">
        <a:spcBef>
          <a:spcPct val="20000"/>
        </a:spcBef>
        <a:spcAft>
          <a:spcPct val="0"/>
        </a:spcAft>
        <a:buBlip>
          <a:blip r:embed="rId16"/>
        </a:buBlip>
        <a:defRPr sz="1200">
          <a:solidFill>
            <a:schemeClr val="tx1"/>
          </a:solidFill>
          <a:latin typeface="+mn-lt"/>
        </a:defRPr>
      </a:lvl7pPr>
      <a:lvl8pPr marL="3429000" indent="-228600" algn="l" rtl="0" fontAlgn="base">
        <a:spcBef>
          <a:spcPct val="20000"/>
        </a:spcBef>
        <a:spcAft>
          <a:spcPct val="0"/>
        </a:spcAft>
        <a:buBlip>
          <a:blip r:embed="rId16"/>
        </a:buBlip>
        <a:defRPr sz="1200">
          <a:solidFill>
            <a:schemeClr val="tx1"/>
          </a:solidFill>
          <a:latin typeface="+mn-lt"/>
        </a:defRPr>
      </a:lvl8pPr>
      <a:lvl9pPr marL="3886200" indent="-228600" algn="l" rtl="0" fontAlgn="base">
        <a:spcBef>
          <a:spcPct val="20000"/>
        </a:spcBef>
        <a:spcAft>
          <a:spcPct val="0"/>
        </a:spcAft>
        <a:buBlip>
          <a:blip r:embed="rId16"/>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0" descr="PPT template  4x3 ratio.jpg"/>
          <p:cNvPicPr>
            <a:picLocks noChangeAspect="1" noChangeArrowheads="1"/>
          </p:cNvPicPr>
          <p:nvPr/>
        </p:nvPicPr>
        <p:blipFill>
          <a:blip r:embed="rId2"/>
          <a:srcRect/>
          <a:stretch>
            <a:fillRect/>
          </a:stretch>
        </p:blipFill>
        <p:spPr bwMode="auto">
          <a:xfrm>
            <a:off x="0" y="0"/>
            <a:ext cx="10799763" cy="6858000"/>
          </a:xfrm>
          <a:prstGeom prst="rect">
            <a:avLst/>
          </a:prstGeom>
          <a:noFill/>
          <a:ln w="9525">
            <a:noFill/>
            <a:miter lim="800000"/>
            <a:headEnd/>
            <a:tailEnd/>
          </a:ln>
        </p:spPr>
      </p:pic>
      <p:pic>
        <p:nvPicPr>
          <p:cNvPr id="24579" name="Picture 2" descr="D:\Blue Star\BrandCollaterals-Logo\Blue-logo.png"/>
          <p:cNvPicPr>
            <a:picLocks noChangeAspect="1" noChangeArrowheads="1"/>
          </p:cNvPicPr>
          <p:nvPr/>
        </p:nvPicPr>
        <p:blipFill>
          <a:blip r:embed="rId3"/>
          <a:srcRect/>
          <a:stretch>
            <a:fillRect/>
          </a:stretch>
        </p:blipFill>
        <p:spPr bwMode="auto">
          <a:xfrm>
            <a:off x="9021763" y="198438"/>
            <a:ext cx="1512887" cy="288925"/>
          </a:xfrm>
          <a:prstGeom prst="rect">
            <a:avLst/>
          </a:prstGeom>
          <a:noFill/>
          <a:ln w="9525">
            <a:noFill/>
            <a:miter lim="800000"/>
            <a:headEnd/>
            <a:tailEnd/>
          </a:ln>
        </p:spPr>
      </p:pic>
      <p:pic>
        <p:nvPicPr>
          <p:cNvPr id="24580" name="Picture 22" descr="PPT template  4x3 ratio.jpg"/>
          <p:cNvPicPr>
            <a:picLocks noChangeAspect="1" noChangeArrowheads="1"/>
          </p:cNvPicPr>
          <p:nvPr/>
        </p:nvPicPr>
        <p:blipFill>
          <a:blip r:embed="rId2"/>
          <a:srcRect r="24763" b="91141"/>
          <a:stretch>
            <a:fillRect/>
          </a:stretch>
        </p:blipFill>
        <p:spPr bwMode="auto">
          <a:xfrm>
            <a:off x="2659063" y="90488"/>
            <a:ext cx="8124825" cy="608012"/>
          </a:xfrm>
          <a:prstGeom prst="rect">
            <a:avLst/>
          </a:prstGeom>
          <a:noFill/>
          <a:ln w="9525">
            <a:noFill/>
            <a:miter lim="800000"/>
            <a:headEnd/>
            <a:tailEnd/>
          </a:ln>
        </p:spPr>
      </p:pic>
      <p:sp>
        <p:nvSpPr>
          <p:cNvPr id="24581" name="Rectangle 24"/>
          <p:cNvSpPr>
            <a:spLocks noChangeArrowheads="1"/>
          </p:cNvSpPr>
          <p:nvPr/>
        </p:nvSpPr>
        <p:spPr bwMode="auto">
          <a:xfrm>
            <a:off x="0" y="6426200"/>
            <a:ext cx="5172075" cy="431800"/>
          </a:xfrm>
          <a:prstGeom prst="rect">
            <a:avLst/>
          </a:prstGeom>
          <a:solidFill>
            <a:schemeClr val="bg1"/>
          </a:solidFill>
          <a:ln w="9525">
            <a:noFill/>
            <a:miter lim="800000"/>
            <a:headEnd/>
            <a:tailEnd/>
          </a:ln>
        </p:spPr>
        <p:txBody>
          <a:bodyPr anchor="ctr"/>
          <a:lstStyle/>
          <a:p>
            <a:pPr eaLnBrk="1" hangingPunct="1">
              <a:buFont typeface="Arial" pitchFamily="34" charset="0"/>
              <a:buNone/>
            </a:pPr>
            <a:endParaRPr lang="en-US" altLang="en-US">
              <a:solidFill>
                <a:srgbClr val="FFFFFF"/>
              </a:solidFill>
              <a:latin typeface="MS PGothic" pitchFamily="34" charset="-128"/>
              <a:ea typeface="MS PGothic" pitchFamily="34" charset="-128"/>
              <a:sym typeface="MS PGothic" pitchFamily="34" charset="-128"/>
            </a:endParaRPr>
          </a:p>
        </p:txBody>
      </p:sp>
      <p:pic>
        <p:nvPicPr>
          <p:cNvPr id="24582" name="Picture 25"/>
          <p:cNvPicPr>
            <a:picLocks noChangeAspect="1" noChangeArrowheads="1"/>
          </p:cNvPicPr>
          <p:nvPr/>
        </p:nvPicPr>
        <p:blipFill>
          <a:blip r:embed="rId4"/>
          <a:srcRect/>
          <a:stretch>
            <a:fillRect/>
          </a:stretch>
        </p:blipFill>
        <p:spPr bwMode="auto">
          <a:xfrm>
            <a:off x="0" y="6516688"/>
            <a:ext cx="3997325" cy="277812"/>
          </a:xfrm>
          <a:prstGeom prst="rect">
            <a:avLst/>
          </a:prstGeom>
          <a:noFill/>
          <a:ln w="9525">
            <a:noFill/>
            <a:miter lim="800000"/>
            <a:headEnd/>
            <a:tailEnd/>
          </a:ln>
        </p:spPr>
      </p:pic>
      <p:sp>
        <p:nvSpPr>
          <p:cNvPr id="24583" name="Title 2"/>
          <p:cNvSpPr>
            <a:spLocks noGrp="1" noChangeArrowheads="1"/>
          </p:cNvSpPr>
          <p:nvPr>
            <p:ph type="title" idx="4294967295"/>
          </p:nvPr>
        </p:nvSpPr>
        <p:spPr>
          <a:xfrm>
            <a:off x="238125" y="339725"/>
            <a:ext cx="10561638" cy="1325563"/>
          </a:xfrm>
        </p:spPr>
        <p:txBody>
          <a:bodyPr/>
          <a:lstStyle/>
          <a:p>
            <a:pPr marL="0" indent="0" eaLnBrk="1" hangingPunct="1"/>
            <a:r>
              <a:rPr lang="en-IN" altLang="en-US" dirty="0" smtClean="0"/>
              <a:t>Competitive  Strategies  through Total Cost Management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27088" y="1395413"/>
            <a:ext cx="9055100" cy="4321175"/>
            <a:chOff x="-21" y="958"/>
            <a:chExt cx="5703" cy="2456"/>
          </a:xfrm>
        </p:grpSpPr>
        <p:sp>
          <p:nvSpPr>
            <p:cNvPr id="6" name="Text Box 5">
              <a:extLst>
                <a:ext uri="{FF2B5EF4-FFF2-40B4-BE49-F238E27FC236}">
                  <a16:creationId xmlns:a16="http://schemas.microsoft.com/office/drawing/2014/main" xmlns="" id="{19D429B5-CC94-4E5D-854F-A13543D2C023}"/>
                </a:ext>
              </a:extLst>
            </p:cNvPr>
            <p:cNvSpPr txBox="1">
              <a:spLocks noChangeArrowheads="1"/>
            </p:cNvSpPr>
            <p:nvPr/>
          </p:nvSpPr>
          <p:spPr bwMode="auto">
            <a:xfrm>
              <a:off x="-21" y="1018"/>
              <a:ext cx="1365" cy="166"/>
            </a:xfrm>
            <a:prstGeom prst="rect">
              <a:avLst/>
            </a:prstGeom>
            <a:noFill/>
            <a:ln w="12700">
              <a:noFill/>
              <a:miter lim="800000"/>
              <a:headEnd/>
              <a:tailEnd/>
            </a:ln>
            <a:effectLst/>
          </p:spPr>
          <p:txBody>
            <a:bodyPr>
              <a:spAutoFit/>
            </a:bodyPr>
            <a:lstStyle/>
            <a:p>
              <a:pPr>
                <a:defRPr/>
              </a:pPr>
              <a:r>
                <a:rPr lang="en-GB" sz="1292" dirty="0">
                  <a:solidFill>
                    <a:prstClr val="black"/>
                  </a:solidFill>
                  <a:latin typeface="Arial" charset="0"/>
                  <a:ea typeface="+mn-ea"/>
                </a:rPr>
                <a:t> Understand  Strategy</a:t>
              </a:r>
            </a:p>
          </p:txBody>
        </p:sp>
        <p:sp>
          <p:nvSpPr>
            <p:cNvPr id="7" name="Text Box 6">
              <a:extLst>
                <a:ext uri="{FF2B5EF4-FFF2-40B4-BE49-F238E27FC236}">
                  <a16:creationId xmlns:a16="http://schemas.microsoft.com/office/drawing/2014/main" xmlns="" id="{1F948A2D-868E-4767-85A3-6565F3E371B8}"/>
                </a:ext>
              </a:extLst>
            </p:cNvPr>
            <p:cNvSpPr txBox="1">
              <a:spLocks noChangeArrowheads="1"/>
            </p:cNvSpPr>
            <p:nvPr/>
          </p:nvSpPr>
          <p:spPr bwMode="auto">
            <a:xfrm>
              <a:off x="2095" y="1029"/>
              <a:ext cx="1141" cy="165"/>
            </a:xfrm>
            <a:prstGeom prst="rect">
              <a:avLst/>
            </a:prstGeom>
            <a:noFill/>
            <a:ln w="12700">
              <a:noFill/>
              <a:miter lim="800000"/>
              <a:headEnd/>
              <a:tailEnd/>
            </a:ln>
            <a:effectLst/>
          </p:spPr>
          <p:txBody>
            <a:bodyPr wrap="none">
              <a:spAutoFit/>
            </a:bodyPr>
            <a:lstStyle/>
            <a:p>
              <a:pPr>
                <a:defRPr/>
              </a:pPr>
              <a:r>
                <a:rPr lang="en-GB" sz="1292" dirty="0">
                  <a:solidFill>
                    <a:prstClr val="black"/>
                  </a:solidFill>
                  <a:latin typeface="Arial" charset="0"/>
                  <a:ea typeface="+mn-ea"/>
                </a:rPr>
                <a:t>Translate the  </a:t>
              </a:r>
              <a:r>
                <a:rPr lang="en-GB" sz="1292" dirty="0" err="1">
                  <a:solidFill>
                    <a:prstClr val="black"/>
                  </a:solidFill>
                  <a:latin typeface="Arial" charset="0"/>
                  <a:ea typeface="+mn-ea"/>
                </a:rPr>
                <a:t>Srategy</a:t>
              </a:r>
              <a:endParaRPr lang="en-GB" sz="1292" dirty="0">
                <a:solidFill>
                  <a:prstClr val="black"/>
                </a:solidFill>
                <a:latin typeface="Arial" charset="0"/>
                <a:ea typeface="+mn-ea"/>
              </a:endParaRPr>
            </a:p>
          </p:txBody>
        </p:sp>
        <p:sp>
          <p:nvSpPr>
            <p:cNvPr id="8" name="Text Box 7">
              <a:extLst>
                <a:ext uri="{FF2B5EF4-FFF2-40B4-BE49-F238E27FC236}">
                  <a16:creationId xmlns:a16="http://schemas.microsoft.com/office/drawing/2014/main" xmlns="" id="{81964497-3E28-41A7-9034-D90F683C44A6}"/>
                </a:ext>
              </a:extLst>
            </p:cNvPr>
            <p:cNvSpPr txBox="1">
              <a:spLocks noChangeArrowheads="1"/>
            </p:cNvSpPr>
            <p:nvPr/>
          </p:nvSpPr>
          <p:spPr bwMode="auto">
            <a:xfrm>
              <a:off x="4232" y="958"/>
              <a:ext cx="1119" cy="279"/>
            </a:xfrm>
            <a:prstGeom prst="rect">
              <a:avLst/>
            </a:prstGeom>
            <a:noFill/>
            <a:ln w="12700">
              <a:noFill/>
              <a:miter lim="800000"/>
              <a:headEnd/>
              <a:tailEnd/>
            </a:ln>
            <a:effectLst/>
          </p:spPr>
          <p:txBody>
            <a:bodyPr wrap="none">
              <a:spAutoFit/>
            </a:bodyPr>
            <a:lstStyle/>
            <a:p>
              <a:pPr>
                <a:defRPr/>
              </a:pPr>
              <a:r>
                <a:rPr lang="en-GB" sz="1292">
                  <a:solidFill>
                    <a:prstClr val="black"/>
                  </a:solidFill>
                  <a:latin typeface="Arial" charset="0"/>
                  <a:ea typeface="+mn-ea"/>
                </a:rPr>
                <a:t>Develop and Align</a:t>
              </a:r>
            </a:p>
            <a:p>
              <a:pPr>
                <a:defRPr/>
              </a:pPr>
              <a:r>
                <a:rPr lang="en-GB" sz="1292">
                  <a:solidFill>
                    <a:prstClr val="black"/>
                  </a:solidFill>
                  <a:latin typeface="Arial" charset="0"/>
                  <a:ea typeface="+mn-ea"/>
                </a:rPr>
                <a:t>Initiatives and Actions</a:t>
              </a:r>
            </a:p>
          </p:txBody>
        </p:sp>
        <p:sp>
          <p:nvSpPr>
            <p:cNvPr id="9" name="AutoShape 8">
              <a:extLst>
                <a:ext uri="{FF2B5EF4-FFF2-40B4-BE49-F238E27FC236}">
                  <a16:creationId xmlns:a16="http://schemas.microsoft.com/office/drawing/2014/main" xmlns="" id="{12FDB796-3A84-4C9E-AB68-05817C01E8EA}"/>
                </a:ext>
              </a:extLst>
            </p:cNvPr>
            <p:cNvSpPr>
              <a:spLocks noChangeArrowheads="1"/>
            </p:cNvSpPr>
            <p:nvPr/>
          </p:nvSpPr>
          <p:spPr bwMode="auto">
            <a:xfrm rot="15679485">
              <a:off x="3034" y="1540"/>
              <a:ext cx="240" cy="613"/>
            </a:xfrm>
            <a:prstGeom prst="triangle">
              <a:avLst>
                <a:gd name="adj" fmla="val 45097"/>
              </a:avLst>
            </a:prstGeom>
            <a:gradFill rotWithShape="0">
              <a:gsLst>
                <a:gs pos="0">
                  <a:srgbClr val="FFFFFF"/>
                </a:gs>
                <a:gs pos="100000">
                  <a:srgbClr val="FF9933"/>
                </a:gs>
              </a:gsLst>
              <a:lin ang="18900000" scaled="1"/>
            </a:gradFill>
            <a:ln w="12700">
              <a:solidFill>
                <a:schemeClr val="tx1"/>
              </a:solidFill>
              <a:miter lim="800000"/>
              <a:headEnd/>
              <a:tailEnd/>
            </a:ln>
            <a:effectLst/>
          </p:spPr>
          <p:txBody>
            <a:bodyPr anchor="ctr">
              <a:spAutoFit/>
            </a:bodyPr>
            <a:lstStyle/>
            <a:p>
              <a:pPr>
                <a:defRPr/>
              </a:pPr>
              <a:endParaRPr lang="en-IN" sz="2585">
                <a:solidFill>
                  <a:prstClr val="black"/>
                </a:solidFill>
                <a:latin typeface="Arial" charset="0"/>
                <a:ea typeface="+mn-ea"/>
              </a:endParaRPr>
            </a:p>
          </p:txBody>
        </p:sp>
        <p:sp>
          <p:nvSpPr>
            <p:cNvPr id="10" name="Oval 9">
              <a:extLst>
                <a:ext uri="{FF2B5EF4-FFF2-40B4-BE49-F238E27FC236}">
                  <a16:creationId xmlns:a16="http://schemas.microsoft.com/office/drawing/2014/main" xmlns="" id="{93A44257-E8EB-4BD2-A197-BEF041E85541}"/>
                </a:ext>
              </a:extLst>
            </p:cNvPr>
            <p:cNvSpPr>
              <a:spLocks noChangeArrowheads="1"/>
            </p:cNvSpPr>
            <p:nvPr/>
          </p:nvSpPr>
          <p:spPr bwMode="auto">
            <a:xfrm rot="-520515">
              <a:off x="4734" y="1440"/>
              <a:ext cx="689" cy="240"/>
            </a:xfrm>
            <a:prstGeom prst="ellipse">
              <a:avLst/>
            </a:prstGeom>
            <a:gradFill rotWithShape="0">
              <a:gsLst>
                <a:gs pos="0">
                  <a:srgbClr val="FFCCFF"/>
                </a:gs>
                <a:gs pos="100000">
                  <a:srgbClr val="FFFFFF"/>
                </a:gs>
              </a:gsLst>
              <a:lin ang="2700000" scaled="1"/>
            </a:gradFill>
            <a:ln w="12700">
              <a:solidFill>
                <a:schemeClr val="tx1"/>
              </a:solidFill>
              <a:round/>
              <a:headEnd/>
              <a:tailEnd/>
            </a:ln>
            <a:effectLst/>
          </p:spPr>
          <p:txBody>
            <a:bodyPr lIns="0" rIns="0" anchor="ctr"/>
            <a:lstStyle/>
            <a:p>
              <a:pPr>
                <a:defRPr/>
              </a:pPr>
              <a:r>
                <a:rPr lang="en-GB" sz="923" dirty="0">
                  <a:solidFill>
                    <a:prstClr val="black"/>
                  </a:solidFill>
                  <a:latin typeface="Arial" charset="0"/>
                  <a:ea typeface="+mn-ea"/>
                </a:rPr>
                <a:t>Customer Profitability</a:t>
              </a:r>
            </a:p>
          </p:txBody>
        </p:sp>
        <p:sp>
          <p:nvSpPr>
            <p:cNvPr id="11" name="AutoShape 10">
              <a:extLst>
                <a:ext uri="{FF2B5EF4-FFF2-40B4-BE49-F238E27FC236}">
                  <a16:creationId xmlns:a16="http://schemas.microsoft.com/office/drawing/2014/main" xmlns="" id="{D1A6439B-CC67-48C6-9E66-FFE993A4B92D}"/>
                </a:ext>
              </a:extLst>
            </p:cNvPr>
            <p:cNvSpPr>
              <a:spLocks noChangeArrowheads="1"/>
            </p:cNvSpPr>
            <p:nvPr/>
          </p:nvSpPr>
          <p:spPr bwMode="auto">
            <a:xfrm rot="15929573">
              <a:off x="3026" y="1783"/>
              <a:ext cx="250" cy="613"/>
            </a:xfrm>
            <a:prstGeom prst="triangle">
              <a:avLst>
                <a:gd name="adj" fmla="val 45097"/>
              </a:avLst>
            </a:prstGeom>
            <a:gradFill rotWithShape="0">
              <a:gsLst>
                <a:gs pos="0">
                  <a:srgbClr val="FFFFFF"/>
                </a:gs>
                <a:gs pos="100000">
                  <a:srgbClr val="FF9933"/>
                </a:gs>
              </a:gsLst>
              <a:lin ang="18900000" scaled="1"/>
            </a:gradFill>
            <a:ln w="12700">
              <a:solidFill>
                <a:schemeClr val="tx1"/>
              </a:solidFill>
              <a:miter lim="800000"/>
              <a:headEnd/>
              <a:tailEnd/>
            </a:ln>
            <a:effectLst/>
          </p:spPr>
          <p:txBody>
            <a:bodyPr anchor="ctr">
              <a:spAutoFit/>
            </a:bodyPr>
            <a:lstStyle/>
            <a:p>
              <a:pPr>
                <a:defRPr/>
              </a:pPr>
              <a:endParaRPr lang="en-IN" sz="2585">
                <a:solidFill>
                  <a:prstClr val="black"/>
                </a:solidFill>
                <a:latin typeface="Arial" charset="0"/>
                <a:ea typeface="+mn-ea"/>
              </a:endParaRPr>
            </a:p>
          </p:txBody>
        </p:sp>
        <p:sp>
          <p:nvSpPr>
            <p:cNvPr id="12" name="Oval 11">
              <a:extLst>
                <a:ext uri="{FF2B5EF4-FFF2-40B4-BE49-F238E27FC236}">
                  <a16:creationId xmlns:a16="http://schemas.microsoft.com/office/drawing/2014/main" xmlns="" id="{AD067133-8841-4512-BB7A-0999DA74C890}"/>
                </a:ext>
              </a:extLst>
            </p:cNvPr>
            <p:cNvSpPr>
              <a:spLocks noChangeArrowheads="1"/>
            </p:cNvSpPr>
            <p:nvPr/>
          </p:nvSpPr>
          <p:spPr bwMode="auto">
            <a:xfrm rot="-270427">
              <a:off x="4869" y="1803"/>
              <a:ext cx="728" cy="250"/>
            </a:xfrm>
            <a:prstGeom prst="ellipse">
              <a:avLst/>
            </a:prstGeom>
            <a:gradFill rotWithShape="0">
              <a:gsLst>
                <a:gs pos="0">
                  <a:srgbClr val="FFCCFF"/>
                </a:gs>
                <a:gs pos="100000">
                  <a:srgbClr val="FFFFFF"/>
                </a:gs>
              </a:gsLst>
              <a:lin ang="2700000" scaled="1"/>
            </a:gradFill>
            <a:ln w="12700">
              <a:solidFill>
                <a:schemeClr val="tx1"/>
              </a:solidFill>
              <a:round/>
              <a:headEnd/>
              <a:tailEnd/>
            </a:ln>
            <a:effectLst/>
          </p:spPr>
          <p:txBody>
            <a:bodyPr lIns="0" rIns="0" anchor="ctr"/>
            <a:lstStyle/>
            <a:p>
              <a:pPr>
                <a:defRPr/>
              </a:pPr>
              <a:r>
                <a:rPr lang="en-GB" sz="923" dirty="0">
                  <a:solidFill>
                    <a:prstClr val="black"/>
                  </a:solidFill>
                  <a:latin typeface="Arial" charset="0"/>
                  <a:ea typeface="+mn-ea"/>
                </a:rPr>
                <a:t>Activity Based Management</a:t>
              </a:r>
            </a:p>
          </p:txBody>
        </p:sp>
        <p:sp>
          <p:nvSpPr>
            <p:cNvPr id="13" name="AutoShape 12">
              <a:extLst>
                <a:ext uri="{FF2B5EF4-FFF2-40B4-BE49-F238E27FC236}">
                  <a16:creationId xmlns:a16="http://schemas.microsoft.com/office/drawing/2014/main" xmlns="" id="{E8903C4E-1961-4C3F-9C63-7339B33FA11B}"/>
                </a:ext>
              </a:extLst>
            </p:cNvPr>
            <p:cNvSpPr>
              <a:spLocks noChangeArrowheads="1"/>
            </p:cNvSpPr>
            <p:nvPr/>
          </p:nvSpPr>
          <p:spPr bwMode="auto">
            <a:xfrm rot="16200000">
              <a:off x="3134" y="2028"/>
              <a:ext cx="241" cy="613"/>
            </a:xfrm>
            <a:prstGeom prst="triangle">
              <a:avLst>
                <a:gd name="adj" fmla="val 45097"/>
              </a:avLst>
            </a:prstGeom>
            <a:gradFill rotWithShape="0">
              <a:gsLst>
                <a:gs pos="0">
                  <a:srgbClr val="FFFFFF"/>
                </a:gs>
                <a:gs pos="100000">
                  <a:srgbClr val="FF9933"/>
                </a:gs>
              </a:gsLst>
              <a:lin ang="18900000" scaled="1"/>
            </a:gradFill>
            <a:ln w="12700">
              <a:solidFill>
                <a:schemeClr val="tx1"/>
              </a:solidFill>
              <a:miter lim="800000"/>
              <a:headEnd/>
              <a:tailEnd/>
            </a:ln>
            <a:effectLst/>
          </p:spPr>
          <p:txBody>
            <a:bodyPr anchor="ctr">
              <a:spAutoFit/>
            </a:bodyPr>
            <a:lstStyle/>
            <a:p>
              <a:pPr>
                <a:defRPr/>
              </a:pPr>
              <a:endParaRPr lang="en-IN" sz="2585">
                <a:solidFill>
                  <a:prstClr val="black"/>
                </a:solidFill>
                <a:latin typeface="Arial" charset="0"/>
                <a:ea typeface="+mn-ea"/>
              </a:endParaRPr>
            </a:p>
          </p:txBody>
        </p:sp>
        <p:sp>
          <p:nvSpPr>
            <p:cNvPr id="14" name="Oval 13">
              <a:extLst>
                <a:ext uri="{FF2B5EF4-FFF2-40B4-BE49-F238E27FC236}">
                  <a16:creationId xmlns:a16="http://schemas.microsoft.com/office/drawing/2014/main" xmlns="" id="{72385B9B-5A9B-4718-944F-E244A81A50E7}"/>
                </a:ext>
              </a:extLst>
            </p:cNvPr>
            <p:cNvSpPr>
              <a:spLocks noChangeArrowheads="1"/>
            </p:cNvSpPr>
            <p:nvPr/>
          </p:nvSpPr>
          <p:spPr bwMode="auto">
            <a:xfrm>
              <a:off x="5123" y="2215"/>
              <a:ext cx="559" cy="241"/>
            </a:xfrm>
            <a:prstGeom prst="ellipse">
              <a:avLst/>
            </a:prstGeom>
            <a:gradFill rotWithShape="0">
              <a:gsLst>
                <a:gs pos="0">
                  <a:srgbClr val="FFCCFF"/>
                </a:gs>
                <a:gs pos="100000">
                  <a:srgbClr val="FFFFFF"/>
                </a:gs>
              </a:gsLst>
              <a:lin ang="2700000" scaled="1"/>
            </a:gradFill>
            <a:ln w="12700">
              <a:solidFill>
                <a:schemeClr val="tx1"/>
              </a:solidFill>
              <a:round/>
              <a:headEnd/>
              <a:tailEnd/>
            </a:ln>
            <a:effectLst/>
          </p:spPr>
          <p:txBody>
            <a:bodyPr lIns="0" rIns="0" anchor="ctr"/>
            <a:lstStyle/>
            <a:p>
              <a:pPr>
                <a:defRPr/>
              </a:pPr>
              <a:r>
                <a:rPr lang="en-GB" sz="923" dirty="0">
                  <a:solidFill>
                    <a:prstClr val="black"/>
                  </a:solidFill>
                  <a:latin typeface="Arial" charset="0"/>
                  <a:ea typeface="+mn-ea"/>
                </a:rPr>
                <a:t>Cost of Quality</a:t>
              </a:r>
            </a:p>
          </p:txBody>
        </p:sp>
        <p:sp>
          <p:nvSpPr>
            <p:cNvPr id="15" name="AutoShape 14">
              <a:extLst>
                <a:ext uri="{FF2B5EF4-FFF2-40B4-BE49-F238E27FC236}">
                  <a16:creationId xmlns:a16="http://schemas.microsoft.com/office/drawing/2014/main" xmlns="" id="{BFB00E8E-C816-47C2-AFF2-E103B36FE251}"/>
                </a:ext>
              </a:extLst>
            </p:cNvPr>
            <p:cNvSpPr>
              <a:spLocks noChangeArrowheads="1"/>
            </p:cNvSpPr>
            <p:nvPr/>
          </p:nvSpPr>
          <p:spPr bwMode="auto">
            <a:xfrm rot="16558218">
              <a:off x="3014" y="2092"/>
              <a:ext cx="257" cy="613"/>
            </a:xfrm>
            <a:prstGeom prst="triangle">
              <a:avLst>
                <a:gd name="adj" fmla="val 45097"/>
              </a:avLst>
            </a:prstGeom>
            <a:gradFill rotWithShape="0">
              <a:gsLst>
                <a:gs pos="0">
                  <a:srgbClr val="FFFFFF"/>
                </a:gs>
                <a:gs pos="100000">
                  <a:srgbClr val="FF9933"/>
                </a:gs>
              </a:gsLst>
              <a:lin ang="18900000" scaled="1"/>
            </a:gradFill>
            <a:ln w="12700">
              <a:solidFill>
                <a:schemeClr val="tx1"/>
              </a:solidFill>
              <a:miter lim="800000"/>
              <a:headEnd/>
              <a:tailEnd/>
            </a:ln>
            <a:effectLst/>
          </p:spPr>
          <p:txBody>
            <a:bodyPr anchor="ctr">
              <a:spAutoFit/>
            </a:bodyPr>
            <a:lstStyle/>
            <a:p>
              <a:pPr>
                <a:defRPr/>
              </a:pPr>
              <a:endParaRPr lang="en-IN" sz="2585">
                <a:solidFill>
                  <a:prstClr val="black"/>
                </a:solidFill>
                <a:latin typeface="Arial" charset="0"/>
                <a:ea typeface="+mn-ea"/>
              </a:endParaRPr>
            </a:p>
          </p:txBody>
        </p:sp>
        <p:sp>
          <p:nvSpPr>
            <p:cNvPr id="16" name="Oval 15">
              <a:extLst>
                <a:ext uri="{FF2B5EF4-FFF2-40B4-BE49-F238E27FC236}">
                  <a16:creationId xmlns:a16="http://schemas.microsoft.com/office/drawing/2014/main" xmlns="" id="{901487E3-226C-4867-A94F-24191FE69C92}"/>
                </a:ext>
              </a:extLst>
            </p:cNvPr>
            <p:cNvSpPr>
              <a:spLocks noChangeArrowheads="1"/>
            </p:cNvSpPr>
            <p:nvPr/>
          </p:nvSpPr>
          <p:spPr bwMode="auto">
            <a:xfrm rot="-21241782">
              <a:off x="4942" y="2662"/>
              <a:ext cx="728" cy="254"/>
            </a:xfrm>
            <a:prstGeom prst="ellipse">
              <a:avLst/>
            </a:prstGeom>
            <a:gradFill rotWithShape="0">
              <a:gsLst>
                <a:gs pos="0">
                  <a:srgbClr val="FFCCFF"/>
                </a:gs>
                <a:gs pos="100000">
                  <a:srgbClr val="FFFFFF"/>
                </a:gs>
              </a:gsLst>
              <a:lin ang="2700000" scaled="1"/>
            </a:gradFill>
            <a:ln w="12700">
              <a:solidFill>
                <a:schemeClr val="tx1"/>
              </a:solidFill>
              <a:round/>
              <a:headEnd/>
              <a:tailEnd/>
            </a:ln>
            <a:effectLst/>
          </p:spPr>
          <p:txBody>
            <a:bodyPr lIns="0" rIns="0" anchor="ctr"/>
            <a:lstStyle/>
            <a:p>
              <a:pPr>
                <a:lnSpc>
                  <a:spcPct val="70000"/>
                </a:lnSpc>
                <a:defRPr/>
              </a:pPr>
              <a:r>
                <a:rPr lang="en-GB" sz="923" dirty="0">
                  <a:solidFill>
                    <a:prstClr val="black"/>
                  </a:solidFill>
                  <a:latin typeface="Arial" charset="0"/>
                  <a:ea typeface="+mn-ea"/>
                </a:rPr>
                <a:t>Shop Floor Cost Deployment</a:t>
              </a:r>
            </a:p>
          </p:txBody>
        </p:sp>
        <p:sp>
          <p:nvSpPr>
            <p:cNvPr id="17" name="AutoShape 16">
              <a:extLst>
                <a:ext uri="{FF2B5EF4-FFF2-40B4-BE49-F238E27FC236}">
                  <a16:creationId xmlns:a16="http://schemas.microsoft.com/office/drawing/2014/main" xmlns="" id="{B3267CDF-8898-4CE1-B1A5-F1C35BE5874A}"/>
                </a:ext>
              </a:extLst>
            </p:cNvPr>
            <p:cNvSpPr>
              <a:spLocks noChangeArrowheads="1"/>
            </p:cNvSpPr>
            <p:nvPr/>
          </p:nvSpPr>
          <p:spPr bwMode="auto">
            <a:xfrm rot="16870551">
              <a:off x="2940" y="2529"/>
              <a:ext cx="349" cy="619"/>
            </a:xfrm>
            <a:prstGeom prst="triangle">
              <a:avLst>
                <a:gd name="adj" fmla="val 45157"/>
              </a:avLst>
            </a:prstGeom>
            <a:gradFill rotWithShape="0">
              <a:gsLst>
                <a:gs pos="0">
                  <a:srgbClr val="FFFFFF"/>
                </a:gs>
                <a:gs pos="100000">
                  <a:srgbClr val="FF9933"/>
                </a:gs>
              </a:gsLst>
              <a:lin ang="18900000" scaled="1"/>
            </a:gradFill>
            <a:ln w="12700">
              <a:solidFill>
                <a:schemeClr val="tx1"/>
              </a:solidFill>
              <a:miter lim="800000"/>
              <a:headEnd/>
              <a:tailEnd/>
            </a:ln>
            <a:effectLst/>
          </p:spPr>
          <p:txBody>
            <a:bodyPr anchor="ctr">
              <a:spAutoFit/>
            </a:bodyPr>
            <a:lstStyle/>
            <a:p>
              <a:pPr>
                <a:defRPr/>
              </a:pPr>
              <a:endParaRPr lang="en-IN" sz="2585">
                <a:solidFill>
                  <a:prstClr val="black"/>
                </a:solidFill>
                <a:latin typeface="Arial" charset="0"/>
                <a:ea typeface="+mn-ea"/>
              </a:endParaRPr>
            </a:p>
          </p:txBody>
        </p:sp>
        <p:sp>
          <p:nvSpPr>
            <p:cNvPr id="18" name="Oval 17">
              <a:extLst>
                <a:ext uri="{FF2B5EF4-FFF2-40B4-BE49-F238E27FC236}">
                  <a16:creationId xmlns:a16="http://schemas.microsoft.com/office/drawing/2014/main" xmlns="" id="{CA790F59-5AA6-4C7C-9B19-77F2032611C0}"/>
                </a:ext>
              </a:extLst>
            </p:cNvPr>
            <p:cNvSpPr>
              <a:spLocks noChangeArrowheads="1"/>
            </p:cNvSpPr>
            <p:nvPr/>
          </p:nvSpPr>
          <p:spPr bwMode="auto">
            <a:xfrm rot="-20929449">
              <a:off x="5014" y="3065"/>
              <a:ext cx="650" cy="349"/>
            </a:xfrm>
            <a:prstGeom prst="ellipse">
              <a:avLst/>
            </a:prstGeom>
            <a:gradFill rotWithShape="0">
              <a:gsLst>
                <a:gs pos="0">
                  <a:srgbClr val="FFCCFF"/>
                </a:gs>
                <a:gs pos="100000">
                  <a:srgbClr val="FFFFFF"/>
                </a:gs>
              </a:gsLst>
              <a:lin ang="2700000" scaled="1"/>
            </a:gradFill>
            <a:ln w="12700">
              <a:solidFill>
                <a:schemeClr val="tx1"/>
              </a:solidFill>
              <a:round/>
              <a:headEnd/>
              <a:tailEnd/>
            </a:ln>
            <a:effectLst/>
          </p:spPr>
          <p:txBody>
            <a:bodyPr lIns="0" rIns="0" anchor="ctr"/>
            <a:lstStyle/>
            <a:p>
              <a:pPr>
                <a:lnSpc>
                  <a:spcPct val="80000"/>
                </a:lnSpc>
                <a:defRPr/>
              </a:pPr>
              <a:r>
                <a:rPr lang="en-GB" sz="923">
                  <a:solidFill>
                    <a:prstClr val="black"/>
                  </a:solidFill>
                  <a:latin typeface="Arial" charset="0"/>
                  <a:ea typeface="+mn-ea"/>
                </a:rPr>
                <a:t>Continuous Improve-ment</a:t>
              </a:r>
            </a:p>
          </p:txBody>
        </p:sp>
        <p:sp>
          <p:nvSpPr>
            <p:cNvPr id="19" name="AutoShape 18">
              <a:extLst>
                <a:ext uri="{FF2B5EF4-FFF2-40B4-BE49-F238E27FC236}">
                  <a16:creationId xmlns:a16="http://schemas.microsoft.com/office/drawing/2014/main" xmlns="" id="{C02D8B2B-DEE3-4827-84CE-C34F2BCA1714}"/>
                </a:ext>
              </a:extLst>
            </p:cNvPr>
            <p:cNvSpPr>
              <a:spLocks noChangeArrowheads="1"/>
            </p:cNvSpPr>
            <p:nvPr/>
          </p:nvSpPr>
          <p:spPr bwMode="auto">
            <a:xfrm rot="15898783">
              <a:off x="2669" y="1683"/>
              <a:ext cx="222" cy="619"/>
            </a:xfrm>
            <a:prstGeom prst="triangle">
              <a:avLst>
                <a:gd name="adj" fmla="val 45097"/>
              </a:avLst>
            </a:prstGeom>
            <a:gradFill rotWithShape="0">
              <a:gsLst>
                <a:gs pos="0">
                  <a:srgbClr val="FFFFFF"/>
                </a:gs>
                <a:gs pos="100000">
                  <a:srgbClr val="FF9933"/>
                </a:gs>
              </a:gsLst>
              <a:lin ang="18900000" scaled="1"/>
            </a:gradFill>
            <a:ln w="12700">
              <a:solidFill>
                <a:schemeClr val="tx1"/>
              </a:solidFill>
              <a:miter lim="800000"/>
              <a:headEnd/>
              <a:tailEnd/>
            </a:ln>
            <a:effectLst/>
          </p:spPr>
          <p:txBody>
            <a:bodyPr anchor="ctr">
              <a:spAutoFit/>
            </a:bodyPr>
            <a:lstStyle/>
            <a:p>
              <a:pPr>
                <a:defRPr/>
              </a:pPr>
              <a:endParaRPr lang="en-IN" sz="2585">
                <a:solidFill>
                  <a:prstClr val="black"/>
                </a:solidFill>
                <a:latin typeface="Arial" charset="0"/>
                <a:ea typeface="+mn-ea"/>
              </a:endParaRPr>
            </a:p>
          </p:txBody>
        </p:sp>
        <p:sp>
          <p:nvSpPr>
            <p:cNvPr id="20" name="Oval 19">
              <a:extLst>
                <a:ext uri="{FF2B5EF4-FFF2-40B4-BE49-F238E27FC236}">
                  <a16:creationId xmlns:a16="http://schemas.microsoft.com/office/drawing/2014/main" xmlns="" id="{D01CF2AD-54D1-4C3F-8027-02C82E543886}"/>
                </a:ext>
              </a:extLst>
            </p:cNvPr>
            <p:cNvSpPr>
              <a:spLocks noChangeArrowheads="1"/>
            </p:cNvSpPr>
            <p:nvPr/>
          </p:nvSpPr>
          <p:spPr bwMode="auto">
            <a:xfrm rot="-301217">
              <a:off x="4157" y="1722"/>
              <a:ext cx="718" cy="222"/>
            </a:xfrm>
            <a:prstGeom prst="ellipse">
              <a:avLst/>
            </a:prstGeom>
            <a:gradFill rotWithShape="0">
              <a:gsLst>
                <a:gs pos="0">
                  <a:srgbClr val="FFCCFF"/>
                </a:gs>
                <a:gs pos="100000">
                  <a:srgbClr val="FFFFFF"/>
                </a:gs>
              </a:gsLst>
              <a:lin ang="2700000" scaled="1"/>
            </a:gradFill>
            <a:ln w="12700">
              <a:solidFill>
                <a:schemeClr val="tx1"/>
              </a:solidFill>
              <a:round/>
              <a:headEnd/>
              <a:tailEnd/>
            </a:ln>
            <a:effectLst/>
          </p:spPr>
          <p:txBody>
            <a:bodyPr lIns="0" rIns="0" anchor="ctr"/>
            <a:lstStyle/>
            <a:p>
              <a:pPr>
                <a:lnSpc>
                  <a:spcPct val="70000"/>
                </a:lnSpc>
                <a:defRPr/>
              </a:pPr>
              <a:r>
                <a:rPr lang="en-GB" sz="923">
                  <a:solidFill>
                    <a:prstClr val="black"/>
                  </a:solidFill>
                  <a:latin typeface="Arial" charset="0"/>
                  <a:ea typeface="+mn-ea"/>
                </a:rPr>
                <a:t>Activity Based Costing</a:t>
              </a:r>
            </a:p>
          </p:txBody>
        </p:sp>
        <p:sp>
          <p:nvSpPr>
            <p:cNvPr id="21" name="AutoShape 20">
              <a:extLst>
                <a:ext uri="{FF2B5EF4-FFF2-40B4-BE49-F238E27FC236}">
                  <a16:creationId xmlns:a16="http://schemas.microsoft.com/office/drawing/2014/main" xmlns="" id="{960E97E9-0C8D-4239-BC0E-14453FCA0087}"/>
                </a:ext>
              </a:extLst>
            </p:cNvPr>
            <p:cNvSpPr>
              <a:spLocks noChangeArrowheads="1"/>
            </p:cNvSpPr>
            <p:nvPr/>
          </p:nvSpPr>
          <p:spPr bwMode="auto">
            <a:xfrm rot="16148871">
              <a:off x="2673" y="1894"/>
              <a:ext cx="217" cy="619"/>
            </a:xfrm>
            <a:prstGeom prst="triangle">
              <a:avLst>
                <a:gd name="adj" fmla="val 45097"/>
              </a:avLst>
            </a:prstGeom>
            <a:gradFill rotWithShape="0">
              <a:gsLst>
                <a:gs pos="0">
                  <a:srgbClr val="FFFFFF"/>
                </a:gs>
                <a:gs pos="100000">
                  <a:srgbClr val="FF9933"/>
                </a:gs>
              </a:gsLst>
              <a:lin ang="18900000" scaled="1"/>
            </a:gradFill>
            <a:ln w="12700">
              <a:solidFill>
                <a:schemeClr val="tx1"/>
              </a:solidFill>
              <a:miter lim="800000"/>
              <a:headEnd/>
              <a:tailEnd/>
            </a:ln>
            <a:effectLst/>
          </p:spPr>
          <p:txBody>
            <a:bodyPr anchor="ctr">
              <a:spAutoFit/>
            </a:bodyPr>
            <a:lstStyle/>
            <a:p>
              <a:pPr>
                <a:defRPr/>
              </a:pPr>
              <a:endParaRPr lang="en-IN" sz="2585">
                <a:solidFill>
                  <a:prstClr val="black"/>
                </a:solidFill>
                <a:latin typeface="Arial" charset="0"/>
                <a:ea typeface="+mn-ea"/>
              </a:endParaRPr>
            </a:p>
          </p:txBody>
        </p:sp>
        <p:sp>
          <p:nvSpPr>
            <p:cNvPr id="22" name="Oval 21">
              <a:extLst>
                <a:ext uri="{FF2B5EF4-FFF2-40B4-BE49-F238E27FC236}">
                  <a16:creationId xmlns:a16="http://schemas.microsoft.com/office/drawing/2014/main" xmlns="" id="{A2925FC0-58B1-425A-B6BE-FB2D1EFB40AC}"/>
                </a:ext>
              </a:extLst>
            </p:cNvPr>
            <p:cNvSpPr>
              <a:spLocks noChangeArrowheads="1"/>
            </p:cNvSpPr>
            <p:nvPr/>
          </p:nvSpPr>
          <p:spPr bwMode="auto">
            <a:xfrm rot="-51129">
              <a:off x="4284" y="2072"/>
              <a:ext cx="446" cy="216"/>
            </a:xfrm>
            <a:prstGeom prst="ellipse">
              <a:avLst/>
            </a:prstGeom>
            <a:gradFill rotWithShape="0">
              <a:gsLst>
                <a:gs pos="0">
                  <a:srgbClr val="FFCCFF"/>
                </a:gs>
                <a:gs pos="100000">
                  <a:srgbClr val="FFFFFF"/>
                </a:gs>
              </a:gsLst>
              <a:lin ang="2700000" scaled="1"/>
            </a:gradFill>
            <a:ln w="12700">
              <a:solidFill>
                <a:schemeClr val="tx1"/>
              </a:solidFill>
              <a:round/>
              <a:headEnd/>
              <a:tailEnd/>
            </a:ln>
            <a:effectLst/>
          </p:spPr>
          <p:txBody>
            <a:bodyPr lIns="0" rIns="0" anchor="ctr"/>
            <a:lstStyle/>
            <a:p>
              <a:pPr>
                <a:defRPr/>
              </a:pPr>
              <a:r>
                <a:rPr lang="en-GB" sz="923">
                  <a:solidFill>
                    <a:prstClr val="black"/>
                  </a:solidFill>
                  <a:latin typeface="Arial" charset="0"/>
                  <a:ea typeface="+mn-ea"/>
                </a:rPr>
                <a:t>BPR</a:t>
              </a:r>
            </a:p>
          </p:txBody>
        </p:sp>
        <p:sp>
          <p:nvSpPr>
            <p:cNvPr id="23" name="AutoShape 22">
              <a:extLst>
                <a:ext uri="{FF2B5EF4-FFF2-40B4-BE49-F238E27FC236}">
                  <a16:creationId xmlns:a16="http://schemas.microsoft.com/office/drawing/2014/main" xmlns="" id="{D06FEC9A-B7A8-459C-A1A2-EBF5C4BFE55A}"/>
                </a:ext>
              </a:extLst>
            </p:cNvPr>
            <p:cNvSpPr>
              <a:spLocks noChangeArrowheads="1"/>
            </p:cNvSpPr>
            <p:nvPr/>
          </p:nvSpPr>
          <p:spPr bwMode="auto">
            <a:xfrm rot="16343272">
              <a:off x="2748" y="2140"/>
              <a:ext cx="194" cy="619"/>
            </a:xfrm>
            <a:prstGeom prst="triangle">
              <a:avLst>
                <a:gd name="adj" fmla="val 45097"/>
              </a:avLst>
            </a:prstGeom>
            <a:solidFill>
              <a:srgbClr val="FF9933"/>
            </a:solidFill>
            <a:ln w="12700">
              <a:solidFill>
                <a:schemeClr val="tx1"/>
              </a:solidFill>
              <a:miter lim="800000"/>
              <a:headEnd/>
              <a:tailEnd/>
            </a:ln>
            <a:effectLst/>
          </p:spPr>
          <p:txBody>
            <a:bodyPr anchor="ctr">
              <a:spAutoFit/>
            </a:bodyPr>
            <a:lstStyle/>
            <a:p>
              <a:pPr>
                <a:defRPr/>
              </a:pPr>
              <a:endParaRPr lang="en-IN" sz="2585">
                <a:solidFill>
                  <a:prstClr val="black"/>
                </a:solidFill>
                <a:latin typeface="Arial" charset="0"/>
                <a:ea typeface="+mn-ea"/>
              </a:endParaRPr>
            </a:p>
          </p:txBody>
        </p:sp>
        <p:sp>
          <p:nvSpPr>
            <p:cNvPr id="24" name="Oval 23">
              <a:extLst>
                <a:ext uri="{FF2B5EF4-FFF2-40B4-BE49-F238E27FC236}">
                  <a16:creationId xmlns:a16="http://schemas.microsoft.com/office/drawing/2014/main" xmlns="" id="{A10919A3-C623-4156-8527-2F50A7CEF4DB}"/>
                </a:ext>
              </a:extLst>
            </p:cNvPr>
            <p:cNvSpPr>
              <a:spLocks noChangeArrowheads="1"/>
            </p:cNvSpPr>
            <p:nvPr/>
          </p:nvSpPr>
          <p:spPr bwMode="auto">
            <a:xfrm rot="143272">
              <a:off x="4364" y="2418"/>
              <a:ext cx="700" cy="226"/>
            </a:xfrm>
            <a:prstGeom prst="ellipse">
              <a:avLst/>
            </a:prstGeom>
            <a:gradFill rotWithShape="0">
              <a:gsLst>
                <a:gs pos="0">
                  <a:srgbClr val="FFCCFF"/>
                </a:gs>
                <a:gs pos="100000">
                  <a:srgbClr val="FFFFFF"/>
                </a:gs>
              </a:gsLst>
              <a:lin ang="2700000" scaled="1"/>
            </a:gradFill>
            <a:ln w="12700">
              <a:solidFill>
                <a:schemeClr val="tx1"/>
              </a:solidFill>
              <a:round/>
              <a:headEnd/>
              <a:tailEnd/>
            </a:ln>
            <a:effectLst/>
          </p:spPr>
          <p:txBody>
            <a:bodyPr lIns="0" rIns="0" anchor="ctr"/>
            <a:lstStyle/>
            <a:p>
              <a:pPr>
                <a:lnSpc>
                  <a:spcPct val="70000"/>
                </a:lnSpc>
                <a:defRPr/>
              </a:pPr>
              <a:r>
                <a:rPr lang="en-GB" sz="923" dirty="0">
                  <a:solidFill>
                    <a:prstClr val="black"/>
                  </a:solidFill>
                  <a:latin typeface="Arial" charset="0"/>
                  <a:ea typeface="+mn-ea"/>
                </a:rPr>
                <a:t>Cost Driver Analysis</a:t>
              </a:r>
            </a:p>
          </p:txBody>
        </p:sp>
        <p:sp>
          <p:nvSpPr>
            <p:cNvPr id="25" name="AutoShape 24">
              <a:extLst>
                <a:ext uri="{FF2B5EF4-FFF2-40B4-BE49-F238E27FC236}">
                  <a16:creationId xmlns:a16="http://schemas.microsoft.com/office/drawing/2014/main" xmlns="" id="{777531DE-DB15-485F-B58C-97C263D070F4}"/>
                </a:ext>
              </a:extLst>
            </p:cNvPr>
            <p:cNvSpPr>
              <a:spLocks noChangeArrowheads="1"/>
            </p:cNvSpPr>
            <p:nvPr/>
          </p:nvSpPr>
          <p:spPr bwMode="auto">
            <a:xfrm rot="16662719">
              <a:off x="2667" y="2371"/>
              <a:ext cx="199" cy="619"/>
            </a:xfrm>
            <a:prstGeom prst="triangle">
              <a:avLst>
                <a:gd name="adj" fmla="val 45097"/>
              </a:avLst>
            </a:prstGeom>
            <a:gradFill rotWithShape="0">
              <a:gsLst>
                <a:gs pos="0">
                  <a:srgbClr val="FFFFFF"/>
                </a:gs>
                <a:gs pos="100000">
                  <a:srgbClr val="FF9933"/>
                </a:gs>
              </a:gsLst>
              <a:lin ang="18900000" scaled="1"/>
            </a:gradFill>
            <a:ln w="12700">
              <a:solidFill>
                <a:schemeClr val="tx1"/>
              </a:solidFill>
              <a:miter lim="800000"/>
              <a:headEnd/>
              <a:tailEnd/>
            </a:ln>
            <a:effectLst/>
          </p:spPr>
          <p:txBody>
            <a:bodyPr anchor="ctr">
              <a:spAutoFit/>
            </a:bodyPr>
            <a:lstStyle/>
            <a:p>
              <a:pPr>
                <a:defRPr/>
              </a:pPr>
              <a:endParaRPr lang="en-IN" sz="2585">
                <a:solidFill>
                  <a:prstClr val="black"/>
                </a:solidFill>
                <a:latin typeface="Arial" charset="0"/>
                <a:ea typeface="+mn-ea"/>
              </a:endParaRPr>
            </a:p>
          </p:txBody>
        </p:sp>
        <p:sp>
          <p:nvSpPr>
            <p:cNvPr id="26" name="Oval 25">
              <a:extLst>
                <a:ext uri="{FF2B5EF4-FFF2-40B4-BE49-F238E27FC236}">
                  <a16:creationId xmlns:a16="http://schemas.microsoft.com/office/drawing/2014/main" xmlns="" id="{C21E527B-3336-4F7D-AA26-E8207D8E6BFD}"/>
                </a:ext>
              </a:extLst>
            </p:cNvPr>
            <p:cNvSpPr>
              <a:spLocks noChangeArrowheads="1"/>
            </p:cNvSpPr>
            <p:nvPr/>
          </p:nvSpPr>
          <p:spPr bwMode="auto">
            <a:xfrm rot="-21137281">
              <a:off x="4195" y="2811"/>
              <a:ext cx="818" cy="262"/>
            </a:xfrm>
            <a:prstGeom prst="ellipse">
              <a:avLst/>
            </a:prstGeom>
            <a:gradFill rotWithShape="0">
              <a:gsLst>
                <a:gs pos="0">
                  <a:srgbClr val="FFCCFF"/>
                </a:gs>
                <a:gs pos="100000">
                  <a:srgbClr val="FFFFFF"/>
                </a:gs>
              </a:gsLst>
              <a:lin ang="2700000" scaled="1"/>
            </a:gradFill>
            <a:ln w="12700">
              <a:solidFill>
                <a:schemeClr val="tx1"/>
              </a:solidFill>
              <a:round/>
              <a:headEnd/>
              <a:tailEnd/>
            </a:ln>
            <a:effectLst/>
          </p:spPr>
          <p:txBody>
            <a:bodyPr lIns="0" rIns="0" anchor="ctr"/>
            <a:lstStyle/>
            <a:p>
              <a:pPr>
                <a:lnSpc>
                  <a:spcPct val="70000"/>
                </a:lnSpc>
                <a:defRPr/>
              </a:pPr>
              <a:r>
                <a:rPr lang="en-GB" sz="923" dirty="0" err="1">
                  <a:solidFill>
                    <a:prstClr val="black"/>
                  </a:solidFill>
                  <a:latin typeface="Arial" charset="0"/>
                  <a:ea typeface="+mn-ea"/>
                </a:rPr>
                <a:t>Vatiance</a:t>
              </a:r>
              <a:r>
                <a:rPr lang="en-GB" sz="923" dirty="0">
                  <a:solidFill>
                    <a:prstClr val="black"/>
                  </a:solidFill>
                  <a:latin typeface="Arial" charset="0"/>
                  <a:ea typeface="+mn-ea"/>
                </a:rPr>
                <a:t> Analysis</a:t>
              </a:r>
            </a:p>
          </p:txBody>
        </p:sp>
        <p:sp>
          <p:nvSpPr>
            <p:cNvPr id="27" name="AutoShape 26">
              <a:extLst>
                <a:ext uri="{FF2B5EF4-FFF2-40B4-BE49-F238E27FC236}">
                  <a16:creationId xmlns:a16="http://schemas.microsoft.com/office/drawing/2014/main" xmlns="" id="{5858D59F-3AAF-4244-94FA-8F6F5755617B}"/>
                </a:ext>
              </a:extLst>
            </p:cNvPr>
            <p:cNvSpPr>
              <a:spLocks noChangeArrowheads="1"/>
            </p:cNvSpPr>
            <p:nvPr/>
          </p:nvSpPr>
          <p:spPr bwMode="auto">
            <a:xfrm rot="16148871">
              <a:off x="2435" y="2011"/>
              <a:ext cx="216" cy="619"/>
            </a:xfrm>
            <a:prstGeom prst="triangle">
              <a:avLst>
                <a:gd name="adj" fmla="val 45097"/>
              </a:avLst>
            </a:prstGeom>
            <a:gradFill rotWithShape="0">
              <a:gsLst>
                <a:gs pos="0">
                  <a:srgbClr val="FFFFFF"/>
                </a:gs>
                <a:gs pos="100000">
                  <a:srgbClr val="FF9933"/>
                </a:gs>
              </a:gsLst>
              <a:lin ang="18900000" scaled="1"/>
            </a:gradFill>
            <a:ln w="12700">
              <a:solidFill>
                <a:schemeClr val="tx1"/>
              </a:solidFill>
              <a:miter lim="800000"/>
              <a:headEnd/>
              <a:tailEnd/>
            </a:ln>
            <a:effectLst/>
          </p:spPr>
          <p:txBody>
            <a:bodyPr anchor="ctr">
              <a:spAutoFit/>
            </a:bodyPr>
            <a:lstStyle/>
            <a:p>
              <a:pPr>
                <a:defRPr/>
              </a:pPr>
              <a:endParaRPr lang="en-IN" sz="2585">
                <a:solidFill>
                  <a:prstClr val="black"/>
                </a:solidFill>
                <a:latin typeface="Arial" charset="0"/>
                <a:ea typeface="+mn-ea"/>
              </a:endParaRPr>
            </a:p>
          </p:txBody>
        </p:sp>
        <p:sp>
          <p:nvSpPr>
            <p:cNvPr id="28" name="Oval 27">
              <a:extLst>
                <a:ext uri="{FF2B5EF4-FFF2-40B4-BE49-F238E27FC236}">
                  <a16:creationId xmlns:a16="http://schemas.microsoft.com/office/drawing/2014/main" xmlns="" id="{B608A8E7-9877-4C01-B5DE-9AE602E9E930}"/>
                </a:ext>
              </a:extLst>
            </p:cNvPr>
            <p:cNvSpPr>
              <a:spLocks noChangeArrowheads="1"/>
            </p:cNvSpPr>
            <p:nvPr/>
          </p:nvSpPr>
          <p:spPr bwMode="auto">
            <a:xfrm rot="-51129">
              <a:off x="3595" y="2188"/>
              <a:ext cx="606" cy="217"/>
            </a:xfrm>
            <a:prstGeom prst="ellipse">
              <a:avLst/>
            </a:prstGeom>
            <a:gradFill rotWithShape="0">
              <a:gsLst>
                <a:gs pos="0">
                  <a:srgbClr val="FFCCFF"/>
                </a:gs>
                <a:gs pos="100000">
                  <a:srgbClr val="FFFFFF"/>
                </a:gs>
              </a:gsLst>
              <a:lin ang="2700000" scaled="1"/>
            </a:gradFill>
            <a:ln w="12700">
              <a:solidFill>
                <a:schemeClr val="tx1"/>
              </a:solidFill>
              <a:round/>
              <a:headEnd/>
              <a:tailEnd/>
            </a:ln>
            <a:effectLst/>
          </p:spPr>
          <p:txBody>
            <a:bodyPr lIns="0" rIns="0" anchor="ctr"/>
            <a:lstStyle/>
            <a:p>
              <a:pPr>
                <a:defRPr/>
              </a:pPr>
              <a:r>
                <a:rPr lang="en-GB" sz="923" dirty="0">
                  <a:solidFill>
                    <a:prstClr val="black"/>
                  </a:solidFill>
                  <a:latin typeface="Arial" charset="0"/>
                  <a:ea typeface="+mn-ea"/>
                </a:rPr>
                <a:t>Target Costing</a:t>
              </a:r>
            </a:p>
          </p:txBody>
        </p:sp>
        <p:sp>
          <p:nvSpPr>
            <p:cNvPr id="29" name="AutoShape 28">
              <a:extLst>
                <a:ext uri="{FF2B5EF4-FFF2-40B4-BE49-F238E27FC236}">
                  <a16:creationId xmlns:a16="http://schemas.microsoft.com/office/drawing/2014/main" xmlns="" id="{F4F99942-A97A-443E-87B4-9BE54EFCDE59}"/>
                </a:ext>
              </a:extLst>
            </p:cNvPr>
            <p:cNvSpPr>
              <a:spLocks noChangeArrowheads="1"/>
            </p:cNvSpPr>
            <p:nvPr/>
          </p:nvSpPr>
          <p:spPr bwMode="auto">
            <a:xfrm rot="16343272">
              <a:off x="2514" y="2298"/>
              <a:ext cx="194" cy="619"/>
            </a:xfrm>
            <a:prstGeom prst="triangle">
              <a:avLst>
                <a:gd name="adj" fmla="val 100000"/>
              </a:avLst>
            </a:prstGeom>
            <a:gradFill rotWithShape="0">
              <a:gsLst>
                <a:gs pos="0">
                  <a:srgbClr val="FFFFFF"/>
                </a:gs>
                <a:gs pos="100000">
                  <a:srgbClr val="FF9933"/>
                </a:gs>
              </a:gsLst>
              <a:lin ang="18900000" scaled="1"/>
            </a:gradFill>
            <a:ln w="12700">
              <a:solidFill>
                <a:schemeClr val="tx1"/>
              </a:solidFill>
              <a:miter lim="800000"/>
              <a:headEnd/>
              <a:tailEnd/>
            </a:ln>
            <a:effectLst/>
          </p:spPr>
          <p:txBody>
            <a:bodyPr anchor="ctr">
              <a:spAutoFit/>
            </a:bodyPr>
            <a:lstStyle/>
            <a:p>
              <a:pPr>
                <a:defRPr/>
              </a:pPr>
              <a:endParaRPr lang="en-IN" sz="2585">
                <a:solidFill>
                  <a:prstClr val="black"/>
                </a:solidFill>
                <a:latin typeface="Arial" charset="0"/>
                <a:ea typeface="+mn-ea"/>
              </a:endParaRPr>
            </a:p>
          </p:txBody>
        </p:sp>
        <p:sp>
          <p:nvSpPr>
            <p:cNvPr id="30" name="Oval 29">
              <a:extLst>
                <a:ext uri="{FF2B5EF4-FFF2-40B4-BE49-F238E27FC236}">
                  <a16:creationId xmlns:a16="http://schemas.microsoft.com/office/drawing/2014/main" xmlns="" id="{56F341CD-488C-496C-A1F9-2FE51FF91359}"/>
                </a:ext>
              </a:extLst>
            </p:cNvPr>
            <p:cNvSpPr>
              <a:spLocks noChangeArrowheads="1"/>
            </p:cNvSpPr>
            <p:nvPr/>
          </p:nvSpPr>
          <p:spPr bwMode="auto">
            <a:xfrm rot="143272">
              <a:off x="3648" y="2568"/>
              <a:ext cx="776" cy="193"/>
            </a:xfrm>
            <a:prstGeom prst="ellipse">
              <a:avLst/>
            </a:prstGeom>
            <a:gradFill rotWithShape="0">
              <a:gsLst>
                <a:gs pos="0">
                  <a:srgbClr val="FFCCFF"/>
                </a:gs>
                <a:gs pos="100000">
                  <a:srgbClr val="FFFFFF"/>
                </a:gs>
              </a:gsLst>
              <a:lin ang="2700000" scaled="1"/>
            </a:gradFill>
            <a:ln w="12700">
              <a:solidFill>
                <a:schemeClr val="tx1"/>
              </a:solidFill>
              <a:round/>
              <a:headEnd/>
              <a:tailEnd/>
            </a:ln>
            <a:effectLst/>
          </p:spPr>
          <p:txBody>
            <a:bodyPr lIns="0" rIns="0" anchor="ctr"/>
            <a:lstStyle/>
            <a:p>
              <a:pPr>
                <a:lnSpc>
                  <a:spcPct val="70000"/>
                </a:lnSpc>
                <a:defRPr/>
              </a:pPr>
              <a:r>
                <a:rPr lang="en-GB" sz="923" dirty="0">
                  <a:solidFill>
                    <a:prstClr val="black"/>
                  </a:solidFill>
                  <a:latin typeface="Arial" charset="0"/>
                  <a:ea typeface="+mn-ea"/>
                </a:rPr>
                <a:t>Total cost of Buying</a:t>
              </a:r>
            </a:p>
          </p:txBody>
        </p:sp>
        <p:sp>
          <p:nvSpPr>
            <p:cNvPr id="31" name="Rectangle 30">
              <a:extLst>
                <a:ext uri="{FF2B5EF4-FFF2-40B4-BE49-F238E27FC236}">
                  <a16:creationId xmlns:a16="http://schemas.microsoft.com/office/drawing/2014/main" xmlns="" id="{5CE6B6DA-2F38-40C8-87EB-560CE6791030}"/>
                </a:ext>
              </a:extLst>
            </p:cNvPr>
            <p:cNvSpPr>
              <a:spLocks noChangeArrowheads="1"/>
            </p:cNvSpPr>
            <p:nvPr/>
          </p:nvSpPr>
          <p:spPr bwMode="auto">
            <a:xfrm>
              <a:off x="1608" y="1405"/>
              <a:ext cx="1908" cy="182"/>
            </a:xfrm>
            <a:prstGeom prst="rect">
              <a:avLst/>
            </a:prstGeom>
            <a:solidFill>
              <a:srgbClr val="CCFF99"/>
            </a:solidFill>
            <a:ln w="12700">
              <a:solidFill>
                <a:schemeClr val="tx1"/>
              </a:solidFill>
              <a:miter lim="800000"/>
              <a:headEnd/>
              <a:tailEnd/>
            </a:ln>
            <a:effectLst>
              <a:outerShdw dist="107763" dir="2700000" algn="ctr" rotWithShape="0">
                <a:schemeClr val="tx1"/>
              </a:outerShdw>
            </a:effectLst>
          </p:spPr>
          <p:txBody>
            <a:bodyPr wrap="none" anchor="ctr"/>
            <a:lstStyle/>
            <a:p>
              <a:pPr>
                <a:defRPr/>
              </a:pPr>
              <a:r>
                <a:rPr lang="en-GB" sz="1108" dirty="0">
                  <a:solidFill>
                    <a:prstClr val="black"/>
                  </a:solidFill>
                  <a:latin typeface="Arial" charset="0"/>
                  <a:ea typeface="+mn-ea"/>
                </a:rPr>
                <a:t>Elements of Strategy</a:t>
              </a:r>
            </a:p>
          </p:txBody>
        </p:sp>
        <p:sp>
          <p:nvSpPr>
            <p:cNvPr id="32" name="Rectangle 31">
              <a:extLst>
                <a:ext uri="{FF2B5EF4-FFF2-40B4-BE49-F238E27FC236}">
                  <a16:creationId xmlns:a16="http://schemas.microsoft.com/office/drawing/2014/main" xmlns="" id="{2A3B0A1D-A340-4CEF-8726-445BCB869D23}"/>
                </a:ext>
              </a:extLst>
            </p:cNvPr>
            <p:cNvSpPr>
              <a:spLocks noChangeArrowheads="1"/>
            </p:cNvSpPr>
            <p:nvPr/>
          </p:nvSpPr>
          <p:spPr bwMode="auto">
            <a:xfrm>
              <a:off x="1608" y="1587"/>
              <a:ext cx="1908" cy="1821"/>
            </a:xfrm>
            <a:prstGeom prst="rect">
              <a:avLst/>
            </a:prstGeom>
            <a:solidFill>
              <a:srgbClr val="66FFFF"/>
            </a:solidFill>
            <a:ln w="12700">
              <a:solidFill>
                <a:schemeClr val="tx1"/>
              </a:solidFill>
              <a:miter lim="800000"/>
              <a:headEnd/>
              <a:tailEnd/>
            </a:ln>
            <a:effectLst>
              <a:outerShdw dist="107763" dir="2700000" algn="ctr" rotWithShape="0">
                <a:schemeClr val="tx1"/>
              </a:outerShdw>
            </a:effectLst>
          </p:spPr>
          <p:txBody>
            <a:bodyPr anchor="ctr"/>
            <a:lstStyle/>
            <a:p>
              <a:pPr>
                <a:defRPr/>
              </a:pPr>
              <a:endParaRPr lang="en-GB" sz="1108" i="1">
                <a:solidFill>
                  <a:prstClr val="black"/>
                </a:solidFill>
                <a:latin typeface="Arial" charset="0"/>
                <a:ea typeface="+mn-ea"/>
              </a:endParaRPr>
            </a:p>
          </p:txBody>
        </p:sp>
        <p:sp>
          <p:nvSpPr>
            <p:cNvPr id="33" name="Rectangle 32">
              <a:extLst>
                <a:ext uri="{FF2B5EF4-FFF2-40B4-BE49-F238E27FC236}">
                  <a16:creationId xmlns:a16="http://schemas.microsoft.com/office/drawing/2014/main" xmlns="" id="{263A5C76-688F-4A9A-B55A-E3AA5A277D8E}"/>
                </a:ext>
              </a:extLst>
            </p:cNvPr>
            <p:cNvSpPr>
              <a:spLocks noChangeArrowheads="1"/>
            </p:cNvSpPr>
            <p:nvPr/>
          </p:nvSpPr>
          <p:spPr bwMode="auto">
            <a:xfrm>
              <a:off x="2260" y="1815"/>
              <a:ext cx="612" cy="350"/>
            </a:xfrm>
            <a:prstGeom prst="rect">
              <a:avLst/>
            </a:prstGeom>
            <a:solidFill>
              <a:schemeClr val="bg1"/>
            </a:solidFill>
            <a:ln w="12700">
              <a:solidFill>
                <a:schemeClr val="tx1"/>
              </a:solidFill>
              <a:miter lim="800000"/>
              <a:headEnd/>
              <a:tailEnd/>
            </a:ln>
            <a:effectLst/>
          </p:spPr>
          <p:txBody>
            <a:bodyPr lIns="0" rIns="0" anchor="ctr"/>
            <a:lstStyle/>
            <a:p>
              <a:pPr>
                <a:defRPr/>
              </a:pPr>
              <a:r>
                <a:rPr lang="en-GB" sz="923" dirty="0">
                  <a:solidFill>
                    <a:prstClr val="black"/>
                  </a:solidFill>
                  <a:latin typeface="Arial" charset="0"/>
                  <a:ea typeface="+mn-ea"/>
                </a:rPr>
                <a:t>“Existing customers and New Customers”</a:t>
              </a:r>
            </a:p>
          </p:txBody>
        </p:sp>
        <p:sp>
          <p:nvSpPr>
            <p:cNvPr id="34" name="Rectangle 33">
              <a:extLst>
                <a:ext uri="{FF2B5EF4-FFF2-40B4-BE49-F238E27FC236}">
                  <a16:creationId xmlns:a16="http://schemas.microsoft.com/office/drawing/2014/main" xmlns="" id="{098DDDB2-91BB-40B9-9B4C-96A68928F711}"/>
                </a:ext>
              </a:extLst>
            </p:cNvPr>
            <p:cNvSpPr>
              <a:spLocks noChangeArrowheads="1"/>
            </p:cNvSpPr>
            <p:nvPr/>
          </p:nvSpPr>
          <p:spPr bwMode="auto">
            <a:xfrm>
              <a:off x="2260" y="1604"/>
              <a:ext cx="612" cy="220"/>
            </a:xfrm>
            <a:prstGeom prst="rect">
              <a:avLst/>
            </a:prstGeom>
            <a:solidFill>
              <a:srgbClr val="CCFF99"/>
            </a:solidFill>
            <a:ln w="12700">
              <a:solidFill>
                <a:schemeClr val="tx1"/>
              </a:solidFill>
              <a:miter lim="800000"/>
              <a:headEnd/>
              <a:tailEnd/>
            </a:ln>
            <a:effectLst/>
          </p:spPr>
          <p:txBody>
            <a:bodyPr lIns="0" rIns="0" anchor="ctr"/>
            <a:lstStyle/>
            <a:p>
              <a:pPr>
                <a:defRPr/>
              </a:pPr>
              <a:r>
                <a:rPr lang="en-GB" sz="831" dirty="0">
                  <a:solidFill>
                    <a:prstClr val="black"/>
                  </a:solidFill>
                  <a:latin typeface="Arial" charset="0"/>
                  <a:ea typeface="+mn-ea"/>
                </a:rPr>
                <a:t>Customer Segments</a:t>
              </a:r>
            </a:p>
          </p:txBody>
        </p:sp>
        <p:sp>
          <p:nvSpPr>
            <p:cNvPr id="35" name="Rectangle 34">
              <a:extLst>
                <a:ext uri="{FF2B5EF4-FFF2-40B4-BE49-F238E27FC236}">
                  <a16:creationId xmlns:a16="http://schemas.microsoft.com/office/drawing/2014/main" xmlns="" id="{7CDB4F40-C4A1-4A5F-A421-20F99F2005FF}"/>
                </a:ext>
              </a:extLst>
            </p:cNvPr>
            <p:cNvSpPr>
              <a:spLocks noChangeArrowheads="1"/>
            </p:cNvSpPr>
            <p:nvPr/>
          </p:nvSpPr>
          <p:spPr bwMode="auto">
            <a:xfrm>
              <a:off x="1656" y="2366"/>
              <a:ext cx="604" cy="349"/>
            </a:xfrm>
            <a:prstGeom prst="rect">
              <a:avLst/>
            </a:prstGeom>
            <a:solidFill>
              <a:schemeClr val="bg1"/>
            </a:solidFill>
            <a:ln w="12700">
              <a:solidFill>
                <a:schemeClr val="tx1"/>
              </a:solidFill>
              <a:miter lim="800000"/>
              <a:headEnd/>
              <a:tailEnd/>
            </a:ln>
            <a:effectLst/>
          </p:spPr>
          <p:txBody>
            <a:bodyPr lIns="0" rIns="0" anchor="ctr"/>
            <a:lstStyle/>
            <a:p>
              <a:pPr>
                <a:defRPr/>
              </a:pPr>
              <a:r>
                <a:rPr lang="en-GB" sz="923" dirty="0">
                  <a:solidFill>
                    <a:prstClr val="black"/>
                  </a:solidFill>
                  <a:latin typeface="Arial" charset="0"/>
                  <a:ea typeface="+mn-ea"/>
                </a:rPr>
                <a:t>Existing Costs and Target Costs</a:t>
              </a:r>
            </a:p>
          </p:txBody>
        </p:sp>
        <p:sp>
          <p:nvSpPr>
            <p:cNvPr id="36" name="Rectangle 35">
              <a:extLst>
                <a:ext uri="{FF2B5EF4-FFF2-40B4-BE49-F238E27FC236}">
                  <a16:creationId xmlns:a16="http://schemas.microsoft.com/office/drawing/2014/main" xmlns="" id="{61E4C7A3-F1DA-4F7F-A158-9DFB9016E17A}"/>
                </a:ext>
              </a:extLst>
            </p:cNvPr>
            <p:cNvSpPr>
              <a:spLocks noChangeArrowheads="1"/>
            </p:cNvSpPr>
            <p:nvPr/>
          </p:nvSpPr>
          <p:spPr bwMode="auto">
            <a:xfrm>
              <a:off x="1656" y="2190"/>
              <a:ext cx="604" cy="175"/>
            </a:xfrm>
            <a:prstGeom prst="rect">
              <a:avLst/>
            </a:prstGeom>
            <a:solidFill>
              <a:srgbClr val="CCFF99"/>
            </a:solidFill>
            <a:ln w="12700">
              <a:solidFill>
                <a:schemeClr val="tx1"/>
              </a:solidFill>
              <a:miter lim="800000"/>
              <a:headEnd/>
              <a:tailEnd/>
            </a:ln>
            <a:effectLst/>
          </p:spPr>
          <p:txBody>
            <a:bodyPr lIns="0" rIns="0" anchor="ctr"/>
            <a:lstStyle/>
            <a:p>
              <a:pPr>
                <a:defRPr/>
              </a:pPr>
              <a:r>
                <a:rPr lang="en-GB" sz="831" dirty="0">
                  <a:solidFill>
                    <a:prstClr val="black"/>
                  </a:solidFill>
                  <a:latin typeface="Arial" charset="0"/>
                  <a:ea typeface="+mn-ea"/>
                </a:rPr>
                <a:t>Product Segments </a:t>
              </a:r>
            </a:p>
          </p:txBody>
        </p:sp>
        <p:sp>
          <p:nvSpPr>
            <p:cNvPr id="37" name="Rectangle 36">
              <a:extLst>
                <a:ext uri="{FF2B5EF4-FFF2-40B4-BE49-F238E27FC236}">
                  <a16:creationId xmlns:a16="http://schemas.microsoft.com/office/drawing/2014/main" xmlns="" id="{00B29790-2A80-4423-8AA9-B1AED9C4E53B}"/>
                </a:ext>
              </a:extLst>
            </p:cNvPr>
            <p:cNvSpPr>
              <a:spLocks noChangeArrowheads="1"/>
            </p:cNvSpPr>
            <p:nvPr/>
          </p:nvSpPr>
          <p:spPr bwMode="auto">
            <a:xfrm>
              <a:off x="2256" y="2977"/>
              <a:ext cx="609" cy="407"/>
            </a:xfrm>
            <a:prstGeom prst="rect">
              <a:avLst/>
            </a:prstGeom>
            <a:solidFill>
              <a:schemeClr val="bg1"/>
            </a:solidFill>
            <a:ln w="12700">
              <a:solidFill>
                <a:schemeClr val="tx1"/>
              </a:solidFill>
              <a:miter lim="800000"/>
              <a:headEnd/>
              <a:tailEnd/>
            </a:ln>
            <a:effectLst/>
          </p:spPr>
          <p:txBody>
            <a:bodyPr lIns="0" rIns="0" anchor="ctr"/>
            <a:lstStyle/>
            <a:p>
              <a:pPr>
                <a:lnSpc>
                  <a:spcPct val="70000"/>
                </a:lnSpc>
                <a:defRPr/>
              </a:pPr>
              <a:r>
                <a:rPr lang="en-GB" sz="923" dirty="0">
                  <a:solidFill>
                    <a:prstClr val="black"/>
                  </a:solidFill>
                  <a:latin typeface="Arial" charset="0"/>
                  <a:ea typeface="+mn-ea"/>
                </a:rPr>
                <a:t>“Strategic Processes and Operational processes”</a:t>
              </a:r>
            </a:p>
          </p:txBody>
        </p:sp>
        <p:sp>
          <p:nvSpPr>
            <p:cNvPr id="38" name="Rectangle 37">
              <a:extLst>
                <a:ext uri="{FF2B5EF4-FFF2-40B4-BE49-F238E27FC236}">
                  <a16:creationId xmlns:a16="http://schemas.microsoft.com/office/drawing/2014/main" xmlns="" id="{8E360610-F53A-40A6-97C3-F325A471A175}"/>
                </a:ext>
              </a:extLst>
            </p:cNvPr>
            <p:cNvSpPr>
              <a:spLocks noChangeArrowheads="1"/>
            </p:cNvSpPr>
            <p:nvPr/>
          </p:nvSpPr>
          <p:spPr bwMode="auto">
            <a:xfrm>
              <a:off x="2256" y="2777"/>
              <a:ext cx="609" cy="199"/>
            </a:xfrm>
            <a:prstGeom prst="rect">
              <a:avLst/>
            </a:prstGeom>
            <a:solidFill>
              <a:srgbClr val="CCFF99"/>
            </a:solidFill>
            <a:ln w="12700">
              <a:solidFill>
                <a:schemeClr val="tx1"/>
              </a:solidFill>
              <a:miter lim="800000"/>
              <a:headEnd/>
              <a:tailEnd/>
            </a:ln>
            <a:effectLst/>
          </p:spPr>
          <p:txBody>
            <a:bodyPr lIns="0" rIns="0" anchor="ctr"/>
            <a:lstStyle/>
            <a:p>
              <a:pPr>
                <a:defRPr/>
              </a:pPr>
              <a:r>
                <a:rPr lang="en-GB" sz="831" dirty="0">
                  <a:solidFill>
                    <a:prstClr val="black"/>
                  </a:solidFill>
                  <a:latin typeface="Arial" charset="0"/>
                  <a:ea typeface="+mn-ea"/>
                </a:rPr>
                <a:t>Processes</a:t>
              </a:r>
            </a:p>
          </p:txBody>
        </p:sp>
        <p:sp>
          <p:nvSpPr>
            <p:cNvPr id="39" name="Rectangle 38">
              <a:extLst>
                <a:ext uri="{FF2B5EF4-FFF2-40B4-BE49-F238E27FC236}">
                  <a16:creationId xmlns:a16="http://schemas.microsoft.com/office/drawing/2014/main" xmlns="" id="{0AB1C3D2-C8CA-4573-9151-BDEC29C209BE}"/>
                </a:ext>
              </a:extLst>
            </p:cNvPr>
            <p:cNvSpPr>
              <a:spLocks noChangeArrowheads="1"/>
            </p:cNvSpPr>
            <p:nvPr/>
          </p:nvSpPr>
          <p:spPr bwMode="auto">
            <a:xfrm>
              <a:off x="2866" y="2366"/>
              <a:ext cx="603" cy="374"/>
            </a:xfrm>
            <a:prstGeom prst="rect">
              <a:avLst/>
            </a:prstGeom>
            <a:solidFill>
              <a:schemeClr val="bg1"/>
            </a:solidFill>
            <a:ln w="12700">
              <a:solidFill>
                <a:schemeClr val="tx1"/>
              </a:solidFill>
              <a:miter lim="800000"/>
              <a:headEnd/>
              <a:tailEnd/>
            </a:ln>
            <a:effectLst/>
          </p:spPr>
          <p:txBody>
            <a:bodyPr lIns="0" rIns="0" anchor="ctr"/>
            <a:lstStyle/>
            <a:p>
              <a:pPr>
                <a:lnSpc>
                  <a:spcPct val="80000"/>
                </a:lnSpc>
                <a:defRPr/>
              </a:pPr>
              <a:r>
                <a:rPr lang="en-GB" sz="923" dirty="0">
                  <a:solidFill>
                    <a:prstClr val="black"/>
                  </a:solidFill>
                  <a:latin typeface="Arial" charset="0"/>
                  <a:ea typeface="+mn-ea"/>
                </a:rPr>
                <a:t>“Impact of </a:t>
              </a:r>
              <a:r>
                <a:rPr lang="en-GB" sz="923" dirty="0" err="1">
                  <a:solidFill>
                    <a:prstClr val="black"/>
                  </a:solidFill>
                  <a:latin typeface="Arial" charset="0"/>
                  <a:ea typeface="+mn-ea"/>
                </a:rPr>
                <a:t>Risksnon</a:t>
              </a:r>
              <a:r>
                <a:rPr lang="en-GB" sz="923" dirty="0">
                  <a:solidFill>
                    <a:prstClr val="black"/>
                  </a:solidFill>
                  <a:latin typeface="Arial" charset="0"/>
                  <a:ea typeface="+mn-ea"/>
                </a:rPr>
                <a:t> Costs”</a:t>
              </a:r>
            </a:p>
          </p:txBody>
        </p:sp>
        <p:sp>
          <p:nvSpPr>
            <p:cNvPr id="40" name="Rectangle 39">
              <a:extLst>
                <a:ext uri="{FF2B5EF4-FFF2-40B4-BE49-F238E27FC236}">
                  <a16:creationId xmlns:a16="http://schemas.microsoft.com/office/drawing/2014/main" xmlns="" id="{EA96801F-A3E0-4636-AAE2-B1ADD2E77EE2}"/>
                </a:ext>
              </a:extLst>
            </p:cNvPr>
            <p:cNvSpPr>
              <a:spLocks noChangeArrowheads="1"/>
            </p:cNvSpPr>
            <p:nvPr/>
          </p:nvSpPr>
          <p:spPr bwMode="auto">
            <a:xfrm>
              <a:off x="2866" y="2203"/>
              <a:ext cx="603" cy="162"/>
            </a:xfrm>
            <a:prstGeom prst="rect">
              <a:avLst/>
            </a:prstGeom>
            <a:solidFill>
              <a:srgbClr val="CCFF99"/>
            </a:solidFill>
            <a:ln w="12700">
              <a:solidFill>
                <a:schemeClr val="tx1"/>
              </a:solidFill>
              <a:miter lim="800000"/>
              <a:headEnd/>
              <a:tailEnd/>
            </a:ln>
            <a:effectLst/>
          </p:spPr>
          <p:txBody>
            <a:bodyPr lIns="0" rIns="0" anchor="ctr"/>
            <a:lstStyle/>
            <a:p>
              <a:pPr>
                <a:defRPr/>
              </a:pPr>
              <a:r>
                <a:rPr lang="en-GB" sz="831" dirty="0">
                  <a:solidFill>
                    <a:prstClr val="black"/>
                  </a:solidFill>
                  <a:latin typeface="Arial" charset="0"/>
                  <a:ea typeface="+mn-ea"/>
                </a:rPr>
                <a:t>Risks</a:t>
              </a:r>
            </a:p>
          </p:txBody>
        </p:sp>
        <p:sp>
          <p:nvSpPr>
            <p:cNvPr id="41" name="AutoShape 40">
              <a:extLst>
                <a:ext uri="{FF2B5EF4-FFF2-40B4-BE49-F238E27FC236}">
                  <a16:creationId xmlns:a16="http://schemas.microsoft.com/office/drawing/2014/main" xmlns="" id="{4B3AAE7C-5E81-413D-80DA-3DBA146403A4}"/>
                </a:ext>
              </a:extLst>
            </p:cNvPr>
            <p:cNvSpPr>
              <a:spLocks noChangeArrowheads="1"/>
            </p:cNvSpPr>
            <p:nvPr/>
          </p:nvSpPr>
          <p:spPr bwMode="auto">
            <a:xfrm flipV="1">
              <a:off x="2819" y="2754"/>
              <a:ext cx="339" cy="392"/>
            </a:xfrm>
            <a:custGeom>
              <a:avLst/>
              <a:gdLst>
                <a:gd name="G0" fmla="+- 0 0 0"/>
                <a:gd name="G1" fmla="+- -5947956 0 0"/>
                <a:gd name="G2" fmla="+- 0 0 -5947956"/>
                <a:gd name="G3" fmla="+- 10800 0 0"/>
                <a:gd name="G4" fmla="+- 0 0 0"/>
                <a:gd name="T0" fmla="*/ 360 256 1"/>
                <a:gd name="T1" fmla="*/ 0 256 1"/>
                <a:gd name="G5" fmla="+- G2 T0 T1"/>
                <a:gd name="G6" fmla="?: G2 G2 G5"/>
                <a:gd name="G7" fmla="+- 0 0 G6"/>
                <a:gd name="G8" fmla="+- 5400 0 0"/>
                <a:gd name="G9" fmla="+- 0 0 -594795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47956"/>
                <a:gd name="G36" fmla="sin G34 -5947956"/>
                <a:gd name="G37" fmla="+/ -594795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386 w 21600"/>
                <a:gd name="T5" fmla="*/ 3112 h 21600"/>
                <a:gd name="T6" fmla="*/ 10692 w 21600"/>
                <a:gd name="T7" fmla="*/ 2700 h 21600"/>
                <a:gd name="T8" fmla="*/ 14593 w 21600"/>
                <a:gd name="T9" fmla="*/ 695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76" y="5399"/>
                    <a:pt x="10752" y="5400"/>
                    <a:pt x="10728" y="5400"/>
                  </a:cubicBezTo>
                  <a:lnTo>
                    <a:pt x="10657" y="0"/>
                  </a:lnTo>
                  <a:cubicBezTo>
                    <a:pt x="10704" y="0"/>
                    <a:pt x="10752"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12700">
              <a:solidFill>
                <a:schemeClr val="tx1"/>
              </a:solidFill>
              <a:miter lim="800000"/>
              <a:headEnd/>
              <a:tailEnd/>
            </a:ln>
            <a:effectLst/>
          </p:spPr>
          <p:txBody>
            <a:bodyPr anchor="ctr">
              <a:spAutoFit/>
            </a:bodyPr>
            <a:lstStyle/>
            <a:p>
              <a:pPr>
                <a:defRPr/>
              </a:pPr>
              <a:endParaRPr lang="en-IN" sz="2585">
                <a:solidFill>
                  <a:prstClr val="black"/>
                </a:solidFill>
                <a:latin typeface="Arial" charset="0"/>
                <a:ea typeface="+mn-ea"/>
              </a:endParaRPr>
            </a:p>
          </p:txBody>
        </p:sp>
        <p:sp>
          <p:nvSpPr>
            <p:cNvPr id="42" name="AutoShape 41">
              <a:extLst>
                <a:ext uri="{FF2B5EF4-FFF2-40B4-BE49-F238E27FC236}">
                  <a16:creationId xmlns:a16="http://schemas.microsoft.com/office/drawing/2014/main" xmlns="" id="{1E46A2D2-ACD2-4CB4-9CA5-934CC325E396}"/>
                </a:ext>
              </a:extLst>
            </p:cNvPr>
            <p:cNvSpPr>
              <a:spLocks noChangeArrowheads="1"/>
            </p:cNvSpPr>
            <p:nvPr/>
          </p:nvSpPr>
          <p:spPr bwMode="auto">
            <a:xfrm rot="16200000" flipV="1">
              <a:off x="2796" y="1824"/>
              <a:ext cx="402" cy="440"/>
            </a:xfrm>
            <a:custGeom>
              <a:avLst/>
              <a:gdLst>
                <a:gd name="G0" fmla="+- 0 0 0"/>
                <a:gd name="G1" fmla="+- -5947956 0 0"/>
                <a:gd name="G2" fmla="+- 0 0 -5947956"/>
                <a:gd name="G3" fmla="+- 10800 0 0"/>
                <a:gd name="G4" fmla="+- 0 0 0"/>
                <a:gd name="T0" fmla="*/ 360 256 1"/>
                <a:gd name="T1" fmla="*/ 0 256 1"/>
                <a:gd name="G5" fmla="+- G2 T0 T1"/>
                <a:gd name="G6" fmla="?: G2 G2 G5"/>
                <a:gd name="G7" fmla="+- 0 0 G6"/>
                <a:gd name="G8" fmla="+- 5400 0 0"/>
                <a:gd name="G9" fmla="+- 0 0 -594795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47956"/>
                <a:gd name="G36" fmla="sin G34 -5947956"/>
                <a:gd name="G37" fmla="+/ -594795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386 w 21600"/>
                <a:gd name="T5" fmla="*/ 3112 h 21600"/>
                <a:gd name="T6" fmla="*/ 10692 w 21600"/>
                <a:gd name="T7" fmla="*/ 2700 h 21600"/>
                <a:gd name="T8" fmla="*/ 14593 w 21600"/>
                <a:gd name="T9" fmla="*/ 695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76" y="5399"/>
                    <a:pt x="10752" y="5400"/>
                    <a:pt x="10728" y="5400"/>
                  </a:cubicBezTo>
                  <a:lnTo>
                    <a:pt x="10657" y="0"/>
                  </a:lnTo>
                  <a:cubicBezTo>
                    <a:pt x="10704" y="0"/>
                    <a:pt x="10752"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12700">
              <a:solidFill>
                <a:schemeClr val="tx1"/>
              </a:solidFill>
              <a:miter lim="800000"/>
              <a:headEnd/>
              <a:tailEnd/>
            </a:ln>
            <a:effectLst/>
          </p:spPr>
          <p:txBody>
            <a:bodyPr anchor="ctr">
              <a:spAutoFit/>
            </a:bodyPr>
            <a:lstStyle/>
            <a:p>
              <a:pPr>
                <a:defRPr/>
              </a:pPr>
              <a:endParaRPr lang="en-IN" sz="2585">
                <a:solidFill>
                  <a:prstClr val="black"/>
                </a:solidFill>
                <a:latin typeface="Arial" charset="0"/>
                <a:ea typeface="+mn-ea"/>
              </a:endParaRPr>
            </a:p>
          </p:txBody>
        </p:sp>
        <p:sp>
          <p:nvSpPr>
            <p:cNvPr id="43" name="AutoShape 42">
              <a:extLst>
                <a:ext uri="{FF2B5EF4-FFF2-40B4-BE49-F238E27FC236}">
                  <a16:creationId xmlns:a16="http://schemas.microsoft.com/office/drawing/2014/main" xmlns="" id="{0233A08A-F956-4837-935B-7A068F10443C}"/>
                </a:ext>
              </a:extLst>
            </p:cNvPr>
            <p:cNvSpPr>
              <a:spLocks noChangeArrowheads="1"/>
            </p:cNvSpPr>
            <p:nvPr/>
          </p:nvSpPr>
          <p:spPr bwMode="auto">
            <a:xfrm flipH="1" flipV="1">
              <a:off x="1954" y="2754"/>
              <a:ext cx="333" cy="392"/>
            </a:xfrm>
            <a:custGeom>
              <a:avLst/>
              <a:gdLst>
                <a:gd name="G0" fmla="+- 0 0 0"/>
                <a:gd name="G1" fmla="+- -5947956 0 0"/>
                <a:gd name="G2" fmla="+- 0 0 -5947956"/>
                <a:gd name="G3" fmla="+- 10800 0 0"/>
                <a:gd name="G4" fmla="+- 0 0 0"/>
                <a:gd name="T0" fmla="*/ 360 256 1"/>
                <a:gd name="T1" fmla="*/ 0 256 1"/>
                <a:gd name="G5" fmla="+- G2 T0 T1"/>
                <a:gd name="G6" fmla="?: G2 G2 G5"/>
                <a:gd name="G7" fmla="+- 0 0 G6"/>
                <a:gd name="G8" fmla="+- 5400 0 0"/>
                <a:gd name="G9" fmla="+- 0 0 -594795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47956"/>
                <a:gd name="G36" fmla="sin G34 -5947956"/>
                <a:gd name="G37" fmla="+/ -594795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386 w 21600"/>
                <a:gd name="T5" fmla="*/ 3112 h 21600"/>
                <a:gd name="T6" fmla="*/ 10692 w 21600"/>
                <a:gd name="T7" fmla="*/ 2700 h 21600"/>
                <a:gd name="T8" fmla="*/ 14593 w 21600"/>
                <a:gd name="T9" fmla="*/ 695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76" y="5399"/>
                    <a:pt x="10752" y="5400"/>
                    <a:pt x="10728" y="5400"/>
                  </a:cubicBezTo>
                  <a:lnTo>
                    <a:pt x="10657" y="0"/>
                  </a:lnTo>
                  <a:cubicBezTo>
                    <a:pt x="10704" y="0"/>
                    <a:pt x="10752"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12700">
              <a:solidFill>
                <a:schemeClr val="tx1"/>
              </a:solidFill>
              <a:miter lim="800000"/>
              <a:headEnd/>
              <a:tailEnd/>
            </a:ln>
            <a:effectLst/>
          </p:spPr>
          <p:txBody>
            <a:bodyPr anchor="ctr">
              <a:spAutoFit/>
            </a:bodyPr>
            <a:lstStyle/>
            <a:p>
              <a:pPr>
                <a:defRPr/>
              </a:pPr>
              <a:endParaRPr lang="en-IN" sz="2585">
                <a:solidFill>
                  <a:prstClr val="black"/>
                </a:solidFill>
                <a:latin typeface="Arial" charset="0"/>
                <a:ea typeface="+mn-ea"/>
              </a:endParaRPr>
            </a:p>
          </p:txBody>
        </p:sp>
        <p:sp>
          <p:nvSpPr>
            <p:cNvPr id="44" name="AutoShape 43">
              <a:extLst>
                <a:ext uri="{FF2B5EF4-FFF2-40B4-BE49-F238E27FC236}">
                  <a16:creationId xmlns:a16="http://schemas.microsoft.com/office/drawing/2014/main" xmlns="" id="{446DB86F-5AEF-4959-B9E1-D977B7677565}"/>
                </a:ext>
              </a:extLst>
            </p:cNvPr>
            <p:cNvSpPr>
              <a:spLocks noChangeArrowheads="1"/>
            </p:cNvSpPr>
            <p:nvPr/>
          </p:nvSpPr>
          <p:spPr bwMode="auto">
            <a:xfrm rot="5400000" flipH="1" flipV="1">
              <a:off x="1930" y="1826"/>
              <a:ext cx="402" cy="434"/>
            </a:xfrm>
            <a:custGeom>
              <a:avLst/>
              <a:gdLst>
                <a:gd name="G0" fmla="+- 0 0 0"/>
                <a:gd name="G1" fmla="+- -5947956 0 0"/>
                <a:gd name="G2" fmla="+- 0 0 -5947956"/>
                <a:gd name="G3" fmla="+- 10800 0 0"/>
                <a:gd name="G4" fmla="+- 0 0 0"/>
                <a:gd name="T0" fmla="*/ 360 256 1"/>
                <a:gd name="T1" fmla="*/ 0 256 1"/>
                <a:gd name="G5" fmla="+- G2 T0 T1"/>
                <a:gd name="G6" fmla="?: G2 G2 G5"/>
                <a:gd name="G7" fmla="+- 0 0 G6"/>
                <a:gd name="G8" fmla="+- 5400 0 0"/>
                <a:gd name="G9" fmla="+- 0 0 -594795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947956"/>
                <a:gd name="G36" fmla="sin G34 -5947956"/>
                <a:gd name="G37" fmla="+/ -594795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386 w 21600"/>
                <a:gd name="T5" fmla="*/ 3112 h 21600"/>
                <a:gd name="T6" fmla="*/ 10692 w 21600"/>
                <a:gd name="T7" fmla="*/ 2700 h 21600"/>
                <a:gd name="T8" fmla="*/ 14593 w 21600"/>
                <a:gd name="T9" fmla="*/ 695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776" y="5399"/>
                    <a:pt x="10752" y="5400"/>
                    <a:pt x="10728" y="5400"/>
                  </a:cubicBezTo>
                  <a:lnTo>
                    <a:pt x="10657" y="0"/>
                  </a:lnTo>
                  <a:cubicBezTo>
                    <a:pt x="10704" y="0"/>
                    <a:pt x="10752"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12700">
              <a:solidFill>
                <a:schemeClr val="tx1"/>
              </a:solidFill>
              <a:miter lim="800000"/>
              <a:headEnd/>
              <a:tailEnd/>
            </a:ln>
            <a:effectLst/>
          </p:spPr>
          <p:txBody>
            <a:bodyPr anchor="ctr">
              <a:spAutoFit/>
            </a:bodyPr>
            <a:lstStyle/>
            <a:p>
              <a:pPr>
                <a:defRPr/>
              </a:pPr>
              <a:endParaRPr lang="en-IN" sz="2585">
                <a:solidFill>
                  <a:prstClr val="black"/>
                </a:solidFill>
                <a:latin typeface="Arial" charset="0"/>
                <a:ea typeface="+mn-ea"/>
              </a:endParaRPr>
            </a:p>
          </p:txBody>
        </p:sp>
        <p:sp>
          <p:nvSpPr>
            <p:cNvPr id="45" name="Rectangle 45">
              <a:extLst>
                <a:ext uri="{FF2B5EF4-FFF2-40B4-BE49-F238E27FC236}">
                  <a16:creationId xmlns:a16="http://schemas.microsoft.com/office/drawing/2014/main" xmlns="" id="{21BFEFCB-602C-495E-B6B0-88EC4EEC5DFB}"/>
                </a:ext>
              </a:extLst>
            </p:cNvPr>
            <p:cNvSpPr>
              <a:spLocks noChangeArrowheads="1"/>
            </p:cNvSpPr>
            <p:nvPr/>
          </p:nvSpPr>
          <p:spPr bwMode="auto">
            <a:xfrm>
              <a:off x="352" y="1825"/>
              <a:ext cx="562" cy="182"/>
            </a:xfrm>
            <a:prstGeom prst="rect">
              <a:avLst/>
            </a:prstGeom>
            <a:noFill/>
            <a:ln w="9525">
              <a:noFill/>
              <a:miter lim="800000"/>
              <a:headEnd/>
              <a:tailEnd/>
            </a:ln>
            <a:effectLst/>
          </p:spPr>
          <p:txBody>
            <a:bodyPr wrap="none">
              <a:spAutoFit/>
            </a:bodyPr>
            <a:lstStyle/>
            <a:p>
              <a:pPr>
                <a:defRPr/>
              </a:pPr>
              <a:r>
                <a:rPr lang="en-GB" sz="1477" dirty="0">
                  <a:solidFill>
                    <a:prstClr val="black"/>
                  </a:solidFill>
                  <a:latin typeface="Arial" charset="0"/>
                  <a:ea typeface="+mn-ea"/>
                </a:rPr>
                <a:t>Strategy</a:t>
              </a:r>
            </a:p>
          </p:txBody>
        </p:sp>
        <p:pic>
          <p:nvPicPr>
            <p:cNvPr id="37933" name="Picture 46" descr="D:\PFiles\MSOffice\Clipart\standard\stddir2\dd01490_.wmf"/>
            <p:cNvPicPr>
              <a:picLocks noChangeAspect="1" noChangeArrowheads="1"/>
            </p:cNvPicPr>
            <p:nvPr/>
          </p:nvPicPr>
          <p:blipFill>
            <a:blip r:embed="rId3"/>
            <a:srcRect/>
            <a:stretch>
              <a:fillRect/>
            </a:stretch>
          </p:blipFill>
          <p:spPr bwMode="auto">
            <a:xfrm>
              <a:off x="317" y="2093"/>
              <a:ext cx="862" cy="1077"/>
            </a:xfrm>
            <a:prstGeom prst="rect">
              <a:avLst/>
            </a:prstGeom>
            <a:noFill/>
            <a:ln w="9525">
              <a:noFill/>
              <a:miter lim="800000"/>
              <a:headEnd/>
              <a:tailEnd/>
            </a:ln>
          </p:spPr>
        </p:pic>
      </p:grpSp>
      <p:grpSp>
        <p:nvGrpSpPr>
          <p:cNvPr id="3" name="Group 143">
            <a:extLst>
              <a:ext uri="{FF2B5EF4-FFF2-40B4-BE49-F238E27FC236}">
                <a16:creationId xmlns:a16="http://schemas.microsoft.com/office/drawing/2014/main" xmlns="" id="{F5E1FA21-4DF9-4FBF-8117-8F7B246D03BE}"/>
              </a:ext>
            </a:extLst>
          </p:cNvPr>
          <p:cNvGrpSpPr>
            <a:grpSpLocks/>
          </p:cNvGrpSpPr>
          <p:nvPr/>
        </p:nvGrpSpPr>
        <p:grpSpPr bwMode="auto">
          <a:xfrm>
            <a:off x="772504" y="315180"/>
            <a:ext cx="9144000" cy="897519"/>
            <a:chOff x="3168" y="1920"/>
            <a:chExt cx="2592" cy="1728"/>
          </a:xfrm>
          <a:gradFill>
            <a:gsLst>
              <a:gs pos="24000">
                <a:srgbClr val="00B050">
                  <a:alpha val="88000"/>
                  <a:lumMod val="71000"/>
                </a:srgbClr>
              </a:gs>
              <a:gs pos="54000">
                <a:srgbClr val="00B050"/>
              </a:gs>
              <a:gs pos="92000">
                <a:srgbClr val="92D050">
                  <a:alpha val="68000"/>
                  <a:lumMod val="88000"/>
                </a:srgbClr>
              </a:gs>
            </a:gsLst>
          </a:gradFill>
        </p:grpSpPr>
        <p:sp>
          <p:nvSpPr>
            <p:cNvPr id="49" name="Rectangle 144">
              <a:extLst>
                <a:ext uri="{FF2B5EF4-FFF2-40B4-BE49-F238E27FC236}">
                  <a16:creationId xmlns:a16="http://schemas.microsoft.com/office/drawing/2014/main" xmlns="" id="{5F5DC8C1-2BB8-476B-9298-18CC3FE132F3}"/>
                </a:ext>
              </a:extLst>
            </p:cNvPr>
            <p:cNvSpPr>
              <a:spLocks noChangeArrowheads="1"/>
            </p:cNvSpPr>
            <p:nvPr/>
          </p:nvSpPr>
          <p:spPr bwMode="auto">
            <a:xfrm>
              <a:off x="3168" y="1920"/>
              <a:ext cx="2592" cy="1728"/>
            </a:xfrm>
            <a:prstGeom prst="rect">
              <a:avLst/>
            </a:prstGeom>
            <a:grpFill/>
            <a:ln w="9525" cap="rnd">
              <a:noFill/>
              <a:prstDash val="sysDot"/>
              <a:miter lim="800000"/>
              <a:headEnd/>
              <a:tailEnd/>
            </a:ln>
          </p:spPr>
          <p:txBody>
            <a:bodyPr anchor="ctr"/>
            <a:lstStyle/>
            <a:p>
              <a:pPr lvl="2" fontAlgn="auto">
                <a:spcAft>
                  <a:spcPts val="0"/>
                </a:spcAft>
                <a:defRPr/>
              </a:pPr>
              <a:r>
                <a:rPr lang="en-US" dirty="0">
                  <a:solidFill>
                    <a:prstClr val="white"/>
                  </a:solidFill>
                  <a:latin typeface="Arial Black" panose="020B0A04020102020204" pitchFamily="34" charset="0"/>
                  <a:ea typeface="+mn-ea"/>
                </a:rPr>
                <a:t>Cost Management Tools to align with business strategy.</a:t>
              </a:r>
            </a:p>
          </p:txBody>
        </p:sp>
        <p:sp>
          <p:nvSpPr>
            <p:cNvPr id="50" name="Line 145">
              <a:extLst>
                <a:ext uri="{FF2B5EF4-FFF2-40B4-BE49-F238E27FC236}">
                  <a16:creationId xmlns:a16="http://schemas.microsoft.com/office/drawing/2014/main" xmlns="" id="{AF185197-6E7A-4432-A7EC-6508E844A20E}"/>
                </a:ext>
              </a:extLst>
            </p:cNvPr>
            <p:cNvSpPr>
              <a:spLocks noChangeShapeType="1"/>
            </p:cNvSpPr>
            <p:nvPr/>
          </p:nvSpPr>
          <p:spPr bwMode="auto">
            <a:xfrm>
              <a:off x="3168" y="1920"/>
              <a:ext cx="2592" cy="0"/>
            </a:xfrm>
            <a:prstGeom prst="line">
              <a:avLst/>
            </a:prstGeom>
            <a:grpFill/>
            <a:ln w="9525">
              <a:solidFill>
                <a:srgbClr val="FFFFFF"/>
              </a:solidFill>
              <a:prstDash val="sysDot"/>
              <a:round/>
              <a:headEnd/>
              <a:tailEnd/>
            </a:ln>
            <a:effectLst/>
          </p:spPr>
          <p:txBody>
            <a:bodyPr wrap="none" anchor="ctr"/>
            <a:lstStyle/>
            <a:p>
              <a:pPr algn="r" defTabSz="844083" fontAlgn="auto">
                <a:spcBef>
                  <a:spcPts val="0"/>
                </a:spcBef>
                <a:spcAft>
                  <a:spcPts val="0"/>
                </a:spcAft>
                <a:defRPr/>
              </a:pPr>
              <a:endParaRPr lang="en-US" sz="1662" kern="0">
                <a:solidFill>
                  <a:sysClr val="windowText" lastClr="000000"/>
                </a:solidFill>
                <a:effectLst>
                  <a:outerShdw blurRad="38100" dist="38100" dir="2700000" algn="tl">
                    <a:srgbClr val="000000">
                      <a:alpha val="43137"/>
                    </a:srgbClr>
                  </a:outerShdw>
                </a:effectLst>
                <a:latin typeface="Arial" charset="0"/>
                <a:ea typeface="ＭＳ Ｐゴシック" pitchFamily="1" charset="-128"/>
              </a:endParaRPr>
            </a:p>
          </p:txBody>
        </p:sp>
        <p:sp>
          <p:nvSpPr>
            <p:cNvPr id="51" name="Line 146">
              <a:extLst>
                <a:ext uri="{FF2B5EF4-FFF2-40B4-BE49-F238E27FC236}">
                  <a16:creationId xmlns:a16="http://schemas.microsoft.com/office/drawing/2014/main" xmlns="" id="{913CDD6A-514C-4EF3-8200-F05C8B7D56AE}"/>
                </a:ext>
              </a:extLst>
            </p:cNvPr>
            <p:cNvSpPr>
              <a:spLocks noChangeShapeType="1"/>
            </p:cNvSpPr>
            <p:nvPr/>
          </p:nvSpPr>
          <p:spPr bwMode="auto">
            <a:xfrm>
              <a:off x="3168" y="3648"/>
              <a:ext cx="2592" cy="0"/>
            </a:xfrm>
            <a:prstGeom prst="line">
              <a:avLst/>
            </a:prstGeom>
            <a:grpFill/>
            <a:ln w="9525">
              <a:solidFill>
                <a:srgbClr val="FFFFFF"/>
              </a:solidFill>
              <a:prstDash val="sysDot"/>
              <a:round/>
              <a:headEnd/>
              <a:tailEnd/>
            </a:ln>
            <a:effectLst/>
          </p:spPr>
          <p:txBody>
            <a:bodyPr wrap="none" anchor="ctr"/>
            <a:lstStyle/>
            <a:p>
              <a:pPr algn="r" defTabSz="844083" fontAlgn="auto">
                <a:spcBef>
                  <a:spcPts val="0"/>
                </a:spcBef>
                <a:spcAft>
                  <a:spcPts val="0"/>
                </a:spcAft>
                <a:defRPr/>
              </a:pPr>
              <a:endParaRPr lang="en-US" sz="1662" kern="0">
                <a:solidFill>
                  <a:sysClr val="windowText" lastClr="000000"/>
                </a:solidFill>
                <a:effectLst>
                  <a:outerShdw blurRad="38100" dist="38100" dir="2700000" algn="tl">
                    <a:srgbClr val="000000">
                      <a:alpha val="43137"/>
                    </a:srgbClr>
                  </a:outerShdw>
                </a:effectLst>
                <a:latin typeface="Arial" charset="0"/>
                <a:ea typeface="ＭＳ Ｐゴシック" pitchFamily="1" charset="-128"/>
              </a:endParaRPr>
            </a:p>
          </p:txBody>
        </p:sp>
      </p:grpSp>
      <p:sp>
        <p:nvSpPr>
          <p:cNvPr id="37892" name="TextBox 3"/>
          <p:cNvSpPr txBox="1">
            <a:spLocks noChangeArrowheads="1"/>
          </p:cNvSpPr>
          <p:nvPr/>
        </p:nvSpPr>
        <p:spPr bwMode="auto">
          <a:xfrm>
            <a:off x="1177925" y="6137275"/>
            <a:ext cx="7975600" cy="368300"/>
          </a:xfrm>
          <a:prstGeom prst="rect">
            <a:avLst/>
          </a:prstGeom>
          <a:solidFill>
            <a:srgbClr val="FFC000"/>
          </a:solidFill>
          <a:ln w="9525">
            <a:noFill/>
            <a:miter lim="800000"/>
            <a:headEnd/>
            <a:tailEnd/>
          </a:ln>
        </p:spPr>
        <p:txBody>
          <a:bodyPr>
            <a:spAutoFit/>
          </a:bodyPr>
          <a:lstStyle/>
          <a:p>
            <a:r>
              <a:rPr lang="en-IN" altLang="en-US" b="1"/>
              <a:t>THE  DELIVERABLE WILL BE A DEPLOYABLE COST STRATEGY MAP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1109" name="Rectangle 5">
            <a:extLst>
              <a:ext uri="{FF2B5EF4-FFF2-40B4-BE49-F238E27FC236}">
                <a16:creationId xmlns:a16="http://schemas.microsoft.com/office/drawing/2014/main" xmlns="" id="{0B003FC4-F92C-431A-B497-886871A193C6}"/>
              </a:ext>
            </a:extLst>
          </p:cNvPr>
          <p:cNvSpPr>
            <a:spLocks noChangeArrowheads="1"/>
          </p:cNvSpPr>
          <p:nvPr/>
        </p:nvSpPr>
        <p:spPr bwMode="auto">
          <a:xfrm>
            <a:off x="3494881" y="836614"/>
            <a:ext cx="3505200" cy="6111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431110" name="Rectangle 6">
            <a:extLst>
              <a:ext uri="{FF2B5EF4-FFF2-40B4-BE49-F238E27FC236}">
                <a16:creationId xmlns:a16="http://schemas.microsoft.com/office/drawing/2014/main" xmlns="" id="{51187D96-B377-4CFC-84B1-6DD71FD3D04C}"/>
              </a:ext>
            </a:extLst>
          </p:cNvPr>
          <p:cNvSpPr>
            <a:spLocks noChangeArrowheads="1"/>
          </p:cNvSpPr>
          <p:nvPr/>
        </p:nvSpPr>
        <p:spPr bwMode="auto">
          <a:xfrm>
            <a:off x="3418681" y="762000"/>
            <a:ext cx="3962400"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rgbClr val="003399"/>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431111" name="Text Box 7">
            <a:extLst>
              <a:ext uri="{FF2B5EF4-FFF2-40B4-BE49-F238E27FC236}">
                <a16:creationId xmlns:a16="http://schemas.microsoft.com/office/drawing/2014/main" xmlns="" id="{F9FAC8C6-ED3D-4E3C-896C-77C527F3AE35}"/>
              </a:ext>
            </a:extLst>
          </p:cNvPr>
          <p:cNvSpPr txBox="1">
            <a:spLocks noChangeArrowheads="1"/>
          </p:cNvSpPr>
          <p:nvPr/>
        </p:nvSpPr>
        <p:spPr bwMode="auto">
          <a:xfrm>
            <a:off x="3494881" y="840736"/>
            <a:ext cx="3900488" cy="6832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noFill/>
            <a:miter lim="800000"/>
            <a:headEnd/>
            <a:tailEnd/>
          </a:ln>
          <a:effectLst/>
        </p:spPr>
        <p:txBody>
          <a:bodyPr>
            <a:spAutoFit/>
          </a:bodyPr>
          <a:lstStyle/>
          <a:p>
            <a:pPr fontAlgn="auto">
              <a:lnSpc>
                <a:spcPct val="80000"/>
              </a:lnSpc>
              <a:spcBef>
                <a:spcPts val="0"/>
              </a:spcBef>
              <a:spcAft>
                <a:spcPts val="0"/>
              </a:spcAft>
              <a:defRPr/>
            </a:pPr>
            <a:r>
              <a:rPr kumimoji="1" lang="en-US" sz="1600" dirty="0">
                <a:latin typeface="+mn-lt"/>
                <a:cs typeface="Arial" charset="0"/>
              </a:rPr>
              <a:t>Corporate Objectives</a:t>
            </a:r>
          </a:p>
          <a:p>
            <a:pPr fontAlgn="auto">
              <a:lnSpc>
                <a:spcPct val="80000"/>
              </a:lnSpc>
              <a:spcBef>
                <a:spcPts val="0"/>
              </a:spcBef>
              <a:spcAft>
                <a:spcPts val="0"/>
              </a:spcAft>
              <a:defRPr/>
            </a:pPr>
            <a:r>
              <a:rPr kumimoji="1" lang="en-US" sz="1600" dirty="0">
                <a:latin typeface="+mn-lt"/>
                <a:cs typeface="Arial" charset="0"/>
              </a:rPr>
              <a:t>----------------------------</a:t>
            </a:r>
          </a:p>
          <a:p>
            <a:pPr fontAlgn="auto">
              <a:lnSpc>
                <a:spcPct val="80000"/>
              </a:lnSpc>
              <a:spcBef>
                <a:spcPts val="0"/>
              </a:spcBef>
              <a:spcAft>
                <a:spcPts val="0"/>
              </a:spcAft>
              <a:defRPr/>
            </a:pPr>
            <a:r>
              <a:rPr kumimoji="1" lang="en-US" sz="1600" dirty="0">
                <a:latin typeface="+mn-lt"/>
                <a:cs typeface="Arial" charset="0"/>
              </a:rPr>
              <a:t> Cost Leadership</a:t>
            </a:r>
          </a:p>
        </p:txBody>
      </p:sp>
      <p:sp>
        <p:nvSpPr>
          <p:cNvPr id="39947" name="Line 8"/>
          <p:cNvSpPr>
            <a:spLocks noChangeShapeType="1"/>
          </p:cNvSpPr>
          <p:nvPr/>
        </p:nvSpPr>
        <p:spPr bwMode="auto">
          <a:xfrm>
            <a:off x="5475288" y="1676400"/>
            <a:ext cx="0" cy="304800"/>
          </a:xfrm>
          <a:prstGeom prst="line">
            <a:avLst/>
          </a:prstGeom>
          <a:noFill/>
          <a:ln w="9525">
            <a:solidFill>
              <a:srgbClr val="003399"/>
            </a:solidFill>
            <a:round/>
            <a:headEnd/>
            <a:tailEnd type="triangle" w="med" len="med"/>
          </a:ln>
        </p:spPr>
        <p:txBody>
          <a:bodyPr/>
          <a:lstStyle/>
          <a:p>
            <a:endParaRPr lang="en-US"/>
          </a:p>
        </p:txBody>
      </p:sp>
      <p:sp>
        <p:nvSpPr>
          <p:cNvPr id="431113" name="Rectangle 9">
            <a:extLst>
              <a:ext uri="{FF2B5EF4-FFF2-40B4-BE49-F238E27FC236}">
                <a16:creationId xmlns:a16="http://schemas.microsoft.com/office/drawing/2014/main" xmlns="" id="{DEEAF75A-8CD8-46BB-8BC8-248AF6997C4B}"/>
              </a:ext>
            </a:extLst>
          </p:cNvPr>
          <p:cNvSpPr>
            <a:spLocks noChangeArrowheads="1"/>
          </p:cNvSpPr>
          <p:nvPr/>
        </p:nvSpPr>
        <p:spPr bwMode="auto">
          <a:xfrm>
            <a:off x="3799681" y="1954213"/>
            <a:ext cx="3505200" cy="41751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rgbClr val="003399"/>
            </a:solidFill>
            <a:miter lim="800000"/>
            <a:headEnd/>
            <a:tailEnd/>
          </a:ln>
          <a:effectLst/>
        </p:spPr>
        <p:txBody>
          <a:bodyPr wrap="none" anchor="ctr"/>
          <a:lstStyle/>
          <a:p>
            <a:pPr fontAlgn="auto">
              <a:spcBef>
                <a:spcPts val="0"/>
              </a:spcBef>
              <a:spcAft>
                <a:spcPts val="0"/>
              </a:spcAft>
              <a:defRPr/>
            </a:pPr>
            <a:endParaRPr lang="en-US" sz="2400">
              <a:latin typeface="+mn-lt"/>
            </a:endParaRPr>
          </a:p>
        </p:txBody>
      </p:sp>
      <p:sp>
        <p:nvSpPr>
          <p:cNvPr id="431115" name="Text Box 11">
            <a:extLst>
              <a:ext uri="{FF2B5EF4-FFF2-40B4-BE49-F238E27FC236}">
                <a16:creationId xmlns:a16="http://schemas.microsoft.com/office/drawing/2014/main" xmlns="" id="{4A9241BC-C6F9-4DA3-AA45-DFA305C2D174}"/>
              </a:ext>
            </a:extLst>
          </p:cNvPr>
          <p:cNvSpPr txBox="1">
            <a:spLocks noChangeArrowheads="1"/>
          </p:cNvSpPr>
          <p:nvPr/>
        </p:nvSpPr>
        <p:spPr bwMode="auto">
          <a:xfrm>
            <a:off x="3875881" y="1981200"/>
            <a:ext cx="3429000" cy="33855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noFill/>
            <a:miter lim="800000"/>
            <a:headEnd/>
            <a:tailEnd/>
          </a:ln>
          <a:effectLst/>
        </p:spPr>
        <p:txBody>
          <a:bodyPr>
            <a:spAutoFit/>
          </a:bodyPr>
          <a:lstStyle/>
          <a:p>
            <a:pPr fontAlgn="auto">
              <a:spcBef>
                <a:spcPts val="0"/>
              </a:spcBef>
              <a:spcAft>
                <a:spcPts val="0"/>
              </a:spcAft>
              <a:defRPr/>
            </a:pPr>
            <a:r>
              <a:rPr kumimoji="1" lang="en-US" sz="1600" dirty="0">
                <a:latin typeface="+mn-lt"/>
                <a:cs typeface="Arial" charset="0"/>
              </a:rPr>
              <a:t>Cost Leadership Goal Realisation</a:t>
            </a:r>
          </a:p>
        </p:txBody>
      </p:sp>
      <p:sp>
        <p:nvSpPr>
          <p:cNvPr id="39954" name="Line 12"/>
          <p:cNvSpPr>
            <a:spLocks noChangeShapeType="1"/>
          </p:cNvSpPr>
          <p:nvPr/>
        </p:nvSpPr>
        <p:spPr bwMode="auto">
          <a:xfrm>
            <a:off x="7837488" y="2667000"/>
            <a:ext cx="0" cy="228600"/>
          </a:xfrm>
          <a:prstGeom prst="line">
            <a:avLst/>
          </a:prstGeom>
          <a:noFill/>
          <a:ln w="9525">
            <a:solidFill>
              <a:srgbClr val="003399"/>
            </a:solidFill>
            <a:round/>
            <a:headEnd/>
            <a:tailEnd type="triangle" w="med" len="med"/>
          </a:ln>
        </p:spPr>
        <p:txBody>
          <a:bodyPr/>
          <a:lstStyle/>
          <a:p>
            <a:endParaRPr lang="en-US"/>
          </a:p>
        </p:txBody>
      </p:sp>
      <p:sp>
        <p:nvSpPr>
          <p:cNvPr id="431118" name="Rectangle 14">
            <a:extLst>
              <a:ext uri="{FF2B5EF4-FFF2-40B4-BE49-F238E27FC236}">
                <a16:creationId xmlns:a16="http://schemas.microsoft.com/office/drawing/2014/main" xmlns="" id="{C9681BCE-99D3-4342-9A39-C691B97500BF}"/>
              </a:ext>
            </a:extLst>
          </p:cNvPr>
          <p:cNvSpPr>
            <a:spLocks noChangeArrowheads="1"/>
          </p:cNvSpPr>
          <p:nvPr/>
        </p:nvSpPr>
        <p:spPr bwMode="auto">
          <a:xfrm>
            <a:off x="6314282" y="2971800"/>
            <a:ext cx="3325813" cy="5794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rgbClr val="003399"/>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431119" name="Text Box 15">
            <a:extLst>
              <a:ext uri="{FF2B5EF4-FFF2-40B4-BE49-F238E27FC236}">
                <a16:creationId xmlns:a16="http://schemas.microsoft.com/office/drawing/2014/main" xmlns="" id="{CE2E3638-F33B-4F76-94CD-16CE27AE3007}"/>
              </a:ext>
            </a:extLst>
          </p:cNvPr>
          <p:cNvSpPr txBox="1">
            <a:spLocks noChangeArrowheads="1"/>
          </p:cNvSpPr>
          <p:nvPr/>
        </p:nvSpPr>
        <p:spPr bwMode="auto">
          <a:xfrm>
            <a:off x="6761956" y="3117850"/>
            <a:ext cx="2438400" cy="33855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noFill/>
            <a:miter lim="800000"/>
            <a:headEnd/>
            <a:tailEnd/>
          </a:ln>
          <a:effectLst/>
        </p:spPr>
        <p:txBody>
          <a:bodyPr>
            <a:spAutoFit/>
          </a:bodyPr>
          <a:lstStyle/>
          <a:p>
            <a:pPr fontAlgn="auto">
              <a:spcBef>
                <a:spcPts val="0"/>
              </a:spcBef>
              <a:spcAft>
                <a:spcPts val="0"/>
              </a:spcAft>
              <a:defRPr/>
            </a:pPr>
            <a:r>
              <a:rPr kumimoji="1" lang="en-US" sz="1600" dirty="0">
                <a:latin typeface="+mn-lt"/>
                <a:cs typeface="Arial" charset="0"/>
              </a:rPr>
              <a:t>Operational Cost Areas</a:t>
            </a:r>
          </a:p>
        </p:txBody>
      </p:sp>
      <p:sp>
        <p:nvSpPr>
          <p:cNvPr id="39961" name="Line 16"/>
          <p:cNvSpPr>
            <a:spLocks noChangeShapeType="1"/>
          </p:cNvSpPr>
          <p:nvPr/>
        </p:nvSpPr>
        <p:spPr bwMode="auto">
          <a:xfrm>
            <a:off x="5475288" y="2438400"/>
            <a:ext cx="0" cy="228600"/>
          </a:xfrm>
          <a:prstGeom prst="line">
            <a:avLst/>
          </a:prstGeom>
          <a:noFill/>
          <a:ln w="9525">
            <a:solidFill>
              <a:srgbClr val="003399"/>
            </a:solidFill>
            <a:round/>
            <a:headEnd/>
            <a:tailEnd/>
          </a:ln>
        </p:spPr>
        <p:txBody>
          <a:bodyPr/>
          <a:lstStyle/>
          <a:p>
            <a:endParaRPr lang="en-US"/>
          </a:p>
        </p:txBody>
      </p:sp>
      <p:sp>
        <p:nvSpPr>
          <p:cNvPr id="39962" name="Line 17"/>
          <p:cNvSpPr>
            <a:spLocks noChangeShapeType="1"/>
          </p:cNvSpPr>
          <p:nvPr/>
        </p:nvSpPr>
        <p:spPr bwMode="auto">
          <a:xfrm>
            <a:off x="2122488" y="2667000"/>
            <a:ext cx="5715000" cy="0"/>
          </a:xfrm>
          <a:prstGeom prst="line">
            <a:avLst/>
          </a:prstGeom>
          <a:noFill/>
          <a:ln w="9525">
            <a:solidFill>
              <a:srgbClr val="003399"/>
            </a:solidFill>
            <a:round/>
            <a:headEnd/>
            <a:tailEnd/>
          </a:ln>
        </p:spPr>
        <p:txBody>
          <a:bodyPr/>
          <a:lstStyle/>
          <a:p>
            <a:endParaRPr lang="en-US"/>
          </a:p>
        </p:txBody>
      </p:sp>
      <p:sp>
        <p:nvSpPr>
          <p:cNvPr id="39963" name="Line 18"/>
          <p:cNvSpPr>
            <a:spLocks noChangeShapeType="1"/>
          </p:cNvSpPr>
          <p:nvPr/>
        </p:nvSpPr>
        <p:spPr bwMode="auto">
          <a:xfrm>
            <a:off x="2122488" y="2667000"/>
            <a:ext cx="0" cy="228600"/>
          </a:xfrm>
          <a:prstGeom prst="line">
            <a:avLst/>
          </a:prstGeom>
          <a:noFill/>
          <a:ln w="9525">
            <a:solidFill>
              <a:srgbClr val="003399"/>
            </a:solidFill>
            <a:round/>
            <a:headEnd/>
            <a:tailEnd type="triangle" w="med" len="med"/>
          </a:ln>
        </p:spPr>
        <p:txBody>
          <a:bodyPr/>
          <a:lstStyle/>
          <a:p>
            <a:endParaRPr lang="en-US"/>
          </a:p>
        </p:txBody>
      </p:sp>
      <p:sp>
        <p:nvSpPr>
          <p:cNvPr id="431124" name="Rectangle 20">
            <a:extLst>
              <a:ext uri="{FF2B5EF4-FFF2-40B4-BE49-F238E27FC236}">
                <a16:creationId xmlns:a16="http://schemas.microsoft.com/office/drawing/2014/main" xmlns="" id="{87040216-1FEB-4D8C-8665-DB475593C4B1}"/>
              </a:ext>
            </a:extLst>
          </p:cNvPr>
          <p:cNvSpPr>
            <a:spLocks noChangeArrowheads="1"/>
          </p:cNvSpPr>
          <p:nvPr/>
        </p:nvSpPr>
        <p:spPr bwMode="auto">
          <a:xfrm>
            <a:off x="1056482" y="2971800"/>
            <a:ext cx="3325813" cy="5794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rgbClr val="003399"/>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431125" name="Text Box 21">
            <a:extLst>
              <a:ext uri="{FF2B5EF4-FFF2-40B4-BE49-F238E27FC236}">
                <a16:creationId xmlns:a16="http://schemas.microsoft.com/office/drawing/2014/main" xmlns="" id="{AE0F681D-F59B-4C24-A327-F8C7195513D3}"/>
              </a:ext>
            </a:extLst>
          </p:cNvPr>
          <p:cNvSpPr txBox="1">
            <a:spLocks noChangeArrowheads="1"/>
          </p:cNvSpPr>
          <p:nvPr/>
        </p:nvSpPr>
        <p:spPr bwMode="auto">
          <a:xfrm>
            <a:off x="1437481" y="3117850"/>
            <a:ext cx="2438400" cy="33855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noFill/>
            <a:miter lim="800000"/>
            <a:headEnd/>
            <a:tailEnd/>
          </a:ln>
          <a:effectLst/>
        </p:spPr>
        <p:txBody>
          <a:bodyPr>
            <a:spAutoFit/>
          </a:bodyPr>
          <a:lstStyle/>
          <a:p>
            <a:pPr fontAlgn="auto">
              <a:spcBef>
                <a:spcPts val="0"/>
              </a:spcBef>
              <a:spcAft>
                <a:spcPts val="0"/>
              </a:spcAft>
              <a:defRPr/>
            </a:pPr>
            <a:r>
              <a:rPr kumimoji="1" lang="en-US" sz="1600" dirty="0">
                <a:latin typeface="+mn-lt"/>
                <a:cs typeface="Arial" charset="0"/>
              </a:rPr>
              <a:t>Strategic Cost Areas</a:t>
            </a:r>
          </a:p>
        </p:txBody>
      </p:sp>
      <p:sp>
        <p:nvSpPr>
          <p:cNvPr id="431128" name="Rectangle 24">
            <a:extLst>
              <a:ext uri="{FF2B5EF4-FFF2-40B4-BE49-F238E27FC236}">
                <a16:creationId xmlns:a16="http://schemas.microsoft.com/office/drawing/2014/main" xmlns="" id="{12CA3963-C95E-4A52-BF62-E5892DB70A78}"/>
              </a:ext>
            </a:extLst>
          </p:cNvPr>
          <p:cNvSpPr>
            <a:spLocks noChangeArrowheads="1"/>
          </p:cNvSpPr>
          <p:nvPr/>
        </p:nvSpPr>
        <p:spPr bwMode="auto">
          <a:xfrm>
            <a:off x="1467645" y="3929064"/>
            <a:ext cx="1920875" cy="5794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rgbClr val="003399"/>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431129" name="Text Box 25">
            <a:extLst>
              <a:ext uri="{FF2B5EF4-FFF2-40B4-BE49-F238E27FC236}">
                <a16:creationId xmlns:a16="http://schemas.microsoft.com/office/drawing/2014/main" xmlns="" id="{A1CC66AE-AE66-4373-B08E-028FBB5D947D}"/>
              </a:ext>
            </a:extLst>
          </p:cNvPr>
          <p:cNvSpPr txBox="1">
            <a:spLocks noChangeArrowheads="1"/>
          </p:cNvSpPr>
          <p:nvPr/>
        </p:nvSpPr>
        <p:spPr bwMode="auto">
          <a:xfrm>
            <a:off x="1500981" y="4052889"/>
            <a:ext cx="1676400" cy="3143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noFill/>
            <a:miter lim="800000"/>
            <a:headEnd/>
            <a:tailEnd/>
          </a:ln>
          <a:effectLst/>
        </p:spPr>
        <p:txBody>
          <a:bodyPr>
            <a:spAutoFit/>
          </a:bodyPr>
          <a:lstStyle/>
          <a:p>
            <a:pPr fontAlgn="auto">
              <a:spcBef>
                <a:spcPts val="0"/>
              </a:spcBef>
              <a:spcAft>
                <a:spcPts val="0"/>
              </a:spcAft>
              <a:defRPr/>
            </a:pPr>
            <a:r>
              <a:rPr kumimoji="1" lang="en-US" sz="1400">
                <a:latin typeface="+mn-lt"/>
                <a:cs typeface="Arial" charset="0"/>
              </a:rPr>
              <a:t>Material Cost</a:t>
            </a:r>
          </a:p>
        </p:txBody>
      </p:sp>
      <p:sp>
        <p:nvSpPr>
          <p:cNvPr id="431131" name="Rectangle 27">
            <a:extLst>
              <a:ext uri="{FF2B5EF4-FFF2-40B4-BE49-F238E27FC236}">
                <a16:creationId xmlns:a16="http://schemas.microsoft.com/office/drawing/2014/main" xmlns="" id="{80A07735-20E3-4C39-9901-1B197D8C21F9}"/>
              </a:ext>
            </a:extLst>
          </p:cNvPr>
          <p:cNvSpPr>
            <a:spLocks noChangeArrowheads="1"/>
          </p:cNvSpPr>
          <p:nvPr/>
        </p:nvSpPr>
        <p:spPr bwMode="auto">
          <a:xfrm>
            <a:off x="1467645" y="5287964"/>
            <a:ext cx="1920875" cy="5794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rgbClr val="003399"/>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431132" name="Text Box 28">
            <a:extLst>
              <a:ext uri="{FF2B5EF4-FFF2-40B4-BE49-F238E27FC236}">
                <a16:creationId xmlns:a16="http://schemas.microsoft.com/office/drawing/2014/main" xmlns="" id="{9EB524C6-E366-40C5-B3EA-B6BAD8694199}"/>
              </a:ext>
            </a:extLst>
          </p:cNvPr>
          <p:cNvSpPr txBox="1">
            <a:spLocks noChangeArrowheads="1"/>
          </p:cNvSpPr>
          <p:nvPr/>
        </p:nvSpPr>
        <p:spPr bwMode="auto">
          <a:xfrm>
            <a:off x="3799681" y="3657600"/>
            <a:ext cx="1828800" cy="11264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rgbClr val="003399"/>
            </a:solidFill>
            <a:miter lim="800000"/>
            <a:headEnd/>
            <a:tailEnd/>
          </a:ln>
          <a:effectLst/>
        </p:spPr>
        <p:txBody>
          <a:bodyPr>
            <a:spAutoFit/>
          </a:bodyPr>
          <a:lstStyle/>
          <a:p>
            <a:pPr fontAlgn="auto">
              <a:lnSpc>
                <a:spcPct val="140000"/>
              </a:lnSpc>
              <a:spcBef>
                <a:spcPts val="0"/>
              </a:spcBef>
              <a:spcAft>
                <a:spcPts val="0"/>
              </a:spcAft>
              <a:defRPr/>
            </a:pPr>
            <a:r>
              <a:rPr kumimoji="1" lang="en-US" sz="1200" dirty="0">
                <a:latin typeface="+mn-lt"/>
                <a:cs typeface="Arial" charset="0"/>
              </a:rPr>
              <a:t>•  Localisation</a:t>
            </a:r>
          </a:p>
          <a:p>
            <a:pPr fontAlgn="auto">
              <a:lnSpc>
                <a:spcPct val="140000"/>
              </a:lnSpc>
              <a:spcBef>
                <a:spcPts val="0"/>
              </a:spcBef>
              <a:spcAft>
                <a:spcPts val="0"/>
              </a:spcAft>
              <a:defRPr/>
            </a:pPr>
            <a:r>
              <a:rPr kumimoji="1" lang="en-US" sz="1200" dirty="0">
                <a:latin typeface="+mn-lt"/>
                <a:cs typeface="Arial" charset="0"/>
              </a:rPr>
              <a:t>•  Alternate Sourcing</a:t>
            </a:r>
          </a:p>
          <a:p>
            <a:pPr fontAlgn="auto">
              <a:lnSpc>
                <a:spcPct val="140000"/>
              </a:lnSpc>
              <a:spcBef>
                <a:spcPts val="0"/>
              </a:spcBef>
              <a:spcAft>
                <a:spcPts val="0"/>
              </a:spcAft>
              <a:defRPr/>
            </a:pPr>
            <a:r>
              <a:rPr kumimoji="1" lang="en-US" sz="1200" dirty="0">
                <a:latin typeface="+mn-lt"/>
                <a:cs typeface="Arial" charset="0"/>
              </a:rPr>
              <a:t>•  ZBC</a:t>
            </a:r>
          </a:p>
          <a:p>
            <a:pPr fontAlgn="auto">
              <a:lnSpc>
                <a:spcPct val="140000"/>
              </a:lnSpc>
              <a:spcBef>
                <a:spcPts val="0"/>
              </a:spcBef>
              <a:spcAft>
                <a:spcPts val="0"/>
              </a:spcAft>
              <a:defRPr/>
            </a:pPr>
            <a:r>
              <a:rPr kumimoji="1" lang="en-US" sz="1200" dirty="0">
                <a:latin typeface="+mn-lt"/>
                <a:cs typeface="Arial" charset="0"/>
              </a:rPr>
              <a:t>• Vendor Cost down</a:t>
            </a:r>
          </a:p>
        </p:txBody>
      </p:sp>
      <p:sp>
        <p:nvSpPr>
          <p:cNvPr id="431133" name="Text Box 29">
            <a:extLst>
              <a:ext uri="{FF2B5EF4-FFF2-40B4-BE49-F238E27FC236}">
                <a16:creationId xmlns:a16="http://schemas.microsoft.com/office/drawing/2014/main" xmlns="" id="{F6AD900E-5AF9-40F4-A17C-54F59B98B4B1}"/>
              </a:ext>
            </a:extLst>
          </p:cNvPr>
          <p:cNvSpPr txBox="1">
            <a:spLocks noChangeArrowheads="1"/>
          </p:cNvSpPr>
          <p:nvPr/>
        </p:nvSpPr>
        <p:spPr bwMode="auto">
          <a:xfrm>
            <a:off x="3723481" y="5030789"/>
            <a:ext cx="1905000" cy="138499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rgbClr val="003399"/>
            </a:solidFill>
            <a:miter lim="800000"/>
            <a:headEnd/>
            <a:tailEnd/>
          </a:ln>
          <a:effectLst/>
        </p:spPr>
        <p:txBody>
          <a:bodyPr>
            <a:spAutoFit/>
          </a:bodyPr>
          <a:lstStyle/>
          <a:p>
            <a:pPr fontAlgn="auto">
              <a:lnSpc>
                <a:spcPct val="140000"/>
              </a:lnSpc>
              <a:spcBef>
                <a:spcPts val="0"/>
              </a:spcBef>
              <a:spcAft>
                <a:spcPts val="0"/>
              </a:spcAft>
              <a:defRPr/>
            </a:pPr>
            <a:r>
              <a:rPr kumimoji="1" lang="en-US" sz="1200">
                <a:latin typeface="+mn-lt"/>
                <a:cs typeface="Arial" charset="0"/>
              </a:rPr>
              <a:t>• Standardization</a:t>
            </a:r>
          </a:p>
          <a:p>
            <a:pPr fontAlgn="auto">
              <a:lnSpc>
                <a:spcPct val="140000"/>
              </a:lnSpc>
              <a:spcBef>
                <a:spcPts val="0"/>
              </a:spcBef>
              <a:spcAft>
                <a:spcPts val="0"/>
              </a:spcAft>
              <a:defRPr/>
            </a:pPr>
            <a:r>
              <a:rPr kumimoji="1" lang="en-US" sz="1200">
                <a:latin typeface="+mn-lt"/>
                <a:cs typeface="Arial" charset="0"/>
              </a:rPr>
              <a:t>• Target Cost  Setting</a:t>
            </a:r>
          </a:p>
          <a:p>
            <a:pPr fontAlgn="auto">
              <a:lnSpc>
                <a:spcPct val="140000"/>
              </a:lnSpc>
              <a:spcBef>
                <a:spcPts val="0"/>
              </a:spcBef>
              <a:spcAft>
                <a:spcPts val="0"/>
              </a:spcAft>
              <a:defRPr/>
            </a:pPr>
            <a:r>
              <a:rPr kumimoji="1" lang="en-US" sz="1200">
                <a:latin typeface="+mn-lt"/>
                <a:cs typeface="Arial" charset="0"/>
              </a:rPr>
              <a:t>• VAVE</a:t>
            </a:r>
          </a:p>
          <a:p>
            <a:pPr fontAlgn="auto">
              <a:lnSpc>
                <a:spcPct val="140000"/>
              </a:lnSpc>
              <a:spcBef>
                <a:spcPts val="0"/>
              </a:spcBef>
              <a:spcAft>
                <a:spcPts val="0"/>
              </a:spcAft>
              <a:defRPr/>
            </a:pPr>
            <a:r>
              <a:rPr kumimoji="1" lang="en-US" sz="1200">
                <a:latin typeface="+mn-lt"/>
                <a:cs typeface="Arial" charset="0"/>
              </a:rPr>
              <a:t>• Localisation at SOP</a:t>
            </a:r>
          </a:p>
          <a:p>
            <a:pPr fontAlgn="auto">
              <a:lnSpc>
                <a:spcPct val="140000"/>
              </a:lnSpc>
              <a:spcBef>
                <a:spcPts val="0"/>
              </a:spcBef>
              <a:spcAft>
                <a:spcPts val="0"/>
              </a:spcAft>
              <a:defRPr/>
            </a:pPr>
            <a:r>
              <a:rPr kumimoji="1" lang="en-US" sz="1200">
                <a:latin typeface="+mn-lt"/>
                <a:cs typeface="Arial" charset="0"/>
              </a:rPr>
              <a:t>• Less Lead Time</a:t>
            </a:r>
          </a:p>
        </p:txBody>
      </p:sp>
      <p:sp>
        <p:nvSpPr>
          <p:cNvPr id="39985" name="Line 30"/>
          <p:cNvSpPr>
            <a:spLocks noChangeShapeType="1"/>
          </p:cNvSpPr>
          <p:nvPr/>
        </p:nvSpPr>
        <p:spPr bwMode="auto">
          <a:xfrm>
            <a:off x="2351088" y="3581400"/>
            <a:ext cx="0" cy="228600"/>
          </a:xfrm>
          <a:prstGeom prst="line">
            <a:avLst/>
          </a:prstGeom>
          <a:noFill/>
          <a:ln w="9525">
            <a:solidFill>
              <a:srgbClr val="003399"/>
            </a:solidFill>
            <a:round/>
            <a:headEnd/>
            <a:tailEnd/>
          </a:ln>
        </p:spPr>
        <p:txBody>
          <a:bodyPr/>
          <a:lstStyle/>
          <a:p>
            <a:endParaRPr lang="en-US"/>
          </a:p>
        </p:txBody>
      </p:sp>
      <p:sp>
        <p:nvSpPr>
          <p:cNvPr id="39986" name="Line 31"/>
          <p:cNvSpPr>
            <a:spLocks noChangeShapeType="1"/>
          </p:cNvSpPr>
          <p:nvPr/>
        </p:nvSpPr>
        <p:spPr bwMode="auto">
          <a:xfrm flipH="1">
            <a:off x="979488" y="3810000"/>
            <a:ext cx="1371600" cy="0"/>
          </a:xfrm>
          <a:prstGeom prst="line">
            <a:avLst/>
          </a:prstGeom>
          <a:noFill/>
          <a:ln w="9525">
            <a:solidFill>
              <a:srgbClr val="003399"/>
            </a:solidFill>
            <a:round/>
            <a:headEnd/>
            <a:tailEnd/>
          </a:ln>
        </p:spPr>
        <p:txBody>
          <a:bodyPr/>
          <a:lstStyle/>
          <a:p>
            <a:endParaRPr lang="en-US"/>
          </a:p>
        </p:txBody>
      </p:sp>
      <p:sp>
        <p:nvSpPr>
          <p:cNvPr id="39987" name="Line 32"/>
          <p:cNvSpPr>
            <a:spLocks noChangeShapeType="1"/>
          </p:cNvSpPr>
          <p:nvPr/>
        </p:nvSpPr>
        <p:spPr bwMode="auto">
          <a:xfrm>
            <a:off x="979488" y="3810000"/>
            <a:ext cx="0" cy="1752600"/>
          </a:xfrm>
          <a:prstGeom prst="line">
            <a:avLst/>
          </a:prstGeom>
          <a:noFill/>
          <a:ln w="9525">
            <a:solidFill>
              <a:srgbClr val="003399"/>
            </a:solidFill>
            <a:round/>
            <a:headEnd/>
            <a:tailEnd/>
          </a:ln>
        </p:spPr>
        <p:txBody>
          <a:bodyPr/>
          <a:lstStyle/>
          <a:p>
            <a:endParaRPr lang="en-US"/>
          </a:p>
        </p:txBody>
      </p:sp>
      <p:sp>
        <p:nvSpPr>
          <p:cNvPr id="33851" name="Line 33">
            <a:extLst>
              <a:ext uri="{FF2B5EF4-FFF2-40B4-BE49-F238E27FC236}">
                <a16:creationId xmlns:a16="http://schemas.microsoft.com/office/drawing/2014/main" xmlns="" id="{91C49DA3-8062-4B82-B789-BBF5D05CA17A}"/>
              </a:ext>
            </a:extLst>
          </p:cNvPr>
          <p:cNvSpPr>
            <a:spLocks noChangeShapeType="1"/>
          </p:cNvSpPr>
          <p:nvPr/>
        </p:nvSpPr>
        <p:spPr bwMode="auto">
          <a:xfrm>
            <a:off x="979488" y="5562600"/>
            <a:ext cx="304800" cy="0"/>
          </a:xfrm>
          <a:prstGeom prst="line">
            <a:avLst/>
          </a:prstGeom>
          <a:ln>
            <a:solidFill>
              <a:srgbClr val="663300"/>
            </a:solidFill>
            <a:tailEnd type="arrow"/>
          </a:ln>
        </p:spPr>
        <p:style>
          <a:lnRef idx="1">
            <a:schemeClr val="accent1"/>
          </a:lnRef>
          <a:fillRef idx="0">
            <a:schemeClr val="accent1"/>
          </a:fillRef>
          <a:effectRef idx="0">
            <a:schemeClr val="accent1"/>
          </a:effectRef>
          <a:fontRef idx="minor">
            <a:schemeClr val="tx1"/>
          </a:fontRef>
        </p:style>
        <p:txBody>
          <a:bodyPr/>
          <a:lstStyle/>
          <a:p>
            <a:pPr fontAlgn="auto">
              <a:spcBef>
                <a:spcPts val="0"/>
              </a:spcBef>
              <a:spcAft>
                <a:spcPts val="0"/>
              </a:spcAft>
              <a:defRPr/>
            </a:pPr>
            <a:endParaRPr lang="en-US"/>
          </a:p>
        </p:txBody>
      </p:sp>
      <p:sp>
        <p:nvSpPr>
          <p:cNvPr id="39989" name="Line 34"/>
          <p:cNvSpPr>
            <a:spLocks noChangeShapeType="1"/>
          </p:cNvSpPr>
          <p:nvPr/>
        </p:nvSpPr>
        <p:spPr bwMode="auto">
          <a:xfrm>
            <a:off x="3417888" y="5562600"/>
            <a:ext cx="304800" cy="0"/>
          </a:xfrm>
          <a:prstGeom prst="line">
            <a:avLst/>
          </a:prstGeom>
          <a:noFill/>
          <a:ln w="9525">
            <a:solidFill>
              <a:srgbClr val="003399"/>
            </a:solidFill>
            <a:round/>
            <a:headEnd/>
            <a:tailEnd type="triangle" w="med" len="med"/>
          </a:ln>
        </p:spPr>
        <p:txBody>
          <a:bodyPr/>
          <a:lstStyle/>
          <a:p>
            <a:endParaRPr lang="en-US"/>
          </a:p>
        </p:txBody>
      </p:sp>
      <p:sp>
        <p:nvSpPr>
          <p:cNvPr id="39990" name="Line 35"/>
          <p:cNvSpPr>
            <a:spLocks noChangeShapeType="1"/>
          </p:cNvSpPr>
          <p:nvPr/>
        </p:nvSpPr>
        <p:spPr bwMode="auto">
          <a:xfrm>
            <a:off x="3417888" y="4191000"/>
            <a:ext cx="304800" cy="0"/>
          </a:xfrm>
          <a:prstGeom prst="line">
            <a:avLst/>
          </a:prstGeom>
          <a:noFill/>
          <a:ln w="9525">
            <a:solidFill>
              <a:srgbClr val="003399"/>
            </a:solidFill>
            <a:round/>
            <a:headEnd/>
            <a:tailEnd type="triangle" w="med" len="med"/>
          </a:ln>
        </p:spPr>
        <p:txBody>
          <a:bodyPr/>
          <a:lstStyle/>
          <a:p>
            <a:endParaRPr lang="en-US"/>
          </a:p>
        </p:txBody>
      </p:sp>
      <p:sp>
        <p:nvSpPr>
          <p:cNvPr id="431140" name="Text Box 36">
            <a:extLst>
              <a:ext uri="{FF2B5EF4-FFF2-40B4-BE49-F238E27FC236}">
                <a16:creationId xmlns:a16="http://schemas.microsoft.com/office/drawing/2014/main" xmlns="" id="{27688508-B787-452F-924E-F2DA5F2E7462}"/>
              </a:ext>
            </a:extLst>
          </p:cNvPr>
          <p:cNvSpPr txBox="1">
            <a:spLocks noChangeArrowheads="1"/>
          </p:cNvSpPr>
          <p:nvPr/>
        </p:nvSpPr>
        <p:spPr bwMode="auto">
          <a:xfrm>
            <a:off x="1596231" y="5443539"/>
            <a:ext cx="1474314"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noFill/>
            <a:miter lim="800000"/>
            <a:headEnd/>
            <a:tailEnd/>
          </a:ln>
          <a:effectLst/>
        </p:spPr>
        <p:txBody>
          <a:bodyPr wrap="none">
            <a:spAutoFit/>
          </a:bodyPr>
          <a:lstStyle/>
          <a:p>
            <a:pPr fontAlgn="auto">
              <a:spcBef>
                <a:spcPts val="0"/>
              </a:spcBef>
              <a:spcAft>
                <a:spcPts val="0"/>
              </a:spcAft>
              <a:defRPr/>
            </a:pPr>
            <a:r>
              <a:rPr kumimoji="1" lang="en-US" sz="1400">
                <a:latin typeface="+mn-lt"/>
                <a:cs typeface="Arial" charset="0"/>
              </a:rPr>
              <a:t>NPD &amp; Break thru</a:t>
            </a:r>
          </a:p>
        </p:txBody>
      </p:sp>
      <p:sp>
        <p:nvSpPr>
          <p:cNvPr id="431141" name="Rectangle 37">
            <a:extLst>
              <a:ext uri="{FF2B5EF4-FFF2-40B4-BE49-F238E27FC236}">
                <a16:creationId xmlns:a16="http://schemas.microsoft.com/office/drawing/2014/main" xmlns="" id="{CF36CC1C-DFA6-4487-979F-108DF5B9E23B}"/>
              </a:ext>
            </a:extLst>
          </p:cNvPr>
          <p:cNvSpPr>
            <a:spLocks noChangeArrowheads="1"/>
          </p:cNvSpPr>
          <p:nvPr/>
        </p:nvSpPr>
        <p:spPr bwMode="auto">
          <a:xfrm>
            <a:off x="6009482" y="3962400"/>
            <a:ext cx="1920875" cy="5794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lgn="ctr">
            <a:solidFill>
              <a:srgbClr val="003399"/>
            </a:solidFill>
            <a:miter lim="800000"/>
            <a:headEnd/>
            <a:tailEnd/>
          </a:ln>
          <a:effectLst/>
        </p:spPr>
        <p:txBody>
          <a:bodyPr wrap="none" anchor="ctr"/>
          <a:lstStyle/>
          <a:p>
            <a:pPr fontAlgn="auto">
              <a:spcBef>
                <a:spcPts val="0"/>
              </a:spcBef>
              <a:spcAft>
                <a:spcPts val="0"/>
              </a:spcAft>
              <a:defRPr/>
            </a:pPr>
            <a:endParaRPr kumimoji="1" lang="en-US">
              <a:latin typeface="+mn-lt"/>
              <a:cs typeface="Arial" charset="0"/>
            </a:endParaRPr>
          </a:p>
        </p:txBody>
      </p:sp>
      <p:sp>
        <p:nvSpPr>
          <p:cNvPr id="431142" name="Rectangle 38">
            <a:extLst>
              <a:ext uri="{FF2B5EF4-FFF2-40B4-BE49-F238E27FC236}">
                <a16:creationId xmlns:a16="http://schemas.microsoft.com/office/drawing/2014/main" xmlns="" id="{49E360D1-4AF9-4227-B7B4-0764B23989E3}"/>
              </a:ext>
            </a:extLst>
          </p:cNvPr>
          <p:cNvSpPr>
            <a:spLocks noChangeArrowheads="1"/>
          </p:cNvSpPr>
          <p:nvPr/>
        </p:nvSpPr>
        <p:spPr bwMode="auto">
          <a:xfrm>
            <a:off x="6009482" y="5334000"/>
            <a:ext cx="1920875" cy="5794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rgbClr val="003399"/>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40000" name="Line 39"/>
          <p:cNvSpPr>
            <a:spLocks noChangeShapeType="1"/>
          </p:cNvSpPr>
          <p:nvPr/>
        </p:nvSpPr>
        <p:spPr bwMode="auto">
          <a:xfrm flipH="1">
            <a:off x="5780088" y="3810000"/>
            <a:ext cx="2057400" cy="0"/>
          </a:xfrm>
          <a:prstGeom prst="line">
            <a:avLst/>
          </a:prstGeom>
          <a:noFill/>
          <a:ln w="9525">
            <a:solidFill>
              <a:srgbClr val="003399"/>
            </a:solidFill>
            <a:round/>
            <a:headEnd/>
            <a:tailEnd/>
          </a:ln>
        </p:spPr>
        <p:txBody>
          <a:bodyPr/>
          <a:lstStyle/>
          <a:p>
            <a:endParaRPr lang="en-US"/>
          </a:p>
        </p:txBody>
      </p:sp>
      <p:sp>
        <p:nvSpPr>
          <p:cNvPr id="40001" name="Line 40"/>
          <p:cNvSpPr>
            <a:spLocks noChangeShapeType="1"/>
          </p:cNvSpPr>
          <p:nvPr/>
        </p:nvSpPr>
        <p:spPr bwMode="auto">
          <a:xfrm>
            <a:off x="7837488" y="3581400"/>
            <a:ext cx="0" cy="228600"/>
          </a:xfrm>
          <a:prstGeom prst="line">
            <a:avLst/>
          </a:prstGeom>
          <a:noFill/>
          <a:ln w="9525">
            <a:solidFill>
              <a:srgbClr val="003399"/>
            </a:solidFill>
            <a:round/>
            <a:headEnd/>
            <a:tailEnd/>
          </a:ln>
        </p:spPr>
        <p:txBody>
          <a:bodyPr/>
          <a:lstStyle/>
          <a:p>
            <a:endParaRPr lang="en-US"/>
          </a:p>
        </p:txBody>
      </p:sp>
      <p:sp>
        <p:nvSpPr>
          <p:cNvPr id="40002" name="Line 41"/>
          <p:cNvSpPr>
            <a:spLocks noChangeShapeType="1"/>
          </p:cNvSpPr>
          <p:nvPr/>
        </p:nvSpPr>
        <p:spPr bwMode="auto">
          <a:xfrm>
            <a:off x="5780088" y="3810000"/>
            <a:ext cx="0" cy="1828800"/>
          </a:xfrm>
          <a:prstGeom prst="line">
            <a:avLst/>
          </a:prstGeom>
          <a:noFill/>
          <a:ln w="9525">
            <a:solidFill>
              <a:srgbClr val="003399"/>
            </a:solidFill>
            <a:round/>
            <a:headEnd/>
            <a:tailEnd/>
          </a:ln>
        </p:spPr>
        <p:txBody>
          <a:bodyPr/>
          <a:lstStyle/>
          <a:p>
            <a:endParaRPr lang="en-US"/>
          </a:p>
        </p:txBody>
      </p:sp>
      <p:sp>
        <p:nvSpPr>
          <p:cNvPr id="40003" name="Line 42"/>
          <p:cNvSpPr>
            <a:spLocks noChangeShapeType="1"/>
          </p:cNvSpPr>
          <p:nvPr/>
        </p:nvSpPr>
        <p:spPr bwMode="auto">
          <a:xfrm>
            <a:off x="5780088" y="4267200"/>
            <a:ext cx="228600" cy="0"/>
          </a:xfrm>
          <a:prstGeom prst="line">
            <a:avLst/>
          </a:prstGeom>
          <a:noFill/>
          <a:ln w="9525">
            <a:solidFill>
              <a:srgbClr val="003399"/>
            </a:solidFill>
            <a:round/>
            <a:headEnd/>
            <a:tailEnd type="triangle" w="med" len="med"/>
          </a:ln>
        </p:spPr>
        <p:txBody>
          <a:bodyPr/>
          <a:lstStyle/>
          <a:p>
            <a:endParaRPr lang="en-US"/>
          </a:p>
        </p:txBody>
      </p:sp>
      <p:sp>
        <p:nvSpPr>
          <p:cNvPr id="431147" name="Text Box 43">
            <a:extLst>
              <a:ext uri="{FF2B5EF4-FFF2-40B4-BE49-F238E27FC236}">
                <a16:creationId xmlns:a16="http://schemas.microsoft.com/office/drawing/2014/main" xmlns="" id="{212E802D-C75A-4A4F-B5C3-EAE248865F42}"/>
              </a:ext>
            </a:extLst>
          </p:cNvPr>
          <p:cNvSpPr txBox="1">
            <a:spLocks noChangeArrowheads="1"/>
          </p:cNvSpPr>
          <p:nvPr/>
        </p:nvSpPr>
        <p:spPr bwMode="auto">
          <a:xfrm>
            <a:off x="6161881" y="3962401"/>
            <a:ext cx="1676400"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noFill/>
            <a:miter lim="800000"/>
            <a:headEnd/>
            <a:tailEnd/>
          </a:ln>
          <a:effectLst/>
        </p:spPr>
        <p:txBody>
          <a:bodyPr>
            <a:spAutoFit/>
          </a:bodyPr>
          <a:lstStyle/>
          <a:p>
            <a:pPr fontAlgn="auto">
              <a:spcBef>
                <a:spcPts val="0"/>
              </a:spcBef>
              <a:spcAft>
                <a:spcPts val="0"/>
              </a:spcAft>
              <a:defRPr/>
            </a:pPr>
            <a:r>
              <a:rPr kumimoji="1" lang="en-US" sz="1400" dirty="0">
                <a:latin typeface="+mn-lt"/>
                <a:cs typeface="Arial" charset="0"/>
              </a:rPr>
              <a:t>Manufacturing Cost </a:t>
            </a:r>
          </a:p>
        </p:txBody>
      </p:sp>
      <p:sp>
        <p:nvSpPr>
          <p:cNvPr id="431148" name="Text Box 44">
            <a:extLst>
              <a:ext uri="{FF2B5EF4-FFF2-40B4-BE49-F238E27FC236}">
                <a16:creationId xmlns:a16="http://schemas.microsoft.com/office/drawing/2014/main" xmlns="" id="{725B3851-1B57-4305-8CA5-009CB3210C54}"/>
              </a:ext>
            </a:extLst>
          </p:cNvPr>
          <p:cNvSpPr txBox="1">
            <a:spLocks noChangeArrowheads="1"/>
          </p:cNvSpPr>
          <p:nvPr/>
        </p:nvSpPr>
        <p:spPr bwMode="auto">
          <a:xfrm>
            <a:off x="6161881" y="5486401"/>
            <a:ext cx="1676400" cy="3143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noFill/>
            <a:miter lim="800000"/>
            <a:headEnd/>
            <a:tailEnd/>
          </a:ln>
          <a:effectLst/>
        </p:spPr>
        <p:txBody>
          <a:bodyPr>
            <a:spAutoFit/>
          </a:bodyPr>
          <a:lstStyle/>
          <a:p>
            <a:pPr fontAlgn="auto">
              <a:spcBef>
                <a:spcPts val="0"/>
              </a:spcBef>
              <a:spcAft>
                <a:spcPts val="0"/>
              </a:spcAft>
              <a:defRPr/>
            </a:pPr>
            <a:r>
              <a:rPr kumimoji="1" lang="en-US" sz="1400" dirty="0">
                <a:latin typeface="+mn-lt"/>
                <a:cs typeface="Arial" charset="0"/>
              </a:rPr>
              <a:t>Overhead Cost</a:t>
            </a:r>
          </a:p>
        </p:txBody>
      </p:sp>
      <p:sp>
        <p:nvSpPr>
          <p:cNvPr id="40010" name="Line 45"/>
          <p:cNvSpPr>
            <a:spLocks noChangeShapeType="1"/>
          </p:cNvSpPr>
          <p:nvPr/>
        </p:nvSpPr>
        <p:spPr bwMode="auto">
          <a:xfrm>
            <a:off x="5780088" y="5638800"/>
            <a:ext cx="228600" cy="0"/>
          </a:xfrm>
          <a:prstGeom prst="line">
            <a:avLst/>
          </a:prstGeom>
          <a:noFill/>
          <a:ln w="9525">
            <a:solidFill>
              <a:srgbClr val="003399"/>
            </a:solidFill>
            <a:round/>
            <a:headEnd/>
            <a:tailEnd type="triangle" w="med" len="med"/>
          </a:ln>
        </p:spPr>
        <p:txBody>
          <a:bodyPr/>
          <a:lstStyle/>
          <a:p>
            <a:endParaRPr lang="en-US"/>
          </a:p>
        </p:txBody>
      </p:sp>
      <p:sp>
        <p:nvSpPr>
          <p:cNvPr id="40011" name="Line 48"/>
          <p:cNvSpPr>
            <a:spLocks noChangeShapeType="1"/>
          </p:cNvSpPr>
          <p:nvPr/>
        </p:nvSpPr>
        <p:spPr bwMode="auto">
          <a:xfrm>
            <a:off x="7989888" y="5638800"/>
            <a:ext cx="228600" cy="0"/>
          </a:xfrm>
          <a:prstGeom prst="line">
            <a:avLst/>
          </a:prstGeom>
          <a:noFill/>
          <a:ln w="9525">
            <a:solidFill>
              <a:srgbClr val="003399"/>
            </a:solidFill>
            <a:round/>
            <a:headEnd/>
            <a:tailEnd type="triangle" w="med" len="med"/>
          </a:ln>
        </p:spPr>
        <p:txBody>
          <a:bodyPr/>
          <a:lstStyle/>
          <a:p>
            <a:endParaRPr lang="en-US"/>
          </a:p>
        </p:txBody>
      </p:sp>
      <p:sp>
        <p:nvSpPr>
          <p:cNvPr id="40012" name="Line 49"/>
          <p:cNvSpPr>
            <a:spLocks noChangeShapeType="1"/>
          </p:cNvSpPr>
          <p:nvPr/>
        </p:nvSpPr>
        <p:spPr bwMode="auto">
          <a:xfrm>
            <a:off x="7989888" y="4191000"/>
            <a:ext cx="228600" cy="0"/>
          </a:xfrm>
          <a:prstGeom prst="line">
            <a:avLst/>
          </a:prstGeom>
          <a:noFill/>
          <a:ln w="9525">
            <a:solidFill>
              <a:srgbClr val="003399"/>
            </a:solidFill>
            <a:round/>
            <a:headEnd/>
            <a:tailEnd type="triangle" w="med" len="med"/>
          </a:ln>
        </p:spPr>
        <p:txBody>
          <a:bodyPr/>
          <a:lstStyle/>
          <a:p>
            <a:endParaRPr lang="en-US"/>
          </a:p>
        </p:txBody>
      </p:sp>
      <p:sp>
        <p:nvSpPr>
          <p:cNvPr id="431154" name="Text Box 50">
            <a:extLst>
              <a:ext uri="{FF2B5EF4-FFF2-40B4-BE49-F238E27FC236}">
                <a16:creationId xmlns:a16="http://schemas.microsoft.com/office/drawing/2014/main" xmlns="" id="{7905A344-71D9-4CAC-AB6E-C6D0F0B9B86B}"/>
              </a:ext>
            </a:extLst>
          </p:cNvPr>
          <p:cNvSpPr txBox="1">
            <a:spLocks noChangeArrowheads="1"/>
          </p:cNvSpPr>
          <p:nvPr/>
        </p:nvSpPr>
        <p:spPr bwMode="auto">
          <a:xfrm>
            <a:off x="8219281" y="3657600"/>
            <a:ext cx="1524000" cy="11239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rgbClr val="003399"/>
            </a:solidFill>
            <a:miter lim="800000"/>
            <a:headEnd/>
            <a:tailEnd/>
          </a:ln>
          <a:effectLst/>
        </p:spPr>
        <p:txBody>
          <a:bodyPr>
            <a:spAutoFit/>
          </a:bodyPr>
          <a:lstStyle/>
          <a:p>
            <a:pPr fontAlgn="auto">
              <a:lnSpc>
                <a:spcPct val="140000"/>
              </a:lnSpc>
              <a:spcBef>
                <a:spcPts val="0"/>
              </a:spcBef>
              <a:spcAft>
                <a:spcPts val="0"/>
              </a:spcAft>
              <a:defRPr/>
            </a:pPr>
            <a:r>
              <a:rPr kumimoji="1" lang="en-US" sz="1200" dirty="0">
                <a:latin typeface="+mn-lt"/>
                <a:cs typeface="Arial" charset="0"/>
              </a:rPr>
              <a:t>•  ABC-Operation </a:t>
            </a:r>
          </a:p>
          <a:p>
            <a:pPr fontAlgn="auto">
              <a:lnSpc>
                <a:spcPct val="140000"/>
              </a:lnSpc>
              <a:spcBef>
                <a:spcPts val="0"/>
              </a:spcBef>
              <a:spcAft>
                <a:spcPts val="0"/>
              </a:spcAft>
              <a:defRPr/>
            </a:pPr>
            <a:r>
              <a:rPr kumimoji="1" lang="en-US" sz="1200" dirty="0">
                <a:latin typeface="+mn-lt"/>
                <a:cs typeface="Arial" charset="0"/>
              </a:rPr>
              <a:t>Model</a:t>
            </a:r>
          </a:p>
          <a:p>
            <a:pPr fontAlgn="auto">
              <a:lnSpc>
                <a:spcPct val="140000"/>
              </a:lnSpc>
              <a:spcBef>
                <a:spcPts val="0"/>
              </a:spcBef>
              <a:spcAft>
                <a:spcPts val="0"/>
              </a:spcAft>
              <a:defRPr/>
            </a:pPr>
            <a:r>
              <a:rPr kumimoji="1" lang="en-US" sz="1200" dirty="0">
                <a:latin typeface="+mn-lt"/>
                <a:cs typeface="Arial" charset="0"/>
              </a:rPr>
              <a:t>•  Kaizen</a:t>
            </a:r>
          </a:p>
          <a:p>
            <a:pPr fontAlgn="auto">
              <a:lnSpc>
                <a:spcPct val="140000"/>
              </a:lnSpc>
              <a:spcBef>
                <a:spcPts val="0"/>
              </a:spcBef>
              <a:spcAft>
                <a:spcPts val="0"/>
              </a:spcAft>
              <a:buFontTx/>
              <a:buChar char="•"/>
              <a:defRPr/>
            </a:pPr>
            <a:r>
              <a:rPr kumimoji="1" lang="en-US" sz="1200" dirty="0">
                <a:latin typeface="+mn-lt"/>
                <a:cs typeface="Arial" charset="0"/>
              </a:rPr>
              <a:t>Quality Circle</a:t>
            </a:r>
          </a:p>
        </p:txBody>
      </p:sp>
      <p:sp>
        <p:nvSpPr>
          <p:cNvPr id="431155" name="Text Box 51">
            <a:extLst>
              <a:ext uri="{FF2B5EF4-FFF2-40B4-BE49-F238E27FC236}">
                <a16:creationId xmlns:a16="http://schemas.microsoft.com/office/drawing/2014/main" xmlns="" id="{BC48F5AB-4CBE-493E-9CCE-B1FE8FB8EA0A}"/>
              </a:ext>
            </a:extLst>
          </p:cNvPr>
          <p:cNvSpPr txBox="1">
            <a:spLocks noChangeArrowheads="1"/>
          </p:cNvSpPr>
          <p:nvPr/>
        </p:nvSpPr>
        <p:spPr bwMode="auto">
          <a:xfrm>
            <a:off x="8219281" y="5181600"/>
            <a:ext cx="1600200" cy="11239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solidFill>
              <a:srgbClr val="003399"/>
            </a:solidFill>
            <a:miter lim="800000"/>
            <a:headEnd/>
            <a:tailEnd/>
          </a:ln>
          <a:effectLst/>
        </p:spPr>
        <p:txBody>
          <a:bodyPr>
            <a:spAutoFit/>
          </a:bodyPr>
          <a:lstStyle/>
          <a:p>
            <a:pPr fontAlgn="auto">
              <a:lnSpc>
                <a:spcPct val="140000"/>
              </a:lnSpc>
              <a:spcBef>
                <a:spcPts val="0"/>
              </a:spcBef>
              <a:spcAft>
                <a:spcPts val="0"/>
              </a:spcAft>
              <a:defRPr/>
            </a:pPr>
            <a:r>
              <a:rPr kumimoji="1" lang="en-US" sz="1200" dirty="0">
                <a:latin typeface="+mn-lt"/>
                <a:cs typeface="Arial" charset="0"/>
              </a:rPr>
              <a:t>•ABC-Strategic </a:t>
            </a:r>
          </a:p>
          <a:p>
            <a:pPr fontAlgn="auto">
              <a:lnSpc>
                <a:spcPct val="140000"/>
              </a:lnSpc>
              <a:spcBef>
                <a:spcPts val="0"/>
              </a:spcBef>
              <a:spcAft>
                <a:spcPts val="0"/>
              </a:spcAft>
              <a:defRPr/>
            </a:pPr>
            <a:r>
              <a:rPr kumimoji="1" lang="en-US" sz="1200" dirty="0">
                <a:latin typeface="+mn-lt"/>
                <a:cs typeface="Arial" charset="0"/>
              </a:rPr>
              <a:t>Model</a:t>
            </a:r>
          </a:p>
          <a:p>
            <a:pPr fontAlgn="auto">
              <a:lnSpc>
                <a:spcPct val="140000"/>
              </a:lnSpc>
              <a:spcBef>
                <a:spcPts val="0"/>
              </a:spcBef>
              <a:spcAft>
                <a:spcPts val="0"/>
              </a:spcAft>
              <a:buFontTx/>
              <a:buChar char="•"/>
              <a:defRPr/>
            </a:pPr>
            <a:r>
              <a:rPr kumimoji="1" lang="en-US" sz="1200" dirty="0">
                <a:latin typeface="+mn-lt"/>
                <a:cs typeface="Arial" charset="0"/>
              </a:rPr>
              <a:t>Cost Center base </a:t>
            </a:r>
          </a:p>
          <a:p>
            <a:pPr fontAlgn="auto">
              <a:lnSpc>
                <a:spcPct val="140000"/>
              </a:lnSpc>
              <a:spcBef>
                <a:spcPts val="0"/>
              </a:spcBef>
              <a:spcAft>
                <a:spcPts val="0"/>
              </a:spcAft>
              <a:defRPr/>
            </a:pPr>
            <a:r>
              <a:rPr kumimoji="1" lang="en-US" sz="1200" dirty="0">
                <a:latin typeface="+mn-lt"/>
                <a:cs typeface="Arial" charset="0"/>
              </a:rPr>
              <a:t>Overhead Control</a:t>
            </a:r>
          </a:p>
        </p:txBody>
      </p:sp>
      <p:cxnSp>
        <p:nvCxnSpPr>
          <p:cNvPr id="45" name="Straight Arrow Connector 44">
            <a:extLst>
              <a:ext uri="{FF2B5EF4-FFF2-40B4-BE49-F238E27FC236}">
                <a16:creationId xmlns:a16="http://schemas.microsoft.com/office/drawing/2014/main" xmlns="" id="{F8C3B0CC-412E-48AD-AB11-ED9E0B46E530}"/>
              </a:ext>
            </a:extLst>
          </p:cNvPr>
          <p:cNvCxnSpPr/>
          <p:nvPr/>
        </p:nvCxnSpPr>
        <p:spPr>
          <a:xfrm>
            <a:off x="979488" y="4191000"/>
            <a:ext cx="381000" cy="1588"/>
          </a:xfrm>
          <a:prstGeom prst="straightConnector1">
            <a:avLst/>
          </a:prstGeom>
          <a:ln>
            <a:solidFill>
              <a:srgbClr val="663300"/>
            </a:solidFill>
            <a:tailEnd type="arrow"/>
          </a:ln>
        </p:spPr>
        <p:style>
          <a:lnRef idx="1">
            <a:schemeClr val="accent1"/>
          </a:lnRef>
          <a:fillRef idx="0">
            <a:schemeClr val="accent1"/>
          </a:fillRef>
          <a:effectRef idx="0">
            <a:schemeClr val="accent1"/>
          </a:effectRef>
          <a:fontRef idx="minor">
            <a:schemeClr val="tx1"/>
          </a:fontRef>
        </p:style>
      </p:cxnSp>
      <p:sp>
        <p:nvSpPr>
          <p:cNvPr id="40020" name="Rectangle 42"/>
          <p:cNvSpPr>
            <a:spLocks noChangeArrowheads="1"/>
          </p:cNvSpPr>
          <p:nvPr/>
        </p:nvSpPr>
        <p:spPr bwMode="auto">
          <a:xfrm>
            <a:off x="1970088" y="0"/>
            <a:ext cx="7620000" cy="457200"/>
          </a:xfrm>
          <a:prstGeom prst="rect">
            <a:avLst/>
          </a:prstGeom>
          <a:noFill/>
          <a:ln w="9525">
            <a:noFill/>
            <a:miter lim="800000"/>
            <a:headEnd/>
            <a:tailEnd/>
          </a:ln>
        </p:spPr>
        <p:txBody>
          <a:bodyPr>
            <a:spAutoFit/>
          </a:bodyPr>
          <a:lstStyle/>
          <a:p>
            <a:pPr algn="r"/>
            <a:r>
              <a:rPr lang="en-US" altLang="en-US" sz="2400">
                <a:solidFill>
                  <a:schemeClr val="bg1"/>
                </a:solidFill>
                <a:latin typeface="Century Gothic" pitchFamily="34" charset="0"/>
              </a:rPr>
              <a:t>Cost Leadership Structure</a:t>
            </a:r>
            <a:endParaRPr lang="en-US" altLang="en-US" sz="2400">
              <a:solidFill>
                <a:schemeClr val="bg1"/>
              </a:solidFill>
            </a:endParaRPr>
          </a:p>
        </p:txBody>
      </p:sp>
      <p:sp>
        <p:nvSpPr>
          <p:cNvPr id="2" name="Explosion: 14 Points 1">
            <a:extLst>
              <a:ext uri="{FF2B5EF4-FFF2-40B4-BE49-F238E27FC236}">
                <a16:creationId xmlns:a16="http://schemas.microsoft.com/office/drawing/2014/main" xmlns="" id="{7CD666ED-75F5-42A4-B608-C864444F9614}"/>
              </a:ext>
            </a:extLst>
          </p:cNvPr>
          <p:cNvSpPr/>
          <p:nvPr/>
        </p:nvSpPr>
        <p:spPr>
          <a:xfrm>
            <a:off x="-20638" y="-60325"/>
            <a:ext cx="3668713" cy="270668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40022" name="TextBox 3"/>
          <p:cNvSpPr txBox="1">
            <a:spLocks noChangeArrowheads="1"/>
          </p:cNvSpPr>
          <p:nvPr/>
        </p:nvSpPr>
        <p:spPr bwMode="auto">
          <a:xfrm>
            <a:off x="741363" y="944563"/>
            <a:ext cx="2295525" cy="923925"/>
          </a:xfrm>
          <a:prstGeom prst="rect">
            <a:avLst/>
          </a:prstGeom>
          <a:noFill/>
          <a:ln w="9525">
            <a:noFill/>
            <a:miter lim="800000"/>
            <a:headEnd/>
            <a:tailEnd/>
          </a:ln>
        </p:spPr>
        <p:txBody>
          <a:bodyPr>
            <a:spAutoFit/>
          </a:bodyPr>
          <a:lstStyle/>
          <a:p>
            <a:r>
              <a:rPr lang="en-IN" altLang="en-US" b="1">
                <a:solidFill>
                  <a:schemeClr val="bg1"/>
                </a:solidFill>
              </a:rPr>
              <a:t>DEPLOYING STRATEGIC COST GOALS</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Slide Number Placeholder 3"/>
          <p:cNvSpPr txBox="1">
            <a:spLocks noGrp="1" noChangeArrowheads="1"/>
          </p:cNvSpPr>
          <p:nvPr/>
        </p:nvSpPr>
        <p:spPr bwMode="auto">
          <a:xfrm>
            <a:off x="1398588" y="6472238"/>
            <a:ext cx="9051925" cy="365125"/>
          </a:xfrm>
          <a:prstGeom prst="rect">
            <a:avLst/>
          </a:prstGeom>
          <a:noFill/>
          <a:ln w="9525">
            <a:noFill/>
            <a:miter lim="800000"/>
            <a:headEnd/>
            <a:tailEnd/>
          </a:ln>
        </p:spPr>
        <p:txBody>
          <a:bodyPr anchor="ctr"/>
          <a:lstStyle/>
          <a:p>
            <a:pPr algn="r" eaLnBrk="1" hangingPunct="1">
              <a:buFont typeface="Arial" pitchFamily="34" charset="0"/>
              <a:buNone/>
            </a:pPr>
            <a:fld id="{7FC3F828-5917-485C-833F-9B55E7FF5CAB}" type="slidenum">
              <a:rPr lang="en-US" altLang="en-US" sz="1200">
                <a:solidFill>
                  <a:srgbClr val="898989"/>
                </a:solidFill>
                <a:latin typeface="Franklin Gothic Medium" pitchFamily="34" charset="0"/>
                <a:sym typeface="Franklin Gothic Medium" pitchFamily="34" charset="0"/>
              </a:rPr>
              <a:pPr algn="r" eaLnBrk="1" hangingPunct="1">
                <a:buFont typeface="Arial" pitchFamily="34" charset="0"/>
                <a:buNone/>
              </a:pPr>
              <a:t>12</a:t>
            </a:fld>
            <a:endParaRPr lang="en-US" altLang="en-US">
              <a:sym typeface="Franklin Gothic Medium" pitchFamily="34" charset="0"/>
            </a:endParaRPr>
          </a:p>
        </p:txBody>
      </p:sp>
      <p:pic>
        <p:nvPicPr>
          <p:cNvPr id="41987" name="Picture 7"/>
          <p:cNvPicPr>
            <a:picLocks noChangeAspect="1" noChangeArrowheads="1"/>
          </p:cNvPicPr>
          <p:nvPr/>
        </p:nvPicPr>
        <p:blipFill>
          <a:blip r:embed="rId2"/>
          <a:srcRect l="48782" t="-6866"/>
          <a:stretch>
            <a:fillRect/>
          </a:stretch>
        </p:blipFill>
        <p:spPr bwMode="auto">
          <a:xfrm>
            <a:off x="0" y="244475"/>
            <a:ext cx="1431925" cy="209550"/>
          </a:xfrm>
          <a:prstGeom prst="rect">
            <a:avLst/>
          </a:prstGeom>
          <a:noFill/>
          <a:ln w="9525">
            <a:noFill/>
            <a:miter lim="800000"/>
            <a:headEnd/>
            <a:tailEnd/>
          </a:ln>
        </p:spPr>
      </p:pic>
      <p:pic>
        <p:nvPicPr>
          <p:cNvPr id="41988" name="Picture 9"/>
          <p:cNvPicPr>
            <a:picLocks noChangeAspect="1" noChangeArrowheads="1"/>
          </p:cNvPicPr>
          <p:nvPr/>
        </p:nvPicPr>
        <p:blipFill>
          <a:blip r:embed="rId2"/>
          <a:srcRect/>
          <a:stretch>
            <a:fillRect/>
          </a:stretch>
        </p:blipFill>
        <p:spPr bwMode="auto">
          <a:xfrm>
            <a:off x="0" y="6491288"/>
            <a:ext cx="3997325" cy="277812"/>
          </a:xfrm>
          <a:prstGeom prst="rect">
            <a:avLst/>
          </a:prstGeom>
          <a:noFill/>
          <a:ln w="9525">
            <a:noFill/>
            <a:miter lim="800000"/>
            <a:headEnd/>
            <a:tailEnd/>
          </a:ln>
        </p:spPr>
      </p:pic>
      <p:sp>
        <p:nvSpPr>
          <p:cNvPr id="41989" name="Title 13"/>
          <p:cNvSpPr>
            <a:spLocks noGrp="1" noChangeArrowheads="1"/>
          </p:cNvSpPr>
          <p:nvPr>
            <p:ph type="title" idx="4294967295"/>
          </p:nvPr>
        </p:nvSpPr>
        <p:spPr>
          <a:xfrm>
            <a:off x="1398588" y="153988"/>
            <a:ext cx="7529512" cy="954087"/>
          </a:xfrm>
        </p:spPr>
        <p:txBody>
          <a:bodyPr anchor="t"/>
          <a:lstStyle/>
          <a:p>
            <a:pPr marL="0" indent="0" eaLnBrk="1" hangingPunct="1"/>
            <a:r>
              <a:rPr lang="en-IN" altLang="en-US" smtClean="0"/>
              <a:t>TCM Principles</a:t>
            </a:r>
          </a:p>
        </p:txBody>
      </p:sp>
      <p:sp>
        <p:nvSpPr>
          <p:cNvPr id="41990" name="AutoShape 7"/>
          <p:cNvSpPr>
            <a:spLocks noChangeArrowheads="1"/>
          </p:cNvSpPr>
          <p:nvPr/>
        </p:nvSpPr>
        <p:spPr bwMode="auto">
          <a:xfrm>
            <a:off x="280988" y="1082675"/>
            <a:ext cx="5132387" cy="347663"/>
          </a:xfrm>
          <a:prstGeom prst="homePlate">
            <a:avLst>
              <a:gd name="adj" fmla="val 369063"/>
            </a:avLst>
          </a:prstGeom>
          <a:solidFill>
            <a:srgbClr val="336699"/>
          </a:solidFill>
          <a:ln w="9525">
            <a:noFill/>
            <a:miter lim="800000"/>
            <a:headEnd/>
            <a:tailEnd/>
          </a:ln>
          <a:effectLst/>
        </p:spPr>
        <p:txBody>
          <a:bodyPr wrap="none" anchor="ctr"/>
          <a:lstStyle/>
          <a:p>
            <a:pPr eaLnBrk="1" hangingPunct="1">
              <a:buFont typeface="Arial" pitchFamily="34" charset="0"/>
              <a:buNone/>
            </a:pPr>
            <a:r>
              <a:rPr lang="en-US" altLang="en-US">
                <a:solidFill>
                  <a:schemeClr val="bg1"/>
                </a:solidFill>
                <a:latin typeface="Franklin Gothic Medium" pitchFamily="34" charset="0"/>
                <a:sym typeface="Arial" pitchFamily="34" charset="0"/>
              </a:rPr>
              <a:t>Resource Focus</a:t>
            </a:r>
            <a:r>
              <a:rPr lang="en-IN" altLang="en-US">
                <a:solidFill>
                  <a:schemeClr val="bg1"/>
                </a:solidFill>
                <a:latin typeface="Franklin Gothic Medium" pitchFamily="34" charset="0"/>
                <a:sym typeface="Arial" pitchFamily="34" charset="0"/>
              </a:rPr>
              <a:t> </a:t>
            </a:r>
            <a:endParaRPr lang="en-US" altLang="en-US">
              <a:solidFill>
                <a:schemeClr val="bg1"/>
              </a:solidFill>
              <a:sym typeface="Calibri" pitchFamily="34" charset="0"/>
            </a:endParaRPr>
          </a:p>
        </p:txBody>
      </p:sp>
      <p:sp>
        <p:nvSpPr>
          <p:cNvPr id="41991" name="AutoShape 8"/>
          <p:cNvSpPr>
            <a:spLocks noChangeArrowheads="1"/>
          </p:cNvSpPr>
          <p:nvPr/>
        </p:nvSpPr>
        <p:spPr bwMode="auto">
          <a:xfrm>
            <a:off x="239713" y="1487488"/>
            <a:ext cx="10434637" cy="1601787"/>
          </a:xfrm>
          <a:prstGeom prst="roundRect">
            <a:avLst>
              <a:gd name="adj" fmla="val 16667"/>
            </a:avLst>
          </a:prstGeom>
          <a:noFill/>
          <a:ln w="9525">
            <a:solidFill>
              <a:schemeClr val="tx1"/>
            </a:solidFill>
            <a:prstDash val="dash"/>
            <a:round/>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41992" name="TextBox 2"/>
          <p:cNvSpPr>
            <a:spLocks noChangeArrowheads="1"/>
          </p:cNvSpPr>
          <p:nvPr/>
        </p:nvSpPr>
        <p:spPr bwMode="auto">
          <a:xfrm>
            <a:off x="398463" y="1473200"/>
            <a:ext cx="10023475" cy="1616075"/>
          </a:xfrm>
          <a:prstGeom prst="rect">
            <a:avLst/>
          </a:prstGeom>
          <a:noFill/>
          <a:ln w="9525">
            <a:noFill/>
            <a:miter lim="800000"/>
            <a:headEnd/>
            <a:tailEnd/>
          </a:ln>
          <a:effectLst/>
        </p:spPr>
        <p:txBody>
          <a:bodyPr>
            <a:spAutoFit/>
          </a:bodyPr>
          <a:lstStyle/>
          <a:p>
            <a:pPr marL="285750" indent="-285750" eaLnBrk="1" hangingPunct="1">
              <a:spcAft>
                <a:spcPct val="50000"/>
              </a:spcAft>
              <a:buFont typeface="Courier New" pitchFamily="49" charset="0"/>
              <a:buChar char="o"/>
            </a:pPr>
            <a:r>
              <a:rPr lang="en-IN" altLang="en-US">
                <a:solidFill>
                  <a:srgbClr val="000000"/>
                </a:solidFill>
                <a:latin typeface="Franklin Gothic Medium" pitchFamily="34" charset="0"/>
                <a:sym typeface="Arial" pitchFamily="34" charset="0"/>
              </a:rPr>
              <a:t>Resource deployment in a business is purported to add value to the product or customer service offering</a:t>
            </a:r>
          </a:p>
          <a:p>
            <a:pPr marL="285750" indent="-285750" eaLnBrk="1" hangingPunct="1">
              <a:spcAft>
                <a:spcPct val="50000"/>
              </a:spcAft>
              <a:buFont typeface="Courier New" pitchFamily="49" charset="0"/>
              <a:buChar char="o"/>
            </a:pPr>
            <a:r>
              <a:rPr lang="en-IN" altLang="en-US">
                <a:solidFill>
                  <a:srgbClr val="000000"/>
                </a:solidFill>
                <a:latin typeface="Franklin Gothic Medium" pitchFamily="34" charset="0"/>
                <a:sym typeface="Arial" pitchFamily="34" charset="0"/>
              </a:rPr>
              <a:t> Resources entering the value chain of business either add value or cost; a clincher for managerial action to distinguish between 'value added activities or non-value added activities' in a business</a:t>
            </a:r>
            <a:endParaRPr lang="en-IN" altLang="en-US">
              <a:sym typeface="Calibri" pitchFamily="34" charset="0"/>
            </a:endParaRPr>
          </a:p>
        </p:txBody>
      </p:sp>
      <p:sp>
        <p:nvSpPr>
          <p:cNvPr id="41993" name="AutoShape 10"/>
          <p:cNvSpPr>
            <a:spLocks noChangeArrowheads="1"/>
          </p:cNvSpPr>
          <p:nvPr/>
        </p:nvSpPr>
        <p:spPr bwMode="auto">
          <a:xfrm>
            <a:off x="280988" y="3459163"/>
            <a:ext cx="5132387" cy="347662"/>
          </a:xfrm>
          <a:prstGeom prst="homePlate">
            <a:avLst>
              <a:gd name="adj" fmla="val 369064"/>
            </a:avLst>
          </a:prstGeom>
          <a:solidFill>
            <a:srgbClr val="336699"/>
          </a:solidFill>
          <a:ln w="9525">
            <a:noFill/>
            <a:miter lim="800000"/>
            <a:headEnd/>
            <a:tailEnd/>
          </a:ln>
          <a:effectLst/>
        </p:spPr>
        <p:txBody>
          <a:bodyPr wrap="none" anchor="ctr"/>
          <a:lstStyle/>
          <a:p>
            <a:pPr eaLnBrk="1" hangingPunct="1">
              <a:buFont typeface="Arial" pitchFamily="34" charset="0"/>
              <a:buNone/>
            </a:pPr>
            <a:r>
              <a:rPr lang="en-US" altLang="en-US">
                <a:solidFill>
                  <a:schemeClr val="bg1"/>
                </a:solidFill>
                <a:latin typeface="Franklin Gothic Medium" pitchFamily="34" charset="0"/>
                <a:sym typeface="Arial" pitchFamily="34" charset="0"/>
              </a:rPr>
              <a:t>Strategic Context</a:t>
            </a:r>
            <a:r>
              <a:rPr lang="en-IN" altLang="en-US">
                <a:solidFill>
                  <a:schemeClr val="bg1"/>
                </a:solidFill>
                <a:latin typeface="Franklin Gothic Medium" pitchFamily="34" charset="0"/>
                <a:sym typeface="Arial" pitchFamily="34" charset="0"/>
              </a:rPr>
              <a:t> </a:t>
            </a:r>
          </a:p>
        </p:txBody>
      </p:sp>
      <p:sp>
        <p:nvSpPr>
          <p:cNvPr id="41994" name="AutoShape 11"/>
          <p:cNvSpPr>
            <a:spLocks noChangeArrowheads="1"/>
          </p:cNvSpPr>
          <p:nvPr/>
        </p:nvSpPr>
        <p:spPr bwMode="auto">
          <a:xfrm>
            <a:off x="239713" y="3863975"/>
            <a:ext cx="10320337" cy="2111375"/>
          </a:xfrm>
          <a:prstGeom prst="roundRect">
            <a:avLst>
              <a:gd name="adj" fmla="val 16667"/>
            </a:avLst>
          </a:prstGeom>
          <a:noFill/>
          <a:ln w="9525">
            <a:solidFill>
              <a:schemeClr val="tx1"/>
            </a:solidFill>
            <a:prstDash val="dash"/>
            <a:round/>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41995" name="TextBox 2"/>
          <p:cNvSpPr>
            <a:spLocks noChangeArrowheads="1"/>
          </p:cNvSpPr>
          <p:nvPr/>
        </p:nvSpPr>
        <p:spPr bwMode="auto">
          <a:xfrm>
            <a:off x="417513" y="3922713"/>
            <a:ext cx="10018712" cy="2046287"/>
          </a:xfrm>
          <a:prstGeom prst="rect">
            <a:avLst/>
          </a:prstGeom>
          <a:noFill/>
          <a:ln w="9525">
            <a:noFill/>
            <a:miter lim="800000"/>
            <a:headEnd/>
            <a:tailEnd/>
          </a:ln>
          <a:effectLst/>
        </p:spPr>
        <p:txBody>
          <a:bodyPr>
            <a:spAutoFit/>
          </a:bodyPr>
          <a:lstStyle/>
          <a:p>
            <a:pPr marL="285750" indent="-285750" eaLnBrk="1" hangingPunct="1">
              <a:spcAft>
                <a:spcPct val="50000"/>
              </a:spcAft>
              <a:buFont typeface="Courier New" pitchFamily="49" charset="0"/>
              <a:buChar char="o"/>
            </a:pPr>
            <a:r>
              <a:rPr lang="en-IN" altLang="en-US">
                <a:solidFill>
                  <a:srgbClr val="000000"/>
                </a:solidFill>
                <a:latin typeface="Franklin Gothic Medium" pitchFamily="34" charset="0"/>
                <a:sym typeface="Arial" pitchFamily="34" charset="0"/>
              </a:rPr>
              <a:t>Historical cost structures driven by economies of scale and standard costing are factory oriented and will be narrow in </a:t>
            </a:r>
            <a:r>
              <a:rPr lang="en-US" altLang="en-US">
                <a:solidFill>
                  <a:srgbClr val="000000"/>
                </a:solidFill>
                <a:latin typeface="Franklin Gothic Medium" pitchFamily="34" charset="0"/>
                <a:sym typeface="Arial" pitchFamily="34" charset="0"/>
              </a:rPr>
              <a:t>vision</a:t>
            </a:r>
            <a:r>
              <a:rPr lang="en-IN" altLang="en-US">
                <a:solidFill>
                  <a:srgbClr val="000000"/>
                </a:solidFill>
                <a:latin typeface="Franklin Gothic Medium" pitchFamily="34" charset="0"/>
                <a:sym typeface="Arial" pitchFamily="34" charset="0"/>
              </a:rPr>
              <a:t> </a:t>
            </a:r>
          </a:p>
          <a:p>
            <a:pPr marL="285750" indent="-285750" eaLnBrk="1" hangingPunct="1">
              <a:spcAft>
                <a:spcPct val="50000"/>
              </a:spcAft>
              <a:buFont typeface="Courier New" pitchFamily="49" charset="0"/>
              <a:buChar char="o"/>
            </a:pPr>
            <a:r>
              <a:rPr lang="en-IN" altLang="en-US">
                <a:solidFill>
                  <a:srgbClr val="000000"/>
                </a:solidFill>
                <a:latin typeface="Franklin Gothic Medium" pitchFamily="34" charset="0"/>
                <a:sym typeface="Arial" pitchFamily="34" charset="0"/>
              </a:rPr>
              <a:t>T</a:t>
            </a:r>
            <a:r>
              <a:rPr lang="en-US" altLang="en-US">
                <a:solidFill>
                  <a:srgbClr val="000000"/>
                </a:solidFill>
                <a:latin typeface="Franklin Gothic Medium" pitchFamily="34" charset="0"/>
                <a:sym typeface="Arial" pitchFamily="34" charset="0"/>
              </a:rPr>
              <a:t>he start and </a:t>
            </a:r>
            <a:r>
              <a:rPr lang="en-IN" altLang="en-US">
                <a:solidFill>
                  <a:srgbClr val="000000"/>
                </a:solidFill>
                <a:latin typeface="Franklin Gothic Medium" pitchFamily="34" charset="0"/>
                <a:sym typeface="Arial" pitchFamily="34" charset="0"/>
              </a:rPr>
              <a:t>fi</a:t>
            </a:r>
            <a:r>
              <a:rPr lang="en-US" altLang="en-US">
                <a:solidFill>
                  <a:srgbClr val="000000"/>
                </a:solidFill>
                <a:latin typeface="Franklin Gothic Medium" pitchFamily="34" charset="0"/>
                <a:sym typeface="Arial" pitchFamily="34" charset="0"/>
              </a:rPr>
              <a:t>nishing</a:t>
            </a:r>
            <a:r>
              <a:rPr lang="en-IN" altLang="en-US">
                <a:solidFill>
                  <a:srgbClr val="000000"/>
                </a:solidFill>
                <a:latin typeface="Franklin Gothic Medium" pitchFamily="34" charset="0"/>
                <a:sym typeface="Arial" pitchFamily="34" charset="0"/>
              </a:rPr>
              <a:t> </a:t>
            </a:r>
            <a:r>
              <a:rPr lang="en-US" altLang="en-US">
                <a:solidFill>
                  <a:srgbClr val="000000"/>
                </a:solidFill>
                <a:latin typeface="Franklin Gothic Medium" pitchFamily="34" charset="0"/>
                <a:sym typeface="Arial" pitchFamily="34" charset="0"/>
              </a:rPr>
              <a:t>point of costs will be competitive strategy which subsumes factory which is a legacy thought</a:t>
            </a:r>
          </a:p>
          <a:p>
            <a:pPr marL="285750" indent="-285750" eaLnBrk="1" hangingPunct="1">
              <a:spcAft>
                <a:spcPct val="50000"/>
              </a:spcAft>
              <a:buFont typeface="Courier New" pitchFamily="49" charset="0"/>
              <a:buChar char="o"/>
            </a:pPr>
            <a:r>
              <a:rPr lang="en-US" altLang="en-US">
                <a:solidFill>
                  <a:srgbClr val="000000"/>
                </a:solidFill>
                <a:latin typeface="Franklin Gothic Medium" pitchFamily="34" charset="0"/>
                <a:sym typeface="Arial" pitchFamily="34" charset="0"/>
              </a:rPr>
              <a:t>Aligning 'cost management' with building blocks of 'business strategy' </a:t>
            </a:r>
            <a:r>
              <a:rPr lang="en-IN" altLang="en-US">
                <a:solidFill>
                  <a:srgbClr val="000000"/>
                </a:solidFill>
                <a:latin typeface="Franklin Gothic Medium" pitchFamily="34" charset="0"/>
                <a:sym typeface="Arial" pitchFamily="34" charset="0"/>
              </a:rPr>
              <a:t>-</a:t>
            </a:r>
            <a:r>
              <a:rPr lang="en-US" altLang="en-US">
                <a:solidFill>
                  <a:srgbClr val="000000"/>
                </a:solidFill>
                <a:latin typeface="Franklin Gothic Medium" pitchFamily="34" charset="0"/>
                <a:sym typeface="Arial" pitchFamily="34" charset="0"/>
              </a:rPr>
              <a:t> processes, products, markets and customers for</a:t>
            </a:r>
            <a:r>
              <a:rPr lang="en-IN" altLang="en-US">
                <a:solidFill>
                  <a:srgbClr val="000000"/>
                </a:solidFill>
                <a:latin typeface="Franklin Gothic Medium" pitchFamily="34" charset="0"/>
                <a:sym typeface="Arial" pitchFamily="34" charset="0"/>
              </a:rPr>
              <a:t> </a:t>
            </a:r>
            <a:r>
              <a:rPr lang="en-US" altLang="en-US">
                <a:solidFill>
                  <a:srgbClr val="000000"/>
                </a:solidFill>
                <a:latin typeface="Franklin Gothic Medium" pitchFamily="34" charset="0"/>
                <a:sym typeface="Arial" pitchFamily="34" charset="0"/>
              </a:rPr>
              <a:t>creating 'cost advantage' in business is key</a:t>
            </a:r>
            <a:endParaRPr lang="en-IN" altLang="en-US">
              <a:sym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xmlns="" id="{CDBDADF8-10E0-49C6-9B2E-85F3D86689E5}"/>
              </a:ext>
            </a:extLst>
          </p:cNvPr>
          <p:cNvSpPr>
            <a:spLocks noChangeArrowheads="1"/>
          </p:cNvSpPr>
          <p:nvPr/>
        </p:nvSpPr>
        <p:spPr bwMode="auto">
          <a:xfrm>
            <a:off x="1150938" y="2274888"/>
            <a:ext cx="2279650" cy="1762125"/>
          </a:xfrm>
          <a:prstGeom prst="rect">
            <a:avLst/>
          </a:prstGeom>
          <a:solidFill>
            <a:srgbClr val="6699FF"/>
          </a:solidFill>
          <a:ln w="12700">
            <a:solidFill>
              <a:schemeClr val="bg2"/>
            </a:solidFill>
            <a:miter lim="800000"/>
            <a:headEnd/>
            <a:tailEnd/>
          </a:ln>
          <a:effectLst>
            <a:outerShdw dist="125724" dir="2700000" algn="ctr" rotWithShape="0">
              <a:srgbClr val="919191"/>
            </a:outerShdw>
          </a:effectLst>
        </p:spPr>
        <p:txBody>
          <a:bodyPr wrap="none" anchor="ctr"/>
          <a:lstStyle/>
          <a:p>
            <a:pPr algn="ctr">
              <a:defRPr/>
            </a:pPr>
            <a:endParaRPr lang="en-GB" altLang="en-US" b="1">
              <a:solidFill>
                <a:prstClr val="black"/>
              </a:solidFill>
              <a:latin typeface="Tahoma" pitchFamily="34" charset="0"/>
              <a:ea typeface="+mn-ea"/>
            </a:endParaRPr>
          </a:p>
          <a:p>
            <a:pPr algn="ctr">
              <a:defRPr/>
            </a:pPr>
            <a:r>
              <a:rPr lang="en-GB" altLang="en-US" b="1">
                <a:solidFill>
                  <a:prstClr val="black"/>
                </a:solidFill>
                <a:latin typeface="Tahoma" pitchFamily="34" charset="0"/>
                <a:ea typeface="+mn-ea"/>
              </a:rPr>
              <a:t>Total </a:t>
            </a:r>
          </a:p>
          <a:p>
            <a:pPr algn="ctr">
              <a:defRPr/>
            </a:pPr>
            <a:r>
              <a:rPr lang="en-GB" altLang="en-US" b="1">
                <a:solidFill>
                  <a:prstClr val="black"/>
                </a:solidFill>
                <a:latin typeface="Tahoma" pitchFamily="34" charset="0"/>
                <a:ea typeface="+mn-ea"/>
              </a:rPr>
              <a:t>Cost Management</a:t>
            </a:r>
          </a:p>
          <a:p>
            <a:pPr algn="ctr">
              <a:defRPr/>
            </a:pPr>
            <a:endParaRPr lang="en-US" altLang="en-US">
              <a:solidFill>
                <a:prstClr val="black"/>
              </a:solidFill>
              <a:latin typeface="Arial" charset="0"/>
              <a:ea typeface="+mn-ea"/>
            </a:endParaRPr>
          </a:p>
        </p:txBody>
      </p:sp>
      <p:sp>
        <p:nvSpPr>
          <p:cNvPr id="68612" name="Oval 4">
            <a:extLst>
              <a:ext uri="{FF2B5EF4-FFF2-40B4-BE49-F238E27FC236}">
                <a16:creationId xmlns:a16="http://schemas.microsoft.com/office/drawing/2014/main" xmlns="" id="{87F7EF80-D3CC-43EA-81D7-2E8133C4AE4F}"/>
              </a:ext>
            </a:extLst>
          </p:cNvPr>
          <p:cNvSpPr>
            <a:spLocks noChangeArrowheads="1"/>
          </p:cNvSpPr>
          <p:nvPr/>
        </p:nvSpPr>
        <p:spPr bwMode="auto">
          <a:xfrm>
            <a:off x="4371975" y="1739900"/>
            <a:ext cx="1611313" cy="1465263"/>
          </a:xfrm>
          <a:prstGeom prst="ellipse">
            <a:avLst/>
          </a:prstGeom>
          <a:solidFill>
            <a:srgbClr val="6699FF"/>
          </a:solidFill>
          <a:ln w="12700">
            <a:solidFill>
              <a:schemeClr val="bg2"/>
            </a:solidFill>
            <a:round/>
            <a:headEnd/>
            <a:tailEnd/>
          </a:ln>
          <a:effectLst>
            <a:outerShdw dist="125724" dir="2700000" algn="ctr" rotWithShape="0">
              <a:srgbClr val="919191"/>
            </a:outerShdw>
          </a:effectLst>
        </p:spPr>
        <p:txBody>
          <a:bodyPr wrap="none" anchor="ctr"/>
          <a:lstStyle/>
          <a:p>
            <a:pPr algn="ctr">
              <a:lnSpc>
                <a:spcPct val="90000"/>
              </a:lnSpc>
              <a:defRPr/>
            </a:pPr>
            <a:r>
              <a:rPr lang="en-GB" altLang="en-US" b="1" dirty="0">
                <a:solidFill>
                  <a:prstClr val="black"/>
                </a:solidFill>
                <a:latin typeface="Calibri"/>
                <a:ea typeface="+mn-ea"/>
              </a:rPr>
              <a:t>Strategic</a:t>
            </a:r>
          </a:p>
          <a:p>
            <a:pPr algn="ctr">
              <a:lnSpc>
                <a:spcPct val="90000"/>
              </a:lnSpc>
              <a:defRPr/>
            </a:pPr>
            <a:r>
              <a:rPr lang="en-GB" altLang="en-US" b="1" dirty="0">
                <a:solidFill>
                  <a:prstClr val="black"/>
                </a:solidFill>
                <a:latin typeface="Calibri"/>
                <a:ea typeface="+mn-ea"/>
              </a:rPr>
              <a:t>View</a:t>
            </a:r>
          </a:p>
        </p:txBody>
      </p:sp>
      <p:sp>
        <p:nvSpPr>
          <p:cNvPr id="68614" name="Rectangle 6">
            <a:extLst>
              <a:ext uri="{FF2B5EF4-FFF2-40B4-BE49-F238E27FC236}">
                <a16:creationId xmlns:a16="http://schemas.microsoft.com/office/drawing/2014/main" xmlns="" id="{109166F2-A27E-4401-824F-9E561DB67DD0}"/>
              </a:ext>
            </a:extLst>
          </p:cNvPr>
          <p:cNvSpPr>
            <a:spLocks noChangeArrowheads="1"/>
          </p:cNvSpPr>
          <p:nvPr/>
        </p:nvSpPr>
        <p:spPr bwMode="auto">
          <a:xfrm>
            <a:off x="6599238" y="1074738"/>
            <a:ext cx="3295650" cy="30448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lIns="92075" tIns="46038" rIns="92075" bIns="46038">
            <a:spAutoFit/>
          </a:bodyPr>
          <a:lstStyle/>
          <a:p>
            <a:pPr>
              <a:lnSpc>
                <a:spcPct val="70000"/>
              </a:lnSpc>
              <a:tabLst>
                <a:tab pos="342900" algn="l"/>
                <a:tab pos="571500" algn="l"/>
              </a:tabLst>
              <a:defRPr/>
            </a:pPr>
            <a:r>
              <a:rPr lang="en-GB" altLang="en-US" sz="1400" b="1" dirty="0">
                <a:solidFill>
                  <a:prstClr val="black"/>
                </a:solidFill>
                <a:latin typeface="Arial" charset="0"/>
                <a:ea typeface="Tahoma" pitchFamily="34" charset="0"/>
                <a:cs typeface="Tahoma" pitchFamily="34" charset="0"/>
              </a:rPr>
              <a:t>What activities should we perform?</a:t>
            </a:r>
          </a:p>
          <a:p>
            <a:pPr>
              <a:lnSpc>
                <a:spcPct val="70000"/>
              </a:lnSpc>
              <a:tabLst>
                <a:tab pos="342900" algn="l"/>
                <a:tab pos="571500" algn="l"/>
              </a:tabLst>
              <a:defRPr/>
            </a:pPr>
            <a:r>
              <a:rPr lang="en-GB" altLang="en-US" sz="1400" dirty="0">
                <a:solidFill>
                  <a:prstClr val="black"/>
                </a:solidFill>
                <a:latin typeface="Calibri"/>
                <a:ea typeface="+mn-ea"/>
              </a:rPr>
              <a:t>		</a:t>
            </a:r>
          </a:p>
          <a:p>
            <a:pPr>
              <a:lnSpc>
                <a:spcPct val="70000"/>
              </a:lnSpc>
              <a:buSzPct val="55000"/>
              <a:buFont typeface="Monotype Sorts" pitchFamily="2" charset="2"/>
              <a:buChar char="n"/>
              <a:tabLst>
                <a:tab pos="342900" algn="l"/>
                <a:tab pos="571500" algn="l"/>
              </a:tabLst>
              <a:defRPr/>
            </a:pPr>
            <a:r>
              <a:rPr lang="en-GB" altLang="en-US" sz="1400" dirty="0">
                <a:solidFill>
                  <a:prstClr val="black"/>
                </a:solidFill>
                <a:latin typeface="Calibri"/>
                <a:ea typeface="+mn-ea"/>
              </a:rPr>
              <a:t> </a:t>
            </a:r>
            <a:r>
              <a:rPr lang="en-GB" altLang="en-US" sz="1400" dirty="0">
                <a:solidFill>
                  <a:srgbClr val="FF0000"/>
                </a:solidFill>
                <a:latin typeface="Calibri"/>
                <a:ea typeface="+mn-ea"/>
              </a:rPr>
              <a:t>	</a:t>
            </a:r>
            <a:r>
              <a:rPr lang="en-GB" altLang="en-US" sz="1400" dirty="0">
                <a:solidFill>
                  <a:prstClr val="black"/>
                </a:solidFill>
                <a:latin typeface="Calibri"/>
                <a:ea typeface="+mn-ea"/>
              </a:rPr>
              <a:t>Product design</a:t>
            </a:r>
            <a:br>
              <a:rPr lang="en-GB" altLang="en-US" sz="1400" dirty="0">
                <a:solidFill>
                  <a:prstClr val="black"/>
                </a:solidFill>
                <a:latin typeface="Calibri"/>
                <a:ea typeface="+mn-ea"/>
              </a:rPr>
            </a:br>
            <a:endParaRPr lang="en-GB" altLang="en-US" sz="1400" dirty="0">
              <a:solidFill>
                <a:prstClr val="black"/>
              </a:solidFill>
              <a:latin typeface="Calibri"/>
              <a:ea typeface="+mn-ea"/>
            </a:endParaRPr>
          </a:p>
          <a:p>
            <a:pPr>
              <a:lnSpc>
                <a:spcPct val="70000"/>
              </a:lnSpc>
              <a:buSzPct val="55000"/>
              <a:buFont typeface="Monotype Sorts" pitchFamily="2" charset="2"/>
              <a:buChar char="n"/>
              <a:tabLst>
                <a:tab pos="342900" algn="l"/>
                <a:tab pos="571500" algn="l"/>
              </a:tabLst>
              <a:defRPr/>
            </a:pPr>
            <a:r>
              <a:rPr lang="en-GB" altLang="en-US" sz="1400" dirty="0">
                <a:solidFill>
                  <a:prstClr val="black"/>
                </a:solidFill>
                <a:latin typeface="Calibri"/>
                <a:ea typeface="+mn-ea"/>
              </a:rPr>
              <a:t> 	Product-line and customer mix</a:t>
            </a:r>
            <a:br>
              <a:rPr lang="en-GB" altLang="en-US" sz="1400" dirty="0">
                <a:solidFill>
                  <a:prstClr val="black"/>
                </a:solidFill>
                <a:latin typeface="Calibri"/>
                <a:ea typeface="+mn-ea"/>
              </a:rPr>
            </a:br>
            <a:endParaRPr lang="en-GB" altLang="en-US" sz="1400" dirty="0">
              <a:solidFill>
                <a:prstClr val="black"/>
              </a:solidFill>
              <a:latin typeface="Calibri"/>
              <a:ea typeface="+mn-ea"/>
            </a:endParaRPr>
          </a:p>
          <a:p>
            <a:pPr>
              <a:lnSpc>
                <a:spcPct val="70000"/>
              </a:lnSpc>
              <a:buSzPct val="55000"/>
              <a:buFont typeface="Monotype Sorts" pitchFamily="2" charset="2"/>
              <a:buChar char="n"/>
              <a:tabLst>
                <a:tab pos="342900" algn="l"/>
                <a:tab pos="571500" algn="l"/>
              </a:tabLst>
              <a:defRPr/>
            </a:pPr>
            <a:r>
              <a:rPr lang="en-GB" altLang="en-US" sz="1400" dirty="0">
                <a:solidFill>
                  <a:prstClr val="black"/>
                </a:solidFill>
                <a:latin typeface="Calibri"/>
                <a:ea typeface="+mn-ea"/>
              </a:rPr>
              <a:t> 	Supplier relationships</a:t>
            </a:r>
            <a:br>
              <a:rPr lang="en-GB" altLang="en-US" sz="1400" dirty="0">
                <a:solidFill>
                  <a:prstClr val="black"/>
                </a:solidFill>
                <a:latin typeface="Calibri"/>
                <a:ea typeface="+mn-ea"/>
              </a:rPr>
            </a:br>
            <a:r>
              <a:rPr lang="en-GB" altLang="en-US" sz="1400" dirty="0">
                <a:solidFill>
                  <a:prstClr val="black"/>
                </a:solidFill>
                <a:latin typeface="Calibri"/>
                <a:ea typeface="+mn-ea"/>
              </a:rPr>
              <a:t>		</a:t>
            </a:r>
          </a:p>
          <a:p>
            <a:pPr>
              <a:buSzPct val="55000"/>
              <a:buFont typeface="Monotype Sorts" pitchFamily="2" charset="2"/>
              <a:buChar char="n"/>
              <a:tabLst>
                <a:tab pos="342900" algn="l"/>
                <a:tab pos="571500" algn="l"/>
              </a:tabLst>
              <a:defRPr/>
            </a:pPr>
            <a:r>
              <a:rPr lang="en-GB" altLang="en-US" sz="1400" dirty="0">
                <a:solidFill>
                  <a:prstClr val="black"/>
                </a:solidFill>
                <a:latin typeface="Calibri"/>
                <a:ea typeface="+mn-ea"/>
              </a:rPr>
              <a:t> 	Customer relationships</a:t>
            </a:r>
            <a:br>
              <a:rPr lang="en-GB" altLang="en-US" sz="1400" dirty="0">
                <a:solidFill>
                  <a:prstClr val="black"/>
                </a:solidFill>
                <a:latin typeface="Calibri"/>
                <a:ea typeface="+mn-ea"/>
              </a:rPr>
            </a:br>
            <a:r>
              <a:rPr lang="en-GB" altLang="en-US" sz="1400" dirty="0">
                <a:solidFill>
                  <a:prstClr val="black"/>
                </a:solidFill>
                <a:latin typeface="Calibri"/>
                <a:ea typeface="+mn-ea"/>
              </a:rPr>
              <a:t>	- 	Pricing</a:t>
            </a:r>
            <a:br>
              <a:rPr lang="en-GB" altLang="en-US" sz="1400" dirty="0">
                <a:solidFill>
                  <a:prstClr val="black"/>
                </a:solidFill>
                <a:latin typeface="Calibri"/>
                <a:ea typeface="+mn-ea"/>
              </a:rPr>
            </a:br>
            <a:r>
              <a:rPr lang="en-GB" altLang="en-US" sz="1400" dirty="0">
                <a:solidFill>
                  <a:prstClr val="black"/>
                </a:solidFill>
                <a:latin typeface="Calibri"/>
                <a:ea typeface="+mn-ea"/>
              </a:rPr>
              <a:t>	-	Order size</a:t>
            </a:r>
            <a:br>
              <a:rPr lang="en-GB" altLang="en-US" sz="1400" dirty="0">
                <a:solidFill>
                  <a:prstClr val="black"/>
                </a:solidFill>
                <a:latin typeface="Calibri"/>
                <a:ea typeface="+mn-ea"/>
              </a:rPr>
            </a:br>
            <a:r>
              <a:rPr lang="en-GB" altLang="en-US" sz="1400" dirty="0">
                <a:solidFill>
                  <a:prstClr val="black"/>
                </a:solidFill>
                <a:latin typeface="Calibri"/>
                <a:ea typeface="+mn-ea"/>
              </a:rPr>
              <a:t>	-	Delivery</a:t>
            </a:r>
            <a:br>
              <a:rPr lang="en-GB" altLang="en-US" sz="1400" dirty="0">
                <a:solidFill>
                  <a:prstClr val="black"/>
                </a:solidFill>
                <a:latin typeface="Calibri"/>
                <a:ea typeface="+mn-ea"/>
              </a:rPr>
            </a:br>
            <a:r>
              <a:rPr lang="en-GB" altLang="en-US" sz="1400" dirty="0">
                <a:solidFill>
                  <a:prstClr val="black"/>
                </a:solidFill>
                <a:latin typeface="Calibri"/>
                <a:ea typeface="+mn-ea"/>
              </a:rPr>
              <a:t>	-	Packaging</a:t>
            </a:r>
            <a:br>
              <a:rPr lang="en-GB" altLang="en-US" sz="1400" dirty="0">
                <a:solidFill>
                  <a:prstClr val="black"/>
                </a:solidFill>
                <a:latin typeface="Calibri"/>
                <a:ea typeface="+mn-ea"/>
              </a:rPr>
            </a:br>
            <a:endParaRPr lang="en-GB" altLang="en-US" sz="1400" dirty="0">
              <a:solidFill>
                <a:prstClr val="black"/>
              </a:solidFill>
              <a:latin typeface="Calibri"/>
              <a:ea typeface="+mn-ea"/>
            </a:endParaRPr>
          </a:p>
          <a:p>
            <a:pPr>
              <a:lnSpc>
                <a:spcPct val="70000"/>
              </a:lnSpc>
              <a:buSzPct val="55000"/>
              <a:buFont typeface="Monotype Sorts" pitchFamily="2" charset="2"/>
              <a:buChar char="n"/>
              <a:tabLst>
                <a:tab pos="342900" algn="l"/>
                <a:tab pos="571500" algn="l"/>
              </a:tabLst>
              <a:defRPr/>
            </a:pPr>
            <a:r>
              <a:rPr lang="en-GB" altLang="en-US" sz="1400" dirty="0">
                <a:solidFill>
                  <a:prstClr val="black"/>
                </a:solidFill>
                <a:latin typeface="Calibri"/>
                <a:ea typeface="+mn-ea"/>
              </a:rPr>
              <a:t> 	Market segmentation</a:t>
            </a:r>
            <a:br>
              <a:rPr lang="en-GB" altLang="en-US" sz="1400" dirty="0">
                <a:solidFill>
                  <a:prstClr val="black"/>
                </a:solidFill>
                <a:latin typeface="Calibri"/>
                <a:ea typeface="+mn-ea"/>
              </a:rPr>
            </a:br>
            <a:endParaRPr lang="en-GB" altLang="en-US" sz="1400" dirty="0">
              <a:solidFill>
                <a:prstClr val="black"/>
              </a:solidFill>
              <a:latin typeface="Calibri"/>
              <a:ea typeface="+mn-ea"/>
            </a:endParaRPr>
          </a:p>
          <a:p>
            <a:pPr>
              <a:lnSpc>
                <a:spcPct val="70000"/>
              </a:lnSpc>
              <a:buSzPct val="55000"/>
              <a:buFont typeface="Monotype Sorts" pitchFamily="2" charset="2"/>
              <a:buChar char="n"/>
              <a:tabLst>
                <a:tab pos="342900" algn="l"/>
                <a:tab pos="571500" algn="l"/>
              </a:tabLst>
              <a:defRPr/>
            </a:pPr>
            <a:r>
              <a:rPr lang="en-GB" altLang="en-US" sz="1400" dirty="0">
                <a:solidFill>
                  <a:prstClr val="black"/>
                </a:solidFill>
                <a:latin typeface="Calibri"/>
                <a:ea typeface="+mn-ea"/>
              </a:rPr>
              <a:t> 	Distribution channel</a:t>
            </a:r>
            <a:r>
              <a:rPr lang="en-GB" altLang="en-US" sz="1400" dirty="0">
                <a:solidFill>
                  <a:srgbClr val="FF0000"/>
                </a:solidFill>
                <a:latin typeface="Calibri"/>
                <a:ea typeface="+mn-ea"/>
              </a:rPr>
              <a:t>	</a:t>
            </a:r>
          </a:p>
        </p:txBody>
      </p:sp>
      <p:sp>
        <p:nvSpPr>
          <p:cNvPr id="43013" name="Oval 7"/>
          <p:cNvSpPr>
            <a:spLocks noChangeArrowheads="1"/>
          </p:cNvSpPr>
          <p:nvPr/>
        </p:nvSpPr>
        <p:spPr bwMode="auto">
          <a:xfrm>
            <a:off x="4387850" y="3559175"/>
            <a:ext cx="1611313" cy="1465263"/>
          </a:xfrm>
          <a:prstGeom prst="ellipse">
            <a:avLst/>
          </a:prstGeom>
          <a:solidFill>
            <a:srgbClr val="6699FF"/>
          </a:solidFill>
          <a:ln w="12700">
            <a:solidFill>
              <a:schemeClr val="tx1"/>
            </a:solidFill>
            <a:round/>
            <a:headEnd/>
            <a:tailEnd/>
          </a:ln>
          <a:effectLst>
            <a:outerShdw dist="125724" dir="2700000" algn="ctr" rotWithShape="0">
              <a:srgbClr val="919191"/>
            </a:outerShdw>
          </a:effectLst>
        </p:spPr>
        <p:txBody>
          <a:bodyPr wrap="none" anchor="ctr"/>
          <a:lstStyle/>
          <a:p>
            <a:pPr algn="ctr">
              <a:lnSpc>
                <a:spcPct val="90000"/>
              </a:lnSpc>
            </a:pPr>
            <a:r>
              <a:rPr lang="en-GB" altLang="en-US" b="1">
                <a:solidFill>
                  <a:srgbClr val="000000"/>
                </a:solidFill>
                <a:latin typeface="Calibri" pitchFamily="34" charset="0"/>
                <a:cs typeface="Tahoma" pitchFamily="34" charset="0"/>
              </a:rPr>
              <a:t>Operational</a:t>
            </a:r>
          </a:p>
          <a:p>
            <a:pPr algn="ctr">
              <a:lnSpc>
                <a:spcPct val="90000"/>
              </a:lnSpc>
            </a:pPr>
            <a:r>
              <a:rPr lang="en-GB" altLang="en-US" b="1">
                <a:solidFill>
                  <a:srgbClr val="000000"/>
                </a:solidFill>
                <a:latin typeface="Calibri" pitchFamily="34" charset="0"/>
                <a:cs typeface="Tahoma" pitchFamily="34" charset="0"/>
              </a:rPr>
              <a:t>View</a:t>
            </a:r>
          </a:p>
        </p:txBody>
      </p:sp>
      <p:sp>
        <p:nvSpPr>
          <p:cNvPr id="68618" name="Line 10">
            <a:extLst>
              <a:ext uri="{FF2B5EF4-FFF2-40B4-BE49-F238E27FC236}">
                <a16:creationId xmlns:a16="http://schemas.microsoft.com/office/drawing/2014/main" xmlns="" id="{7EB5FC1B-B7D5-4069-BE36-260A017F32DF}"/>
              </a:ext>
            </a:extLst>
          </p:cNvPr>
          <p:cNvSpPr>
            <a:spLocks noChangeShapeType="1"/>
          </p:cNvSpPr>
          <p:nvPr/>
        </p:nvSpPr>
        <p:spPr bwMode="auto">
          <a:xfrm flipV="1">
            <a:off x="3548063" y="2597150"/>
            <a:ext cx="717550" cy="301625"/>
          </a:xfrm>
          <a:prstGeom prst="line">
            <a:avLst/>
          </a:prstGeom>
          <a:ln>
            <a:headEnd type="none" w="sm" len="sm"/>
            <a:tailEnd type="stealth" w="med" len="lg"/>
          </a:ln>
        </p:spPr>
        <p:style>
          <a:lnRef idx="1">
            <a:schemeClr val="dk1"/>
          </a:lnRef>
          <a:fillRef idx="0">
            <a:schemeClr val="dk1"/>
          </a:fillRef>
          <a:effectRef idx="0">
            <a:schemeClr val="dk1"/>
          </a:effectRef>
          <a:fontRef idx="minor">
            <a:schemeClr val="tx1"/>
          </a:fontRef>
        </p:style>
        <p:txBody>
          <a:bodyPr wrap="none" anchor="ctr"/>
          <a:lstStyle/>
          <a:p>
            <a:pPr>
              <a:defRPr/>
            </a:pPr>
            <a:endParaRPr lang="en-IN" dirty="0">
              <a:solidFill>
                <a:prstClr val="black"/>
              </a:solidFill>
            </a:endParaRPr>
          </a:p>
        </p:txBody>
      </p:sp>
      <p:sp>
        <p:nvSpPr>
          <p:cNvPr id="68619" name="Line 11">
            <a:extLst>
              <a:ext uri="{FF2B5EF4-FFF2-40B4-BE49-F238E27FC236}">
                <a16:creationId xmlns:a16="http://schemas.microsoft.com/office/drawing/2014/main" xmlns="" id="{46A74B3B-198D-4E67-8381-821BF60D9BA6}"/>
              </a:ext>
            </a:extLst>
          </p:cNvPr>
          <p:cNvSpPr>
            <a:spLocks noChangeShapeType="1"/>
          </p:cNvSpPr>
          <p:nvPr/>
        </p:nvSpPr>
        <p:spPr bwMode="auto">
          <a:xfrm>
            <a:off x="3522663" y="3519488"/>
            <a:ext cx="723900" cy="414337"/>
          </a:xfrm>
          <a:prstGeom prst="line">
            <a:avLst/>
          </a:prstGeom>
          <a:ln>
            <a:headEnd type="none" w="sm" len="sm"/>
            <a:tailEnd type="stealth" w="med" len="lg"/>
          </a:ln>
        </p:spPr>
        <p:style>
          <a:lnRef idx="1">
            <a:schemeClr val="dk1"/>
          </a:lnRef>
          <a:fillRef idx="0">
            <a:schemeClr val="dk1"/>
          </a:fillRef>
          <a:effectRef idx="0">
            <a:schemeClr val="dk1"/>
          </a:effectRef>
          <a:fontRef idx="minor">
            <a:schemeClr val="tx1"/>
          </a:fontRef>
        </p:style>
        <p:txBody>
          <a:bodyPr wrap="none" anchor="ctr"/>
          <a:lstStyle/>
          <a:p>
            <a:pPr>
              <a:defRPr/>
            </a:pPr>
            <a:endParaRPr lang="en-IN" dirty="0">
              <a:solidFill>
                <a:prstClr val="black"/>
              </a:solidFill>
            </a:endParaRPr>
          </a:p>
        </p:txBody>
      </p:sp>
      <p:sp>
        <p:nvSpPr>
          <p:cNvPr id="68620" name="Line 12">
            <a:extLst>
              <a:ext uri="{FF2B5EF4-FFF2-40B4-BE49-F238E27FC236}">
                <a16:creationId xmlns:a16="http://schemas.microsoft.com/office/drawing/2014/main" xmlns="" id="{4605182D-45E5-41CA-A717-714574F65929}"/>
              </a:ext>
            </a:extLst>
          </p:cNvPr>
          <p:cNvSpPr>
            <a:spLocks noChangeShapeType="1"/>
          </p:cNvSpPr>
          <p:nvPr/>
        </p:nvSpPr>
        <p:spPr bwMode="auto">
          <a:xfrm flipV="1">
            <a:off x="5822950" y="1660525"/>
            <a:ext cx="531813" cy="268288"/>
          </a:xfrm>
          <a:prstGeom prst="line">
            <a:avLst/>
          </a:prstGeom>
          <a:ln>
            <a:headEnd type="none" w="sm" len="sm"/>
            <a:tailEnd type="stealth" w="med" len="lg"/>
          </a:ln>
        </p:spPr>
        <p:style>
          <a:lnRef idx="1">
            <a:schemeClr val="dk1"/>
          </a:lnRef>
          <a:fillRef idx="0">
            <a:schemeClr val="dk1"/>
          </a:fillRef>
          <a:effectRef idx="0">
            <a:schemeClr val="dk1"/>
          </a:effectRef>
          <a:fontRef idx="minor">
            <a:schemeClr val="tx1"/>
          </a:fontRef>
        </p:style>
        <p:txBody>
          <a:bodyPr wrap="none" anchor="ctr"/>
          <a:lstStyle/>
          <a:p>
            <a:pPr>
              <a:defRPr/>
            </a:pPr>
            <a:endParaRPr lang="en-IN" dirty="0">
              <a:solidFill>
                <a:prstClr val="black"/>
              </a:solidFill>
            </a:endParaRPr>
          </a:p>
        </p:txBody>
      </p:sp>
      <p:sp>
        <p:nvSpPr>
          <p:cNvPr id="68621" name="Line 13">
            <a:extLst>
              <a:ext uri="{FF2B5EF4-FFF2-40B4-BE49-F238E27FC236}">
                <a16:creationId xmlns:a16="http://schemas.microsoft.com/office/drawing/2014/main" xmlns="" id="{2E442DB4-EABD-4E88-9061-825DE360BACC}"/>
              </a:ext>
            </a:extLst>
          </p:cNvPr>
          <p:cNvSpPr>
            <a:spLocks noChangeShapeType="1"/>
          </p:cNvSpPr>
          <p:nvPr/>
        </p:nvSpPr>
        <p:spPr bwMode="auto">
          <a:xfrm>
            <a:off x="5937250" y="4727575"/>
            <a:ext cx="581025" cy="296863"/>
          </a:xfrm>
          <a:prstGeom prst="line">
            <a:avLst/>
          </a:prstGeom>
          <a:ln>
            <a:headEnd type="none" w="sm" len="sm"/>
            <a:tailEnd type="stealth" w="med" len="lg"/>
          </a:ln>
        </p:spPr>
        <p:style>
          <a:lnRef idx="1">
            <a:schemeClr val="dk1"/>
          </a:lnRef>
          <a:fillRef idx="0">
            <a:schemeClr val="dk1"/>
          </a:fillRef>
          <a:effectRef idx="0">
            <a:schemeClr val="dk1"/>
          </a:effectRef>
          <a:fontRef idx="minor">
            <a:schemeClr val="tx1"/>
          </a:fontRef>
        </p:style>
        <p:txBody>
          <a:bodyPr wrap="none" anchor="ctr"/>
          <a:lstStyle/>
          <a:p>
            <a:pPr>
              <a:defRPr/>
            </a:pPr>
            <a:endParaRPr lang="en-IN" dirty="0">
              <a:solidFill>
                <a:prstClr val="black"/>
              </a:solidFill>
            </a:endParaRPr>
          </a:p>
        </p:txBody>
      </p:sp>
      <p:sp>
        <p:nvSpPr>
          <p:cNvPr id="43018" name="Rectangle 14"/>
          <p:cNvSpPr>
            <a:spLocks noChangeArrowheads="1"/>
          </p:cNvSpPr>
          <p:nvPr/>
        </p:nvSpPr>
        <p:spPr bwMode="auto">
          <a:xfrm>
            <a:off x="1217613" y="4316413"/>
            <a:ext cx="2514600" cy="1416050"/>
          </a:xfrm>
          <a:prstGeom prst="rect">
            <a:avLst/>
          </a:prstGeom>
          <a:noFill/>
          <a:ln w="9525">
            <a:solidFill>
              <a:srgbClr val="000000"/>
            </a:solidFill>
            <a:miter lim="800000"/>
            <a:headEnd/>
            <a:tailEnd/>
          </a:ln>
        </p:spPr>
        <p:txBody>
          <a:bodyPr lIns="92075" tIns="46038" rIns="92075" bIns="46038">
            <a:spAutoFit/>
          </a:bodyPr>
          <a:lstStyle/>
          <a:p>
            <a:pPr>
              <a:lnSpc>
                <a:spcPct val="90000"/>
              </a:lnSpc>
              <a:buSzPct val="55000"/>
              <a:buFont typeface="Monotype Sorts"/>
              <a:buChar char="n"/>
              <a:tabLst>
                <a:tab pos="6119813" algn="l"/>
              </a:tabLst>
            </a:pPr>
            <a:r>
              <a:rPr lang="en-GB" altLang="en-US" sz="1600">
                <a:solidFill>
                  <a:srgbClr val="000000"/>
                </a:solidFill>
                <a:latin typeface="Calibri" pitchFamily="34" charset="0"/>
                <a:cs typeface="Tahoma" pitchFamily="34" charset="0"/>
              </a:rPr>
              <a:t> Resources</a:t>
            </a:r>
          </a:p>
          <a:p>
            <a:pPr>
              <a:lnSpc>
                <a:spcPct val="90000"/>
              </a:lnSpc>
              <a:buSzPct val="55000"/>
              <a:buFont typeface="Monotype Sorts"/>
              <a:buChar char="n"/>
              <a:tabLst>
                <a:tab pos="6119813" algn="l"/>
              </a:tabLst>
            </a:pPr>
            <a:r>
              <a:rPr lang="en-GB" altLang="en-US" sz="1600">
                <a:solidFill>
                  <a:srgbClr val="000000"/>
                </a:solidFill>
                <a:latin typeface="Calibri" pitchFamily="34" charset="0"/>
                <a:cs typeface="Tahoma" pitchFamily="34" charset="0"/>
              </a:rPr>
              <a:t> Activities</a:t>
            </a:r>
          </a:p>
          <a:p>
            <a:pPr>
              <a:lnSpc>
                <a:spcPct val="90000"/>
              </a:lnSpc>
              <a:buSzPct val="55000"/>
              <a:buFont typeface="Monotype Sorts"/>
              <a:buChar char="n"/>
              <a:tabLst>
                <a:tab pos="6119813" algn="l"/>
              </a:tabLst>
            </a:pPr>
            <a:r>
              <a:rPr lang="en-GB" altLang="en-US" sz="1600">
                <a:solidFill>
                  <a:srgbClr val="000000"/>
                </a:solidFill>
                <a:latin typeface="Calibri" pitchFamily="34" charset="0"/>
                <a:cs typeface="Tahoma" pitchFamily="34" charset="0"/>
              </a:rPr>
              <a:t> Business processes</a:t>
            </a:r>
          </a:p>
          <a:p>
            <a:pPr>
              <a:lnSpc>
                <a:spcPct val="90000"/>
              </a:lnSpc>
              <a:buSzPct val="55000"/>
              <a:buFont typeface="Monotype Sorts"/>
              <a:buChar char="n"/>
              <a:tabLst>
                <a:tab pos="6119813" algn="l"/>
              </a:tabLst>
            </a:pPr>
            <a:r>
              <a:rPr lang="en-GB" altLang="en-US" sz="1600">
                <a:solidFill>
                  <a:srgbClr val="000000"/>
                </a:solidFill>
                <a:latin typeface="Calibri" pitchFamily="34" charset="0"/>
                <a:cs typeface="Tahoma" pitchFamily="34" charset="0"/>
              </a:rPr>
              <a:t> Cost drivers</a:t>
            </a:r>
          </a:p>
          <a:p>
            <a:pPr>
              <a:lnSpc>
                <a:spcPct val="90000"/>
              </a:lnSpc>
              <a:buSzPct val="55000"/>
              <a:buFont typeface="Monotype Sorts"/>
              <a:buChar char="n"/>
              <a:tabLst>
                <a:tab pos="6119813" algn="l"/>
              </a:tabLst>
            </a:pPr>
            <a:r>
              <a:rPr lang="en-GB" altLang="en-US" sz="1600">
                <a:solidFill>
                  <a:srgbClr val="000000"/>
                </a:solidFill>
                <a:latin typeface="Calibri" pitchFamily="34" charset="0"/>
                <a:cs typeface="Tahoma" pitchFamily="34" charset="0"/>
              </a:rPr>
              <a:t> Product costs</a:t>
            </a:r>
          </a:p>
          <a:p>
            <a:pPr>
              <a:lnSpc>
                <a:spcPct val="90000"/>
              </a:lnSpc>
              <a:buSzPct val="55000"/>
              <a:buFont typeface="Monotype Sorts"/>
              <a:buChar char="n"/>
              <a:tabLst>
                <a:tab pos="6119813" algn="l"/>
              </a:tabLst>
            </a:pPr>
            <a:r>
              <a:rPr lang="en-GB" altLang="en-US" sz="1600">
                <a:solidFill>
                  <a:srgbClr val="000000"/>
                </a:solidFill>
                <a:latin typeface="Calibri" pitchFamily="34" charset="0"/>
                <a:cs typeface="Tahoma" pitchFamily="34" charset="0"/>
              </a:rPr>
              <a:t> Customer costs</a:t>
            </a:r>
          </a:p>
        </p:txBody>
      </p:sp>
      <p:sp>
        <p:nvSpPr>
          <p:cNvPr id="43019" name="Rectangle 16"/>
          <p:cNvSpPr>
            <a:spLocks noChangeArrowheads="1"/>
          </p:cNvSpPr>
          <p:nvPr/>
        </p:nvSpPr>
        <p:spPr bwMode="auto">
          <a:xfrm>
            <a:off x="6605588" y="4581525"/>
            <a:ext cx="3290887" cy="1536700"/>
          </a:xfrm>
          <a:prstGeom prst="rect">
            <a:avLst/>
          </a:prstGeom>
          <a:noFill/>
          <a:ln w="9525">
            <a:solidFill>
              <a:srgbClr val="000000"/>
            </a:solidFill>
            <a:miter lim="800000"/>
            <a:headEnd/>
            <a:tailEnd/>
          </a:ln>
        </p:spPr>
        <p:txBody>
          <a:bodyPr lIns="92075" tIns="46038" rIns="92075" bIns="46038">
            <a:spAutoFit/>
          </a:bodyPr>
          <a:lstStyle/>
          <a:p>
            <a:pPr>
              <a:lnSpc>
                <a:spcPct val="70000"/>
              </a:lnSpc>
              <a:tabLst>
                <a:tab pos="342900" algn="l"/>
                <a:tab pos="571500" algn="l"/>
              </a:tabLst>
            </a:pPr>
            <a:r>
              <a:rPr lang="en-GB" altLang="en-US" sz="1400" b="1">
                <a:solidFill>
                  <a:srgbClr val="000000"/>
                </a:solidFill>
                <a:cs typeface="Tahoma" pitchFamily="34" charset="0"/>
              </a:rPr>
              <a:t>What drives activity cost? </a:t>
            </a:r>
            <a:r>
              <a:rPr lang="en-GB" altLang="en-US" sz="1400">
                <a:solidFill>
                  <a:srgbClr val="000000"/>
                </a:solidFill>
                <a:latin typeface="Calibri" pitchFamily="34" charset="0"/>
                <a:cs typeface="Tahoma" pitchFamily="34" charset="0"/>
              </a:rPr>
              <a:t>		</a:t>
            </a:r>
          </a:p>
          <a:p>
            <a:pPr>
              <a:lnSpc>
                <a:spcPct val="70000"/>
              </a:lnSpc>
              <a:buSzPct val="55000"/>
              <a:buFont typeface="Monotype Sorts"/>
              <a:buChar char="n"/>
              <a:tabLst>
                <a:tab pos="342900" algn="l"/>
                <a:tab pos="571500" algn="l"/>
              </a:tabLst>
            </a:pPr>
            <a:r>
              <a:rPr lang="en-GB" altLang="en-US" sz="1400">
                <a:solidFill>
                  <a:srgbClr val="000000"/>
                </a:solidFill>
                <a:latin typeface="Calibri" pitchFamily="34" charset="0"/>
                <a:cs typeface="Tahoma" pitchFamily="34" charset="0"/>
              </a:rPr>
              <a:t> 	Activity management</a:t>
            </a:r>
            <a:br>
              <a:rPr lang="en-GB" altLang="en-US" sz="1400">
                <a:solidFill>
                  <a:srgbClr val="000000"/>
                </a:solidFill>
                <a:latin typeface="Calibri" pitchFamily="34" charset="0"/>
                <a:cs typeface="Tahoma" pitchFamily="34" charset="0"/>
              </a:rPr>
            </a:br>
            <a:endParaRPr lang="en-GB" altLang="en-US" sz="1400">
              <a:solidFill>
                <a:srgbClr val="000000"/>
              </a:solidFill>
              <a:latin typeface="Calibri" pitchFamily="34" charset="0"/>
              <a:cs typeface="Tahoma" pitchFamily="34" charset="0"/>
            </a:endParaRPr>
          </a:p>
          <a:p>
            <a:pPr>
              <a:lnSpc>
                <a:spcPct val="70000"/>
              </a:lnSpc>
              <a:buSzPct val="55000"/>
              <a:buFont typeface="Monotype Sorts"/>
              <a:buChar char="n"/>
              <a:tabLst>
                <a:tab pos="342900" algn="l"/>
                <a:tab pos="571500" algn="l"/>
              </a:tabLst>
            </a:pPr>
            <a:r>
              <a:rPr lang="en-GB" altLang="en-US" sz="1400">
                <a:solidFill>
                  <a:srgbClr val="000000"/>
                </a:solidFill>
                <a:latin typeface="Calibri" pitchFamily="34" charset="0"/>
                <a:cs typeface="Tahoma" pitchFamily="34" charset="0"/>
              </a:rPr>
              <a:t> 	Business process reengineering</a:t>
            </a:r>
            <a:br>
              <a:rPr lang="en-GB" altLang="en-US" sz="1400">
                <a:solidFill>
                  <a:srgbClr val="000000"/>
                </a:solidFill>
                <a:latin typeface="Calibri" pitchFamily="34" charset="0"/>
                <a:cs typeface="Tahoma" pitchFamily="34" charset="0"/>
              </a:rPr>
            </a:br>
            <a:endParaRPr lang="en-GB" altLang="en-US" sz="1400">
              <a:solidFill>
                <a:srgbClr val="000000"/>
              </a:solidFill>
              <a:latin typeface="Calibri" pitchFamily="34" charset="0"/>
              <a:cs typeface="Tahoma" pitchFamily="34" charset="0"/>
            </a:endParaRPr>
          </a:p>
          <a:p>
            <a:pPr>
              <a:lnSpc>
                <a:spcPct val="70000"/>
              </a:lnSpc>
              <a:buSzPct val="55000"/>
              <a:buFont typeface="Monotype Sorts"/>
              <a:buChar char="n"/>
              <a:tabLst>
                <a:tab pos="342900" algn="l"/>
                <a:tab pos="571500" algn="l"/>
              </a:tabLst>
            </a:pPr>
            <a:r>
              <a:rPr lang="en-GB" altLang="en-US" sz="1400">
                <a:solidFill>
                  <a:srgbClr val="000000"/>
                </a:solidFill>
                <a:latin typeface="Calibri" pitchFamily="34" charset="0"/>
                <a:cs typeface="Tahoma" pitchFamily="34" charset="0"/>
              </a:rPr>
              <a:t> 	Total quality</a:t>
            </a:r>
            <a:br>
              <a:rPr lang="en-GB" altLang="en-US" sz="1400">
                <a:solidFill>
                  <a:srgbClr val="000000"/>
                </a:solidFill>
                <a:latin typeface="Calibri" pitchFamily="34" charset="0"/>
                <a:cs typeface="Tahoma" pitchFamily="34" charset="0"/>
              </a:rPr>
            </a:br>
            <a:r>
              <a:rPr lang="en-GB" altLang="en-US" sz="1400">
                <a:solidFill>
                  <a:srgbClr val="000000"/>
                </a:solidFill>
                <a:latin typeface="Calibri" pitchFamily="34" charset="0"/>
                <a:cs typeface="Tahoma" pitchFamily="34" charset="0"/>
              </a:rPr>
              <a:t>		</a:t>
            </a:r>
          </a:p>
          <a:p>
            <a:pPr>
              <a:buSzPct val="55000"/>
              <a:buFont typeface="Monotype Sorts"/>
              <a:buChar char="n"/>
              <a:tabLst>
                <a:tab pos="342900" algn="l"/>
                <a:tab pos="571500" algn="l"/>
              </a:tabLst>
            </a:pPr>
            <a:r>
              <a:rPr lang="en-GB" altLang="en-US" sz="1400">
                <a:solidFill>
                  <a:srgbClr val="000000"/>
                </a:solidFill>
                <a:latin typeface="Calibri" pitchFamily="34" charset="0"/>
                <a:cs typeface="Tahoma" pitchFamily="34" charset="0"/>
              </a:rPr>
              <a:t> 	Performance measurement 	</a:t>
            </a:r>
          </a:p>
        </p:txBody>
      </p:sp>
      <p:sp>
        <p:nvSpPr>
          <p:cNvPr id="106508" name="Rectangle 18">
            <a:extLst>
              <a:ext uri="{FF2B5EF4-FFF2-40B4-BE49-F238E27FC236}">
                <a16:creationId xmlns:a16="http://schemas.microsoft.com/office/drawing/2014/main" xmlns="" id="{9A2E18D0-0612-4FD0-836C-EC76AF6CF0CB}"/>
              </a:ext>
            </a:extLst>
          </p:cNvPr>
          <p:cNvSpPr>
            <a:spLocks noChangeArrowheads="1"/>
          </p:cNvSpPr>
          <p:nvPr/>
        </p:nvSpPr>
        <p:spPr bwMode="auto">
          <a:xfrm>
            <a:off x="1436688" y="6415088"/>
            <a:ext cx="2286000" cy="217487"/>
          </a:xfrm>
          <a:prstGeom prst="rect">
            <a:avLst/>
          </a:prstGeom>
          <a:noFill/>
          <a:ln w="9525">
            <a:noFill/>
            <a:miter lim="800000"/>
            <a:headEnd/>
            <a:tailEnd/>
          </a:ln>
        </p:spPr>
        <p:txBody>
          <a:bodyPr lIns="92075" tIns="46038" rIns="92075" bIns="46038">
            <a:spAutoFit/>
          </a:bodyPr>
          <a:lstStyle/>
          <a:p>
            <a:pPr>
              <a:lnSpc>
                <a:spcPct val="90000"/>
              </a:lnSpc>
              <a:buFontTx/>
              <a:buChar char="©"/>
              <a:defRPr/>
            </a:pPr>
            <a:r>
              <a:rPr lang="en-GB" altLang="en-US" sz="900">
                <a:solidFill>
                  <a:srgbClr val="EEECE1"/>
                </a:solidFill>
                <a:latin typeface="Tahoma" pitchFamily="34" charset="0"/>
                <a:ea typeface="+mn-ea"/>
              </a:rPr>
              <a:t>1996  Robert S. Kaplan</a:t>
            </a:r>
          </a:p>
        </p:txBody>
      </p:sp>
      <p:sp>
        <p:nvSpPr>
          <p:cNvPr id="106509" name="Title 1">
            <a:extLst>
              <a:ext uri="{FF2B5EF4-FFF2-40B4-BE49-F238E27FC236}">
                <a16:creationId xmlns:a16="http://schemas.microsoft.com/office/drawing/2014/main" xmlns="" id="{0A002044-3336-4134-B733-C7ED7D32686F}"/>
              </a:ext>
            </a:extLst>
          </p:cNvPr>
          <p:cNvSpPr txBox="1">
            <a:spLocks/>
          </p:cNvSpPr>
          <p:nvPr>
            <p:custDataLst>
              <p:tags r:id="rId1"/>
            </p:custDataLst>
          </p:nvPr>
        </p:nvSpPr>
        <p:spPr bwMode="auto">
          <a:xfrm>
            <a:off x="823913" y="260350"/>
            <a:ext cx="9144000" cy="685800"/>
          </a:xfrm>
          <a:prstGeom prst="rect">
            <a:avLst/>
          </a:prstGeom>
          <a:solidFill>
            <a:srgbClr val="66CCFF"/>
          </a:solidFill>
          <a:ln w="9525">
            <a:noFill/>
            <a:miter lim="800000"/>
            <a:headEnd/>
            <a:tailEnd/>
          </a:ln>
        </p:spPr>
        <p:txBody>
          <a:bodyPr anchor="ctr"/>
          <a:lstStyle/>
          <a:p>
            <a:pPr algn="ctr">
              <a:defRPr/>
            </a:pPr>
            <a:r>
              <a:rPr lang="en-US" altLang="en-US" sz="2800" b="1">
                <a:solidFill>
                  <a:prstClr val="black"/>
                </a:solidFill>
                <a:latin typeface="Calibri" pitchFamily="34" charset="0"/>
                <a:ea typeface="+mn-ea"/>
              </a:rPr>
              <a:t>TCM Strategic Decisions &amp; Operational Improvements</a:t>
            </a:r>
          </a:p>
        </p:txBody>
      </p:sp>
      <p:sp>
        <p:nvSpPr>
          <p:cNvPr id="106510" name="Text Box 16">
            <a:extLst>
              <a:ext uri="{FF2B5EF4-FFF2-40B4-BE49-F238E27FC236}">
                <a16:creationId xmlns:a16="http://schemas.microsoft.com/office/drawing/2014/main" xmlns="" id="{14E06B45-60C0-475D-83D6-C1D8C0187EBE}"/>
              </a:ext>
            </a:extLst>
          </p:cNvPr>
          <p:cNvSpPr txBox="1">
            <a:spLocks noChangeArrowheads="1"/>
          </p:cNvSpPr>
          <p:nvPr/>
        </p:nvSpPr>
        <p:spPr bwMode="auto">
          <a:xfrm>
            <a:off x="4271963" y="6364288"/>
            <a:ext cx="2436812" cy="492125"/>
          </a:xfrm>
          <a:prstGeom prst="rect">
            <a:avLst/>
          </a:prstGeom>
          <a:noFill/>
          <a:ln w="9525">
            <a:noFill/>
            <a:miter lim="800000"/>
            <a:headEnd/>
            <a:tailEnd/>
          </a:ln>
          <a:effectLst/>
        </p:spPr>
        <p:txBody>
          <a:bodyPr wrap="none">
            <a:spAutoFit/>
          </a:bodyPr>
          <a:lstStyle/>
          <a:p>
            <a:pPr algn="ctr">
              <a:defRPr/>
            </a:pPr>
            <a:r>
              <a:rPr lang="en-US" altLang="en-US" sz="1400">
                <a:solidFill>
                  <a:prstClr val="black"/>
                </a:solidFill>
                <a:latin typeface="Calibri" pitchFamily="34" charset="0"/>
                <a:ea typeface="+mn-ea"/>
              </a:rPr>
              <a:t>© </a:t>
            </a:r>
            <a:r>
              <a:rPr lang="en-US" altLang="en-US" sz="1200">
                <a:solidFill>
                  <a:prstClr val="black"/>
                </a:solidFill>
                <a:latin typeface="Calibri" pitchFamily="34" charset="0"/>
                <a:ea typeface="+mn-ea"/>
              </a:rPr>
              <a:t>Confederation of Indian Industry</a:t>
            </a:r>
            <a:r>
              <a:rPr lang="en-US" altLang="en-US" sz="1400">
                <a:solidFill>
                  <a:prstClr val="black"/>
                </a:solidFill>
                <a:latin typeface="Calibri" pitchFamily="34" charset="0"/>
                <a:ea typeface="+mn-ea"/>
              </a:rPr>
              <a:t> </a:t>
            </a:r>
          </a:p>
          <a:p>
            <a:pPr algn="ctr">
              <a:defRPr/>
            </a:pPr>
            <a:r>
              <a:rPr lang="en-US" altLang="en-US" sz="1200">
                <a:solidFill>
                  <a:prstClr val="black"/>
                </a:solidFill>
                <a:latin typeface="Calibri" pitchFamily="34" charset="0"/>
                <a:ea typeface="+mn-ea"/>
              </a:rPr>
              <a:t>Total Cost Management Division</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noChangeArrowheads="1"/>
          </p:cNvSpPr>
          <p:nvPr>
            <p:ph type="ctrTitle"/>
          </p:nvPr>
        </p:nvSpPr>
        <p:spPr>
          <a:xfrm>
            <a:off x="809625" y="457200"/>
            <a:ext cx="9180513" cy="1425575"/>
          </a:xfrm>
          <a:solidFill>
            <a:srgbClr val="FFFF00"/>
          </a:solidFill>
        </p:spPr>
        <p:txBody>
          <a:bodyPr/>
          <a:lstStyle/>
          <a:p>
            <a:r>
              <a:rPr lang="en-IN" altLang="en-US" b="1" smtClean="0"/>
              <a:t>ILLUSTRATION OF COQ IN MANAGING CUSTOMER RELATIONS</a:t>
            </a:r>
          </a:p>
        </p:txBody>
      </p:sp>
      <p:sp>
        <p:nvSpPr>
          <p:cNvPr id="4" name="Subtitle 3">
            <a:extLst>
              <a:ext uri="{FF2B5EF4-FFF2-40B4-BE49-F238E27FC236}">
                <a16:creationId xmlns:a16="http://schemas.microsoft.com/office/drawing/2014/main" xmlns="" id="{5C7485F4-DD3F-4F62-88FF-82F10E3417D5}"/>
              </a:ext>
            </a:extLst>
          </p:cNvPr>
          <p:cNvSpPr>
            <a:spLocks noGrp="1"/>
          </p:cNvSpPr>
          <p:nvPr>
            <p:ph type="subTitle" idx="1"/>
          </p:nvPr>
        </p:nvSpPr>
        <p:spPr>
          <a:xfrm>
            <a:off x="600075" y="2357438"/>
            <a:ext cx="9691688" cy="3678237"/>
          </a:xfrm>
          <a:solidFill>
            <a:schemeClr val="accent3">
              <a:lumMod val="40000"/>
              <a:lumOff val="60000"/>
            </a:schemeClr>
          </a:solidFill>
          <a:ln>
            <a:solidFill>
              <a:schemeClr val="accent2"/>
            </a:solidFill>
          </a:ln>
        </p:spPr>
        <p:txBody>
          <a:bodyPr/>
          <a:lstStyle/>
          <a:p>
            <a:pPr marL="457200" indent="-457200" algn="l">
              <a:buFont typeface="Arial" pitchFamily="34" charset="0"/>
              <a:buChar char="•"/>
              <a:defRPr/>
            </a:pPr>
            <a:r>
              <a:rPr lang="en-IN" sz="2400" b="1" dirty="0">
                <a:solidFill>
                  <a:schemeClr val="tx1"/>
                </a:solidFill>
                <a:ea typeface="+mn-ea"/>
              </a:rPr>
              <a:t>An enterprise pursuing TCM is a tier one vendor of several aircraft manufacturing companies in the west.</a:t>
            </a:r>
          </a:p>
          <a:p>
            <a:pPr marL="457200" indent="-457200" algn="l">
              <a:buFont typeface="Arial" pitchFamily="34" charset="0"/>
              <a:buChar char="•"/>
              <a:defRPr/>
            </a:pPr>
            <a:r>
              <a:rPr lang="en-IN" sz="2400" b="1" dirty="0">
                <a:solidFill>
                  <a:schemeClr val="tx1"/>
                </a:solidFill>
                <a:ea typeface="+mn-ea"/>
              </a:rPr>
              <a:t>Quality as a stringent critical parameter.</a:t>
            </a:r>
          </a:p>
          <a:p>
            <a:pPr marL="457200" indent="-457200" algn="l">
              <a:buFont typeface="Arial" pitchFamily="34" charset="0"/>
              <a:buChar char="•"/>
              <a:defRPr/>
            </a:pPr>
            <a:r>
              <a:rPr lang="en-IN" sz="2400" b="1" dirty="0">
                <a:solidFill>
                  <a:schemeClr val="tx1"/>
                </a:solidFill>
                <a:ea typeface="+mn-ea"/>
              </a:rPr>
              <a:t>Several quality management processes across enterprise value chain.</a:t>
            </a:r>
          </a:p>
          <a:p>
            <a:pPr marL="457200" indent="-457200" algn="l">
              <a:buFont typeface="Arial" pitchFamily="34" charset="0"/>
              <a:buChar char="•"/>
              <a:defRPr/>
            </a:pPr>
            <a:r>
              <a:rPr lang="en-IN" sz="2400" b="1" dirty="0">
                <a:solidFill>
                  <a:schemeClr val="tx1"/>
                </a:solidFill>
                <a:ea typeface="+mn-ea"/>
              </a:rPr>
              <a:t>Differentiation in SOP for ensuring quality by different customers.</a:t>
            </a:r>
          </a:p>
          <a:p>
            <a:pPr marL="457200" indent="-457200" algn="l">
              <a:buFont typeface="Arial" pitchFamily="34" charset="0"/>
              <a:buChar char="•"/>
              <a:defRPr/>
            </a:pPr>
            <a:r>
              <a:rPr lang="en-IN" sz="2400" b="1" dirty="0">
                <a:solidFill>
                  <a:schemeClr val="tx1"/>
                </a:solidFill>
                <a:ea typeface="+mn-ea"/>
              </a:rPr>
              <a:t>The enterprise was pursuing customer satisfaction goal and excelling  sans knowledge of cost hidden in overheads..</a:t>
            </a:r>
          </a:p>
          <a:p>
            <a:pPr marL="457200" indent="-457200" algn="l">
              <a:buFont typeface="Arial" pitchFamily="34" charset="0"/>
              <a:buChar char="•"/>
              <a:defRPr/>
            </a:pPr>
            <a:r>
              <a:rPr lang="en-IN" sz="2400" b="1" dirty="0">
                <a:solidFill>
                  <a:schemeClr val="tx1"/>
                </a:solidFill>
                <a:ea typeface="+mn-ea"/>
              </a:rPr>
              <a:t>Started measuring COQ , an operational tool from the costing architecture and became a talking point in managing customers.</a:t>
            </a:r>
          </a:p>
        </p:txBody>
      </p:sp>
      <p:sp>
        <p:nvSpPr>
          <p:cNvPr id="45060" name="Footer Placeholder 1"/>
          <p:cNvSpPr>
            <a:spLocks noGrp="1" noChangeArrowheads="1"/>
          </p:cNvSpPr>
          <p:nvPr>
            <p:ph type="ftr" sz="quarter" idx="10"/>
          </p:nvPr>
        </p:nvSpPr>
        <p:spPr bwMode="auto">
          <a:noFill/>
          <a:ln>
            <a:miter lim="800000"/>
            <a:headEnd/>
            <a:tailEnd/>
          </a:ln>
        </p:spPr>
        <p:txBody>
          <a:bodyPr/>
          <a:lstStyle/>
          <a:p>
            <a:r>
              <a:rPr lang="en-US" altLang="en-US" smtClean="0"/>
              <a:t>© Confederation of Indian Industry </a:t>
            </a:r>
          </a:p>
          <a:p>
            <a:r>
              <a:rPr lang="en-US" altLang="en-US" smtClean="0"/>
              <a:t>Total Cost Management Division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Slide Number Placeholder 3"/>
          <p:cNvSpPr txBox="1">
            <a:spLocks noGrp="1" noChangeArrowheads="1"/>
          </p:cNvSpPr>
          <p:nvPr/>
        </p:nvSpPr>
        <p:spPr bwMode="auto">
          <a:xfrm>
            <a:off x="1398588" y="6472238"/>
            <a:ext cx="9051925" cy="365125"/>
          </a:xfrm>
          <a:prstGeom prst="rect">
            <a:avLst/>
          </a:prstGeom>
          <a:noFill/>
          <a:ln w="9525">
            <a:noFill/>
            <a:miter lim="800000"/>
            <a:headEnd/>
            <a:tailEnd/>
          </a:ln>
        </p:spPr>
        <p:txBody>
          <a:bodyPr anchor="ctr"/>
          <a:lstStyle/>
          <a:p>
            <a:pPr algn="r" eaLnBrk="1" hangingPunct="1">
              <a:buFont typeface="Arial" pitchFamily="34" charset="0"/>
              <a:buNone/>
            </a:pPr>
            <a:fld id="{211662BC-7174-462D-ACE0-E93B0902BA47}" type="slidenum">
              <a:rPr lang="en-US" altLang="en-US" sz="1200">
                <a:solidFill>
                  <a:srgbClr val="898989"/>
                </a:solidFill>
                <a:latin typeface="Franklin Gothic Medium" pitchFamily="34" charset="0"/>
                <a:sym typeface="Franklin Gothic Medium" pitchFamily="34" charset="0"/>
              </a:rPr>
              <a:pPr algn="r" eaLnBrk="1" hangingPunct="1">
                <a:buFont typeface="Arial" pitchFamily="34" charset="0"/>
                <a:buNone/>
              </a:pPr>
              <a:t>15</a:t>
            </a:fld>
            <a:endParaRPr lang="en-US" altLang="en-US">
              <a:sym typeface="Franklin Gothic Medium" pitchFamily="34" charset="0"/>
            </a:endParaRPr>
          </a:p>
        </p:txBody>
      </p:sp>
      <p:pic>
        <p:nvPicPr>
          <p:cNvPr id="46083" name="Picture 7"/>
          <p:cNvPicPr>
            <a:picLocks noChangeAspect="1" noChangeArrowheads="1"/>
          </p:cNvPicPr>
          <p:nvPr/>
        </p:nvPicPr>
        <p:blipFill>
          <a:blip r:embed="rId2"/>
          <a:srcRect l="48782" t="-6866"/>
          <a:stretch>
            <a:fillRect/>
          </a:stretch>
        </p:blipFill>
        <p:spPr bwMode="auto">
          <a:xfrm>
            <a:off x="0" y="244475"/>
            <a:ext cx="1431925" cy="209550"/>
          </a:xfrm>
          <a:prstGeom prst="rect">
            <a:avLst/>
          </a:prstGeom>
          <a:noFill/>
          <a:ln w="9525">
            <a:noFill/>
            <a:miter lim="800000"/>
            <a:headEnd/>
            <a:tailEnd/>
          </a:ln>
        </p:spPr>
      </p:pic>
      <p:pic>
        <p:nvPicPr>
          <p:cNvPr id="46084" name="Picture 9"/>
          <p:cNvPicPr>
            <a:picLocks noChangeAspect="1" noChangeArrowheads="1"/>
          </p:cNvPicPr>
          <p:nvPr/>
        </p:nvPicPr>
        <p:blipFill>
          <a:blip r:embed="rId2"/>
          <a:srcRect/>
          <a:stretch>
            <a:fillRect/>
          </a:stretch>
        </p:blipFill>
        <p:spPr bwMode="auto">
          <a:xfrm>
            <a:off x="0" y="6491288"/>
            <a:ext cx="3997325" cy="277812"/>
          </a:xfrm>
          <a:prstGeom prst="rect">
            <a:avLst/>
          </a:prstGeom>
          <a:noFill/>
          <a:ln w="9525">
            <a:noFill/>
            <a:miter lim="800000"/>
            <a:headEnd/>
            <a:tailEnd/>
          </a:ln>
        </p:spPr>
      </p:pic>
      <p:sp>
        <p:nvSpPr>
          <p:cNvPr id="46085" name="Title 13"/>
          <p:cNvSpPr>
            <a:spLocks noGrp="1" noChangeArrowheads="1"/>
          </p:cNvSpPr>
          <p:nvPr>
            <p:ph type="title" idx="4294967295"/>
          </p:nvPr>
        </p:nvSpPr>
        <p:spPr>
          <a:xfrm>
            <a:off x="1398588" y="153988"/>
            <a:ext cx="7529512" cy="954087"/>
          </a:xfrm>
        </p:spPr>
        <p:txBody>
          <a:bodyPr anchor="t"/>
          <a:lstStyle/>
          <a:p>
            <a:pPr marL="0" indent="0" eaLnBrk="1" hangingPunct="1"/>
            <a:r>
              <a:rPr lang="en-IN" altLang="en-US" smtClean="0"/>
              <a:t>TCM Principles</a:t>
            </a:r>
          </a:p>
        </p:txBody>
      </p:sp>
      <p:sp>
        <p:nvSpPr>
          <p:cNvPr id="46086" name="AutoShape 7"/>
          <p:cNvSpPr>
            <a:spLocks noChangeArrowheads="1"/>
          </p:cNvSpPr>
          <p:nvPr/>
        </p:nvSpPr>
        <p:spPr bwMode="auto">
          <a:xfrm>
            <a:off x="280988" y="5227638"/>
            <a:ext cx="5132387" cy="347662"/>
          </a:xfrm>
          <a:prstGeom prst="homePlate">
            <a:avLst>
              <a:gd name="adj" fmla="val 369064"/>
            </a:avLst>
          </a:prstGeom>
          <a:solidFill>
            <a:srgbClr val="336699"/>
          </a:solidFill>
          <a:ln w="9525">
            <a:noFill/>
            <a:miter lim="800000"/>
            <a:headEnd/>
            <a:tailEnd/>
          </a:ln>
          <a:effectLst/>
        </p:spPr>
        <p:txBody>
          <a:bodyPr wrap="none" anchor="ctr"/>
          <a:lstStyle/>
          <a:p>
            <a:pPr eaLnBrk="1" hangingPunct="1">
              <a:buFont typeface="Arial" pitchFamily="34" charset="0"/>
              <a:buNone/>
            </a:pPr>
            <a:r>
              <a:rPr lang="en-US" altLang="en-US">
                <a:solidFill>
                  <a:schemeClr val="bg1"/>
                </a:solidFill>
                <a:latin typeface="Franklin Gothic Medium" pitchFamily="34" charset="0"/>
                <a:sym typeface="Arial" pitchFamily="34" charset="0"/>
              </a:rPr>
              <a:t>Learning and Innovation</a:t>
            </a:r>
          </a:p>
        </p:txBody>
      </p:sp>
      <p:sp>
        <p:nvSpPr>
          <p:cNvPr id="46087" name="AutoShape 8"/>
          <p:cNvSpPr>
            <a:spLocks noChangeArrowheads="1"/>
          </p:cNvSpPr>
          <p:nvPr/>
        </p:nvSpPr>
        <p:spPr bwMode="auto">
          <a:xfrm>
            <a:off x="239713" y="5632450"/>
            <a:ext cx="10320337" cy="658813"/>
          </a:xfrm>
          <a:prstGeom prst="roundRect">
            <a:avLst>
              <a:gd name="adj" fmla="val 16667"/>
            </a:avLst>
          </a:prstGeom>
          <a:noFill/>
          <a:ln w="9525">
            <a:solidFill>
              <a:schemeClr val="tx1"/>
            </a:solidFill>
            <a:prstDash val="dash"/>
            <a:round/>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46088" name="TextBox 2"/>
          <p:cNvSpPr>
            <a:spLocks noChangeArrowheads="1"/>
          </p:cNvSpPr>
          <p:nvPr/>
        </p:nvSpPr>
        <p:spPr bwMode="auto">
          <a:xfrm>
            <a:off x="392113" y="5616575"/>
            <a:ext cx="10023475" cy="646113"/>
          </a:xfrm>
          <a:prstGeom prst="rect">
            <a:avLst/>
          </a:prstGeom>
          <a:noFill/>
          <a:ln w="9525">
            <a:noFill/>
            <a:miter lim="800000"/>
            <a:headEnd/>
            <a:tailEnd/>
          </a:ln>
          <a:effectLst/>
        </p:spPr>
        <p:txBody>
          <a:bodyPr>
            <a:spAutoFit/>
          </a:bodyPr>
          <a:lstStyle/>
          <a:p>
            <a:pPr marL="285750" indent="-285750" eaLnBrk="1" hangingPunct="1">
              <a:buFont typeface="Courier New" pitchFamily="49" charset="0"/>
              <a:buChar char="o"/>
            </a:pPr>
            <a:r>
              <a:rPr lang="en-IN" altLang="en-US">
                <a:solidFill>
                  <a:srgbClr val="000000"/>
                </a:solidFill>
                <a:latin typeface="Franklin Gothic Medium" pitchFamily="34" charset="0"/>
                <a:sym typeface="Arial" pitchFamily="34" charset="0"/>
              </a:rPr>
              <a:t>Embedding TCM framework with business strategy leads to continuous learning and innovation. TCM is a journey</a:t>
            </a:r>
          </a:p>
        </p:txBody>
      </p:sp>
      <p:sp>
        <p:nvSpPr>
          <p:cNvPr id="46089" name="AutoShape 10"/>
          <p:cNvSpPr>
            <a:spLocks noChangeArrowheads="1"/>
          </p:cNvSpPr>
          <p:nvPr/>
        </p:nvSpPr>
        <p:spPr bwMode="auto">
          <a:xfrm>
            <a:off x="280988" y="696913"/>
            <a:ext cx="5132387" cy="347662"/>
          </a:xfrm>
          <a:prstGeom prst="homePlate">
            <a:avLst>
              <a:gd name="adj" fmla="val 369064"/>
            </a:avLst>
          </a:prstGeom>
          <a:solidFill>
            <a:srgbClr val="336699"/>
          </a:solidFill>
          <a:ln w="9525">
            <a:noFill/>
            <a:miter lim="800000"/>
            <a:headEnd/>
            <a:tailEnd/>
          </a:ln>
          <a:effectLst/>
        </p:spPr>
        <p:txBody>
          <a:bodyPr wrap="none" anchor="ctr"/>
          <a:lstStyle/>
          <a:p>
            <a:pPr eaLnBrk="1" hangingPunct="1">
              <a:buFont typeface="Arial" pitchFamily="34" charset="0"/>
              <a:buNone/>
            </a:pPr>
            <a:r>
              <a:rPr lang="en-US" altLang="en-US">
                <a:solidFill>
                  <a:schemeClr val="bg1"/>
                </a:solidFill>
                <a:latin typeface="Franklin Gothic Medium" pitchFamily="34" charset="0"/>
                <a:sym typeface="Arial" pitchFamily="34" charset="0"/>
              </a:rPr>
              <a:t>Future Outlook</a:t>
            </a:r>
            <a:r>
              <a:rPr lang="en-IN" altLang="en-US">
                <a:solidFill>
                  <a:schemeClr val="bg1"/>
                </a:solidFill>
                <a:latin typeface="Franklin Gothic Medium" pitchFamily="34" charset="0"/>
                <a:sym typeface="Arial" pitchFamily="34" charset="0"/>
              </a:rPr>
              <a:t>  </a:t>
            </a:r>
            <a:endParaRPr lang="en-US" altLang="en-US">
              <a:solidFill>
                <a:schemeClr val="bg1"/>
              </a:solidFill>
              <a:sym typeface="Calibri" pitchFamily="34" charset="0"/>
            </a:endParaRPr>
          </a:p>
        </p:txBody>
      </p:sp>
      <p:sp>
        <p:nvSpPr>
          <p:cNvPr id="46090" name="AutoShape 11"/>
          <p:cNvSpPr>
            <a:spLocks noChangeArrowheads="1"/>
          </p:cNvSpPr>
          <p:nvPr/>
        </p:nvSpPr>
        <p:spPr bwMode="auto">
          <a:xfrm>
            <a:off x="239713" y="1101725"/>
            <a:ext cx="10320337" cy="2098675"/>
          </a:xfrm>
          <a:prstGeom prst="roundRect">
            <a:avLst>
              <a:gd name="adj" fmla="val 16667"/>
            </a:avLst>
          </a:prstGeom>
          <a:noFill/>
          <a:ln w="9525">
            <a:solidFill>
              <a:schemeClr val="tx1"/>
            </a:solidFill>
            <a:prstDash val="dash"/>
            <a:round/>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46091" name="TextBox 2"/>
          <p:cNvSpPr>
            <a:spLocks noChangeArrowheads="1"/>
          </p:cNvSpPr>
          <p:nvPr/>
        </p:nvSpPr>
        <p:spPr bwMode="auto">
          <a:xfrm>
            <a:off x="441325" y="1090613"/>
            <a:ext cx="10015538" cy="2047875"/>
          </a:xfrm>
          <a:prstGeom prst="rect">
            <a:avLst/>
          </a:prstGeom>
          <a:noFill/>
          <a:ln w="9525">
            <a:noFill/>
            <a:miter lim="800000"/>
            <a:headEnd/>
            <a:tailEnd/>
          </a:ln>
          <a:effectLst/>
        </p:spPr>
        <p:txBody>
          <a:bodyPr>
            <a:spAutoFit/>
          </a:bodyPr>
          <a:lstStyle/>
          <a:p>
            <a:pPr marL="285750" indent="-285750" eaLnBrk="1" hangingPunct="1">
              <a:spcAft>
                <a:spcPct val="50000"/>
              </a:spcAft>
              <a:buFont typeface="Courier New" pitchFamily="49" charset="0"/>
              <a:buChar char="o"/>
              <a:tabLst>
                <a:tab pos="627063" algn="l"/>
              </a:tabLst>
            </a:pPr>
            <a:r>
              <a:rPr lang="en-IN" altLang="en-US">
                <a:solidFill>
                  <a:srgbClr val="000000"/>
                </a:solidFill>
                <a:latin typeface="Franklin Gothic Medium" pitchFamily="34" charset="0"/>
                <a:sym typeface="Arial" pitchFamily="34" charset="0"/>
              </a:rPr>
              <a:t>Principles of 'business continuity' necessitate corporates to 'manage costs' on longer timelines</a:t>
            </a:r>
          </a:p>
          <a:p>
            <a:pPr marL="285750" indent="-285750" eaLnBrk="1" hangingPunct="1">
              <a:spcAft>
                <a:spcPct val="50000"/>
              </a:spcAft>
              <a:buFont typeface="Courier New" pitchFamily="49" charset="0"/>
              <a:buChar char="o"/>
              <a:tabLst>
                <a:tab pos="627063" algn="l"/>
              </a:tabLst>
            </a:pPr>
            <a:r>
              <a:rPr lang="en-IN" altLang="en-US">
                <a:solidFill>
                  <a:srgbClr val="000000"/>
                </a:solidFill>
                <a:latin typeface="Franklin Gothic Medium" pitchFamily="34" charset="0"/>
                <a:sym typeface="Arial" pitchFamily="34" charset="0"/>
              </a:rPr>
              <a:t>TCM Techniques enable business entities to gain insights into:</a:t>
            </a:r>
          </a:p>
          <a:p>
            <a:pPr marL="584200" lvl="1" indent="-127000" eaLnBrk="1" hangingPunct="1">
              <a:buFont typeface="Wingdings" pitchFamily="2" charset="2"/>
              <a:buChar char="Ø"/>
              <a:tabLst>
                <a:tab pos="627063" algn="l"/>
              </a:tabLst>
            </a:pPr>
            <a:r>
              <a:rPr lang="en-IN" altLang="en-US">
                <a:solidFill>
                  <a:srgbClr val="000000"/>
                </a:solidFill>
                <a:latin typeface="Franklin Gothic Medium" pitchFamily="34" charset="0"/>
                <a:sym typeface="Arial" pitchFamily="34" charset="0"/>
              </a:rPr>
              <a:t>Life cycle costing for identifying least cost alternatives,</a:t>
            </a:r>
          </a:p>
          <a:p>
            <a:pPr marL="584200" lvl="1" indent="-127000" eaLnBrk="1" hangingPunct="1">
              <a:buFont typeface="Wingdings" pitchFamily="2" charset="2"/>
              <a:buChar char="Ø"/>
              <a:tabLst>
                <a:tab pos="627063" algn="l"/>
              </a:tabLst>
            </a:pPr>
            <a:r>
              <a:rPr lang="en-IN" altLang="en-US">
                <a:solidFill>
                  <a:srgbClr val="000000"/>
                </a:solidFill>
                <a:latin typeface="Franklin Gothic Medium" pitchFamily="34" charset="0"/>
                <a:sym typeface="Arial" pitchFamily="34" charset="0"/>
              </a:rPr>
              <a:t>Target cost technique for achieving desired profit level (calculated in the early design and  development cycle)</a:t>
            </a:r>
          </a:p>
          <a:p>
            <a:pPr marL="584200" lvl="1" indent="-127000" eaLnBrk="1" hangingPunct="1">
              <a:buFont typeface="Wingdings" pitchFamily="2" charset="2"/>
              <a:buChar char="Ø"/>
              <a:tabLst>
                <a:tab pos="627063" algn="l"/>
              </a:tabLst>
            </a:pPr>
            <a:r>
              <a:rPr lang="en-IN" altLang="en-US">
                <a:solidFill>
                  <a:srgbClr val="000000"/>
                </a:solidFill>
                <a:latin typeface="Franklin Gothic Medium" pitchFamily="34" charset="0"/>
                <a:sym typeface="Arial" pitchFamily="34" charset="0"/>
              </a:rPr>
              <a:t>DTC (Design To Cost) technique to engineer low cost into a product / service</a:t>
            </a:r>
            <a:endParaRPr lang="en-IN" altLang="en-US">
              <a:sym typeface="Calibri" pitchFamily="34" charset="0"/>
            </a:endParaRPr>
          </a:p>
        </p:txBody>
      </p:sp>
      <p:sp>
        <p:nvSpPr>
          <p:cNvPr id="46092" name="AutoShape 13"/>
          <p:cNvSpPr>
            <a:spLocks noChangeArrowheads="1"/>
          </p:cNvSpPr>
          <p:nvPr/>
        </p:nvSpPr>
        <p:spPr bwMode="auto">
          <a:xfrm>
            <a:off x="280988" y="3360738"/>
            <a:ext cx="5132387" cy="347662"/>
          </a:xfrm>
          <a:prstGeom prst="homePlate">
            <a:avLst>
              <a:gd name="adj" fmla="val 369064"/>
            </a:avLst>
          </a:prstGeom>
          <a:solidFill>
            <a:srgbClr val="336699"/>
          </a:solidFill>
          <a:ln w="9525">
            <a:noFill/>
            <a:miter lim="800000"/>
            <a:headEnd/>
            <a:tailEnd/>
          </a:ln>
          <a:effectLst/>
        </p:spPr>
        <p:txBody>
          <a:bodyPr wrap="none" anchor="ctr"/>
          <a:lstStyle/>
          <a:p>
            <a:pPr eaLnBrk="1" hangingPunct="1">
              <a:buFont typeface="Arial" pitchFamily="34" charset="0"/>
              <a:buNone/>
            </a:pPr>
            <a:r>
              <a:rPr lang="en-US" altLang="en-US">
                <a:solidFill>
                  <a:schemeClr val="bg1"/>
                </a:solidFill>
                <a:latin typeface="Franklin Gothic Medium" pitchFamily="34" charset="0"/>
                <a:sym typeface="Arial" pitchFamily="34" charset="0"/>
              </a:rPr>
              <a:t>Integration with other Initiatives</a:t>
            </a:r>
          </a:p>
        </p:txBody>
      </p:sp>
      <p:sp>
        <p:nvSpPr>
          <p:cNvPr id="46093" name="AutoShape 14"/>
          <p:cNvSpPr>
            <a:spLocks noChangeArrowheads="1"/>
          </p:cNvSpPr>
          <p:nvPr/>
        </p:nvSpPr>
        <p:spPr bwMode="auto">
          <a:xfrm>
            <a:off x="239713" y="3767138"/>
            <a:ext cx="10320337" cy="1284287"/>
          </a:xfrm>
          <a:prstGeom prst="roundRect">
            <a:avLst>
              <a:gd name="adj" fmla="val 16667"/>
            </a:avLst>
          </a:prstGeom>
          <a:noFill/>
          <a:ln w="9525">
            <a:solidFill>
              <a:schemeClr val="tx1"/>
            </a:solidFill>
            <a:prstDash val="dash"/>
            <a:round/>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46094" name="TextBox 2"/>
          <p:cNvSpPr>
            <a:spLocks noChangeArrowheads="1"/>
          </p:cNvSpPr>
          <p:nvPr/>
        </p:nvSpPr>
        <p:spPr bwMode="auto">
          <a:xfrm>
            <a:off x="392113" y="3735388"/>
            <a:ext cx="10023475" cy="1338262"/>
          </a:xfrm>
          <a:prstGeom prst="rect">
            <a:avLst/>
          </a:prstGeom>
          <a:noFill/>
          <a:ln w="9525">
            <a:noFill/>
            <a:miter lim="800000"/>
            <a:headEnd/>
            <a:tailEnd/>
          </a:ln>
          <a:effectLst/>
        </p:spPr>
        <p:txBody>
          <a:bodyPr>
            <a:spAutoFit/>
          </a:bodyPr>
          <a:lstStyle/>
          <a:p>
            <a:pPr marL="285750" indent="-285750" eaLnBrk="1" hangingPunct="1">
              <a:spcAft>
                <a:spcPct val="50000"/>
              </a:spcAft>
              <a:buFont typeface="Courier New" pitchFamily="49" charset="0"/>
              <a:buChar char="o"/>
            </a:pPr>
            <a:r>
              <a:rPr lang="en-IN" altLang="en-US">
                <a:solidFill>
                  <a:srgbClr val="000000"/>
                </a:solidFill>
                <a:latin typeface="Franklin Gothic Medium" pitchFamily="34" charset="0"/>
                <a:sym typeface="Arial" pitchFamily="34" charset="0"/>
              </a:rPr>
              <a:t>Core principles of TCM promulgate institutional architecture for managing costs</a:t>
            </a:r>
          </a:p>
          <a:p>
            <a:pPr marL="285750" indent="-285750" eaLnBrk="1" hangingPunct="1">
              <a:buFont typeface="Courier New" pitchFamily="49" charset="0"/>
              <a:buChar char="o"/>
            </a:pPr>
            <a:r>
              <a:rPr lang="en-IN" altLang="en-US">
                <a:solidFill>
                  <a:srgbClr val="000000"/>
                </a:solidFill>
                <a:latin typeface="Franklin Gothic Medium" pitchFamily="34" charset="0"/>
                <a:sym typeface="Arial" pitchFamily="34" charset="0"/>
              </a:rPr>
              <a:t>TCM aligns and does not overlap or compete with concurrent initiatives such as TQM, TPM, TOC, etc. in a business. Other </a:t>
            </a:r>
            <a:r>
              <a:rPr lang="en-US" altLang="en-US">
                <a:solidFill>
                  <a:srgbClr val="000000"/>
                </a:solidFill>
                <a:latin typeface="Franklin Gothic Medium" pitchFamily="34" charset="0"/>
                <a:sym typeface="Arial" pitchFamily="34" charset="0"/>
              </a:rPr>
              <a:t>frameworks are not substitutes or surrogate to TCM framework in business</a:t>
            </a:r>
            <a:endParaRPr lang="en-US" altLang="en-US" sz="1400">
              <a:solidFill>
                <a:srgbClr val="000000"/>
              </a:solidFill>
              <a:latin typeface="Franklin Gothic Medium" pitchFamily="34" charset="0"/>
              <a:sym typeface="Arial" pitchFamily="34" charset="0"/>
            </a:endParaRPr>
          </a:p>
        </p:txBody>
      </p:sp>
      <p:sp>
        <p:nvSpPr>
          <p:cNvPr id="46095" name="Text Box 16"/>
          <p:cNvSpPr txBox="1">
            <a:spLocks noChangeArrowheads="1"/>
          </p:cNvSpPr>
          <p:nvPr/>
        </p:nvSpPr>
        <p:spPr bwMode="auto">
          <a:xfrm>
            <a:off x="4057650" y="6343650"/>
            <a:ext cx="6061075" cy="457200"/>
          </a:xfrm>
          <a:prstGeom prst="rect">
            <a:avLst/>
          </a:prstGeom>
          <a:noFill/>
          <a:ln w="9525">
            <a:noFill/>
            <a:miter lim="800000"/>
            <a:headEnd/>
            <a:tailEnd/>
          </a:ln>
        </p:spPr>
        <p:txBody>
          <a:bodyPr>
            <a:spAutoFit/>
          </a:bodyPr>
          <a:lstStyle/>
          <a:p>
            <a:pPr eaLnBrk="1" hangingPunct="1">
              <a:buFont typeface="Arial" pitchFamily="34" charset="0"/>
              <a:buNone/>
            </a:pPr>
            <a:r>
              <a:rPr lang="en-IN" altLang="en-US" sz="1200" i="1">
                <a:latin typeface="Franklin Gothic Medium" pitchFamily="34" charset="0"/>
                <a:sym typeface="Calibri" pitchFamily="34" charset="0"/>
              </a:rPr>
              <a:t>*TQM: Total Quality Management   ** TPM: Total Productive Maintenance</a:t>
            </a:r>
          </a:p>
          <a:p>
            <a:pPr eaLnBrk="1" hangingPunct="1">
              <a:buFont typeface="Arial" pitchFamily="34" charset="0"/>
              <a:buNone/>
            </a:pPr>
            <a:r>
              <a:rPr lang="en-IN" altLang="en-US" sz="1200" i="1">
                <a:latin typeface="Franklin Gothic Medium" pitchFamily="34" charset="0"/>
                <a:sym typeface="Calibri" pitchFamily="34" charset="0"/>
              </a:rPr>
              <a:t>***TOC: Theory of Constraints</a:t>
            </a:r>
            <a:endParaRPr lang="en-US" altLang="en-US" sz="1200" i="1">
              <a:latin typeface="Franklin Gothic Medium" pitchFamily="34" charset="0"/>
              <a:sym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xmlns="" id="{BD0AC42F-72FF-4E46-9527-6E2236A9E0C8}"/>
              </a:ext>
            </a:extLst>
          </p:cNvPr>
          <p:cNvSpPr>
            <a:spLocks noChangeArrowheads="1"/>
          </p:cNvSpPr>
          <p:nvPr/>
        </p:nvSpPr>
        <p:spPr bwMode="auto">
          <a:xfrm>
            <a:off x="1665288" y="1371600"/>
            <a:ext cx="7543800" cy="609600"/>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2800" b="1" dirty="0">
                <a:solidFill>
                  <a:srgbClr val="000000"/>
                </a:solidFill>
                <a:effectLst>
                  <a:outerShdw blurRad="38100" dist="38100" dir="2700000" algn="tl">
                    <a:srgbClr val="000000"/>
                  </a:outerShdw>
                </a:effectLst>
                <a:latin typeface="Arial Narrow" pitchFamily="34" charset="0"/>
              </a:rPr>
              <a:t>Corporate Philosophy</a:t>
            </a:r>
          </a:p>
        </p:txBody>
      </p:sp>
      <p:pic>
        <p:nvPicPr>
          <p:cNvPr id="47107" name="Picture 3" descr="Untitled-1"/>
          <p:cNvPicPr>
            <a:picLocks noChangeAspect="1" noChangeArrowheads="1"/>
          </p:cNvPicPr>
          <p:nvPr/>
        </p:nvPicPr>
        <p:blipFill>
          <a:blip r:embed="rId3"/>
          <a:srcRect/>
          <a:stretch>
            <a:fillRect/>
          </a:stretch>
        </p:blipFill>
        <p:spPr bwMode="auto">
          <a:xfrm>
            <a:off x="1208088" y="838200"/>
            <a:ext cx="8458200" cy="5446713"/>
          </a:xfrm>
          <a:prstGeom prst="rect">
            <a:avLst/>
          </a:prstGeom>
          <a:noFill/>
          <a:ln w="9525">
            <a:noFill/>
            <a:miter lim="800000"/>
            <a:headEnd/>
            <a:tailEnd/>
          </a:ln>
        </p:spPr>
      </p:pic>
      <p:sp>
        <p:nvSpPr>
          <p:cNvPr id="47108" name="Text Box 4"/>
          <p:cNvSpPr txBox="1">
            <a:spLocks noChangeArrowheads="1"/>
          </p:cNvSpPr>
          <p:nvPr/>
        </p:nvSpPr>
        <p:spPr bwMode="auto">
          <a:xfrm>
            <a:off x="9209088" y="6338888"/>
            <a:ext cx="762000" cy="366712"/>
          </a:xfrm>
          <a:prstGeom prst="rect">
            <a:avLst/>
          </a:prstGeom>
          <a:noFill/>
          <a:ln w="9525">
            <a:noFill/>
            <a:miter lim="800000"/>
            <a:headEnd/>
            <a:tailEnd/>
          </a:ln>
        </p:spPr>
        <p:txBody>
          <a:bodyPr>
            <a:spAutoFit/>
          </a:bodyPr>
          <a:lstStyle/>
          <a:p>
            <a:pPr algn="ctr" eaLnBrk="1" hangingPunct="1">
              <a:spcBef>
                <a:spcPct val="50000"/>
              </a:spcBef>
            </a:pPr>
            <a:r>
              <a:rPr lang="en-US" altLang="en-US" b="1">
                <a:solidFill>
                  <a:srgbClr val="000000"/>
                </a:solidFill>
                <a:latin typeface="Perpetua" pitchFamily="18" charset="0"/>
                <a:cs typeface="Arial" pitchFamily="34" charset="0"/>
              </a:rPr>
              <a:t>6/22</a:t>
            </a:r>
          </a:p>
        </p:txBody>
      </p:sp>
      <p:sp>
        <p:nvSpPr>
          <p:cNvPr id="47109" name="Rectangle 5"/>
          <p:cNvSpPr>
            <a:spLocks noChangeArrowheads="1"/>
          </p:cNvSpPr>
          <p:nvPr/>
        </p:nvSpPr>
        <p:spPr bwMode="auto">
          <a:xfrm>
            <a:off x="2503488" y="0"/>
            <a:ext cx="7467600" cy="457200"/>
          </a:xfrm>
          <a:prstGeom prst="rect">
            <a:avLst/>
          </a:prstGeom>
          <a:noFill/>
          <a:ln w="9525">
            <a:noFill/>
            <a:miter lim="800000"/>
            <a:headEnd/>
            <a:tailEnd/>
          </a:ln>
        </p:spPr>
        <p:txBody>
          <a:bodyPr>
            <a:spAutoFit/>
          </a:bodyPr>
          <a:lstStyle/>
          <a:p>
            <a:pPr algn="ctr" eaLnBrk="1" hangingPunct="1"/>
            <a:r>
              <a:rPr lang="en-US" altLang="en-US" sz="2400" b="1">
                <a:solidFill>
                  <a:srgbClr val="FFFFFF"/>
                </a:solidFill>
                <a:latin typeface="Century Gothic" pitchFamily="34" charset="0"/>
              </a:rPr>
              <a:t>Sustenance Strategy – Continuous Improvement</a:t>
            </a:r>
          </a:p>
        </p:txBody>
      </p:sp>
      <p:sp>
        <p:nvSpPr>
          <p:cNvPr id="47110" name="TextBox 5"/>
          <p:cNvSpPr txBox="1">
            <a:spLocks noChangeArrowheads="1"/>
          </p:cNvSpPr>
          <p:nvPr/>
        </p:nvSpPr>
        <p:spPr bwMode="auto">
          <a:xfrm>
            <a:off x="5019675" y="4724400"/>
            <a:ext cx="500063" cy="276225"/>
          </a:xfrm>
          <a:prstGeom prst="rect">
            <a:avLst/>
          </a:prstGeom>
          <a:noFill/>
          <a:ln w="9525">
            <a:noFill/>
            <a:miter lim="800000"/>
            <a:headEnd/>
            <a:tailEnd/>
          </a:ln>
        </p:spPr>
        <p:txBody>
          <a:bodyPr wrap="none">
            <a:spAutoFit/>
          </a:bodyPr>
          <a:lstStyle/>
          <a:p>
            <a:pPr algn="ctr" eaLnBrk="1" hangingPunct="1"/>
            <a:r>
              <a:rPr lang="en-US" altLang="en-US" sz="1200">
                <a:solidFill>
                  <a:srgbClr val="000000"/>
                </a:solidFill>
              </a:rPr>
              <a:t>ABC</a:t>
            </a: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Slide Number Placeholder 3"/>
          <p:cNvSpPr txBox="1">
            <a:spLocks noGrp="1" noChangeArrowheads="1"/>
          </p:cNvSpPr>
          <p:nvPr/>
        </p:nvSpPr>
        <p:spPr bwMode="auto">
          <a:xfrm>
            <a:off x="1398588" y="6472238"/>
            <a:ext cx="9051925" cy="365125"/>
          </a:xfrm>
          <a:prstGeom prst="rect">
            <a:avLst/>
          </a:prstGeom>
          <a:noFill/>
          <a:ln w="9525">
            <a:noFill/>
            <a:miter lim="800000"/>
            <a:headEnd/>
            <a:tailEnd/>
          </a:ln>
        </p:spPr>
        <p:txBody>
          <a:bodyPr anchor="ctr"/>
          <a:lstStyle/>
          <a:p>
            <a:pPr algn="r" eaLnBrk="1" hangingPunct="1">
              <a:buFont typeface="Arial" pitchFamily="34" charset="0"/>
              <a:buNone/>
            </a:pPr>
            <a:fld id="{C2008D3C-5572-4A0A-8281-93BFD5A09B27}" type="slidenum">
              <a:rPr lang="en-US" altLang="en-US" sz="1200">
                <a:solidFill>
                  <a:srgbClr val="898989"/>
                </a:solidFill>
                <a:latin typeface="Franklin Gothic Medium" pitchFamily="34" charset="0"/>
                <a:sym typeface="Franklin Gothic Medium" pitchFamily="34" charset="0"/>
              </a:rPr>
              <a:pPr algn="r" eaLnBrk="1" hangingPunct="1">
                <a:buFont typeface="Arial" pitchFamily="34" charset="0"/>
                <a:buNone/>
              </a:pPr>
              <a:t>17</a:t>
            </a:fld>
            <a:endParaRPr lang="en-US" altLang="en-US">
              <a:sym typeface="Franklin Gothic Medium" pitchFamily="34" charset="0"/>
            </a:endParaRPr>
          </a:p>
        </p:txBody>
      </p:sp>
      <p:pic>
        <p:nvPicPr>
          <p:cNvPr id="49155" name="Picture 7"/>
          <p:cNvPicPr>
            <a:picLocks noChangeAspect="1" noChangeArrowheads="1"/>
          </p:cNvPicPr>
          <p:nvPr/>
        </p:nvPicPr>
        <p:blipFill>
          <a:blip r:embed="rId2"/>
          <a:srcRect l="48782" t="-6866"/>
          <a:stretch>
            <a:fillRect/>
          </a:stretch>
        </p:blipFill>
        <p:spPr bwMode="auto">
          <a:xfrm>
            <a:off x="0" y="244475"/>
            <a:ext cx="1431925" cy="209550"/>
          </a:xfrm>
          <a:prstGeom prst="rect">
            <a:avLst/>
          </a:prstGeom>
          <a:noFill/>
          <a:ln w="9525">
            <a:noFill/>
            <a:miter lim="800000"/>
            <a:headEnd/>
            <a:tailEnd/>
          </a:ln>
        </p:spPr>
      </p:pic>
      <p:pic>
        <p:nvPicPr>
          <p:cNvPr id="49156" name="Picture 9"/>
          <p:cNvPicPr>
            <a:picLocks noChangeAspect="1" noChangeArrowheads="1"/>
          </p:cNvPicPr>
          <p:nvPr/>
        </p:nvPicPr>
        <p:blipFill>
          <a:blip r:embed="rId2"/>
          <a:srcRect/>
          <a:stretch>
            <a:fillRect/>
          </a:stretch>
        </p:blipFill>
        <p:spPr bwMode="auto">
          <a:xfrm>
            <a:off x="0" y="6491288"/>
            <a:ext cx="3997325" cy="277812"/>
          </a:xfrm>
          <a:prstGeom prst="rect">
            <a:avLst/>
          </a:prstGeom>
          <a:noFill/>
          <a:ln w="9525">
            <a:noFill/>
            <a:miter lim="800000"/>
            <a:headEnd/>
            <a:tailEnd/>
          </a:ln>
        </p:spPr>
      </p:pic>
      <p:sp>
        <p:nvSpPr>
          <p:cNvPr id="49157" name="Title 13"/>
          <p:cNvSpPr>
            <a:spLocks noGrp="1" noChangeArrowheads="1"/>
          </p:cNvSpPr>
          <p:nvPr>
            <p:ph type="title" idx="4294967295"/>
          </p:nvPr>
        </p:nvSpPr>
        <p:spPr>
          <a:xfrm>
            <a:off x="1398588" y="153988"/>
            <a:ext cx="7529512" cy="954087"/>
          </a:xfrm>
        </p:spPr>
        <p:txBody>
          <a:bodyPr anchor="t"/>
          <a:lstStyle/>
          <a:p>
            <a:pPr marL="0" indent="0" eaLnBrk="1" hangingPunct="1"/>
            <a:r>
              <a:rPr lang="en-IN" altLang="en-US" smtClean="0"/>
              <a:t>TCM Principles</a:t>
            </a:r>
          </a:p>
        </p:txBody>
      </p:sp>
      <p:sp>
        <p:nvSpPr>
          <p:cNvPr id="49158" name="TextBox 2"/>
          <p:cNvSpPr>
            <a:spLocks noChangeArrowheads="1"/>
          </p:cNvSpPr>
          <p:nvPr/>
        </p:nvSpPr>
        <p:spPr bwMode="auto">
          <a:xfrm>
            <a:off x="212725" y="5200650"/>
            <a:ext cx="10023475" cy="1190625"/>
          </a:xfrm>
          <a:prstGeom prst="rect">
            <a:avLst/>
          </a:prstGeom>
          <a:noFill/>
          <a:ln w="9525">
            <a:noFill/>
            <a:miter lim="800000"/>
            <a:headEnd/>
            <a:tailEnd/>
          </a:ln>
          <a:effectLst/>
        </p:spPr>
        <p:txBody>
          <a:bodyPr>
            <a:spAutoFit/>
          </a:bodyPr>
          <a:lstStyle/>
          <a:p>
            <a:pPr marL="285750" indent="7938" eaLnBrk="1" hangingPunct="1">
              <a:buFont typeface="Arial" pitchFamily="34" charset="0"/>
              <a:buNone/>
            </a:pPr>
            <a:endParaRPr lang="en-US" altLang="en-US">
              <a:solidFill>
                <a:srgbClr val="000000"/>
              </a:solidFill>
              <a:latin typeface="Franklin Gothic Medium" pitchFamily="34" charset="0"/>
              <a:sym typeface="Arial" pitchFamily="34" charset="0"/>
            </a:endParaRPr>
          </a:p>
          <a:p>
            <a:pPr marL="285750" indent="7938" eaLnBrk="1" hangingPunct="1">
              <a:buFont typeface="Arial" pitchFamily="34" charset="0"/>
              <a:buNone/>
            </a:pPr>
            <a:endParaRPr lang="en-IN" altLang="en-US">
              <a:solidFill>
                <a:srgbClr val="000000"/>
              </a:solidFill>
              <a:latin typeface="Franklin Gothic Medium" pitchFamily="34" charset="0"/>
              <a:sym typeface="Arial" pitchFamily="34" charset="0"/>
            </a:endParaRPr>
          </a:p>
          <a:p>
            <a:pPr marL="285750" indent="7938" eaLnBrk="1" hangingPunct="1">
              <a:buFont typeface="Arial" pitchFamily="34" charset="0"/>
              <a:buNone/>
            </a:pPr>
            <a:endParaRPr lang="en-US" altLang="en-US">
              <a:solidFill>
                <a:srgbClr val="000000"/>
              </a:solidFill>
              <a:latin typeface="Franklin Gothic Medium" pitchFamily="34" charset="0"/>
              <a:sym typeface="Arial" pitchFamily="34" charset="0"/>
            </a:endParaRPr>
          </a:p>
          <a:p>
            <a:pPr marL="285750" indent="7938" eaLnBrk="1" hangingPunct="1">
              <a:buFont typeface="Arial" pitchFamily="34" charset="0"/>
              <a:buNone/>
            </a:pPr>
            <a:endParaRPr lang="en-US" altLang="en-US">
              <a:solidFill>
                <a:srgbClr val="000000"/>
              </a:solidFill>
              <a:latin typeface="Franklin Gothic Medium" pitchFamily="34" charset="0"/>
              <a:sym typeface="Arial" pitchFamily="34" charset="0"/>
            </a:endParaRPr>
          </a:p>
        </p:txBody>
      </p:sp>
      <p:sp>
        <p:nvSpPr>
          <p:cNvPr id="49159" name="AutoShape 8"/>
          <p:cNvSpPr>
            <a:spLocks noChangeArrowheads="1"/>
          </p:cNvSpPr>
          <p:nvPr/>
        </p:nvSpPr>
        <p:spPr bwMode="auto">
          <a:xfrm>
            <a:off x="307975" y="3790950"/>
            <a:ext cx="5132388" cy="347663"/>
          </a:xfrm>
          <a:prstGeom prst="homePlate">
            <a:avLst>
              <a:gd name="adj" fmla="val 369063"/>
            </a:avLst>
          </a:prstGeom>
          <a:solidFill>
            <a:srgbClr val="336699"/>
          </a:solidFill>
          <a:ln w="9525">
            <a:noFill/>
            <a:miter lim="800000"/>
            <a:headEnd/>
            <a:tailEnd/>
          </a:ln>
          <a:effectLst/>
        </p:spPr>
        <p:txBody>
          <a:bodyPr wrap="none" anchor="ctr"/>
          <a:lstStyle/>
          <a:p>
            <a:pPr eaLnBrk="1" hangingPunct="1">
              <a:buFont typeface="Arial" pitchFamily="34" charset="0"/>
              <a:buNone/>
            </a:pPr>
            <a:r>
              <a:rPr lang="en-US" altLang="en-US">
                <a:solidFill>
                  <a:schemeClr val="bg1"/>
                </a:solidFill>
                <a:latin typeface="Franklin Gothic Medium" pitchFamily="34" charset="0"/>
                <a:sym typeface="Arial" pitchFamily="34" charset="0"/>
              </a:rPr>
              <a:t>Aligned to Policy Development(PD)</a:t>
            </a:r>
          </a:p>
        </p:txBody>
      </p:sp>
      <p:sp>
        <p:nvSpPr>
          <p:cNvPr id="49160" name="AutoShape 9"/>
          <p:cNvSpPr>
            <a:spLocks noChangeArrowheads="1"/>
          </p:cNvSpPr>
          <p:nvPr/>
        </p:nvSpPr>
        <p:spPr bwMode="auto">
          <a:xfrm>
            <a:off x="266700" y="4197350"/>
            <a:ext cx="10321925" cy="1762125"/>
          </a:xfrm>
          <a:prstGeom prst="roundRect">
            <a:avLst>
              <a:gd name="adj" fmla="val 16667"/>
            </a:avLst>
          </a:prstGeom>
          <a:noFill/>
          <a:ln w="9525">
            <a:solidFill>
              <a:schemeClr val="tx1"/>
            </a:solidFill>
            <a:prstDash val="dash"/>
            <a:round/>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49161" name="TextBox 2"/>
          <p:cNvSpPr>
            <a:spLocks noChangeArrowheads="1"/>
          </p:cNvSpPr>
          <p:nvPr/>
        </p:nvSpPr>
        <p:spPr bwMode="auto">
          <a:xfrm>
            <a:off x="468313" y="4184650"/>
            <a:ext cx="10015537" cy="1754188"/>
          </a:xfrm>
          <a:prstGeom prst="rect">
            <a:avLst/>
          </a:prstGeom>
          <a:noFill/>
          <a:ln w="9525">
            <a:noFill/>
            <a:miter lim="800000"/>
            <a:headEnd/>
            <a:tailEnd/>
          </a:ln>
          <a:effectLst/>
        </p:spPr>
        <p:txBody>
          <a:bodyPr>
            <a:spAutoFit/>
          </a:bodyPr>
          <a:lstStyle/>
          <a:p>
            <a:pPr marL="285750" indent="-285750" eaLnBrk="1" hangingPunct="1">
              <a:spcAft>
                <a:spcPct val="50000"/>
              </a:spcAft>
              <a:buFont typeface="Courier New" pitchFamily="49" charset="0"/>
              <a:buChar char="o"/>
              <a:tabLst>
                <a:tab pos="627063" algn="l"/>
              </a:tabLst>
            </a:pPr>
            <a:r>
              <a:rPr lang="en-IN" altLang="en-US">
                <a:solidFill>
                  <a:srgbClr val="000000"/>
                </a:solidFill>
                <a:latin typeface="Franklin Gothic Medium" pitchFamily="34" charset="0"/>
                <a:sym typeface="Arial" pitchFamily="34" charset="0"/>
              </a:rPr>
              <a:t>Policy deployment is a strategic improvement system in corporates</a:t>
            </a:r>
          </a:p>
          <a:p>
            <a:pPr marL="285750" indent="-285750" eaLnBrk="1" hangingPunct="1">
              <a:spcAft>
                <a:spcPct val="50000"/>
              </a:spcAft>
              <a:buFont typeface="Courier New" pitchFamily="49" charset="0"/>
              <a:buChar char="o"/>
              <a:tabLst>
                <a:tab pos="627063" algn="l"/>
              </a:tabLst>
            </a:pPr>
            <a:r>
              <a:rPr lang="en-IN" altLang="en-US">
                <a:solidFill>
                  <a:srgbClr val="000000"/>
                </a:solidFill>
                <a:latin typeface="Franklin Gothic Medium" pitchFamily="34" charset="0"/>
                <a:sym typeface="Arial" pitchFamily="34" charset="0"/>
              </a:rPr>
              <a:t>Leadership voice on TCM linked to business strategy to be communicated to all levels of hierarchy and functions</a:t>
            </a:r>
          </a:p>
          <a:p>
            <a:pPr marL="285750" indent="-285750" eaLnBrk="1" hangingPunct="1">
              <a:spcAft>
                <a:spcPct val="50000"/>
              </a:spcAft>
              <a:buFont typeface="Courier New" pitchFamily="49" charset="0"/>
              <a:buChar char="o"/>
              <a:tabLst>
                <a:tab pos="627063" algn="l"/>
              </a:tabLst>
            </a:pPr>
            <a:r>
              <a:rPr lang="en-IN" altLang="en-US">
                <a:solidFill>
                  <a:srgbClr val="000000"/>
                </a:solidFill>
                <a:latin typeface="Franklin Gothic Medium" pitchFamily="34" charset="0"/>
                <a:sym typeface="Arial" pitchFamily="34" charset="0"/>
              </a:rPr>
              <a:t>Mapping cost-based decision making points at customer, market and product level for the management team to address corrections and create profitability path</a:t>
            </a:r>
          </a:p>
        </p:txBody>
      </p:sp>
      <p:sp>
        <p:nvSpPr>
          <p:cNvPr id="49162" name="AutoShape 11"/>
          <p:cNvSpPr>
            <a:spLocks noChangeArrowheads="1"/>
          </p:cNvSpPr>
          <p:nvPr/>
        </p:nvSpPr>
        <p:spPr bwMode="auto">
          <a:xfrm>
            <a:off x="309563" y="1014413"/>
            <a:ext cx="5130800" cy="347662"/>
          </a:xfrm>
          <a:prstGeom prst="homePlate">
            <a:avLst>
              <a:gd name="adj" fmla="val 368950"/>
            </a:avLst>
          </a:prstGeom>
          <a:solidFill>
            <a:srgbClr val="336699"/>
          </a:solidFill>
          <a:ln w="9525">
            <a:noFill/>
            <a:miter lim="800000"/>
            <a:headEnd/>
            <a:tailEnd/>
          </a:ln>
          <a:effectLst/>
        </p:spPr>
        <p:txBody>
          <a:bodyPr wrap="none" anchor="ctr"/>
          <a:lstStyle/>
          <a:p>
            <a:pPr eaLnBrk="1" hangingPunct="1">
              <a:buFont typeface="Arial" pitchFamily="34" charset="0"/>
              <a:buNone/>
            </a:pPr>
            <a:r>
              <a:rPr lang="en-US" altLang="en-US">
                <a:solidFill>
                  <a:schemeClr val="bg1"/>
                </a:solidFill>
                <a:latin typeface="Franklin Gothic Medium" pitchFamily="34" charset="0"/>
                <a:sym typeface="Arial" pitchFamily="34" charset="0"/>
              </a:rPr>
              <a:t>Enterprise wide Involvement</a:t>
            </a:r>
          </a:p>
        </p:txBody>
      </p:sp>
      <p:sp>
        <p:nvSpPr>
          <p:cNvPr id="49163" name="AutoShape 12"/>
          <p:cNvSpPr>
            <a:spLocks noChangeArrowheads="1"/>
          </p:cNvSpPr>
          <p:nvPr/>
        </p:nvSpPr>
        <p:spPr bwMode="auto">
          <a:xfrm>
            <a:off x="268288" y="1420813"/>
            <a:ext cx="10318750" cy="2024062"/>
          </a:xfrm>
          <a:prstGeom prst="roundRect">
            <a:avLst>
              <a:gd name="adj" fmla="val 16667"/>
            </a:avLst>
          </a:prstGeom>
          <a:noFill/>
          <a:ln w="9525">
            <a:solidFill>
              <a:schemeClr val="tx1"/>
            </a:solidFill>
            <a:prstDash val="dash"/>
            <a:round/>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49164" name="TextBox 2"/>
          <p:cNvSpPr>
            <a:spLocks noChangeArrowheads="1"/>
          </p:cNvSpPr>
          <p:nvPr/>
        </p:nvSpPr>
        <p:spPr bwMode="auto">
          <a:xfrm>
            <a:off x="469900" y="1395413"/>
            <a:ext cx="10013950" cy="2032000"/>
          </a:xfrm>
          <a:prstGeom prst="rect">
            <a:avLst/>
          </a:prstGeom>
          <a:noFill/>
          <a:ln w="9525">
            <a:noFill/>
            <a:miter lim="800000"/>
            <a:headEnd/>
            <a:tailEnd/>
          </a:ln>
          <a:effectLst/>
        </p:spPr>
        <p:txBody>
          <a:bodyPr>
            <a:spAutoFit/>
          </a:bodyPr>
          <a:lstStyle/>
          <a:p>
            <a:pPr marL="285750" indent="-285750" eaLnBrk="1" hangingPunct="1">
              <a:spcAft>
                <a:spcPct val="50000"/>
              </a:spcAft>
              <a:buFont typeface="Courier New" pitchFamily="49" charset="0"/>
              <a:buChar char="o"/>
              <a:tabLst>
                <a:tab pos="627063" algn="l"/>
              </a:tabLst>
            </a:pPr>
            <a:r>
              <a:rPr lang="en-IN" altLang="en-US">
                <a:solidFill>
                  <a:srgbClr val="000000"/>
                </a:solidFill>
                <a:latin typeface="Franklin Gothic Medium" pitchFamily="34" charset="0"/>
                <a:sym typeface="Arial" pitchFamily="34" charset="0"/>
              </a:rPr>
              <a:t>'</a:t>
            </a:r>
            <a:r>
              <a:rPr lang="en-IN" altLang="en-US" b="1">
                <a:solidFill>
                  <a:srgbClr val="000000"/>
                </a:solidFill>
                <a:latin typeface="Franklin Gothic Medium" pitchFamily="34" charset="0"/>
                <a:sym typeface="Arial" pitchFamily="34" charset="0"/>
              </a:rPr>
              <a:t>Cost ownership</a:t>
            </a:r>
            <a:r>
              <a:rPr lang="en-IN" altLang="en-US">
                <a:solidFill>
                  <a:srgbClr val="000000"/>
                </a:solidFill>
                <a:latin typeface="Franklin Gothic Medium" pitchFamily="34" charset="0"/>
                <a:sym typeface="Arial" pitchFamily="34" charset="0"/>
              </a:rPr>
              <a:t>' in a business was traditionally with few functions. '</a:t>
            </a:r>
            <a:r>
              <a:rPr lang="en-IN" altLang="en-US" b="1">
                <a:solidFill>
                  <a:srgbClr val="000000"/>
                </a:solidFill>
                <a:latin typeface="Franklin Gothic Medium" pitchFamily="34" charset="0"/>
                <a:sym typeface="Arial" pitchFamily="34" charset="0"/>
              </a:rPr>
              <a:t>Cost ownership'</a:t>
            </a:r>
            <a:r>
              <a:rPr lang="en-IN" altLang="en-US">
                <a:solidFill>
                  <a:srgbClr val="000000"/>
                </a:solidFill>
                <a:latin typeface="Franklin Gothic Medium" pitchFamily="34" charset="0"/>
                <a:sym typeface="Arial" pitchFamily="34" charset="0"/>
              </a:rPr>
              <a:t> has to transcend into all functions of business</a:t>
            </a:r>
          </a:p>
          <a:p>
            <a:pPr marL="285750" indent="-285750" eaLnBrk="1" hangingPunct="1">
              <a:spcAft>
                <a:spcPct val="50000"/>
              </a:spcAft>
              <a:buFont typeface="Courier New" pitchFamily="49" charset="0"/>
              <a:buChar char="o"/>
              <a:tabLst>
                <a:tab pos="627063" algn="l"/>
              </a:tabLst>
            </a:pPr>
            <a:r>
              <a:rPr lang="en-IN" altLang="en-US">
                <a:solidFill>
                  <a:srgbClr val="000000"/>
                </a:solidFill>
                <a:latin typeface="Franklin Gothic Medium" pitchFamily="34" charset="0"/>
                <a:sym typeface="Arial" pitchFamily="34" charset="0"/>
              </a:rPr>
              <a:t>Maintaining sharp focus on 'costs' at all times; business cycle fluctuations, negative demand, price pressures and customer disruptions enrich the bottom lines</a:t>
            </a:r>
          </a:p>
          <a:p>
            <a:pPr marL="285750" indent="-285750" eaLnBrk="1" hangingPunct="1">
              <a:spcAft>
                <a:spcPct val="50000"/>
              </a:spcAft>
              <a:buFont typeface="Courier New" pitchFamily="49" charset="0"/>
              <a:buChar char="o"/>
              <a:tabLst>
                <a:tab pos="627063" algn="l"/>
              </a:tabLst>
            </a:pPr>
            <a:r>
              <a:rPr lang="en-US" altLang="en-US">
                <a:solidFill>
                  <a:srgbClr val="000000"/>
                </a:solidFill>
                <a:latin typeface="Franklin Gothic Medium" pitchFamily="34" charset="0"/>
                <a:sym typeface="Arial" pitchFamily="34" charset="0"/>
              </a:rPr>
              <a:t>Functional excellence closely aligned to cost excellence is a clincher for design and drive to achieve 'cost economics'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9C127C-7F00-4869-B8A1-61085CE3C88C}"/>
              </a:ext>
            </a:extLst>
          </p:cNvPr>
          <p:cNvSpPr>
            <a:spLocks noGrp="1"/>
          </p:cNvSpPr>
          <p:nvPr>
            <p:ph type="title"/>
          </p:nvPr>
        </p:nvSpPr>
        <p:spPr>
          <a:xfrm>
            <a:off x="539750" y="214313"/>
            <a:ext cx="9720263" cy="1198562"/>
          </a:xfrm>
          <a:solidFill>
            <a:srgbClr val="FFFF00"/>
          </a:solidFill>
          <a:ln>
            <a:solidFill>
              <a:schemeClr val="accent1">
                <a:lumMod val="50000"/>
              </a:schemeClr>
            </a:solidFill>
          </a:ln>
        </p:spPr>
        <p:txBody>
          <a:bodyPr/>
          <a:lstStyle/>
          <a:p>
            <a:pPr>
              <a:defRPr/>
            </a:pPr>
            <a:r>
              <a:rPr lang="en-IN" dirty="0"/>
              <a:t>Illustrations of Enterprise wide involvement and Policy Deployment</a:t>
            </a:r>
          </a:p>
        </p:txBody>
      </p:sp>
      <p:sp>
        <p:nvSpPr>
          <p:cNvPr id="3" name="Content Placeholder 2">
            <a:extLst>
              <a:ext uri="{FF2B5EF4-FFF2-40B4-BE49-F238E27FC236}">
                <a16:creationId xmlns:a16="http://schemas.microsoft.com/office/drawing/2014/main" xmlns="" id="{6DA7682E-C8B9-4677-8E8B-FBE858A4A146}"/>
              </a:ext>
            </a:extLst>
          </p:cNvPr>
          <p:cNvSpPr>
            <a:spLocks noGrp="1"/>
          </p:cNvSpPr>
          <p:nvPr>
            <p:ph sz="half" idx="1"/>
          </p:nvPr>
        </p:nvSpPr>
        <p:spPr>
          <a:xfrm>
            <a:off x="539750" y="1600200"/>
            <a:ext cx="4770438" cy="4525963"/>
          </a:xfrm>
          <a:solidFill>
            <a:schemeClr val="accent3">
              <a:lumMod val="60000"/>
              <a:lumOff val="40000"/>
            </a:schemeClr>
          </a:solidFill>
          <a:ln>
            <a:solidFill>
              <a:schemeClr val="accent1">
                <a:lumMod val="50000"/>
              </a:schemeClr>
            </a:solidFill>
          </a:ln>
        </p:spPr>
        <p:txBody>
          <a:bodyPr/>
          <a:lstStyle/>
          <a:p>
            <a:pPr>
              <a:defRPr/>
            </a:pPr>
            <a:r>
              <a:rPr lang="en-IN" dirty="0"/>
              <a:t>In a FMCG company on TCM journey at a fairly high maturity, cost reduction targets are derived from Business Plan at a Product and Process level. These are then allocated as Cost Goals across the enterprise value chain. PDCA cycle is used by  people to assess progress.</a:t>
            </a:r>
          </a:p>
        </p:txBody>
      </p:sp>
      <p:sp>
        <p:nvSpPr>
          <p:cNvPr id="50180" name="Content Placeholder 3"/>
          <p:cNvSpPr>
            <a:spLocks noGrp="1"/>
          </p:cNvSpPr>
          <p:nvPr>
            <p:ph sz="half" idx="2"/>
          </p:nvPr>
        </p:nvSpPr>
        <p:spPr>
          <a:xfrm>
            <a:off x="5489575" y="1600200"/>
            <a:ext cx="4770438" cy="4525963"/>
          </a:xfrm>
          <a:solidFill>
            <a:srgbClr val="FFC000"/>
          </a:solidFill>
          <a:ln>
            <a:solidFill>
              <a:srgbClr val="002060"/>
            </a:solidFill>
          </a:ln>
        </p:spPr>
        <p:txBody>
          <a:bodyPr/>
          <a:lstStyle/>
          <a:p>
            <a:r>
              <a:rPr lang="en-IN" altLang="en-US" smtClean="0"/>
              <a:t>A OEM company manufacturing OTR and other  earth moving equipments uses Policy Deployment Tool  X matrix to transmit cost targets. For example Total Cost of Ownership is measured and deployed by marketing as a CRM tool.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Slide Number Placeholder 3"/>
          <p:cNvSpPr txBox="1">
            <a:spLocks noGrp="1" noChangeArrowheads="1"/>
          </p:cNvSpPr>
          <p:nvPr/>
        </p:nvSpPr>
        <p:spPr bwMode="auto">
          <a:xfrm>
            <a:off x="1398588" y="6472238"/>
            <a:ext cx="9051925" cy="365125"/>
          </a:xfrm>
          <a:prstGeom prst="rect">
            <a:avLst/>
          </a:prstGeom>
          <a:noFill/>
          <a:ln w="9525">
            <a:noFill/>
            <a:miter lim="800000"/>
            <a:headEnd/>
            <a:tailEnd/>
          </a:ln>
        </p:spPr>
        <p:txBody>
          <a:bodyPr anchor="ctr"/>
          <a:lstStyle/>
          <a:p>
            <a:pPr algn="r" eaLnBrk="1" hangingPunct="1">
              <a:buFont typeface="Arial" pitchFamily="34" charset="0"/>
              <a:buNone/>
            </a:pPr>
            <a:fld id="{62F92731-E962-4494-B91F-92746FB1977E}" type="slidenum">
              <a:rPr lang="en-US" altLang="en-US" sz="1200">
                <a:solidFill>
                  <a:srgbClr val="898989"/>
                </a:solidFill>
                <a:latin typeface="Franklin Gothic Medium" pitchFamily="34" charset="0"/>
                <a:sym typeface="Franklin Gothic Medium" pitchFamily="34" charset="0"/>
              </a:rPr>
              <a:pPr algn="r" eaLnBrk="1" hangingPunct="1">
                <a:buFont typeface="Arial" pitchFamily="34" charset="0"/>
                <a:buNone/>
              </a:pPr>
              <a:t>19</a:t>
            </a:fld>
            <a:endParaRPr lang="en-US" altLang="en-US">
              <a:sym typeface="Franklin Gothic Medium" pitchFamily="34" charset="0"/>
            </a:endParaRPr>
          </a:p>
        </p:txBody>
      </p:sp>
      <p:pic>
        <p:nvPicPr>
          <p:cNvPr id="51203" name="Picture 7"/>
          <p:cNvPicPr>
            <a:picLocks noChangeAspect="1" noChangeArrowheads="1"/>
          </p:cNvPicPr>
          <p:nvPr/>
        </p:nvPicPr>
        <p:blipFill>
          <a:blip r:embed="rId2"/>
          <a:srcRect l="48782" t="-6866"/>
          <a:stretch>
            <a:fillRect/>
          </a:stretch>
        </p:blipFill>
        <p:spPr bwMode="auto">
          <a:xfrm>
            <a:off x="0" y="244475"/>
            <a:ext cx="1431925" cy="209550"/>
          </a:xfrm>
          <a:prstGeom prst="rect">
            <a:avLst/>
          </a:prstGeom>
          <a:noFill/>
          <a:ln w="9525">
            <a:noFill/>
            <a:miter lim="800000"/>
            <a:headEnd/>
            <a:tailEnd/>
          </a:ln>
        </p:spPr>
      </p:pic>
      <p:pic>
        <p:nvPicPr>
          <p:cNvPr id="51204" name="Picture 9"/>
          <p:cNvPicPr>
            <a:picLocks noChangeAspect="1" noChangeArrowheads="1"/>
          </p:cNvPicPr>
          <p:nvPr/>
        </p:nvPicPr>
        <p:blipFill>
          <a:blip r:embed="rId2"/>
          <a:srcRect/>
          <a:stretch>
            <a:fillRect/>
          </a:stretch>
        </p:blipFill>
        <p:spPr bwMode="auto">
          <a:xfrm>
            <a:off x="0" y="6491288"/>
            <a:ext cx="3997325" cy="277812"/>
          </a:xfrm>
          <a:prstGeom prst="rect">
            <a:avLst/>
          </a:prstGeom>
          <a:noFill/>
          <a:ln w="9525">
            <a:noFill/>
            <a:miter lim="800000"/>
            <a:headEnd/>
            <a:tailEnd/>
          </a:ln>
        </p:spPr>
      </p:pic>
      <p:sp>
        <p:nvSpPr>
          <p:cNvPr id="51205" name="Title 13"/>
          <p:cNvSpPr>
            <a:spLocks noGrp="1" noChangeArrowheads="1"/>
          </p:cNvSpPr>
          <p:nvPr>
            <p:ph type="title" idx="4294967295"/>
          </p:nvPr>
        </p:nvSpPr>
        <p:spPr>
          <a:xfrm>
            <a:off x="1398588" y="153988"/>
            <a:ext cx="7529512" cy="954087"/>
          </a:xfrm>
        </p:spPr>
        <p:txBody>
          <a:bodyPr anchor="t"/>
          <a:lstStyle/>
          <a:p>
            <a:pPr marL="0" indent="0" eaLnBrk="1" hangingPunct="1"/>
            <a:r>
              <a:rPr lang="en-IN" altLang="en-US" smtClean="0"/>
              <a:t>TCM Principles</a:t>
            </a:r>
          </a:p>
        </p:txBody>
      </p:sp>
      <p:sp>
        <p:nvSpPr>
          <p:cNvPr id="51206" name="AutoShape 7"/>
          <p:cNvSpPr>
            <a:spLocks noChangeArrowheads="1"/>
          </p:cNvSpPr>
          <p:nvPr/>
        </p:nvSpPr>
        <p:spPr bwMode="auto">
          <a:xfrm>
            <a:off x="280988" y="1052513"/>
            <a:ext cx="5132387" cy="347662"/>
          </a:xfrm>
          <a:prstGeom prst="homePlate">
            <a:avLst>
              <a:gd name="adj" fmla="val 369064"/>
            </a:avLst>
          </a:prstGeom>
          <a:solidFill>
            <a:srgbClr val="336699"/>
          </a:solidFill>
          <a:ln w="9525">
            <a:noFill/>
            <a:miter lim="800000"/>
            <a:headEnd/>
            <a:tailEnd/>
          </a:ln>
          <a:effectLst/>
        </p:spPr>
        <p:txBody>
          <a:bodyPr wrap="none" anchor="ctr"/>
          <a:lstStyle/>
          <a:p>
            <a:pPr eaLnBrk="1" hangingPunct="1">
              <a:buFont typeface="Arial" pitchFamily="34" charset="0"/>
              <a:buNone/>
            </a:pPr>
            <a:r>
              <a:rPr lang="en-US" altLang="en-US">
                <a:solidFill>
                  <a:schemeClr val="bg1"/>
                </a:solidFill>
                <a:latin typeface="Franklin Gothic Medium" pitchFamily="34" charset="0"/>
                <a:sym typeface="Arial" pitchFamily="34" charset="0"/>
              </a:rPr>
              <a:t>Process Orientation</a:t>
            </a:r>
          </a:p>
        </p:txBody>
      </p:sp>
      <p:sp>
        <p:nvSpPr>
          <p:cNvPr id="51207" name="AutoShape 8"/>
          <p:cNvSpPr>
            <a:spLocks noChangeArrowheads="1"/>
          </p:cNvSpPr>
          <p:nvPr/>
        </p:nvSpPr>
        <p:spPr bwMode="auto">
          <a:xfrm>
            <a:off x="239713" y="1460500"/>
            <a:ext cx="10320337" cy="2759075"/>
          </a:xfrm>
          <a:prstGeom prst="roundRect">
            <a:avLst>
              <a:gd name="adj" fmla="val 16667"/>
            </a:avLst>
          </a:prstGeom>
          <a:noFill/>
          <a:ln w="9525">
            <a:solidFill>
              <a:schemeClr val="tx1"/>
            </a:solidFill>
            <a:prstDash val="dash"/>
            <a:round/>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51208" name="TextBox 2"/>
          <p:cNvSpPr>
            <a:spLocks noChangeArrowheads="1"/>
          </p:cNvSpPr>
          <p:nvPr/>
        </p:nvSpPr>
        <p:spPr bwMode="auto">
          <a:xfrm>
            <a:off x="441325" y="1447800"/>
            <a:ext cx="10015538" cy="2749550"/>
          </a:xfrm>
          <a:prstGeom prst="rect">
            <a:avLst/>
          </a:prstGeom>
          <a:noFill/>
          <a:ln w="9525">
            <a:noFill/>
            <a:miter lim="800000"/>
            <a:headEnd/>
            <a:tailEnd/>
          </a:ln>
          <a:effectLst/>
        </p:spPr>
        <p:txBody>
          <a:bodyPr>
            <a:spAutoFit/>
          </a:bodyPr>
          <a:lstStyle/>
          <a:p>
            <a:pPr marL="285750" indent="-285750" eaLnBrk="1" hangingPunct="1">
              <a:spcAft>
                <a:spcPct val="50000"/>
              </a:spcAft>
              <a:buFont typeface="Courier New" pitchFamily="49" charset="0"/>
              <a:buChar char="o"/>
              <a:tabLst>
                <a:tab pos="627063" algn="l"/>
              </a:tabLst>
            </a:pPr>
            <a:r>
              <a:rPr lang="en-IN" altLang="en-US">
                <a:solidFill>
                  <a:srgbClr val="000000"/>
                </a:solidFill>
                <a:latin typeface="Franklin Gothic Medium" pitchFamily="34" charset="0"/>
                <a:sym typeface="Arial" pitchFamily="34" charset="0"/>
              </a:rPr>
              <a:t>Legacy view of 'cost flow' in a business is in the perspective of cost centers which is akin to cost pooling or cost allocation</a:t>
            </a:r>
          </a:p>
          <a:p>
            <a:pPr marL="285750" indent="-285750" eaLnBrk="1" hangingPunct="1">
              <a:spcAft>
                <a:spcPct val="50000"/>
              </a:spcAft>
              <a:buFont typeface="Courier New" pitchFamily="49" charset="0"/>
              <a:buChar char="o"/>
              <a:tabLst>
                <a:tab pos="627063" algn="l"/>
              </a:tabLst>
            </a:pPr>
            <a:r>
              <a:rPr lang="en-IN" altLang="en-US">
                <a:solidFill>
                  <a:srgbClr val="000000"/>
                </a:solidFill>
                <a:latin typeface="Franklin Gothic Medium" pitchFamily="34" charset="0"/>
                <a:sym typeface="Arial" pitchFamily="34" charset="0"/>
              </a:rPr>
              <a:t>'Cost incurrence' is across the value chain of business; sourcing, manufacturing, design, engineering, logistics, branding, </a:t>
            </a:r>
            <a:r>
              <a:rPr lang="en-US" altLang="en-US">
                <a:solidFill>
                  <a:srgbClr val="000000"/>
                </a:solidFill>
                <a:latin typeface="Franklin Gothic Medium" pitchFamily="34" charset="0"/>
                <a:sym typeface="Arial" pitchFamily="34" charset="0"/>
              </a:rPr>
              <a:t>sales &amp; marketing etc.</a:t>
            </a:r>
          </a:p>
          <a:p>
            <a:pPr marL="285750" indent="-285750" eaLnBrk="1" hangingPunct="1">
              <a:spcAft>
                <a:spcPct val="50000"/>
              </a:spcAft>
              <a:buFont typeface="Courier New" pitchFamily="49" charset="0"/>
              <a:buChar char="o"/>
              <a:tabLst>
                <a:tab pos="627063" algn="l"/>
              </a:tabLst>
            </a:pPr>
            <a:r>
              <a:rPr lang="en-US" altLang="en-US">
                <a:solidFill>
                  <a:srgbClr val="000000"/>
                </a:solidFill>
                <a:latin typeface="Franklin Gothic Medium" pitchFamily="34" charset="0"/>
                <a:sym typeface="Arial" pitchFamily="34" charset="0"/>
              </a:rPr>
              <a:t>Aligning cost information across the business processes &amp; resources to product, customer and market segments provides</a:t>
            </a:r>
            <a:r>
              <a:rPr lang="en-IN" altLang="en-US">
                <a:solidFill>
                  <a:srgbClr val="000000"/>
                </a:solidFill>
                <a:latin typeface="Franklin Gothic Medium" pitchFamily="34" charset="0"/>
                <a:sym typeface="Arial" pitchFamily="34" charset="0"/>
              </a:rPr>
              <a:t> </a:t>
            </a:r>
            <a:r>
              <a:rPr lang="en-US" altLang="en-US">
                <a:solidFill>
                  <a:srgbClr val="000000"/>
                </a:solidFill>
                <a:latin typeface="Franklin Gothic Medium" pitchFamily="34" charset="0"/>
                <a:sym typeface="Arial" pitchFamily="34" charset="0"/>
              </a:rPr>
              <a:t>holistic approach to cost management</a:t>
            </a:r>
          </a:p>
          <a:p>
            <a:pPr marL="285750" indent="-285750" eaLnBrk="1" hangingPunct="1">
              <a:spcAft>
                <a:spcPct val="50000"/>
              </a:spcAft>
              <a:buFont typeface="Courier New" pitchFamily="49" charset="0"/>
              <a:buChar char="o"/>
              <a:tabLst>
                <a:tab pos="627063" algn="l"/>
              </a:tabLst>
            </a:pPr>
            <a:r>
              <a:rPr lang="en-US" altLang="en-US">
                <a:solidFill>
                  <a:srgbClr val="000000"/>
                </a:solidFill>
                <a:latin typeface="Franklin Gothic Medium" pitchFamily="34" charset="0"/>
                <a:sym typeface="Arial" pitchFamily="34" charset="0"/>
              </a:rPr>
              <a:t>Efficien</a:t>
            </a:r>
            <a:r>
              <a:rPr lang="en-IN" altLang="en-US">
                <a:solidFill>
                  <a:srgbClr val="000000"/>
                </a:solidFill>
                <a:latin typeface="Franklin Gothic Medium" pitchFamily="34" charset="0"/>
                <a:sym typeface="Arial" pitchFamily="34" charset="0"/>
              </a:rPr>
              <a:t>t</a:t>
            </a:r>
            <a:r>
              <a:rPr lang="en-US" altLang="en-US">
                <a:solidFill>
                  <a:srgbClr val="000000"/>
                </a:solidFill>
                <a:latin typeface="Franklin Gothic Medium" pitchFamily="34" charset="0"/>
                <a:sym typeface="Arial" pitchFamily="34" charset="0"/>
              </a:rPr>
              <a:t> monitoring is made possible through institutionalizing the cost capture</a:t>
            </a:r>
            <a:r>
              <a:rPr lang="en-IN" altLang="en-US">
                <a:solidFill>
                  <a:srgbClr val="000000"/>
                </a:solidFill>
                <a:latin typeface="Franklin Gothic Medium" pitchFamily="34" charset="0"/>
                <a:sym typeface="Arial" pitchFamily="34" charset="0"/>
              </a:rPr>
              <a:t>d</a:t>
            </a:r>
            <a:r>
              <a:rPr lang="en-US" altLang="en-US">
                <a:solidFill>
                  <a:srgbClr val="000000"/>
                </a:solidFill>
                <a:latin typeface="Franklin Gothic Medium" pitchFamily="34" charset="0"/>
                <a:sym typeface="Arial" pitchFamily="34" charset="0"/>
              </a:rPr>
              <a:t> across business process</a:t>
            </a:r>
            <a:r>
              <a:rPr lang="en-IN" altLang="en-US">
                <a:solidFill>
                  <a:srgbClr val="000000"/>
                </a:solidFill>
                <a:latin typeface="Franklin Gothic Medium" pitchFamily="34" charset="0"/>
                <a:sym typeface="Arial" pitchFamily="34" charset="0"/>
              </a:rPr>
              <a:t>es</a:t>
            </a:r>
            <a:endParaRPr lang="en-US" altLang="en-US">
              <a:solidFill>
                <a:srgbClr val="000000"/>
              </a:solidFill>
              <a:latin typeface="Franklin Gothic Medium" pitchFamily="34" charset="0"/>
              <a:sym typeface="Arial" pitchFamily="34" charset="0"/>
            </a:endParaRPr>
          </a:p>
        </p:txBody>
      </p:sp>
      <p:sp>
        <p:nvSpPr>
          <p:cNvPr id="51209" name="AutoShape 10"/>
          <p:cNvSpPr>
            <a:spLocks noChangeArrowheads="1"/>
          </p:cNvSpPr>
          <p:nvPr/>
        </p:nvSpPr>
        <p:spPr bwMode="auto">
          <a:xfrm>
            <a:off x="279400" y="4648200"/>
            <a:ext cx="5132388" cy="347663"/>
          </a:xfrm>
          <a:prstGeom prst="homePlate">
            <a:avLst>
              <a:gd name="adj" fmla="val 369063"/>
            </a:avLst>
          </a:prstGeom>
          <a:solidFill>
            <a:srgbClr val="336699"/>
          </a:solidFill>
          <a:ln w="9525">
            <a:noFill/>
            <a:miter lim="800000"/>
            <a:headEnd/>
            <a:tailEnd/>
          </a:ln>
          <a:effectLst/>
        </p:spPr>
        <p:txBody>
          <a:bodyPr wrap="none" anchor="ctr"/>
          <a:lstStyle/>
          <a:p>
            <a:pPr eaLnBrk="1" hangingPunct="1">
              <a:buFont typeface="Arial" pitchFamily="34" charset="0"/>
              <a:buNone/>
            </a:pPr>
            <a:r>
              <a:rPr lang="en-US" altLang="en-US">
                <a:solidFill>
                  <a:schemeClr val="bg1"/>
                </a:solidFill>
                <a:latin typeface="Franklin Gothic Medium" pitchFamily="34" charset="0"/>
                <a:sym typeface="Arial" pitchFamily="34" charset="0"/>
              </a:rPr>
              <a:t>Performance Orientation</a:t>
            </a:r>
            <a:r>
              <a:rPr lang="en-IN" altLang="en-US">
                <a:solidFill>
                  <a:schemeClr val="bg1"/>
                </a:solidFill>
                <a:latin typeface="Franklin Gothic Medium" pitchFamily="34" charset="0"/>
                <a:sym typeface="Arial" pitchFamily="34" charset="0"/>
              </a:rPr>
              <a:t> </a:t>
            </a:r>
            <a:endParaRPr lang="en-US" altLang="en-US">
              <a:solidFill>
                <a:schemeClr val="bg1"/>
              </a:solidFill>
              <a:latin typeface="Franklin Gothic Medium" pitchFamily="34" charset="0"/>
              <a:sym typeface="Arial" pitchFamily="34" charset="0"/>
            </a:endParaRPr>
          </a:p>
        </p:txBody>
      </p:sp>
      <p:sp>
        <p:nvSpPr>
          <p:cNvPr id="51210" name="AutoShape 11"/>
          <p:cNvSpPr>
            <a:spLocks noChangeArrowheads="1"/>
          </p:cNvSpPr>
          <p:nvPr/>
        </p:nvSpPr>
        <p:spPr bwMode="auto">
          <a:xfrm>
            <a:off x="320675" y="5056188"/>
            <a:ext cx="10321925" cy="477837"/>
          </a:xfrm>
          <a:prstGeom prst="roundRect">
            <a:avLst>
              <a:gd name="adj" fmla="val 16667"/>
            </a:avLst>
          </a:prstGeom>
          <a:noFill/>
          <a:ln w="9525">
            <a:solidFill>
              <a:schemeClr val="tx1"/>
            </a:solidFill>
            <a:prstDash val="dash"/>
            <a:round/>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51211" name="TextBox 2"/>
          <p:cNvSpPr>
            <a:spLocks noChangeArrowheads="1"/>
          </p:cNvSpPr>
          <p:nvPr/>
        </p:nvSpPr>
        <p:spPr bwMode="auto">
          <a:xfrm>
            <a:off x="279400" y="5083175"/>
            <a:ext cx="10520363" cy="369888"/>
          </a:xfrm>
          <a:prstGeom prst="rect">
            <a:avLst/>
          </a:prstGeom>
          <a:noFill/>
          <a:ln w="9525">
            <a:noFill/>
            <a:miter lim="800000"/>
            <a:headEnd/>
            <a:tailEnd/>
          </a:ln>
          <a:effectLst/>
        </p:spPr>
        <p:txBody>
          <a:bodyPr>
            <a:spAutoFit/>
          </a:bodyPr>
          <a:lstStyle/>
          <a:p>
            <a:pPr marL="285750" indent="-285750" eaLnBrk="1" hangingPunct="1">
              <a:spcAft>
                <a:spcPct val="50000"/>
              </a:spcAft>
              <a:buFont typeface="Courier New" pitchFamily="49" charset="0"/>
              <a:buChar char="o"/>
              <a:tabLst>
                <a:tab pos="627063" algn="l"/>
              </a:tabLst>
            </a:pPr>
            <a:r>
              <a:rPr lang="en-IN" altLang="en-US">
                <a:solidFill>
                  <a:srgbClr val="000000"/>
                </a:solidFill>
                <a:latin typeface="Franklin Gothic Medium" pitchFamily="34" charset="0"/>
                <a:sym typeface="Arial" pitchFamily="34" charset="0"/>
              </a:rPr>
              <a:t>Measurement is the key to assessing performance. Cost focus should be ingrained as part of the KPIs </a:t>
            </a:r>
            <a:endParaRPr lang="en-IN" altLang="en-US">
              <a:sym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Slide Number Placeholder 3"/>
          <p:cNvSpPr txBox="1">
            <a:spLocks noGrp="1" noChangeArrowheads="1"/>
          </p:cNvSpPr>
          <p:nvPr/>
        </p:nvSpPr>
        <p:spPr bwMode="auto">
          <a:xfrm>
            <a:off x="1398588" y="6472238"/>
            <a:ext cx="9051925" cy="365125"/>
          </a:xfrm>
          <a:prstGeom prst="rect">
            <a:avLst/>
          </a:prstGeom>
          <a:noFill/>
          <a:ln w="9525">
            <a:noFill/>
            <a:miter lim="800000"/>
            <a:headEnd/>
            <a:tailEnd/>
          </a:ln>
        </p:spPr>
        <p:txBody>
          <a:bodyPr anchor="ctr"/>
          <a:lstStyle/>
          <a:p>
            <a:pPr algn="r" eaLnBrk="1" hangingPunct="1">
              <a:buFont typeface="Arial" pitchFamily="34" charset="0"/>
              <a:buNone/>
            </a:pPr>
            <a:fld id="{61916C21-37EF-449E-93CE-532CE3A2BBAF}" type="slidenum">
              <a:rPr lang="en-US" altLang="en-US" sz="1200">
                <a:solidFill>
                  <a:srgbClr val="898989"/>
                </a:solidFill>
                <a:latin typeface="Franklin Gothic Medium" pitchFamily="34" charset="0"/>
                <a:sym typeface="Franklin Gothic Medium" pitchFamily="34" charset="0"/>
              </a:rPr>
              <a:pPr algn="r" eaLnBrk="1" hangingPunct="1">
                <a:buFont typeface="Arial" pitchFamily="34" charset="0"/>
                <a:buNone/>
              </a:pPr>
              <a:t>2</a:t>
            </a:fld>
            <a:endParaRPr lang="en-US" altLang="en-US">
              <a:sym typeface="Franklin Gothic Medium" pitchFamily="34" charset="0"/>
            </a:endParaRPr>
          </a:p>
        </p:txBody>
      </p:sp>
      <p:pic>
        <p:nvPicPr>
          <p:cNvPr id="25603" name="Picture 7"/>
          <p:cNvPicPr>
            <a:picLocks noChangeAspect="1" noChangeArrowheads="1"/>
          </p:cNvPicPr>
          <p:nvPr/>
        </p:nvPicPr>
        <p:blipFill>
          <a:blip r:embed="rId2"/>
          <a:srcRect l="48782" t="-6866"/>
          <a:stretch>
            <a:fillRect/>
          </a:stretch>
        </p:blipFill>
        <p:spPr bwMode="auto">
          <a:xfrm>
            <a:off x="0" y="244475"/>
            <a:ext cx="1431925" cy="209550"/>
          </a:xfrm>
          <a:prstGeom prst="rect">
            <a:avLst/>
          </a:prstGeom>
          <a:noFill/>
          <a:ln w="9525">
            <a:noFill/>
            <a:miter lim="800000"/>
            <a:headEnd/>
            <a:tailEnd/>
          </a:ln>
        </p:spPr>
      </p:pic>
      <p:pic>
        <p:nvPicPr>
          <p:cNvPr id="25604" name="Picture 9"/>
          <p:cNvPicPr>
            <a:picLocks noChangeAspect="1" noChangeArrowheads="1"/>
          </p:cNvPicPr>
          <p:nvPr/>
        </p:nvPicPr>
        <p:blipFill>
          <a:blip r:embed="rId2"/>
          <a:srcRect/>
          <a:stretch>
            <a:fillRect/>
          </a:stretch>
        </p:blipFill>
        <p:spPr bwMode="auto">
          <a:xfrm>
            <a:off x="0" y="6491288"/>
            <a:ext cx="3997325" cy="277812"/>
          </a:xfrm>
          <a:prstGeom prst="rect">
            <a:avLst/>
          </a:prstGeom>
          <a:noFill/>
          <a:ln w="9525">
            <a:noFill/>
            <a:miter lim="800000"/>
            <a:headEnd/>
            <a:tailEnd/>
          </a:ln>
        </p:spPr>
      </p:pic>
      <p:sp>
        <p:nvSpPr>
          <p:cNvPr id="25605" name="Title 13"/>
          <p:cNvSpPr>
            <a:spLocks noGrp="1" noChangeArrowheads="1"/>
          </p:cNvSpPr>
          <p:nvPr>
            <p:ph type="title" idx="4294967295"/>
          </p:nvPr>
        </p:nvSpPr>
        <p:spPr>
          <a:xfrm>
            <a:off x="1398588" y="153988"/>
            <a:ext cx="7529512" cy="954087"/>
          </a:xfrm>
        </p:spPr>
        <p:txBody>
          <a:bodyPr anchor="t"/>
          <a:lstStyle/>
          <a:p>
            <a:pPr marL="0" indent="0" eaLnBrk="1" hangingPunct="1"/>
            <a:r>
              <a:rPr lang="en-IN" altLang="en-US" smtClean="0"/>
              <a:t>A Compelling Imperative </a:t>
            </a:r>
          </a:p>
        </p:txBody>
      </p:sp>
      <p:sp>
        <p:nvSpPr>
          <p:cNvPr id="25606" name="AutoShape 7"/>
          <p:cNvSpPr>
            <a:spLocks noChangeArrowheads="1"/>
          </p:cNvSpPr>
          <p:nvPr/>
        </p:nvSpPr>
        <p:spPr bwMode="auto">
          <a:xfrm>
            <a:off x="3175" y="1828800"/>
            <a:ext cx="10795000" cy="2379663"/>
          </a:xfrm>
          <a:prstGeom prst="roundRect">
            <a:avLst>
              <a:gd name="adj" fmla="val 16667"/>
            </a:avLst>
          </a:prstGeom>
          <a:solidFill>
            <a:srgbClr val="006699">
              <a:alpha val="16078"/>
            </a:srgbClr>
          </a:solidFill>
          <a:ln w="9525">
            <a:noFill/>
            <a:round/>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25607" name="object 19"/>
          <p:cNvSpPr>
            <a:spLocks noChangeArrowheads="1"/>
          </p:cNvSpPr>
          <p:nvPr/>
        </p:nvSpPr>
        <p:spPr bwMode="auto">
          <a:xfrm>
            <a:off x="574675" y="2189163"/>
            <a:ext cx="9598025" cy="1568450"/>
          </a:xfrm>
          <a:prstGeom prst="rect">
            <a:avLst/>
          </a:prstGeom>
          <a:noFill/>
          <a:ln w="9525">
            <a:noFill/>
            <a:miter lim="800000"/>
            <a:headEnd/>
            <a:tailEnd/>
          </a:ln>
          <a:effectLst/>
        </p:spPr>
        <p:txBody>
          <a:bodyPr lIns="0" tIns="0" rIns="0" bIns="0"/>
          <a:lstStyle/>
          <a:p>
            <a:pPr marL="12700" eaLnBrk="1" hangingPunct="1">
              <a:spcBef>
                <a:spcPts val="88"/>
              </a:spcBef>
              <a:buFont typeface="Arial" pitchFamily="34" charset="0"/>
              <a:buNone/>
            </a:pPr>
            <a:r>
              <a:rPr lang="en-US" altLang="en-US" sz="2000">
                <a:latin typeface="Franklin Gothic Medium" pitchFamily="34" charset="0"/>
                <a:sym typeface="Arial" pitchFamily="34" charset="0"/>
              </a:rPr>
              <a:t>In an increasingly VUCA environment, companies </a:t>
            </a:r>
            <a:r>
              <a:rPr lang="en-IN" altLang="en-US" sz="2000">
                <a:latin typeface="Franklin Gothic Medium" pitchFamily="34" charset="0"/>
                <a:sym typeface="Arial" pitchFamily="34" charset="0"/>
              </a:rPr>
              <a:t>across the globe </a:t>
            </a:r>
            <a:r>
              <a:rPr lang="en-US" altLang="en-US" sz="2000">
                <a:latin typeface="Franklin Gothic Medium" pitchFamily="34" charset="0"/>
                <a:sym typeface="Arial" pitchFamily="34" charset="0"/>
              </a:rPr>
              <a:t>are under tremendous pressure to improve profitability</a:t>
            </a:r>
            <a:endParaRPr lang="en-IN" altLang="en-US" sz="2000">
              <a:latin typeface="Franklin Gothic Medium" pitchFamily="34" charset="0"/>
              <a:sym typeface="Arial" pitchFamily="34" charset="0"/>
            </a:endParaRPr>
          </a:p>
          <a:p>
            <a:pPr marL="12700" eaLnBrk="1" hangingPunct="1">
              <a:spcBef>
                <a:spcPts val="88"/>
              </a:spcBef>
              <a:buFont typeface="Arial" pitchFamily="34" charset="0"/>
              <a:buNone/>
            </a:pPr>
            <a:endParaRPr lang="en-US" altLang="en-US" sz="2000">
              <a:latin typeface="Franklin Gothic Medium" pitchFamily="34" charset="0"/>
              <a:sym typeface="Arial" pitchFamily="34" charset="0"/>
            </a:endParaRPr>
          </a:p>
          <a:p>
            <a:pPr marL="12700" eaLnBrk="1" hangingPunct="1">
              <a:spcBef>
                <a:spcPts val="88"/>
              </a:spcBef>
              <a:buFont typeface="Arial" pitchFamily="34" charset="0"/>
              <a:buNone/>
            </a:pPr>
            <a:r>
              <a:rPr lang="en-IN" altLang="en-US" sz="2000">
                <a:latin typeface="Franklin Gothic Medium" pitchFamily="34" charset="0"/>
                <a:sym typeface="Arial" pitchFamily="34" charset="0"/>
              </a:rPr>
              <a:t>Organizations are increasingly looking for integrated and sustainable approaches to gain competitive cost advantage</a:t>
            </a:r>
            <a:endParaRPr lang="en-US" altLang="en-US" sz="2000">
              <a:latin typeface="Calibri" pitchFamily="34" charset="0"/>
              <a:sym typeface="Arial" pitchFamily="34" charset="0"/>
            </a:endParaRPr>
          </a:p>
        </p:txBody>
      </p:sp>
      <p:sp>
        <p:nvSpPr>
          <p:cNvPr id="25608" name="AutoShape 9"/>
          <p:cNvSpPr>
            <a:spLocks noChangeArrowheads="1"/>
          </p:cNvSpPr>
          <p:nvPr/>
        </p:nvSpPr>
        <p:spPr bwMode="auto">
          <a:xfrm>
            <a:off x="-6350" y="1663700"/>
            <a:ext cx="10831513" cy="130175"/>
          </a:xfrm>
          <a:prstGeom prst="flowChartProcess">
            <a:avLst/>
          </a:prstGeom>
          <a:solidFill>
            <a:srgbClr val="969696"/>
          </a:solidFill>
          <a:ln w="9525">
            <a:no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25609" name="AutoShape 10"/>
          <p:cNvSpPr>
            <a:spLocks noChangeArrowheads="1"/>
          </p:cNvSpPr>
          <p:nvPr/>
        </p:nvSpPr>
        <p:spPr bwMode="auto">
          <a:xfrm>
            <a:off x="225425" y="4322763"/>
            <a:ext cx="10348913" cy="76200"/>
          </a:xfrm>
          <a:prstGeom prst="flowChartProcess">
            <a:avLst/>
          </a:prstGeom>
          <a:solidFill>
            <a:srgbClr val="B2B2B2"/>
          </a:solidFill>
          <a:ln w="9525">
            <a:no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25610" name="AutoShape 11"/>
          <p:cNvSpPr>
            <a:spLocks noChangeArrowheads="1"/>
          </p:cNvSpPr>
          <p:nvPr/>
        </p:nvSpPr>
        <p:spPr bwMode="auto">
          <a:xfrm>
            <a:off x="1200150" y="4476750"/>
            <a:ext cx="8399463" cy="76200"/>
          </a:xfrm>
          <a:prstGeom prst="flowChartProcess">
            <a:avLst/>
          </a:prstGeom>
          <a:solidFill>
            <a:srgbClr val="B2B2B2"/>
          </a:solidFill>
          <a:ln w="9525">
            <a:noFill/>
            <a:miter lim="800000"/>
            <a:headEnd/>
            <a:tailEnd/>
          </a:ln>
          <a:effectLst/>
        </p:spPr>
        <p:txBody>
          <a:bodyPr wrap="none" anchor="ctr"/>
          <a:lstStyle/>
          <a:p>
            <a:pPr algn="ctr" eaLnBrk="1" hangingPunct="1">
              <a:buFont typeface="Arial" pitchFamily="34" charset="0"/>
              <a:buNone/>
            </a:pPr>
            <a:endParaRPr lang="en-US" altLang="en-US">
              <a:sym typeface="Calibri" pitchFamily="34" charset="0"/>
            </a:endParaRPr>
          </a:p>
        </p:txBody>
      </p:sp>
      <p:sp>
        <p:nvSpPr>
          <p:cNvPr id="25611" name="Text Box 12"/>
          <p:cNvSpPr txBox="1">
            <a:spLocks noChangeArrowheads="1"/>
          </p:cNvSpPr>
          <p:nvPr/>
        </p:nvSpPr>
        <p:spPr bwMode="auto">
          <a:xfrm>
            <a:off x="4022725" y="6408738"/>
            <a:ext cx="5454650" cy="350837"/>
          </a:xfrm>
          <a:prstGeom prst="rect">
            <a:avLst/>
          </a:prstGeom>
          <a:noFill/>
          <a:ln w="9525">
            <a:noFill/>
            <a:miter lim="800000"/>
            <a:headEnd/>
            <a:tailEnd/>
          </a:ln>
        </p:spPr>
        <p:txBody>
          <a:bodyPr>
            <a:spAutoFit/>
          </a:bodyPr>
          <a:lstStyle/>
          <a:p>
            <a:pPr eaLnBrk="1" hangingPunct="1">
              <a:buFont typeface="Arial" pitchFamily="34" charset="0"/>
              <a:buNone/>
            </a:pPr>
            <a:r>
              <a:rPr lang="en-IN" altLang="en-US" sz="1700" i="1">
                <a:latin typeface="Franklin Gothic Medium" pitchFamily="34" charset="0"/>
                <a:sym typeface="Calibri" pitchFamily="34" charset="0"/>
              </a:rPr>
              <a:t>*VUCA: Volatility, Uncertainty, Complexity, Ambiguity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85763" y="0"/>
            <a:ext cx="10028237" cy="1095375"/>
          </a:xfrm>
          <a:solidFill>
            <a:srgbClr val="FFFF00"/>
          </a:solidFill>
          <a:ln>
            <a:solidFill>
              <a:schemeClr val="tx1"/>
            </a:solidFill>
          </a:ln>
        </p:spPr>
        <p:txBody>
          <a:bodyPr/>
          <a:lstStyle/>
          <a:p>
            <a:r>
              <a:rPr lang="en-IN" altLang="en-US" sz="2600" smtClean="0"/>
              <a:t>ILLUSTRATIONS OF PROCESS AND PERFORMANCE ORIENTATION.</a:t>
            </a:r>
          </a:p>
        </p:txBody>
      </p:sp>
      <p:sp>
        <p:nvSpPr>
          <p:cNvPr id="3" name="Content Placeholder 2">
            <a:extLst>
              <a:ext uri="{FF2B5EF4-FFF2-40B4-BE49-F238E27FC236}">
                <a16:creationId xmlns:a16="http://schemas.microsoft.com/office/drawing/2014/main" xmlns="" id="{742BC179-C123-436D-92B0-CAE935C494B6}"/>
              </a:ext>
            </a:extLst>
          </p:cNvPr>
          <p:cNvSpPr>
            <a:spLocks noGrp="1"/>
          </p:cNvSpPr>
          <p:nvPr>
            <p:ph sz="half" idx="1"/>
          </p:nvPr>
        </p:nvSpPr>
        <p:spPr>
          <a:xfrm>
            <a:off x="355600" y="1254125"/>
            <a:ext cx="4953000" cy="5308600"/>
          </a:xfrm>
          <a:solidFill>
            <a:schemeClr val="accent3">
              <a:lumMod val="85000"/>
            </a:schemeClr>
          </a:solidFill>
          <a:ln>
            <a:solidFill>
              <a:schemeClr val="accent3">
                <a:lumMod val="50000"/>
              </a:schemeClr>
            </a:solidFill>
          </a:ln>
        </p:spPr>
        <p:txBody>
          <a:bodyPr/>
          <a:lstStyle/>
          <a:p>
            <a:pPr>
              <a:defRPr/>
            </a:pPr>
            <a:r>
              <a:rPr lang="en-IN" dirty="0"/>
              <a:t>A battery manufacturer faced lot of change overs in the order execution process due to small lots and product variety.</a:t>
            </a:r>
          </a:p>
          <a:p>
            <a:pPr>
              <a:defRPr/>
            </a:pPr>
            <a:r>
              <a:rPr lang="en-IN" dirty="0"/>
              <a:t>Resources incurred in change over did not happen in only one cost centre such as manufacturing.</a:t>
            </a:r>
          </a:p>
          <a:p>
            <a:pPr>
              <a:defRPr/>
            </a:pPr>
            <a:r>
              <a:rPr lang="en-IN" dirty="0"/>
              <a:t>Change over implications in various cost centres including Quality Assurance, Laboratory, Supply Chain  and even in Finance function.</a:t>
            </a:r>
          </a:p>
          <a:p>
            <a:pPr>
              <a:defRPr/>
            </a:pPr>
            <a:r>
              <a:rPr lang="en-IN" dirty="0"/>
              <a:t>Started measuring Change over  process costs by connecting supporting activity cost across cost centres customer wise and product wise. </a:t>
            </a:r>
          </a:p>
        </p:txBody>
      </p:sp>
      <p:sp>
        <p:nvSpPr>
          <p:cNvPr id="4" name="Content Placeholder 3">
            <a:extLst>
              <a:ext uri="{FF2B5EF4-FFF2-40B4-BE49-F238E27FC236}">
                <a16:creationId xmlns:a16="http://schemas.microsoft.com/office/drawing/2014/main" xmlns="" id="{1ADAF3A6-0ECC-4BDC-AE15-9D25CAC6B8D3}"/>
              </a:ext>
            </a:extLst>
          </p:cNvPr>
          <p:cNvSpPr>
            <a:spLocks noGrp="1"/>
          </p:cNvSpPr>
          <p:nvPr>
            <p:ph sz="half" idx="2"/>
          </p:nvPr>
        </p:nvSpPr>
        <p:spPr>
          <a:xfrm>
            <a:off x="5461000" y="1293813"/>
            <a:ext cx="4953000" cy="5280025"/>
          </a:xfrm>
          <a:solidFill>
            <a:srgbClr val="92D050"/>
          </a:solidFill>
          <a:ln>
            <a:solidFill>
              <a:schemeClr val="accent4">
                <a:lumMod val="85000"/>
                <a:lumOff val="15000"/>
              </a:schemeClr>
            </a:solidFill>
          </a:ln>
        </p:spPr>
        <p:txBody>
          <a:bodyPr/>
          <a:lstStyle/>
          <a:p>
            <a:pPr>
              <a:defRPr/>
            </a:pPr>
            <a:r>
              <a:rPr lang="en-IN" dirty="0"/>
              <a:t>A FMCG company with several product categories.</a:t>
            </a:r>
          </a:p>
          <a:p>
            <a:pPr>
              <a:defRPr/>
            </a:pPr>
            <a:r>
              <a:rPr lang="en-IN" dirty="0"/>
              <a:t>Resources spend on manufacturing pales in comparison with outlay on marketing, branding and channel management costs.</a:t>
            </a:r>
          </a:p>
          <a:p>
            <a:pPr>
              <a:defRPr/>
            </a:pPr>
            <a:r>
              <a:rPr lang="en-IN" dirty="0"/>
              <a:t>Cost Reduction was not the goal as and adverse impact was feared in category level strategies.</a:t>
            </a:r>
          </a:p>
          <a:p>
            <a:pPr>
              <a:defRPr/>
            </a:pPr>
            <a:r>
              <a:rPr lang="en-IN" dirty="0"/>
              <a:t>Brought in performance analysis category wise by bringing in spend analysis through Activity Based Costing vis a vis performance and various stages of category management.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Slide Number Placeholder 3"/>
          <p:cNvSpPr txBox="1">
            <a:spLocks noGrp="1" noChangeArrowheads="1"/>
          </p:cNvSpPr>
          <p:nvPr/>
        </p:nvSpPr>
        <p:spPr bwMode="auto">
          <a:xfrm>
            <a:off x="1398588" y="6472238"/>
            <a:ext cx="9051925" cy="365125"/>
          </a:xfrm>
          <a:prstGeom prst="rect">
            <a:avLst/>
          </a:prstGeom>
          <a:noFill/>
          <a:ln w="9525">
            <a:noFill/>
            <a:miter lim="800000"/>
            <a:headEnd/>
            <a:tailEnd/>
          </a:ln>
        </p:spPr>
        <p:txBody>
          <a:bodyPr anchor="ctr"/>
          <a:lstStyle/>
          <a:p>
            <a:pPr algn="r" eaLnBrk="1" hangingPunct="1">
              <a:buFont typeface="Arial" pitchFamily="34" charset="0"/>
              <a:buNone/>
            </a:pPr>
            <a:fld id="{4F49FAB5-1EAF-4B9F-849E-1F36FBD6B5D1}" type="slidenum">
              <a:rPr lang="en-US" altLang="en-US" sz="1200">
                <a:solidFill>
                  <a:srgbClr val="898989"/>
                </a:solidFill>
                <a:latin typeface="Franklin Gothic Medium" pitchFamily="34" charset="0"/>
                <a:sym typeface="Franklin Gothic Medium" pitchFamily="34" charset="0"/>
              </a:rPr>
              <a:pPr algn="r" eaLnBrk="1" hangingPunct="1">
                <a:buFont typeface="Arial" pitchFamily="34" charset="0"/>
                <a:buNone/>
              </a:pPr>
              <a:t>21</a:t>
            </a:fld>
            <a:endParaRPr lang="en-US" altLang="en-US">
              <a:sym typeface="Franklin Gothic Medium" pitchFamily="34" charset="0"/>
            </a:endParaRPr>
          </a:p>
        </p:txBody>
      </p:sp>
      <p:pic>
        <p:nvPicPr>
          <p:cNvPr id="53251" name="Picture 7"/>
          <p:cNvPicPr>
            <a:picLocks noChangeAspect="1" noChangeArrowheads="1"/>
          </p:cNvPicPr>
          <p:nvPr/>
        </p:nvPicPr>
        <p:blipFill>
          <a:blip r:embed="rId2"/>
          <a:srcRect l="48782" t="-6866"/>
          <a:stretch>
            <a:fillRect/>
          </a:stretch>
        </p:blipFill>
        <p:spPr bwMode="auto">
          <a:xfrm>
            <a:off x="0" y="244475"/>
            <a:ext cx="1431925" cy="209550"/>
          </a:xfrm>
          <a:prstGeom prst="rect">
            <a:avLst/>
          </a:prstGeom>
          <a:noFill/>
          <a:ln w="9525">
            <a:noFill/>
            <a:miter lim="800000"/>
            <a:headEnd/>
            <a:tailEnd/>
          </a:ln>
        </p:spPr>
      </p:pic>
      <p:pic>
        <p:nvPicPr>
          <p:cNvPr id="53252" name="Picture 9"/>
          <p:cNvPicPr>
            <a:picLocks noChangeAspect="1" noChangeArrowheads="1"/>
          </p:cNvPicPr>
          <p:nvPr/>
        </p:nvPicPr>
        <p:blipFill>
          <a:blip r:embed="rId2"/>
          <a:srcRect/>
          <a:stretch>
            <a:fillRect/>
          </a:stretch>
        </p:blipFill>
        <p:spPr bwMode="auto">
          <a:xfrm>
            <a:off x="0" y="6491288"/>
            <a:ext cx="3997325" cy="277812"/>
          </a:xfrm>
          <a:prstGeom prst="rect">
            <a:avLst/>
          </a:prstGeom>
          <a:noFill/>
          <a:ln w="9525">
            <a:noFill/>
            <a:miter lim="800000"/>
            <a:headEnd/>
            <a:tailEnd/>
          </a:ln>
        </p:spPr>
      </p:pic>
      <p:sp>
        <p:nvSpPr>
          <p:cNvPr id="53253" name="Title 13"/>
          <p:cNvSpPr>
            <a:spLocks noGrp="1" noChangeArrowheads="1"/>
          </p:cNvSpPr>
          <p:nvPr>
            <p:ph type="title" idx="4294967295"/>
          </p:nvPr>
        </p:nvSpPr>
        <p:spPr>
          <a:xfrm>
            <a:off x="1398588" y="153988"/>
            <a:ext cx="7529512" cy="954087"/>
          </a:xfrm>
        </p:spPr>
        <p:txBody>
          <a:bodyPr anchor="t"/>
          <a:lstStyle/>
          <a:p>
            <a:pPr marL="0" indent="0" eaLnBrk="1" hangingPunct="1"/>
            <a:r>
              <a:rPr lang="en-IN" altLang="en-US" smtClean="0"/>
              <a:t>TCM Process</a:t>
            </a:r>
          </a:p>
        </p:txBody>
      </p:sp>
      <p:sp>
        <p:nvSpPr>
          <p:cNvPr id="53254" name="TextBox 2"/>
          <p:cNvSpPr>
            <a:spLocks noChangeArrowheads="1"/>
          </p:cNvSpPr>
          <p:nvPr/>
        </p:nvSpPr>
        <p:spPr bwMode="auto">
          <a:xfrm>
            <a:off x="438150" y="3319463"/>
            <a:ext cx="8785225" cy="1766887"/>
          </a:xfrm>
          <a:prstGeom prst="rect">
            <a:avLst/>
          </a:prstGeom>
          <a:noFill/>
          <a:ln w="9525">
            <a:noFill/>
            <a:miter lim="800000"/>
            <a:headEnd/>
            <a:tailEnd/>
          </a:ln>
          <a:effectLst/>
        </p:spPr>
        <p:txBody>
          <a:bodyPr>
            <a:spAutoFit/>
          </a:bodyPr>
          <a:lstStyle/>
          <a:p>
            <a:pPr marL="285750" indent="-285750" eaLnBrk="1" hangingPunct="1">
              <a:buFont typeface="Arial" pitchFamily="34" charset="0"/>
              <a:buChar char="•"/>
            </a:pPr>
            <a:endParaRPr lang="en-US" altLang="en-US" sz="2200">
              <a:solidFill>
                <a:srgbClr val="000000"/>
              </a:solidFill>
              <a:latin typeface="Franklin Gothic Medium" pitchFamily="34" charset="0"/>
              <a:sym typeface="Arial" pitchFamily="34" charset="0"/>
            </a:endParaRPr>
          </a:p>
          <a:p>
            <a:pPr marL="285750" indent="-285750" eaLnBrk="1" hangingPunct="1">
              <a:buFont typeface="Arial" pitchFamily="34" charset="0"/>
              <a:buChar char="•"/>
            </a:pPr>
            <a:endParaRPr lang="en-US" altLang="en-US" sz="2200">
              <a:solidFill>
                <a:srgbClr val="000000"/>
              </a:solidFill>
              <a:latin typeface="Franklin Gothic Medium" pitchFamily="34" charset="0"/>
              <a:sym typeface="Arial" pitchFamily="34" charset="0"/>
            </a:endParaRPr>
          </a:p>
          <a:p>
            <a:pPr marL="285750" indent="-285750" eaLnBrk="1" hangingPunct="1">
              <a:buFont typeface="Arial" pitchFamily="34" charset="0"/>
              <a:buChar char="•"/>
            </a:pPr>
            <a:endParaRPr lang="en-US" altLang="en-US" sz="2200">
              <a:solidFill>
                <a:srgbClr val="000000"/>
              </a:solidFill>
              <a:latin typeface="Franklin Gothic Medium" pitchFamily="34" charset="0"/>
              <a:sym typeface="Arial" pitchFamily="34" charset="0"/>
            </a:endParaRPr>
          </a:p>
          <a:p>
            <a:pPr marL="285750" indent="-285750" eaLnBrk="1" hangingPunct="1">
              <a:buFont typeface="Arial" pitchFamily="34" charset="0"/>
              <a:buChar char="•"/>
            </a:pPr>
            <a:endParaRPr lang="en-US" altLang="en-US" sz="2200">
              <a:solidFill>
                <a:srgbClr val="000000"/>
              </a:solidFill>
              <a:latin typeface="Franklin Gothic Medium" pitchFamily="34" charset="0"/>
              <a:sym typeface="Arial" pitchFamily="34" charset="0"/>
            </a:endParaRPr>
          </a:p>
          <a:p>
            <a:pPr marL="285750" indent="-285750" eaLnBrk="1" hangingPunct="1">
              <a:buFont typeface="Arial" pitchFamily="34" charset="0"/>
              <a:buChar char="•"/>
            </a:pPr>
            <a:endParaRPr lang="en-US" altLang="en-US" sz="2200">
              <a:solidFill>
                <a:srgbClr val="000000"/>
              </a:solidFill>
              <a:latin typeface="Franklin Gothic Medium" pitchFamily="34" charset="0"/>
              <a:sym typeface="Arial" pitchFamily="34" charset="0"/>
            </a:endParaRPr>
          </a:p>
        </p:txBody>
      </p:sp>
      <p:sp>
        <p:nvSpPr>
          <p:cNvPr id="53255" name="AutoShape 8"/>
          <p:cNvSpPr>
            <a:spLocks noChangeArrowheads="1"/>
          </p:cNvSpPr>
          <p:nvPr/>
        </p:nvSpPr>
        <p:spPr bwMode="auto">
          <a:xfrm>
            <a:off x="441325" y="847725"/>
            <a:ext cx="9918700" cy="5148263"/>
          </a:xfrm>
          <a:prstGeom prst="roundRect">
            <a:avLst>
              <a:gd name="adj" fmla="val 16667"/>
            </a:avLst>
          </a:prstGeom>
          <a:noFill/>
          <a:ln w="9525">
            <a:noFill/>
            <a:round/>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53256" name="Oval 9"/>
          <p:cNvSpPr>
            <a:spLocks noChangeArrowheads="1"/>
          </p:cNvSpPr>
          <p:nvPr/>
        </p:nvSpPr>
        <p:spPr bwMode="auto">
          <a:xfrm>
            <a:off x="3286125" y="1530350"/>
            <a:ext cx="3992563" cy="3992563"/>
          </a:xfrm>
          <a:prstGeom prst="ellipse">
            <a:avLst/>
          </a:prstGeom>
          <a:noFill/>
          <a:ln w="9525">
            <a:solidFill>
              <a:schemeClr val="tx1"/>
            </a:solidFill>
            <a:prstDash val="dash"/>
            <a:round/>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53257" name="AutoShape 10"/>
          <p:cNvSpPr>
            <a:spLocks noChangeArrowheads="1"/>
          </p:cNvSpPr>
          <p:nvPr/>
        </p:nvSpPr>
        <p:spPr bwMode="auto">
          <a:xfrm>
            <a:off x="4124325" y="1303338"/>
            <a:ext cx="2419350" cy="1274762"/>
          </a:xfrm>
          <a:prstGeom prst="roundRect">
            <a:avLst>
              <a:gd name="adj" fmla="val 16667"/>
            </a:avLst>
          </a:prstGeom>
          <a:solidFill>
            <a:srgbClr val="A0C4F8"/>
          </a:solidFill>
          <a:ln w="9525">
            <a:noFill/>
            <a:round/>
            <a:headEnd/>
            <a:tailEnd/>
          </a:ln>
          <a:effectLst/>
        </p:spPr>
        <p:txBody>
          <a:bodyPr wrap="none" anchor="ctr"/>
          <a:lstStyle/>
          <a:p>
            <a:pPr algn="ctr" eaLnBrk="1" hangingPunct="1">
              <a:buFont typeface="Arial" pitchFamily="34" charset="0"/>
              <a:buNone/>
            </a:pPr>
            <a:r>
              <a:rPr lang="en-US" altLang="en-US" sz="2000">
                <a:solidFill>
                  <a:srgbClr val="000000"/>
                </a:solidFill>
                <a:latin typeface="Franklin Gothic Medium" pitchFamily="34" charset="0"/>
                <a:sym typeface="Arial" pitchFamily="34" charset="0"/>
              </a:rPr>
              <a:t>Securing </a:t>
            </a:r>
          </a:p>
          <a:p>
            <a:pPr algn="ctr" eaLnBrk="1" hangingPunct="1">
              <a:buFont typeface="Arial" pitchFamily="34" charset="0"/>
              <a:buNone/>
            </a:pPr>
            <a:r>
              <a:rPr lang="en-IN" altLang="en-US" sz="2000">
                <a:solidFill>
                  <a:srgbClr val="000000"/>
                </a:solidFill>
                <a:latin typeface="Franklin Gothic Medium" pitchFamily="34" charset="0"/>
                <a:sym typeface="Arial" pitchFamily="34" charset="0"/>
              </a:rPr>
              <a:t>g</a:t>
            </a:r>
            <a:r>
              <a:rPr lang="en-US" altLang="en-US" sz="2000">
                <a:solidFill>
                  <a:srgbClr val="000000"/>
                </a:solidFill>
                <a:latin typeface="Franklin Gothic Medium" pitchFamily="34" charset="0"/>
                <a:sym typeface="Arial" pitchFamily="34" charset="0"/>
              </a:rPr>
              <a:t>overnance </a:t>
            </a:r>
          </a:p>
          <a:p>
            <a:pPr algn="ctr" eaLnBrk="1" hangingPunct="1">
              <a:buFont typeface="Arial" pitchFamily="34" charset="0"/>
              <a:buNone/>
            </a:pPr>
            <a:r>
              <a:rPr lang="en-IN" altLang="en-US" sz="2000">
                <a:solidFill>
                  <a:srgbClr val="000000"/>
                </a:solidFill>
                <a:latin typeface="Franklin Gothic Medium" pitchFamily="34" charset="0"/>
                <a:sym typeface="Arial" pitchFamily="34" charset="0"/>
              </a:rPr>
              <a:t>s</a:t>
            </a:r>
            <a:r>
              <a:rPr lang="en-US" altLang="en-US" sz="2000">
                <a:solidFill>
                  <a:srgbClr val="000000"/>
                </a:solidFill>
                <a:latin typeface="Franklin Gothic Medium" pitchFamily="34" charset="0"/>
                <a:sym typeface="Arial" pitchFamily="34" charset="0"/>
              </a:rPr>
              <a:t>tructure </a:t>
            </a:r>
          </a:p>
        </p:txBody>
      </p:sp>
      <p:sp>
        <p:nvSpPr>
          <p:cNvPr id="53258" name="AutoShape 11"/>
          <p:cNvSpPr>
            <a:spLocks noChangeArrowheads="1"/>
          </p:cNvSpPr>
          <p:nvPr/>
        </p:nvSpPr>
        <p:spPr bwMode="auto">
          <a:xfrm>
            <a:off x="5873750" y="3805238"/>
            <a:ext cx="2419350" cy="1271587"/>
          </a:xfrm>
          <a:prstGeom prst="roundRect">
            <a:avLst>
              <a:gd name="adj" fmla="val 16667"/>
            </a:avLst>
          </a:prstGeom>
          <a:solidFill>
            <a:srgbClr val="A0C4F8"/>
          </a:solidFill>
          <a:ln w="9525">
            <a:noFill/>
            <a:round/>
            <a:headEnd/>
            <a:tailEnd/>
          </a:ln>
          <a:effectLst/>
        </p:spPr>
        <p:txBody>
          <a:bodyPr wrap="none" anchor="ctr"/>
          <a:lstStyle/>
          <a:p>
            <a:pPr algn="ctr" eaLnBrk="1" hangingPunct="1">
              <a:buFont typeface="Arial" pitchFamily="34" charset="0"/>
              <a:buNone/>
            </a:pPr>
            <a:r>
              <a:rPr lang="en-US" altLang="en-US" sz="2000">
                <a:solidFill>
                  <a:srgbClr val="000000"/>
                </a:solidFill>
                <a:latin typeface="Franklin Gothic Medium" pitchFamily="34" charset="0"/>
                <a:sym typeface="Arial" pitchFamily="34" charset="0"/>
              </a:rPr>
              <a:t>IT </a:t>
            </a:r>
            <a:r>
              <a:rPr lang="en-IN" altLang="en-US" sz="2000">
                <a:solidFill>
                  <a:srgbClr val="000000"/>
                </a:solidFill>
                <a:latin typeface="Franklin Gothic Medium" pitchFamily="34" charset="0"/>
                <a:sym typeface="Arial" pitchFamily="34" charset="0"/>
              </a:rPr>
              <a:t>e</a:t>
            </a:r>
            <a:r>
              <a:rPr lang="en-US" altLang="en-US" sz="2000">
                <a:solidFill>
                  <a:srgbClr val="000000"/>
                </a:solidFill>
                <a:latin typeface="Franklin Gothic Medium" pitchFamily="34" charset="0"/>
                <a:sym typeface="Arial" pitchFamily="34" charset="0"/>
              </a:rPr>
              <a:t>nabled </a:t>
            </a:r>
          </a:p>
          <a:p>
            <a:pPr algn="ctr" eaLnBrk="1" hangingPunct="1">
              <a:buFont typeface="Arial" pitchFamily="34" charset="0"/>
              <a:buNone/>
            </a:pPr>
            <a:r>
              <a:rPr lang="en-US" altLang="en-US" sz="2000">
                <a:solidFill>
                  <a:srgbClr val="000000"/>
                </a:solidFill>
                <a:latin typeface="Franklin Gothic Medium" pitchFamily="34" charset="0"/>
                <a:sym typeface="Arial" pitchFamily="34" charset="0"/>
              </a:rPr>
              <a:t>architecture for</a:t>
            </a:r>
          </a:p>
          <a:p>
            <a:pPr algn="ctr" eaLnBrk="1" hangingPunct="1">
              <a:buFont typeface="Arial" pitchFamily="34" charset="0"/>
              <a:buNone/>
            </a:pPr>
            <a:r>
              <a:rPr lang="en-US" altLang="en-US" sz="2000">
                <a:solidFill>
                  <a:srgbClr val="000000"/>
                </a:solidFill>
                <a:latin typeface="Franklin Gothic Medium" pitchFamily="34" charset="0"/>
                <a:sym typeface="Arial" pitchFamily="34" charset="0"/>
              </a:rPr>
              <a:t> capturing </a:t>
            </a:r>
            <a:r>
              <a:rPr lang="en-IN" altLang="en-US" sz="2000">
                <a:solidFill>
                  <a:srgbClr val="000000"/>
                </a:solidFill>
                <a:latin typeface="Franklin Gothic Medium" pitchFamily="34" charset="0"/>
                <a:sym typeface="Arial" pitchFamily="34" charset="0"/>
              </a:rPr>
              <a:t>c</a:t>
            </a:r>
            <a:r>
              <a:rPr lang="en-US" altLang="en-US" sz="2000">
                <a:solidFill>
                  <a:srgbClr val="000000"/>
                </a:solidFill>
                <a:latin typeface="Franklin Gothic Medium" pitchFamily="34" charset="0"/>
                <a:sym typeface="Arial" pitchFamily="34" charset="0"/>
              </a:rPr>
              <a:t>ost </a:t>
            </a:r>
          </a:p>
          <a:p>
            <a:pPr algn="ctr" eaLnBrk="1" hangingPunct="1">
              <a:buFont typeface="Arial" pitchFamily="34" charset="0"/>
              <a:buNone/>
            </a:pPr>
            <a:r>
              <a:rPr lang="en-IN" altLang="en-US" sz="2000">
                <a:solidFill>
                  <a:srgbClr val="000000"/>
                </a:solidFill>
                <a:latin typeface="Franklin Gothic Medium" pitchFamily="34" charset="0"/>
                <a:sym typeface="Arial" pitchFamily="34" charset="0"/>
              </a:rPr>
              <a:t>i</a:t>
            </a:r>
            <a:r>
              <a:rPr lang="en-US" altLang="en-US" sz="2000">
                <a:solidFill>
                  <a:srgbClr val="000000"/>
                </a:solidFill>
                <a:latin typeface="Franklin Gothic Medium" pitchFamily="34" charset="0"/>
                <a:sym typeface="Arial" pitchFamily="34" charset="0"/>
              </a:rPr>
              <a:t>nformation</a:t>
            </a:r>
          </a:p>
        </p:txBody>
      </p:sp>
      <p:sp>
        <p:nvSpPr>
          <p:cNvPr id="53259" name="AutoShape 12"/>
          <p:cNvSpPr>
            <a:spLocks noChangeArrowheads="1"/>
          </p:cNvSpPr>
          <p:nvPr/>
        </p:nvSpPr>
        <p:spPr bwMode="auto">
          <a:xfrm>
            <a:off x="2063750" y="3511550"/>
            <a:ext cx="2419350" cy="1271588"/>
          </a:xfrm>
          <a:prstGeom prst="roundRect">
            <a:avLst>
              <a:gd name="adj" fmla="val 16667"/>
            </a:avLst>
          </a:prstGeom>
          <a:solidFill>
            <a:srgbClr val="A0C4F8"/>
          </a:solidFill>
          <a:ln w="9525">
            <a:noFill/>
            <a:round/>
            <a:headEnd/>
            <a:tailEnd/>
          </a:ln>
          <a:effectLst/>
        </p:spPr>
        <p:txBody>
          <a:bodyPr wrap="none" anchor="ctr"/>
          <a:lstStyle/>
          <a:p>
            <a:pPr algn="ctr" eaLnBrk="1" hangingPunct="1">
              <a:buFont typeface="Arial" pitchFamily="34" charset="0"/>
              <a:buNone/>
            </a:pPr>
            <a:r>
              <a:rPr lang="en-US" altLang="en-US" sz="2000">
                <a:solidFill>
                  <a:srgbClr val="000000"/>
                </a:solidFill>
                <a:latin typeface="Franklin Gothic Medium" pitchFamily="34" charset="0"/>
                <a:sym typeface="Arial" pitchFamily="34" charset="0"/>
              </a:rPr>
              <a:t>Calibrating TCM </a:t>
            </a:r>
          </a:p>
          <a:p>
            <a:pPr algn="ctr" eaLnBrk="1" hangingPunct="1">
              <a:buFont typeface="Arial" pitchFamily="34" charset="0"/>
              <a:buNone/>
            </a:pPr>
            <a:r>
              <a:rPr lang="en-US" altLang="en-US" sz="2000">
                <a:solidFill>
                  <a:srgbClr val="000000"/>
                </a:solidFill>
                <a:latin typeface="Franklin Gothic Medium" pitchFamily="34" charset="0"/>
                <a:sym typeface="Arial" pitchFamily="34" charset="0"/>
              </a:rPr>
              <a:t>competency skills </a:t>
            </a:r>
          </a:p>
          <a:p>
            <a:pPr algn="ctr" eaLnBrk="1" hangingPunct="1">
              <a:buFont typeface="Arial" pitchFamily="34" charset="0"/>
              <a:buNone/>
            </a:pPr>
            <a:r>
              <a:rPr lang="en-US" altLang="en-US" sz="2000">
                <a:solidFill>
                  <a:srgbClr val="000000"/>
                </a:solidFill>
                <a:latin typeface="Franklin Gothic Medium" pitchFamily="34" charset="0"/>
                <a:sym typeface="Arial" pitchFamily="34" charset="0"/>
              </a:rPr>
              <a:t>among employees</a:t>
            </a:r>
          </a:p>
        </p:txBody>
      </p:sp>
      <p:sp>
        <p:nvSpPr>
          <p:cNvPr id="53260" name="AutoShape 13"/>
          <p:cNvSpPr>
            <a:spLocks noChangeArrowheads="1"/>
          </p:cNvSpPr>
          <p:nvPr/>
        </p:nvSpPr>
        <p:spPr bwMode="auto">
          <a:xfrm rot="-3300000">
            <a:off x="7191375" y="3589338"/>
            <a:ext cx="166688" cy="207962"/>
          </a:xfrm>
          <a:prstGeom prst="rtTriangle">
            <a:avLst/>
          </a:prstGeom>
          <a:solidFill>
            <a:schemeClr val="tx1"/>
          </a:solidFill>
          <a:ln w="9525">
            <a:solidFill>
              <a:schemeClr val="tx1"/>
            </a:solid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53261" name="AutoShape 14"/>
          <p:cNvSpPr>
            <a:spLocks noChangeArrowheads="1"/>
          </p:cNvSpPr>
          <p:nvPr/>
        </p:nvSpPr>
        <p:spPr bwMode="auto">
          <a:xfrm rot="6240000">
            <a:off x="3746500" y="4786313"/>
            <a:ext cx="168275" cy="209550"/>
          </a:xfrm>
          <a:prstGeom prst="rtTriangle">
            <a:avLst/>
          </a:prstGeom>
          <a:solidFill>
            <a:schemeClr val="tx1"/>
          </a:solidFill>
          <a:ln w="9525">
            <a:solidFill>
              <a:schemeClr val="tx1"/>
            </a:solid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53262" name="AutoShape 15"/>
          <p:cNvSpPr>
            <a:spLocks noChangeArrowheads="1"/>
          </p:cNvSpPr>
          <p:nvPr/>
        </p:nvSpPr>
        <p:spPr bwMode="auto">
          <a:xfrm rot="-8760000">
            <a:off x="3932238" y="1882775"/>
            <a:ext cx="166687" cy="209550"/>
          </a:xfrm>
          <a:prstGeom prst="rtTriangle">
            <a:avLst/>
          </a:prstGeom>
          <a:solidFill>
            <a:schemeClr val="tx1"/>
          </a:solidFill>
          <a:ln w="9525">
            <a:solidFill>
              <a:schemeClr val="tx1"/>
            </a:solid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32CB6-7574-4EEE-B95C-C458631614BC}"/>
              </a:ext>
            </a:extLst>
          </p:cNvPr>
          <p:cNvSpPr>
            <a:spLocks noGrp="1"/>
          </p:cNvSpPr>
          <p:nvPr>
            <p:ph type="ctrTitle"/>
          </p:nvPr>
        </p:nvSpPr>
        <p:spPr>
          <a:xfrm>
            <a:off x="295275" y="498475"/>
            <a:ext cx="10352088" cy="1085850"/>
          </a:xfrm>
          <a:solidFill>
            <a:srgbClr val="FFFF00"/>
          </a:solidFill>
          <a:ln>
            <a:solidFill>
              <a:schemeClr val="accent4"/>
            </a:solidFill>
          </a:ln>
        </p:spPr>
        <p:txBody>
          <a:bodyPr/>
          <a:lstStyle/>
          <a:p>
            <a:pPr marL="0" indent="0">
              <a:defRPr/>
            </a:pPr>
            <a:r>
              <a:rPr lang="en-IN" altLang="en-US" sz="3200"/>
              <a:t>COST STRATEGY THROUGH A GOVERNANCE PROCESS</a:t>
            </a:r>
          </a:p>
        </p:txBody>
      </p:sp>
      <p:sp>
        <p:nvSpPr>
          <p:cNvPr id="54275" name="Subtitle 2"/>
          <p:cNvSpPr>
            <a:spLocks noGrp="1"/>
          </p:cNvSpPr>
          <p:nvPr>
            <p:ph type="subTitle" idx="1"/>
          </p:nvPr>
        </p:nvSpPr>
        <p:spPr>
          <a:xfrm>
            <a:off x="669925" y="2154238"/>
            <a:ext cx="9448800" cy="4103687"/>
          </a:xfrm>
          <a:solidFill>
            <a:srgbClr val="92D050"/>
          </a:solidFill>
          <a:ln>
            <a:solidFill>
              <a:schemeClr val="tx2"/>
            </a:solidFill>
          </a:ln>
        </p:spPr>
        <p:txBody>
          <a:bodyPr/>
          <a:lstStyle/>
          <a:p>
            <a:pPr marL="342900" indent="-342900" algn="l">
              <a:buFont typeface="Arial" pitchFamily="34" charset="0"/>
              <a:buChar char="•"/>
            </a:pPr>
            <a:r>
              <a:rPr lang="en-IN" altLang="en-US" smtClean="0"/>
              <a:t>Company at the highest level of maturity in TCM journey.</a:t>
            </a:r>
          </a:p>
          <a:p>
            <a:pPr marL="342900" indent="-342900" algn="l">
              <a:buFont typeface="Arial" pitchFamily="34" charset="0"/>
              <a:buChar char="•"/>
            </a:pPr>
            <a:r>
              <a:rPr lang="en-IN" altLang="en-US" smtClean="0"/>
              <a:t>Cost dimensions in business strategy converted into strategic and operational cost goals.</a:t>
            </a:r>
          </a:p>
          <a:p>
            <a:pPr marL="342900" indent="-342900" algn="l">
              <a:buFont typeface="Arial" pitchFamily="34" charset="0"/>
              <a:buChar char="•"/>
            </a:pPr>
            <a:r>
              <a:rPr lang="en-IN" altLang="en-US" smtClean="0"/>
              <a:t>The strategic and operational goals placed at a Management Committee level  structure and approved for deployment.</a:t>
            </a:r>
          </a:p>
          <a:p>
            <a:pPr marL="342900" indent="-342900" algn="l">
              <a:buFont typeface="Arial" pitchFamily="34" charset="0"/>
              <a:buChar char="•"/>
            </a:pPr>
            <a:r>
              <a:rPr lang="en-IN" altLang="en-US" smtClean="0"/>
              <a:t>Deployment framework and manner of review also approved.</a:t>
            </a:r>
          </a:p>
          <a:p>
            <a:pPr marL="342900" indent="-342900" algn="l">
              <a:buFont typeface="Arial" pitchFamily="34" charset="0"/>
              <a:buChar char="•"/>
            </a:pPr>
            <a:r>
              <a:rPr lang="en-IN" altLang="en-US" smtClean="0"/>
              <a:t>Periodic review of progress of the cost targets.</a:t>
            </a:r>
          </a:p>
          <a:p>
            <a:pPr marL="342900" indent="-342900" algn="l">
              <a:buFont typeface="Arial" pitchFamily="34" charset="0"/>
              <a:buChar char="•"/>
            </a:pPr>
            <a:r>
              <a:rPr lang="en-IN" altLang="en-US" smtClean="0"/>
              <a:t>SAP configuration addressed to suit cost deployment through budgets.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2"/>
          <a:srcRect/>
          <a:stretch>
            <a:fillRect/>
          </a:stretch>
        </p:blipFill>
        <p:spPr bwMode="auto">
          <a:xfrm>
            <a:off x="868363" y="0"/>
            <a:ext cx="9063037" cy="6858000"/>
          </a:xfrm>
          <a:prstGeom prst="rect">
            <a:avLst/>
          </a:prstGeom>
          <a:noFill/>
          <a:ln w="9525">
            <a:noFill/>
            <a:miter lim="800000"/>
            <a:headEnd/>
            <a:tailEnd/>
          </a:ln>
        </p:spPr>
      </p:pic>
      <p:sp>
        <p:nvSpPr>
          <p:cNvPr id="55299" name="Explosion: 14 Points 2"/>
          <p:cNvSpPr>
            <a:spLocks noChangeArrowheads="1"/>
          </p:cNvSpPr>
          <p:nvPr/>
        </p:nvSpPr>
        <p:spPr bwMode="auto">
          <a:xfrm>
            <a:off x="142875" y="1768475"/>
            <a:ext cx="1716088" cy="3676650"/>
          </a:xfrm>
          <a:prstGeom prst="irregularSeal2">
            <a:avLst/>
          </a:prstGeom>
          <a:solidFill>
            <a:schemeClr val="accent1"/>
          </a:solidFill>
          <a:ln w="9525" algn="ctr">
            <a:solidFill>
              <a:schemeClr val="tx1"/>
            </a:solidFill>
            <a:round/>
            <a:headEnd/>
            <a:tailEnd/>
          </a:ln>
          <a:effectLst/>
        </p:spPr>
        <p:txBody>
          <a:bodyPr/>
          <a:lstStyle/>
          <a:p>
            <a:pPr eaLnBrk="1" hangingPunct="1">
              <a:buFont typeface="Arial" pitchFamily="34" charset="0"/>
              <a:buNone/>
            </a:pPr>
            <a:endParaRPr lang="en-IN" altLang="en-US"/>
          </a:p>
        </p:txBody>
      </p:sp>
      <p:sp>
        <p:nvSpPr>
          <p:cNvPr id="55300" name="TextBox 3"/>
          <p:cNvSpPr txBox="1">
            <a:spLocks noChangeArrowheads="1"/>
          </p:cNvSpPr>
          <p:nvPr/>
        </p:nvSpPr>
        <p:spPr bwMode="auto">
          <a:xfrm>
            <a:off x="314325" y="3027363"/>
            <a:ext cx="1331913" cy="1200150"/>
          </a:xfrm>
          <a:prstGeom prst="rect">
            <a:avLst/>
          </a:prstGeom>
          <a:noFill/>
          <a:ln w="9525">
            <a:noFill/>
            <a:miter lim="800000"/>
            <a:headEnd/>
            <a:tailEnd/>
          </a:ln>
        </p:spPr>
        <p:txBody>
          <a:bodyPr>
            <a:spAutoFit/>
          </a:bodyPr>
          <a:lstStyle/>
          <a:p>
            <a:r>
              <a:rPr lang="en-IN" altLang="en-US"/>
              <a:t>TCM</a:t>
            </a:r>
          </a:p>
          <a:p>
            <a:r>
              <a:rPr lang="en-IN" altLang="en-US"/>
              <a:t>SKILL</a:t>
            </a:r>
          </a:p>
          <a:p>
            <a:r>
              <a:rPr lang="en-IN" altLang="en-US"/>
              <a:t>DEVELOPMENT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Slide Number Placeholder 3"/>
          <p:cNvSpPr txBox="1">
            <a:spLocks noGrp="1" noChangeArrowheads="1"/>
          </p:cNvSpPr>
          <p:nvPr/>
        </p:nvSpPr>
        <p:spPr bwMode="auto">
          <a:xfrm>
            <a:off x="1398588" y="6472238"/>
            <a:ext cx="9051925" cy="365125"/>
          </a:xfrm>
          <a:prstGeom prst="rect">
            <a:avLst/>
          </a:prstGeom>
          <a:noFill/>
          <a:ln w="9525">
            <a:noFill/>
            <a:miter lim="800000"/>
            <a:headEnd/>
            <a:tailEnd/>
          </a:ln>
        </p:spPr>
        <p:txBody>
          <a:bodyPr anchor="ctr"/>
          <a:lstStyle/>
          <a:p>
            <a:pPr algn="r" eaLnBrk="1" hangingPunct="1">
              <a:buFont typeface="Arial" pitchFamily="34" charset="0"/>
              <a:buNone/>
            </a:pPr>
            <a:fld id="{3AEF9045-54BB-4796-9F17-379102F28577}" type="slidenum">
              <a:rPr lang="en-US" altLang="en-US" sz="1200">
                <a:solidFill>
                  <a:srgbClr val="898989"/>
                </a:solidFill>
                <a:latin typeface="Franklin Gothic Medium" pitchFamily="34" charset="0"/>
                <a:sym typeface="Franklin Gothic Medium" pitchFamily="34" charset="0"/>
              </a:rPr>
              <a:pPr algn="r" eaLnBrk="1" hangingPunct="1">
                <a:buFont typeface="Arial" pitchFamily="34" charset="0"/>
                <a:buNone/>
              </a:pPr>
              <a:t>24</a:t>
            </a:fld>
            <a:endParaRPr lang="en-US" altLang="en-US">
              <a:sym typeface="Franklin Gothic Medium" pitchFamily="34" charset="0"/>
            </a:endParaRPr>
          </a:p>
        </p:txBody>
      </p:sp>
      <p:pic>
        <p:nvPicPr>
          <p:cNvPr id="56323" name="Picture 7"/>
          <p:cNvPicPr>
            <a:picLocks noChangeAspect="1" noChangeArrowheads="1"/>
          </p:cNvPicPr>
          <p:nvPr/>
        </p:nvPicPr>
        <p:blipFill>
          <a:blip r:embed="rId2"/>
          <a:srcRect l="48782" t="-6866"/>
          <a:stretch>
            <a:fillRect/>
          </a:stretch>
        </p:blipFill>
        <p:spPr bwMode="auto">
          <a:xfrm>
            <a:off x="0" y="244475"/>
            <a:ext cx="1431925" cy="209550"/>
          </a:xfrm>
          <a:prstGeom prst="rect">
            <a:avLst/>
          </a:prstGeom>
          <a:noFill/>
          <a:ln w="9525">
            <a:noFill/>
            <a:miter lim="800000"/>
            <a:headEnd/>
            <a:tailEnd/>
          </a:ln>
        </p:spPr>
      </p:pic>
      <p:pic>
        <p:nvPicPr>
          <p:cNvPr id="56324" name="Picture 9"/>
          <p:cNvPicPr>
            <a:picLocks noChangeAspect="1" noChangeArrowheads="1"/>
          </p:cNvPicPr>
          <p:nvPr/>
        </p:nvPicPr>
        <p:blipFill>
          <a:blip r:embed="rId2"/>
          <a:srcRect/>
          <a:stretch>
            <a:fillRect/>
          </a:stretch>
        </p:blipFill>
        <p:spPr bwMode="auto">
          <a:xfrm>
            <a:off x="0" y="6491288"/>
            <a:ext cx="3997325" cy="277812"/>
          </a:xfrm>
          <a:prstGeom prst="rect">
            <a:avLst/>
          </a:prstGeom>
          <a:noFill/>
          <a:ln w="9525">
            <a:noFill/>
            <a:miter lim="800000"/>
            <a:headEnd/>
            <a:tailEnd/>
          </a:ln>
        </p:spPr>
      </p:pic>
      <p:sp>
        <p:nvSpPr>
          <p:cNvPr id="56325" name="Title 13"/>
          <p:cNvSpPr>
            <a:spLocks noGrp="1" noChangeArrowheads="1"/>
          </p:cNvSpPr>
          <p:nvPr>
            <p:ph type="title" idx="4294967295"/>
          </p:nvPr>
        </p:nvSpPr>
        <p:spPr>
          <a:xfrm>
            <a:off x="1398588" y="153988"/>
            <a:ext cx="7529512" cy="954087"/>
          </a:xfrm>
        </p:spPr>
        <p:txBody>
          <a:bodyPr anchor="t"/>
          <a:lstStyle/>
          <a:p>
            <a:pPr marL="0" indent="0" eaLnBrk="1" hangingPunct="1"/>
            <a:r>
              <a:rPr lang="en-IN" altLang="en-US" smtClean="0"/>
              <a:t>TCM Maturity Levels</a:t>
            </a:r>
          </a:p>
        </p:txBody>
      </p:sp>
      <p:sp>
        <p:nvSpPr>
          <p:cNvPr id="56326" name="Rectangle 7"/>
          <p:cNvSpPr>
            <a:spLocks noChangeArrowheads="1"/>
          </p:cNvSpPr>
          <p:nvPr/>
        </p:nvSpPr>
        <p:spPr bwMode="auto">
          <a:xfrm>
            <a:off x="0" y="844550"/>
            <a:ext cx="10850563" cy="5356225"/>
          </a:xfrm>
          <a:prstGeom prst="rect">
            <a:avLst/>
          </a:prstGeom>
          <a:noFill/>
          <a:ln w="9525">
            <a:no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pic>
        <p:nvPicPr>
          <p:cNvPr id="56327" name="Picture 2"/>
          <p:cNvPicPr>
            <a:picLocks noChangeAspect="1" noChangeArrowheads="1"/>
          </p:cNvPicPr>
          <p:nvPr/>
        </p:nvPicPr>
        <p:blipFill>
          <a:blip r:embed="rId3"/>
          <a:srcRect/>
          <a:stretch>
            <a:fillRect/>
          </a:stretch>
        </p:blipFill>
        <p:spPr bwMode="auto">
          <a:xfrm>
            <a:off x="314325" y="1646238"/>
            <a:ext cx="10045700" cy="3560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Slide Number Placeholder 3"/>
          <p:cNvSpPr txBox="1">
            <a:spLocks noGrp="1" noChangeArrowheads="1"/>
          </p:cNvSpPr>
          <p:nvPr/>
        </p:nvSpPr>
        <p:spPr bwMode="auto">
          <a:xfrm>
            <a:off x="1398588" y="6472238"/>
            <a:ext cx="9051925" cy="365125"/>
          </a:xfrm>
          <a:prstGeom prst="rect">
            <a:avLst/>
          </a:prstGeom>
          <a:noFill/>
          <a:ln w="9525">
            <a:noFill/>
            <a:miter lim="800000"/>
            <a:headEnd/>
            <a:tailEnd/>
          </a:ln>
        </p:spPr>
        <p:txBody>
          <a:bodyPr anchor="ctr"/>
          <a:lstStyle/>
          <a:p>
            <a:pPr algn="r" eaLnBrk="1" hangingPunct="1">
              <a:buFont typeface="Arial" pitchFamily="34" charset="0"/>
              <a:buNone/>
            </a:pPr>
            <a:fld id="{93E44C5E-CE9B-490E-804E-F19DC603AA57}" type="slidenum">
              <a:rPr lang="en-US" altLang="en-US" sz="1200">
                <a:solidFill>
                  <a:srgbClr val="898989"/>
                </a:solidFill>
                <a:latin typeface="Franklin Gothic Medium" pitchFamily="34" charset="0"/>
                <a:sym typeface="Franklin Gothic Medium" pitchFamily="34" charset="0"/>
              </a:rPr>
              <a:pPr algn="r" eaLnBrk="1" hangingPunct="1">
                <a:buFont typeface="Arial" pitchFamily="34" charset="0"/>
                <a:buNone/>
              </a:pPr>
              <a:t>25</a:t>
            </a:fld>
            <a:endParaRPr lang="en-US" altLang="en-US">
              <a:sym typeface="Franklin Gothic Medium" pitchFamily="34" charset="0"/>
            </a:endParaRPr>
          </a:p>
        </p:txBody>
      </p:sp>
      <p:pic>
        <p:nvPicPr>
          <p:cNvPr id="57347" name="Picture 7"/>
          <p:cNvPicPr>
            <a:picLocks noChangeAspect="1" noChangeArrowheads="1"/>
          </p:cNvPicPr>
          <p:nvPr/>
        </p:nvPicPr>
        <p:blipFill>
          <a:blip r:embed="rId2"/>
          <a:srcRect l="48782" t="-6866"/>
          <a:stretch>
            <a:fillRect/>
          </a:stretch>
        </p:blipFill>
        <p:spPr bwMode="auto">
          <a:xfrm>
            <a:off x="0" y="244475"/>
            <a:ext cx="1431925" cy="209550"/>
          </a:xfrm>
          <a:prstGeom prst="rect">
            <a:avLst/>
          </a:prstGeom>
          <a:noFill/>
          <a:ln w="9525">
            <a:noFill/>
            <a:miter lim="800000"/>
            <a:headEnd/>
            <a:tailEnd/>
          </a:ln>
        </p:spPr>
      </p:pic>
      <p:pic>
        <p:nvPicPr>
          <p:cNvPr id="57348" name="Picture 9"/>
          <p:cNvPicPr>
            <a:picLocks noChangeAspect="1" noChangeArrowheads="1"/>
          </p:cNvPicPr>
          <p:nvPr/>
        </p:nvPicPr>
        <p:blipFill>
          <a:blip r:embed="rId2"/>
          <a:srcRect/>
          <a:stretch>
            <a:fillRect/>
          </a:stretch>
        </p:blipFill>
        <p:spPr bwMode="auto">
          <a:xfrm>
            <a:off x="0" y="6491288"/>
            <a:ext cx="3997325" cy="277812"/>
          </a:xfrm>
          <a:prstGeom prst="rect">
            <a:avLst/>
          </a:prstGeom>
          <a:noFill/>
          <a:ln w="9525">
            <a:noFill/>
            <a:miter lim="800000"/>
            <a:headEnd/>
            <a:tailEnd/>
          </a:ln>
        </p:spPr>
      </p:pic>
      <p:sp>
        <p:nvSpPr>
          <p:cNvPr id="57349" name="Title 13"/>
          <p:cNvSpPr>
            <a:spLocks noGrp="1" noChangeArrowheads="1"/>
          </p:cNvSpPr>
          <p:nvPr>
            <p:ph type="title" idx="4294967295"/>
          </p:nvPr>
        </p:nvSpPr>
        <p:spPr>
          <a:xfrm>
            <a:off x="1398588" y="153988"/>
            <a:ext cx="7529512" cy="954087"/>
          </a:xfrm>
        </p:spPr>
        <p:txBody>
          <a:bodyPr anchor="t"/>
          <a:lstStyle/>
          <a:p>
            <a:pPr marL="0" indent="0" eaLnBrk="1" hangingPunct="1"/>
            <a:r>
              <a:rPr lang="en-IN" altLang="en-US" smtClean="0"/>
              <a:t>Companies pursuing TCM journey</a:t>
            </a:r>
          </a:p>
        </p:txBody>
      </p:sp>
      <p:sp>
        <p:nvSpPr>
          <p:cNvPr id="57350" name="Rectangle 3"/>
          <p:cNvSpPr>
            <a:spLocks noGrp="1" noChangeArrowheads="1"/>
          </p:cNvSpPr>
          <p:nvPr/>
        </p:nvSpPr>
        <p:spPr bwMode="auto">
          <a:xfrm>
            <a:off x="300038" y="5230813"/>
            <a:ext cx="9775825" cy="890587"/>
          </a:xfrm>
          <a:prstGeom prst="rect">
            <a:avLst/>
          </a:prstGeom>
          <a:noFill/>
          <a:ln w="9525">
            <a:noFill/>
            <a:miter lim="800000"/>
            <a:headEnd/>
            <a:tailEnd/>
          </a:ln>
          <a:effectLst/>
        </p:spPr>
        <p:txBody>
          <a:bodyPr/>
          <a:lstStyle/>
          <a:p>
            <a:pPr marL="1588" indent="-1588" eaLnBrk="1" hangingPunct="1">
              <a:spcBef>
                <a:spcPts val="500"/>
              </a:spcBef>
              <a:spcAft>
                <a:spcPts val="500"/>
              </a:spcAft>
              <a:buFont typeface="Arial" pitchFamily="34" charset="0"/>
              <a:buNone/>
            </a:pPr>
            <a:r>
              <a:rPr lang="en-US" altLang="en-US">
                <a:latin typeface="Franklin Gothic Medium" pitchFamily="34" charset="0"/>
                <a:sym typeface="Calibri" pitchFamily="34" charset="0"/>
              </a:rPr>
              <a:t>Besides the above list which are fairly matured there are several other companies which are in varying degrees of maturity.</a:t>
            </a:r>
          </a:p>
          <a:p>
            <a:pPr marL="1588" indent="-1588" eaLnBrk="1" hangingPunct="1">
              <a:spcBef>
                <a:spcPts val="500"/>
              </a:spcBef>
              <a:spcAft>
                <a:spcPts val="500"/>
              </a:spcAft>
              <a:buFont typeface="Arial" pitchFamily="34" charset="0"/>
              <a:buNone/>
            </a:pPr>
            <a:endParaRPr lang="en-US" altLang="en-US">
              <a:latin typeface="Franklin Gothic Medium" pitchFamily="34" charset="0"/>
              <a:sym typeface="Calibri" pitchFamily="34" charset="0"/>
            </a:endParaRPr>
          </a:p>
        </p:txBody>
      </p:sp>
      <p:pic>
        <p:nvPicPr>
          <p:cNvPr id="57351" name="Picture 8"/>
          <p:cNvPicPr>
            <a:picLocks noChangeAspect="1" noChangeArrowheads="1"/>
          </p:cNvPicPr>
          <p:nvPr/>
        </p:nvPicPr>
        <p:blipFill>
          <a:blip r:embed="rId3"/>
          <a:srcRect t="35953" b="34126"/>
          <a:stretch>
            <a:fillRect/>
          </a:stretch>
        </p:blipFill>
        <p:spPr bwMode="auto">
          <a:xfrm>
            <a:off x="406400" y="1247775"/>
            <a:ext cx="4962525" cy="831850"/>
          </a:xfrm>
          <a:prstGeom prst="rect">
            <a:avLst/>
          </a:prstGeom>
          <a:noFill/>
          <a:ln w="9525">
            <a:noFill/>
            <a:miter lim="800000"/>
            <a:headEnd/>
            <a:tailEnd/>
          </a:ln>
          <a:effectLst/>
        </p:spPr>
      </p:pic>
      <p:pic>
        <p:nvPicPr>
          <p:cNvPr id="57352" name="Picture 9"/>
          <p:cNvPicPr>
            <a:picLocks noChangeAspect="1" noChangeArrowheads="1"/>
          </p:cNvPicPr>
          <p:nvPr/>
        </p:nvPicPr>
        <p:blipFill>
          <a:blip r:embed="rId4"/>
          <a:srcRect/>
          <a:stretch>
            <a:fillRect/>
          </a:stretch>
        </p:blipFill>
        <p:spPr bwMode="auto">
          <a:xfrm>
            <a:off x="4019550" y="2168525"/>
            <a:ext cx="2921000" cy="823913"/>
          </a:xfrm>
          <a:prstGeom prst="rect">
            <a:avLst/>
          </a:prstGeom>
          <a:noFill/>
          <a:ln w="9525">
            <a:noFill/>
            <a:miter lim="800000"/>
            <a:headEnd/>
            <a:tailEnd/>
          </a:ln>
          <a:effectLst/>
        </p:spPr>
      </p:pic>
      <p:pic>
        <p:nvPicPr>
          <p:cNvPr id="57353" name="Picture 10"/>
          <p:cNvPicPr>
            <a:picLocks noChangeAspect="1" noChangeArrowheads="1"/>
          </p:cNvPicPr>
          <p:nvPr/>
        </p:nvPicPr>
        <p:blipFill>
          <a:blip r:embed="rId5"/>
          <a:srcRect/>
          <a:stretch>
            <a:fillRect/>
          </a:stretch>
        </p:blipFill>
        <p:spPr bwMode="auto">
          <a:xfrm>
            <a:off x="8004175" y="3644900"/>
            <a:ext cx="2057400" cy="1543050"/>
          </a:xfrm>
          <a:prstGeom prst="rect">
            <a:avLst/>
          </a:prstGeom>
          <a:noFill/>
          <a:ln w="9525">
            <a:noFill/>
            <a:miter lim="800000"/>
            <a:headEnd/>
            <a:tailEnd/>
          </a:ln>
          <a:effectLst/>
        </p:spPr>
      </p:pic>
      <p:pic>
        <p:nvPicPr>
          <p:cNvPr id="57354" name="Picture 11"/>
          <p:cNvPicPr>
            <a:picLocks noChangeAspect="1" noChangeArrowheads="1"/>
          </p:cNvPicPr>
          <p:nvPr/>
        </p:nvPicPr>
        <p:blipFill>
          <a:blip r:embed="rId6"/>
          <a:srcRect/>
          <a:stretch>
            <a:fillRect/>
          </a:stretch>
        </p:blipFill>
        <p:spPr bwMode="auto">
          <a:xfrm>
            <a:off x="3411538" y="3736975"/>
            <a:ext cx="4027487" cy="1133475"/>
          </a:xfrm>
          <a:prstGeom prst="rect">
            <a:avLst/>
          </a:prstGeom>
          <a:noFill/>
          <a:ln w="9525">
            <a:noFill/>
            <a:miter lim="800000"/>
            <a:headEnd/>
            <a:tailEnd/>
          </a:ln>
          <a:effectLst/>
        </p:spPr>
      </p:pic>
      <p:pic>
        <p:nvPicPr>
          <p:cNvPr id="57355" name="Picture 12"/>
          <p:cNvPicPr>
            <a:picLocks noChangeAspect="1" noChangeArrowheads="1"/>
          </p:cNvPicPr>
          <p:nvPr/>
        </p:nvPicPr>
        <p:blipFill>
          <a:blip r:embed="rId7"/>
          <a:srcRect/>
          <a:stretch>
            <a:fillRect/>
          </a:stretch>
        </p:blipFill>
        <p:spPr bwMode="auto">
          <a:xfrm>
            <a:off x="1236663" y="2565400"/>
            <a:ext cx="1874837" cy="1625600"/>
          </a:xfrm>
          <a:prstGeom prst="rect">
            <a:avLst/>
          </a:prstGeom>
          <a:noFill/>
          <a:ln w="9525">
            <a:noFill/>
            <a:miter lim="800000"/>
            <a:headEnd/>
            <a:tailEnd/>
          </a:ln>
          <a:effectLst/>
        </p:spPr>
      </p:pic>
      <p:grpSp>
        <p:nvGrpSpPr>
          <p:cNvPr id="57356" name="Group 14"/>
          <p:cNvGrpSpPr>
            <a:grpSpLocks/>
          </p:cNvGrpSpPr>
          <p:nvPr/>
        </p:nvGrpSpPr>
        <p:grpSpPr bwMode="auto">
          <a:xfrm>
            <a:off x="7916863" y="1131888"/>
            <a:ext cx="2095500" cy="2549525"/>
            <a:chOff x="0" y="0"/>
            <a:chExt cx="3300" cy="4014"/>
          </a:xfrm>
        </p:grpSpPr>
        <p:pic>
          <p:nvPicPr>
            <p:cNvPr id="57357" name="Picture 14"/>
            <p:cNvPicPr>
              <a:picLocks noChangeAspect="1" noChangeArrowheads="1"/>
            </p:cNvPicPr>
            <p:nvPr/>
          </p:nvPicPr>
          <p:blipFill>
            <a:blip r:embed="rId8"/>
            <a:srcRect/>
            <a:stretch>
              <a:fillRect/>
            </a:stretch>
          </p:blipFill>
          <p:spPr bwMode="auto">
            <a:xfrm>
              <a:off x="0" y="0"/>
              <a:ext cx="3300" cy="3435"/>
            </a:xfrm>
            <a:prstGeom prst="rect">
              <a:avLst/>
            </a:prstGeom>
            <a:noFill/>
            <a:ln w="9525">
              <a:noFill/>
              <a:miter lim="800000"/>
              <a:headEnd/>
              <a:tailEnd/>
            </a:ln>
            <a:effectLst/>
          </p:spPr>
        </p:pic>
        <p:sp>
          <p:nvSpPr>
            <p:cNvPr id="57358" name="Text Box 15"/>
            <p:cNvSpPr txBox="1">
              <a:spLocks noChangeArrowheads="1"/>
            </p:cNvSpPr>
            <p:nvPr/>
          </p:nvSpPr>
          <p:spPr bwMode="auto">
            <a:xfrm>
              <a:off x="183" y="3438"/>
              <a:ext cx="3067" cy="576"/>
            </a:xfrm>
            <a:prstGeom prst="rect">
              <a:avLst/>
            </a:prstGeom>
            <a:noFill/>
            <a:ln w="9525">
              <a:noFill/>
              <a:miter lim="800000"/>
              <a:headEnd/>
              <a:tailEnd/>
            </a:ln>
          </p:spPr>
          <p:txBody>
            <a:bodyPr>
              <a:spAutoFit/>
            </a:bodyPr>
            <a:lstStyle/>
            <a:p>
              <a:pPr algn="ctr" eaLnBrk="1" hangingPunct="1">
                <a:buFont typeface="Arial" pitchFamily="34" charset="0"/>
                <a:buNone/>
              </a:pPr>
              <a:r>
                <a:rPr lang="en-IN" altLang="en-US">
                  <a:latin typeface="Franklin Gothic Medium" pitchFamily="34" charset="0"/>
                  <a:sym typeface="Calibri" pitchFamily="34" charset="0"/>
                </a:rPr>
                <a:t>Paper Board</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a:extLst>
              <a:ext uri="{FF2B5EF4-FFF2-40B4-BE49-F238E27FC236}">
                <a16:creationId xmlns:a16="http://schemas.microsoft.com/office/drawing/2014/main" xmlns="" id="{7D31961C-888F-4004-9FE8-54DE40F8915A}"/>
              </a:ext>
            </a:extLst>
          </p:cNvPr>
          <p:cNvSpPr>
            <a:spLocks noChangeArrowheads="1"/>
          </p:cNvSpPr>
          <p:nvPr/>
        </p:nvSpPr>
        <p:spPr bwMode="auto">
          <a:xfrm>
            <a:off x="2732088" y="228600"/>
            <a:ext cx="5181600" cy="838200"/>
          </a:xfrm>
          <a:prstGeom prst="roundRect">
            <a:avLst>
              <a:gd name="adj" fmla="val 16667"/>
            </a:avLst>
          </a:prstGeom>
          <a:solidFill>
            <a:schemeClr val="accent1"/>
          </a:solidFill>
          <a:ln w="9525">
            <a:solidFill>
              <a:schemeClr val="tx1"/>
            </a:solidFill>
            <a:round/>
            <a:headEnd/>
            <a:tailEnd/>
          </a:ln>
          <a:effectLst/>
        </p:spPr>
        <p:txBody>
          <a:bodyPr wrap="none" anchor="ctr"/>
          <a:lstStyle/>
          <a:p>
            <a:pPr>
              <a:defRPr/>
            </a:pPr>
            <a:endParaRPr lang="en-US" altLang="en-US">
              <a:solidFill>
                <a:prstClr val="black"/>
              </a:solidFill>
              <a:latin typeface="Arial" charset="0"/>
              <a:ea typeface="+mn-ea"/>
            </a:endParaRPr>
          </a:p>
        </p:txBody>
      </p:sp>
      <p:sp>
        <p:nvSpPr>
          <p:cNvPr id="53251" name="Rectangle 3">
            <a:extLst>
              <a:ext uri="{FF2B5EF4-FFF2-40B4-BE49-F238E27FC236}">
                <a16:creationId xmlns:a16="http://schemas.microsoft.com/office/drawing/2014/main" xmlns="" id="{DD404CB8-31A8-4B25-8AFA-2D62EF78A5A4}"/>
              </a:ext>
            </a:extLst>
          </p:cNvPr>
          <p:cNvSpPr>
            <a:spLocks noGrp="1" noChangeArrowheads="1"/>
          </p:cNvSpPr>
          <p:nvPr>
            <p:ph type="title"/>
          </p:nvPr>
        </p:nvSpPr>
        <p:spPr>
          <a:xfrm>
            <a:off x="1223963" y="76200"/>
            <a:ext cx="8497887" cy="1120775"/>
          </a:xfrm>
          <a:solidFill>
            <a:schemeClr val="accent5">
              <a:lumMod val="60000"/>
              <a:lumOff val="40000"/>
            </a:schemeClr>
          </a:solidFill>
        </p:spPr>
        <p:txBody>
          <a:bodyPr/>
          <a:lstStyle/>
          <a:p>
            <a:pPr>
              <a:defRPr/>
            </a:pPr>
            <a:r>
              <a:rPr lang="en-US" altLang="en-US" b="1" dirty="0">
                <a:ea typeface="+mj-ea"/>
              </a:rPr>
              <a:t> Impact Drivers on Cost Structures</a:t>
            </a:r>
          </a:p>
        </p:txBody>
      </p:sp>
      <p:sp>
        <p:nvSpPr>
          <p:cNvPr id="26628" name="Rectangle 4"/>
          <p:cNvSpPr>
            <a:spLocks noGrp="1" noChangeArrowheads="1"/>
          </p:cNvSpPr>
          <p:nvPr>
            <p:ph type="body" idx="1"/>
          </p:nvPr>
        </p:nvSpPr>
        <p:spPr>
          <a:xfrm>
            <a:off x="1512888" y="1600200"/>
            <a:ext cx="7848600" cy="5257800"/>
          </a:xfrm>
        </p:spPr>
        <p:txBody>
          <a:bodyPr/>
          <a:lstStyle/>
          <a:p>
            <a:pPr>
              <a:buFont typeface="Wingdings" pitchFamily="2" charset="2"/>
              <a:buChar char="v"/>
            </a:pPr>
            <a:r>
              <a:rPr lang="en-US" altLang="en-US" sz="2800" smtClean="0"/>
              <a:t>Surplus capacity in commodity type goods</a:t>
            </a:r>
          </a:p>
          <a:p>
            <a:pPr>
              <a:buFont typeface="Wingdings" pitchFamily="2" charset="2"/>
              <a:buChar char="v"/>
            </a:pPr>
            <a:r>
              <a:rPr lang="en-US" altLang="en-US" sz="2800" smtClean="0"/>
              <a:t>Shorter product life cycles.</a:t>
            </a:r>
          </a:p>
          <a:p>
            <a:pPr>
              <a:buFont typeface="Wingdings" pitchFamily="2" charset="2"/>
              <a:buChar char="v"/>
            </a:pPr>
            <a:r>
              <a:rPr lang="en-US" altLang="en-US" sz="2800" smtClean="0"/>
              <a:t>Product variety and customer segmentation.</a:t>
            </a:r>
          </a:p>
          <a:p>
            <a:pPr>
              <a:buFont typeface="Wingdings" pitchFamily="2" charset="2"/>
              <a:buChar char="v"/>
            </a:pPr>
            <a:r>
              <a:rPr lang="en-US" altLang="en-US" sz="2800" smtClean="0"/>
              <a:t>Concept of average customer invalidated.</a:t>
            </a:r>
          </a:p>
          <a:p>
            <a:pPr>
              <a:buFont typeface="Wingdings" pitchFamily="2" charset="2"/>
              <a:buChar char="v"/>
            </a:pPr>
            <a:r>
              <a:rPr lang="en-US" altLang="en-US" sz="2800" smtClean="0"/>
              <a:t>Branding and Channel management costs.</a:t>
            </a:r>
          </a:p>
          <a:p>
            <a:pPr>
              <a:buFont typeface="Wingdings" pitchFamily="2" charset="2"/>
              <a:buChar char="v"/>
            </a:pPr>
            <a:r>
              <a:rPr lang="en-US" altLang="en-US" sz="2800" smtClean="0"/>
              <a:t>Rapidly changing technology and its costs.</a:t>
            </a:r>
          </a:p>
          <a:p>
            <a:pPr>
              <a:buFont typeface="Wingdings" pitchFamily="2" charset="2"/>
              <a:buChar char="v"/>
            </a:pPr>
            <a:r>
              <a:rPr lang="en-US" altLang="en-US" sz="2800" smtClean="0"/>
              <a:t>Quality management and cost impact.</a:t>
            </a:r>
          </a:p>
          <a:p>
            <a:pPr>
              <a:buFont typeface="Wingdings" pitchFamily="2" charset="2"/>
              <a:buChar char="v"/>
            </a:pPr>
            <a:r>
              <a:rPr lang="en-US" altLang="en-US" sz="2800" smtClean="0"/>
              <a:t>Price more related to value addition and not costs accounted in the financial system.</a:t>
            </a:r>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1150938" y="1125538"/>
            <a:ext cx="8229600" cy="4525962"/>
          </a:xfrm>
        </p:spPr>
        <p:txBody>
          <a:bodyPr/>
          <a:lstStyle/>
          <a:p>
            <a:pPr>
              <a:buFont typeface="Wingdings" pitchFamily="2" charset="2"/>
              <a:buChar char="v"/>
            </a:pPr>
            <a:r>
              <a:rPr lang="en-US" altLang="en-US" sz="2800" smtClean="0"/>
              <a:t>TCM is for Cost and Financial executives</a:t>
            </a:r>
          </a:p>
          <a:p>
            <a:pPr>
              <a:buFont typeface="Wingdings" pitchFamily="2" charset="2"/>
              <a:buChar char="v"/>
            </a:pPr>
            <a:r>
              <a:rPr lang="en-US" altLang="en-US" sz="2800" smtClean="0"/>
              <a:t>TCM is a better way of accounting costs</a:t>
            </a:r>
          </a:p>
          <a:p>
            <a:pPr>
              <a:buFont typeface="Wingdings" pitchFamily="2" charset="2"/>
              <a:buChar char="v"/>
            </a:pPr>
            <a:r>
              <a:rPr lang="en-US" altLang="en-US" sz="2800" smtClean="0"/>
              <a:t>A good cost control by Finance is TCM</a:t>
            </a:r>
          </a:p>
          <a:p>
            <a:pPr>
              <a:buFont typeface="Wingdings" pitchFamily="2" charset="2"/>
              <a:buChar char="v"/>
            </a:pPr>
            <a:r>
              <a:rPr lang="en-US" altLang="en-US" sz="2800" smtClean="0"/>
              <a:t>A TPM/TQM firm does not need TCM</a:t>
            </a:r>
          </a:p>
          <a:p>
            <a:pPr>
              <a:buFont typeface="Wingdings" pitchFamily="2" charset="2"/>
              <a:buChar char="v"/>
            </a:pPr>
            <a:r>
              <a:rPr lang="en-US" altLang="en-US" sz="2800" smtClean="0"/>
              <a:t>TCM is only for manufacturing business</a:t>
            </a:r>
          </a:p>
          <a:p>
            <a:pPr>
              <a:buFont typeface="Wingdings" pitchFamily="2" charset="2"/>
              <a:buChar char="v"/>
            </a:pPr>
            <a:r>
              <a:rPr lang="en-US" altLang="en-US" sz="2800" smtClean="0"/>
              <a:t>ERP implementation also includes TCM</a:t>
            </a:r>
          </a:p>
        </p:txBody>
      </p:sp>
      <p:sp>
        <p:nvSpPr>
          <p:cNvPr id="96259" name="Title 1">
            <a:extLst>
              <a:ext uri="{FF2B5EF4-FFF2-40B4-BE49-F238E27FC236}">
                <a16:creationId xmlns:a16="http://schemas.microsoft.com/office/drawing/2014/main" xmlns="" id="{5CDC3E9D-088D-4FC9-8CDB-CEFBC09F550C}"/>
              </a:ext>
            </a:extLst>
          </p:cNvPr>
          <p:cNvSpPr txBox="1">
            <a:spLocks/>
          </p:cNvSpPr>
          <p:nvPr>
            <p:custDataLst>
              <p:tags r:id="rId1"/>
            </p:custDataLst>
          </p:nvPr>
        </p:nvSpPr>
        <p:spPr bwMode="auto">
          <a:xfrm>
            <a:off x="823913" y="260350"/>
            <a:ext cx="9144000" cy="685800"/>
          </a:xfrm>
          <a:prstGeom prst="rect">
            <a:avLst/>
          </a:prstGeom>
          <a:solidFill>
            <a:srgbClr val="66CCFF"/>
          </a:solidFill>
          <a:ln w="9525">
            <a:noFill/>
            <a:miter lim="800000"/>
            <a:headEnd/>
            <a:tailEnd/>
          </a:ln>
        </p:spPr>
        <p:txBody>
          <a:bodyPr anchor="ctr"/>
          <a:lstStyle/>
          <a:p>
            <a:pPr algn="ctr">
              <a:defRPr/>
            </a:pPr>
            <a:r>
              <a:rPr lang="en-US" altLang="en-US" sz="3600" b="1">
                <a:solidFill>
                  <a:prstClr val="black"/>
                </a:solidFill>
                <a:latin typeface="Calibri" pitchFamily="34" charset="0"/>
                <a:ea typeface="+mn-ea"/>
              </a:rPr>
              <a:t>Myths About TCM</a:t>
            </a:r>
          </a:p>
        </p:txBody>
      </p:sp>
      <p:sp>
        <p:nvSpPr>
          <p:cNvPr id="96260" name="Text Box 6">
            <a:extLst>
              <a:ext uri="{FF2B5EF4-FFF2-40B4-BE49-F238E27FC236}">
                <a16:creationId xmlns:a16="http://schemas.microsoft.com/office/drawing/2014/main" xmlns="" id="{DEA33031-1990-46F5-A259-64ABE2BE8632}"/>
              </a:ext>
            </a:extLst>
          </p:cNvPr>
          <p:cNvSpPr txBox="1">
            <a:spLocks noChangeArrowheads="1"/>
          </p:cNvSpPr>
          <p:nvPr/>
        </p:nvSpPr>
        <p:spPr bwMode="auto">
          <a:xfrm>
            <a:off x="4271963" y="6364288"/>
            <a:ext cx="2436812" cy="492125"/>
          </a:xfrm>
          <a:prstGeom prst="rect">
            <a:avLst/>
          </a:prstGeom>
          <a:noFill/>
          <a:ln w="9525">
            <a:noFill/>
            <a:miter lim="800000"/>
            <a:headEnd/>
            <a:tailEnd/>
          </a:ln>
          <a:effectLst/>
        </p:spPr>
        <p:txBody>
          <a:bodyPr wrap="none">
            <a:spAutoFit/>
          </a:bodyPr>
          <a:lstStyle/>
          <a:p>
            <a:pPr algn="ctr">
              <a:defRPr/>
            </a:pPr>
            <a:r>
              <a:rPr lang="en-US" altLang="en-US" sz="1400">
                <a:solidFill>
                  <a:prstClr val="black"/>
                </a:solidFill>
                <a:latin typeface="Calibri" pitchFamily="34" charset="0"/>
                <a:ea typeface="+mn-ea"/>
              </a:rPr>
              <a:t>© </a:t>
            </a:r>
            <a:r>
              <a:rPr lang="en-US" altLang="en-US" sz="1200">
                <a:solidFill>
                  <a:prstClr val="black"/>
                </a:solidFill>
                <a:latin typeface="Calibri" pitchFamily="34" charset="0"/>
                <a:ea typeface="+mn-ea"/>
              </a:rPr>
              <a:t>Confederation of Indian Industry</a:t>
            </a:r>
            <a:r>
              <a:rPr lang="en-US" altLang="en-US" sz="1400">
                <a:solidFill>
                  <a:prstClr val="black"/>
                </a:solidFill>
                <a:latin typeface="Calibri" pitchFamily="34" charset="0"/>
                <a:ea typeface="+mn-ea"/>
              </a:rPr>
              <a:t> </a:t>
            </a:r>
          </a:p>
          <a:p>
            <a:pPr algn="ctr">
              <a:defRPr/>
            </a:pPr>
            <a:r>
              <a:rPr lang="en-US" altLang="en-US" sz="1200">
                <a:solidFill>
                  <a:prstClr val="black"/>
                </a:solidFill>
                <a:latin typeface="Calibri" pitchFamily="34" charset="0"/>
                <a:ea typeface="+mn-ea"/>
              </a:rPr>
              <a:t>Total Cost Management Division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Slide Number Placeholder 3"/>
          <p:cNvSpPr txBox="1">
            <a:spLocks noGrp="1" noChangeArrowheads="1"/>
          </p:cNvSpPr>
          <p:nvPr/>
        </p:nvSpPr>
        <p:spPr bwMode="auto">
          <a:xfrm>
            <a:off x="1398588" y="6472238"/>
            <a:ext cx="9051925" cy="365125"/>
          </a:xfrm>
          <a:prstGeom prst="rect">
            <a:avLst/>
          </a:prstGeom>
          <a:noFill/>
          <a:ln w="9525">
            <a:noFill/>
            <a:miter lim="800000"/>
            <a:headEnd/>
            <a:tailEnd/>
          </a:ln>
        </p:spPr>
        <p:txBody>
          <a:bodyPr anchor="ctr"/>
          <a:lstStyle/>
          <a:p>
            <a:pPr algn="r" eaLnBrk="1" hangingPunct="1">
              <a:buFont typeface="Arial" pitchFamily="34" charset="0"/>
              <a:buNone/>
            </a:pPr>
            <a:fld id="{AD225657-D47B-4D0C-B025-4D3DE6F62079}" type="slidenum">
              <a:rPr lang="en-US" altLang="en-US" sz="1200">
                <a:solidFill>
                  <a:srgbClr val="898989"/>
                </a:solidFill>
                <a:latin typeface="Franklin Gothic Medium" pitchFamily="34" charset="0"/>
                <a:sym typeface="Franklin Gothic Medium" pitchFamily="34" charset="0"/>
              </a:rPr>
              <a:pPr algn="r" eaLnBrk="1" hangingPunct="1">
                <a:buFont typeface="Arial" pitchFamily="34" charset="0"/>
                <a:buNone/>
              </a:pPr>
              <a:t>5</a:t>
            </a:fld>
            <a:endParaRPr lang="en-US" altLang="en-US">
              <a:sym typeface="Franklin Gothic Medium" pitchFamily="34" charset="0"/>
            </a:endParaRPr>
          </a:p>
        </p:txBody>
      </p:sp>
      <p:pic>
        <p:nvPicPr>
          <p:cNvPr id="30723" name="Picture 7"/>
          <p:cNvPicPr>
            <a:picLocks noChangeAspect="1" noChangeArrowheads="1"/>
          </p:cNvPicPr>
          <p:nvPr/>
        </p:nvPicPr>
        <p:blipFill>
          <a:blip r:embed="rId2"/>
          <a:srcRect l="48782" t="-6866"/>
          <a:stretch>
            <a:fillRect/>
          </a:stretch>
        </p:blipFill>
        <p:spPr bwMode="auto">
          <a:xfrm>
            <a:off x="0" y="244475"/>
            <a:ext cx="1431925" cy="209550"/>
          </a:xfrm>
          <a:prstGeom prst="rect">
            <a:avLst/>
          </a:prstGeom>
          <a:noFill/>
          <a:ln w="9525">
            <a:noFill/>
            <a:miter lim="800000"/>
            <a:headEnd/>
            <a:tailEnd/>
          </a:ln>
        </p:spPr>
      </p:pic>
      <p:pic>
        <p:nvPicPr>
          <p:cNvPr id="30724" name="Picture 9"/>
          <p:cNvPicPr>
            <a:picLocks noChangeAspect="1" noChangeArrowheads="1"/>
          </p:cNvPicPr>
          <p:nvPr/>
        </p:nvPicPr>
        <p:blipFill>
          <a:blip r:embed="rId2"/>
          <a:srcRect/>
          <a:stretch>
            <a:fillRect/>
          </a:stretch>
        </p:blipFill>
        <p:spPr bwMode="auto">
          <a:xfrm>
            <a:off x="0" y="6491288"/>
            <a:ext cx="3997325" cy="277812"/>
          </a:xfrm>
          <a:prstGeom prst="rect">
            <a:avLst/>
          </a:prstGeom>
          <a:noFill/>
          <a:ln w="9525">
            <a:noFill/>
            <a:miter lim="800000"/>
            <a:headEnd/>
            <a:tailEnd/>
          </a:ln>
        </p:spPr>
      </p:pic>
      <p:sp>
        <p:nvSpPr>
          <p:cNvPr id="30725" name="Title 13"/>
          <p:cNvSpPr>
            <a:spLocks noGrp="1" noChangeArrowheads="1"/>
          </p:cNvSpPr>
          <p:nvPr>
            <p:ph type="title" idx="4294967295"/>
          </p:nvPr>
        </p:nvSpPr>
        <p:spPr>
          <a:xfrm>
            <a:off x="1398588" y="153988"/>
            <a:ext cx="7529512" cy="954087"/>
          </a:xfrm>
        </p:spPr>
        <p:txBody>
          <a:bodyPr anchor="t"/>
          <a:lstStyle/>
          <a:p>
            <a:pPr marL="0" indent="0" eaLnBrk="1" hangingPunct="1"/>
            <a:r>
              <a:rPr lang="en-IN" altLang="en-US" smtClean="0"/>
              <a:t>Why special focus on Total Cost Management?</a:t>
            </a:r>
          </a:p>
        </p:txBody>
      </p:sp>
      <p:sp>
        <p:nvSpPr>
          <p:cNvPr id="30726" name="AutoShape 7"/>
          <p:cNvSpPr>
            <a:spLocks noChangeArrowheads="1"/>
          </p:cNvSpPr>
          <p:nvPr/>
        </p:nvSpPr>
        <p:spPr bwMode="auto">
          <a:xfrm>
            <a:off x="385763" y="2035175"/>
            <a:ext cx="10028237" cy="2863850"/>
          </a:xfrm>
          <a:prstGeom prst="roundRect">
            <a:avLst>
              <a:gd name="adj" fmla="val 16667"/>
            </a:avLst>
          </a:prstGeom>
          <a:noFill/>
          <a:ln w="28575">
            <a:solidFill>
              <a:srgbClr val="A0C4F8"/>
            </a:solidFill>
            <a:round/>
            <a:headEnd/>
            <a:tailEnd/>
          </a:ln>
          <a:effectLst/>
        </p:spPr>
        <p:txBody>
          <a:bodyPr wrap="none" anchor="ctr"/>
          <a:lstStyle/>
          <a:p>
            <a:pPr algn="ctr" eaLnBrk="1" hangingPunct="1">
              <a:buFont typeface="Arial" pitchFamily="34" charset="0"/>
              <a:buNone/>
            </a:pPr>
            <a:endParaRPr lang="en-US" altLang="en-US" sz="1600">
              <a:latin typeface="Franklin Gothic Medium" pitchFamily="34" charset="0"/>
              <a:sym typeface="Calibri" pitchFamily="34" charset="0"/>
            </a:endParaRPr>
          </a:p>
        </p:txBody>
      </p:sp>
      <p:sp>
        <p:nvSpPr>
          <p:cNvPr id="30727" name="AutoShape 8"/>
          <p:cNvSpPr>
            <a:spLocks noChangeArrowheads="1"/>
          </p:cNvSpPr>
          <p:nvPr/>
        </p:nvSpPr>
        <p:spPr bwMode="auto">
          <a:xfrm>
            <a:off x="385763" y="5080000"/>
            <a:ext cx="10028237" cy="723900"/>
          </a:xfrm>
          <a:prstGeom prst="roundRect">
            <a:avLst>
              <a:gd name="adj" fmla="val 16667"/>
            </a:avLst>
          </a:prstGeom>
          <a:noFill/>
          <a:ln w="28575">
            <a:solidFill>
              <a:srgbClr val="B2B2B2"/>
            </a:solidFill>
            <a:round/>
            <a:headEnd/>
            <a:tailEnd/>
          </a:ln>
          <a:effectLst/>
        </p:spPr>
        <p:txBody>
          <a:bodyPr anchor="ctr"/>
          <a:lstStyle/>
          <a:p>
            <a:pPr eaLnBrk="1" hangingPunct="1">
              <a:buFont typeface="Arial" pitchFamily="34" charset="0"/>
              <a:buNone/>
            </a:pPr>
            <a:endParaRPr lang="en-IN" altLang="en-US">
              <a:sym typeface="Calibri" pitchFamily="34" charset="0"/>
            </a:endParaRPr>
          </a:p>
        </p:txBody>
      </p:sp>
      <p:grpSp>
        <p:nvGrpSpPr>
          <p:cNvPr id="30728" name="Group 10"/>
          <p:cNvGrpSpPr>
            <a:grpSpLocks/>
          </p:cNvGrpSpPr>
          <p:nvPr/>
        </p:nvGrpSpPr>
        <p:grpSpPr bwMode="auto">
          <a:xfrm>
            <a:off x="350838" y="747713"/>
            <a:ext cx="10063162" cy="444500"/>
            <a:chOff x="0" y="0"/>
            <a:chExt cx="15846" cy="700"/>
          </a:xfrm>
        </p:grpSpPr>
        <p:sp>
          <p:nvSpPr>
            <p:cNvPr id="30746" name="AutoShape 9"/>
            <p:cNvSpPr>
              <a:spLocks noChangeArrowheads="1"/>
            </p:cNvSpPr>
            <p:nvPr/>
          </p:nvSpPr>
          <p:spPr bwMode="auto">
            <a:xfrm>
              <a:off x="52" y="0"/>
              <a:ext cx="15795" cy="700"/>
            </a:xfrm>
            <a:prstGeom prst="roundRect">
              <a:avLst>
                <a:gd name="adj" fmla="val 16667"/>
              </a:avLst>
            </a:prstGeom>
            <a:noFill/>
            <a:ln w="28575">
              <a:solidFill>
                <a:srgbClr val="A0C4F8"/>
              </a:solidFill>
              <a:round/>
              <a:headEnd/>
              <a:tailEnd/>
            </a:ln>
            <a:effectLst/>
          </p:spPr>
          <p:txBody>
            <a:bodyPr wrap="none" anchor="ctr"/>
            <a:lstStyle/>
            <a:p>
              <a:pPr eaLnBrk="1" hangingPunct="1">
                <a:buFont typeface="Arial" pitchFamily="34" charset="0"/>
                <a:buNone/>
              </a:pPr>
              <a:r>
                <a:rPr lang="en-IN" altLang="en-US" sz="1600">
                  <a:latin typeface="Franklin Gothic Medium" pitchFamily="34" charset="0"/>
                  <a:sym typeface="Calibri" pitchFamily="34" charset="0"/>
                </a:rPr>
                <a:t>   </a:t>
              </a:r>
              <a:r>
                <a:rPr lang="en-US" altLang="en-US" sz="1600">
                  <a:latin typeface="Franklin Gothic Medium" pitchFamily="34" charset="0"/>
                  <a:sym typeface="Calibri" pitchFamily="34" charset="0"/>
                </a:rPr>
                <a:t>Cost Management practices are the key to </a:t>
              </a:r>
              <a:r>
                <a:rPr lang="en-IN" altLang="en-US" sz="1600">
                  <a:latin typeface="Franklin Gothic Medium" pitchFamily="34" charset="0"/>
                  <a:sym typeface="Calibri" pitchFamily="34" charset="0"/>
                </a:rPr>
                <a:t>sustainability</a:t>
              </a:r>
              <a:r>
                <a:rPr lang="en-US" altLang="en-US" sz="1600">
                  <a:latin typeface="Franklin Gothic Medium" pitchFamily="34" charset="0"/>
                  <a:sym typeface="Calibri" pitchFamily="34" charset="0"/>
                </a:rPr>
                <a:t> and competitiveness</a:t>
              </a:r>
            </a:p>
          </p:txBody>
        </p:sp>
        <p:grpSp>
          <p:nvGrpSpPr>
            <p:cNvPr id="30747" name="Group 12"/>
            <p:cNvGrpSpPr>
              <a:grpSpLocks/>
            </p:cNvGrpSpPr>
            <p:nvPr/>
          </p:nvGrpSpPr>
          <p:grpSpPr bwMode="auto">
            <a:xfrm>
              <a:off x="0" y="0"/>
              <a:ext cx="457" cy="680"/>
              <a:chOff x="0" y="0"/>
              <a:chExt cx="459" cy="678"/>
            </a:xfrm>
          </p:grpSpPr>
          <p:sp>
            <p:nvSpPr>
              <p:cNvPr id="30748" name="Rectangle 11"/>
              <p:cNvSpPr>
                <a:spLocks noChangeArrowheads="1"/>
              </p:cNvSpPr>
              <p:nvPr/>
            </p:nvSpPr>
            <p:spPr bwMode="auto">
              <a:xfrm>
                <a:off x="0" y="0"/>
                <a:ext cx="155" cy="679"/>
              </a:xfrm>
              <a:prstGeom prst="rect">
                <a:avLst/>
              </a:prstGeom>
              <a:solidFill>
                <a:schemeClr val="hlink"/>
              </a:solidFill>
              <a:ln w="9525">
                <a:solidFill>
                  <a:schemeClr val="tx1"/>
                </a:solid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30749" name="AutoShape 12"/>
              <p:cNvSpPr>
                <a:spLocks noChangeArrowheads="1"/>
              </p:cNvSpPr>
              <p:nvPr/>
            </p:nvSpPr>
            <p:spPr bwMode="auto">
              <a:xfrm rot="5340000">
                <a:off x="-23" y="141"/>
                <a:ext cx="569" cy="394"/>
              </a:xfrm>
              <a:prstGeom prst="triangle">
                <a:avLst>
                  <a:gd name="adj" fmla="val 50000"/>
                </a:avLst>
              </a:prstGeom>
              <a:solidFill>
                <a:schemeClr val="accent1"/>
              </a:solidFill>
              <a:ln w="9525">
                <a:no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grpSp>
      </p:grpSp>
      <p:sp>
        <p:nvSpPr>
          <p:cNvPr id="30729" name="Rectangle 3"/>
          <p:cNvSpPr>
            <a:spLocks noGrp="1" noChangeArrowheads="1"/>
          </p:cNvSpPr>
          <p:nvPr/>
        </p:nvSpPr>
        <p:spPr bwMode="auto">
          <a:xfrm>
            <a:off x="565150" y="5153025"/>
            <a:ext cx="9777413" cy="682625"/>
          </a:xfrm>
          <a:prstGeom prst="rect">
            <a:avLst/>
          </a:prstGeom>
          <a:noFill/>
          <a:ln w="9525">
            <a:noFill/>
            <a:miter lim="800000"/>
            <a:headEnd/>
            <a:tailEnd/>
          </a:ln>
          <a:effectLst/>
        </p:spPr>
        <p:txBody>
          <a:bodyPr/>
          <a:lstStyle/>
          <a:p>
            <a:pPr marL="1588" indent="-1588" eaLnBrk="1" hangingPunct="1">
              <a:spcBef>
                <a:spcPts val="500"/>
              </a:spcBef>
              <a:spcAft>
                <a:spcPts val="600"/>
              </a:spcAft>
              <a:buFont typeface="Arial" pitchFamily="34" charset="0"/>
              <a:buNone/>
            </a:pPr>
            <a:r>
              <a:rPr lang="en-IN" altLang="en-US" sz="1600">
                <a:latin typeface="Franklin Gothic Medium" pitchFamily="34" charset="0"/>
                <a:sym typeface="Calibri" pitchFamily="34" charset="0"/>
              </a:rPr>
              <a:t>TCM philosophy is fast catching up and organizations are increasingly incorporating TCM as a part of business strategy to gain sustainable cost competitiveness</a:t>
            </a:r>
          </a:p>
        </p:txBody>
      </p:sp>
      <p:sp>
        <p:nvSpPr>
          <p:cNvPr id="30730" name="Rectangle 3"/>
          <p:cNvSpPr>
            <a:spLocks noGrp="1" noChangeArrowheads="1"/>
          </p:cNvSpPr>
          <p:nvPr/>
        </p:nvSpPr>
        <p:spPr bwMode="auto">
          <a:xfrm>
            <a:off x="658813" y="2209800"/>
            <a:ext cx="9779000" cy="2540000"/>
          </a:xfrm>
          <a:prstGeom prst="rect">
            <a:avLst/>
          </a:prstGeom>
          <a:noFill/>
          <a:ln w="9525">
            <a:noFill/>
            <a:miter lim="800000"/>
            <a:headEnd/>
            <a:tailEnd/>
          </a:ln>
          <a:effectLst/>
        </p:spPr>
        <p:txBody>
          <a:bodyPr/>
          <a:lstStyle/>
          <a:p>
            <a:pPr marL="111125" indent="-111125" eaLnBrk="1" hangingPunct="1">
              <a:spcBef>
                <a:spcPts val="500"/>
              </a:spcBef>
              <a:spcAft>
                <a:spcPts val="900"/>
              </a:spcAft>
              <a:buFont typeface="Arial" pitchFamily="34" charset="0"/>
              <a:buNone/>
            </a:pPr>
            <a:r>
              <a:rPr lang="en-IN" altLang="en-US" sz="1600">
                <a:latin typeface="Franklin Gothic Medium" pitchFamily="34" charset="0"/>
                <a:sym typeface="Calibri" pitchFamily="34" charset="0"/>
              </a:rPr>
              <a:t>TCM looks at cost as a part of the managerial process</a:t>
            </a:r>
          </a:p>
          <a:p>
            <a:pPr marL="111125" indent="-111125" eaLnBrk="1" hangingPunct="1">
              <a:spcBef>
                <a:spcPts val="500"/>
              </a:spcBef>
              <a:spcAft>
                <a:spcPts val="900"/>
              </a:spcAft>
              <a:buFont typeface="Arial" pitchFamily="34" charset="0"/>
              <a:buNone/>
            </a:pPr>
            <a:r>
              <a:rPr lang="en-IN" altLang="en-US" sz="1600">
                <a:latin typeface="Franklin Gothic Medium" pitchFamily="34" charset="0"/>
                <a:sym typeface="Calibri" pitchFamily="34" charset="0"/>
              </a:rPr>
              <a:t>- It is a company-wide systematic and structured approach, which provides a holistic framework to control, reduce and eliminate costs throughout the value chain of business</a:t>
            </a:r>
          </a:p>
          <a:p>
            <a:pPr marL="111125" indent="-111125" eaLnBrk="1" hangingPunct="1">
              <a:spcBef>
                <a:spcPts val="500"/>
              </a:spcBef>
              <a:spcAft>
                <a:spcPts val="900"/>
              </a:spcAft>
              <a:buFont typeface="Arial" pitchFamily="34" charset="0"/>
              <a:buNone/>
            </a:pPr>
            <a:r>
              <a:rPr lang="en-IN" altLang="en-US" sz="1600">
                <a:latin typeface="Franklin Gothic Medium" pitchFamily="34" charset="0"/>
                <a:sym typeface="Calibri" pitchFamily="34" charset="0"/>
              </a:rPr>
              <a:t>- It recognizes that cost is incurred while creating value and brings cost dimension in the value creation process</a:t>
            </a:r>
          </a:p>
          <a:p>
            <a:pPr marL="111125" indent="-111125" eaLnBrk="1" hangingPunct="1">
              <a:spcBef>
                <a:spcPts val="500"/>
              </a:spcBef>
              <a:spcAft>
                <a:spcPts val="900"/>
              </a:spcAft>
              <a:buFont typeface="Arial" pitchFamily="34" charset="0"/>
              <a:buNone/>
            </a:pPr>
            <a:r>
              <a:rPr lang="en-IN" altLang="en-US" sz="1600">
                <a:latin typeface="Franklin Gothic Medium" pitchFamily="34" charset="0"/>
                <a:sym typeface="Calibri" pitchFamily="34" charset="0"/>
              </a:rPr>
              <a:t>- Visibility of algorithm based cost structure, cost ownership at functional levels, driving efficiency across the value chain, developing cost vision in business and deploying long term cost strategies are the building blocks of TCM architecture in business</a:t>
            </a:r>
          </a:p>
        </p:txBody>
      </p:sp>
      <p:grpSp>
        <p:nvGrpSpPr>
          <p:cNvPr id="30731" name="Group 17"/>
          <p:cNvGrpSpPr>
            <a:grpSpLocks/>
          </p:cNvGrpSpPr>
          <p:nvPr/>
        </p:nvGrpSpPr>
        <p:grpSpPr bwMode="auto">
          <a:xfrm>
            <a:off x="350838" y="5187950"/>
            <a:ext cx="292100" cy="431800"/>
            <a:chOff x="0" y="0"/>
            <a:chExt cx="459" cy="678"/>
          </a:xfrm>
        </p:grpSpPr>
        <p:sp>
          <p:nvSpPr>
            <p:cNvPr id="30744" name="Rectangle 17"/>
            <p:cNvSpPr>
              <a:spLocks noChangeArrowheads="1"/>
            </p:cNvSpPr>
            <p:nvPr/>
          </p:nvSpPr>
          <p:spPr bwMode="auto">
            <a:xfrm>
              <a:off x="0" y="0"/>
              <a:ext cx="155" cy="679"/>
            </a:xfrm>
            <a:prstGeom prst="rect">
              <a:avLst/>
            </a:prstGeom>
            <a:solidFill>
              <a:schemeClr val="hlink"/>
            </a:solidFill>
            <a:ln w="9525">
              <a:solidFill>
                <a:schemeClr val="tx1"/>
              </a:solid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30745" name="AutoShape 18"/>
            <p:cNvSpPr>
              <a:spLocks noChangeArrowheads="1"/>
            </p:cNvSpPr>
            <p:nvPr/>
          </p:nvSpPr>
          <p:spPr bwMode="auto">
            <a:xfrm rot="5340000">
              <a:off x="-23" y="141"/>
              <a:ext cx="569" cy="394"/>
            </a:xfrm>
            <a:prstGeom prst="triangle">
              <a:avLst>
                <a:gd name="adj" fmla="val 50000"/>
              </a:avLst>
            </a:prstGeom>
            <a:solidFill>
              <a:schemeClr val="accent1"/>
            </a:solidFill>
            <a:ln w="9525">
              <a:no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grpSp>
      <p:sp>
        <p:nvSpPr>
          <p:cNvPr id="30732" name="AutoShape 19"/>
          <p:cNvSpPr>
            <a:spLocks noChangeArrowheads="1"/>
          </p:cNvSpPr>
          <p:nvPr/>
        </p:nvSpPr>
        <p:spPr bwMode="auto">
          <a:xfrm>
            <a:off x="384175" y="1384300"/>
            <a:ext cx="10029825" cy="444500"/>
          </a:xfrm>
          <a:prstGeom prst="roundRect">
            <a:avLst>
              <a:gd name="adj" fmla="val 16667"/>
            </a:avLst>
          </a:prstGeom>
          <a:noFill/>
          <a:ln w="28575">
            <a:solidFill>
              <a:srgbClr val="B2B2B2"/>
            </a:solidFill>
            <a:round/>
            <a:headEnd/>
            <a:tailEnd/>
          </a:ln>
          <a:effectLst/>
        </p:spPr>
        <p:txBody>
          <a:bodyPr wrap="none" anchor="ctr"/>
          <a:lstStyle/>
          <a:p>
            <a:pPr eaLnBrk="1" hangingPunct="1">
              <a:buFont typeface="Arial" pitchFamily="34" charset="0"/>
              <a:buNone/>
            </a:pPr>
            <a:r>
              <a:rPr lang="en-IN" altLang="en-US" sz="1600">
                <a:latin typeface="Franklin Gothic Medium" pitchFamily="34" charset="0"/>
                <a:sym typeface="Calibri" pitchFamily="34" charset="0"/>
              </a:rPr>
              <a:t>   Traditionally, c</a:t>
            </a:r>
            <a:r>
              <a:rPr lang="en-US" altLang="en-US" sz="1600">
                <a:latin typeface="Franklin Gothic Medium" pitchFamily="34" charset="0"/>
                <a:sym typeface="Calibri" pitchFamily="34" charset="0"/>
              </a:rPr>
              <a:t>ost </a:t>
            </a:r>
            <a:r>
              <a:rPr lang="en-IN" altLang="en-US" sz="1600">
                <a:latin typeface="Franklin Gothic Medium" pitchFamily="34" charset="0"/>
                <a:sym typeface="Calibri" pitchFamily="34" charset="0"/>
              </a:rPr>
              <a:t>has </a:t>
            </a:r>
            <a:r>
              <a:rPr lang="en-US" altLang="en-US" sz="1600">
                <a:latin typeface="Franklin Gothic Medium" pitchFamily="34" charset="0"/>
                <a:sym typeface="Calibri" pitchFamily="34" charset="0"/>
              </a:rPr>
              <a:t>always</a:t>
            </a:r>
            <a:r>
              <a:rPr lang="en-IN" altLang="en-US" sz="1600">
                <a:latin typeface="Franklin Gothic Medium" pitchFamily="34" charset="0"/>
                <a:sym typeface="Calibri" pitchFamily="34" charset="0"/>
              </a:rPr>
              <a:t> been</a:t>
            </a:r>
            <a:r>
              <a:rPr lang="en-US" altLang="en-US" sz="1600">
                <a:latin typeface="Franklin Gothic Medium" pitchFamily="34" charset="0"/>
                <a:sym typeface="Calibri" pitchFamily="34" charset="0"/>
              </a:rPr>
              <a:t> seen as an OUTCOME and</a:t>
            </a:r>
            <a:r>
              <a:rPr lang="en-IN" altLang="en-US" sz="1600">
                <a:latin typeface="Franklin Gothic Medium" pitchFamily="34" charset="0"/>
                <a:sym typeface="Calibri" pitchFamily="34" charset="0"/>
              </a:rPr>
              <a:t> as an accounting domain</a:t>
            </a:r>
            <a:endParaRPr lang="en-US" altLang="en-US" sz="1600">
              <a:latin typeface="Franklin Gothic Medium" pitchFamily="34" charset="0"/>
              <a:sym typeface="Calibri" pitchFamily="34" charset="0"/>
            </a:endParaRPr>
          </a:p>
        </p:txBody>
      </p:sp>
      <p:grpSp>
        <p:nvGrpSpPr>
          <p:cNvPr id="30733" name="Group 21"/>
          <p:cNvGrpSpPr>
            <a:grpSpLocks/>
          </p:cNvGrpSpPr>
          <p:nvPr/>
        </p:nvGrpSpPr>
        <p:grpSpPr bwMode="auto">
          <a:xfrm>
            <a:off x="350838" y="1384300"/>
            <a:ext cx="290512" cy="428625"/>
            <a:chOff x="0" y="0"/>
            <a:chExt cx="459" cy="678"/>
          </a:xfrm>
        </p:grpSpPr>
        <p:sp>
          <p:nvSpPr>
            <p:cNvPr id="30742" name="Rectangle 21"/>
            <p:cNvSpPr>
              <a:spLocks noChangeArrowheads="1"/>
            </p:cNvSpPr>
            <p:nvPr/>
          </p:nvSpPr>
          <p:spPr bwMode="auto">
            <a:xfrm>
              <a:off x="0" y="0"/>
              <a:ext cx="155" cy="679"/>
            </a:xfrm>
            <a:prstGeom prst="rect">
              <a:avLst/>
            </a:prstGeom>
            <a:solidFill>
              <a:schemeClr val="hlink"/>
            </a:solidFill>
            <a:ln w="9525">
              <a:solidFill>
                <a:schemeClr val="tx1"/>
              </a:solid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30743" name="AutoShape 22"/>
            <p:cNvSpPr>
              <a:spLocks noChangeArrowheads="1"/>
            </p:cNvSpPr>
            <p:nvPr/>
          </p:nvSpPr>
          <p:spPr bwMode="auto">
            <a:xfrm rot="5340000">
              <a:off x="-23" y="141"/>
              <a:ext cx="569" cy="394"/>
            </a:xfrm>
            <a:prstGeom prst="triangle">
              <a:avLst>
                <a:gd name="adj" fmla="val 50000"/>
              </a:avLst>
            </a:prstGeom>
            <a:solidFill>
              <a:schemeClr val="accent1"/>
            </a:solidFill>
            <a:ln w="9525">
              <a:no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grpSp>
      <p:grpSp>
        <p:nvGrpSpPr>
          <p:cNvPr id="30734" name="Group 24"/>
          <p:cNvGrpSpPr>
            <a:grpSpLocks/>
          </p:cNvGrpSpPr>
          <p:nvPr/>
        </p:nvGrpSpPr>
        <p:grpSpPr bwMode="auto">
          <a:xfrm>
            <a:off x="350838" y="2168525"/>
            <a:ext cx="290512" cy="431800"/>
            <a:chOff x="0" y="0"/>
            <a:chExt cx="457" cy="678"/>
          </a:xfrm>
        </p:grpSpPr>
        <p:sp>
          <p:nvSpPr>
            <p:cNvPr id="30740" name="Rectangle 24"/>
            <p:cNvSpPr>
              <a:spLocks noChangeArrowheads="1"/>
            </p:cNvSpPr>
            <p:nvPr/>
          </p:nvSpPr>
          <p:spPr bwMode="auto">
            <a:xfrm>
              <a:off x="0" y="0"/>
              <a:ext cx="155" cy="679"/>
            </a:xfrm>
            <a:prstGeom prst="rect">
              <a:avLst/>
            </a:prstGeom>
            <a:solidFill>
              <a:schemeClr val="hlink"/>
            </a:solidFill>
            <a:ln w="9525">
              <a:solidFill>
                <a:schemeClr val="tx1"/>
              </a:solid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30741" name="AutoShape 25"/>
            <p:cNvSpPr>
              <a:spLocks noChangeArrowheads="1"/>
            </p:cNvSpPr>
            <p:nvPr/>
          </p:nvSpPr>
          <p:spPr bwMode="auto">
            <a:xfrm rot="5340000">
              <a:off x="-25" y="141"/>
              <a:ext cx="569" cy="394"/>
            </a:xfrm>
            <a:prstGeom prst="triangle">
              <a:avLst>
                <a:gd name="adj" fmla="val 50000"/>
              </a:avLst>
            </a:prstGeom>
            <a:solidFill>
              <a:schemeClr val="accent1"/>
            </a:solidFill>
            <a:ln w="9525">
              <a:no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grpSp>
      <p:grpSp>
        <p:nvGrpSpPr>
          <p:cNvPr id="30735" name="Group 27"/>
          <p:cNvGrpSpPr>
            <a:grpSpLocks/>
          </p:cNvGrpSpPr>
          <p:nvPr/>
        </p:nvGrpSpPr>
        <p:grpSpPr bwMode="auto">
          <a:xfrm>
            <a:off x="368300" y="6003925"/>
            <a:ext cx="10061575" cy="444500"/>
            <a:chOff x="0" y="0"/>
            <a:chExt cx="15846" cy="700"/>
          </a:xfrm>
        </p:grpSpPr>
        <p:sp>
          <p:nvSpPr>
            <p:cNvPr id="30736" name="AutoShape 9"/>
            <p:cNvSpPr>
              <a:spLocks noChangeArrowheads="1"/>
            </p:cNvSpPr>
            <p:nvPr/>
          </p:nvSpPr>
          <p:spPr bwMode="auto">
            <a:xfrm>
              <a:off x="52" y="0"/>
              <a:ext cx="15795" cy="700"/>
            </a:xfrm>
            <a:prstGeom prst="roundRect">
              <a:avLst>
                <a:gd name="adj" fmla="val 16667"/>
              </a:avLst>
            </a:prstGeom>
            <a:noFill/>
            <a:ln w="28575">
              <a:solidFill>
                <a:srgbClr val="A0C4F8"/>
              </a:solidFill>
              <a:round/>
              <a:headEnd/>
              <a:tailEnd/>
            </a:ln>
            <a:effectLst/>
          </p:spPr>
          <p:txBody>
            <a:bodyPr wrap="none" anchor="ctr"/>
            <a:lstStyle/>
            <a:p>
              <a:pPr eaLnBrk="1" hangingPunct="1">
                <a:buFont typeface="Arial" pitchFamily="34" charset="0"/>
                <a:buNone/>
              </a:pPr>
              <a:r>
                <a:rPr lang="en-IN" altLang="en-US" sz="1600">
                  <a:latin typeface="Franklin Gothic Medium" pitchFamily="34" charset="0"/>
                  <a:sym typeface="Calibri" pitchFamily="34" charset="0"/>
                </a:rPr>
                <a:t>   TCM is NOT A Statutory effort. </a:t>
              </a:r>
            </a:p>
          </p:txBody>
        </p:sp>
        <p:grpSp>
          <p:nvGrpSpPr>
            <p:cNvPr id="30737" name="Group 29"/>
            <p:cNvGrpSpPr>
              <a:grpSpLocks/>
            </p:cNvGrpSpPr>
            <p:nvPr/>
          </p:nvGrpSpPr>
          <p:grpSpPr bwMode="auto">
            <a:xfrm>
              <a:off x="0" y="0"/>
              <a:ext cx="457" cy="680"/>
              <a:chOff x="0" y="0"/>
              <a:chExt cx="459" cy="678"/>
            </a:xfrm>
          </p:grpSpPr>
          <p:sp>
            <p:nvSpPr>
              <p:cNvPr id="30738" name="Rectangle 11"/>
              <p:cNvSpPr>
                <a:spLocks noChangeArrowheads="1"/>
              </p:cNvSpPr>
              <p:nvPr/>
            </p:nvSpPr>
            <p:spPr bwMode="auto">
              <a:xfrm>
                <a:off x="0" y="0"/>
                <a:ext cx="155" cy="679"/>
              </a:xfrm>
              <a:prstGeom prst="rect">
                <a:avLst/>
              </a:prstGeom>
              <a:solidFill>
                <a:schemeClr val="hlink"/>
              </a:solidFill>
              <a:ln w="9525">
                <a:solidFill>
                  <a:schemeClr val="tx1"/>
                </a:solid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30739" name="AutoShape 12"/>
              <p:cNvSpPr>
                <a:spLocks noChangeArrowheads="1"/>
              </p:cNvSpPr>
              <p:nvPr/>
            </p:nvSpPr>
            <p:spPr bwMode="auto">
              <a:xfrm rot="5340000">
                <a:off x="-23" y="141"/>
                <a:ext cx="569" cy="394"/>
              </a:xfrm>
              <a:prstGeom prst="triangle">
                <a:avLst>
                  <a:gd name="adj" fmla="val 50000"/>
                </a:avLst>
              </a:prstGeom>
              <a:solidFill>
                <a:schemeClr val="accent1"/>
              </a:solidFill>
              <a:ln w="9525">
                <a:no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3"/>
          <p:cNvSpPr txBox="1">
            <a:spLocks noGrp="1" noChangeArrowheads="1"/>
          </p:cNvSpPr>
          <p:nvPr/>
        </p:nvSpPr>
        <p:spPr bwMode="auto">
          <a:xfrm>
            <a:off x="1398588" y="6472238"/>
            <a:ext cx="9051925" cy="365125"/>
          </a:xfrm>
          <a:prstGeom prst="rect">
            <a:avLst/>
          </a:prstGeom>
          <a:noFill/>
          <a:ln w="9525">
            <a:noFill/>
            <a:miter lim="800000"/>
            <a:headEnd/>
            <a:tailEnd/>
          </a:ln>
        </p:spPr>
        <p:txBody>
          <a:bodyPr anchor="ctr"/>
          <a:lstStyle/>
          <a:p>
            <a:pPr algn="r" eaLnBrk="1" hangingPunct="1">
              <a:buFont typeface="Arial" pitchFamily="34" charset="0"/>
              <a:buNone/>
            </a:pPr>
            <a:fld id="{2C09E914-D17D-473F-BDFE-CF25A0F17D03}" type="slidenum">
              <a:rPr lang="en-US" altLang="en-US" sz="1200">
                <a:solidFill>
                  <a:srgbClr val="898989"/>
                </a:solidFill>
                <a:latin typeface="Franklin Gothic Medium" pitchFamily="34" charset="0"/>
                <a:sym typeface="Franklin Gothic Medium" pitchFamily="34" charset="0"/>
              </a:rPr>
              <a:pPr algn="r" eaLnBrk="1" hangingPunct="1">
                <a:buFont typeface="Arial" pitchFamily="34" charset="0"/>
                <a:buNone/>
              </a:pPr>
              <a:t>6</a:t>
            </a:fld>
            <a:endParaRPr lang="en-US" altLang="en-US">
              <a:sym typeface="Franklin Gothic Medium" pitchFamily="34" charset="0"/>
            </a:endParaRPr>
          </a:p>
        </p:txBody>
      </p:sp>
      <p:pic>
        <p:nvPicPr>
          <p:cNvPr id="31747" name="Picture 7"/>
          <p:cNvPicPr>
            <a:picLocks noChangeAspect="1" noChangeArrowheads="1"/>
          </p:cNvPicPr>
          <p:nvPr/>
        </p:nvPicPr>
        <p:blipFill>
          <a:blip r:embed="rId2"/>
          <a:srcRect l="48782" t="-6866"/>
          <a:stretch>
            <a:fillRect/>
          </a:stretch>
        </p:blipFill>
        <p:spPr bwMode="auto">
          <a:xfrm>
            <a:off x="0" y="244475"/>
            <a:ext cx="1431925" cy="209550"/>
          </a:xfrm>
          <a:prstGeom prst="rect">
            <a:avLst/>
          </a:prstGeom>
          <a:noFill/>
          <a:ln w="9525">
            <a:noFill/>
            <a:miter lim="800000"/>
            <a:headEnd/>
            <a:tailEnd/>
          </a:ln>
        </p:spPr>
      </p:pic>
      <p:pic>
        <p:nvPicPr>
          <p:cNvPr id="31748" name="Picture 9"/>
          <p:cNvPicPr>
            <a:picLocks noChangeAspect="1" noChangeArrowheads="1"/>
          </p:cNvPicPr>
          <p:nvPr/>
        </p:nvPicPr>
        <p:blipFill>
          <a:blip r:embed="rId2"/>
          <a:srcRect/>
          <a:stretch>
            <a:fillRect/>
          </a:stretch>
        </p:blipFill>
        <p:spPr bwMode="auto">
          <a:xfrm>
            <a:off x="0" y="6491288"/>
            <a:ext cx="3997325" cy="277812"/>
          </a:xfrm>
          <a:prstGeom prst="rect">
            <a:avLst/>
          </a:prstGeom>
          <a:noFill/>
          <a:ln w="9525">
            <a:noFill/>
            <a:miter lim="800000"/>
            <a:headEnd/>
            <a:tailEnd/>
          </a:ln>
        </p:spPr>
      </p:pic>
      <p:sp>
        <p:nvSpPr>
          <p:cNvPr id="31749" name="Title 13"/>
          <p:cNvSpPr>
            <a:spLocks noGrp="1" noChangeArrowheads="1"/>
          </p:cNvSpPr>
          <p:nvPr>
            <p:ph type="title" idx="4294967295"/>
          </p:nvPr>
        </p:nvSpPr>
        <p:spPr>
          <a:xfrm>
            <a:off x="1398588" y="153988"/>
            <a:ext cx="7529512" cy="954087"/>
          </a:xfrm>
        </p:spPr>
        <p:txBody>
          <a:bodyPr anchor="t"/>
          <a:lstStyle/>
          <a:p>
            <a:pPr marL="0" indent="0" eaLnBrk="1" hangingPunct="1"/>
            <a:r>
              <a:rPr lang="en-IN" altLang="en-US" smtClean="0"/>
              <a:t>TCM Framework</a:t>
            </a:r>
          </a:p>
        </p:txBody>
      </p:sp>
      <p:pic>
        <p:nvPicPr>
          <p:cNvPr id="31750" name="Picture 4"/>
          <p:cNvPicPr>
            <a:picLocks noChangeArrowheads="1"/>
          </p:cNvPicPr>
          <p:nvPr/>
        </p:nvPicPr>
        <p:blipFill>
          <a:blip r:embed="rId3"/>
          <a:srcRect l="4706" t="6111" r="8121" b="7837"/>
          <a:stretch>
            <a:fillRect/>
          </a:stretch>
        </p:blipFill>
        <p:spPr bwMode="auto">
          <a:xfrm>
            <a:off x="190500" y="804863"/>
            <a:ext cx="10387013" cy="5543550"/>
          </a:xfrm>
          <a:prstGeom prst="rect">
            <a:avLst/>
          </a:prstGeom>
          <a:noFill/>
          <a:ln w="9525">
            <a:noFill/>
            <a:miter lim="800000"/>
            <a:headEnd/>
            <a:tailEnd/>
          </a:ln>
          <a:effectLst/>
        </p:spPr>
      </p:pic>
      <p:sp>
        <p:nvSpPr>
          <p:cNvPr id="7" name="Bent Arrow 6"/>
          <p:cNvSpPr/>
          <p:nvPr/>
        </p:nvSpPr>
        <p:spPr bwMode="auto">
          <a:xfrm>
            <a:off x="5647037" y="1458096"/>
            <a:ext cx="172995" cy="729048"/>
          </a:xfrm>
          <a:prstGeom prst="ben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8" name="TextBox 7"/>
          <p:cNvSpPr txBox="1"/>
          <p:nvPr/>
        </p:nvSpPr>
        <p:spPr>
          <a:xfrm>
            <a:off x="5881816" y="1433384"/>
            <a:ext cx="1841157" cy="276999"/>
          </a:xfrm>
          <a:prstGeom prst="rect">
            <a:avLst/>
          </a:prstGeom>
          <a:solidFill>
            <a:srgbClr val="FFFF99"/>
          </a:solidFill>
          <a:ln>
            <a:solidFill>
              <a:schemeClr val="tx1"/>
            </a:solidFill>
          </a:ln>
        </p:spPr>
        <p:txBody>
          <a:bodyPr wrap="square" rtlCol="0">
            <a:spAutoFit/>
          </a:bodyPr>
          <a:lstStyle/>
          <a:p>
            <a:r>
              <a:rPr lang="en-US" sz="1200" b="1" dirty="0" smtClean="0"/>
              <a:t>CAS lie in this circle</a:t>
            </a:r>
            <a:endParaRPr lang="en-US" sz="1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Slide Number Placeholder 3"/>
          <p:cNvSpPr txBox="1">
            <a:spLocks noGrp="1" noChangeArrowheads="1"/>
          </p:cNvSpPr>
          <p:nvPr/>
        </p:nvSpPr>
        <p:spPr bwMode="auto">
          <a:xfrm>
            <a:off x="1398588" y="6472238"/>
            <a:ext cx="9051925" cy="365125"/>
          </a:xfrm>
          <a:prstGeom prst="rect">
            <a:avLst/>
          </a:prstGeom>
          <a:noFill/>
          <a:ln w="9525">
            <a:noFill/>
            <a:miter lim="800000"/>
            <a:headEnd/>
            <a:tailEnd/>
          </a:ln>
        </p:spPr>
        <p:txBody>
          <a:bodyPr anchor="ctr"/>
          <a:lstStyle/>
          <a:p>
            <a:pPr algn="r" eaLnBrk="1" hangingPunct="1">
              <a:buFont typeface="Arial" pitchFamily="34" charset="0"/>
              <a:buNone/>
            </a:pPr>
            <a:fld id="{4ADF2918-1FF1-4B11-9225-1584AD9E42C7}" type="slidenum">
              <a:rPr lang="en-US" altLang="en-US" sz="1200">
                <a:solidFill>
                  <a:srgbClr val="898989"/>
                </a:solidFill>
                <a:latin typeface="Franklin Gothic Medium" pitchFamily="34" charset="0"/>
                <a:sym typeface="Franklin Gothic Medium" pitchFamily="34" charset="0"/>
              </a:rPr>
              <a:pPr algn="r" eaLnBrk="1" hangingPunct="1">
                <a:buFont typeface="Arial" pitchFamily="34" charset="0"/>
                <a:buNone/>
              </a:pPr>
              <a:t>7</a:t>
            </a:fld>
            <a:endParaRPr lang="en-US" altLang="en-US">
              <a:sym typeface="Franklin Gothic Medium" pitchFamily="34" charset="0"/>
            </a:endParaRPr>
          </a:p>
        </p:txBody>
      </p:sp>
      <p:pic>
        <p:nvPicPr>
          <p:cNvPr id="32771" name="Picture 7"/>
          <p:cNvPicPr>
            <a:picLocks noChangeAspect="1" noChangeArrowheads="1"/>
          </p:cNvPicPr>
          <p:nvPr/>
        </p:nvPicPr>
        <p:blipFill>
          <a:blip r:embed="rId2"/>
          <a:srcRect l="48782" t="-6866"/>
          <a:stretch>
            <a:fillRect/>
          </a:stretch>
        </p:blipFill>
        <p:spPr bwMode="auto">
          <a:xfrm>
            <a:off x="0" y="244475"/>
            <a:ext cx="1431925" cy="209550"/>
          </a:xfrm>
          <a:prstGeom prst="rect">
            <a:avLst/>
          </a:prstGeom>
          <a:noFill/>
          <a:ln w="9525">
            <a:noFill/>
            <a:miter lim="800000"/>
            <a:headEnd/>
            <a:tailEnd/>
          </a:ln>
        </p:spPr>
      </p:pic>
      <p:pic>
        <p:nvPicPr>
          <p:cNvPr id="32772" name="Picture 9"/>
          <p:cNvPicPr>
            <a:picLocks noChangeAspect="1" noChangeArrowheads="1"/>
          </p:cNvPicPr>
          <p:nvPr/>
        </p:nvPicPr>
        <p:blipFill>
          <a:blip r:embed="rId2"/>
          <a:srcRect/>
          <a:stretch>
            <a:fillRect/>
          </a:stretch>
        </p:blipFill>
        <p:spPr bwMode="auto">
          <a:xfrm>
            <a:off x="0" y="6491288"/>
            <a:ext cx="3997325" cy="277812"/>
          </a:xfrm>
          <a:prstGeom prst="rect">
            <a:avLst/>
          </a:prstGeom>
          <a:noFill/>
          <a:ln w="9525">
            <a:noFill/>
            <a:miter lim="800000"/>
            <a:headEnd/>
            <a:tailEnd/>
          </a:ln>
        </p:spPr>
      </p:pic>
      <p:sp>
        <p:nvSpPr>
          <p:cNvPr id="32773" name="AutoShape 4"/>
          <p:cNvSpPr>
            <a:spLocks noChangeArrowheads="1"/>
          </p:cNvSpPr>
          <p:nvPr/>
        </p:nvSpPr>
        <p:spPr bwMode="auto">
          <a:xfrm>
            <a:off x="280988" y="695325"/>
            <a:ext cx="10237787" cy="5592763"/>
          </a:xfrm>
          <a:prstGeom prst="roundRect">
            <a:avLst>
              <a:gd name="adj" fmla="val 16667"/>
            </a:avLst>
          </a:prstGeom>
          <a:noFill/>
          <a:ln w="9525">
            <a:solidFill>
              <a:schemeClr val="tx1"/>
            </a:solidFill>
            <a:prstDash val="dash"/>
            <a:round/>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32774" name="Title 13"/>
          <p:cNvSpPr>
            <a:spLocks noGrp="1" noChangeArrowheads="1"/>
          </p:cNvSpPr>
          <p:nvPr>
            <p:ph type="title" idx="4294967295"/>
          </p:nvPr>
        </p:nvSpPr>
        <p:spPr>
          <a:xfrm>
            <a:off x="1398588" y="153988"/>
            <a:ext cx="7529512" cy="954087"/>
          </a:xfrm>
        </p:spPr>
        <p:txBody>
          <a:bodyPr anchor="t"/>
          <a:lstStyle/>
          <a:p>
            <a:pPr marL="0" indent="0" eaLnBrk="1" hangingPunct="1"/>
            <a:r>
              <a:rPr lang="en-IN" altLang="en-US" smtClean="0"/>
              <a:t>TCM &amp; Strategy</a:t>
            </a:r>
          </a:p>
        </p:txBody>
      </p:sp>
      <p:sp>
        <p:nvSpPr>
          <p:cNvPr id="32775" name="TextBox 2"/>
          <p:cNvSpPr>
            <a:spLocks noChangeArrowheads="1"/>
          </p:cNvSpPr>
          <p:nvPr/>
        </p:nvSpPr>
        <p:spPr bwMode="auto">
          <a:xfrm>
            <a:off x="544513" y="1441450"/>
            <a:ext cx="9259887" cy="4389438"/>
          </a:xfrm>
          <a:prstGeom prst="rect">
            <a:avLst/>
          </a:prstGeom>
          <a:noFill/>
          <a:ln w="9525">
            <a:noFill/>
            <a:miter lim="800000"/>
            <a:headEnd/>
            <a:tailEnd/>
          </a:ln>
          <a:effectLst/>
        </p:spPr>
        <p:txBody>
          <a:bodyPr>
            <a:spAutoFit/>
          </a:bodyPr>
          <a:lstStyle/>
          <a:p>
            <a:pPr algn="just" eaLnBrk="1" hangingPunct="1">
              <a:buFont typeface="Arial" pitchFamily="34" charset="0"/>
              <a:buNone/>
            </a:pPr>
            <a:r>
              <a:rPr lang="en-US" altLang="en-US" sz="2000">
                <a:solidFill>
                  <a:srgbClr val="000000"/>
                </a:solidFill>
                <a:latin typeface="Franklin Gothic Medium" pitchFamily="34" charset="0"/>
                <a:sym typeface="Arial" pitchFamily="34" charset="0"/>
              </a:rPr>
              <a:t>Against the generalized view of </a:t>
            </a:r>
            <a:r>
              <a:rPr lang="en-IN" altLang="en-US" sz="2000">
                <a:solidFill>
                  <a:srgbClr val="000000"/>
                </a:solidFill>
                <a:latin typeface="Franklin Gothic Medium" pitchFamily="34" charset="0"/>
                <a:sym typeface="Arial" pitchFamily="34" charset="0"/>
              </a:rPr>
              <a:t>c</a:t>
            </a:r>
            <a:r>
              <a:rPr lang="en-US" altLang="en-US" sz="2000">
                <a:solidFill>
                  <a:srgbClr val="000000"/>
                </a:solidFill>
                <a:latin typeface="Franklin Gothic Medium" pitchFamily="34" charset="0"/>
                <a:sym typeface="Arial" pitchFamily="34" charset="0"/>
              </a:rPr>
              <a:t>ost management as a way to reduce cost</a:t>
            </a:r>
            <a:r>
              <a:rPr lang="en-IN" altLang="en-US" sz="2000">
                <a:solidFill>
                  <a:srgbClr val="000000"/>
                </a:solidFill>
                <a:latin typeface="Franklin Gothic Medium" pitchFamily="34" charset="0"/>
                <a:sym typeface="Arial" pitchFamily="34" charset="0"/>
              </a:rPr>
              <a:t>,</a:t>
            </a:r>
            <a:r>
              <a:rPr lang="en-US" altLang="en-US" sz="2000">
                <a:solidFill>
                  <a:srgbClr val="000000"/>
                </a:solidFill>
                <a:latin typeface="Franklin Gothic Medium" pitchFamily="34" charset="0"/>
                <a:sym typeface="Arial" pitchFamily="34" charset="0"/>
              </a:rPr>
              <a:t> TCM should be aligned with business strategy to achieve long term sustainable competitive advantage</a:t>
            </a:r>
            <a:r>
              <a:rPr lang="en-IN" altLang="en-US" sz="2000">
                <a:solidFill>
                  <a:srgbClr val="000000"/>
                </a:solidFill>
                <a:latin typeface="Franklin Gothic Medium" pitchFamily="34" charset="0"/>
                <a:sym typeface="Arial" pitchFamily="34" charset="0"/>
              </a:rPr>
              <a:t> without compromising on the profitability</a:t>
            </a:r>
            <a:endParaRPr lang="en-IN" altLang="en-US" sz="2400">
              <a:solidFill>
                <a:srgbClr val="000000"/>
              </a:solidFill>
              <a:latin typeface="Franklin Gothic Medium" pitchFamily="34" charset="0"/>
              <a:sym typeface="Arial" pitchFamily="34" charset="0"/>
            </a:endParaRPr>
          </a:p>
          <a:p>
            <a:pPr algn="just" eaLnBrk="1" hangingPunct="1">
              <a:buFont typeface="Arial" pitchFamily="34" charset="0"/>
              <a:buNone/>
            </a:pPr>
            <a:r>
              <a:rPr lang="en-IN" altLang="en-US" sz="2800">
                <a:solidFill>
                  <a:srgbClr val="000000"/>
                </a:solidFill>
                <a:latin typeface="Franklin Gothic Medium" pitchFamily="34" charset="0"/>
                <a:sym typeface="Arial" pitchFamily="34" charset="0"/>
              </a:rPr>
              <a:t> </a:t>
            </a:r>
          </a:p>
          <a:p>
            <a:pPr algn="just" eaLnBrk="1" hangingPunct="1">
              <a:buFont typeface="Arial" pitchFamily="34" charset="0"/>
              <a:buNone/>
            </a:pPr>
            <a:r>
              <a:rPr lang="en-US" altLang="en-US" sz="2000">
                <a:solidFill>
                  <a:srgbClr val="000000"/>
                </a:solidFill>
                <a:latin typeface="Franklin Gothic Medium" pitchFamily="34" charset="0"/>
                <a:sym typeface="Arial" pitchFamily="34" charset="0"/>
              </a:rPr>
              <a:t>Understanding customer requirements and embedding the required value proposition into the products and services helps in building competitive advantage</a:t>
            </a:r>
            <a:endParaRPr lang="en-US" altLang="en-US" sz="2400">
              <a:solidFill>
                <a:srgbClr val="000000"/>
              </a:solidFill>
              <a:latin typeface="Franklin Gothic Medium" pitchFamily="34" charset="0"/>
              <a:sym typeface="Arial" pitchFamily="34" charset="0"/>
            </a:endParaRPr>
          </a:p>
          <a:p>
            <a:pPr algn="just" eaLnBrk="1" hangingPunct="1">
              <a:buFont typeface="Arial" pitchFamily="34" charset="0"/>
              <a:buChar char="•"/>
            </a:pPr>
            <a:endParaRPr lang="en-US" altLang="en-US" sz="2800">
              <a:solidFill>
                <a:srgbClr val="000000"/>
              </a:solidFill>
              <a:latin typeface="Franklin Gothic Medium" pitchFamily="34" charset="0"/>
              <a:sym typeface="Arial" pitchFamily="34" charset="0"/>
            </a:endParaRPr>
          </a:p>
          <a:p>
            <a:pPr algn="just" eaLnBrk="1" hangingPunct="1">
              <a:buFont typeface="Arial" pitchFamily="34" charset="0"/>
              <a:buNone/>
            </a:pPr>
            <a:r>
              <a:rPr lang="en-US" altLang="en-US" sz="2000">
                <a:solidFill>
                  <a:srgbClr val="000000"/>
                </a:solidFill>
                <a:latin typeface="Franklin Gothic Medium" pitchFamily="34" charset="0"/>
                <a:sym typeface="Arial" pitchFamily="34" charset="0"/>
              </a:rPr>
              <a:t>TCM’s core approach is to identify, analyze and address the differential cost of producing and servicing the strategic customer / market segments</a:t>
            </a:r>
            <a:endParaRPr lang="en-US" altLang="en-US" sz="2400">
              <a:solidFill>
                <a:srgbClr val="000000"/>
              </a:solidFill>
              <a:latin typeface="Franklin Gothic Medium" pitchFamily="34" charset="0"/>
              <a:sym typeface="Arial" pitchFamily="34" charset="0"/>
            </a:endParaRPr>
          </a:p>
          <a:p>
            <a:pPr algn="just" eaLnBrk="1" hangingPunct="1">
              <a:buFont typeface="Arial" pitchFamily="34" charset="0"/>
              <a:buChar char="•"/>
            </a:pPr>
            <a:endParaRPr lang="en-US" altLang="en-US" sz="2800">
              <a:solidFill>
                <a:srgbClr val="000000"/>
              </a:solidFill>
              <a:latin typeface="Franklin Gothic Medium" pitchFamily="34" charset="0"/>
              <a:sym typeface="Arial" pitchFamily="34" charset="0"/>
            </a:endParaRPr>
          </a:p>
          <a:p>
            <a:pPr algn="just" eaLnBrk="1" hangingPunct="1">
              <a:buFont typeface="Arial" pitchFamily="34" charset="0"/>
              <a:buNone/>
            </a:pPr>
            <a:r>
              <a:rPr lang="en-US" altLang="en-US" sz="2000">
                <a:solidFill>
                  <a:srgbClr val="000000"/>
                </a:solidFill>
                <a:latin typeface="Franklin Gothic Medium" pitchFamily="34" charset="0"/>
                <a:sym typeface="Arial" pitchFamily="34" charset="0"/>
              </a:rPr>
              <a:t>TCM links cost to value creation and over time</a:t>
            </a:r>
            <a:r>
              <a:rPr lang="en-IN" altLang="en-US" sz="2000">
                <a:solidFill>
                  <a:srgbClr val="000000"/>
                </a:solidFill>
                <a:latin typeface="Franklin Gothic Medium" pitchFamily="34" charset="0"/>
                <a:sym typeface="Arial" pitchFamily="34" charset="0"/>
              </a:rPr>
              <a:t>,</a:t>
            </a:r>
            <a:r>
              <a:rPr lang="en-US" altLang="en-US" sz="2000">
                <a:solidFill>
                  <a:srgbClr val="000000"/>
                </a:solidFill>
                <a:latin typeface="Franklin Gothic Medium" pitchFamily="34" charset="0"/>
                <a:sym typeface="Arial" pitchFamily="34" charset="0"/>
              </a:rPr>
              <a:t> helps increase the value per cost unit</a:t>
            </a:r>
            <a:r>
              <a:rPr lang="en-IN" altLang="en-US" sz="2000">
                <a:solidFill>
                  <a:srgbClr val="000000"/>
                </a:solidFill>
                <a:latin typeface="Franklin Gothic Medium" pitchFamily="34" charset="0"/>
                <a:sym typeface="Arial" pitchFamily="34" charset="0"/>
              </a:rPr>
              <a:t> and also improve the bottom line</a:t>
            </a:r>
          </a:p>
          <a:p>
            <a:pPr algn="just" eaLnBrk="1" hangingPunct="1">
              <a:buFont typeface="Arial" pitchFamily="34" charset="0"/>
              <a:buChar char="•"/>
            </a:pPr>
            <a:endParaRPr lang="en-US" altLang="en-US" b="1">
              <a:solidFill>
                <a:srgbClr val="000000"/>
              </a:solidFill>
              <a:latin typeface="Franklin Gothic Medium" pitchFamily="34" charset="0"/>
              <a:sym typeface="Calibri" pitchFamily="34" charset="0"/>
            </a:endParaRPr>
          </a:p>
        </p:txBody>
      </p:sp>
      <p:sp>
        <p:nvSpPr>
          <p:cNvPr id="32776" name="AutoShape 9"/>
          <p:cNvSpPr>
            <a:spLocks noChangeArrowheads="1"/>
          </p:cNvSpPr>
          <p:nvPr/>
        </p:nvSpPr>
        <p:spPr bwMode="auto">
          <a:xfrm>
            <a:off x="280988" y="2887663"/>
            <a:ext cx="249237" cy="277812"/>
          </a:xfrm>
          <a:prstGeom prst="homePlate">
            <a:avLst>
              <a:gd name="adj" fmla="val 25000"/>
            </a:avLst>
          </a:prstGeom>
          <a:solidFill>
            <a:srgbClr val="006699"/>
          </a:solidFill>
          <a:ln w="9525">
            <a:solidFill>
              <a:schemeClr val="tx1"/>
            </a:solid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32777" name="AutoShape 10"/>
          <p:cNvSpPr>
            <a:spLocks noChangeArrowheads="1"/>
          </p:cNvSpPr>
          <p:nvPr/>
        </p:nvSpPr>
        <p:spPr bwMode="auto">
          <a:xfrm>
            <a:off x="280988" y="1579563"/>
            <a:ext cx="249237" cy="277812"/>
          </a:xfrm>
          <a:prstGeom prst="homePlate">
            <a:avLst>
              <a:gd name="adj" fmla="val 25000"/>
            </a:avLst>
          </a:prstGeom>
          <a:solidFill>
            <a:srgbClr val="006699"/>
          </a:solidFill>
          <a:ln w="9525">
            <a:solidFill>
              <a:schemeClr val="tx1"/>
            </a:solid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32778" name="AutoShape 11"/>
          <p:cNvSpPr>
            <a:spLocks noChangeArrowheads="1"/>
          </p:cNvSpPr>
          <p:nvPr/>
        </p:nvSpPr>
        <p:spPr bwMode="auto">
          <a:xfrm>
            <a:off x="280988" y="4948238"/>
            <a:ext cx="249237" cy="277812"/>
          </a:xfrm>
          <a:prstGeom prst="homePlate">
            <a:avLst>
              <a:gd name="adj" fmla="val 25000"/>
            </a:avLst>
          </a:prstGeom>
          <a:solidFill>
            <a:srgbClr val="006699"/>
          </a:solidFill>
          <a:ln w="9525">
            <a:solidFill>
              <a:schemeClr val="tx1"/>
            </a:solid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sp>
        <p:nvSpPr>
          <p:cNvPr id="32779" name="AutoShape 12"/>
          <p:cNvSpPr>
            <a:spLocks noChangeArrowheads="1"/>
          </p:cNvSpPr>
          <p:nvPr/>
        </p:nvSpPr>
        <p:spPr bwMode="auto">
          <a:xfrm>
            <a:off x="280988" y="3921125"/>
            <a:ext cx="249237" cy="277813"/>
          </a:xfrm>
          <a:prstGeom prst="homePlate">
            <a:avLst>
              <a:gd name="adj" fmla="val 25000"/>
            </a:avLst>
          </a:prstGeom>
          <a:solidFill>
            <a:srgbClr val="006699"/>
          </a:solidFill>
          <a:ln w="9525">
            <a:solidFill>
              <a:schemeClr val="tx1"/>
            </a:solidFill>
            <a:miter lim="800000"/>
            <a:headEnd/>
            <a:tailEnd/>
          </a:ln>
          <a:effectLst/>
        </p:spPr>
        <p:txBody>
          <a:bodyPr anchor="ctr"/>
          <a:lstStyle/>
          <a:p>
            <a:pPr eaLnBrk="1" hangingPunct="1">
              <a:buFont typeface="Arial" pitchFamily="34" charset="0"/>
              <a:buNone/>
            </a:pPr>
            <a:endParaRPr lang="en-IN" altLang="en-US">
              <a:sym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65188" y="1312863"/>
            <a:ext cx="9010650" cy="4897437"/>
            <a:chOff x="41277" y="1551787"/>
            <a:chExt cx="9761536" cy="5306213"/>
          </a:xfrm>
        </p:grpSpPr>
        <p:sp>
          <p:nvSpPr>
            <p:cNvPr id="6" name="Freeform 3">
              <a:extLst>
                <a:ext uri="{FF2B5EF4-FFF2-40B4-BE49-F238E27FC236}">
                  <a16:creationId xmlns:a16="http://schemas.microsoft.com/office/drawing/2014/main" xmlns="" id="{FF00D18C-1C60-432F-BF40-7DBF5FCE2C98}"/>
                </a:ext>
              </a:extLst>
            </p:cNvPr>
            <p:cNvSpPr>
              <a:spLocks/>
            </p:cNvSpPr>
            <p:nvPr/>
          </p:nvSpPr>
          <p:spPr bwMode="auto">
            <a:xfrm>
              <a:off x="7647914" y="4243593"/>
              <a:ext cx="813462" cy="153081"/>
            </a:xfrm>
            <a:custGeom>
              <a:avLst/>
              <a:gdLst/>
              <a:ahLst/>
              <a:cxnLst>
                <a:cxn ang="0">
                  <a:pos x="0" y="0"/>
                </a:cxn>
                <a:cxn ang="0">
                  <a:pos x="1053" y="0"/>
                </a:cxn>
                <a:cxn ang="0">
                  <a:pos x="526" y="243"/>
                </a:cxn>
                <a:cxn ang="0">
                  <a:pos x="0" y="0"/>
                </a:cxn>
              </a:cxnLst>
              <a:rect l="0" t="0" r="r" b="b"/>
              <a:pathLst>
                <a:path w="1053" h="243">
                  <a:moveTo>
                    <a:pt x="0" y="0"/>
                  </a:moveTo>
                  <a:lnTo>
                    <a:pt x="1053" y="0"/>
                  </a:lnTo>
                  <a:lnTo>
                    <a:pt x="526" y="243"/>
                  </a:lnTo>
                  <a:lnTo>
                    <a:pt x="0" y="0"/>
                  </a:lnTo>
                  <a:close/>
                </a:path>
              </a:pathLst>
            </a:custGeom>
            <a:solidFill>
              <a:srgbClr val="FF9933"/>
            </a:solidFill>
            <a:ln w="9525">
              <a:solidFill>
                <a:schemeClr val="tx1"/>
              </a:solidFill>
              <a:round/>
              <a:headEnd/>
              <a:tailEnd/>
            </a:ln>
          </p:spPr>
          <p:txBody>
            <a:bodyPr/>
            <a:lstStyle/>
            <a:p>
              <a:pPr>
                <a:defRPr/>
              </a:pPr>
              <a:endParaRPr lang="en-IN" sz="2585">
                <a:solidFill>
                  <a:prstClr val="black"/>
                </a:solidFill>
                <a:latin typeface="Arial" charset="0"/>
                <a:ea typeface="+mn-ea"/>
              </a:endParaRPr>
            </a:p>
          </p:txBody>
        </p:sp>
        <p:sp>
          <p:nvSpPr>
            <p:cNvPr id="7" name="Freeform 4">
              <a:extLst>
                <a:ext uri="{FF2B5EF4-FFF2-40B4-BE49-F238E27FC236}">
                  <a16:creationId xmlns:a16="http://schemas.microsoft.com/office/drawing/2014/main" xmlns="" id="{4AA8D8E8-1793-4D86-A8A3-8A993AF0E854}"/>
                </a:ext>
              </a:extLst>
            </p:cNvPr>
            <p:cNvSpPr>
              <a:spLocks/>
            </p:cNvSpPr>
            <p:nvPr/>
          </p:nvSpPr>
          <p:spPr bwMode="auto">
            <a:xfrm>
              <a:off x="5695951" y="3638152"/>
              <a:ext cx="2559050" cy="614042"/>
            </a:xfrm>
            <a:custGeom>
              <a:avLst/>
              <a:gdLst/>
              <a:ahLst/>
              <a:cxnLst>
                <a:cxn ang="0">
                  <a:pos x="81" y="151"/>
                </a:cxn>
                <a:cxn ang="0">
                  <a:pos x="266" y="154"/>
                </a:cxn>
                <a:cxn ang="0">
                  <a:pos x="442" y="161"/>
                </a:cxn>
                <a:cxn ang="0">
                  <a:pos x="621" y="173"/>
                </a:cxn>
                <a:cxn ang="0">
                  <a:pos x="795" y="188"/>
                </a:cxn>
                <a:cxn ang="0">
                  <a:pos x="991" y="210"/>
                </a:cxn>
                <a:cxn ang="0">
                  <a:pos x="1155" y="232"/>
                </a:cxn>
                <a:cxn ang="0">
                  <a:pos x="1374" y="268"/>
                </a:cxn>
                <a:cxn ang="0">
                  <a:pos x="1634" y="325"/>
                </a:cxn>
                <a:cxn ang="0">
                  <a:pos x="1787" y="367"/>
                </a:cxn>
                <a:cxn ang="0">
                  <a:pos x="2011" y="441"/>
                </a:cxn>
                <a:cxn ang="0">
                  <a:pos x="2154" y="497"/>
                </a:cxn>
                <a:cxn ang="0">
                  <a:pos x="2279" y="561"/>
                </a:cxn>
                <a:cxn ang="0">
                  <a:pos x="2381" y="624"/>
                </a:cxn>
                <a:cxn ang="0">
                  <a:pos x="2468" y="692"/>
                </a:cxn>
                <a:cxn ang="0">
                  <a:pos x="2532" y="753"/>
                </a:cxn>
                <a:cxn ang="0">
                  <a:pos x="2572" y="812"/>
                </a:cxn>
                <a:cxn ang="0">
                  <a:pos x="2596" y="864"/>
                </a:cxn>
                <a:cxn ang="0">
                  <a:pos x="2612" y="927"/>
                </a:cxn>
                <a:cxn ang="0">
                  <a:pos x="3097" y="957"/>
                </a:cxn>
                <a:cxn ang="0">
                  <a:pos x="3084" y="866"/>
                </a:cxn>
                <a:cxn ang="0">
                  <a:pos x="3057" y="802"/>
                </a:cxn>
                <a:cxn ang="0">
                  <a:pos x="3014" y="737"/>
                </a:cxn>
                <a:cxn ang="0">
                  <a:pos x="2957" y="674"/>
                </a:cxn>
                <a:cxn ang="0">
                  <a:pos x="2885" y="609"/>
                </a:cxn>
                <a:cxn ang="0">
                  <a:pos x="2803" y="550"/>
                </a:cxn>
                <a:cxn ang="0">
                  <a:pos x="2678" y="476"/>
                </a:cxn>
                <a:cxn ang="0">
                  <a:pos x="2495" y="392"/>
                </a:cxn>
                <a:cxn ang="0">
                  <a:pos x="2320" y="324"/>
                </a:cxn>
                <a:cxn ang="0">
                  <a:pos x="2069" y="245"/>
                </a:cxn>
                <a:cxn ang="0">
                  <a:pos x="1813" y="185"/>
                </a:cxn>
                <a:cxn ang="0">
                  <a:pos x="1626" y="145"/>
                </a:cxn>
                <a:cxn ang="0">
                  <a:pos x="1466" y="117"/>
                </a:cxn>
                <a:cxn ang="0">
                  <a:pos x="1296" y="91"/>
                </a:cxn>
                <a:cxn ang="0">
                  <a:pos x="1088" y="65"/>
                </a:cxn>
                <a:cxn ang="0">
                  <a:pos x="859" y="41"/>
                </a:cxn>
                <a:cxn ang="0">
                  <a:pos x="633" y="23"/>
                </a:cxn>
                <a:cxn ang="0">
                  <a:pos x="396" y="11"/>
                </a:cxn>
                <a:cxn ang="0">
                  <a:pos x="81" y="3"/>
                </a:cxn>
                <a:cxn ang="0">
                  <a:pos x="0" y="151"/>
                </a:cxn>
              </a:cxnLst>
              <a:rect l="0" t="0" r="r" b="b"/>
              <a:pathLst>
                <a:path w="3097" h="957">
                  <a:moveTo>
                    <a:pt x="0" y="151"/>
                  </a:moveTo>
                  <a:lnTo>
                    <a:pt x="81" y="151"/>
                  </a:lnTo>
                  <a:lnTo>
                    <a:pt x="184" y="152"/>
                  </a:lnTo>
                  <a:lnTo>
                    <a:pt x="266" y="154"/>
                  </a:lnTo>
                  <a:lnTo>
                    <a:pt x="349" y="157"/>
                  </a:lnTo>
                  <a:lnTo>
                    <a:pt x="442" y="161"/>
                  </a:lnTo>
                  <a:lnTo>
                    <a:pt x="526" y="167"/>
                  </a:lnTo>
                  <a:lnTo>
                    <a:pt x="621" y="173"/>
                  </a:lnTo>
                  <a:lnTo>
                    <a:pt x="698" y="179"/>
                  </a:lnTo>
                  <a:lnTo>
                    <a:pt x="795" y="188"/>
                  </a:lnTo>
                  <a:lnTo>
                    <a:pt x="889" y="198"/>
                  </a:lnTo>
                  <a:lnTo>
                    <a:pt x="991" y="210"/>
                  </a:lnTo>
                  <a:lnTo>
                    <a:pt x="1076" y="222"/>
                  </a:lnTo>
                  <a:lnTo>
                    <a:pt x="1155" y="232"/>
                  </a:lnTo>
                  <a:lnTo>
                    <a:pt x="1244" y="245"/>
                  </a:lnTo>
                  <a:lnTo>
                    <a:pt x="1374" y="268"/>
                  </a:lnTo>
                  <a:lnTo>
                    <a:pt x="1492" y="293"/>
                  </a:lnTo>
                  <a:lnTo>
                    <a:pt x="1634" y="325"/>
                  </a:lnTo>
                  <a:lnTo>
                    <a:pt x="1727" y="350"/>
                  </a:lnTo>
                  <a:lnTo>
                    <a:pt x="1787" y="367"/>
                  </a:lnTo>
                  <a:lnTo>
                    <a:pt x="1903" y="402"/>
                  </a:lnTo>
                  <a:lnTo>
                    <a:pt x="2011" y="441"/>
                  </a:lnTo>
                  <a:lnTo>
                    <a:pt x="2092" y="472"/>
                  </a:lnTo>
                  <a:lnTo>
                    <a:pt x="2154" y="497"/>
                  </a:lnTo>
                  <a:lnTo>
                    <a:pt x="2221" y="530"/>
                  </a:lnTo>
                  <a:lnTo>
                    <a:pt x="2279" y="561"/>
                  </a:lnTo>
                  <a:lnTo>
                    <a:pt x="2327" y="589"/>
                  </a:lnTo>
                  <a:lnTo>
                    <a:pt x="2381" y="624"/>
                  </a:lnTo>
                  <a:lnTo>
                    <a:pt x="2428" y="658"/>
                  </a:lnTo>
                  <a:lnTo>
                    <a:pt x="2468" y="692"/>
                  </a:lnTo>
                  <a:lnTo>
                    <a:pt x="2504" y="723"/>
                  </a:lnTo>
                  <a:lnTo>
                    <a:pt x="2532" y="753"/>
                  </a:lnTo>
                  <a:lnTo>
                    <a:pt x="2553" y="781"/>
                  </a:lnTo>
                  <a:lnTo>
                    <a:pt x="2572" y="812"/>
                  </a:lnTo>
                  <a:lnTo>
                    <a:pt x="2587" y="839"/>
                  </a:lnTo>
                  <a:lnTo>
                    <a:pt x="2596" y="864"/>
                  </a:lnTo>
                  <a:lnTo>
                    <a:pt x="2608" y="897"/>
                  </a:lnTo>
                  <a:lnTo>
                    <a:pt x="2612" y="927"/>
                  </a:lnTo>
                  <a:lnTo>
                    <a:pt x="2614" y="957"/>
                  </a:lnTo>
                  <a:lnTo>
                    <a:pt x="3097" y="957"/>
                  </a:lnTo>
                  <a:lnTo>
                    <a:pt x="3093" y="908"/>
                  </a:lnTo>
                  <a:lnTo>
                    <a:pt x="3084" y="866"/>
                  </a:lnTo>
                  <a:lnTo>
                    <a:pt x="3072" y="830"/>
                  </a:lnTo>
                  <a:lnTo>
                    <a:pt x="3057" y="802"/>
                  </a:lnTo>
                  <a:lnTo>
                    <a:pt x="3039" y="771"/>
                  </a:lnTo>
                  <a:lnTo>
                    <a:pt x="3014" y="737"/>
                  </a:lnTo>
                  <a:lnTo>
                    <a:pt x="2993" y="710"/>
                  </a:lnTo>
                  <a:lnTo>
                    <a:pt x="2957" y="674"/>
                  </a:lnTo>
                  <a:lnTo>
                    <a:pt x="2922" y="641"/>
                  </a:lnTo>
                  <a:lnTo>
                    <a:pt x="2885" y="609"/>
                  </a:lnTo>
                  <a:lnTo>
                    <a:pt x="2841" y="576"/>
                  </a:lnTo>
                  <a:lnTo>
                    <a:pt x="2803" y="550"/>
                  </a:lnTo>
                  <a:lnTo>
                    <a:pt x="2740" y="512"/>
                  </a:lnTo>
                  <a:lnTo>
                    <a:pt x="2678" y="476"/>
                  </a:lnTo>
                  <a:lnTo>
                    <a:pt x="2586" y="432"/>
                  </a:lnTo>
                  <a:lnTo>
                    <a:pt x="2495" y="392"/>
                  </a:lnTo>
                  <a:lnTo>
                    <a:pt x="2403" y="355"/>
                  </a:lnTo>
                  <a:lnTo>
                    <a:pt x="2320" y="324"/>
                  </a:lnTo>
                  <a:lnTo>
                    <a:pt x="2203" y="285"/>
                  </a:lnTo>
                  <a:lnTo>
                    <a:pt x="2069" y="245"/>
                  </a:lnTo>
                  <a:lnTo>
                    <a:pt x="1935" y="213"/>
                  </a:lnTo>
                  <a:lnTo>
                    <a:pt x="1813" y="185"/>
                  </a:lnTo>
                  <a:lnTo>
                    <a:pt x="1730" y="167"/>
                  </a:lnTo>
                  <a:lnTo>
                    <a:pt x="1626" y="145"/>
                  </a:lnTo>
                  <a:lnTo>
                    <a:pt x="1551" y="131"/>
                  </a:lnTo>
                  <a:lnTo>
                    <a:pt x="1466" y="117"/>
                  </a:lnTo>
                  <a:lnTo>
                    <a:pt x="1380" y="103"/>
                  </a:lnTo>
                  <a:lnTo>
                    <a:pt x="1296" y="91"/>
                  </a:lnTo>
                  <a:lnTo>
                    <a:pt x="1186" y="75"/>
                  </a:lnTo>
                  <a:lnTo>
                    <a:pt x="1088" y="65"/>
                  </a:lnTo>
                  <a:lnTo>
                    <a:pt x="984" y="53"/>
                  </a:lnTo>
                  <a:lnTo>
                    <a:pt x="859" y="41"/>
                  </a:lnTo>
                  <a:lnTo>
                    <a:pt x="734" y="29"/>
                  </a:lnTo>
                  <a:lnTo>
                    <a:pt x="633" y="23"/>
                  </a:lnTo>
                  <a:lnTo>
                    <a:pt x="518" y="15"/>
                  </a:lnTo>
                  <a:lnTo>
                    <a:pt x="396" y="11"/>
                  </a:lnTo>
                  <a:lnTo>
                    <a:pt x="231" y="5"/>
                  </a:lnTo>
                  <a:lnTo>
                    <a:pt x="81" y="3"/>
                  </a:lnTo>
                  <a:lnTo>
                    <a:pt x="0" y="0"/>
                  </a:lnTo>
                  <a:lnTo>
                    <a:pt x="0" y="151"/>
                  </a:lnTo>
                  <a:close/>
                </a:path>
              </a:pathLst>
            </a:custGeom>
            <a:solidFill>
              <a:srgbClr val="FF9933"/>
            </a:solidFill>
            <a:ln w="9525">
              <a:solidFill>
                <a:schemeClr val="tx1"/>
              </a:solidFill>
              <a:round/>
              <a:headEnd/>
              <a:tailEnd/>
            </a:ln>
          </p:spPr>
          <p:txBody>
            <a:bodyPr/>
            <a:lstStyle/>
            <a:p>
              <a:pPr>
                <a:defRPr/>
              </a:pPr>
              <a:endParaRPr lang="en-IN" sz="2585">
                <a:solidFill>
                  <a:prstClr val="black"/>
                </a:solidFill>
                <a:latin typeface="Arial" charset="0"/>
                <a:ea typeface="+mn-ea"/>
              </a:endParaRPr>
            </a:p>
          </p:txBody>
        </p:sp>
        <p:sp>
          <p:nvSpPr>
            <p:cNvPr id="8" name="AutoShape 5">
              <a:extLst>
                <a:ext uri="{FF2B5EF4-FFF2-40B4-BE49-F238E27FC236}">
                  <a16:creationId xmlns:a16="http://schemas.microsoft.com/office/drawing/2014/main" xmlns="" id="{C04B48C8-DA9E-499F-B436-1C13EA01989D}"/>
                </a:ext>
              </a:extLst>
            </p:cNvPr>
            <p:cNvSpPr>
              <a:spLocks noChangeArrowheads="1"/>
            </p:cNvSpPr>
            <p:nvPr/>
          </p:nvSpPr>
          <p:spPr bwMode="auto">
            <a:xfrm>
              <a:off x="3714751" y="2998310"/>
              <a:ext cx="1898650" cy="1066403"/>
            </a:xfrm>
            <a:prstGeom prst="flowChartAlternateProcess">
              <a:avLst/>
            </a:prstGeom>
            <a:gradFill rotWithShape="0">
              <a:gsLst>
                <a:gs pos="0">
                  <a:srgbClr val="DFBFFF"/>
                </a:gs>
                <a:gs pos="100000">
                  <a:srgbClr val="FFFFFF"/>
                </a:gs>
              </a:gsLst>
              <a:lin ang="2700000" scaled="1"/>
            </a:gradFill>
            <a:ln w="9525">
              <a:solidFill>
                <a:schemeClr val="tx1"/>
              </a:solidFill>
              <a:miter lim="800000"/>
              <a:headEnd/>
              <a:tailEnd/>
            </a:ln>
            <a:effectLst>
              <a:outerShdw dist="107763" dir="2700000" algn="ctr" rotWithShape="0">
                <a:schemeClr val="bg2"/>
              </a:outerShdw>
            </a:effectLst>
          </p:spPr>
          <p:txBody>
            <a:bodyPr anchor="ctr"/>
            <a:lstStyle/>
            <a:p>
              <a:pPr>
                <a:defRPr/>
              </a:pPr>
              <a:endParaRPr lang="en-GB" sz="1292">
                <a:solidFill>
                  <a:prstClr val="black"/>
                </a:solidFill>
                <a:latin typeface="Arial Black" pitchFamily="34" charset="0"/>
                <a:ea typeface="+mn-ea"/>
              </a:endParaRPr>
            </a:p>
          </p:txBody>
        </p:sp>
        <p:sp>
          <p:nvSpPr>
            <p:cNvPr id="9" name="AutoShape 6">
              <a:extLst>
                <a:ext uri="{FF2B5EF4-FFF2-40B4-BE49-F238E27FC236}">
                  <a16:creationId xmlns:a16="http://schemas.microsoft.com/office/drawing/2014/main" xmlns="" id="{FDCEEFC5-F9B6-4B80-8A0E-23CC3E179B35}"/>
                </a:ext>
              </a:extLst>
            </p:cNvPr>
            <p:cNvSpPr>
              <a:spLocks noChangeArrowheads="1"/>
            </p:cNvSpPr>
            <p:nvPr/>
          </p:nvSpPr>
          <p:spPr bwMode="auto">
            <a:xfrm>
              <a:off x="41277" y="2972511"/>
              <a:ext cx="1687115" cy="1123162"/>
            </a:xfrm>
            <a:prstGeom prst="flowChartAlternateProcess">
              <a:avLst/>
            </a:prstGeom>
            <a:gradFill rotWithShape="0">
              <a:gsLst>
                <a:gs pos="0">
                  <a:srgbClr val="DFBFFF"/>
                </a:gs>
                <a:gs pos="100000">
                  <a:srgbClr val="FFFFFF"/>
                </a:gs>
              </a:gsLst>
              <a:lin ang="2700000" scaled="1"/>
            </a:gradFill>
            <a:ln w="9525">
              <a:solidFill>
                <a:schemeClr val="tx1"/>
              </a:solidFill>
              <a:miter lim="800000"/>
              <a:headEnd/>
              <a:tailEnd/>
            </a:ln>
            <a:effectLst>
              <a:outerShdw dist="107763" dir="2700000" algn="ctr" rotWithShape="0">
                <a:schemeClr val="bg2"/>
              </a:outerShdw>
            </a:effectLst>
          </p:spPr>
          <p:txBody>
            <a:bodyPr wrap="none" anchor="ctr"/>
            <a:lstStyle/>
            <a:p>
              <a:pPr>
                <a:defRPr/>
              </a:pPr>
              <a:r>
                <a:rPr lang="en-US" sz="1292" dirty="0">
                  <a:solidFill>
                    <a:prstClr val="black"/>
                  </a:solidFill>
                  <a:latin typeface="Arial" charset="0"/>
                  <a:ea typeface="+mn-ea"/>
                </a:rPr>
                <a:t>Entry /Growth </a:t>
              </a:r>
            </a:p>
            <a:p>
              <a:pPr>
                <a:defRPr/>
              </a:pPr>
              <a:r>
                <a:rPr lang="en-US" sz="1292" dirty="0">
                  <a:solidFill>
                    <a:prstClr val="black"/>
                  </a:solidFill>
                  <a:latin typeface="Arial" charset="0"/>
                  <a:ea typeface="+mn-ea"/>
                </a:rPr>
                <a:t>Strategy</a:t>
              </a:r>
            </a:p>
          </p:txBody>
        </p:sp>
        <p:sp>
          <p:nvSpPr>
            <p:cNvPr id="10" name="AutoShape 7">
              <a:extLst>
                <a:ext uri="{FF2B5EF4-FFF2-40B4-BE49-F238E27FC236}">
                  <a16:creationId xmlns:a16="http://schemas.microsoft.com/office/drawing/2014/main" xmlns="" id="{8B6AD80F-D5E1-4822-8B79-C0069266B28E}"/>
                </a:ext>
              </a:extLst>
            </p:cNvPr>
            <p:cNvSpPr>
              <a:spLocks noChangeArrowheads="1"/>
            </p:cNvSpPr>
            <p:nvPr/>
          </p:nvSpPr>
          <p:spPr bwMode="auto">
            <a:xfrm>
              <a:off x="1884893" y="2972511"/>
              <a:ext cx="1602846" cy="1142083"/>
            </a:xfrm>
            <a:prstGeom prst="flowChartAlternateProcess">
              <a:avLst/>
            </a:prstGeom>
            <a:gradFill rotWithShape="0">
              <a:gsLst>
                <a:gs pos="0">
                  <a:srgbClr val="DFBFFF"/>
                </a:gs>
                <a:gs pos="100000">
                  <a:srgbClr val="FFFFFF"/>
                </a:gs>
              </a:gsLst>
              <a:lin ang="2700000" scaled="1"/>
            </a:gradFill>
            <a:ln w="9525">
              <a:solidFill>
                <a:schemeClr val="tx1"/>
              </a:solidFill>
              <a:miter lim="800000"/>
              <a:headEnd/>
              <a:tailEnd/>
            </a:ln>
            <a:effectLst>
              <a:outerShdw dist="107763" dir="2700000" algn="ctr" rotWithShape="0">
                <a:schemeClr val="bg2"/>
              </a:outerShdw>
            </a:effectLst>
          </p:spPr>
          <p:txBody>
            <a:bodyPr anchor="ctr"/>
            <a:lstStyle/>
            <a:p>
              <a:pPr>
                <a:defRPr/>
              </a:pPr>
              <a:r>
                <a:rPr lang="en-US" sz="1292" dirty="0">
                  <a:solidFill>
                    <a:prstClr val="black"/>
                  </a:solidFill>
                  <a:latin typeface="Arial" charset="0"/>
                  <a:ea typeface="+mn-ea"/>
                </a:rPr>
                <a:t>Strategy Formulation</a:t>
              </a:r>
            </a:p>
          </p:txBody>
        </p:sp>
        <p:sp>
          <p:nvSpPr>
            <p:cNvPr id="11" name="AutoShape 8">
              <a:extLst>
                <a:ext uri="{FF2B5EF4-FFF2-40B4-BE49-F238E27FC236}">
                  <a16:creationId xmlns:a16="http://schemas.microsoft.com/office/drawing/2014/main" xmlns="" id="{7A06AD01-2728-4AAF-B99B-78012D58FB51}"/>
                </a:ext>
              </a:extLst>
            </p:cNvPr>
            <p:cNvSpPr>
              <a:spLocks noChangeArrowheads="1"/>
            </p:cNvSpPr>
            <p:nvPr/>
          </p:nvSpPr>
          <p:spPr bwMode="auto">
            <a:xfrm>
              <a:off x="3809339" y="1715187"/>
              <a:ext cx="1733550" cy="1123163"/>
            </a:xfrm>
            <a:prstGeom prst="flowChartAlternateProcess">
              <a:avLst/>
            </a:prstGeom>
            <a:gradFill rotWithShape="0">
              <a:gsLst>
                <a:gs pos="0">
                  <a:srgbClr val="DFBFFF"/>
                </a:gs>
                <a:gs pos="100000">
                  <a:srgbClr val="FFFFFF"/>
                </a:gs>
              </a:gsLst>
              <a:lin ang="2700000" scaled="1"/>
            </a:gradFill>
            <a:ln w="9525">
              <a:solidFill>
                <a:schemeClr val="tx1"/>
              </a:solidFill>
              <a:miter lim="800000"/>
              <a:headEnd/>
              <a:tailEnd/>
            </a:ln>
            <a:effectLst>
              <a:outerShdw dist="107763" dir="2700000" algn="ctr" rotWithShape="0">
                <a:schemeClr val="bg2"/>
              </a:outerShdw>
            </a:effectLst>
          </p:spPr>
          <p:txBody>
            <a:bodyPr anchor="ctr"/>
            <a:lstStyle/>
            <a:p>
              <a:pPr>
                <a:defRPr/>
              </a:pPr>
              <a:r>
                <a:rPr lang="en-US" sz="1292" dirty="0">
                  <a:solidFill>
                    <a:prstClr val="black"/>
                  </a:solidFill>
                  <a:latin typeface="Arial" charset="0"/>
                  <a:ea typeface="+mn-ea"/>
                </a:rPr>
                <a:t>Strategy Implementation </a:t>
              </a:r>
            </a:p>
            <a:p>
              <a:pPr>
                <a:defRPr/>
              </a:pPr>
              <a:r>
                <a:rPr lang="en-US" sz="1292" dirty="0">
                  <a:solidFill>
                    <a:prstClr val="black"/>
                  </a:solidFill>
                  <a:latin typeface="Arial" charset="0"/>
                  <a:ea typeface="+mn-ea"/>
                </a:rPr>
                <a:t>Tools</a:t>
              </a:r>
            </a:p>
          </p:txBody>
        </p:sp>
        <p:sp>
          <p:nvSpPr>
            <p:cNvPr id="12" name="Oval 9">
              <a:extLst>
                <a:ext uri="{FF2B5EF4-FFF2-40B4-BE49-F238E27FC236}">
                  <a16:creationId xmlns:a16="http://schemas.microsoft.com/office/drawing/2014/main" xmlns="" id="{A0ACD2D4-B968-472B-A0F7-23E408E5EDC3}"/>
                </a:ext>
              </a:extLst>
            </p:cNvPr>
            <p:cNvSpPr>
              <a:spLocks noChangeAspect="1" noChangeArrowheads="1"/>
            </p:cNvSpPr>
            <p:nvPr/>
          </p:nvSpPr>
          <p:spPr bwMode="auto">
            <a:xfrm>
              <a:off x="8399463" y="3048191"/>
              <a:ext cx="1258887" cy="641561"/>
            </a:xfrm>
            <a:prstGeom prst="ellipse">
              <a:avLst/>
            </a:prstGeom>
            <a:gradFill rotWithShape="0">
              <a:gsLst>
                <a:gs pos="0">
                  <a:srgbClr val="DFBFFF"/>
                </a:gs>
                <a:gs pos="100000">
                  <a:srgbClr val="FFFFFF"/>
                </a:gs>
              </a:gsLst>
              <a:lin ang="2700000" scaled="1"/>
            </a:gradFill>
            <a:ln w="9525">
              <a:solidFill>
                <a:schemeClr val="tx1"/>
              </a:solidFill>
              <a:round/>
              <a:headEnd/>
              <a:tailEnd/>
            </a:ln>
            <a:effectLst>
              <a:outerShdw dist="107763" dir="2700000" algn="ctr" rotWithShape="0">
                <a:schemeClr val="bg2"/>
              </a:outerShdw>
            </a:effectLst>
          </p:spPr>
          <p:txBody>
            <a:bodyPr anchor="ctr"/>
            <a:lstStyle/>
            <a:p>
              <a:pPr>
                <a:defRPr/>
              </a:pPr>
              <a:r>
                <a:rPr lang="en-US" sz="1108">
                  <a:solidFill>
                    <a:prstClr val="black"/>
                  </a:solidFill>
                  <a:latin typeface="Arial" charset="0"/>
                  <a:ea typeface="+mn-ea"/>
                </a:rPr>
                <a:t>Risk Manage-ment</a:t>
              </a:r>
            </a:p>
          </p:txBody>
        </p:sp>
        <p:sp>
          <p:nvSpPr>
            <p:cNvPr id="13" name="Oval 10">
              <a:extLst>
                <a:ext uri="{FF2B5EF4-FFF2-40B4-BE49-F238E27FC236}">
                  <a16:creationId xmlns:a16="http://schemas.microsoft.com/office/drawing/2014/main" xmlns="" id="{0AE49179-8120-4433-BD1E-55ACBE81F774}"/>
                </a:ext>
              </a:extLst>
            </p:cNvPr>
            <p:cNvSpPr>
              <a:spLocks noChangeArrowheads="1"/>
            </p:cNvSpPr>
            <p:nvPr/>
          </p:nvSpPr>
          <p:spPr bwMode="auto">
            <a:xfrm>
              <a:off x="7675430" y="4496435"/>
              <a:ext cx="1405070" cy="684562"/>
            </a:xfrm>
            <a:prstGeom prst="ellipse">
              <a:avLst/>
            </a:prstGeom>
            <a:gradFill rotWithShape="0">
              <a:gsLst>
                <a:gs pos="0">
                  <a:srgbClr val="DFBFFF"/>
                </a:gs>
                <a:gs pos="100000">
                  <a:srgbClr val="FFFFFF"/>
                </a:gs>
              </a:gsLst>
              <a:lin ang="2700000" scaled="1"/>
            </a:gradFill>
            <a:ln w="9525">
              <a:solidFill>
                <a:schemeClr val="tx1"/>
              </a:solidFill>
              <a:round/>
              <a:headEnd/>
              <a:tailEnd/>
            </a:ln>
            <a:effectLst>
              <a:outerShdw dist="107763" dir="2700000" algn="ctr" rotWithShape="0">
                <a:schemeClr val="bg2"/>
              </a:outerShdw>
            </a:effectLst>
          </p:spPr>
          <p:txBody>
            <a:bodyPr anchor="ctr"/>
            <a:lstStyle/>
            <a:p>
              <a:pPr>
                <a:defRPr/>
              </a:pPr>
              <a:r>
                <a:rPr lang="en-US" sz="1108" dirty="0">
                  <a:solidFill>
                    <a:prstClr val="black"/>
                  </a:solidFill>
                  <a:latin typeface="Arial" charset="0"/>
                  <a:ea typeface="+mn-ea"/>
                </a:rPr>
                <a:t>Target Processes</a:t>
              </a:r>
            </a:p>
          </p:txBody>
        </p:sp>
        <p:sp>
          <p:nvSpPr>
            <p:cNvPr id="14" name="Rectangle 12">
              <a:extLst>
                <a:ext uri="{FF2B5EF4-FFF2-40B4-BE49-F238E27FC236}">
                  <a16:creationId xmlns:a16="http://schemas.microsoft.com/office/drawing/2014/main" xmlns="" id="{EA47B2D5-875F-4F3E-B6FE-9CCF4F2734CE}"/>
                </a:ext>
              </a:extLst>
            </p:cNvPr>
            <p:cNvSpPr>
              <a:spLocks noChangeArrowheads="1"/>
            </p:cNvSpPr>
            <p:nvPr/>
          </p:nvSpPr>
          <p:spPr bwMode="auto">
            <a:xfrm>
              <a:off x="8647113" y="3753393"/>
              <a:ext cx="1155700" cy="889242"/>
            </a:xfrm>
            <a:prstGeom prst="rect">
              <a:avLst/>
            </a:prstGeom>
            <a:noFill/>
            <a:ln w="12700">
              <a:noFill/>
              <a:miter lim="800000"/>
              <a:headEnd/>
              <a:tailEnd/>
            </a:ln>
            <a:effectLst/>
          </p:spPr>
          <p:txBody>
            <a:bodyPr/>
            <a:lstStyle/>
            <a:p>
              <a:pPr marL="93787" indent="-93787">
                <a:lnSpc>
                  <a:spcPts val="1015"/>
                </a:lnSpc>
                <a:spcBef>
                  <a:spcPts val="462"/>
                </a:spcBef>
                <a:buClr>
                  <a:prstClr val="black"/>
                </a:buClr>
                <a:buFontTx/>
                <a:buChar char="-"/>
                <a:tabLst>
                  <a:tab pos="422041" algn="l"/>
                  <a:tab pos="844083" algn="l"/>
                  <a:tab pos="1266124" algn="l"/>
                </a:tabLst>
                <a:defRPr/>
              </a:pPr>
              <a:r>
                <a:rPr lang="en-US" sz="1108" dirty="0">
                  <a:solidFill>
                    <a:prstClr val="black"/>
                  </a:solidFill>
                  <a:latin typeface="Arial" charset="0"/>
                  <a:ea typeface="+mn-ea"/>
                </a:rPr>
                <a:t>EBIDTA</a:t>
              </a:r>
            </a:p>
            <a:p>
              <a:pPr marL="93787" indent="-93787">
                <a:lnSpc>
                  <a:spcPts val="1015"/>
                </a:lnSpc>
                <a:spcBef>
                  <a:spcPts val="462"/>
                </a:spcBef>
                <a:buClr>
                  <a:prstClr val="black"/>
                </a:buClr>
                <a:buFontTx/>
                <a:buChar char="-"/>
                <a:tabLst>
                  <a:tab pos="422041" algn="l"/>
                  <a:tab pos="844083" algn="l"/>
                  <a:tab pos="1266124" algn="l"/>
                </a:tabLst>
                <a:defRPr/>
              </a:pPr>
              <a:r>
                <a:rPr lang="en-US" sz="1108" dirty="0">
                  <a:solidFill>
                    <a:prstClr val="black"/>
                  </a:solidFill>
                  <a:latin typeface="Arial" charset="0"/>
                  <a:ea typeface="+mn-ea"/>
                </a:rPr>
                <a:t>RAROC</a:t>
              </a:r>
            </a:p>
            <a:p>
              <a:pPr marL="93787" indent="-93787">
                <a:lnSpc>
                  <a:spcPts val="1015"/>
                </a:lnSpc>
                <a:spcBef>
                  <a:spcPts val="462"/>
                </a:spcBef>
                <a:buClr>
                  <a:prstClr val="black"/>
                </a:buClr>
                <a:buFontTx/>
                <a:buChar char="-"/>
                <a:tabLst>
                  <a:tab pos="422041" algn="l"/>
                  <a:tab pos="844083" algn="l"/>
                  <a:tab pos="1266124" algn="l"/>
                </a:tabLst>
                <a:defRPr/>
              </a:pPr>
              <a:endParaRPr lang="en-US" sz="1108" dirty="0">
                <a:solidFill>
                  <a:prstClr val="black"/>
                </a:solidFill>
                <a:latin typeface="Arial" charset="0"/>
                <a:ea typeface="+mn-ea"/>
              </a:endParaRPr>
            </a:p>
          </p:txBody>
        </p:sp>
        <p:sp>
          <p:nvSpPr>
            <p:cNvPr id="15" name="AutoShape 14">
              <a:extLst>
                <a:ext uri="{FF2B5EF4-FFF2-40B4-BE49-F238E27FC236}">
                  <a16:creationId xmlns:a16="http://schemas.microsoft.com/office/drawing/2014/main" xmlns="" id="{E71943EB-05C4-479B-B4DF-9713AC9B3961}"/>
                </a:ext>
              </a:extLst>
            </p:cNvPr>
            <p:cNvSpPr>
              <a:spLocks noChangeArrowheads="1"/>
            </p:cNvSpPr>
            <p:nvPr/>
          </p:nvSpPr>
          <p:spPr bwMode="auto">
            <a:xfrm>
              <a:off x="742952" y="2580350"/>
              <a:ext cx="1568450" cy="392161"/>
            </a:xfrm>
            <a:prstGeom prst="curvedDownArrow">
              <a:avLst>
                <a:gd name="adj1" fmla="val 80000"/>
                <a:gd name="adj2" fmla="val 160000"/>
                <a:gd name="adj3" fmla="val 33333"/>
              </a:avLst>
            </a:prstGeom>
            <a:solidFill>
              <a:srgbClr val="FF9933"/>
            </a:solidFill>
            <a:ln w="9525">
              <a:solidFill>
                <a:schemeClr val="tx1"/>
              </a:solidFill>
              <a:miter lim="800000"/>
              <a:headEnd/>
              <a:tailEnd/>
            </a:ln>
            <a:effectLst/>
          </p:spPr>
          <p:txBody>
            <a:bodyPr/>
            <a:lstStyle/>
            <a:p>
              <a:pPr>
                <a:defRPr/>
              </a:pPr>
              <a:endParaRPr lang="en-IN" sz="2585">
                <a:solidFill>
                  <a:prstClr val="black"/>
                </a:solidFill>
                <a:latin typeface="Arial" charset="0"/>
                <a:ea typeface="+mn-ea"/>
              </a:endParaRPr>
            </a:p>
          </p:txBody>
        </p:sp>
        <p:sp>
          <p:nvSpPr>
            <p:cNvPr id="16" name="Freeform 15">
              <a:extLst>
                <a:ext uri="{FF2B5EF4-FFF2-40B4-BE49-F238E27FC236}">
                  <a16:creationId xmlns:a16="http://schemas.microsoft.com/office/drawing/2014/main" xmlns="" id="{AD4B39FA-0C7D-488F-85FE-C8C118233759}"/>
                </a:ext>
              </a:extLst>
            </p:cNvPr>
            <p:cNvSpPr>
              <a:spLocks/>
            </p:cNvSpPr>
            <p:nvPr/>
          </p:nvSpPr>
          <p:spPr bwMode="auto">
            <a:xfrm rot="-224637">
              <a:off x="5427664" y="2877910"/>
              <a:ext cx="2868612" cy="638122"/>
            </a:xfrm>
            <a:custGeom>
              <a:avLst/>
              <a:gdLst/>
              <a:ahLst/>
              <a:cxnLst>
                <a:cxn ang="0">
                  <a:pos x="82" y="806"/>
                </a:cxn>
                <a:cxn ang="0">
                  <a:pos x="266" y="803"/>
                </a:cxn>
                <a:cxn ang="0">
                  <a:pos x="443" y="796"/>
                </a:cxn>
                <a:cxn ang="0">
                  <a:pos x="621" y="784"/>
                </a:cxn>
                <a:cxn ang="0">
                  <a:pos x="796" y="769"/>
                </a:cxn>
                <a:cxn ang="0">
                  <a:pos x="992" y="747"/>
                </a:cxn>
                <a:cxn ang="0">
                  <a:pos x="1155" y="725"/>
                </a:cxn>
                <a:cxn ang="0">
                  <a:pos x="1374" y="689"/>
                </a:cxn>
                <a:cxn ang="0">
                  <a:pos x="1634" y="632"/>
                </a:cxn>
                <a:cxn ang="0">
                  <a:pos x="1787" y="590"/>
                </a:cxn>
                <a:cxn ang="0">
                  <a:pos x="2012" y="516"/>
                </a:cxn>
                <a:cxn ang="0">
                  <a:pos x="2154" y="460"/>
                </a:cxn>
                <a:cxn ang="0">
                  <a:pos x="2279" y="396"/>
                </a:cxn>
                <a:cxn ang="0">
                  <a:pos x="2381" y="333"/>
                </a:cxn>
                <a:cxn ang="0">
                  <a:pos x="2469" y="265"/>
                </a:cxn>
                <a:cxn ang="0">
                  <a:pos x="2533" y="204"/>
                </a:cxn>
                <a:cxn ang="0">
                  <a:pos x="2573" y="145"/>
                </a:cxn>
                <a:cxn ang="0">
                  <a:pos x="2597" y="93"/>
                </a:cxn>
                <a:cxn ang="0">
                  <a:pos x="2613" y="30"/>
                </a:cxn>
                <a:cxn ang="0">
                  <a:pos x="3098" y="0"/>
                </a:cxn>
                <a:cxn ang="0">
                  <a:pos x="3084" y="91"/>
                </a:cxn>
                <a:cxn ang="0">
                  <a:pos x="3056" y="155"/>
                </a:cxn>
                <a:cxn ang="0">
                  <a:pos x="3014" y="220"/>
                </a:cxn>
                <a:cxn ang="0">
                  <a:pos x="2958" y="283"/>
                </a:cxn>
                <a:cxn ang="0">
                  <a:pos x="2885" y="348"/>
                </a:cxn>
                <a:cxn ang="0">
                  <a:pos x="2803" y="407"/>
                </a:cxn>
                <a:cxn ang="0">
                  <a:pos x="2678" y="481"/>
                </a:cxn>
                <a:cxn ang="0">
                  <a:pos x="2495" y="565"/>
                </a:cxn>
                <a:cxn ang="0">
                  <a:pos x="2321" y="633"/>
                </a:cxn>
                <a:cxn ang="0">
                  <a:pos x="2070" y="712"/>
                </a:cxn>
                <a:cxn ang="0">
                  <a:pos x="1814" y="772"/>
                </a:cxn>
                <a:cxn ang="0">
                  <a:pos x="1627" y="812"/>
                </a:cxn>
                <a:cxn ang="0">
                  <a:pos x="1466" y="840"/>
                </a:cxn>
                <a:cxn ang="0">
                  <a:pos x="1297" y="866"/>
                </a:cxn>
                <a:cxn ang="0">
                  <a:pos x="1089" y="892"/>
                </a:cxn>
                <a:cxn ang="0">
                  <a:pos x="860" y="916"/>
                </a:cxn>
                <a:cxn ang="0">
                  <a:pos x="633" y="934"/>
                </a:cxn>
                <a:cxn ang="0">
                  <a:pos x="397" y="946"/>
                </a:cxn>
                <a:cxn ang="0">
                  <a:pos x="82" y="954"/>
                </a:cxn>
                <a:cxn ang="0">
                  <a:pos x="2" y="808"/>
                </a:cxn>
              </a:cxnLst>
              <a:rect l="0" t="0" r="r" b="b"/>
              <a:pathLst>
                <a:path w="3098" h="957">
                  <a:moveTo>
                    <a:pt x="2" y="808"/>
                  </a:moveTo>
                  <a:lnTo>
                    <a:pt x="82" y="806"/>
                  </a:lnTo>
                  <a:lnTo>
                    <a:pt x="183" y="805"/>
                  </a:lnTo>
                  <a:lnTo>
                    <a:pt x="266" y="803"/>
                  </a:lnTo>
                  <a:lnTo>
                    <a:pt x="350" y="800"/>
                  </a:lnTo>
                  <a:lnTo>
                    <a:pt x="443" y="796"/>
                  </a:lnTo>
                  <a:lnTo>
                    <a:pt x="526" y="790"/>
                  </a:lnTo>
                  <a:lnTo>
                    <a:pt x="621" y="784"/>
                  </a:lnTo>
                  <a:lnTo>
                    <a:pt x="699" y="778"/>
                  </a:lnTo>
                  <a:lnTo>
                    <a:pt x="796" y="769"/>
                  </a:lnTo>
                  <a:lnTo>
                    <a:pt x="890" y="759"/>
                  </a:lnTo>
                  <a:lnTo>
                    <a:pt x="992" y="747"/>
                  </a:lnTo>
                  <a:lnTo>
                    <a:pt x="1077" y="735"/>
                  </a:lnTo>
                  <a:lnTo>
                    <a:pt x="1155" y="725"/>
                  </a:lnTo>
                  <a:lnTo>
                    <a:pt x="1245" y="712"/>
                  </a:lnTo>
                  <a:lnTo>
                    <a:pt x="1374" y="689"/>
                  </a:lnTo>
                  <a:lnTo>
                    <a:pt x="1493" y="664"/>
                  </a:lnTo>
                  <a:lnTo>
                    <a:pt x="1634" y="632"/>
                  </a:lnTo>
                  <a:lnTo>
                    <a:pt x="1728" y="607"/>
                  </a:lnTo>
                  <a:lnTo>
                    <a:pt x="1787" y="590"/>
                  </a:lnTo>
                  <a:lnTo>
                    <a:pt x="1903" y="555"/>
                  </a:lnTo>
                  <a:lnTo>
                    <a:pt x="2012" y="516"/>
                  </a:lnTo>
                  <a:lnTo>
                    <a:pt x="2092" y="485"/>
                  </a:lnTo>
                  <a:lnTo>
                    <a:pt x="2154" y="460"/>
                  </a:lnTo>
                  <a:lnTo>
                    <a:pt x="2222" y="427"/>
                  </a:lnTo>
                  <a:lnTo>
                    <a:pt x="2279" y="396"/>
                  </a:lnTo>
                  <a:lnTo>
                    <a:pt x="2327" y="368"/>
                  </a:lnTo>
                  <a:lnTo>
                    <a:pt x="2381" y="333"/>
                  </a:lnTo>
                  <a:lnTo>
                    <a:pt x="2429" y="299"/>
                  </a:lnTo>
                  <a:lnTo>
                    <a:pt x="2469" y="265"/>
                  </a:lnTo>
                  <a:lnTo>
                    <a:pt x="2504" y="234"/>
                  </a:lnTo>
                  <a:lnTo>
                    <a:pt x="2533" y="204"/>
                  </a:lnTo>
                  <a:lnTo>
                    <a:pt x="2554" y="176"/>
                  </a:lnTo>
                  <a:lnTo>
                    <a:pt x="2573" y="145"/>
                  </a:lnTo>
                  <a:lnTo>
                    <a:pt x="2588" y="117"/>
                  </a:lnTo>
                  <a:lnTo>
                    <a:pt x="2597" y="93"/>
                  </a:lnTo>
                  <a:lnTo>
                    <a:pt x="2608" y="60"/>
                  </a:lnTo>
                  <a:lnTo>
                    <a:pt x="2613" y="30"/>
                  </a:lnTo>
                  <a:lnTo>
                    <a:pt x="2614" y="0"/>
                  </a:lnTo>
                  <a:lnTo>
                    <a:pt x="3098" y="0"/>
                  </a:lnTo>
                  <a:lnTo>
                    <a:pt x="3093" y="49"/>
                  </a:lnTo>
                  <a:lnTo>
                    <a:pt x="3084" y="91"/>
                  </a:lnTo>
                  <a:lnTo>
                    <a:pt x="3072" y="127"/>
                  </a:lnTo>
                  <a:lnTo>
                    <a:pt x="3056" y="155"/>
                  </a:lnTo>
                  <a:lnTo>
                    <a:pt x="3040" y="186"/>
                  </a:lnTo>
                  <a:lnTo>
                    <a:pt x="3014" y="220"/>
                  </a:lnTo>
                  <a:lnTo>
                    <a:pt x="2993" y="247"/>
                  </a:lnTo>
                  <a:lnTo>
                    <a:pt x="2958" y="283"/>
                  </a:lnTo>
                  <a:lnTo>
                    <a:pt x="2922" y="316"/>
                  </a:lnTo>
                  <a:lnTo>
                    <a:pt x="2885" y="348"/>
                  </a:lnTo>
                  <a:lnTo>
                    <a:pt x="2842" y="381"/>
                  </a:lnTo>
                  <a:lnTo>
                    <a:pt x="2803" y="407"/>
                  </a:lnTo>
                  <a:lnTo>
                    <a:pt x="2741" y="445"/>
                  </a:lnTo>
                  <a:lnTo>
                    <a:pt x="2678" y="481"/>
                  </a:lnTo>
                  <a:lnTo>
                    <a:pt x="2586" y="525"/>
                  </a:lnTo>
                  <a:lnTo>
                    <a:pt x="2495" y="565"/>
                  </a:lnTo>
                  <a:lnTo>
                    <a:pt x="2403" y="602"/>
                  </a:lnTo>
                  <a:lnTo>
                    <a:pt x="2321" y="633"/>
                  </a:lnTo>
                  <a:lnTo>
                    <a:pt x="2204" y="672"/>
                  </a:lnTo>
                  <a:lnTo>
                    <a:pt x="2070" y="712"/>
                  </a:lnTo>
                  <a:lnTo>
                    <a:pt x="1936" y="744"/>
                  </a:lnTo>
                  <a:lnTo>
                    <a:pt x="1814" y="772"/>
                  </a:lnTo>
                  <a:lnTo>
                    <a:pt x="1731" y="790"/>
                  </a:lnTo>
                  <a:lnTo>
                    <a:pt x="1627" y="812"/>
                  </a:lnTo>
                  <a:lnTo>
                    <a:pt x="1551" y="826"/>
                  </a:lnTo>
                  <a:lnTo>
                    <a:pt x="1466" y="840"/>
                  </a:lnTo>
                  <a:lnTo>
                    <a:pt x="1380" y="854"/>
                  </a:lnTo>
                  <a:lnTo>
                    <a:pt x="1297" y="866"/>
                  </a:lnTo>
                  <a:lnTo>
                    <a:pt x="1187" y="882"/>
                  </a:lnTo>
                  <a:lnTo>
                    <a:pt x="1089" y="892"/>
                  </a:lnTo>
                  <a:lnTo>
                    <a:pt x="984" y="904"/>
                  </a:lnTo>
                  <a:lnTo>
                    <a:pt x="860" y="916"/>
                  </a:lnTo>
                  <a:lnTo>
                    <a:pt x="734" y="928"/>
                  </a:lnTo>
                  <a:lnTo>
                    <a:pt x="633" y="934"/>
                  </a:lnTo>
                  <a:lnTo>
                    <a:pt x="519" y="942"/>
                  </a:lnTo>
                  <a:lnTo>
                    <a:pt x="397" y="946"/>
                  </a:lnTo>
                  <a:lnTo>
                    <a:pt x="232" y="952"/>
                  </a:lnTo>
                  <a:lnTo>
                    <a:pt x="82" y="954"/>
                  </a:lnTo>
                  <a:lnTo>
                    <a:pt x="0" y="957"/>
                  </a:lnTo>
                  <a:lnTo>
                    <a:pt x="2" y="808"/>
                  </a:lnTo>
                  <a:close/>
                </a:path>
              </a:pathLst>
            </a:custGeom>
            <a:solidFill>
              <a:srgbClr val="FF9933"/>
            </a:solidFill>
            <a:ln w="9525">
              <a:solidFill>
                <a:schemeClr val="tx1"/>
              </a:solidFill>
              <a:round/>
              <a:headEnd/>
              <a:tailEnd/>
            </a:ln>
          </p:spPr>
          <p:txBody>
            <a:bodyPr/>
            <a:lstStyle/>
            <a:p>
              <a:pPr>
                <a:defRPr/>
              </a:pPr>
              <a:endParaRPr lang="en-IN" sz="2585">
                <a:solidFill>
                  <a:prstClr val="black"/>
                </a:solidFill>
                <a:latin typeface="Arial" charset="0"/>
                <a:ea typeface="+mn-ea"/>
              </a:endParaRPr>
            </a:p>
          </p:txBody>
        </p:sp>
        <p:grpSp>
          <p:nvGrpSpPr>
            <p:cNvPr id="33807" name="Group 16"/>
            <p:cNvGrpSpPr>
              <a:grpSpLocks/>
            </p:cNvGrpSpPr>
            <p:nvPr/>
          </p:nvGrpSpPr>
          <p:grpSpPr bwMode="auto">
            <a:xfrm>
              <a:off x="5365753" y="3246442"/>
              <a:ext cx="3033713" cy="708025"/>
              <a:chOff x="3661" y="2043"/>
              <a:chExt cx="1091" cy="276"/>
            </a:xfrm>
          </p:grpSpPr>
          <p:sp>
            <p:nvSpPr>
              <p:cNvPr id="18" name="Freeform 17">
                <a:extLst>
                  <a:ext uri="{FF2B5EF4-FFF2-40B4-BE49-F238E27FC236}">
                    <a16:creationId xmlns:a16="http://schemas.microsoft.com/office/drawing/2014/main" xmlns="" id="{C3C079E9-2917-44BA-829B-9297F43216DA}"/>
                  </a:ext>
                </a:extLst>
              </p:cNvPr>
              <p:cNvSpPr>
                <a:spLocks/>
              </p:cNvSpPr>
              <p:nvPr/>
            </p:nvSpPr>
            <p:spPr bwMode="auto">
              <a:xfrm>
                <a:off x="4605" y="2043"/>
                <a:ext cx="36" cy="276"/>
              </a:xfrm>
              <a:custGeom>
                <a:avLst/>
                <a:gdLst/>
                <a:ahLst/>
                <a:cxnLst>
                  <a:cxn ang="0">
                    <a:pos x="146" y="0"/>
                  </a:cxn>
                  <a:cxn ang="0">
                    <a:pos x="146" y="1107"/>
                  </a:cxn>
                  <a:cxn ang="0">
                    <a:pos x="0" y="812"/>
                  </a:cxn>
                  <a:cxn ang="0">
                    <a:pos x="0" y="294"/>
                  </a:cxn>
                  <a:cxn ang="0">
                    <a:pos x="146" y="0"/>
                  </a:cxn>
                </a:cxnLst>
                <a:rect l="0" t="0" r="r" b="b"/>
                <a:pathLst>
                  <a:path w="146" h="1107">
                    <a:moveTo>
                      <a:pt x="146" y="0"/>
                    </a:moveTo>
                    <a:lnTo>
                      <a:pt x="146" y="1107"/>
                    </a:lnTo>
                    <a:lnTo>
                      <a:pt x="0" y="812"/>
                    </a:lnTo>
                    <a:lnTo>
                      <a:pt x="0" y="294"/>
                    </a:lnTo>
                    <a:lnTo>
                      <a:pt x="146" y="0"/>
                    </a:lnTo>
                    <a:close/>
                  </a:path>
                </a:pathLst>
              </a:custGeom>
              <a:solidFill>
                <a:srgbClr val="FF9933"/>
              </a:solidFill>
              <a:ln w="9525">
                <a:solidFill>
                  <a:schemeClr val="tx1"/>
                </a:solidFill>
                <a:round/>
                <a:headEnd/>
                <a:tailEnd/>
              </a:ln>
              <a:effectLst/>
            </p:spPr>
            <p:txBody>
              <a:bodyPr/>
              <a:lstStyle/>
              <a:p>
                <a:pPr>
                  <a:defRPr/>
                </a:pPr>
                <a:endParaRPr lang="en-IN" sz="2585">
                  <a:solidFill>
                    <a:prstClr val="black"/>
                  </a:solidFill>
                  <a:latin typeface="Arial" charset="0"/>
                  <a:ea typeface="+mn-ea"/>
                </a:endParaRPr>
              </a:p>
            </p:txBody>
          </p:sp>
          <p:sp>
            <p:nvSpPr>
              <p:cNvPr id="19" name="Freeform 18">
                <a:extLst>
                  <a:ext uri="{FF2B5EF4-FFF2-40B4-BE49-F238E27FC236}">
                    <a16:creationId xmlns:a16="http://schemas.microsoft.com/office/drawing/2014/main" xmlns="" id="{DE82720D-A1A7-4963-B9D7-62C785D1C8D1}"/>
                  </a:ext>
                </a:extLst>
              </p:cNvPr>
              <p:cNvSpPr>
                <a:spLocks/>
              </p:cNvSpPr>
              <p:nvPr/>
            </p:nvSpPr>
            <p:spPr bwMode="auto">
              <a:xfrm>
                <a:off x="3661" y="2043"/>
                <a:ext cx="1091" cy="276"/>
              </a:xfrm>
              <a:custGeom>
                <a:avLst/>
                <a:gdLst/>
                <a:ahLst/>
                <a:cxnLst>
                  <a:cxn ang="0">
                    <a:pos x="3920" y="368"/>
                  </a:cxn>
                  <a:cxn ang="0">
                    <a:pos x="3920" y="0"/>
                  </a:cxn>
                  <a:cxn ang="0">
                    <a:pos x="4364" y="590"/>
                  </a:cxn>
                  <a:cxn ang="0">
                    <a:pos x="3920" y="1107"/>
                  </a:cxn>
                  <a:cxn ang="0">
                    <a:pos x="3920" y="738"/>
                  </a:cxn>
                  <a:cxn ang="0">
                    <a:pos x="0" y="738"/>
                  </a:cxn>
                  <a:cxn ang="0">
                    <a:pos x="0" y="368"/>
                  </a:cxn>
                  <a:cxn ang="0">
                    <a:pos x="3920" y="368"/>
                  </a:cxn>
                </a:cxnLst>
                <a:rect l="0" t="0" r="r" b="b"/>
                <a:pathLst>
                  <a:path w="4364" h="1107">
                    <a:moveTo>
                      <a:pt x="3920" y="368"/>
                    </a:moveTo>
                    <a:lnTo>
                      <a:pt x="3920" y="0"/>
                    </a:lnTo>
                    <a:lnTo>
                      <a:pt x="4364" y="590"/>
                    </a:lnTo>
                    <a:lnTo>
                      <a:pt x="3920" y="1107"/>
                    </a:lnTo>
                    <a:lnTo>
                      <a:pt x="3920" y="738"/>
                    </a:lnTo>
                    <a:lnTo>
                      <a:pt x="0" y="738"/>
                    </a:lnTo>
                    <a:lnTo>
                      <a:pt x="0" y="368"/>
                    </a:lnTo>
                    <a:lnTo>
                      <a:pt x="3920" y="368"/>
                    </a:lnTo>
                    <a:close/>
                  </a:path>
                </a:pathLst>
              </a:custGeom>
              <a:solidFill>
                <a:srgbClr val="FF9933"/>
              </a:solidFill>
              <a:ln w="9525">
                <a:solidFill>
                  <a:schemeClr val="tx1"/>
                </a:solidFill>
                <a:round/>
                <a:headEnd/>
                <a:tailEnd/>
              </a:ln>
              <a:effectLst/>
            </p:spPr>
            <p:txBody>
              <a:bodyPr/>
              <a:lstStyle/>
              <a:p>
                <a:pPr>
                  <a:defRPr/>
                </a:pPr>
                <a:endParaRPr lang="en-IN" sz="2585">
                  <a:solidFill>
                    <a:prstClr val="black"/>
                  </a:solidFill>
                  <a:latin typeface="Arial" charset="0"/>
                  <a:ea typeface="+mn-ea"/>
                </a:endParaRPr>
              </a:p>
            </p:txBody>
          </p:sp>
        </p:grpSp>
        <p:sp>
          <p:nvSpPr>
            <p:cNvPr id="20" name="Rectangle 19">
              <a:extLst>
                <a:ext uri="{FF2B5EF4-FFF2-40B4-BE49-F238E27FC236}">
                  <a16:creationId xmlns:a16="http://schemas.microsoft.com/office/drawing/2014/main" xmlns="" id="{0BB3AEA1-E74E-4FB1-A60C-34446AD49EF0}"/>
                </a:ext>
              </a:extLst>
            </p:cNvPr>
            <p:cNvSpPr>
              <a:spLocks noChangeArrowheads="1"/>
            </p:cNvSpPr>
            <p:nvPr/>
          </p:nvSpPr>
          <p:spPr bwMode="auto">
            <a:xfrm>
              <a:off x="4024314" y="3388752"/>
              <a:ext cx="1286404" cy="357761"/>
            </a:xfrm>
            <a:prstGeom prst="rect">
              <a:avLst/>
            </a:prstGeom>
            <a:noFill/>
            <a:ln w="12700">
              <a:noFill/>
              <a:miter lim="800000"/>
              <a:headEnd/>
              <a:tailEnd/>
            </a:ln>
            <a:effectLst/>
          </p:spPr>
          <p:txBody>
            <a:bodyPr/>
            <a:lstStyle/>
            <a:p>
              <a:pPr marL="93787" indent="-93787">
                <a:lnSpc>
                  <a:spcPts val="1015"/>
                </a:lnSpc>
                <a:spcBef>
                  <a:spcPts val="923"/>
                </a:spcBef>
                <a:buClr>
                  <a:prstClr val="black"/>
                </a:buClr>
                <a:tabLst>
                  <a:tab pos="422041" algn="l"/>
                  <a:tab pos="844083" algn="l"/>
                  <a:tab pos="1266124" algn="l"/>
                </a:tabLst>
                <a:defRPr/>
              </a:pPr>
              <a:r>
                <a:rPr lang="en-US" sz="1292" dirty="0">
                  <a:solidFill>
                    <a:prstClr val="black"/>
                  </a:solidFill>
                  <a:latin typeface="Arial" charset="0"/>
                  <a:ea typeface="+mn-ea"/>
                </a:rPr>
                <a:t>IT strategy</a:t>
              </a:r>
            </a:p>
          </p:txBody>
        </p:sp>
        <p:sp>
          <p:nvSpPr>
            <p:cNvPr id="21" name="AutoShape 20">
              <a:extLst>
                <a:ext uri="{FF2B5EF4-FFF2-40B4-BE49-F238E27FC236}">
                  <a16:creationId xmlns:a16="http://schemas.microsoft.com/office/drawing/2014/main" xmlns="" id="{4B08C373-4FA7-4553-8901-BDFFFD0D606F}"/>
                </a:ext>
              </a:extLst>
            </p:cNvPr>
            <p:cNvSpPr>
              <a:spLocks noChangeArrowheads="1"/>
            </p:cNvSpPr>
            <p:nvPr/>
          </p:nvSpPr>
          <p:spPr bwMode="auto">
            <a:xfrm>
              <a:off x="2476502" y="2571749"/>
              <a:ext cx="1568450" cy="392161"/>
            </a:xfrm>
            <a:prstGeom prst="curvedDownArrow">
              <a:avLst>
                <a:gd name="adj1" fmla="val 80000"/>
                <a:gd name="adj2" fmla="val 160000"/>
                <a:gd name="adj3" fmla="val 33333"/>
              </a:avLst>
            </a:prstGeom>
            <a:solidFill>
              <a:srgbClr val="FF9933"/>
            </a:solidFill>
            <a:ln w="9525">
              <a:solidFill>
                <a:schemeClr val="tx1"/>
              </a:solidFill>
              <a:miter lim="800000"/>
              <a:headEnd/>
              <a:tailEnd/>
            </a:ln>
            <a:effectLst/>
          </p:spPr>
          <p:txBody>
            <a:bodyPr/>
            <a:lstStyle/>
            <a:p>
              <a:pPr>
                <a:defRPr/>
              </a:pPr>
              <a:endParaRPr lang="en-IN" sz="2585">
                <a:solidFill>
                  <a:prstClr val="black"/>
                </a:solidFill>
                <a:latin typeface="Arial" charset="0"/>
                <a:ea typeface="+mn-ea"/>
              </a:endParaRPr>
            </a:p>
          </p:txBody>
        </p:sp>
        <p:sp>
          <p:nvSpPr>
            <p:cNvPr id="22" name="Freeform 21">
              <a:extLst>
                <a:ext uri="{FF2B5EF4-FFF2-40B4-BE49-F238E27FC236}">
                  <a16:creationId xmlns:a16="http://schemas.microsoft.com/office/drawing/2014/main" xmlns="" id="{AE7BB01F-B843-42EE-99CF-1682CDB8C741}"/>
                </a:ext>
              </a:extLst>
            </p:cNvPr>
            <p:cNvSpPr>
              <a:spLocks/>
            </p:cNvSpPr>
            <p:nvPr/>
          </p:nvSpPr>
          <p:spPr bwMode="auto">
            <a:xfrm>
              <a:off x="6371829" y="4310674"/>
              <a:ext cx="459185" cy="153080"/>
            </a:xfrm>
            <a:custGeom>
              <a:avLst/>
              <a:gdLst/>
              <a:ahLst/>
              <a:cxnLst>
                <a:cxn ang="0">
                  <a:pos x="0" y="0"/>
                </a:cxn>
                <a:cxn ang="0">
                  <a:pos x="1053" y="0"/>
                </a:cxn>
                <a:cxn ang="0">
                  <a:pos x="526" y="243"/>
                </a:cxn>
                <a:cxn ang="0">
                  <a:pos x="0" y="0"/>
                </a:cxn>
              </a:cxnLst>
              <a:rect l="0" t="0" r="r" b="b"/>
              <a:pathLst>
                <a:path w="1053" h="243">
                  <a:moveTo>
                    <a:pt x="0" y="0"/>
                  </a:moveTo>
                  <a:lnTo>
                    <a:pt x="1053" y="0"/>
                  </a:lnTo>
                  <a:lnTo>
                    <a:pt x="526" y="243"/>
                  </a:lnTo>
                  <a:lnTo>
                    <a:pt x="0" y="0"/>
                  </a:lnTo>
                  <a:close/>
                </a:path>
              </a:pathLst>
            </a:custGeom>
            <a:solidFill>
              <a:srgbClr val="FF9933"/>
            </a:solidFill>
            <a:ln w="9525">
              <a:solidFill>
                <a:schemeClr val="tx1"/>
              </a:solidFill>
              <a:round/>
              <a:headEnd/>
              <a:tailEnd/>
            </a:ln>
          </p:spPr>
          <p:txBody>
            <a:bodyPr/>
            <a:lstStyle/>
            <a:p>
              <a:pPr>
                <a:defRPr/>
              </a:pPr>
              <a:endParaRPr lang="en-IN" sz="2585">
                <a:solidFill>
                  <a:prstClr val="black"/>
                </a:solidFill>
                <a:latin typeface="Arial" charset="0"/>
                <a:ea typeface="+mn-ea"/>
              </a:endParaRPr>
            </a:p>
          </p:txBody>
        </p:sp>
        <p:sp>
          <p:nvSpPr>
            <p:cNvPr id="23" name="Freeform 22">
              <a:extLst>
                <a:ext uri="{FF2B5EF4-FFF2-40B4-BE49-F238E27FC236}">
                  <a16:creationId xmlns:a16="http://schemas.microsoft.com/office/drawing/2014/main" xmlns="" id="{3BBCBE18-E82B-44B1-9687-348050DC91BB}"/>
                </a:ext>
              </a:extLst>
            </p:cNvPr>
            <p:cNvSpPr>
              <a:spLocks/>
            </p:cNvSpPr>
            <p:nvPr/>
          </p:nvSpPr>
          <p:spPr bwMode="auto">
            <a:xfrm>
              <a:off x="5369191" y="3694912"/>
              <a:ext cx="1346596" cy="615762"/>
            </a:xfrm>
            <a:custGeom>
              <a:avLst/>
              <a:gdLst/>
              <a:ahLst/>
              <a:cxnLst>
                <a:cxn ang="0">
                  <a:pos x="81" y="151"/>
                </a:cxn>
                <a:cxn ang="0">
                  <a:pos x="266" y="154"/>
                </a:cxn>
                <a:cxn ang="0">
                  <a:pos x="442" y="161"/>
                </a:cxn>
                <a:cxn ang="0">
                  <a:pos x="621" y="173"/>
                </a:cxn>
                <a:cxn ang="0">
                  <a:pos x="795" y="188"/>
                </a:cxn>
                <a:cxn ang="0">
                  <a:pos x="991" y="210"/>
                </a:cxn>
                <a:cxn ang="0">
                  <a:pos x="1155" y="232"/>
                </a:cxn>
                <a:cxn ang="0">
                  <a:pos x="1374" y="268"/>
                </a:cxn>
                <a:cxn ang="0">
                  <a:pos x="1634" y="325"/>
                </a:cxn>
                <a:cxn ang="0">
                  <a:pos x="1787" y="367"/>
                </a:cxn>
                <a:cxn ang="0">
                  <a:pos x="2011" y="441"/>
                </a:cxn>
                <a:cxn ang="0">
                  <a:pos x="2154" y="497"/>
                </a:cxn>
                <a:cxn ang="0">
                  <a:pos x="2279" y="561"/>
                </a:cxn>
                <a:cxn ang="0">
                  <a:pos x="2381" y="624"/>
                </a:cxn>
                <a:cxn ang="0">
                  <a:pos x="2468" y="692"/>
                </a:cxn>
                <a:cxn ang="0">
                  <a:pos x="2532" y="753"/>
                </a:cxn>
                <a:cxn ang="0">
                  <a:pos x="2572" y="812"/>
                </a:cxn>
                <a:cxn ang="0">
                  <a:pos x="2596" y="864"/>
                </a:cxn>
                <a:cxn ang="0">
                  <a:pos x="2612" y="927"/>
                </a:cxn>
                <a:cxn ang="0">
                  <a:pos x="3097" y="957"/>
                </a:cxn>
                <a:cxn ang="0">
                  <a:pos x="3084" y="866"/>
                </a:cxn>
                <a:cxn ang="0">
                  <a:pos x="3057" y="802"/>
                </a:cxn>
                <a:cxn ang="0">
                  <a:pos x="3014" y="737"/>
                </a:cxn>
                <a:cxn ang="0">
                  <a:pos x="2957" y="674"/>
                </a:cxn>
                <a:cxn ang="0">
                  <a:pos x="2885" y="609"/>
                </a:cxn>
                <a:cxn ang="0">
                  <a:pos x="2803" y="550"/>
                </a:cxn>
                <a:cxn ang="0">
                  <a:pos x="2678" y="476"/>
                </a:cxn>
                <a:cxn ang="0">
                  <a:pos x="2495" y="392"/>
                </a:cxn>
                <a:cxn ang="0">
                  <a:pos x="2320" y="324"/>
                </a:cxn>
                <a:cxn ang="0">
                  <a:pos x="2069" y="245"/>
                </a:cxn>
                <a:cxn ang="0">
                  <a:pos x="1813" y="185"/>
                </a:cxn>
                <a:cxn ang="0">
                  <a:pos x="1626" y="145"/>
                </a:cxn>
                <a:cxn ang="0">
                  <a:pos x="1466" y="117"/>
                </a:cxn>
                <a:cxn ang="0">
                  <a:pos x="1296" y="91"/>
                </a:cxn>
                <a:cxn ang="0">
                  <a:pos x="1088" y="65"/>
                </a:cxn>
                <a:cxn ang="0">
                  <a:pos x="859" y="41"/>
                </a:cxn>
                <a:cxn ang="0">
                  <a:pos x="633" y="23"/>
                </a:cxn>
                <a:cxn ang="0">
                  <a:pos x="396" y="11"/>
                </a:cxn>
                <a:cxn ang="0">
                  <a:pos x="81" y="3"/>
                </a:cxn>
                <a:cxn ang="0">
                  <a:pos x="0" y="151"/>
                </a:cxn>
              </a:cxnLst>
              <a:rect l="0" t="0" r="r" b="b"/>
              <a:pathLst>
                <a:path w="3097" h="957">
                  <a:moveTo>
                    <a:pt x="0" y="151"/>
                  </a:moveTo>
                  <a:lnTo>
                    <a:pt x="81" y="151"/>
                  </a:lnTo>
                  <a:lnTo>
                    <a:pt x="184" y="152"/>
                  </a:lnTo>
                  <a:lnTo>
                    <a:pt x="266" y="154"/>
                  </a:lnTo>
                  <a:lnTo>
                    <a:pt x="349" y="157"/>
                  </a:lnTo>
                  <a:lnTo>
                    <a:pt x="442" y="161"/>
                  </a:lnTo>
                  <a:lnTo>
                    <a:pt x="526" y="167"/>
                  </a:lnTo>
                  <a:lnTo>
                    <a:pt x="621" y="173"/>
                  </a:lnTo>
                  <a:lnTo>
                    <a:pt x="698" y="179"/>
                  </a:lnTo>
                  <a:lnTo>
                    <a:pt x="795" y="188"/>
                  </a:lnTo>
                  <a:lnTo>
                    <a:pt x="889" y="198"/>
                  </a:lnTo>
                  <a:lnTo>
                    <a:pt x="991" y="210"/>
                  </a:lnTo>
                  <a:lnTo>
                    <a:pt x="1076" y="222"/>
                  </a:lnTo>
                  <a:lnTo>
                    <a:pt x="1155" y="232"/>
                  </a:lnTo>
                  <a:lnTo>
                    <a:pt x="1244" y="245"/>
                  </a:lnTo>
                  <a:lnTo>
                    <a:pt x="1374" y="268"/>
                  </a:lnTo>
                  <a:lnTo>
                    <a:pt x="1492" y="293"/>
                  </a:lnTo>
                  <a:lnTo>
                    <a:pt x="1634" y="325"/>
                  </a:lnTo>
                  <a:lnTo>
                    <a:pt x="1727" y="350"/>
                  </a:lnTo>
                  <a:lnTo>
                    <a:pt x="1787" y="367"/>
                  </a:lnTo>
                  <a:lnTo>
                    <a:pt x="1903" y="402"/>
                  </a:lnTo>
                  <a:lnTo>
                    <a:pt x="2011" y="441"/>
                  </a:lnTo>
                  <a:lnTo>
                    <a:pt x="2092" y="472"/>
                  </a:lnTo>
                  <a:lnTo>
                    <a:pt x="2154" y="497"/>
                  </a:lnTo>
                  <a:lnTo>
                    <a:pt x="2221" y="530"/>
                  </a:lnTo>
                  <a:lnTo>
                    <a:pt x="2279" y="561"/>
                  </a:lnTo>
                  <a:lnTo>
                    <a:pt x="2327" y="589"/>
                  </a:lnTo>
                  <a:lnTo>
                    <a:pt x="2381" y="624"/>
                  </a:lnTo>
                  <a:lnTo>
                    <a:pt x="2428" y="658"/>
                  </a:lnTo>
                  <a:lnTo>
                    <a:pt x="2468" y="692"/>
                  </a:lnTo>
                  <a:lnTo>
                    <a:pt x="2504" y="723"/>
                  </a:lnTo>
                  <a:lnTo>
                    <a:pt x="2532" y="753"/>
                  </a:lnTo>
                  <a:lnTo>
                    <a:pt x="2553" y="781"/>
                  </a:lnTo>
                  <a:lnTo>
                    <a:pt x="2572" y="812"/>
                  </a:lnTo>
                  <a:lnTo>
                    <a:pt x="2587" y="839"/>
                  </a:lnTo>
                  <a:lnTo>
                    <a:pt x="2596" y="864"/>
                  </a:lnTo>
                  <a:lnTo>
                    <a:pt x="2608" y="897"/>
                  </a:lnTo>
                  <a:lnTo>
                    <a:pt x="2612" y="927"/>
                  </a:lnTo>
                  <a:lnTo>
                    <a:pt x="2614" y="957"/>
                  </a:lnTo>
                  <a:lnTo>
                    <a:pt x="3097" y="957"/>
                  </a:lnTo>
                  <a:lnTo>
                    <a:pt x="3093" y="908"/>
                  </a:lnTo>
                  <a:lnTo>
                    <a:pt x="3084" y="866"/>
                  </a:lnTo>
                  <a:lnTo>
                    <a:pt x="3072" y="830"/>
                  </a:lnTo>
                  <a:lnTo>
                    <a:pt x="3057" y="802"/>
                  </a:lnTo>
                  <a:lnTo>
                    <a:pt x="3039" y="771"/>
                  </a:lnTo>
                  <a:lnTo>
                    <a:pt x="3014" y="737"/>
                  </a:lnTo>
                  <a:lnTo>
                    <a:pt x="2993" y="710"/>
                  </a:lnTo>
                  <a:lnTo>
                    <a:pt x="2957" y="674"/>
                  </a:lnTo>
                  <a:lnTo>
                    <a:pt x="2922" y="641"/>
                  </a:lnTo>
                  <a:lnTo>
                    <a:pt x="2885" y="609"/>
                  </a:lnTo>
                  <a:lnTo>
                    <a:pt x="2841" y="576"/>
                  </a:lnTo>
                  <a:lnTo>
                    <a:pt x="2803" y="550"/>
                  </a:lnTo>
                  <a:lnTo>
                    <a:pt x="2740" y="512"/>
                  </a:lnTo>
                  <a:lnTo>
                    <a:pt x="2678" y="476"/>
                  </a:lnTo>
                  <a:lnTo>
                    <a:pt x="2586" y="432"/>
                  </a:lnTo>
                  <a:lnTo>
                    <a:pt x="2495" y="392"/>
                  </a:lnTo>
                  <a:lnTo>
                    <a:pt x="2403" y="355"/>
                  </a:lnTo>
                  <a:lnTo>
                    <a:pt x="2320" y="324"/>
                  </a:lnTo>
                  <a:lnTo>
                    <a:pt x="2203" y="285"/>
                  </a:lnTo>
                  <a:lnTo>
                    <a:pt x="2069" y="245"/>
                  </a:lnTo>
                  <a:lnTo>
                    <a:pt x="1935" y="213"/>
                  </a:lnTo>
                  <a:lnTo>
                    <a:pt x="1813" y="185"/>
                  </a:lnTo>
                  <a:lnTo>
                    <a:pt x="1730" y="167"/>
                  </a:lnTo>
                  <a:lnTo>
                    <a:pt x="1626" y="145"/>
                  </a:lnTo>
                  <a:lnTo>
                    <a:pt x="1551" y="131"/>
                  </a:lnTo>
                  <a:lnTo>
                    <a:pt x="1466" y="117"/>
                  </a:lnTo>
                  <a:lnTo>
                    <a:pt x="1380" y="103"/>
                  </a:lnTo>
                  <a:lnTo>
                    <a:pt x="1296" y="91"/>
                  </a:lnTo>
                  <a:lnTo>
                    <a:pt x="1186" y="75"/>
                  </a:lnTo>
                  <a:lnTo>
                    <a:pt x="1088" y="65"/>
                  </a:lnTo>
                  <a:lnTo>
                    <a:pt x="984" y="53"/>
                  </a:lnTo>
                  <a:lnTo>
                    <a:pt x="859" y="41"/>
                  </a:lnTo>
                  <a:lnTo>
                    <a:pt x="734" y="29"/>
                  </a:lnTo>
                  <a:lnTo>
                    <a:pt x="633" y="23"/>
                  </a:lnTo>
                  <a:lnTo>
                    <a:pt x="518" y="15"/>
                  </a:lnTo>
                  <a:lnTo>
                    <a:pt x="396" y="11"/>
                  </a:lnTo>
                  <a:lnTo>
                    <a:pt x="231" y="5"/>
                  </a:lnTo>
                  <a:lnTo>
                    <a:pt x="81" y="3"/>
                  </a:lnTo>
                  <a:lnTo>
                    <a:pt x="0" y="0"/>
                  </a:lnTo>
                  <a:lnTo>
                    <a:pt x="0" y="151"/>
                  </a:lnTo>
                  <a:close/>
                </a:path>
              </a:pathLst>
            </a:custGeom>
            <a:solidFill>
              <a:srgbClr val="FF9933"/>
            </a:solidFill>
            <a:ln w="9525">
              <a:solidFill>
                <a:schemeClr val="tx1"/>
              </a:solidFill>
              <a:round/>
              <a:headEnd/>
              <a:tailEnd/>
            </a:ln>
          </p:spPr>
          <p:txBody>
            <a:bodyPr/>
            <a:lstStyle/>
            <a:p>
              <a:pPr>
                <a:defRPr/>
              </a:pPr>
              <a:endParaRPr lang="en-IN" sz="2585">
                <a:solidFill>
                  <a:prstClr val="black"/>
                </a:solidFill>
                <a:latin typeface="Arial" charset="0"/>
                <a:ea typeface="+mn-ea"/>
              </a:endParaRPr>
            </a:p>
          </p:txBody>
        </p:sp>
        <p:sp>
          <p:nvSpPr>
            <p:cNvPr id="24" name="Freeform 23">
              <a:extLst>
                <a:ext uri="{FF2B5EF4-FFF2-40B4-BE49-F238E27FC236}">
                  <a16:creationId xmlns:a16="http://schemas.microsoft.com/office/drawing/2014/main" xmlns="" id="{F039283B-DCF4-44FD-BE1C-744174155A68}"/>
                </a:ext>
              </a:extLst>
            </p:cNvPr>
            <p:cNvSpPr>
              <a:spLocks/>
            </p:cNvSpPr>
            <p:nvPr/>
          </p:nvSpPr>
          <p:spPr bwMode="auto">
            <a:xfrm>
              <a:off x="6371829" y="2743750"/>
              <a:ext cx="459185" cy="156521"/>
            </a:xfrm>
            <a:custGeom>
              <a:avLst/>
              <a:gdLst/>
              <a:ahLst/>
              <a:cxnLst>
                <a:cxn ang="0">
                  <a:pos x="0" y="243"/>
                </a:cxn>
                <a:cxn ang="0">
                  <a:pos x="1052" y="243"/>
                </a:cxn>
                <a:cxn ang="0">
                  <a:pos x="525" y="0"/>
                </a:cxn>
                <a:cxn ang="0">
                  <a:pos x="0" y="243"/>
                </a:cxn>
              </a:cxnLst>
              <a:rect l="0" t="0" r="r" b="b"/>
              <a:pathLst>
                <a:path w="1052" h="243">
                  <a:moveTo>
                    <a:pt x="0" y="243"/>
                  </a:moveTo>
                  <a:lnTo>
                    <a:pt x="1052" y="243"/>
                  </a:lnTo>
                  <a:lnTo>
                    <a:pt x="525" y="0"/>
                  </a:lnTo>
                  <a:lnTo>
                    <a:pt x="0" y="243"/>
                  </a:lnTo>
                  <a:close/>
                </a:path>
              </a:pathLst>
            </a:custGeom>
            <a:solidFill>
              <a:srgbClr val="FF9933"/>
            </a:solidFill>
            <a:ln w="9525">
              <a:solidFill>
                <a:schemeClr val="tx1"/>
              </a:solidFill>
              <a:round/>
              <a:headEnd/>
              <a:tailEnd/>
            </a:ln>
          </p:spPr>
          <p:txBody>
            <a:bodyPr/>
            <a:lstStyle/>
            <a:p>
              <a:pPr>
                <a:defRPr/>
              </a:pPr>
              <a:endParaRPr lang="en-IN" sz="2585">
                <a:solidFill>
                  <a:prstClr val="black"/>
                </a:solidFill>
                <a:latin typeface="Arial" charset="0"/>
                <a:ea typeface="+mn-ea"/>
              </a:endParaRPr>
            </a:p>
          </p:txBody>
        </p:sp>
        <p:sp>
          <p:nvSpPr>
            <p:cNvPr id="25" name="Freeform 24">
              <a:extLst>
                <a:ext uri="{FF2B5EF4-FFF2-40B4-BE49-F238E27FC236}">
                  <a16:creationId xmlns:a16="http://schemas.microsoft.com/office/drawing/2014/main" xmlns="" id="{D1612726-0508-45F0-BB3C-46DE669B5013}"/>
                </a:ext>
              </a:extLst>
            </p:cNvPr>
            <p:cNvSpPr>
              <a:spLocks/>
            </p:cNvSpPr>
            <p:nvPr/>
          </p:nvSpPr>
          <p:spPr bwMode="auto">
            <a:xfrm>
              <a:off x="5369191" y="2900270"/>
              <a:ext cx="1346596" cy="615762"/>
            </a:xfrm>
            <a:custGeom>
              <a:avLst/>
              <a:gdLst/>
              <a:ahLst/>
              <a:cxnLst>
                <a:cxn ang="0">
                  <a:pos x="82" y="806"/>
                </a:cxn>
                <a:cxn ang="0">
                  <a:pos x="266" y="803"/>
                </a:cxn>
                <a:cxn ang="0">
                  <a:pos x="443" y="796"/>
                </a:cxn>
                <a:cxn ang="0">
                  <a:pos x="621" y="784"/>
                </a:cxn>
                <a:cxn ang="0">
                  <a:pos x="796" y="769"/>
                </a:cxn>
                <a:cxn ang="0">
                  <a:pos x="992" y="747"/>
                </a:cxn>
                <a:cxn ang="0">
                  <a:pos x="1155" y="725"/>
                </a:cxn>
                <a:cxn ang="0">
                  <a:pos x="1374" y="689"/>
                </a:cxn>
                <a:cxn ang="0">
                  <a:pos x="1634" y="632"/>
                </a:cxn>
                <a:cxn ang="0">
                  <a:pos x="1787" y="590"/>
                </a:cxn>
                <a:cxn ang="0">
                  <a:pos x="2012" y="516"/>
                </a:cxn>
                <a:cxn ang="0">
                  <a:pos x="2154" y="460"/>
                </a:cxn>
                <a:cxn ang="0">
                  <a:pos x="2279" y="396"/>
                </a:cxn>
                <a:cxn ang="0">
                  <a:pos x="2381" y="333"/>
                </a:cxn>
                <a:cxn ang="0">
                  <a:pos x="2469" y="265"/>
                </a:cxn>
                <a:cxn ang="0">
                  <a:pos x="2533" y="204"/>
                </a:cxn>
                <a:cxn ang="0">
                  <a:pos x="2573" y="145"/>
                </a:cxn>
                <a:cxn ang="0">
                  <a:pos x="2597" y="93"/>
                </a:cxn>
                <a:cxn ang="0">
                  <a:pos x="2613" y="30"/>
                </a:cxn>
                <a:cxn ang="0">
                  <a:pos x="3098" y="0"/>
                </a:cxn>
                <a:cxn ang="0">
                  <a:pos x="3084" y="91"/>
                </a:cxn>
                <a:cxn ang="0">
                  <a:pos x="3056" y="155"/>
                </a:cxn>
                <a:cxn ang="0">
                  <a:pos x="3014" y="220"/>
                </a:cxn>
                <a:cxn ang="0">
                  <a:pos x="2958" y="283"/>
                </a:cxn>
                <a:cxn ang="0">
                  <a:pos x="2885" y="348"/>
                </a:cxn>
                <a:cxn ang="0">
                  <a:pos x="2803" y="407"/>
                </a:cxn>
                <a:cxn ang="0">
                  <a:pos x="2678" y="481"/>
                </a:cxn>
                <a:cxn ang="0">
                  <a:pos x="2495" y="565"/>
                </a:cxn>
                <a:cxn ang="0">
                  <a:pos x="2321" y="633"/>
                </a:cxn>
                <a:cxn ang="0">
                  <a:pos x="2070" y="712"/>
                </a:cxn>
                <a:cxn ang="0">
                  <a:pos x="1814" y="772"/>
                </a:cxn>
                <a:cxn ang="0">
                  <a:pos x="1627" y="812"/>
                </a:cxn>
                <a:cxn ang="0">
                  <a:pos x="1466" y="840"/>
                </a:cxn>
                <a:cxn ang="0">
                  <a:pos x="1297" y="866"/>
                </a:cxn>
                <a:cxn ang="0">
                  <a:pos x="1089" y="892"/>
                </a:cxn>
                <a:cxn ang="0">
                  <a:pos x="860" y="916"/>
                </a:cxn>
                <a:cxn ang="0">
                  <a:pos x="633" y="934"/>
                </a:cxn>
                <a:cxn ang="0">
                  <a:pos x="397" y="946"/>
                </a:cxn>
                <a:cxn ang="0">
                  <a:pos x="82" y="954"/>
                </a:cxn>
                <a:cxn ang="0">
                  <a:pos x="2" y="808"/>
                </a:cxn>
              </a:cxnLst>
              <a:rect l="0" t="0" r="r" b="b"/>
              <a:pathLst>
                <a:path w="3098" h="957">
                  <a:moveTo>
                    <a:pt x="2" y="808"/>
                  </a:moveTo>
                  <a:lnTo>
                    <a:pt x="82" y="806"/>
                  </a:lnTo>
                  <a:lnTo>
                    <a:pt x="183" y="805"/>
                  </a:lnTo>
                  <a:lnTo>
                    <a:pt x="266" y="803"/>
                  </a:lnTo>
                  <a:lnTo>
                    <a:pt x="350" y="800"/>
                  </a:lnTo>
                  <a:lnTo>
                    <a:pt x="443" y="796"/>
                  </a:lnTo>
                  <a:lnTo>
                    <a:pt x="526" y="790"/>
                  </a:lnTo>
                  <a:lnTo>
                    <a:pt x="621" y="784"/>
                  </a:lnTo>
                  <a:lnTo>
                    <a:pt x="699" y="778"/>
                  </a:lnTo>
                  <a:lnTo>
                    <a:pt x="796" y="769"/>
                  </a:lnTo>
                  <a:lnTo>
                    <a:pt x="890" y="759"/>
                  </a:lnTo>
                  <a:lnTo>
                    <a:pt x="992" y="747"/>
                  </a:lnTo>
                  <a:lnTo>
                    <a:pt x="1077" y="735"/>
                  </a:lnTo>
                  <a:lnTo>
                    <a:pt x="1155" y="725"/>
                  </a:lnTo>
                  <a:lnTo>
                    <a:pt x="1245" y="712"/>
                  </a:lnTo>
                  <a:lnTo>
                    <a:pt x="1374" y="689"/>
                  </a:lnTo>
                  <a:lnTo>
                    <a:pt x="1493" y="664"/>
                  </a:lnTo>
                  <a:lnTo>
                    <a:pt x="1634" y="632"/>
                  </a:lnTo>
                  <a:lnTo>
                    <a:pt x="1728" y="607"/>
                  </a:lnTo>
                  <a:lnTo>
                    <a:pt x="1787" y="590"/>
                  </a:lnTo>
                  <a:lnTo>
                    <a:pt x="1903" y="555"/>
                  </a:lnTo>
                  <a:lnTo>
                    <a:pt x="2012" y="516"/>
                  </a:lnTo>
                  <a:lnTo>
                    <a:pt x="2092" y="485"/>
                  </a:lnTo>
                  <a:lnTo>
                    <a:pt x="2154" y="460"/>
                  </a:lnTo>
                  <a:lnTo>
                    <a:pt x="2222" y="427"/>
                  </a:lnTo>
                  <a:lnTo>
                    <a:pt x="2279" y="396"/>
                  </a:lnTo>
                  <a:lnTo>
                    <a:pt x="2327" y="368"/>
                  </a:lnTo>
                  <a:lnTo>
                    <a:pt x="2381" y="333"/>
                  </a:lnTo>
                  <a:lnTo>
                    <a:pt x="2429" y="299"/>
                  </a:lnTo>
                  <a:lnTo>
                    <a:pt x="2469" y="265"/>
                  </a:lnTo>
                  <a:lnTo>
                    <a:pt x="2504" y="234"/>
                  </a:lnTo>
                  <a:lnTo>
                    <a:pt x="2533" y="204"/>
                  </a:lnTo>
                  <a:lnTo>
                    <a:pt x="2554" y="176"/>
                  </a:lnTo>
                  <a:lnTo>
                    <a:pt x="2573" y="145"/>
                  </a:lnTo>
                  <a:lnTo>
                    <a:pt x="2588" y="117"/>
                  </a:lnTo>
                  <a:lnTo>
                    <a:pt x="2597" y="93"/>
                  </a:lnTo>
                  <a:lnTo>
                    <a:pt x="2608" y="60"/>
                  </a:lnTo>
                  <a:lnTo>
                    <a:pt x="2613" y="30"/>
                  </a:lnTo>
                  <a:lnTo>
                    <a:pt x="2614" y="0"/>
                  </a:lnTo>
                  <a:lnTo>
                    <a:pt x="3098" y="0"/>
                  </a:lnTo>
                  <a:lnTo>
                    <a:pt x="3093" y="49"/>
                  </a:lnTo>
                  <a:lnTo>
                    <a:pt x="3084" y="91"/>
                  </a:lnTo>
                  <a:lnTo>
                    <a:pt x="3072" y="127"/>
                  </a:lnTo>
                  <a:lnTo>
                    <a:pt x="3056" y="155"/>
                  </a:lnTo>
                  <a:lnTo>
                    <a:pt x="3040" y="186"/>
                  </a:lnTo>
                  <a:lnTo>
                    <a:pt x="3014" y="220"/>
                  </a:lnTo>
                  <a:lnTo>
                    <a:pt x="2993" y="247"/>
                  </a:lnTo>
                  <a:lnTo>
                    <a:pt x="2958" y="283"/>
                  </a:lnTo>
                  <a:lnTo>
                    <a:pt x="2922" y="316"/>
                  </a:lnTo>
                  <a:lnTo>
                    <a:pt x="2885" y="348"/>
                  </a:lnTo>
                  <a:lnTo>
                    <a:pt x="2842" y="381"/>
                  </a:lnTo>
                  <a:lnTo>
                    <a:pt x="2803" y="407"/>
                  </a:lnTo>
                  <a:lnTo>
                    <a:pt x="2741" y="445"/>
                  </a:lnTo>
                  <a:lnTo>
                    <a:pt x="2678" y="481"/>
                  </a:lnTo>
                  <a:lnTo>
                    <a:pt x="2586" y="525"/>
                  </a:lnTo>
                  <a:lnTo>
                    <a:pt x="2495" y="565"/>
                  </a:lnTo>
                  <a:lnTo>
                    <a:pt x="2403" y="602"/>
                  </a:lnTo>
                  <a:lnTo>
                    <a:pt x="2321" y="633"/>
                  </a:lnTo>
                  <a:lnTo>
                    <a:pt x="2204" y="672"/>
                  </a:lnTo>
                  <a:lnTo>
                    <a:pt x="2070" y="712"/>
                  </a:lnTo>
                  <a:lnTo>
                    <a:pt x="1936" y="744"/>
                  </a:lnTo>
                  <a:lnTo>
                    <a:pt x="1814" y="772"/>
                  </a:lnTo>
                  <a:lnTo>
                    <a:pt x="1731" y="790"/>
                  </a:lnTo>
                  <a:lnTo>
                    <a:pt x="1627" y="812"/>
                  </a:lnTo>
                  <a:lnTo>
                    <a:pt x="1551" y="826"/>
                  </a:lnTo>
                  <a:lnTo>
                    <a:pt x="1466" y="840"/>
                  </a:lnTo>
                  <a:lnTo>
                    <a:pt x="1380" y="854"/>
                  </a:lnTo>
                  <a:lnTo>
                    <a:pt x="1297" y="866"/>
                  </a:lnTo>
                  <a:lnTo>
                    <a:pt x="1187" y="882"/>
                  </a:lnTo>
                  <a:lnTo>
                    <a:pt x="1089" y="892"/>
                  </a:lnTo>
                  <a:lnTo>
                    <a:pt x="984" y="904"/>
                  </a:lnTo>
                  <a:lnTo>
                    <a:pt x="860" y="916"/>
                  </a:lnTo>
                  <a:lnTo>
                    <a:pt x="734" y="928"/>
                  </a:lnTo>
                  <a:lnTo>
                    <a:pt x="633" y="934"/>
                  </a:lnTo>
                  <a:lnTo>
                    <a:pt x="519" y="942"/>
                  </a:lnTo>
                  <a:lnTo>
                    <a:pt x="397" y="946"/>
                  </a:lnTo>
                  <a:lnTo>
                    <a:pt x="232" y="952"/>
                  </a:lnTo>
                  <a:lnTo>
                    <a:pt x="82" y="954"/>
                  </a:lnTo>
                  <a:lnTo>
                    <a:pt x="0" y="957"/>
                  </a:lnTo>
                  <a:lnTo>
                    <a:pt x="2" y="808"/>
                  </a:lnTo>
                  <a:close/>
                </a:path>
              </a:pathLst>
            </a:custGeom>
            <a:solidFill>
              <a:srgbClr val="FF9933"/>
            </a:solidFill>
            <a:ln w="9525">
              <a:solidFill>
                <a:schemeClr val="tx1"/>
              </a:solidFill>
              <a:round/>
              <a:headEnd/>
              <a:tailEnd/>
            </a:ln>
          </p:spPr>
          <p:txBody>
            <a:bodyPr/>
            <a:lstStyle/>
            <a:p>
              <a:pPr>
                <a:defRPr/>
              </a:pPr>
              <a:endParaRPr lang="en-IN" sz="2585">
                <a:solidFill>
                  <a:prstClr val="black"/>
                </a:solidFill>
                <a:latin typeface="Arial" charset="0"/>
                <a:ea typeface="+mn-ea"/>
              </a:endParaRPr>
            </a:p>
          </p:txBody>
        </p:sp>
        <p:sp>
          <p:nvSpPr>
            <p:cNvPr id="26" name="Oval 25">
              <a:extLst>
                <a:ext uri="{FF2B5EF4-FFF2-40B4-BE49-F238E27FC236}">
                  <a16:creationId xmlns:a16="http://schemas.microsoft.com/office/drawing/2014/main" xmlns="" id="{45AE6BE6-DC1C-4662-8711-57F5CE1A57AC}"/>
                </a:ext>
              </a:extLst>
            </p:cNvPr>
            <p:cNvSpPr>
              <a:spLocks noChangeArrowheads="1"/>
            </p:cNvSpPr>
            <p:nvPr/>
          </p:nvSpPr>
          <p:spPr bwMode="auto">
            <a:xfrm>
              <a:off x="7757980" y="1904387"/>
              <a:ext cx="1405070" cy="686282"/>
            </a:xfrm>
            <a:prstGeom prst="ellipse">
              <a:avLst/>
            </a:prstGeom>
            <a:gradFill rotWithShape="0">
              <a:gsLst>
                <a:gs pos="0">
                  <a:srgbClr val="DFBFFF"/>
                </a:gs>
                <a:gs pos="100000">
                  <a:srgbClr val="FFFFFF"/>
                </a:gs>
              </a:gsLst>
              <a:lin ang="2700000" scaled="1"/>
            </a:gradFill>
            <a:ln w="9525">
              <a:solidFill>
                <a:schemeClr val="tx1"/>
              </a:solidFill>
              <a:round/>
              <a:headEnd/>
              <a:tailEnd/>
            </a:ln>
            <a:effectLst>
              <a:outerShdw dist="107763" dir="2700000" algn="ctr" rotWithShape="0">
                <a:schemeClr val="bg2"/>
              </a:outerShdw>
            </a:effectLst>
          </p:spPr>
          <p:txBody>
            <a:bodyPr anchor="ctr"/>
            <a:lstStyle/>
            <a:p>
              <a:pPr>
                <a:defRPr/>
              </a:pPr>
              <a:r>
                <a:rPr lang="en-US" sz="1108" dirty="0">
                  <a:solidFill>
                    <a:prstClr val="black"/>
                  </a:solidFill>
                  <a:latin typeface="Arial" charset="0"/>
                  <a:ea typeface="+mn-ea"/>
                </a:rPr>
                <a:t>Product  Targets</a:t>
              </a:r>
            </a:p>
            <a:p>
              <a:pPr>
                <a:defRPr/>
              </a:pPr>
              <a:endParaRPr lang="en-US" sz="1108" dirty="0">
                <a:solidFill>
                  <a:prstClr val="black"/>
                </a:solidFill>
                <a:latin typeface="Arial" charset="0"/>
                <a:ea typeface="+mn-ea"/>
              </a:endParaRPr>
            </a:p>
          </p:txBody>
        </p:sp>
        <p:sp>
          <p:nvSpPr>
            <p:cNvPr id="27" name="Oval 26">
              <a:extLst>
                <a:ext uri="{FF2B5EF4-FFF2-40B4-BE49-F238E27FC236}">
                  <a16:creationId xmlns:a16="http://schemas.microsoft.com/office/drawing/2014/main" xmlns="" id="{780CD72D-7722-4A89-888B-D9E8A6782AC3}"/>
                </a:ext>
              </a:extLst>
            </p:cNvPr>
            <p:cNvSpPr>
              <a:spLocks noChangeArrowheads="1"/>
            </p:cNvSpPr>
            <p:nvPr/>
          </p:nvSpPr>
          <p:spPr bwMode="auto">
            <a:xfrm>
              <a:off x="5861051" y="4572115"/>
              <a:ext cx="1663038" cy="686281"/>
            </a:xfrm>
            <a:prstGeom prst="ellipse">
              <a:avLst/>
            </a:prstGeom>
            <a:gradFill rotWithShape="0">
              <a:gsLst>
                <a:gs pos="0">
                  <a:srgbClr val="DFBFFF"/>
                </a:gs>
                <a:gs pos="100000">
                  <a:srgbClr val="FFFFFF"/>
                </a:gs>
              </a:gsLst>
              <a:lin ang="2700000" scaled="1"/>
            </a:gradFill>
            <a:ln w="9525">
              <a:solidFill>
                <a:schemeClr val="tx1"/>
              </a:solidFill>
              <a:round/>
              <a:headEnd/>
              <a:tailEnd/>
            </a:ln>
            <a:effectLst>
              <a:outerShdw dist="107763" dir="2700000" algn="ctr" rotWithShape="0">
                <a:schemeClr val="bg2"/>
              </a:outerShdw>
            </a:effectLst>
          </p:spPr>
          <p:txBody>
            <a:bodyPr anchor="ctr"/>
            <a:lstStyle/>
            <a:p>
              <a:pPr>
                <a:lnSpc>
                  <a:spcPct val="90000"/>
                </a:lnSpc>
                <a:defRPr/>
              </a:pPr>
              <a:r>
                <a:rPr lang="en-US" sz="1108" dirty="0">
                  <a:solidFill>
                    <a:prstClr val="black"/>
                  </a:solidFill>
                  <a:latin typeface="Arial" charset="0"/>
                  <a:ea typeface="+mn-ea"/>
                </a:rPr>
                <a:t>Sustainability</a:t>
              </a:r>
            </a:p>
          </p:txBody>
        </p:sp>
        <p:sp>
          <p:nvSpPr>
            <p:cNvPr id="28" name="Oval 27">
              <a:extLst>
                <a:ext uri="{FF2B5EF4-FFF2-40B4-BE49-F238E27FC236}">
                  <a16:creationId xmlns:a16="http://schemas.microsoft.com/office/drawing/2014/main" xmlns="" id="{4C1B977E-F60D-4F97-8B1C-B1D88BC01CEF}"/>
                </a:ext>
              </a:extLst>
            </p:cNvPr>
            <p:cNvSpPr>
              <a:spLocks noChangeArrowheads="1"/>
            </p:cNvSpPr>
            <p:nvPr/>
          </p:nvSpPr>
          <p:spPr bwMode="auto">
            <a:xfrm>
              <a:off x="5943601" y="1904387"/>
              <a:ext cx="1405069" cy="686282"/>
            </a:xfrm>
            <a:prstGeom prst="ellipse">
              <a:avLst/>
            </a:prstGeom>
            <a:gradFill rotWithShape="0">
              <a:gsLst>
                <a:gs pos="0">
                  <a:srgbClr val="DFBFFF"/>
                </a:gs>
                <a:gs pos="100000">
                  <a:srgbClr val="FFFFFF"/>
                </a:gs>
              </a:gsLst>
              <a:lin ang="2700000" scaled="1"/>
            </a:gradFill>
            <a:ln w="9525">
              <a:solidFill>
                <a:schemeClr val="tx1"/>
              </a:solidFill>
              <a:round/>
              <a:headEnd/>
              <a:tailEnd/>
            </a:ln>
            <a:effectLst>
              <a:outerShdw dist="107763" dir="2700000" algn="ctr" rotWithShape="0">
                <a:schemeClr val="bg2"/>
              </a:outerShdw>
            </a:effectLst>
          </p:spPr>
          <p:txBody>
            <a:bodyPr anchor="ctr"/>
            <a:lstStyle/>
            <a:p>
              <a:pPr>
                <a:defRPr/>
              </a:pPr>
              <a:r>
                <a:rPr lang="en-US" sz="1108" dirty="0">
                  <a:solidFill>
                    <a:prstClr val="black"/>
                  </a:solidFill>
                  <a:latin typeface="Arial" charset="0"/>
                  <a:ea typeface="+mn-ea"/>
                </a:rPr>
                <a:t>Target Markets</a:t>
              </a:r>
            </a:p>
          </p:txBody>
        </p:sp>
        <p:sp>
          <p:nvSpPr>
            <p:cNvPr id="29" name="Freeform 28">
              <a:extLst>
                <a:ext uri="{FF2B5EF4-FFF2-40B4-BE49-F238E27FC236}">
                  <a16:creationId xmlns:a16="http://schemas.microsoft.com/office/drawing/2014/main" xmlns="" id="{AC572195-B17C-424F-A48B-F09B81E80B51}"/>
                </a:ext>
              </a:extLst>
            </p:cNvPr>
            <p:cNvSpPr>
              <a:spLocks/>
            </p:cNvSpPr>
            <p:nvPr/>
          </p:nvSpPr>
          <p:spPr bwMode="auto">
            <a:xfrm>
              <a:off x="7644474" y="2666350"/>
              <a:ext cx="878814" cy="158240"/>
            </a:xfrm>
            <a:custGeom>
              <a:avLst/>
              <a:gdLst/>
              <a:ahLst/>
              <a:cxnLst>
                <a:cxn ang="0">
                  <a:pos x="0" y="243"/>
                </a:cxn>
                <a:cxn ang="0">
                  <a:pos x="1052" y="243"/>
                </a:cxn>
                <a:cxn ang="0">
                  <a:pos x="525" y="0"/>
                </a:cxn>
                <a:cxn ang="0">
                  <a:pos x="0" y="243"/>
                </a:cxn>
              </a:cxnLst>
              <a:rect l="0" t="0" r="r" b="b"/>
              <a:pathLst>
                <a:path w="1052" h="243">
                  <a:moveTo>
                    <a:pt x="0" y="243"/>
                  </a:moveTo>
                  <a:lnTo>
                    <a:pt x="1052" y="243"/>
                  </a:lnTo>
                  <a:lnTo>
                    <a:pt x="525" y="0"/>
                  </a:lnTo>
                  <a:lnTo>
                    <a:pt x="0" y="243"/>
                  </a:lnTo>
                  <a:close/>
                </a:path>
              </a:pathLst>
            </a:custGeom>
            <a:solidFill>
              <a:srgbClr val="FF9933"/>
            </a:solidFill>
            <a:ln w="9525">
              <a:solidFill>
                <a:schemeClr val="tx1"/>
              </a:solidFill>
              <a:round/>
              <a:headEnd/>
              <a:tailEnd/>
            </a:ln>
          </p:spPr>
          <p:txBody>
            <a:bodyPr/>
            <a:lstStyle/>
            <a:p>
              <a:pPr>
                <a:defRPr/>
              </a:pPr>
              <a:endParaRPr lang="en-IN" sz="2585">
                <a:solidFill>
                  <a:prstClr val="black"/>
                </a:solidFill>
                <a:latin typeface="Arial" charset="0"/>
                <a:ea typeface="+mn-ea"/>
              </a:endParaRPr>
            </a:p>
          </p:txBody>
        </p:sp>
        <p:sp>
          <p:nvSpPr>
            <p:cNvPr id="30" name="Line 29">
              <a:extLst>
                <a:ext uri="{FF2B5EF4-FFF2-40B4-BE49-F238E27FC236}">
                  <a16:creationId xmlns:a16="http://schemas.microsoft.com/office/drawing/2014/main" xmlns="" id="{A35FF482-C4D0-4070-A87B-4AA9B3F0FBC7}"/>
                </a:ext>
              </a:extLst>
            </p:cNvPr>
            <p:cNvSpPr>
              <a:spLocks noChangeShapeType="1"/>
            </p:cNvSpPr>
            <p:nvPr/>
          </p:nvSpPr>
          <p:spPr bwMode="auto">
            <a:xfrm>
              <a:off x="7524089" y="1551787"/>
              <a:ext cx="0" cy="4902013"/>
            </a:xfrm>
            <a:prstGeom prst="line">
              <a:avLst/>
            </a:prstGeom>
            <a:noFill/>
            <a:ln w="9525" cap="rnd">
              <a:solidFill>
                <a:schemeClr val="tx1"/>
              </a:solidFill>
              <a:prstDash val="sysDot"/>
              <a:round/>
              <a:headEnd/>
              <a:tailEnd/>
            </a:ln>
            <a:effectLst/>
          </p:spPr>
          <p:txBody>
            <a:bodyPr/>
            <a:lstStyle/>
            <a:p>
              <a:pPr>
                <a:defRPr/>
              </a:pPr>
              <a:endParaRPr lang="en-IN" sz="2585">
                <a:solidFill>
                  <a:prstClr val="black"/>
                </a:solidFill>
                <a:latin typeface="Arial" charset="0"/>
                <a:ea typeface="+mn-ea"/>
              </a:endParaRPr>
            </a:p>
          </p:txBody>
        </p:sp>
        <p:sp>
          <p:nvSpPr>
            <p:cNvPr id="31" name="Rectangle 30">
              <a:extLst>
                <a:ext uri="{FF2B5EF4-FFF2-40B4-BE49-F238E27FC236}">
                  <a16:creationId xmlns:a16="http://schemas.microsoft.com/office/drawing/2014/main" xmlns="" id="{8178B237-78A5-469E-A913-7FCB785C9206}"/>
                </a:ext>
              </a:extLst>
            </p:cNvPr>
            <p:cNvSpPr>
              <a:spLocks noChangeArrowheads="1"/>
            </p:cNvSpPr>
            <p:nvPr/>
          </p:nvSpPr>
          <p:spPr bwMode="auto">
            <a:xfrm>
              <a:off x="288927" y="4394954"/>
              <a:ext cx="1439465" cy="2463046"/>
            </a:xfrm>
            <a:prstGeom prst="rect">
              <a:avLst/>
            </a:prstGeom>
            <a:noFill/>
            <a:ln w="12700">
              <a:noFill/>
              <a:miter lim="800000"/>
              <a:headEnd/>
              <a:tailEnd/>
            </a:ln>
            <a:effectLst/>
          </p:spPr>
          <p:txBody>
            <a:bodyPr/>
            <a:lstStyle/>
            <a:p>
              <a:pPr marL="93787" indent="-93787">
                <a:lnSpc>
                  <a:spcPts val="1200"/>
                </a:lnSpc>
                <a:spcBef>
                  <a:spcPts val="646"/>
                </a:spcBef>
                <a:buClr>
                  <a:prstClr val="black"/>
                </a:buClr>
                <a:buFont typeface="GillSans Bold" charset="0"/>
                <a:buChar char="•"/>
                <a:tabLst>
                  <a:tab pos="422041" algn="l"/>
                  <a:tab pos="844083" algn="l"/>
                  <a:tab pos="1266124" algn="l"/>
                </a:tabLst>
                <a:defRPr/>
              </a:pPr>
              <a:r>
                <a:rPr lang="en-US" sz="1292">
                  <a:solidFill>
                    <a:prstClr val="black"/>
                  </a:solidFill>
                  <a:latin typeface="Arial" charset="0"/>
                  <a:ea typeface="+mn-ea"/>
                </a:rPr>
                <a:t>Market</a:t>
              </a:r>
            </a:p>
            <a:p>
              <a:pPr marL="93787" indent="-93787">
                <a:lnSpc>
                  <a:spcPts val="1200"/>
                </a:lnSpc>
                <a:spcBef>
                  <a:spcPts val="646"/>
                </a:spcBef>
                <a:buClr>
                  <a:prstClr val="black"/>
                </a:buClr>
                <a:buFont typeface="GillSans Bold" charset="0"/>
                <a:buChar char="•"/>
                <a:tabLst>
                  <a:tab pos="422041" algn="l"/>
                  <a:tab pos="844083" algn="l"/>
                  <a:tab pos="1266124" algn="l"/>
                </a:tabLst>
                <a:defRPr/>
              </a:pPr>
              <a:r>
                <a:rPr lang="en-US" sz="1292">
                  <a:solidFill>
                    <a:prstClr val="black"/>
                  </a:solidFill>
                  <a:latin typeface="Arial" charset="0"/>
                  <a:ea typeface="+mn-ea"/>
                </a:rPr>
                <a:t>Competition</a:t>
              </a:r>
            </a:p>
            <a:p>
              <a:pPr marL="93787" indent="-93787">
                <a:lnSpc>
                  <a:spcPts val="1200"/>
                </a:lnSpc>
                <a:spcBef>
                  <a:spcPts val="646"/>
                </a:spcBef>
                <a:buClr>
                  <a:prstClr val="black"/>
                </a:buClr>
                <a:buFont typeface="GillSans Bold" charset="0"/>
                <a:buChar char="•"/>
                <a:tabLst>
                  <a:tab pos="422041" algn="l"/>
                  <a:tab pos="844083" algn="l"/>
                  <a:tab pos="1266124" algn="l"/>
                </a:tabLst>
                <a:defRPr/>
              </a:pPr>
              <a:r>
                <a:rPr lang="en-US" sz="1292">
                  <a:solidFill>
                    <a:prstClr val="black"/>
                  </a:solidFill>
                  <a:latin typeface="Arial" charset="0"/>
                  <a:ea typeface="+mn-ea"/>
                </a:rPr>
                <a:t>Products/ Pricing</a:t>
              </a:r>
            </a:p>
            <a:p>
              <a:pPr marL="93787" indent="-93787">
                <a:lnSpc>
                  <a:spcPts val="1200"/>
                </a:lnSpc>
                <a:spcBef>
                  <a:spcPts val="646"/>
                </a:spcBef>
                <a:buClr>
                  <a:prstClr val="black"/>
                </a:buClr>
                <a:buFont typeface="GillSans Bold" charset="0"/>
                <a:buChar char="•"/>
                <a:tabLst>
                  <a:tab pos="422041" algn="l"/>
                  <a:tab pos="844083" algn="l"/>
                  <a:tab pos="1266124" algn="l"/>
                </a:tabLst>
                <a:defRPr/>
              </a:pPr>
              <a:r>
                <a:rPr lang="en-US" sz="1292">
                  <a:solidFill>
                    <a:prstClr val="black"/>
                  </a:solidFill>
                  <a:latin typeface="Arial" charset="0"/>
                  <a:ea typeface="+mn-ea"/>
                </a:rPr>
                <a:t>Distribution</a:t>
              </a:r>
            </a:p>
            <a:p>
              <a:pPr marL="93787" indent="-93787">
                <a:lnSpc>
                  <a:spcPts val="1200"/>
                </a:lnSpc>
                <a:spcBef>
                  <a:spcPts val="646"/>
                </a:spcBef>
                <a:buClr>
                  <a:prstClr val="black"/>
                </a:buClr>
                <a:buFont typeface="GillSans Bold" charset="0"/>
                <a:buChar char="•"/>
                <a:tabLst>
                  <a:tab pos="422041" algn="l"/>
                  <a:tab pos="844083" algn="l"/>
                  <a:tab pos="1266124" algn="l"/>
                </a:tabLst>
                <a:defRPr/>
              </a:pPr>
              <a:r>
                <a:rPr lang="en-US" sz="1292">
                  <a:solidFill>
                    <a:prstClr val="black"/>
                  </a:solidFill>
                  <a:latin typeface="Arial" charset="0"/>
                  <a:ea typeface="+mn-ea"/>
                </a:rPr>
                <a:t>Regulatory Issues</a:t>
              </a:r>
            </a:p>
          </p:txBody>
        </p:sp>
        <p:sp>
          <p:nvSpPr>
            <p:cNvPr id="32" name="Rectangle 31">
              <a:extLst>
                <a:ext uri="{FF2B5EF4-FFF2-40B4-BE49-F238E27FC236}">
                  <a16:creationId xmlns:a16="http://schemas.microsoft.com/office/drawing/2014/main" xmlns="" id="{6D9A4B7A-EF94-44C7-A3AE-68B4114E1972}"/>
                </a:ext>
              </a:extLst>
            </p:cNvPr>
            <p:cNvSpPr>
              <a:spLocks noChangeArrowheads="1"/>
            </p:cNvSpPr>
            <p:nvPr/>
          </p:nvSpPr>
          <p:spPr bwMode="auto">
            <a:xfrm>
              <a:off x="2153181" y="4369154"/>
              <a:ext cx="1437746" cy="2463046"/>
            </a:xfrm>
            <a:prstGeom prst="rect">
              <a:avLst/>
            </a:prstGeom>
            <a:noFill/>
            <a:ln w="12700">
              <a:noFill/>
              <a:miter lim="800000"/>
              <a:headEnd/>
              <a:tailEnd/>
            </a:ln>
            <a:effectLst/>
          </p:spPr>
          <p:txBody>
            <a:bodyPr/>
            <a:lstStyle/>
            <a:p>
              <a:pPr marL="93787" indent="-93787">
                <a:lnSpc>
                  <a:spcPts val="1200"/>
                </a:lnSpc>
                <a:spcBef>
                  <a:spcPts val="646"/>
                </a:spcBef>
                <a:buClr>
                  <a:prstClr val="black"/>
                </a:buClr>
                <a:buFont typeface="GillSans Bold" charset="0"/>
                <a:buChar char="•"/>
                <a:tabLst>
                  <a:tab pos="422041" algn="l"/>
                  <a:tab pos="844083" algn="l"/>
                  <a:tab pos="1266124" algn="l"/>
                </a:tabLst>
                <a:defRPr/>
              </a:pPr>
              <a:r>
                <a:rPr lang="en-US" sz="1292">
                  <a:solidFill>
                    <a:prstClr val="black"/>
                  </a:solidFill>
                  <a:latin typeface="Arial" charset="0"/>
                  <a:ea typeface="+mn-ea"/>
                </a:rPr>
                <a:t>Financials</a:t>
              </a:r>
            </a:p>
            <a:p>
              <a:pPr marL="93787" indent="-93787">
                <a:lnSpc>
                  <a:spcPts val="1200"/>
                </a:lnSpc>
                <a:spcBef>
                  <a:spcPts val="646"/>
                </a:spcBef>
                <a:buClr>
                  <a:prstClr val="black"/>
                </a:buClr>
                <a:buFont typeface="GillSans Bold" charset="0"/>
                <a:buChar char="•"/>
                <a:tabLst>
                  <a:tab pos="422041" algn="l"/>
                  <a:tab pos="844083" algn="l"/>
                  <a:tab pos="1266124" algn="l"/>
                </a:tabLst>
                <a:defRPr/>
              </a:pPr>
              <a:r>
                <a:rPr lang="en-US" sz="1292">
                  <a:solidFill>
                    <a:prstClr val="black"/>
                  </a:solidFill>
                  <a:latin typeface="Arial" charset="0"/>
                  <a:ea typeface="+mn-ea"/>
                </a:rPr>
                <a:t>Customer Strategy</a:t>
              </a:r>
            </a:p>
            <a:p>
              <a:pPr marL="93787" indent="-93787">
                <a:lnSpc>
                  <a:spcPts val="1200"/>
                </a:lnSpc>
                <a:spcBef>
                  <a:spcPts val="646"/>
                </a:spcBef>
                <a:buClr>
                  <a:prstClr val="black"/>
                </a:buClr>
                <a:buFont typeface="GillSans Bold" charset="0"/>
                <a:buChar char="•"/>
                <a:tabLst>
                  <a:tab pos="422041" algn="l"/>
                  <a:tab pos="844083" algn="l"/>
                  <a:tab pos="1266124" algn="l"/>
                </a:tabLst>
                <a:defRPr/>
              </a:pPr>
              <a:r>
                <a:rPr lang="en-US" sz="1292">
                  <a:solidFill>
                    <a:prstClr val="black"/>
                  </a:solidFill>
                  <a:latin typeface="Arial" charset="0"/>
                  <a:ea typeface="+mn-ea"/>
                </a:rPr>
                <a:t>Internal Processes</a:t>
              </a:r>
            </a:p>
            <a:p>
              <a:pPr marL="93787" indent="-93787">
                <a:lnSpc>
                  <a:spcPts val="1200"/>
                </a:lnSpc>
                <a:spcBef>
                  <a:spcPts val="646"/>
                </a:spcBef>
                <a:buClr>
                  <a:prstClr val="black"/>
                </a:buClr>
                <a:buFont typeface="GillSans Bold" charset="0"/>
                <a:buChar char="•"/>
                <a:tabLst>
                  <a:tab pos="422041" algn="l"/>
                  <a:tab pos="844083" algn="l"/>
                  <a:tab pos="1266124" algn="l"/>
                </a:tabLst>
                <a:defRPr/>
              </a:pPr>
              <a:r>
                <a:rPr lang="en-US" sz="1292">
                  <a:solidFill>
                    <a:prstClr val="black"/>
                  </a:solidFill>
                  <a:latin typeface="Arial" charset="0"/>
                  <a:ea typeface="+mn-ea"/>
                </a:rPr>
                <a:t>Learning &amp; Growth</a:t>
              </a:r>
            </a:p>
          </p:txBody>
        </p:sp>
        <p:sp>
          <p:nvSpPr>
            <p:cNvPr id="33" name="Rectangle 32">
              <a:extLst>
                <a:ext uri="{FF2B5EF4-FFF2-40B4-BE49-F238E27FC236}">
                  <a16:creationId xmlns:a16="http://schemas.microsoft.com/office/drawing/2014/main" xmlns="" id="{F20C586D-3B57-45BF-BC82-C7F45DA44184}"/>
                </a:ext>
              </a:extLst>
            </p:cNvPr>
            <p:cNvSpPr>
              <a:spLocks noChangeArrowheads="1"/>
            </p:cNvSpPr>
            <p:nvPr/>
          </p:nvSpPr>
          <p:spPr bwMode="auto">
            <a:xfrm>
              <a:off x="3928006" y="4343354"/>
              <a:ext cx="1437746" cy="2463046"/>
            </a:xfrm>
            <a:prstGeom prst="rect">
              <a:avLst/>
            </a:prstGeom>
            <a:noFill/>
            <a:ln w="12700">
              <a:noFill/>
              <a:miter lim="800000"/>
              <a:headEnd/>
              <a:tailEnd/>
            </a:ln>
            <a:effectLst/>
          </p:spPr>
          <p:txBody>
            <a:bodyPr/>
            <a:lstStyle/>
            <a:p>
              <a:pPr marL="93787" indent="-93787">
                <a:lnSpc>
                  <a:spcPts val="1200"/>
                </a:lnSpc>
                <a:spcBef>
                  <a:spcPts val="646"/>
                </a:spcBef>
                <a:buClr>
                  <a:prstClr val="black"/>
                </a:buClr>
                <a:buFont typeface="GillSans Bold" charset="0"/>
                <a:buChar char="•"/>
                <a:tabLst>
                  <a:tab pos="422041" algn="l"/>
                  <a:tab pos="844083" algn="l"/>
                  <a:tab pos="1266124" algn="l"/>
                </a:tabLst>
                <a:defRPr/>
              </a:pPr>
              <a:r>
                <a:rPr lang="en-US" sz="1292">
                  <a:solidFill>
                    <a:prstClr val="black"/>
                  </a:solidFill>
                  <a:latin typeface="Arial" charset="0"/>
                  <a:ea typeface="+mn-ea"/>
                </a:rPr>
                <a:t>Objectives</a:t>
              </a:r>
            </a:p>
            <a:p>
              <a:pPr marL="93787" indent="-93787">
                <a:lnSpc>
                  <a:spcPts val="1200"/>
                </a:lnSpc>
                <a:spcBef>
                  <a:spcPts val="646"/>
                </a:spcBef>
                <a:buClr>
                  <a:prstClr val="black"/>
                </a:buClr>
                <a:buFont typeface="GillSans Bold" charset="0"/>
                <a:buChar char="•"/>
                <a:tabLst>
                  <a:tab pos="422041" algn="l"/>
                  <a:tab pos="844083" algn="l"/>
                  <a:tab pos="1266124" algn="l"/>
                </a:tabLst>
                <a:defRPr/>
              </a:pPr>
              <a:r>
                <a:rPr lang="en-US" sz="1292">
                  <a:solidFill>
                    <a:prstClr val="black"/>
                  </a:solidFill>
                  <a:latin typeface="Arial" charset="0"/>
                  <a:ea typeface="+mn-ea"/>
                </a:rPr>
                <a:t>Measures</a:t>
              </a:r>
            </a:p>
            <a:p>
              <a:pPr marL="93787" indent="-93787">
                <a:lnSpc>
                  <a:spcPts val="1200"/>
                </a:lnSpc>
                <a:spcBef>
                  <a:spcPts val="646"/>
                </a:spcBef>
                <a:buClr>
                  <a:prstClr val="black"/>
                </a:buClr>
                <a:buFont typeface="GillSans Bold" charset="0"/>
                <a:buChar char="•"/>
                <a:tabLst>
                  <a:tab pos="422041" algn="l"/>
                  <a:tab pos="844083" algn="l"/>
                  <a:tab pos="1266124" algn="l"/>
                </a:tabLst>
                <a:defRPr/>
              </a:pPr>
              <a:r>
                <a:rPr lang="en-US" sz="1292">
                  <a:solidFill>
                    <a:prstClr val="black"/>
                  </a:solidFill>
                  <a:latin typeface="Arial" charset="0"/>
                  <a:ea typeface="+mn-ea"/>
                </a:rPr>
                <a:t>Targets</a:t>
              </a:r>
            </a:p>
            <a:p>
              <a:pPr marL="93787" indent="-93787">
                <a:lnSpc>
                  <a:spcPts val="1200"/>
                </a:lnSpc>
                <a:spcBef>
                  <a:spcPts val="646"/>
                </a:spcBef>
                <a:buClr>
                  <a:prstClr val="black"/>
                </a:buClr>
                <a:buFont typeface="GillSans Bold" charset="0"/>
                <a:buChar char="•"/>
                <a:tabLst>
                  <a:tab pos="422041" algn="l"/>
                  <a:tab pos="844083" algn="l"/>
                  <a:tab pos="1266124" algn="l"/>
                </a:tabLst>
                <a:defRPr/>
              </a:pPr>
              <a:r>
                <a:rPr lang="en-US" sz="1292">
                  <a:solidFill>
                    <a:prstClr val="black"/>
                  </a:solidFill>
                  <a:latin typeface="Arial" charset="0"/>
                  <a:ea typeface="+mn-ea"/>
                </a:rPr>
                <a:t>Initiatives</a:t>
              </a:r>
            </a:p>
          </p:txBody>
        </p:sp>
      </p:grpSp>
      <p:grpSp>
        <p:nvGrpSpPr>
          <p:cNvPr id="4" name="Group 143">
            <a:extLst>
              <a:ext uri="{FF2B5EF4-FFF2-40B4-BE49-F238E27FC236}">
                <a16:creationId xmlns:a16="http://schemas.microsoft.com/office/drawing/2014/main" xmlns="" id="{5BCD9BDE-8825-4C73-9F1D-9F85A4588907}"/>
              </a:ext>
            </a:extLst>
          </p:cNvPr>
          <p:cNvGrpSpPr>
            <a:grpSpLocks/>
          </p:cNvGrpSpPr>
          <p:nvPr/>
        </p:nvGrpSpPr>
        <p:grpSpPr bwMode="auto">
          <a:xfrm>
            <a:off x="827881" y="291113"/>
            <a:ext cx="9144000" cy="897519"/>
            <a:chOff x="3168" y="1920"/>
            <a:chExt cx="2592" cy="1728"/>
          </a:xfrm>
          <a:gradFill>
            <a:gsLst>
              <a:gs pos="24000">
                <a:srgbClr val="00B050">
                  <a:alpha val="88000"/>
                  <a:lumMod val="71000"/>
                </a:srgbClr>
              </a:gs>
              <a:gs pos="54000">
                <a:srgbClr val="00B050"/>
              </a:gs>
              <a:gs pos="92000">
                <a:srgbClr val="92D050">
                  <a:alpha val="68000"/>
                  <a:lumMod val="88000"/>
                </a:srgbClr>
              </a:gs>
            </a:gsLst>
          </a:gradFill>
        </p:grpSpPr>
        <p:sp>
          <p:nvSpPr>
            <p:cNvPr id="35" name="Rectangle 144">
              <a:extLst>
                <a:ext uri="{FF2B5EF4-FFF2-40B4-BE49-F238E27FC236}">
                  <a16:creationId xmlns:a16="http://schemas.microsoft.com/office/drawing/2014/main" xmlns="" id="{72C7F969-0BBA-4418-8ADE-7B4B8FD9E197}"/>
                </a:ext>
              </a:extLst>
            </p:cNvPr>
            <p:cNvSpPr>
              <a:spLocks noChangeArrowheads="1"/>
            </p:cNvSpPr>
            <p:nvPr/>
          </p:nvSpPr>
          <p:spPr bwMode="auto">
            <a:xfrm>
              <a:off x="3168" y="1920"/>
              <a:ext cx="2592" cy="1728"/>
            </a:xfrm>
            <a:prstGeom prst="rect">
              <a:avLst/>
            </a:prstGeom>
            <a:grpFill/>
            <a:ln w="9525" cap="rnd">
              <a:noFill/>
              <a:prstDash val="sysDot"/>
              <a:miter lim="800000"/>
              <a:headEnd/>
              <a:tailEnd/>
            </a:ln>
          </p:spPr>
          <p:txBody>
            <a:bodyPr anchor="ctr"/>
            <a:lstStyle/>
            <a:p>
              <a:pPr>
                <a:defRPr/>
              </a:pPr>
              <a:r>
                <a:rPr lang="en-US" sz="2954" dirty="0">
                  <a:solidFill>
                    <a:prstClr val="white"/>
                  </a:solidFill>
                  <a:latin typeface="Arial Black" panose="020B0A04020102020204" pitchFamily="34" charset="0"/>
                  <a:ea typeface="+mn-ea"/>
                </a:rPr>
                <a:t>The </a:t>
              </a:r>
              <a:r>
                <a:rPr lang="en-GB" sz="2954" dirty="0">
                  <a:solidFill>
                    <a:prstClr val="white"/>
                  </a:solidFill>
                  <a:latin typeface="Arial Black" panose="020B0A04020102020204" pitchFamily="34" charset="0"/>
                  <a:ea typeface="+mn-ea"/>
                </a:rPr>
                <a:t>Business Planning Cycle</a:t>
              </a:r>
              <a:endParaRPr lang="en-US" sz="2954" kern="0" dirty="0">
                <a:solidFill>
                  <a:prstClr val="white"/>
                </a:solidFill>
                <a:latin typeface="Arial Black" pitchFamily="34" charset="0"/>
                <a:ea typeface="+mn-ea"/>
              </a:endParaRPr>
            </a:p>
          </p:txBody>
        </p:sp>
        <p:sp>
          <p:nvSpPr>
            <p:cNvPr id="36" name="Line 145">
              <a:extLst>
                <a:ext uri="{FF2B5EF4-FFF2-40B4-BE49-F238E27FC236}">
                  <a16:creationId xmlns:a16="http://schemas.microsoft.com/office/drawing/2014/main" xmlns="" id="{C0BF57AD-D7C7-4ACA-B7B0-8EB73E8A5939}"/>
                </a:ext>
              </a:extLst>
            </p:cNvPr>
            <p:cNvSpPr>
              <a:spLocks noChangeShapeType="1"/>
            </p:cNvSpPr>
            <p:nvPr/>
          </p:nvSpPr>
          <p:spPr bwMode="auto">
            <a:xfrm>
              <a:off x="3168" y="1920"/>
              <a:ext cx="2592" cy="0"/>
            </a:xfrm>
            <a:prstGeom prst="line">
              <a:avLst/>
            </a:prstGeom>
            <a:grpFill/>
            <a:ln w="9525">
              <a:solidFill>
                <a:srgbClr val="FFFFFF"/>
              </a:solidFill>
              <a:prstDash val="sysDot"/>
              <a:round/>
              <a:headEnd/>
              <a:tailEnd/>
            </a:ln>
            <a:effectLst/>
          </p:spPr>
          <p:txBody>
            <a:bodyPr wrap="none" anchor="ctr"/>
            <a:lstStyle/>
            <a:p>
              <a:pPr algn="r" defTabSz="844083" fontAlgn="auto">
                <a:spcBef>
                  <a:spcPts val="0"/>
                </a:spcBef>
                <a:spcAft>
                  <a:spcPts val="0"/>
                </a:spcAft>
                <a:defRPr/>
              </a:pPr>
              <a:endParaRPr lang="en-US" sz="1662" kern="0">
                <a:solidFill>
                  <a:sysClr val="windowText" lastClr="000000"/>
                </a:solidFill>
                <a:effectLst>
                  <a:outerShdw blurRad="38100" dist="38100" dir="2700000" algn="tl">
                    <a:srgbClr val="000000">
                      <a:alpha val="43137"/>
                    </a:srgbClr>
                  </a:outerShdw>
                </a:effectLst>
                <a:latin typeface="Arial" charset="0"/>
                <a:ea typeface="ＭＳ Ｐゴシック" pitchFamily="1" charset="-128"/>
              </a:endParaRPr>
            </a:p>
          </p:txBody>
        </p:sp>
        <p:sp>
          <p:nvSpPr>
            <p:cNvPr id="37" name="Line 146">
              <a:extLst>
                <a:ext uri="{FF2B5EF4-FFF2-40B4-BE49-F238E27FC236}">
                  <a16:creationId xmlns:a16="http://schemas.microsoft.com/office/drawing/2014/main" xmlns="" id="{58E8FC6B-9D90-4EBD-8337-7710D250DD63}"/>
                </a:ext>
              </a:extLst>
            </p:cNvPr>
            <p:cNvSpPr>
              <a:spLocks noChangeShapeType="1"/>
            </p:cNvSpPr>
            <p:nvPr/>
          </p:nvSpPr>
          <p:spPr bwMode="auto">
            <a:xfrm>
              <a:off x="3168" y="3648"/>
              <a:ext cx="2592" cy="0"/>
            </a:xfrm>
            <a:prstGeom prst="line">
              <a:avLst/>
            </a:prstGeom>
            <a:grpFill/>
            <a:ln w="9525">
              <a:solidFill>
                <a:srgbClr val="FFFFFF"/>
              </a:solidFill>
              <a:prstDash val="sysDot"/>
              <a:round/>
              <a:headEnd/>
              <a:tailEnd/>
            </a:ln>
            <a:effectLst/>
          </p:spPr>
          <p:txBody>
            <a:bodyPr wrap="none" anchor="ctr"/>
            <a:lstStyle/>
            <a:p>
              <a:pPr algn="r" defTabSz="844083" fontAlgn="auto">
                <a:spcBef>
                  <a:spcPts val="0"/>
                </a:spcBef>
                <a:spcAft>
                  <a:spcPts val="0"/>
                </a:spcAft>
                <a:defRPr/>
              </a:pPr>
              <a:endParaRPr lang="en-US" sz="1662" kern="0">
                <a:solidFill>
                  <a:sysClr val="windowText" lastClr="000000"/>
                </a:solidFill>
                <a:effectLst>
                  <a:outerShdw blurRad="38100" dist="38100" dir="2700000" algn="tl">
                    <a:srgbClr val="000000">
                      <a:alpha val="43137"/>
                    </a:srgbClr>
                  </a:outerShdw>
                </a:effectLst>
                <a:latin typeface="Arial" charset="0"/>
                <a:ea typeface="ＭＳ Ｐゴシック" pitchFamily="1"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87463" y="646113"/>
            <a:ext cx="8382000" cy="5022850"/>
            <a:chOff x="550873" y="984270"/>
            <a:chExt cx="8859827" cy="5543551"/>
          </a:xfrm>
        </p:grpSpPr>
        <p:sp>
          <p:nvSpPr>
            <p:cNvPr id="7" name="Rectangle 4">
              <a:extLst>
                <a:ext uri="{FF2B5EF4-FFF2-40B4-BE49-F238E27FC236}">
                  <a16:creationId xmlns:a16="http://schemas.microsoft.com/office/drawing/2014/main" xmlns="" id="{9E1683D9-C573-4C4E-B39F-204A3EA500E6}"/>
                </a:ext>
              </a:extLst>
            </p:cNvPr>
            <p:cNvSpPr>
              <a:spLocks noChangeArrowheads="1"/>
            </p:cNvSpPr>
            <p:nvPr/>
          </p:nvSpPr>
          <p:spPr bwMode="auto">
            <a:xfrm>
              <a:off x="550873" y="2918556"/>
              <a:ext cx="3329147" cy="2854122"/>
            </a:xfrm>
            <a:prstGeom prst="rect">
              <a:avLst/>
            </a:prstGeom>
            <a:noFill/>
            <a:ln w="9525">
              <a:noFill/>
              <a:miter lim="800000"/>
              <a:headEnd/>
              <a:tailEnd/>
            </a:ln>
            <a:effectLst/>
          </p:spPr>
          <p:txBody>
            <a:bodyPr lIns="84992" tIns="42497" rIns="84992" bIns="42497">
              <a:spAutoFit/>
            </a:bodyPr>
            <a:lstStyle/>
            <a:p>
              <a:pPr marL="265242" indent="-265242">
                <a:spcBef>
                  <a:spcPct val="100000"/>
                </a:spcBef>
                <a:buClr>
                  <a:srgbClr val="FF0000"/>
                </a:buClr>
                <a:buFont typeface="Wingdings" pitchFamily="2" charset="2"/>
                <a:buChar char="Ø"/>
                <a:defRPr/>
              </a:pPr>
              <a:r>
                <a:rPr lang="en-US" sz="1477" dirty="0">
                  <a:solidFill>
                    <a:prstClr val="black"/>
                  </a:solidFill>
                  <a:latin typeface="Arial" charset="0"/>
                  <a:ea typeface="+mn-ea"/>
                </a:rPr>
                <a:t>Measurement is the language that gives clarity to vague concepts</a:t>
              </a:r>
            </a:p>
            <a:p>
              <a:pPr marL="265242" indent="-265242">
                <a:spcBef>
                  <a:spcPct val="100000"/>
                </a:spcBef>
                <a:buClr>
                  <a:srgbClr val="FF0000"/>
                </a:buClr>
                <a:buFont typeface="Wingdings" pitchFamily="2" charset="2"/>
                <a:buChar char="Ø"/>
                <a:defRPr/>
              </a:pPr>
              <a:r>
                <a:rPr lang="en-US" sz="1477" dirty="0">
                  <a:solidFill>
                    <a:prstClr val="black"/>
                  </a:solidFill>
                  <a:latin typeface="Arial" charset="0"/>
                  <a:ea typeface="+mn-ea"/>
                </a:rPr>
                <a:t>Measurement is used to communicate, not simply to control</a:t>
              </a:r>
            </a:p>
            <a:p>
              <a:pPr marL="265242" indent="-265242">
                <a:spcBef>
                  <a:spcPct val="100000"/>
                </a:spcBef>
                <a:buClr>
                  <a:srgbClr val="FF0000"/>
                </a:buClr>
                <a:buFont typeface="Wingdings" pitchFamily="2" charset="2"/>
                <a:buChar char="Ø"/>
                <a:defRPr/>
              </a:pPr>
              <a:r>
                <a:rPr lang="en-US" sz="1477" dirty="0">
                  <a:solidFill>
                    <a:prstClr val="black"/>
                  </a:solidFill>
                  <a:latin typeface="Arial" charset="0"/>
                  <a:ea typeface="+mn-ea"/>
                </a:rPr>
                <a:t>Building the cost management from strategy elevates costing to a board room framework.</a:t>
              </a:r>
            </a:p>
          </p:txBody>
        </p:sp>
        <p:sp>
          <p:nvSpPr>
            <p:cNvPr id="8" name="AutoShape 5">
              <a:extLst>
                <a:ext uri="{FF2B5EF4-FFF2-40B4-BE49-F238E27FC236}">
                  <a16:creationId xmlns:a16="http://schemas.microsoft.com/office/drawing/2014/main" xmlns="" id="{25A55B3D-0735-431C-AE41-85B981EFD9D6}"/>
                </a:ext>
              </a:extLst>
            </p:cNvPr>
            <p:cNvSpPr>
              <a:spLocks noChangeArrowheads="1"/>
            </p:cNvSpPr>
            <p:nvPr/>
          </p:nvSpPr>
          <p:spPr bwMode="auto">
            <a:xfrm rot="-1577484">
              <a:off x="6264454" y="984270"/>
              <a:ext cx="684623" cy="1177391"/>
            </a:xfrm>
            <a:prstGeom prst="curvedLeftArrow">
              <a:avLst>
                <a:gd name="adj1" fmla="val 34129"/>
                <a:gd name="adj2" fmla="val 68560"/>
                <a:gd name="adj3" fmla="val 57477"/>
              </a:avLst>
            </a:prstGeom>
            <a:solidFill>
              <a:srgbClr val="FF0000"/>
            </a:solidFill>
            <a:ln w="9525">
              <a:solidFill>
                <a:schemeClr val="tx1"/>
              </a:solidFill>
              <a:miter lim="800000"/>
              <a:headEnd/>
              <a:tailEnd/>
            </a:ln>
            <a:effectLst/>
          </p:spPr>
          <p:txBody>
            <a:bodyPr wrap="none" anchor="ctr"/>
            <a:lstStyle/>
            <a:p>
              <a:pPr>
                <a:defRPr/>
              </a:pPr>
              <a:endParaRPr lang="en-IN" sz="2585">
                <a:solidFill>
                  <a:prstClr val="black"/>
                </a:solidFill>
                <a:latin typeface="Arial" charset="0"/>
                <a:ea typeface="+mn-ea"/>
              </a:endParaRPr>
            </a:p>
          </p:txBody>
        </p:sp>
        <p:grpSp>
          <p:nvGrpSpPr>
            <p:cNvPr id="35846" name="Group 6"/>
            <p:cNvGrpSpPr>
              <a:grpSpLocks/>
            </p:cNvGrpSpPr>
            <p:nvPr/>
          </p:nvGrpSpPr>
          <p:grpSpPr bwMode="auto">
            <a:xfrm>
              <a:off x="2643188" y="1085850"/>
              <a:ext cx="6767512" cy="4865688"/>
              <a:chOff x="1537" y="684"/>
              <a:chExt cx="3935" cy="3065"/>
            </a:xfrm>
          </p:grpSpPr>
          <p:sp>
            <p:nvSpPr>
              <p:cNvPr id="10" name="Rectangle 7">
                <a:extLst>
                  <a:ext uri="{FF2B5EF4-FFF2-40B4-BE49-F238E27FC236}">
                    <a16:creationId xmlns:a16="http://schemas.microsoft.com/office/drawing/2014/main" xmlns="" id="{7E39F2C6-A2AF-4098-A465-EADF4E9A87AC}"/>
                  </a:ext>
                </a:extLst>
              </p:cNvPr>
              <p:cNvSpPr>
                <a:spLocks noChangeArrowheads="1"/>
              </p:cNvSpPr>
              <p:nvPr/>
            </p:nvSpPr>
            <p:spPr bwMode="auto">
              <a:xfrm>
                <a:off x="2111" y="1116"/>
                <a:ext cx="1611" cy="579"/>
              </a:xfrm>
              <a:prstGeom prst="rect">
                <a:avLst/>
              </a:prstGeom>
              <a:solidFill>
                <a:schemeClr val="bg1"/>
              </a:solidFill>
              <a:ln w="12700">
                <a:solidFill>
                  <a:srgbClr val="000000"/>
                </a:solidFill>
                <a:miter lim="800000"/>
                <a:headEnd/>
                <a:tailEnd/>
              </a:ln>
              <a:effectLst>
                <a:outerShdw dist="53882" dir="2700000" algn="ctr" rotWithShape="0">
                  <a:schemeClr val="tx2"/>
                </a:outerShdw>
              </a:effectLst>
            </p:spPr>
            <p:txBody>
              <a:bodyPr wrap="none" anchor="ctr"/>
              <a:lstStyle/>
              <a:p>
                <a:pPr>
                  <a:defRPr/>
                </a:pPr>
                <a:endParaRPr lang="en-IN" sz="2585">
                  <a:solidFill>
                    <a:prstClr val="black"/>
                  </a:solidFill>
                  <a:latin typeface="Arial" charset="0"/>
                  <a:ea typeface="+mn-ea"/>
                </a:endParaRPr>
              </a:p>
            </p:txBody>
          </p:sp>
          <p:sp>
            <p:nvSpPr>
              <p:cNvPr id="11" name="Rectangle 8">
                <a:extLst>
                  <a:ext uri="{FF2B5EF4-FFF2-40B4-BE49-F238E27FC236}">
                    <a16:creationId xmlns:a16="http://schemas.microsoft.com/office/drawing/2014/main" xmlns="" id="{D86DF723-B1DC-4C6E-B25B-AB47793085FB}"/>
                  </a:ext>
                </a:extLst>
              </p:cNvPr>
              <p:cNvSpPr>
                <a:spLocks noChangeArrowheads="1"/>
              </p:cNvSpPr>
              <p:nvPr/>
            </p:nvSpPr>
            <p:spPr bwMode="auto">
              <a:xfrm>
                <a:off x="2109" y="1095"/>
                <a:ext cx="1625" cy="180"/>
              </a:xfrm>
              <a:prstGeom prst="rect">
                <a:avLst/>
              </a:prstGeom>
              <a:solidFill>
                <a:srgbClr val="CCFF99"/>
              </a:solidFill>
              <a:ln w="12700">
                <a:solidFill>
                  <a:srgbClr val="000000"/>
                </a:solid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12" name="Rectangle 9">
                <a:extLst>
                  <a:ext uri="{FF2B5EF4-FFF2-40B4-BE49-F238E27FC236}">
                    <a16:creationId xmlns:a16="http://schemas.microsoft.com/office/drawing/2014/main" xmlns="" id="{BE633874-6825-4E1F-BC0A-2527034E8796}"/>
                  </a:ext>
                </a:extLst>
              </p:cNvPr>
              <p:cNvSpPr>
                <a:spLocks noChangeArrowheads="1"/>
              </p:cNvSpPr>
              <p:nvPr/>
            </p:nvSpPr>
            <p:spPr bwMode="auto">
              <a:xfrm>
                <a:off x="2413" y="1097"/>
                <a:ext cx="901" cy="178"/>
              </a:xfrm>
              <a:prstGeom prst="rect">
                <a:avLst/>
              </a:prstGeom>
              <a:noFill/>
              <a:ln w="9525">
                <a:noFill/>
                <a:miter lim="800000"/>
                <a:headEnd/>
                <a:tailEnd/>
              </a:ln>
              <a:effectLst/>
            </p:spPr>
            <p:txBody>
              <a:bodyPr wrap="none" lIns="84992" tIns="42497" rIns="84992" bIns="42497">
                <a:spAutoFit/>
              </a:bodyPr>
              <a:lstStyle/>
              <a:p>
                <a:pPr>
                  <a:defRPr/>
                </a:pPr>
                <a:r>
                  <a:rPr lang="en-US" sz="1108" dirty="0">
                    <a:solidFill>
                      <a:prstClr val="black"/>
                    </a:solidFill>
                    <a:latin typeface="Arial" charset="0"/>
                    <a:ea typeface="+mn-ea"/>
                  </a:rPr>
                  <a:t>Targeted Customers</a:t>
                </a:r>
              </a:p>
            </p:txBody>
          </p:sp>
          <p:sp>
            <p:nvSpPr>
              <p:cNvPr id="13" name="Rectangle 10">
                <a:extLst>
                  <a:ext uri="{FF2B5EF4-FFF2-40B4-BE49-F238E27FC236}">
                    <a16:creationId xmlns:a16="http://schemas.microsoft.com/office/drawing/2014/main" xmlns="" id="{CBB2D91D-1DFA-4B3E-A388-23B0D210AC14}"/>
                  </a:ext>
                </a:extLst>
              </p:cNvPr>
              <p:cNvSpPr>
                <a:spLocks noChangeArrowheads="1"/>
              </p:cNvSpPr>
              <p:nvPr/>
            </p:nvSpPr>
            <p:spPr bwMode="auto">
              <a:xfrm>
                <a:off x="2991" y="1266"/>
                <a:ext cx="759" cy="456"/>
              </a:xfrm>
              <a:prstGeom prst="rect">
                <a:avLst/>
              </a:prstGeom>
              <a:noFill/>
              <a:ln w="9525">
                <a:noFill/>
                <a:miter lim="800000"/>
                <a:headEnd/>
                <a:tailEnd/>
              </a:ln>
              <a:effectLst/>
            </p:spPr>
            <p:txBody>
              <a:bodyPr lIns="84992" tIns="42497" rIns="84992" bIns="42497">
                <a:spAutoFit/>
              </a:bodyPr>
              <a:lstStyle/>
              <a:p>
                <a:pPr marL="106976" indent="-106976">
                  <a:buClr>
                    <a:srgbClr val="FF0000"/>
                  </a:buClr>
                  <a:buFont typeface="Wingdings" pitchFamily="2" charset="2"/>
                  <a:buChar char="Ø"/>
                  <a:defRPr/>
                </a:pPr>
                <a:r>
                  <a:rPr lang="en-US" sz="923" dirty="0">
                    <a:solidFill>
                      <a:srgbClr val="000000"/>
                    </a:solidFill>
                    <a:latin typeface="Arial" charset="0"/>
                    <a:ea typeface="+mn-ea"/>
                  </a:rPr>
                  <a:t>Existing Customers</a:t>
                </a:r>
              </a:p>
              <a:p>
                <a:pPr marL="106976" indent="-106976">
                  <a:buClr>
                    <a:srgbClr val="FF0000"/>
                  </a:buClr>
                  <a:buFont typeface="Wingdings" pitchFamily="2" charset="2"/>
                  <a:buChar char="Ø"/>
                  <a:defRPr/>
                </a:pPr>
                <a:r>
                  <a:rPr lang="en-US" sz="923" dirty="0">
                    <a:solidFill>
                      <a:srgbClr val="000000"/>
                    </a:solidFill>
                    <a:latin typeface="Arial" charset="0"/>
                    <a:ea typeface="+mn-ea"/>
                  </a:rPr>
                  <a:t>New </a:t>
                </a:r>
                <a:r>
                  <a:rPr lang="en-US" sz="923" dirty="0" err="1">
                    <a:solidFill>
                      <a:srgbClr val="000000"/>
                    </a:solidFill>
                    <a:latin typeface="Arial" charset="0"/>
                    <a:ea typeface="+mn-ea"/>
                  </a:rPr>
                  <a:t>Customes</a:t>
                </a:r>
                <a:endParaRPr lang="en-US" sz="923" dirty="0">
                  <a:solidFill>
                    <a:srgbClr val="000000"/>
                  </a:solidFill>
                  <a:latin typeface="Arial" charset="0"/>
                  <a:ea typeface="+mn-ea"/>
                </a:endParaRPr>
              </a:p>
              <a:p>
                <a:pPr marL="106976" indent="-106976">
                  <a:buClr>
                    <a:srgbClr val="FF0000"/>
                  </a:buClr>
                  <a:buFont typeface="Wingdings" pitchFamily="2" charset="2"/>
                  <a:buChar char="Ø"/>
                  <a:defRPr/>
                </a:pPr>
                <a:r>
                  <a:rPr lang="en-US" sz="923" dirty="0">
                    <a:solidFill>
                      <a:srgbClr val="000000"/>
                    </a:solidFill>
                    <a:latin typeface="Arial" charset="0"/>
                    <a:ea typeface="+mn-ea"/>
                  </a:rPr>
                  <a:t>Desired Growth</a:t>
                </a:r>
              </a:p>
            </p:txBody>
          </p:sp>
          <p:sp>
            <p:nvSpPr>
              <p:cNvPr id="14" name="Rectangle 11">
                <a:extLst>
                  <a:ext uri="{FF2B5EF4-FFF2-40B4-BE49-F238E27FC236}">
                    <a16:creationId xmlns:a16="http://schemas.microsoft.com/office/drawing/2014/main" xmlns="" id="{F7B4FCFE-BA0A-4881-894C-85D2FCDF6828}"/>
                  </a:ext>
                </a:extLst>
              </p:cNvPr>
              <p:cNvSpPr>
                <a:spLocks noChangeArrowheads="1"/>
              </p:cNvSpPr>
              <p:nvPr/>
            </p:nvSpPr>
            <p:spPr bwMode="auto">
              <a:xfrm>
                <a:off x="1537" y="684"/>
                <a:ext cx="1869" cy="343"/>
              </a:xfrm>
              <a:prstGeom prst="rect">
                <a:avLst/>
              </a:prstGeom>
              <a:solidFill>
                <a:srgbClr val="CCFF99"/>
              </a:solidFill>
              <a:ln w="12700">
                <a:solidFill>
                  <a:srgbClr val="000000"/>
                </a:solidFill>
                <a:miter lim="800000"/>
                <a:headEnd/>
                <a:tailEnd/>
              </a:ln>
              <a:effectLst>
                <a:outerShdw dist="53882" dir="2700000" algn="ctr" rotWithShape="0">
                  <a:schemeClr val="tx2"/>
                </a:outerShdw>
              </a:effectLst>
            </p:spPr>
            <p:txBody>
              <a:bodyPr wrap="none" anchor="ctr"/>
              <a:lstStyle/>
              <a:p>
                <a:pPr>
                  <a:defRPr/>
                </a:pPr>
                <a:endParaRPr lang="en-IN" sz="2585">
                  <a:solidFill>
                    <a:prstClr val="black"/>
                  </a:solidFill>
                  <a:latin typeface="Arial" charset="0"/>
                  <a:ea typeface="+mn-ea"/>
                </a:endParaRPr>
              </a:p>
            </p:txBody>
          </p:sp>
          <p:grpSp>
            <p:nvGrpSpPr>
              <p:cNvPr id="35854" name="Group 12"/>
              <p:cNvGrpSpPr>
                <a:grpSpLocks/>
              </p:cNvGrpSpPr>
              <p:nvPr/>
            </p:nvGrpSpPr>
            <p:grpSpPr bwMode="auto">
              <a:xfrm>
                <a:off x="2390" y="892"/>
                <a:ext cx="204" cy="83"/>
                <a:chOff x="3324" y="1002"/>
                <a:chExt cx="209" cy="81"/>
              </a:xfrm>
            </p:grpSpPr>
            <p:sp>
              <p:nvSpPr>
                <p:cNvPr id="50" name="Freeform 13">
                  <a:extLst>
                    <a:ext uri="{FF2B5EF4-FFF2-40B4-BE49-F238E27FC236}">
                      <a16:creationId xmlns:a16="http://schemas.microsoft.com/office/drawing/2014/main" xmlns="" id="{6E83DE59-0784-4623-81DD-65154D5CFF6C}"/>
                    </a:ext>
                  </a:extLst>
                </p:cNvPr>
                <p:cNvSpPr>
                  <a:spLocks/>
                </p:cNvSpPr>
                <p:nvPr/>
              </p:nvSpPr>
              <p:spPr bwMode="auto">
                <a:xfrm>
                  <a:off x="3324" y="1018"/>
                  <a:ext cx="209" cy="71"/>
                </a:xfrm>
                <a:custGeom>
                  <a:avLst/>
                  <a:gdLst/>
                  <a:ahLst/>
                  <a:cxnLst>
                    <a:cxn ang="0">
                      <a:pos x="0" y="32"/>
                    </a:cxn>
                    <a:cxn ang="0">
                      <a:pos x="69" y="0"/>
                    </a:cxn>
                    <a:cxn ang="0">
                      <a:pos x="138" y="0"/>
                    </a:cxn>
                    <a:cxn ang="0">
                      <a:pos x="208" y="40"/>
                    </a:cxn>
                    <a:cxn ang="0">
                      <a:pos x="156" y="64"/>
                    </a:cxn>
                    <a:cxn ang="0">
                      <a:pos x="69" y="64"/>
                    </a:cxn>
                    <a:cxn ang="0">
                      <a:pos x="26" y="24"/>
                    </a:cxn>
                  </a:cxnLst>
                  <a:rect l="0" t="0" r="r" b="b"/>
                  <a:pathLst>
                    <a:path w="209" h="65">
                      <a:moveTo>
                        <a:pt x="0" y="32"/>
                      </a:moveTo>
                      <a:lnTo>
                        <a:pt x="69" y="0"/>
                      </a:lnTo>
                      <a:lnTo>
                        <a:pt x="138" y="0"/>
                      </a:lnTo>
                      <a:lnTo>
                        <a:pt x="208" y="40"/>
                      </a:lnTo>
                      <a:lnTo>
                        <a:pt x="156" y="64"/>
                      </a:lnTo>
                      <a:lnTo>
                        <a:pt x="69" y="64"/>
                      </a:lnTo>
                      <a:lnTo>
                        <a:pt x="26" y="24"/>
                      </a:lnTo>
                    </a:path>
                  </a:pathLst>
                </a:custGeom>
                <a:noFill/>
                <a:ln w="12700" cap="rnd" cmpd="sng">
                  <a:solidFill>
                    <a:srgbClr val="000000"/>
                  </a:solidFill>
                  <a:prstDash val="solid"/>
                  <a:round/>
                  <a:headEnd type="none" w="sm" len="sm"/>
                  <a:tailEnd type="none" w="sm" len="sm"/>
                </a:ln>
                <a:effectLst/>
              </p:spPr>
              <p:txBody>
                <a:bodyPr/>
                <a:lstStyle/>
                <a:p>
                  <a:pPr>
                    <a:defRPr/>
                  </a:pPr>
                  <a:endParaRPr lang="en-IN" sz="2585">
                    <a:solidFill>
                      <a:prstClr val="black"/>
                    </a:solidFill>
                    <a:latin typeface="Arial" charset="0"/>
                    <a:ea typeface="+mn-ea"/>
                  </a:endParaRPr>
                </a:p>
              </p:txBody>
            </p:sp>
            <p:sp>
              <p:nvSpPr>
                <p:cNvPr id="51" name="Freeform 14">
                  <a:extLst>
                    <a:ext uri="{FF2B5EF4-FFF2-40B4-BE49-F238E27FC236}">
                      <a16:creationId xmlns:a16="http://schemas.microsoft.com/office/drawing/2014/main" xmlns="" id="{8EBE0167-8710-461E-9F6D-D3AFDD142AAB}"/>
                    </a:ext>
                  </a:extLst>
                </p:cNvPr>
                <p:cNvSpPr>
                  <a:spLocks/>
                </p:cNvSpPr>
                <p:nvPr/>
              </p:nvSpPr>
              <p:spPr bwMode="auto">
                <a:xfrm>
                  <a:off x="3324" y="1018"/>
                  <a:ext cx="191" cy="71"/>
                </a:xfrm>
                <a:custGeom>
                  <a:avLst/>
                  <a:gdLst/>
                  <a:ahLst/>
                  <a:cxnLst>
                    <a:cxn ang="0">
                      <a:pos x="0" y="32"/>
                    </a:cxn>
                    <a:cxn ang="0">
                      <a:pos x="17" y="24"/>
                    </a:cxn>
                    <a:cxn ang="0">
                      <a:pos x="43" y="16"/>
                    </a:cxn>
                    <a:cxn ang="0">
                      <a:pos x="69" y="8"/>
                    </a:cxn>
                    <a:cxn ang="0">
                      <a:pos x="95" y="0"/>
                    </a:cxn>
                    <a:cxn ang="0">
                      <a:pos x="103" y="0"/>
                    </a:cxn>
                    <a:cxn ang="0">
                      <a:pos x="120" y="0"/>
                    </a:cxn>
                    <a:cxn ang="0">
                      <a:pos x="155" y="8"/>
                    </a:cxn>
                    <a:cxn ang="0">
                      <a:pos x="172" y="16"/>
                    </a:cxn>
                    <a:cxn ang="0">
                      <a:pos x="181" y="24"/>
                    </a:cxn>
                    <a:cxn ang="0">
                      <a:pos x="190" y="32"/>
                    </a:cxn>
                    <a:cxn ang="0">
                      <a:pos x="190" y="40"/>
                    </a:cxn>
                    <a:cxn ang="0">
                      <a:pos x="190" y="48"/>
                    </a:cxn>
                    <a:cxn ang="0">
                      <a:pos x="181" y="56"/>
                    </a:cxn>
                    <a:cxn ang="0">
                      <a:pos x="164" y="64"/>
                    </a:cxn>
                    <a:cxn ang="0">
                      <a:pos x="138" y="64"/>
                    </a:cxn>
                    <a:cxn ang="0">
                      <a:pos x="112" y="64"/>
                    </a:cxn>
                    <a:cxn ang="0">
                      <a:pos x="103" y="64"/>
                    </a:cxn>
                    <a:cxn ang="0">
                      <a:pos x="77" y="56"/>
                    </a:cxn>
                    <a:cxn ang="0">
                      <a:pos x="51" y="48"/>
                    </a:cxn>
                    <a:cxn ang="0">
                      <a:pos x="34" y="32"/>
                    </a:cxn>
                    <a:cxn ang="0">
                      <a:pos x="25" y="24"/>
                    </a:cxn>
                  </a:cxnLst>
                  <a:rect l="0" t="0" r="r" b="b"/>
                  <a:pathLst>
                    <a:path w="191" h="65">
                      <a:moveTo>
                        <a:pt x="0" y="32"/>
                      </a:moveTo>
                      <a:lnTo>
                        <a:pt x="17" y="24"/>
                      </a:lnTo>
                      <a:lnTo>
                        <a:pt x="43" y="16"/>
                      </a:lnTo>
                      <a:lnTo>
                        <a:pt x="69" y="8"/>
                      </a:lnTo>
                      <a:lnTo>
                        <a:pt x="95" y="0"/>
                      </a:lnTo>
                      <a:lnTo>
                        <a:pt x="103" y="0"/>
                      </a:lnTo>
                      <a:lnTo>
                        <a:pt x="120" y="0"/>
                      </a:lnTo>
                      <a:lnTo>
                        <a:pt x="155" y="8"/>
                      </a:lnTo>
                      <a:lnTo>
                        <a:pt x="172" y="16"/>
                      </a:lnTo>
                      <a:lnTo>
                        <a:pt x="181" y="24"/>
                      </a:lnTo>
                      <a:lnTo>
                        <a:pt x="190" y="32"/>
                      </a:lnTo>
                      <a:lnTo>
                        <a:pt x="190" y="40"/>
                      </a:lnTo>
                      <a:lnTo>
                        <a:pt x="190" y="48"/>
                      </a:lnTo>
                      <a:lnTo>
                        <a:pt x="181" y="56"/>
                      </a:lnTo>
                      <a:lnTo>
                        <a:pt x="164" y="64"/>
                      </a:lnTo>
                      <a:lnTo>
                        <a:pt x="138" y="64"/>
                      </a:lnTo>
                      <a:lnTo>
                        <a:pt x="112" y="64"/>
                      </a:lnTo>
                      <a:lnTo>
                        <a:pt x="103" y="64"/>
                      </a:lnTo>
                      <a:lnTo>
                        <a:pt x="77" y="56"/>
                      </a:lnTo>
                      <a:lnTo>
                        <a:pt x="51" y="48"/>
                      </a:lnTo>
                      <a:lnTo>
                        <a:pt x="34" y="32"/>
                      </a:lnTo>
                      <a:lnTo>
                        <a:pt x="25" y="24"/>
                      </a:lnTo>
                    </a:path>
                  </a:pathLst>
                </a:custGeom>
                <a:noFill/>
                <a:ln w="12700" cap="rnd" cmpd="sng">
                  <a:solidFill>
                    <a:srgbClr val="000000"/>
                  </a:solidFill>
                  <a:prstDash val="solid"/>
                  <a:round/>
                  <a:headEnd type="none" w="sm" len="sm"/>
                  <a:tailEnd type="none" w="sm" len="sm"/>
                </a:ln>
                <a:effectLst/>
              </p:spPr>
              <p:txBody>
                <a:bodyPr/>
                <a:lstStyle/>
                <a:p>
                  <a:pPr>
                    <a:defRPr/>
                  </a:pPr>
                  <a:endParaRPr lang="en-IN" sz="2585">
                    <a:solidFill>
                      <a:prstClr val="black"/>
                    </a:solidFill>
                    <a:latin typeface="Arial" charset="0"/>
                    <a:ea typeface="+mn-ea"/>
                  </a:endParaRPr>
                </a:p>
              </p:txBody>
            </p:sp>
            <p:sp>
              <p:nvSpPr>
                <p:cNvPr id="52" name="Freeform 15">
                  <a:extLst>
                    <a:ext uri="{FF2B5EF4-FFF2-40B4-BE49-F238E27FC236}">
                      <a16:creationId xmlns:a16="http://schemas.microsoft.com/office/drawing/2014/main" xmlns="" id="{14F41956-8764-4D97-98F9-4815F837919B}"/>
                    </a:ext>
                  </a:extLst>
                </p:cNvPr>
                <p:cNvSpPr>
                  <a:spLocks/>
                </p:cNvSpPr>
                <p:nvPr/>
              </p:nvSpPr>
              <p:spPr bwMode="auto">
                <a:xfrm>
                  <a:off x="3324" y="1002"/>
                  <a:ext cx="191" cy="41"/>
                </a:xfrm>
                <a:custGeom>
                  <a:avLst/>
                  <a:gdLst/>
                  <a:ahLst/>
                  <a:cxnLst>
                    <a:cxn ang="0">
                      <a:pos x="0" y="24"/>
                    </a:cxn>
                    <a:cxn ang="0">
                      <a:pos x="77" y="0"/>
                    </a:cxn>
                    <a:cxn ang="0">
                      <a:pos x="155" y="0"/>
                    </a:cxn>
                    <a:cxn ang="0">
                      <a:pos x="190" y="40"/>
                    </a:cxn>
                  </a:cxnLst>
                  <a:rect l="0" t="0" r="r" b="b"/>
                  <a:pathLst>
                    <a:path w="191" h="41">
                      <a:moveTo>
                        <a:pt x="0" y="24"/>
                      </a:moveTo>
                      <a:lnTo>
                        <a:pt x="77" y="0"/>
                      </a:lnTo>
                      <a:lnTo>
                        <a:pt x="155" y="0"/>
                      </a:lnTo>
                      <a:lnTo>
                        <a:pt x="190" y="40"/>
                      </a:lnTo>
                    </a:path>
                  </a:pathLst>
                </a:custGeom>
                <a:noFill/>
                <a:ln w="12700" cap="rnd" cmpd="sng">
                  <a:solidFill>
                    <a:srgbClr val="000000"/>
                  </a:solidFill>
                  <a:prstDash val="solid"/>
                  <a:round/>
                  <a:headEnd type="none" w="sm" len="sm"/>
                  <a:tailEnd type="none" w="sm" len="sm"/>
                </a:ln>
                <a:effectLst/>
              </p:spPr>
              <p:txBody>
                <a:bodyPr/>
                <a:lstStyle/>
                <a:p>
                  <a:pPr>
                    <a:defRPr/>
                  </a:pPr>
                  <a:endParaRPr lang="en-IN" sz="2585">
                    <a:solidFill>
                      <a:prstClr val="black"/>
                    </a:solidFill>
                    <a:latin typeface="Arial" charset="0"/>
                    <a:ea typeface="+mn-ea"/>
                  </a:endParaRPr>
                </a:p>
              </p:txBody>
            </p:sp>
            <p:sp>
              <p:nvSpPr>
                <p:cNvPr id="53" name="Freeform 16">
                  <a:extLst>
                    <a:ext uri="{FF2B5EF4-FFF2-40B4-BE49-F238E27FC236}">
                      <a16:creationId xmlns:a16="http://schemas.microsoft.com/office/drawing/2014/main" xmlns="" id="{3AA47709-EAA2-4007-8278-95AF838F57A8}"/>
                    </a:ext>
                  </a:extLst>
                </p:cNvPr>
                <p:cNvSpPr>
                  <a:spLocks/>
                </p:cNvSpPr>
                <p:nvPr/>
              </p:nvSpPr>
              <p:spPr bwMode="auto">
                <a:xfrm>
                  <a:off x="3324" y="1002"/>
                  <a:ext cx="191" cy="41"/>
                </a:xfrm>
                <a:custGeom>
                  <a:avLst/>
                  <a:gdLst/>
                  <a:ahLst/>
                  <a:cxnLst>
                    <a:cxn ang="0">
                      <a:pos x="0" y="24"/>
                    </a:cxn>
                    <a:cxn ang="0">
                      <a:pos x="25" y="16"/>
                    </a:cxn>
                    <a:cxn ang="0">
                      <a:pos x="60" y="8"/>
                    </a:cxn>
                    <a:cxn ang="0">
                      <a:pos x="86" y="0"/>
                    </a:cxn>
                    <a:cxn ang="0">
                      <a:pos x="103" y="0"/>
                    </a:cxn>
                    <a:cxn ang="0">
                      <a:pos x="112" y="0"/>
                    </a:cxn>
                    <a:cxn ang="0">
                      <a:pos x="120" y="0"/>
                    </a:cxn>
                    <a:cxn ang="0">
                      <a:pos x="146" y="8"/>
                    </a:cxn>
                    <a:cxn ang="0">
                      <a:pos x="164" y="16"/>
                    </a:cxn>
                    <a:cxn ang="0">
                      <a:pos x="181" y="32"/>
                    </a:cxn>
                    <a:cxn ang="0">
                      <a:pos x="190" y="40"/>
                    </a:cxn>
                  </a:cxnLst>
                  <a:rect l="0" t="0" r="r" b="b"/>
                  <a:pathLst>
                    <a:path w="191" h="41">
                      <a:moveTo>
                        <a:pt x="0" y="24"/>
                      </a:moveTo>
                      <a:lnTo>
                        <a:pt x="25" y="16"/>
                      </a:lnTo>
                      <a:lnTo>
                        <a:pt x="60" y="8"/>
                      </a:lnTo>
                      <a:lnTo>
                        <a:pt x="86" y="0"/>
                      </a:lnTo>
                      <a:lnTo>
                        <a:pt x="103" y="0"/>
                      </a:lnTo>
                      <a:lnTo>
                        <a:pt x="112" y="0"/>
                      </a:lnTo>
                      <a:lnTo>
                        <a:pt x="120" y="0"/>
                      </a:lnTo>
                      <a:lnTo>
                        <a:pt x="146" y="8"/>
                      </a:lnTo>
                      <a:lnTo>
                        <a:pt x="164" y="16"/>
                      </a:lnTo>
                      <a:lnTo>
                        <a:pt x="181" y="32"/>
                      </a:lnTo>
                      <a:lnTo>
                        <a:pt x="190" y="40"/>
                      </a:lnTo>
                    </a:path>
                  </a:pathLst>
                </a:custGeom>
                <a:noFill/>
                <a:ln w="12700" cap="rnd" cmpd="sng">
                  <a:solidFill>
                    <a:srgbClr val="000000"/>
                  </a:solidFill>
                  <a:prstDash val="solid"/>
                  <a:round/>
                  <a:headEnd type="none" w="sm" len="sm"/>
                  <a:tailEnd type="none" w="sm" len="sm"/>
                </a:ln>
                <a:effectLst/>
              </p:spPr>
              <p:txBody>
                <a:bodyPr/>
                <a:lstStyle/>
                <a:p>
                  <a:pPr>
                    <a:defRPr/>
                  </a:pPr>
                  <a:endParaRPr lang="en-IN" sz="2585">
                    <a:solidFill>
                      <a:prstClr val="black"/>
                    </a:solidFill>
                    <a:latin typeface="Arial" charset="0"/>
                    <a:ea typeface="+mn-ea"/>
                  </a:endParaRPr>
                </a:p>
              </p:txBody>
            </p:sp>
            <p:sp>
              <p:nvSpPr>
                <p:cNvPr id="54" name="Oval 17">
                  <a:extLst>
                    <a:ext uri="{FF2B5EF4-FFF2-40B4-BE49-F238E27FC236}">
                      <a16:creationId xmlns:a16="http://schemas.microsoft.com/office/drawing/2014/main" xmlns="" id="{458CCEDC-4040-4E85-842C-B4108E730379}"/>
                    </a:ext>
                  </a:extLst>
                </p:cNvPr>
                <p:cNvSpPr>
                  <a:spLocks noChangeArrowheads="1"/>
                </p:cNvSpPr>
                <p:nvPr/>
              </p:nvSpPr>
              <p:spPr bwMode="auto">
                <a:xfrm>
                  <a:off x="3406" y="1022"/>
                  <a:ext cx="70" cy="48"/>
                </a:xfrm>
                <a:prstGeom prst="ellipse">
                  <a:avLst/>
                </a:prstGeom>
                <a:solidFill>
                  <a:srgbClr val="FFFFFF"/>
                </a:solidFill>
                <a:ln w="12700">
                  <a:solidFill>
                    <a:srgbClr val="000000"/>
                  </a:solidFill>
                  <a:round/>
                  <a:headEnd/>
                  <a:tailEnd/>
                </a:ln>
                <a:effectLst/>
              </p:spPr>
              <p:txBody>
                <a:bodyPr wrap="none" anchor="ctr"/>
                <a:lstStyle/>
                <a:p>
                  <a:pPr>
                    <a:defRPr/>
                  </a:pPr>
                  <a:endParaRPr lang="en-IN" sz="2585">
                    <a:solidFill>
                      <a:prstClr val="black"/>
                    </a:solidFill>
                    <a:latin typeface="Arial" charset="0"/>
                    <a:ea typeface="+mn-ea"/>
                  </a:endParaRPr>
                </a:p>
              </p:txBody>
            </p:sp>
            <p:sp>
              <p:nvSpPr>
                <p:cNvPr id="55" name="Oval 18">
                  <a:extLst>
                    <a:ext uri="{FF2B5EF4-FFF2-40B4-BE49-F238E27FC236}">
                      <a16:creationId xmlns:a16="http://schemas.microsoft.com/office/drawing/2014/main" xmlns="" id="{70A6600C-9445-4368-ABEB-FD2AAEDF2C27}"/>
                    </a:ext>
                  </a:extLst>
                </p:cNvPr>
                <p:cNvSpPr>
                  <a:spLocks noChangeArrowheads="1"/>
                </p:cNvSpPr>
                <p:nvPr/>
              </p:nvSpPr>
              <p:spPr bwMode="auto">
                <a:xfrm>
                  <a:off x="3423" y="1030"/>
                  <a:ext cx="35" cy="29"/>
                </a:xfrm>
                <a:prstGeom prst="ellipse">
                  <a:avLst/>
                </a:prstGeom>
                <a:solidFill>
                  <a:srgbClr val="000000"/>
                </a:solidFill>
                <a:ln w="12700">
                  <a:solidFill>
                    <a:srgbClr val="000000"/>
                  </a:solidFill>
                  <a:round/>
                  <a:headEnd/>
                  <a:tailEnd/>
                </a:ln>
                <a:effectLst/>
              </p:spPr>
              <p:txBody>
                <a:bodyPr wrap="none" anchor="ctr"/>
                <a:lstStyle/>
                <a:p>
                  <a:pPr>
                    <a:defRPr/>
                  </a:pPr>
                  <a:endParaRPr lang="en-IN" sz="2585">
                    <a:solidFill>
                      <a:prstClr val="black"/>
                    </a:solidFill>
                    <a:latin typeface="Arial" charset="0"/>
                    <a:ea typeface="+mn-ea"/>
                  </a:endParaRPr>
                </a:p>
              </p:txBody>
            </p:sp>
            <p:sp>
              <p:nvSpPr>
                <p:cNvPr id="56" name="Oval 19">
                  <a:extLst>
                    <a:ext uri="{FF2B5EF4-FFF2-40B4-BE49-F238E27FC236}">
                      <a16:creationId xmlns:a16="http://schemas.microsoft.com/office/drawing/2014/main" xmlns="" id="{DF3CC67B-0EDD-4798-B5A5-84BD963FC36E}"/>
                    </a:ext>
                  </a:extLst>
                </p:cNvPr>
                <p:cNvSpPr>
                  <a:spLocks noChangeArrowheads="1"/>
                </p:cNvSpPr>
                <p:nvPr/>
              </p:nvSpPr>
              <p:spPr bwMode="auto">
                <a:xfrm>
                  <a:off x="3432" y="1030"/>
                  <a:ext cx="9" cy="13"/>
                </a:xfrm>
                <a:prstGeom prst="ellipse">
                  <a:avLst/>
                </a:prstGeom>
                <a:solidFill>
                  <a:srgbClr val="FFFFFF"/>
                </a:solidFill>
                <a:ln w="12700">
                  <a:solidFill>
                    <a:srgbClr val="000000"/>
                  </a:solidFill>
                  <a:round/>
                  <a:headEnd/>
                  <a:tailEnd/>
                </a:ln>
                <a:effectLst/>
              </p:spPr>
              <p:txBody>
                <a:bodyPr wrap="none" anchor="ctr"/>
                <a:lstStyle/>
                <a:p>
                  <a:pPr>
                    <a:defRPr/>
                  </a:pPr>
                  <a:endParaRPr lang="en-IN" sz="2585">
                    <a:solidFill>
                      <a:prstClr val="black"/>
                    </a:solidFill>
                    <a:latin typeface="Arial" charset="0"/>
                    <a:ea typeface="+mn-ea"/>
                  </a:endParaRPr>
                </a:p>
              </p:txBody>
            </p:sp>
          </p:grpSp>
          <p:sp>
            <p:nvSpPr>
              <p:cNvPr id="16" name="Rectangle 20">
                <a:extLst>
                  <a:ext uri="{FF2B5EF4-FFF2-40B4-BE49-F238E27FC236}">
                    <a16:creationId xmlns:a16="http://schemas.microsoft.com/office/drawing/2014/main" xmlns="" id="{8C01C35B-42FE-4D45-B295-12BF36EB963E}"/>
                  </a:ext>
                </a:extLst>
              </p:cNvPr>
              <p:cNvSpPr>
                <a:spLocks noChangeArrowheads="1"/>
              </p:cNvSpPr>
              <p:nvPr/>
            </p:nvSpPr>
            <p:spPr bwMode="auto">
              <a:xfrm>
                <a:off x="2129" y="686"/>
                <a:ext cx="644" cy="198"/>
              </a:xfrm>
              <a:prstGeom prst="rect">
                <a:avLst/>
              </a:prstGeom>
              <a:noFill/>
              <a:ln w="9525">
                <a:noFill/>
                <a:miter lim="800000"/>
                <a:headEnd/>
                <a:tailEnd/>
              </a:ln>
              <a:effectLst/>
            </p:spPr>
            <p:txBody>
              <a:bodyPr wrap="none" lIns="84992" tIns="42497" rIns="84992" bIns="42497">
                <a:spAutoFit/>
              </a:bodyPr>
              <a:lstStyle/>
              <a:p>
                <a:pPr>
                  <a:defRPr/>
                </a:pPr>
                <a:r>
                  <a:rPr lang="en-US" sz="1292" dirty="0">
                    <a:solidFill>
                      <a:srgbClr val="000000"/>
                    </a:solidFill>
                    <a:latin typeface="Arial" charset="0"/>
                    <a:ea typeface="+mn-ea"/>
                  </a:rPr>
                  <a:t>STRATEGY</a:t>
                </a:r>
              </a:p>
            </p:txBody>
          </p:sp>
          <p:sp>
            <p:nvSpPr>
              <p:cNvPr id="17" name="Rectangle 21">
                <a:extLst>
                  <a:ext uri="{FF2B5EF4-FFF2-40B4-BE49-F238E27FC236}">
                    <a16:creationId xmlns:a16="http://schemas.microsoft.com/office/drawing/2014/main" xmlns="" id="{1861A9C3-4347-4944-AE92-8DBBCEB74380}"/>
                  </a:ext>
                </a:extLst>
              </p:cNvPr>
              <p:cNvSpPr>
                <a:spLocks noChangeArrowheads="1"/>
              </p:cNvSpPr>
              <p:nvPr/>
            </p:nvSpPr>
            <p:spPr bwMode="auto">
              <a:xfrm>
                <a:off x="3065" y="1366"/>
                <a:ext cx="315" cy="127"/>
              </a:xfrm>
              <a:prstGeom prst="rect">
                <a:avLst/>
              </a:prstGeom>
              <a:noFill/>
              <a:ln w="9525">
                <a:no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18" name="Rectangle 22">
                <a:extLst>
                  <a:ext uri="{FF2B5EF4-FFF2-40B4-BE49-F238E27FC236}">
                    <a16:creationId xmlns:a16="http://schemas.microsoft.com/office/drawing/2014/main" xmlns="" id="{38DB59F5-4F9D-4417-BDD6-94894BF1E340}"/>
                  </a:ext>
                </a:extLst>
              </p:cNvPr>
              <p:cNvSpPr>
                <a:spLocks noChangeArrowheads="1"/>
              </p:cNvSpPr>
              <p:nvPr/>
            </p:nvSpPr>
            <p:spPr bwMode="auto">
              <a:xfrm>
                <a:off x="3035" y="1465"/>
                <a:ext cx="106" cy="198"/>
              </a:xfrm>
              <a:prstGeom prst="rect">
                <a:avLst/>
              </a:prstGeom>
              <a:noFill/>
              <a:ln w="9525">
                <a:noFill/>
                <a:miter lim="800000"/>
                <a:headEnd/>
                <a:tailEnd/>
              </a:ln>
              <a:effectLst/>
            </p:spPr>
            <p:txBody>
              <a:bodyPr wrap="none" lIns="84992" tIns="42497" rIns="84992" bIns="42497">
                <a:spAutoFit/>
              </a:bodyPr>
              <a:lstStyle/>
              <a:p>
                <a:pPr>
                  <a:defRPr/>
                </a:pPr>
                <a:endParaRPr lang="en-US" sz="646">
                  <a:solidFill>
                    <a:srgbClr val="000000"/>
                  </a:solidFill>
                  <a:latin typeface="Arial" charset="0"/>
                  <a:ea typeface="+mn-ea"/>
                </a:endParaRPr>
              </a:p>
              <a:p>
                <a:pPr>
                  <a:defRPr/>
                </a:pPr>
                <a:endParaRPr lang="en-US" sz="646">
                  <a:solidFill>
                    <a:srgbClr val="000000"/>
                  </a:solidFill>
                  <a:latin typeface="Arial" charset="0"/>
                  <a:ea typeface="+mn-ea"/>
                </a:endParaRPr>
              </a:p>
            </p:txBody>
          </p:sp>
          <p:sp>
            <p:nvSpPr>
              <p:cNvPr id="19" name="Rectangle 24">
                <a:extLst>
                  <a:ext uri="{FF2B5EF4-FFF2-40B4-BE49-F238E27FC236}">
                    <a16:creationId xmlns:a16="http://schemas.microsoft.com/office/drawing/2014/main" xmlns="" id="{D58F2F4C-0842-4091-B990-226F9A363EC6}"/>
                  </a:ext>
                </a:extLst>
              </p:cNvPr>
              <p:cNvSpPr>
                <a:spLocks noChangeArrowheads="1"/>
              </p:cNvSpPr>
              <p:nvPr/>
            </p:nvSpPr>
            <p:spPr bwMode="auto">
              <a:xfrm>
                <a:off x="2610" y="1789"/>
                <a:ext cx="1285" cy="563"/>
              </a:xfrm>
              <a:prstGeom prst="rect">
                <a:avLst/>
              </a:prstGeom>
              <a:solidFill>
                <a:srgbClr val="FFFFFF"/>
              </a:solidFill>
              <a:ln w="9525">
                <a:no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20" name="Rectangle 25">
                <a:extLst>
                  <a:ext uri="{FF2B5EF4-FFF2-40B4-BE49-F238E27FC236}">
                    <a16:creationId xmlns:a16="http://schemas.microsoft.com/office/drawing/2014/main" xmlns="" id="{49EF836A-C2CC-4CD7-AFE9-DABB08A9768F}"/>
                  </a:ext>
                </a:extLst>
              </p:cNvPr>
              <p:cNvSpPr>
                <a:spLocks noChangeArrowheads="1"/>
              </p:cNvSpPr>
              <p:nvPr/>
            </p:nvSpPr>
            <p:spPr bwMode="auto">
              <a:xfrm>
                <a:off x="2605" y="1785"/>
                <a:ext cx="1553" cy="571"/>
              </a:xfrm>
              <a:prstGeom prst="rect">
                <a:avLst/>
              </a:prstGeom>
              <a:solidFill>
                <a:schemeClr val="bg1"/>
              </a:solidFill>
              <a:ln w="12700">
                <a:solidFill>
                  <a:srgbClr val="000000"/>
                </a:solidFill>
                <a:miter lim="800000"/>
                <a:headEnd/>
                <a:tailEnd/>
              </a:ln>
              <a:effectLst>
                <a:outerShdw dist="53882" dir="2700000" algn="ctr" rotWithShape="0">
                  <a:schemeClr val="tx2"/>
                </a:outerShdw>
              </a:effectLst>
            </p:spPr>
            <p:txBody>
              <a:bodyPr wrap="none" anchor="ctr"/>
              <a:lstStyle/>
              <a:p>
                <a:pPr>
                  <a:defRPr/>
                </a:pPr>
                <a:endParaRPr lang="en-IN" sz="2585">
                  <a:solidFill>
                    <a:prstClr val="black"/>
                  </a:solidFill>
                  <a:latin typeface="Arial" charset="0"/>
                  <a:ea typeface="+mn-ea"/>
                </a:endParaRPr>
              </a:p>
            </p:txBody>
          </p:sp>
          <p:sp>
            <p:nvSpPr>
              <p:cNvPr id="21" name="Rectangle 26">
                <a:extLst>
                  <a:ext uri="{FF2B5EF4-FFF2-40B4-BE49-F238E27FC236}">
                    <a16:creationId xmlns:a16="http://schemas.microsoft.com/office/drawing/2014/main" xmlns="" id="{473A2538-01D5-4F73-A21B-D4C86D074C2C}"/>
                  </a:ext>
                </a:extLst>
              </p:cNvPr>
              <p:cNvSpPr>
                <a:spLocks noChangeArrowheads="1"/>
              </p:cNvSpPr>
              <p:nvPr/>
            </p:nvSpPr>
            <p:spPr bwMode="auto">
              <a:xfrm>
                <a:off x="2601" y="1783"/>
                <a:ext cx="1561" cy="139"/>
              </a:xfrm>
              <a:prstGeom prst="rect">
                <a:avLst/>
              </a:prstGeom>
              <a:solidFill>
                <a:srgbClr val="CCFF99"/>
              </a:solidFill>
              <a:ln w="12700">
                <a:solidFill>
                  <a:srgbClr val="000000"/>
                </a:solid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22" name="Rectangle 27">
                <a:extLst>
                  <a:ext uri="{FF2B5EF4-FFF2-40B4-BE49-F238E27FC236}">
                    <a16:creationId xmlns:a16="http://schemas.microsoft.com/office/drawing/2014/main" xmlns="" id="{DA2DBA58-7DDC-416D-A055-9410D85E9A19}"/>
                  </a:ext>
                </a:extLst>
              </p:cNvPr>
              <p:cNvSpPr>
                <a:spLocks noChangeArrowheads="1"/>
              </p:cNvSpPr>
              <p:nvPr/>
            </p:nvSpPr>
            <p:spPr bwMode="auto">
              <a:xfrm>
                <a:off x="2651" y="1769"/>
                <a:ext cx="822" cy="178"/>
              </a:xfrm>
              <a:prstGeom prst="rect">
                <a:avLst/>
              </a:prstGeom>
              <a:noFill/>
              <a:ln w="9525">
                <a:noFill/>
                <a:miter lim="800000"/>
                <a:headEnd/>
                <a:tailEnd/>
              </a:ln>
              <a:effectLst/>
            </p:spPr>
            <p:txBody>
              <a:bodyPr wrap="none" lIns="84992" tIns="42497" rIns="84992" bIns="42497">
                <a:spAutoFit/>
              </a:bodyPr>
              <a:lstStyle/>
              <a:p>
                <a:pPr>
                  <a:defRPr/>
                </a:pPr>
                <a:r>
                  <a:rPr lang="en-US" sz="1108" dirty="0">
                    <a:solidFill>
                      <a:prstClr val="black"/>
                    </a:solidFill>
                    <a:latin typeface="Arial" charset="0"/>
                    <a:ea typeface="+mn-ea"/>
                  </a:rPr>
                  <a:t>Targeted Products</a:t>
                </a:r>
              </a:p>
            </p:txBody>
          </p:sp>
          <p:sp>
            <p:nvSpPr>
              <p:cNvPr id="23" name="Rectangle 28">
                <a:extLst>
                  <a:ext uri="{FF2B5EF4-FFF2-40B4-BE49-F238E27FC236}">
                    <a16:creationId xmlns:a16="http://schemas.microsoft.com/office/drawing/2014/main" xmlns="" id="{89509A48-47FB-4EA2-A935-D20AAB4D7324}"/>
                  </a:ext>
                </a:extLst>
              </p:cNvPr>
              <p:cNvSpPr>
                <a:spLocks noChangeArrowheads="1"/>
              </p:cNvSpPr>
              <p:nvPr/>
            </p:nvSpPr>
            <p:spPr bwMode="auto">
              <a:xfrm>
                <a:off x="3471" y="1952"/>
                <a:ext cx="655" cy="354"/>
              </a:xfrm>
              <a:prstGeom prst="rect">
                <a:avLst/>
              </a:prstGeom>
              <a:noFill/>
              <a:ln w="9525">
                <a:noFill/>
                <a:miter lim="800000"/>
                <a:headEnd/>
                <a:tailEnd/>
              </a:ln>
              <a:effectLst/>
            </p:spPr>
            <p:txBody>
              <a:bodyPr lIns="84992" tIns="42497" rIns="84992" bIns="42497">
                <a:spAutoFit/>
              </a:bodyPr>
              <a:lstStyle/>
              <a:p>
                <a:pPr marL="106976" indent="-106976">
                  <a:buClr>
                    <a:srgbClr val="FF0000"/>
                  </a:buClr>
                  <a:buFont typeface="Wingdings" pitchFamily="2" charset="2"/>
                  <a:buChar char="Ø"/>
                  <a:defRPr/>
                </a:pPr>
                <a:r>
                  <a:rPr lang="en-US" sz="923" dirty="0">
                    <a:solidFill>
                      <a:srgbClr val="000000"/>
                    </a:solidFill>
                    <a:latin typeface="Arial" charset="0"/>
                    <a:ea typeface="+mn-ea"/>
                  </a:rPr>
                  <a:t>Target Cost</a:t>
                </a:r>
              </a:p>
              <a:p>
                <a:pPr marL="106976" indent="-106976">
                  <a:buClr>
                    <a:srgbClr val="FF0000"/>
                  </a:buClr>
                  <a:buFont typeface="Wingdings" pitchFamily="2" charset="2"/>
                  <a:buChar char="Ø"/>
                  <a:defRPr/>
                </a:pPr>
                <a:r>
                  <a:rPr lang="en-US" sz="923" dirty="0">
                    <a:solidFill>
                      <a:srgbClr val="000000"/>
                    </a:solidFill>
                    <a:latin typeface="Arial" charset="0"/>
                    <a:ea typeface="+mn-ea"/>
                  </a:rPr>
                  <a:t>Current Cost</a:t>
                </a:r>
              </a:p>
              <a:p>
                <a:pPr marL="106976" indent="-106976">
                  <a:buClr>
                    <a:srgbClr val="FF0000"/>
                  </a:buClr>
                  <a:buFont typeface="Wingdings" pitchFamily="2" charset="2"/>
                  <a:buChar char="Ø"/>
                  <a:defRPr/>
                </a:pPr>
                <a:r>
                  <a:rPr lang="en-US" sz="923" dirty="0">
                    <a:solidFill>
                      <a:srgbClr val="000000"/>
                    </a:solidFill>
                    <a:latin typeface="Arial" charset="0"/>
                    <a:ea typeface="+mn-ea"/>
                  </a:rPr>
                  <a:t>Quality levels</a:t>
                </a:r>
              </a:p>
            </p:txBody>
          </p:sp>
          <p:sp>
            <p:nvSpPr>
              <p:cNvPr id="24" name="Rectangle 29">
                <a:extLst>
                  <a:ext uri="{FF2B5EF4-FFF2-40B4-BE49-F238E27FC236}">
                    <a16:creationId xmlns:a16="http://schemas.microsoft.com/office/drawing/2014/main" xmlns="" id="{CFB69692-9E0B-497C-B2B4-619F7550EFD0}"/>
                  </a:ext>
                </a:extLst>
              </p:cNvPr>
              <p:cNvSpPr>
                <a:spLocks noChangeArrowheads="1"/>
              </p:cNvSpPr>
              <p:nvPr/>
            </p:nvSpPr>
            <p:spPr bwMode="auto">
              <a:xfrm>
                <a:off x="3500" y="1980"/>
                <a:ext cx="301" cy="128"/>
              </a:xfrm>
              <a:prstGeom prst="rect">
                <a:avLst/>
              </a:prstGeom>
              <a:noFill/>
              <a:ln w="9525">
                <a:no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25" name="Rectangle 30">
                <a:extLst>
                  <a:ext uri="{FF2B5EF4-FFF2-40B4-BE49-F238E27FC236}">
                    <a16:creationId xmlns:a16="http://schemas.microsoft.com/office/drawing/2014/main" xmlns="" id="{9F36F633-EE78-403B-AD27-53E9D17827EE}"/>
                  </a:ext>
                </a:extLst>
              </p:cNvPr>
              <p:cNvSpPr>
                <a:spLocks noChangeArrowheads="1"/>
              </p:cNvSpPr>
              <p:nvPr/>
            </p:nvSpPr>
            <p:spPr bwMode="auto">
              <a:xfrm>
                <a:off x="3500" y="2115"/>
                <a:ext cx="319" cy="128"/>
              </a:xfrm>
              <a:prstGeom prst="rect">
                <a:avLst/>
              </a:prstGeom>
              <a:noFill/>
              <a:ln w="9525">
                <a:no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26" name="Rectangle 31">
                <a:extLst>
                  <a:ext uri="{FF2B5EF4-FFF2-40B4-BE49-F238E27FC236}">
                    <a16:creationId xmlns:a16="http://schemas.microsoft.com/office/drawing/2014/main" xmlns="" id="{3FACC1CE-5F63-4A73-95DE-635CFE6BDB23}"/>
                  </a:ext>
                </a:extLst>
              </p:cNvPr>
              <p:cNvSpPr>
                <a:spLocks noChangeArrowheads="1"/>
              </p:cNvSpPr>
              <p:nvPr/>
            </p:nvSpPr>
            <p:spPr bwMode="auto">
              <a:xfrm>
                <a:off x="3500" y="2230"/>
                <a:ext cx="394" cy="128"/>
              </a:xfrm>
              <a:prstGeom prst="rect">
                <a:avLst/>
              </a:prstGeom>
              <a:noFill/>
              <a:ln w="9525">
                <a:no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27" name="Rectangle 32">
                <a:extLst>
                  <a:ext uri="{FF2B5EF4-FFF2-40B4-BE49-F238E27FC236}">
                    <a16:creationId xmlns:a16="http://schemas.microsoft.com/office/drawing/2014/main" xmlns="" id="{DE80DAD1-FAEC-49CE-B1F4-273FAA8CAA8D}"/>
                  </a:ext>
                </a:extLst>
              </p:cNvPr>
              <p:cNvSpPr>
                <a:spLocks noChangeArrowheads="1"/>
              </p:cNvSpPr>
              <p:nvPr/>
            </p:nvSpPr>
            <p:spPr bwMode="auto">
              <a:xfrm>
                <a:off x="3194" y="2450"/>
                <a:ext cx="1279" cy="546"/>
              </a:xfrm>
              <a:prstGeom prst="rect">
                <a:avLst/>
              </a:prstGeom>
              <a:solidFill>
                <a:srgbClr val="FFFFFF"/>
              </a:solidFill>
              <a:ln w="9525">
                <a:no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28" name="Rectangle 33">
                <a:extLst>
                  <a:ext uri="{FF2B5EF4-FFF2-40B4-BE49-F238E27FC236}">
                    <a16:creationId xmlns:a16="http://schemas.microsoft.com/office/drawing/2014/main" xmlns="" id="{565DFB71-DCCA-4ACA-AB82-FB61DBC59D4E}"/>
                  </a:ext>
                </a:extLst>
              </p:cNvPr>
              <p:cNvSpPr>
                <a:spLocks noChangeArrowheads="1"/>
              </p:cNvSpPr>
              <p:nvPr/>
            </p:nvSpPr>
            <p:spPr bwMode="auto">
              <a:xfrm>
                <a:off x="3189" y="2445"/>
                <a:ext cx="1549" cy="553"/>
              </a:xfrm>
              <a:prstGeom prst="rect">
                <a:avLst/>
              </a:prstGeom>
              <a:solidFill>
                <a:schemeClr val="bg1"/>
              </a:solidFill>
              <a:ln w="12700">
                <a:solidFill>
                  <a:srgbClr val="000000"/>
                </a:solidFill>
                <a:miter lim="800000"/>
                <a:headEnd/>
                <a:tailEnd/>
              </a:ln>
              <a:effectLst>
                <a:outerShdw dist="53882" dir="2700000" algn="ctr" rotWithShape="0">
                  <a:schemeClr val="tx2"/>
                </a:outerShdw>
              </a:effectLst>
            </p:spPr>
            <p:txBody>
              <a:bodyPr wrap="none" anchor="ctr"/>
              <a:lstStyle/>
              <a:p>
                <a:pPr>
                  <a:defRPr/>
                </a:pPr>
                <a:endParaRPr lang="en-IN" sz="2585">
                  <a:solidFill>
                    <a:prstClr val="black"/>
                  </a:solidFill>
                  <a:latin typeface="Arial" charset="0"/>
                  <a:ea typeface="+mn-ea"/>
                </a:endParaRPr>
              </a:p>
            </p:txBody>
          </p:sp>
          <p:sp>
            <p:nvSpPr>
              <p:cNvPr id="29" name="Rectangle 34">
                <a:extLst>
                  <a:ext uri="{FF2B5EF4-FFF2-40B4-BE49-F238E27FC236}">
                    <a16:creationId xmlns:a16="http://schemas.microsoft.com/office/drawing/2014/main" xmlns="" id="{B8D0D5EA-2212-474F-9A32-73C4B10B434B}"/>
                  </a:ext>
                </a:extLst>
              </p:cNvPr>
              <p:cNvSpPr>
                <a:spLocks noChangeArrowheads="1"/>
              </p:cNvSpPr>
              <p:nvPr/>
            </p:nvSpPr>
            <p:spPr bwMode="auto">
              <a:xfrm>
                <a:off x="3185" y="2443"/>
                <a:ext cx="1546" cy="119"/>
              </a:xfrm>
              <a:prstGeom prst="rect">
                <a:avLst/>
              </a:prstGeom>
              <a:solidFill>
                <a:srgbClr val="CCFF99"/>
              </a:solidFill>
              <a:ln w="12700">
                <a:solidFill>
                  <a:srgbClr val="000000"/>
                </a:solid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30" name="Rectangle 35">
                <a:extLst>
                  <a:ext uri="{FF2B5EF4-FFF2-40B4-BE49-F238E27FC236}">
                    <a16:creationId xmlns:a16="http://schemas.microsoft.com/office/drawing/2014/main" xmlns="" id="{451ED2DA-72E0-4211-8D86-AF4E0B8637A4}"/>
                  </a:ext>
                </a:extLst>
              </p:cNvPr>
              <p:cNvSpPr>
                <a:spLocks noChangeArrowheads="1"/>
              </p:cNvSpPr>
              <p:nvPr/>
            </p:nvSpPr>
            <p:spPr bwMode="auto">
              <a:xfrm>
                <a:off x="3388" y="2428"/>
                <a:ext cx="837" cy="178"/>
              </a:xfrm>
              <a:prstGeom prst="rect">
                <a:avLst/>
              </a:prstGeom>
              <a:noFill/>
              <a:ln w="9525">
                <a:noFill/>
                <a:miter lim="800000"/>
                <a:headEnd/>
                <a:tailEnd/>
              </a:ln>
              <a:effectLst/>
            </p:spPr>
            <p:txBody>
              <a:bodyPr wrap="none" lIns="84992" tIns="42497" rIns="84992" bIns="42497">
                <a:spAutoFit/>
              </a:bodyPr>
              <a:lstStyle/>
              <a:p>
                <a:pPr>
                  <a:defRPr/>
                </a:pPr>
                <a:r>
                  <a:rPr lang="en-US" sz="1108" dirty="0">
                    <a:solidFill>
                      <a:prstClr val="black"/>
                    </a:solidFill>
                    <a:latin typeface="Arial" charset="0"/>
                    <a:ea typeface="+mn-ea"/>
                  </a:rPr>
                  <a:t>Desired Processes</a:t>
                </a:r>
              </a:p>
            </p:txBody>
          </p:sp>
          <p:sp>
            <p:nvSpPr>
              <p:cNvPr id="31" name="Rectangle 36">
                <a:extLst>
                  <a:ext uri="{FF2B5EF4-FFF2-40B4-BE49-F238E27FC236}">
                    <a16:creationId xmlns:a16="http://schemas.microsoft.com/office/drawing/2014/main" xmlns="" id="{89190DC6-0139-4679-80EC-62C95F6CCD45}"/>
                  </a:ext>
                </a:extLst>
              </p:cNvPr>
              <p:cNvSpPr>
                <a:spLocks noChangeArrowheads="1"/>
              </p:cNvSpPr>
              <p:nvPr/>
            </p:nvSpPr>
            <p:spPr bwMode="auto">
              <a:xfrm>
                <a:off x="4071" y="2720"/>
                <a:ext cx="307" cy="127"/>
              </a:xfrm>
              <a:prstGeom prst="rect">
                <a:avLst/>
              </a:prstGeom>
              <a:noFill/>
              <a:ln w="9525">
                <a:no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32" name="Rectangle 37">
                <a:extLst>
                  <a:ext uri="{FF2B5EF4-FFF2-40B4-BE49-F238E27FC236}">
                    <a16:creationId xmlns:a16="http://schemas.microsoft.com/office/drawing/2014/main" xmlns="" id="{A2B6701F-E7A8-46C7-A5B6-63E6D79D9679}"/>
                  </a:ext>
                </a:extLst>
              </p:cNvPr>
              <p:cNvSpPr>
                <a:spLocks noChangeArrowheads="1"/>
              </p:cNvSpPr>
              <p:nvPr/>
            </p:nvSpPr>
            <p:spPr bwMode="auto">
              <a:xfrm>
                <a:off x="4071" y="2866"/>
                <a:ext cx="430" cy="128"/>
              </a:xfrm>
              <a:prstGeom prst="rect">
                <a:avLst/>
              </a:prstGeom>
              <a:noFill/>
              <a:ln w="9525">
                <a:no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33" name="Rectangle 38">
                <a:extLst>
                  <a:ext uri="{FF2B5EF4-FFF2-40B4-BE49-F238E27FC236}">
                    <a16:creationId xmlns:a16="http://schemas.microsoft.com/office/drawing/2014/main" xmlns="" id="{96CA2273-A999-49D3-837E-82F360EBCD14}"/>
                  </a:ext>
                </a:extLst>
              </p:cNvPr>
              <p:cNvSpPr>
                <a:spLocks noChangeArrowheads="1"/>
              </p:cNvSpPr>
              <p:nvPr/>
            </p:nvSpPr>
            <p:spPr bwMode="auto">
              <a:xfrm>
                <a:off x="2079" y="1358"/>
                <a:ext cx="972" cy="267"/>
              </a:xfrm>
              <a:prstGeom prst="rect">
                <a:avLst/>
              </a:prstGeom>
              <a:noFill/>
              <a:ln w="9525">
                <a:noFill/>
                <a:miter lim="800000"/>
                <a:headEnd/>
                <a:tailEnd/>
              </a:ln>
              <a:effectLst/>
            </p:spPr>
            <p:txBody>
              <a:bodyPr lIns="84992" tIns="42497" rIns="84992" bIns="42497">
                <a:spAutoFit/>
              </a:bodyPr>
              <a:lstStyle/>
              <a:p>
                <a:pPr>
                  <a:lnSpc>
                    <a:spcPct val="70000"/>
                  </a:lnSpc>
                  <a:spcBef>
                    <a:spcPct val="50000"/>
                  </a:spcBef>
                  <a:defRPr/>
                </a:pPr>
                <a:r>
                  <a:rPr lang="en-US" sz="923" dirty="0">
                    <a:solidFill>
                      <a:prstClr val="black"/>
                    </a:solidFill>
                    <a:latin typeface="Arial" charset="0"/>
                    <a:ea typeface="+mn-ea"/>
                  </a:rPr>
                  <a:t>Which customers are crucial to our business strategy ?</a:t>
                </a:r>
              </a:p>
            </p:txBody>
          </p:sp>
          <p:sp>
            <p:nvSpPr>
              <p:cNvPr id="34" name="Rectangle 39">
                <a:extLst>
                  <a:ext uri="{FF2B5EF4-FFF2-40B4-BE49-F238E27FC236}">
                    <a16:creationId xmlns:a16="http://schemas.microsoft.com/office/drawing/2014/main" xmlns="" id="{0C390E26-32CD-4473-ABAE-A4E1BE2836B3}"/>
                  </a:ext>
                </a:extLst>
              </p:cNvPr>
              <p:cNvSpPr>
                <a:spLocks noChangeArrowheads="1"/>
              </p:cNvSpPr>
              <p:nvPr/>
            </p:nvSpPr>
            <p:spPr bwMode="auto">
              <a:xfrm>
                <a:off x="2659" y="1978"/>
                <a:ext cx="839" cy="267"/>
              </a:xfrm>
              <a:prstGeom prst="rect">
                <a:avLst/>
              </a:prstGeom>
              <a:noFill/>
              <a:ln w="9525">
                <a:noFill/>
                <a:miter lim="800000"/>
                <a:headEnd/>
                <a:tailEnd/>
              </a:ln>
              <a:effectLst/>
            </p:spPr>
            <p:txBody>
              <a:bodyPr lIns="84992" tIns="42497" rIns="84992" bIns="42497">
                <a:spAutoFit/>
              </a:bodyPr>
              <a:lstStyle/>
              <a:p>
                <a:pPr>
                  <a:lnSpc>
                    <a:spcPct val="70000"/>
                  </a:lnSpc>
                  <a:spcBef>
                    <a:spcPct val="50000"/>
                  </a:spcBef>
                  <a:defRPr/>
                </a:pPr>
                <a:r>
                  <a:rPr lang="en-US" sz="923" dirty="0">
                    <a:solidFill>
                      <a:prstClr val="black"/>
                    </a:solidFill>
                    <a:latin typeface="Arial" charset="0"/>
                    <a:ea typeface="+mn-ea"/>
                  </a:rPr>
                  <a:t>Desired profile  of existing and new products</a:t>
                </a:r>
              </a:p>
            </p:txBody>
          </p:sp>
          <p:sp>
            <p:nvSpPr>
              <p:cNvPr id="35" name="Rectangle 40">
                <a:extLst>
                  <a:ext uri="{FF2B5EF4-FFF2-40B4-BE49-F238E27FC236}">
                    <a16:creationId xmlns:a16="http://schemas.microsoft.com/office/drawing/2014/main" xmlns="" id="{B105E782-091E-4F12-8246-134364495486}"/>
                  </a:ext>
                </a:extLst>
              </p:cNvPr>
              <p:cNvSpPr>
                <a:spLocks noChangeArrowheads="1"/>
              </p:cNvSpPr>
              <p:nvPr/>
            </p:nvSpPr>
            <p:spPr bwMode="auto">
              <a:xfrm>
                <a:off x="3170" y="2602"/>
                <a:ext cx="988" cy="338"/>
              </a:xfrm>
              <a:prstGeom prst="rect">
                <a:avLst/>
              </a:prstGeom>
              <a:noFill/>
              <a:ln w="9525">
                <a:noFill/>
                <a:miter lim="800000"/>
                <a:headEnd/>
                <a:tailEnd/>
              </a:ln>
              <a:effectLst/>
            </p:spPr>
            <p:txBody>
              <a:bodyPr lIns="84992" tIns="42497" rIns="84992" bIns="42497">
                <a:spAutoFit/>
              </a:bodyPr>
              <a:lstStyle/>
              <a:p>
                <a:pPr>
                  <a:lnSpc>
                    <a:spcPct val="70000"/>
                  </a:lnSpc>
                  <a:spcBef>
                    <a:spcPct val="50000"/>
                  </a:spcBef>
                  <a:defRPr/>
                </a:pPr>
                <a:r>
                  <a:rPr lang="en-US" sz="923" dirty="0">
                    <a:solidFill>
                      <a:prstClr val="black"/>
                    </a:solidFill>
                    <a:latin typeface="Arial" charset="0"/>
                    <a:ea typeface="+mn-ea"/>
                  </a:rPr>
                  <a:t>What processes the business will need to execute the strategy both strategic and operational.</a:t>
                </a:r>
              </a:p>
            </p:txBody>
          </p:sp>
          <p:sp>
            <p:nvSpPr>
              <p:cNvPr id="36" name="Rectangle 41">
                <a:extLst>
                  <a:ext uri="{FF2B5EF4-FFF2-40B4-BE49-F238E27FC236}">
                    <a16:creationId xmlns:a16="http://schemas.microsoft.com/office/drawing/2014/main" xmlns="" id="{832DE87A-BB4B-4A10-A08D-3C125CEAE4A9}"/>
                  </a:ext>
                </a:extLst>
              </p:cNvPr>
              <p:cNvSpPr>
                <a:spLocks noChangeArrowheads="1"/>
              </p:cNvSpPr>
              <p:nvPr/>
            </p:nvSpPr>
            <p:spPr bwMode="auto">
              <a:xfrm>
                <a:off x="4004" y="2592"/>
                <a:ext cx="715" cy="553"/>
              </a:xfrm>
              <a:prstGeom prst="rect">
                <a:avLst/>
              </a:prstGeom>
              <a:noFill/>
              <a:ln w="9525">
                <a:noFill/>
                <a:miter lim="800000"/>
                <a:headEnd/>
                <a:tailEnd/>
              </a:ln>
              <a:effectLst/>
            </p:spPr>
            <p:txBody>
              <a:bodyPr lIns="84992" tIns="42497" rIns="84992" bIns="42497">
                <a:spAutoFit/>
              </a:bodyPr>
              <a:lstStyle/>
              <a:p>
                <a:pPr marL="106976" indent="-106976">
                  <a:buClr>
                    <a:srgbClr val="FF0000"/>
                  </a:buClr>
                  <a:buFont typeface="Wingdings" pitchFamily="2" charset="2"/>
                  <a:buChar char="Ø"/>
                  <a:defRPr/>
                </a:pPr>
                <a:r>
                  <a:rPr lang="en-US" sz="923" dirty="0">
                    <a:solidFill>
                      <a:srgbClr val="000000"/>
                    </a:solidFill>
                    <a:latin typeface="Arial" charset="0"/>
                    <a:ea typeface="+mn-ea"/>
                  </a:rPr>
                  <a:t>Strategic Process Cost</a:t>
                </a:r>
              </a:p>
              <a:p>
                <a:pPr marL="106976" indent="-106976">
                  <a:buClr>
                    <a:srgbClr val="FF0000"/>
                  </a:buClr>
                  <a:buFont typeface="Wingdings" pitchFamily="2" charset="2"/>
                  <a:buChar char="Ø"/>
                  <a:defRPr/>
                </a:pPr>
                <a:r>
                  <a:rPr lang="en-US" sz="923" dirty="0">
                    <a:solidFill>
                      <a:srgbClr val="000000"/>
                    </a:solidFill>
                    <a:latin typeface="Arial" charset="0"/>
                    <a:ea typeface="+mn-ea"/>
                  </a:rPr>
                  <a:t>Operational process cost</a:t>
                </a:r>
              </a:p>
              <a:p>
                <a:pPr marL="106976" indent="-106976">
                  <a:buClr>
                    <a:srgbClr val="FF0000"/>
                  </a:buClr>
                  <a:buFont typeface="Wingdings" pitchFamily="2" charset="2"/>
                  <a:buChar char="Ø"/>
                  <a:defRPr/>
                </a:pPr>
                <a:endParaRPr lang="en-US" sz="923" dirty="0">
                  <a:solidFill>
                    <a:srgbClr val="000000"/>
                  </a:solidFill>
                  <a:latin typeface="Arial" charset="0"/>
                  <a:ea typeface="+mn-ea"/>
                </a:endParaRPr>
              </a:p>
            </p:txBody>
          </p:sp>
          <p:sp>
            <p:nvSpPr>
              <p:cNvPr id="37" name="Rectangle 42">
                <a:extLst>
                  <a:ext uri="{FF2B5EF4-FFF2-40B4-BE49-F238E27FC236}">
                    <a16:creationId xmlns:a16="http://schemas.microsoft.com/office/drawing/2014/main" xmlns="" id="{F98F5F06-4509-4834-9066-49118DC70CF2}"/>
                  </a:ext>
                </a:extLst>
              </p:cNvPr>
              <p:cNvSpPr>
                <a:spLocks noChangeArrowheads="1"/>
              </p:cNvSpPr>
              <p:nvPr/>
            </p:nvSpPr>
            <p:spPr bwMode="auto">
              <a:xfrm>
                <a:off x="3596" y="3151"/>
                <a:ext cx="1302" cy="579"/>
              </a:xfrm>
              <a:prstGeom prst="rect">
                <a:avLst/>
              </a:prstGeom>
              <a:solidFill>
                <a:srgbClr val="31FFEC"/>
              </a:solidFill>
              <a:ln w="9525">
                <a:no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38" name="Rectangle 43">
                <a:extLst>
                  <a:ext uri="{FF2B5EF4-FFF2-40B4-BE49-F238E27FC236}">
                    <a16:creationId xmlns:a16="http://schemas.microsoft.com/office/drawing/2014/main" xmlns="" id="{AC7652C0-99AB-4457-A8BE-83C09D40A957}"/>
                  </a:ext>
                </a:extLst>
              </p:cNvPr>
              <p:cNvSpPr>
                <a:spLocks noChangeArrowheads="1"/>
              </p:cNvSpPr>
              <p:nvPr/>
            </p:nvSpPr>
            <p:spPr bwMode="auto">
              <a:xfrm>
                <a:off x="3601" y="3115"/>
                <a:ext cx="1553" cy="618"/>
              </a:xfrm>
              <a:prstGeom prst="rect">
                <a:avLst/>
              </a:prstGeom>
              <a:solidFill>
                <a:schemeClr val="bg1"/>
              </a:solidFill>
              <a:ln w="12700">
                <a:solidFill>
                  <a:srgbClr val="000000"/>
                </a:solidFill>
                <a:miter lim="800000"/>
                <a:headEnd/>
                <a:tailEnd/>
              </a:ln>
              <a:effectLst>
                <a:outerShdw dist="53882" dir="2700000" algn="ctr" rotWithShape="0">
                  <a:schemeClr val="tx2"/>
                </a:outerShdw>
              </a:effectLst>
            </p:spPr>
            <p:txBody>
              <a:bodyPr wrap="none" anchor="ctr"/>
              <a:lstStyle/>
              <a:p>
                <a:pPr>
                  <a:defRPr/>
                </a:pPr>
                <a:endParaRPr lang="en-IN" sz="2585">
                  <a:solidFill>
                    <a:prstClr val="black"/>
                  </a:solidFill>
                  <a:latin typeface="Arial" charset="0"/>
                  <a:ea typeface="+mn-ea"/>
                </a:endParaRPr>
              </a:p>
            </p:txBody>
          </p:sp>
          <p:sp>
            <p:nvSpPr>
              <p:cNvPr id="39" name="Rectangle 44">
                <a:extLst>
                  <a:ext uri="{FF2B5EF4-FFF2-40B4-BE49-F238E27FC236}">
                    <a16:creationId xmlns:a16="http://schemas.microsoft.com/office/drawing/2014/main" xmlns="" id="{33B87FA5-42D3-4FC9-8DB8-26E2D2A45B4F}"/>
                  </a:ext>
                </a:extLst>
              </p:cNvPr>
              <p:cNvSpPr>
                <a:spLocks noChangeArrowheads="1"/>
              </p:cNvSpPr>
              <p:nvPr/>
            </p:nvSpPr>
            <p:spPr bwMode="auto">
              <a:xfrm>
                <a:off x="3607" y="3120"/>
                <a:ext cx="1545" cy="142"/>
              </a:xfrm>
              <a:prstGeom prst="rect">
                <a:avLst/>
              </a:prstGeom>
              <a:solidFill>
                <a:srgbClr val="CCFF99"/>
              </a:solidFill>
              <a:ln w="12700">
                <a:solidFill>
                  <a:srgbClr val="000000"/>
                </a:solid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40" name="Rectangle 45">
                <a:extLst>
                  <a:ext uri="{FF2B5EF4-FFF2-40B4-BE49-F238E27FC236}">
                    <a16:creationId xmlns:a16="http://schemas.microsoft.com/office/drawing/2014/main" xmlns="" id="{7BD50C94-DEE0-4E73-B0D6-28F0214B33B2}"/>
                  </a:ext>
                </a:extLst>
              </p:cNvPr>
              <p:cNvSpPr>
                <a:spLocks noChangeArrowheads="1"/>
              </p:cNvSpPr>
              <p:nvPr/>
            </p:nvSpPr>
            <p:spPr bwMode="auto">
              <a:xfrm>
                <a:off x="3720" y="3126"/>
                <a:ext cx="969" cy="178"/>
              </a:xfrm>
              <a:prstGeom prst="rect">
                <a:avLst/>
              </a:prstGeom>
              <a:noFill/>
              <a:ln w="9525">
                <a:noFill/>
                <a:miter lim="800000"/>
                <a:headEnd/>
                <a:tailEnd/>
              </a:ln>
              <a:effectLst/>
            </p:spPr>
            <p:txBody>
              <a:bodyPr wrap="none" lIns="84992" tIns="42497" rIns="84992" bIns="42497">
                <a:spAutoFit/>
              </a:bodyPr>
              <a:lstStyle/>
              <a:p>
                <a:pPr>
                  <a:defRPr/>
                </a:pPr>
                <a:r>
                  <a:rPr lang="en-US" sz="1108" dirty="0">
                    <a:solidFill>
                      <a:prstClr val="black"/>
                    </a:solidFill>
                    <a:latin typeface="Arial" charset="0"/>
                    <a:ea typeface="+mn-ea"/>
                  </a:rPr>
                  <a:t>Risk Impact Measures</a:t>
                </a:r>
              </a:p>
            </p:txBody>
          </p:sp>
          <p:sp>
            <p:nvSpPr>
              <p:cNvPr id="41" name="Rectangle 46">
                <a:extLst>
                  <a:ext uri="{FF2B5EF4-FFF2-40B4-BE49-F238E27FC236}">
                    <a16:creationId xmlns:a16="http://schemas.microsoft.com/office/drawing/2014/main" xmlns="" id="{933C77DC-04C6-4A04-8666-58B031D90497}"/>
                  </a:ext>
                </a:extLst>
              </p:cNvPr>
              <p:cNvSpPr>
                <a:spLocks noChangeArrowheads="1"/>
              </p:cNvSpPr>
              <p:nvPr/>
            </p:nvSpPr>
            <p:spPr bwMode="auto">
              <a:xfrm>
                <a:off x="4287" y="3294"/>
                <a:ext cx="924" cy="455"/>
              </a:xfrm>
              <a:prstGeom prst="rect">
                <a:avLst/>
              </a:prstGeom>
              <a:noFill/>
              <a:ln w="9525">
                <a:noFill/>
                <a:miter lim="800000"/>
                <a:headEnd/>
                <a:tailEnd/>
              </a:ln>
              <a:effectLst/>
            </p:spPr>
            <p:txBody>
              <a:bodyPr lIns="84992" tIns="42497" rIns="84992" bIns="42497">
                <a:spAutoFit/>
              </a:bodyPr>
              <a:lstStyle/>
              <a:p>
                <a:pPr marL="106976" indent="-106976">
                  <a:buClr>
                    <a:srgbClr val="FF0000"/>
                  </a:buClr>
                  <a:buFont typeface="Wingdings" pitchFamily="2" charset="2"/>
                  <a:buChar char="Ø"/>
                  <a:defRPr/>
                </a:pPr>
                <a:r>
                  <a:rPr lang="en-US" sz="923" dirty="0">
                    <a:solidFill>
                      <a:srgbClr val="000000"/>
                    </a:solidFill>
                    <a:latin typeface="Arial" charset="0"/>
                    <a:ea typeface="+mn-ea"/>
                  </a:rPr>
                  <a:t>Strategic risks</a:t>
                </a:r>
              </a:p>
              <a:p>
                <a:pPr marL="106976" indent="-106976">
                  <a:buClr>
                    <a:srgbClr val="FF0000"/>
                  </a:buClr>
                  <a:buFont typeface="Wingdings" pitchFamily="2" charset="2"/>
                  <a:buChar char="Ø"/>
                  <a:defRPr/>
                </a:pPr>
                <a:r>
                  <a:rPr lang="en-US" sz="923" dirty="0">
                    <a:solidFill>
                      <a:srgbClr val="000000"/>
                    </a:solidFill>
                    <a:latin typeface="Arial" charset="0"/>
                    <a:ea typeface="+mn-ea"/>
                  </a:rPr>
                  <a:t>Operational Risks</a:t>
                </a:r>
              </a:p>
              <a:p>
                <a:pPr marL="106976" indent="-106976">
                  <a:buClr>
                    <a:srgbClr val="FF0000"/>
                  </a:buClr>
                  <a:buFont typeface="Wingdings" pitchFamily="2" charset="2"/>
                  <a:buChar char="Ø"/>
                  <a:defRPr/>
                </a:pPr>
                <a:r>
                  <a:rPr lang="en-US" sz="923" dirty="0">
                    <a:solidFill>
                      <a:srgbClr val="000000"/>
                    </a:solidFill>
                    <a:latin typeface="Arial" charset="0"/>
                    <a:ea typeface="+mn-ea"/>
                  </a:rPr>
                  <a:t>Risk factored cost structures</a:t>
                </a:r>
              </a:p>
            </p:txBody>
          </p:sp>
          <p:sp>
            <p:nvSpPr>
              <p:cNvPr id="42" name="Rectangle 47">
                <a:extLst>
                  <a:ext uri="{FF2B5EF4-FFF2-40B4-BE49-F238E27FC236}">
                    <a16:creationId xmlns:a16="http://schemas.microsoft.com/office/drawing/2014/main" xmlns="" id="{B9C442FE-D734-4609-9228-A7BDF8632328}"/>
                  </a:ext>
                </a:extLst>
              </p:cNvPr>
              <p:cNvSpPr>
                <a:spLocks noChangeArrowheads="1"/>
              </p:cNvSpPr>
              <p:nvPr/>
            </p:nvSpPr>
            <p:spPr bwMode="auto">
              <a:xfrm>
                <a:off x="3572" y="3322"/>
                <a:ext cx="811" cy="337"/>
              </a:xfrm>
              <a:prstGeom prst="rect">
                <a:avLst/>
              </a:prstGeom>
              <a:noFill/>
              <a:ln w="9525">
                <a:noFill/>
                <a:miter lim="800000"/>
                <a:headEnd/>
                <a:tailEnd/>
              </a:ln>
              <a:effectLst/>
            </p:spPr>
            <p:txBody>
              <a:bodyPr lIns="84992" tIns="42497" rIns="84992" bIns="42497">
                <a:spAutoFit/>
              </a:bodyPr>
              <a:lstStyle/>
              <a:p>
                <a:pPr>
                  <a:lnSpc>
                    <a:spcPct val="70000"/>
                  </a:lnSpc>
                  <a:spcBef>
                    <a:spcPct val="50000"/>
                  </a:spcBef>
                  <a:defRPr/>
                </a:pPr>
                <a:r>
                  <a:rPr lang="en-US" sz="923" dirty="0">
                    <a:solidFill>
                      <a:prstClr val="black"/>
                    </a:solidFill>
                    <a:latin typeface="Arial" charset="0"/>
                    <a:ea typeface="+mn-ea"/>
                  </a:rPr>
                  <a:t>“To achieve strategy execution what risks need to be evaluated ?</a:t>
                </a:r>
              </a:p>
            </p:txBody>
          </p:sp>
          <p:sp>
            <p:nvSpPr>
              <p:cNvPr id="43" name="AutoShape 48">
                <a:extLst>
                  <a:ext uri="{FF2B5EF4-FFF2-40B4-BE49-F238E27FC236}">
                    <a16:creationId xmlns:a16="http://schemas.microsoft.com/office/drawing/2014/main" xmlns="" id="{E406789C-D4E9-41C2-B1FE-232847B803BF}"/>
                  </a:ext>
                </a:extLst>
              </p:cNvPr>
              <p:cNvSpPr>
                <a:spLocks noChangeArrowheads="1"/>
              </p:cNvSpPr>
              <p:nvPr/>
            </p:nvSpPr>
            <p:spPr bwMode="auto">
              <a:xfrm rot="-1577484">
                <a:off x="4107" y="1374"/>
                <a:ext cx="398" cy="742"/>
              </a:xfrm>
              <a:prstGeom prst="curvedLeftArrow">
                <a:avLst>
                  <a:gd name="adj1" fmla="val 36958"/>
                  <a:gd name="adj2" fmla="val 74245"/>
                  <a:gd name="adj3" fmla="val 57477"/>
                </a:avLst>
              </a:prstGeom>
              <a:solidFill>
                <a:srgbClr val="FF0000"/>
              </a:solidFill>
              <a:ln w="9525">
                <a:solidFill>
                  <a:schemeClr val="tx1"/>
                </a:solid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44" name="AutoShape 49">
                <a:extLst>
                  <a:ext uri="{FF2B5EF4-FFF2-40B4-BE49-F238E27FC236}">
                    <a16:creationId xmlns:a16="http://schemas.microsoft.com/office/drawing/2014/main" xmlns="" id="{FEA1DCA0-2DBA-497F-B323-9B3A32EE1E75}"/>
                  </a:ext>
                </a:extLst>
              </p:cNvPr>
              <p:cNvSpPr>
                <a:spLocks noChangeArrowheads="1"/>
              </p:cNvSpPr>
              <p:nvPr/>
            </p:nvSpPr>
            <p:spPr bwMode="auto">
              <a:xfrm rot="-1577484">
                <a:off x="4657" y="2016"/>
                <a:ext cx="398" cy="742"/>
              </a:xfrm>
              <a:prstGeom prst="curvedLeftArrow">
                <a:avLst>
                  <a:gd name="adj1" fmla="val 36958"/>
                  <a:gd name="adj2" fmla="val 74245"/>
                  <a:gd name="adj3" fmla="val 57477"/>
                </a:avLst>
              </a:prstGeom>
              <a:solidFill>
                <a:srgbClr val="FF0000"/>
              </a:solidFill>
              <a:ln w="9525">
                <a:solidFill>
                  <a:schemeClr val="tx1"/>
                </a:solid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45" name="AutoShape 50">
                <a:extLst>
                  <a:ext uri="{FF2B5EF4-FFF2-40B4-BE49-F238E27FC236}">
                    <a16:creationId xmlns:a16="http://schemas.microsoft.com/office/drawing/2014/main" xmlns="" id="{83119A79-E1B8-440E-AC47-F0812D953734}"/>
                  </a:ext>
                </a:extLst>
              </p:cNvPr>
              <p:cNvSpPr>
                <a:spLocks noChangeArrowheads="1"/>
              </p:cNvSpPr>
              <p:nvPr/>
            </p:nvSpPr>
            <p:spPr bwMode="auto">
              <a:xfrm rot="-1577484">
                <a:off x="5074" y="2736"/>
                <a:ext cx="398" cy="742"/>
              </a:xfrm>
              <a:prstGeom prst="curvedLeftArrow">
                <a:avLst>
                  <a:gd name="adj1" fmla="val 36958"/>
                  <a:gd name="adj2" fmla="val 74245"/>
                  <a:gd name="adj3" fmla="val 57477"/>
                </a:avLst>
              </a:prstGeom>
              <a:solidFill>
                <a:srgbClr val="FF0000"/>
              </a:solidFill>
              <a:ln w="9525">
                <a:solidFill>
                  <a:schemeClr val="tx1"/>
                </a:solidFill>
                <a:miter lim="800000"/>
                <a:headEnd/>
                <a:tailEnd/>
              </a:ln>
              <a:effectLst/>
            </p:spPr>
            <p:txBody>
              <a:bodyPr wrap="none" anchor="ctr"/>
              <a:lstStyle/>
              <a:p>
                <a:pPr>
                  <a:defRPr/>
                </a:pPr>
                <a:endParaRPr lang="en-IN" sz="2585">
                  <a:solidFill>
                    <a:prstClr val="black"/>
                  </a:solidFill>
                  <a:latin typeface="Arial" charset="0"/>
                  <a:ea typeface="+mn-ea"/>
                </a:endParaRPr>
              </a:p>
            </p:txBody>
          </p:sp>
          <p:sp>
            <p:nvSpPr>
              <p:cNvPr id="46" name="Line 51">
                <a:extLst>
                  <a:ext uri="{FF2B5EF4-FFF2-40B4-BE49-F238E27FC236}">
                    <a16:creationId xmlns:a16="http://schemas.microsoft.com/office/drawing/2014/main" xmlns="" id="{521B10BA-1987-4C4D-B4C2-352CB45FB872}"/>
                  </a:ext>
                </a:extLst>
              </p:cNvPr>
              <p:cNvSpPr>
                <a:spLocks noChangeShapeType="1"/>
              </p:cNvSpPr>
              <p:nvPr/>
            </p:nvSpPr>
            <p:spPr bwMode="auto">
              <a:xfrm>
                <a:off x="2961" y="1277"/>
                <a:ext cx="0" cy="418"/>
              </a:xfrm>
              <a:prstGeom prst="line">
                <a:avLst/>
              </a:prstGeom>
              <a:noFill/>
              <a:ln w="9525">
                <a:solidFill>
                  <a:schemeClr val="tx1"/>
                </a:solidFill>
                <a:round/>
                <a:headEnd/>
                <a:tailEnd/>
              </a:ln>
              <a:effectLst/>
            </p:spPr>
            <p:txBody>
              <a:bodyPr/>
              <a:lstStyle/>
              <a:p>
                <a:pPr>
                  <a:defRPr/>
                </a:pPr>
                <a:endParaRPr lang="en-IN" sz="2585">
                  <a:solidFill>
                    <a:prstClr val="black"/>
                  </a:solidFill>
                  <a:latin typeface="Arial" charset="0"/>
                  <a:ea typeface="+mn-ea"/>
                </a:endParaRPr>
              </a:p>
            </p:txBody>
          </p:sp>
          <p:sp>
            <p:nvSpPr>
              <p:cNvPr id="47" name="Line 52">
                <a:extLst>
                  <a:ext uri="{FF2B5EF4-FFF2-40B4-BE49-F238E27FC236}">
                    <a16:creationId xmlns:a16="http://schemas.microsoft.com/office/drawing/2014/main" xmlns="" id="{E9B92D76-DB9D-48EA-B97C-C587A461218C}"/>
                  </a:ext>
                </a:extLst>
              </p:cNvPr>
              <p:cNvSpPr>
                <a:spLocks noChangeShapeType="1"/>
              </p:cNvSpPr>
              <p:nvPr/>
            </p:nvSpPr>
            <p:spPr bwMode="auto">
              <a:xfrm>
                <a:off x="3406" y="1920"/>
                <a:ext cx="0" cy="438"/>
              </a:xfrm>
              <a:prstGeom prst="line">
                <a:avLst/>
              </a:prstGeom>
              <a:noFill/>
              <a:ln w="9525">
                <a:solidFill>
                  <a:schemeClr val="tx1"/>
                </a:solidFill>
                <a:round/>
                <a:headEnd/>
                <a:tailEnd/>
              </a:ln>
              <a:effectLst/>
            </p:spPr>
            <p:txBody>
              <a:bodyPr/>
              <a:lstStyle/>
              <a:p>
                <a:pPr>
                  <a:defRPr/>
                </a:pPr>
                <a:endParaRPr lang="en-IN" sz="2585">
                  <a:solidFill>
                    <a:prstClr val="black"/>
                  </a:solidFill>
                  <a:latin typeface="Arial" charset="0"/>
                  <a:ea typeface="+mn-ea"/>
                </a:endParaRPr>
              </a:p>
            </p:txBody>
          </p:sp>
          <p:sp>
            <p:nvSpPr>
              <p:cNvPr id="48" name="Line 53">
                <a:extLst>
                  <a:ext uri="{FF2B5EF4-FFF2-40B4-BE49-F238E27FC236}">
                    <a16:creationId xmlns:a16="http://schemas.microsoft.com/office/drawing/2014/main" xmlns="" id="{8C7058C8-FFC6-43F4-B8B4-41F70985DC6B}"/>
                  </a:ext>
                </a:extLst>
              </p:cNvPr>
              <p:cNvSpPr>
                <a:spLocks noChangeShapeType="1"/>
              </p:cNvSpPr>
              <p:nvPr/>
            </p:nvSpPr>
            <p:spPr bwMode="auto">
              <a:xfrm>
                <a:off x="3999" y="2538"/>
                <a:ext cx="0" cy="460"/>
              </a:xfrm>
              <a:prstGeom prst="line">
                <a:avLst/>
              </a:prstGeom>
              <a:noFill/>
              <a:ln w="9525">
                <a:solidFill>
                  <a:schemeClr val="tx1"/>
                </a:solidFill>
                <a:round/>
                <a:headEnd/>
                <a:tailEnd/>
              </a:ln>
              <a:effectLst/>
            </p:spPr>
            <p:txBody>
              <a:bodyPr/>
              <a:lstStyle/>
              <a:p>
                <a:pPr>
                  <a:defRPr/>
                </a:pPr>
                <a:endParaRPr lang="en-IN" sz="2585">
                  <a:solidFill>
                    <a:prstClr val="black"/>
                  </a:solidFill>
                  <a:latin typeface="Arial" charset="0"/>
                  <a:ea typeface="+mn-ea"/>
                </a:endParaRPr>
              </a:p>
            </p:txBody>
          </p:sp>
          <p:sp>
            <p:nvSpPr>
              <p:cNvPr id="49" name="Line 54">
                <a:extLst>
                  <a:ext uri="{FF2B5EF4-FFF2-40B4-BE49-F238E27FC236}">
                    <a16:creationId xmlns:a16="http://schemas.microsoft.com/office/drawing/2014/main" xmlns="" id="{6188ECEC-5BB4-4DD7-8B1A-66501AEB6B49}"/>
                  </a:ext>
                </a:extLst>
              </p:cNvPr>
              <p:cNvSpPr>
                <a:spLocks noChangeShapeType="1"/>
              </p:cNvSpPr>
              <p:nvPr/>
            </p:nvSpPr>
            <p:spPr bwMode="auto">
              <a:xfrm>
                <a:off x="4287" y="3274"/>
                <a:ext cx="0" cy="459"/>
              </a:xfrm>
              <a:prstGeom prst="line">
                <a:avLst/>
              </a:prstGeom>
              <a:noFill/>
              <a:ln w="9525">
                <a:solidFill>
                  <a:schemeClr val="tx1"/>
                </a:solidFill>
                <a:round/>
                <a:headEnd/>
                <a:tailEnd/>
              </a:ln>
              <a:effectLst/>
            </p:spPr>
            <p:txBody>
              <a:bodyPr/>
              <a:lstStyle/>
              <a:p>
                <a:pPr>
                  <a:defRPr/>
                </a:pPr>
                <a:endParaRPr lang="en-IN" sz="2585">
                  <a:solidFill>
                    <a:prstClr val="black"/>
                  </a:solidFill>
                  <a:latin typeface="Arial" charset="0"/>
                  <a:ea typeface="+mn-ea"/>
                </a:endParaRPr>
              </a:p>
            </p:txBody>
          </p:sp>
        </p:grpSp>
        <p:cxnSp>
          <p:nvCxnSpPr>
            <p:cNvPr id="35847" name="Straight Arrow Connector 57"/>
            <p:cNvCxnSpPr>
              <a:cxnSpLocks noChangeShapeType="1"/>
            </p:cNvCxnSpPr>
            <p:nvPr/>
          </p:nvCxnSpPr>
          <p:spPr bwMode="auto">
            <a:xfrm rot="16200000" flipH="1">
              <a:off x="2202637" y="2178835"/>
              <a:ext cx="4214842" cy="3143272"/>
            </a:xfrm>
            <a:prstGeom prst="straightConnector1">
              <a:avLst/>
            </a:prstGeom>
            <a:noFill/>
            <a:ln w="3175" algn="ctr">
              <a:solidFill>
                <a:schemeClr val="tx1"/>
              </a:solidFill>
              <a:round/>
              <a:headEnd/>
              <a:tailEnd type="arrow" w="med" len="med"/>
            </a:ln>
          </p:spPr>
        </p:cxnSp>
        <p:sp>
          <p:nvSpPr>
            <p:cNvPr id="59" name="TextBox 58">
              <a:extLst>
                <a:ext uri="{FF2B5EF4-FFF2-40B4-BE49-F238E27FC236}">
                  <a16:creationId xmlns:a16="http://schemas.microsoft.com/office/drawing/2014/main" xmlns="" id="{741162C8-74B0-4107-A08E-83600E982125}"/>
                </a:ext>
              </a:extLst>
            </p:cNvPr>
            <p:cNvSpPr txBox="1"/>
            <p:nvPr/>
          </p:nvSpPr>
          <p:spPr>
            <a:xfrm>
              <a:off x="5739241" y="6144117"/>
              <a:ext cx="3570779" cy="383704"/>
            </a:xfrm>
            <a:prstGeom prst="rect">
              <a:avLst/>
            </a:prstGeom>
            <a:noFill/>
          </p:spPr>
          <p:txBody>
            <a:bodyPr>
              <a:spAutoFit/>
            </a:bodyPr>
            <a:lstStyle/>
            <a:p>
              <a:pPr>
                <a:defRPr/>
              </a:pPr>
              <a:r>
                <a:rPr lang="en-US" sz="1662" dirty="0">
                  <a:solidFill>
                    <a:prstClr val="black"/>
                  </a:solidFill>
                  <a:latin typeface="Arial" charset="0"/>
                  <a:ea typeface="+mn-ea"/>
                </a:rPr>
                <a:t>Sustainability runs through</a:t>
              </a:r>
              <a:endParaRPr lang="en-IN" sz="1662" dirty="0">
                <a:solidFill>
                  <a:prstClr val="black"/>
                </a:solidFill>
                <a:latin typeface="Arial" charset="0"/>
                <a:ea typeface="+mn-ea"/>
              </a:endParaRPr>
            </a:p>
          </p:txBody>
        </p:sp>
      </p:grpSp>
      <p:grpSp>
        <p:nvGrpSpPr>
          <p:cNvPr id="5" name="Group 143">
            <a:extLst>
              <a:ext uri="{FF2B5EF4-FFF2-40B4-BE49-F238E27FC236}">
                <a16:creationId xmlns:a16="http://schemas.microsoft.com/office/drawing/2014/main" xmlns="" id="{0B9B2914-8F16-44EB-A8A1-99508DE9F649}"/>
              </a:ext>
            </a:extLst>
          </p:cNvPr>
          <p:cNvGrpSpPr>
            <a:grpSpLocks/>
          </p:cNvGrpSpPr>
          <p:nvPr/>
        </p:nvGrpSpPr>
        <p:grpSpPr bwMode="auto">
          <a:xfrm>
            <a:off x="827881" y="5562601"/>
            <a:ext cx="9144000" cy="897519"/>
            <a:chOff x="3168" y="1920"/>
            <a:chExt cx="2592" cy="1728"/>
          </a:xfrm>
          <a:gradFill>
            <a:gsLst>
              <a:gs pos="24000">
                <a:srgbClr val="00B050">
                  <a:alpha val="88000"/>
                  <a:lumMod val="71000"/>
                </a:srgbClr>
              </a:gs>
              <a:gs pos="54000">
                <a:srgbClr val="00B050"/>
              </a:gs>
              <a:gs pos="92000">
                <a:srgbClr val="92D050">
                  <a:alpha val="68000"/>
                  <a:lumMod val="88000"/>
                </a:srgbClr>
              </a:gs>
            </a:gsLst>
          </a:gradFill>
        </p:grpSpPr>
        <p:sp>
          <p:nvSpPr>
            <p:cNvPr id="62" name="Rectangle 144">
              <a:extLst>
                <a:ext uri="{FF2B5EF4-FFF2-40B4-BE49-F238E27FC236}">
                  <a16:creationId xmlns:a16="http://schemas.microsoft.com/office/drawing/2014/main" xmlns="" id="{8C75D205-17B9-4B24-B257-38423E6780C1}"/>
                </a:ext>
              </a:extLst>
            </p:cNvPr>
            <p:cNvSpPr>
              <a:spLocks noChangeArrowheads="1"/>
            </p:cNvSpPr>
            <p:nvPr/>
          </p:nvSpPr>
          <p:spPr bwMode="auto">
            <a:xfrm>
              <a:off x="3168" y="1920"/>
              <a:ext cx="2592" cy="1728"/>
            </a:xfrm>
            <a:prstGeom prst="rect">
              <a:avLst/>
            </a:prstGeom>
            <a:grpFill/>
            <a:ln w="9525" cap="rnd">
              <a:noFill/>
              <a:prstDash val="sysDot"/>
              <a:miter lim="800000"/>
              <a:headEnd/>
              <a:tailEnd/>
            </a:ln>
          </p:spPr>
          <p:txBody>
            <a:bodyPr anchor="ctr"/>
            <a:lstStyle/>
            <a:p>
              <a:pPr>
                <a:defRPr/>
              </a:pPr>
              <a:r>
                <a:rPr lang="en-US" sz="2400" dirty="0">
                  <a:solidFill>
                    <a:prstClr val="white"/>
                  </a:solidFill>
                  <a:latin typeface="Calibri"/>
                  <a:ea typeface="+mn-ea"/>
                </a:rPr>
                <a:t>The  elements of business strategy should  logically flow into  the building blocks of  cost management</a:t>
              </a:r>
            </a:p>
          </p:txBody>
        </p:sp>
        <p:sp>
          <p:nvSpPr>
            <p:cNvPr id="63" name="Line 145">
              <a:extLst>
                <a:ext uri="{FF2B5EF4-FFF2-40B4-BE49-F238E27FC236}">
                  <a16:creationId xmlns:a16="http://schemas.microsoft.com/office/drawing/2014/main" xmlns="" id="{0330C74C-1177-4ED7-8ABC-65B5D552ED7E}"/>
                </a:ext>
              </a:extLst>
            </p:cNvPr>
            <p:cNvSpPr>
              <a:spLocks noChangeShapeType="1"/>
            </p:cNvSpPr>
            <p:nvPr/>
          </p:nvSpPr>
          <p:spPr bwMode="auto">
            <a:xfrm>
              <a:off x="3168" y="1920"/>
              <a:ext cx="2592" cy="0"/>
            </a:xfrm>
            <a:prstGeom prst="line">
              <a:avLst/>
            </a:prstGeom>
            <a:grpFill/>
            <a:ln w="9525">
              <a:solidFill>
                <a:srgbClr val="FFFFFF"/>
              </a:solidFill>
              <a:prstDash val="sysDot"/>
              <a:round/>
              <a:headEnd/>
              <a:tailEnd/>
            </a:ln>
            <a:effectLst/>
          </p:spPr>
          <p:txBody>
            <a:bodyPr wrap="none" anchor="ctr"/>
            <a:lstStyle/>
            <a:p>
              <a:pPr algn="r" defTabSz="844083" fontAlgn="auto">
                <a:spcBef>
                  <a:spcPts val="0"/>
                </a:spcBef>
                <a:spcAft>
                  <a:spcPts val="0"/>
                </a:spcAft>
                <a:defRPr/>
              </a:pPr>
              <a:endParaRPr lang="en-US" sz="1662" kern="0">
                <a:solidFill>
                  <a:sysClr val="windowText" lastClr="000000"/>
                </a:solidFill>
                <a:effectLst>
                  <a:outerShdw blurRad="38100" dist="38100" dir="2700000" algn="tl">
                    <a:srgbClr val="000000">
                      <a:alpha val="43137"/>
                    </a:srgbClr>
                  </a:outerShdw>
                </a:effectLst>
                <a:latin typeface="Arial" charset="0"/>
                <a:ea typeface="ＭＳ Ｐゴシック" pitchFamily="1" charset="-128"/>
              </a:endParaRPr>
            </a:p>
          </p:txBody>
        </p:sp>
        <p:sp>
          <p:nvSpPr>
            <p:cNvPr id="64" name="Line 146">
              <a:extLst>
                <a:ext uri="{FF2B5EF4-FFF2-40B4-BE49-F238E27FC236}">
                  <a16:creationId xmlns:a16="http://schemas.microsoft.com/office/drawing/2014/main" xmlns="" id="{D19FFBAA-C59A-4A19-94AC-4F782F3688E5}"/>
                </a:ext>
              </a:extLst>
            </p:cNvPr>
            <p:cNvSpPr>
              <a:spLocks noChangeShapeType="1"/>
            </p:cNvSpPr>
            <p:nvPr/>
          </p:nvSpPr>
          <p:spPr bwMode="auto">
            <a:xfrm>
              <a:off x="3168" y="3648"/>
              <a:ext cx="2592" cy="0"/>
            </a:xfrm>
            <a:prstGeom prst="line">
              <a:avLst/>
            </a:prstGeom>
            <a:grpFill/>
            <a:ln w="9525">
              <a:solidFill>
                <a:srgbClr val="FFFFFF"/>
              </a:solidFill>
              <a:prstDash val="sysDot"/>
              <a:round/>
              <a:headEnd/>
              <a:tailEnd/>
            </a:ln>
            <a:effectLst/>
          </p:spPr>
          <p:txBody>
            <a:bodyPr wrap="none" anchor="ctr"/>
            <a:lstStyle/>
            <a:p>
              <a:pPr algn="r" defTabSz="844083" fontAlgn="auto">
                <a:spcBef>
                  <a:spcPts val="0"/>
                </a:spcBef>
                <a:spcAft>
                  <a:spcPts val="0"/>
                </a:spcAft>
                <a:defRPr/>
              </a:pPr>
              <a:endParaRPr lang="en-US" sz="1662" kern="0">
                <a:solidFill>
                  <a:sysClr val="windowText" lastClr="000000"/>
                </a:solidFill>
                <a:effectLst>
                  <a:outerShdw blurRad="38100" dist="38100" dir="2700000" algn="tl">
                    <a:srgbClr val="000000">
                      <a:alpha val="43137"/>
                    </a:srgbClr>
                  </a:outerShdw>
                </a:effectLst>
                <a:latin typeface="Arial" charset="0"/>
                <a:ea typeface="ＭＳ Ｐゴシック" pitchFamily="1"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TICKYSTYLE" val="fill"/>
</p:tagLst>
</file>

<file path=ppt/tags/tag2.xml><?xml version="1.0" encoding="utf-8"?>
<p:tagLst xmlns:a="http://schemas.openxmlformats.org/drawingml/2006/main" xmlns:r="http://schemas.openxmlformats.org/officeDocument/2006/relationships" xmlns:p="http://schemas.openxmlformats.org/presentationml/2006/main">
  <p:tag name="STICKYSTYLE" val="fill"/>
</p:tagLst>
</file>

<file path=ppt/theme/theme1.xml><?xml version="1.0" encoding="utf-8"?>
<a:theme xmlns:a="http://schemas.openxmlformats.org/drawingml/2006/main" name="Office Theme">
  <a:themeElements>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Theme">
      <a:majorFont>
        <a:latin typeface="Franklin Gothic Medium"/>
        <a:ea typeface="SimSun"/>
        <a:cs typeface=""/>
      </a:majorFont>
      <a:minorFont>
        <a:latin typeface="Franklin Gothic Medium"/>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TotalTime>
  <Pages>0</Pages>
  <Words>1879</Words>
  <Characters>0</Characters>
  <Application>Microsoft Office PowerPoint</Application>
  <DocSecurity>0</DocSecurity>
  <PresentationFormat>Custom</PresentationFormat>
  <Lines>0</Lines>
  <Paragraphs>294</Paragraphs>
  <Slides>25</Slides>
  <Notes>8</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Office Theme</vt:lpstr>
      <vt:lpstr>1_Office Theme</vt:lpstr>
      <vt:lpstr>2_Office Theme</vt:lpstr>
      <vt:lpstr>Default Design</vt:lpstr>
      <vt:lpstr>Competitive  Strategies  through Total Cost Management </vt:lpstr>
      <vt:lpstr>A Compelling Imperative </vt:lpstr>
      <vt:lpstr> Impact Drivers on Cost Structures</vt:lpstr>
      <vt:lpstr>Slide 4</vt:lpstr>
      <vt:lpstr>Why special focus on Total Cost Management?</vt:lpstr>
      <vt:lpstr>TCM Framework</vt:lpstr>
      <vt:lpstr>TCM &amp; Strategy</vt:lpstr>
      <vt:lpstr>Slide 8</vt:lpstr>
      <vt:lpstr>Slide 9</vt:lpstr>
      <vt:lpstr>Slide 10</vt:lpstr>
      <vt:lpstr>Slide 11</vt:lpstr>
      <vt:lpstr>TCM Principles</vt:lpstr>
      <vt:lpstr>Slide 13</vt:lpstr>
      <vt:lpstr>ILLUSTRATION OF COQ IN MANAGING CUSTOMER RELATIONS</vt:lpstr>
      <vt:lpstr>TCM Principles</vt:lpstr>
      <vt:lpstr>Slide 16</vt:lpstr>
      <vt:lpstr>TCM Principles</vt:lpstr>
      <vt:lpstr>Illustrations of Enterprise wide involvement and Policy Deployment</vt:lpstr>
      <vt:lpstr>TCM Principles</vt:lpstr>
      <vt:lpstr>ILLUSTRATIONS OF PROCESS AND PERFORMANCE ORIENTATION.</vt:lpstr>
      <vt:lpstr>TCM Process</vt:lpstr>
      <vt:lpstr>COST STRATEGY THROUGH A GOVERNANCE PROCESS</vt:lpstr>
      <vt:lpstr>Slide 23</vt:lpstr>
      <vt:lpstr>TCM Maturity Levels</vt:lpstr>
      <vt:lpstr>Companies pursuing TCM journey</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 Cost Management : Pre-read</dc:title>
  <dc:creator>BSL</dc:creator>
  <cp:lastModifiedBy>Vijay Lohan</cp:lastModifiedBy>
  <cp:revision>44</cp:revision>
  <dcterms:created xsi:type="dcterms:W3CDTF">2018-12-06T05:41:37Z</dcterms:created>
  <dcterms:modified xsi:type="dcterms:W3CDTF">2019-02-20T06:48:42Z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1033-9.1.0.4256</vt:lpwstr>
  </property>
</Properties>
</file>