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257" r:id="rId3"/>
    <p:sldId id="323" r:id="rId4"/>
    <p:sldId id="258" r:id="rId5"/>
    <p:sldId id="260" r:id="rId6"/>
    <p:sldId id="261" r:id="rId7"/>
    <p:sldId id="263" r:id="rId8"/>
    <p:sldId id="326" r:id="rId9"/>
    <p:sldId id="278" r:id="rId10"/>
    <p:sldId id="262" r:id="rId11"/>
    <p:sldId id="264" r:id="rId12"/>
    <p:sldId id="265" r:id="rId13"/>
    <p:sldId id="266" r:id="rId14"/>
    <p:sldId id="267" r:id="rId15"/>
    <p:sldId id="269" r:id="rId16"/>
    <p:sldId id="268" r:id="rId17"/>
    <p:sldId id="280" r:id="rId18"/>
    <p:sldId id="282" r:id="rId19"/>
    <p:sldId id="270" r:id="rId20"/>
    <p:sldId id="303" r:id="rId21"/>
    <p:sldId id="304" r:id="rId22"/>
    <p:sldId id="314" r:id="rId23"/>
    <p:sldId id="317" r:id="rId24"/>
    <p:sldId id="316" r:id="rId25"/>
    <p:sldId id="318" r:id="rId26"/>
    <p:sldId id="319" r:id="rId27"/>
    <p:sldId id="321" r:id="rId28"/>
    <p:sldId id="320" r:id="rId29"/>
    <p:sldId id="271" r:id="rId30"/>
    <p:sldId id="283" r:id="rId31"/>
    <p:sldId id="289" r:id="rId32"/>
    <p:sldId id="285" r:id="rId33"/>
    <p:sldId id="286" r:id="rId34"/>
    <p:sldId id="288" r:id="rId35"/>
    <p:sldId id="287" r:id="rId36"/>
    <p:sldId id="296" r:id="rId37"/>
    <p:sldId id="327" r:id="rId38"/>
    <p:sldId id="328" r:id="rId39"/>
    <p:sldId id="329" r:id="rId40"/>
    <p:sldId id="330" r:id="rId41"/>
    <p:sldId id="272" r:id="rId42"/>
    <p:sldId id="298" r:id="rId43"/>
    <p:sldId id="299" r:id="rId44"/>
    <p:sldId id="309" r:id="rId45"/>
    <p:sldId id="301" r:id="rId46"/>
    <p:sldId id="305" r:id="rId47"/>
    <p:sldId id="307" r:id="rId48"/>
    <p:sldId id="308" r:id="rId49"/>
    <p:sldId id="311" r:id="rId50"/>
    <p:sldId id="312" r:id="rId51"/>
    <p:sldId id="334" r:id="rId52"/>
    <p:sldId id="335" r:id="rId53"/>
    <p:sldId id="331" r:id="rId54"/>
    <p:sldId id="332" r:id="rId55"/>
    <p:sldId id="333" r:id="rId56"/>
    <p:sldId id="291" r:id="rId57"/>
    <p:sldId id="322" r:id="rId58"/>
    <p:sldId id="297" r:id="rId59"/>
    <p:sldId id="277"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5743C6-CE00-4D3C-9F92-89CA4B38EE4F}" type="doc">
      <dgm:prSet loTypeId="urn:microsoft.com/office/officeart/2005/8/layout/bList2" loCatId="list" qsTypeId="urn:microsoft.com/office/officeart/2005/8/quickstyle/simple1" qsCatId="simple" csTypeId="urn:microsoft.com/office/officeart/2005/8/colors/accent1_2" csCatId="accent1"/>
      <dgm:spPr/>
      <dgm:t>
        <a:bodyPr/>
        <a:lstStyle/>
        <a:p>
          <a:endParaRPr lang="en-US"/>
        </a:p>
      </dgm:t>
    </dgm:pt>
    <dgm:pt modelId="{311FC2E9-12E4-45FB-8CE1-3403E371461C}">
      <dgm:prSet/>
      <dgm:spPr/>
      <dgm:t>
        <a:bodyPr/>
        <a:lstStyle/>
        <a:p>
          <a:pPr rtl="0"/>
          <a:r>
            <a:rPr lang="en-US" dirty="0" smtClean="0"/>
            <a:t>THANK YOU</a:t>
          </a:r>
          <a:endParaRPr lang="en-US" dirty="0"/>
        </a:p>
      </dgm:t>
    </dgm:pt>
    <dgm:pt modelId="{D28E5C32-9B2D-43FA-8A5B-D2DB725CAE95}" type="parTrans" cxnId="{0739FC36-2CFF-4282-B0D3-CA8BE4969741}">
      <dgm:prSet/>
      <dgm:spPr/>
      <dgm:t>
        <a:bodyPr/>
        <a:lstStyle/>
        <a:p>
          <a:endParaRPr lang="en-US"/>
        </a:p>
      </dgm:t>
    </dgm:pt>
    <dgm:pt modelId="{7AAB21FC-B0E0-42C7-8C7B-6FBB5F03F265}" type="sibTrans" cxnId="{0739FC36-2CFF-4282-B0D3-CA8BE4969741}">
      <dgm:prSet/>
      <dgm:spPr/>
      <dgm:t>
        <a:bodyPr/>
        <a:lstStyle/>
        <a:p>
          <a:endParaRPr lang="en-US"/>
        </a:p>
      </dgm:t>
    </dgm:pt>
    <dgm:pt modelId="{31232D00-95FB-48E4-9FBE-1990574349C4}" type="pres">
      <dgm:prSet presAssocID="{B25743C6-CE00-4D3C-9F92-89CA4B38EE4F}" presName="diagram" presStyleCnt="0">
        <dgm:presLayoutVars>
          <dgm:dir/>
          <dgm:animLvl val="lvl"/>
          <dgm:resizeHandles val="exact"/>
        </dgm:presLayoutVars>
      </dgm:prSet>
      <dgm:spPr/>
      <dgm:t>
        <a:bodyPr/>
        <a:lstStyle/>
        <a:p>
          <a:endParaRPr lang="en-US"/>
        </a:p>
      </dgm:t>
    </dgm:pt>
    <dgm:pt modelId="{D0686D25-E0DB-457D-9AD9-D7EFA15C6B29}" type="pres">
      <dgm:prSet presAssocID="{311FC2E9-12E4-45FB-8CE1-3403E371461C}" presName="compNode" presStyleCnt="0"/>
      <dgm:spPr/>
    </dgm:pt>
    <dgm:pt modelId="{24865F92-F66F-467C-ACEC-0E3B5FD7454E}" type="pres">
      <dgm:prSet presAssocID="{311FC2E9-12E4-45FB-8CE1-3403E371461C}" presName="childRect" presStyleLbl="bgAcc1" presStyleIdx="0" presStyleCnt="1">
        <dgm:presLayoutVars>
          <dgm:bulletEnabled val="1"/>
        </dgm:presLayoutVars>
      </dgm:prSet>
      <dgm:spPr/>
    </dgm:pt>
    <dgm:pt modelId="{02C396C2-011A-4D2E-9D23-83B0EF5D8646}" type="pres">
      <dgm:prSet presAssocID="{311FC2E9-12E4-45FB-8CE1-3403E371461C}" presName="parentText" presStyleLbl="node1" presStyleIdx="0" presStyleCnt="0">
        <dgm:presLayoutVars>
          <dgm:chMax val="0"/>
          <dgm:bulletEnabled val="1"/>
        </dgm:presLayoutVars>
      </dgm:prSet>
      <dgm:spPr/>
      <dgm:t>
        <a:bodyPr/>
        <a:lstStyle/>
        <a:p>
          <a:endParaRPr lang="en-US"/>
        </a:p>
      </dgm:t>
    </dgm:pt>
    <dgm:pt modelId="{A61DCF64-91F2-4601-A6E9-028A7F84C99A}" type="pres">
      <dgm:prSet presAssocID="{311FC2E9-12E4-45FB-8CE1-3403E371461C}" presName="parentRect" presStyleLbl="alignNode1" presStyleIdx="0" presStyleCnt="1"/>
      <dgm:spPr/>
      <dgm:t>
        <a:bodyPr/>
        <a:lstStyle/>
        <a:p>
          <a:endParaRPr lang="en-US"/>
        </a:p>
      </dgm:t>
    </dgm:pt>
    <dgm:pt modelId="{E6B5EB5C-4705-4E5D-8C1B-61960CD9DC21}" type="pres">
      <dgm:prSet presAssocID="{311FC2E9-12E4-45FB-8CE1-3403E371461C}" presName="adorn" presStyleLbl="fgAccFollowNode1" presStyleIdx="0" presStyleCnt="1"/>
      <dgm:spPr/>
    </dgm:pt>
  </dgm:ptLst>
  <dgm:cxnLst>
    <dgm:cxn modelId="{E6DB3B3F-5A97-4117-95B8-8F02967DFE49}" type="presOf" srcId="{B25743C6-CE00-4D3C-9F92-89CA4B38EE4F}" destId="{31232D00-95FB-48E4-9FBE-1990574349C4}" srcOrd="0" destOrd="0" presId="urn:microsoft.com/office/officeart/2005/8/layout/bList2"/>
    <dgm:cxn modelId="{C71EE9DF-A758-4767-8DE9-D8C6E62F7715}" type="presOf" srcId="{311FC2E9-12E4-45FB-8CE1-3403E371461C}" destId="{02C396C2-011A-4D2E-9D23-83B0EF5D8646}" srcOrd="0" destOrd="0" presId="urn:microsoft.com/office/officeart/2005/8/layout/bList2"/>
    <dgm:cxn modelId="{E97D94E1-502A-4BE3-B187-6BC077AF9D04}" type="presOf" srcId="{311FC2E9-12E4-45FB-8CE1-3403E371461C}" destId="{A61DCF64-91F2-4601-A6E9-028A7F84C99A}" srcOrd="1" destOrd="0" presId="urn:microsoft.com/office/officeart/2005/8/layout/bList2"/>
    <dgm:cxn modelId="{0739FC36-2CFF-4282-B0D3-CA8BE4969741}" srcId="{B25743C6-CE00-4D3C-9F92-89CA4B38EE4F}" destId="{311FC2E9-12E4-45FB-8CE1-3403E371461C}" srcOrd="0" destOrd="0" parTransId="{D28E5C32-9B2D-43FA-8A5B-D2DB725CAE95}" sibTransId="{7AAB21FC-B0E0-42C7-8C7B-6FBB5F03F265}"/>
    <dgm:cxn modelId="{32B5C313-5ADE-42B9-A4E0-AE5B8C3CBF05}" type="presParOf" srcId="{31232D00-95FB-48E4-9FBE-1990574349C4}" destId="{D0686D25-E0DB-457D-9AD9-D7EFA15C6B29}" srcOrd="0" destOrd="0" presId="urn:microsoft.com/office/officeart/2005/8/layout/bList2"/>
    <dgm:cxn modelId="{B2C79150-69CD-4830-8514-95D19926522B}" type="presParOf" srcId="{D0686D25-E0DB-457D-9AD9-D7EFA15C6B29}" destId="{24865F92-F66F-467C-ACEC-0E3B5FD7454E}" srcOrd="0" destOrd="0" presId="urn:microsoft.com/office/officeart/2005/8/layout/bList2"/>
    <dgm:cxn modelId="{0858A166-88D8-41B9-B4E6-2A39948F42F3}" type="presParOf" srcId="{D0686D25-E0DB-457D-9AD9-D7EFA15C6B29}" destId="{02C396C2-011A-4D2E-9D23-83B0EF5D8646}" srcOrd="1" destOrd="0" presId="urn:microsoft.com/office/officeart/2005/8/layout/bList2"/>
    <dgm:cxn modelId="{9DEE1E3F-B59B-415A-9CD4-2CE7F2814046}" type="presParOf" srcId="{D0686D25-E0DB-457D-9AD9-D7EFA15C6B29}" destId="{A61DCF64-91F2-4601-A6E9-028A7F84C99A}" srcOrd="2" destOrd="0" presId="urn:microsoft.com/office/officeart/2005/8/layout/bList2"/>
    <dgm:cxn modelId="{0804A01F-6145-4173-87C9-A750E087E012}" type="presParOf" srcId="{D0686D25-E0DB-457D-9AD9-D7EFA15C6B29}" destId="{E6B5EB5C-4705-4E5D-8C1B-61960CD9DC21}" srcOrd="3" destOrd="0" presId="urn:microsoft.com/office/officeart/2005/8/layout/bList2"/>
  </dgm:cxnLst>
  <dgm:bg/>
  <dgm:whole/>
</dgm:dataModel>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98CAD6-E2A3-4EC1-8EFE-2F79E4DAF38C}" type="datetimeFigureOut">
              <a:rPr lang="en-US" smtClean="0"/>
              <a:pPr/>
              <a:t>2/19/2019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FEF50A-C27B-4959-AE1A-B7DAFBFB392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EF50A-C27B-4959-AE1A-B7DAFBFB3927}" type="slidenum">
              <a:rPr lang="en-US" smtClean="0"/>
              <a:pPr/>
              <a:t>15</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EF50A-C27B-4959-AE1A-B7DAFBFB3927}" type="slidenum">
              <a:rPr lang="en-US" smtClean="0"/>
              <a:pPr/>
              <a:t>46</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EF50A-C27B-4959-AE1A-B7DAFBFB3927}" type="slidenum">
              <a:rPr lang="en-US" smtClean="0"/>
              <a:pPr/>
              <a:t>47</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EF50A-C27B-4959-AE1A-B7DAFBFB3927}" type="slidenum">
              <a:rPr lang="en-US" smtClean="0"/>
              <a:pPr/>
              <a:t>48</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EF50A-C27B-4959-AE1A-B7DAFBFB3927}" type="slidenum">
              <a:rPr lang="en-US" smtClean="0"/>
              <a:pPr/>
              <a:t>49</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EF50A-C27B-4959-AE1A-B7DAFBFB3927}" type="slidenum">
              <a:rPr lang="en-US" smtClean="0"/>
              <a:pPr/>
              <a:t>50</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EF50A-C27B-4959-AE1A-B7DAFBFB3927}" type="slidenum">
              <a:rPr lang="en-US" smtClean="0"/>
              <a:pPr/>
              <a:t>51</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D2FEF50A-C27B-4959-AE1A-B7DAFBFB3927}" type="slidenum">
              <a:rPr lang="en-US" smtClean="0"/>
              <a:pPr/>
              <a:t>52</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EF50A-C27B-4959-AE1A-B7DAFBFB3927}" type="slidenum">
              <a:rPr lang="en-US" smtClean="0"/>
              <a:pPr/>
              <a:t>53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EF50A-C27B-4959-AE1A-B7DAFBFB3927}" type="slidenum">
              <a:rPr lang="en-US" smtClean="0"/>
              <a:pPr/>
              <a:t>54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EF50A-C27B-4959-AE1A-B7DAFBFB3927}" type="slidenum">
              <a:rPr lang="en-US" smtClean="0"/>
              <a:pPr/>
              <a:t>55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EF50A-C27B-4959-AE1A-B7DAFBFB3927}" type="slidenum">
              <a:rPr lang="en-US" smtClean="0"/>
              <a:pPr/>
              <a:t>37</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EF50A-C27B-4959-AE1A-B7DAFBFB3927}" type="slidenum">
              <a:rPr lang="en-US" smtClean="0"/>
              <a:pPr/>
              <a:t>56</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D2FEF50A-C27B-4959-AE1A-B7DAFBFB3927}" type="slidenum">
              <a:rPr lang="en-US" smtClean="0"/>
              <a:pPr/>
              <a:t>57</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EF50A-C27B-4959-AE1A-B7DAFBFB3927}" type="slidenum">
              <a:rPr lang="en-US" smtClean="0"/>
              <a:pPr/>
              <a:t>59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EF50A-C27B-4959-AE1A-B7DAFBFB3927}" type="slidenum">
              <a:rPr lang="en-US" smtClean="0"/>
              <a:pPr/>
              <a:t>38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EF50A-C27B-4959-AE1A-B7DAFBFB3927}" type="slidenum">
              <a:rPr lang="en-US" smtClean="0"/>
              <a:pPr/>
              <a:t>39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EF50A-C27B-4959-AE1A-B7DAFBFB3927}" type="slidenum">
              <a:rPr lang="en-US" smtClean="0"/>
              <a:pPr/>
              <a:t>40</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EF50A-C27B-4959-AE1A-B7DAFBFB3927}" type="slidenum">
              <a:rPr lang="en-US" smtClean="0"/>
              <a:pPr/>
              <a:t>42</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EF50A-C27B-4959-AE1A-B7DAFBFB3927}" type="slidenum">
              <a:rPr lang="en-US" smtClean="0"/>
              <a:pPr/>
              <a:t>43</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EF50A-C27B-4959-AE1A-B7DAFBFB3927}" type="slidenum">
              <a:rPr lang="en-US" smtClean="0"/>
              <a:pPr/>
              <a:t>44</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FEF50A-C27B-4959-AE1A-B7DAFBFB3927}" type="slidenum">
              <a:rPr lang="en-US" smtClean="0"/>
              <a:pPr/>
              <a:t>45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investopedia.com/terms/i/institutionalinvestor.asp" TargetMode="External"/><Relationship Id="rId2" Type="http://schemas.openxmlformats.org/officeDocument/2006/relationships/hyperlink" Target="https://www.investopedia.com/terms/i/investment-fund.asp" TargetMode="External"/><Relationship Id="rId1" Type="http://schemas.openxmlformats.org/officeDocument/2006/relationships/slideLayout" Target="../slideLayouts/slideLayout2.xml"/><Relationship Id="rId6" Type="http://schemas.openxmlformats.org/officeDocument/2006/relationships/hyperlink" Target="https://www.investopedia.com/terms/m/mutualfund.asp" TargetMode="External"/><Relationship Id="rId5" Type="http://schemas.openxmlformats.org/officeDocument/2006/relationships/hyperlink" Target="https://www.investopedia.com/terms/p/pensionfund.asp" TargetMode="External"/><Relationship Id="rId4" Type="http://schemas.openxmlformats.org/officeDocument/2006/relationships/hyperlink" Target="https://www.investopedia.com/terms/h/hedgefund.asp"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www.investopedia.com/terms/v/volatility.as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www.investopedia.com/terms/p/portfolio.asp" TargetMode="External"/><Relationship Id="rId4" Type="http://schemas.openxmlformats.org/officeDocument/2006/relationships/hyperlink" Target="https://www.investopedia.com/terms/s/systematicrisk.asp" TargetMode="Externa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8991600" cy="761999"/>
          </a:xfrm>
        </p:spPr>
        <p:txBody>
          <a:bodyPr>
            <a:normAutofit fontScale="90000"/>
          </a:bodyPr>
          <a:lstStyle/>
          <a:p>
            <a:endParaRPr lang="en-US" dirty="0"/>
          </a:p>
        </p:txBody>
      </p:sp>
      <p:sp>
        <p:nvSpPr>
          <p:cNvPr id="3" name="Subtitle 2"/>
          <p:cNvSpPr>
            <a:spLocks noGrp="1"/>
          </p:cNvSpPr>
          <p:nvPr>
            <p:ph type="subTitle" idx="1"/>
          </p:nvPr>
        </p:nvSpPr>
        <p:spPr>
          <a:xfrm>
            <a:off x="457200" y="228600"/>
            <a:ext cx="8382000" cy="6248400"/>
          </a:xfrm>
        </p:spPr>
        <p:style>
          <a:lnRef idx="2">
            <a:schemeClr val="dk1"/>
          </a:lnRef>
          <a:fillRef idx="1">
            <a:schemeClr val="lt1"/>
          </a:fillRef>
          <a:effectRef idx="0">
            <a:schemeClr val="dk1"/>
          </a:effectRef>
          <a:fontRef idx="minor">
            <a:schemeClr val="dk1"/>
          </a:fontRef>
        </p:style>
        <p:txBody>
          <a:bodyPr anchor="ctr">
            <a:normAutofit fontScale="47500" lnSpcReduction="20000"/>
          </a:bodyPr>
          <a:lstStyle/>
          <a:p>
            <a:endParaRPr lang="en-US" sz="6000" dirty="0" smtClean="0"/>
          </a:p>
          <a:p>
            <a:endParaRPr lang="en-US" sz="6000" dirty="0" smtClean="0"/>
          </a:p>
          <a:p>
            <a:endParaRPr lang="en-US" sz="6000" dirty="0" smtClean="0"/>
          </a:p>
          <a:p>
            <a:endParaRPr lang="en-US" sz="6000" dirty="0" smtClean="0"/>
          </a:p>
          <a:p>
            <a:r>
              <a:rPr lang="en-US" sz="8600" b="1" dirty="0" smtClean="0">
                <a:latin typeface="Arial Black" pitchFamily="34" charset="0"/>
              </a:rPr>
              <a:t>CONCEPT OF VALUATION</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lgn="r"/>
            <a:r>
              <a:rPr lang="en-US" sz="6500" b="1" dirty="0" smtClean="0"/>
              <a:t>CMA PRANAB KR.CHAKRABARTY</a:t>
            </a:r>
            <a:endParaRPr lang="en-US" sz="65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of Assets </a:t>
            </a:r>
            <a:endParaRPr lang="en-US" dirty="0"/>
          </a:p>
        </p:txBody>
      </p:sp>
      <p:sp>
        <p:nvSpPr>
          <p:cNvPr id="3" name="Content Placeholder 2"/>
          <p:cNvSpPr>
            <a:spLocks noGrp="1"/>
          </p:cNvSpPr>
          <p:nvPr>
            <p:ph idx="1"/>
          </p:nvPr>
        </p:nvSpPr>
        <p:spPr/>
        <p:txBody>
          <a:bodyPr>
            <a:noAutofit/>
          </a:bodyPr>
          <a:lstStyle/>
          <a:p>
            <a:r>
              <a:rPr lang="en-US" sz="4000" b="1" dirty="0" smtClean="0"/>
              <a:t>Land &amp; Building.</a:t>
            </a:r>
          </a:p>
          <a:p>
            <a:endParaRPr lang="en-US" sz="4000" b="1" dirty="0" smtClean="0"/>
          </a:p>
          <a:p>
            <a:endParaRPr lang="en-US" sz="4000" b="1" dirty="0" smtClean="0"/>
          </a:p>
          <a:p>
            <a:r>
              <a:rPr lang="en-US" sz="4000" b="1" dirty="0" smtClean="0"/>
              <a:t>Plant &amp; Machinery </a:t>
            </a:r>
          </a:p>
          <a:p>
            <a:endParaRPr lang="en-US" sz="4000" b="1" dirty="0" smtClean="0"/>
          </a:p>
          <a:p>
            <a:endParaRPr lang="en-US" sz="4000" b="1" dirty="0" smtClean="0"/>
          </a:p>
          <a:p>
            <a:r>
              <a:rPr lang="en-US" sz="4000" b="1" dirty="0" smtClean="0"/>
              <a:t>Security or Financial Assets.</a:t>
            </a:r>
            <a:endParaRPr lang="en-US" sz="40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762000"/>
          </a:xfrm>
        </p:spPr>
        <p:txBody>
          <a:bodyPr>
            <a:normAutofit/>
          </a:bodyPr>
          <a:lstStyle/>
          <a:p>
            <a:r>
              <a:rPr lang="en-US" dirty="0" smtClean="0"/>
              <a:t>Land and Building</a:t>
            </a:r>
            <a:endParaRPr lang="en-US" dirty="0"/>
          </a:p>
        </p:txBody>
      </p:sp>
      <p:sp>
        <p:nvSpPr>
          <p:cNvPr id="3" name="Content Placeholder 2"/>
          <p:cNvSpPr>
            <a:spLocks noGrp="1"/>
          </p:cNvSpPr>
          <p:nvPr>
            <p:ph idx="1"/>
          </p:nvPr>
        </p:nvSpPr>
        <p:spPr>
          <a:xfrm>
            <a:off x="0" y="762000"/>
            <a:ext cx="9144000" cy="5867400"/>
          </a:xfrm>
        </p:spPr>
        <p:txBody>
          <a:bodyPr>
            <a:normAutofit fontScale="92500" lnSpcReduction="20000"/>
          </a:bodyPr>
          <a:lstStyle/>
          <a:p>
            <a:r>
              <a:rPr lang="en-US" dirty="0" smtClean="0"/>
              <a:t>Methods of Valuation of </a:t>
            </a:r>
            <a:r>
              <a:rPr lang="en-US" b="1" dirty="0" smtClean="0"/>
              <a:t>Land</a:t>
            </a:r>
            <a:r>
              <a:rPr lang="en-US" dirty="0" smtClean="0"/>
              <a:t> :</a:t>
            </a:r>
          </a:p>
          <a:p>
            <a:pPr>
              <a:buFont typeface="Courier New" pitchFamily="49" charset="0"/>
              <a:buChar char="o"/>
            </a:pPr>
            <a:r>
              <a:rPr lang="en-US" dirty="0" smtClean="0"/>
              <a:t>Land &amp; Building Method ;</a:t>
            </a:r>
          </a:p>
          <a:p>
            <a:pPr>
              <a:buFont typeface="Courier New" pitchFamily="49" charset="0"/>
              <a:buChar char="o"/>
            </a:pPr>
            <a:r>
              <a:rPr lang="en-US" dirty="0" smtClean="0"/>
              <a:t>Rent Capitalization Method;</a:t>
            </a:r>
          </a:p>
          <a:p>
            <a:pPr>
              <a:buFont typeface="Courier New" pitchFamily="49" charset="0"/>
              <a:buChar char="o"/>
            </a:pPr>
            <a:r>
              <a:rPr lang="en-US" dirty="0" smtClean="0"/>
              <a:t>Development Method;</a:t>
            </a:r>
          </a:p>
          <a:p>
            <a:pPr>
              <a:buFont typeface="Courier New" pitchFamily="49" charset="0"/>
              <a:buChar char="o"/>
            </a:pPr>
            <a:r>
              <a:rPr lang="en-US" dirty="0" smtClean="0"/>
              <a:t>Profit Method;</a:t>
            </a:r>
          </a:p>
          <a:p>
            <a:pPr>
              <a:buFont typeface="Courier New" pitchFamily="49" charset="0"/>
              <a:buChar char="o"/>
            </a:pPr>
            <a:r>
              <a:rPr lang="en-US" dirty="0" smtClean="0"/>
              <a:t>Direct Comparison Method </a:t>
            </a:r>
          </a:p>
          <a:p>
            <a:r>
              <a:rPr lang="en-US" dirty="0" smtClean="0"/>
              <a:t>Methods of Valuation of </a:t>
            </a:r>
            <a:r>
              <a:rPr lang="en-US" b="1" dirty="0" smtClean="0"/>
              <a:t>Building</a:t>
            </a:r>
            <a:r>
              <a:rPr lang="en-US" dirty="0" smtClean="0"/>
              <a:t>  :</a:t>
            </a:r>
          </a:p>
          <a:p>
            <a:pPr>
              <a:buFont typeface="Courier New" pitchFamily="49" charset="0"/>
              <a:buChar char="o"/>
            </a:pPr>
            <a:r>
              <a:rPr lang="en-US" dirty="0" smtClean="0"/>
              <a:t>Accounts Method ;</a:t>
            </a:r>
          </a:p>
          <a:p>
            <a:pPr>
              <a:buFont typeface="Courier New" pitchFamily="49" charset="0"/>
              <a:buChar char="o"/>
            </a:pPr>
            <a:r>
              <a:rPr lang="en-US" dirty="0" smtClean="0"/>
              <a:t>Plinth area Rate and  Cost Index Method;</a:t>
            </a:r>
          </a:p>
          <a:p>
            <a:pPr>
              <a:buFont typeface="Courier New" pitchFamily="49" charset="0"/>
              <a:buChar char="o"/>
            </a:pPr>
            <a:r>
              <a:rPr lang="en-US" dirty="0" smtClean="0"/>
              <a:t>Details of item wise  Method;</a:t>
            </a:r>
          </a:p>
          <a:p>
            <a:pPr>
              <a:buFont typeface="Courier New" pitchFamily="49" charset="0"/>
              <a:buChar char="o"/>
            </a:pPr>
            <a:r>
              <a:rPr lang="en-US" dirty="0" smtClean="0"/>
              <a:t>Material and Labour Contract Method;</a:t>
            </a:r>
          </a:p>
          <a:p>
            <a:pPr>
              <a:buFont typeface="Courier New" pitchFamily="49" charset="0"/>
              <a:buChar char="o"/>
            </a:pPr>
            <a:r>
              <a:rPr lang="en-US" dirty="0" smtClean="0"/>
              <a:t>Comparable  Method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762000"/>
          </a:xfrm>
        </p:spPr>
        <p:txBody>
          <a:bodyPr>
            <a:normAutofit/>
          </a:bodyPr>
          <a:lstStyle/>
          <a:p>
            <a:r>
              <a:rPr lang="en-US" dirty="0" smtClean="0"/>
              <a:t>Plant and Machinery</a:t>
            </a:r>
            <a:endParaRPr lang="en-US" dirty="0"/>
          </a:p>
        </p:txBody>
      </p:sp>
      <p:sp>
        <p:nvSpPr>
          <p:cNvPr id="3" name="Content Placeholder 2"/>
          <p:cNvSpPr>
            <a:spLocks noGrp="1"/>
          </p:cNvSpPr>
          <p:nvPr>
            <p:ph idx="1"/>
          </p:nvPr>
        </p:nvSpPr>
        <p:spPr>
          <a:xfrm>
            <a:off x="0" y="762000"/>
            <a:ext cx="9144000" cy="5867400"/>
          </a:xfrm>
        </p:spPr>
        <p:txBody>
          <a:bodyPr>
            <a:normAutofit fontScale="92500" lnSpcReduction="20000"/>
          </a:bodyPr>
          <a:lstStyle/>
          <a:p>
            <a:r>
              <a:rPr lang="en-US" dirty="0" smtClean="0"/>
              <a:t>Factors Considers for valuation:</a:t>
            </a:r>
          </a:p>
          <a:p>
            <a:pPr>
              <a:buFont typeface="Courier New" pitchFamily="49" charset="0"/>
              <a:buChar char="o"/>
            </a:pPr>
            <a:r>
              <a:rPr lang="en-US" dirty="0" smtClean="0"/>
              <a:t>Availability of information;</a:t>
            </a:r>
          </a:p>
          <a:p>
            <a:pPr>
              <a:buFont typeface="Courier New" pitchFamily="49" charset="0"/>
              <a:buChar char="o"/>
            </a:pPr>
            <a:r>
              <a:rPr lang="en-US" dirty="0" smtClean="0"/>
              <a:t>Appropriateness of Method with respect to nature of asset and purpose of valuation should be given emphasis ;</a:t>
            </a:r>
          </a:p>
          <a:p>
            <a:pPr>
              <a:buFont typeface="Courier New" pitchFamily="49" charset="0"/>
              <a:buChar char="o"/>
            </a:pPr>
            <a:r>
              <a:rPr lang="en-US" dirty="0" smtClean="0"/>
              <a:t>Respective strength and weakness of possible approach &amp; method;</a:t>
            </a:r>
          </a:p>
          <a:p>
            <a:pPr>
              <a:buFont typeface="Courier New" pitchFamily="49" charset="0"/>
              <a:buChar char="o"/>
            </a:pPr>
            <a:r>
              <a:rPr lang="en-US" dirty="0" smtClean="0"/>
              <a:t>Observable market information in all these methods is preferred  ;</a:t>
            </a:r>
          </a:p>
          <a:p>
            <a:pPr>
              <a:buNone/>
            </a:pPr>
            <a:endParaRPr lang="en-US" dirty="0" smtClean="0"/>
          </a:p>
          <a:p>
            <a:r>
              <a:rPr lang="en-US" dirty="0" smtClean="0"/>
              <a:t>Depreciation  :</a:t>
            </a:r>
          </a:p>
          <a:p>
            <a:pPr>
              <a:buFont typeface="Courier New" pitchFamily="49" charset="0"/>
              <a:buChar char="o"/>
            </a:pPr>
            <a:r>
              <a:rPr lang="en-US" dirty="0" smtClean="0"/>
              <a:t>Straight Line  ;</a:t>
            </a:r>
          </a:p>
          <a:p>
            <a:pPr>
              <a:buFont typeface="Courier New" pitchFamily="49" charset="0"/>
              <a:buChar char="o"/>
            </a:pPr>
            <a:r>
              <a:rPr lang="en-US" dirty="0" smtClean="0"/>
              <a:t>Written down Method;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a:t>
            </a:r>
            <a:endParaRPr lang="en-US" dirty="0"/>
          </a:p>
        </p:txBody>
      </p:sp>
      <p:sp>
        <p:nvSpPr>
          <p:cNvPr id="3" name="Content Placeholder 2"/>
          <p:cNvSpPr>
            <a:spLocks noGrp="1"/>
          </p:cNvSpPr>
          <p:nvPr>
            <p:ph idx="1"/>
          </p:nvPr>
        </p:nvSpPr>
        <p:spPr/>
        <p:txBody>
          <a:bodyPr>
            <a:noAutofit/>
          </a:bodyPr>
          <a:lstStyle/>
          <a:p>
            <a:r>
              <a:rPr lang="en-US" sz="4000" b="1" dirty="0" smtClean="0"/>
              <a:t>Income</a:t>
            </a:r>
          </a:p>
          <a:p>
            <a:endParaRPr lang="en-US" sz="4000" b="1" dirty="0" smtClean="0"/>
          </a:p>
          <a:p>
            <a:endParaRPr lang="en-US" sz="4000" b="1" dirty="0" smtClean="0"/>
          </a:p>
          <a:p>
            <a:r>
              <a:rPr lang="en-US" sz="4000" b="1" dirty="0" smtClean="0"/>
              <a:t>Market</a:t>
            </a:r>
          </a:p>
          <a:p>
            <a:endParaRPr lang="en-US" sz="4000" b="1" dirty="0" smtClean="0"/>
          </a:p>
          <a:p>
            <a:endParaRPr lang="en-US" sz="4000" b="1" dirty="0" smtClean="0"/>
          </a:p>
          <a:p>
            <a:r>
              <a:rPr lang="en-US" sz="4000" b="1" dirty="0" smtClean="0"/>
              <a:t>Cost .</a:t>
            </a:r>
            <a:endParaRPr lang="en-US" sz="40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1066800"/>
          </a:xfrm>
        </p:spPr>
        <p:txBody>
          <a:bodyPr>
            <a:normAutofit/>
          </a:bodyPr>
          <a:lstStyle/>
          <a:p>
            <a:r>
              <a:rPr lang="en-US" dirty="0" smtClean="0"/>
              <a:t>Valuation Rules 2017</a:t>
            </a:r>
            <a:endParaRPr lang="en-US" dirty="0"/>
          </a:p>
        </p:txBody>
      </p:sp>
      <p:sp>
        <p:nvSpPr>
          <p:cNvPr id="3" name="Content Placeholder 2"/>
          <p:cNvSpPr>
            <a:spLocks noGrp="1"/>
          </p:cNvSpPr>
          <p:nvPr>
            <p:ph idx="1"/>
          </p:nvPr>
        </p:nvSpPr>
        <p:spPr>
          <a:xfrm>
            <a:off x="0" y="838200"/>
            <a:ext cx="9144000" cy="5867400"/>
          </a:xfrm>
        </p:spPr>
        <p:txBody>
          <a:bodyPr/>
          <a:lstStyle/>
          <a:p>
            <a:r>
              <a:rPr lang="en-US" dirty="0" smtClean="0"/>
              <a:t>Under Chapter XVII ,Section 247 of the Companies Act,’13 governs the provisions of valuations and the Registered Valuers .</a:t>
            </a:r>
          </a:p>
          <a:p>
            <a:r>
              <a:rPr lang="en-US" dirty="0" smtClean="0"/>
              <a:t>Valuation Rules,2017 has been notified on 18</a:t>
            </a:r>
            <a:r>
              <a:rPr lang="en-US" baseline="30000" dirty="0" smtClean="0"/>
              <a:t>th</a:t>
            </a:r>
            <a:r>
              <a:rPr lang="en-US" dirty="0" smtClean="0"/>
              <a:t> October,2017 .</a:t>
            </a:r>
          </a:p>
          <a:p>
            <a:r>
              <a:rPr lang="en-US" dirty="0" smtClean="0"/>
              <a:t>Registered Valuer has to be registered with the authority  for carrying out valuation of the class , the valuer  been registered .</a:t>
            </a:r>
          </a:p>
          <a:p>
            <a:r>
              <a:rPr lang="en-US" dirty="0" smtClean="0"/>
              <a:t>The valuer shall also be registered with the Registered Valuer Organization of an asset class , the organization been recognized by the authority.</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685800"/>
          </a:xfrm>
        </p:spPr>
        <p:txBody>
          <a:bodyPr>
            <a:normAutofit fontScale="90000"/>
          </a:bodyPr>
          <a:lstStyle/>
          <a:p>
            <a:r>
              <a:rPr lang="en-US" sz="4000" b="1" dirty="0" smtClean="0"/>
              <a:t>Valuation Rules in a nutshell </a:t>
            </a:r>
            <a:endParaRPr lang="en-US" sz="4000" b="1" dirty="0"/>
          </a:p>
        </p:txBody>
      </p:sp>
      <p:sp>
        <p:nvSpPr>
          <p:cNvPr id="3" name="Content Placeholder 2"/>
          <p:cNvSpPr>
            <a:spLocks noGrp="1"/>
          </p:cNvSpPr>
          <p:nvPr>
            <p:ph idx="1"/>
          </p:nvPr>
        </p:nvSpPr>
        <p:spPr>
          <a:xfrm>
            <a:off x="0" y="533400"/>
            <a:ext cx="9144000" cy="6324600"/>
          </a:xfrm>
        </p:spPr>
        <p:txBody>
          <a:bodyPr>
            <a:noAutofit/>
          </a:bodyPr>
          <a:lstStyle/>
          <a:p>
            <a:pPr algn="just"/>
            <a:r>
              <a:rPr lang="en-US" dirty="0" smtClean="0"/>
              <a:t>Structure – 6 Chapters,21 Rules,5 forms,4 annex.</a:t>
            </a:r>
          </a:p>
          <a:p>
            <a:pPr algn="just"/>
            <a:r>
              <a:rPr lang="en-US" dirty="0" smtClean="0"/>
              <a:t>Registering Authority –IBBI.</a:t>
            </a:r>
          </a:p>
          <a:p>
            <a:pPr algn="just"/>
            <a:r>
              <a:rPr lang="en-US" dirty="0" smtClean="0"/>
              <a:t>Valuer –Passed the Valuation Examination.</a:t>
            </a:r>
          </a:p>
          <a:p>
            <a:pPr algn="just"/>
            <a:r>
              <a:rPr lang="en-US" dirty="0" smtClean="0"/>
              <a:t>RVO – Registered U/s 25 of the Companies Act’56/Section 8 of the Companies Act’13.</a:t>
            </a:r>
          </a:p>
          <a:p>
            <a:pPr algn="just"/>
            <a:r>
              <a:rPr lang="en-US" dirty="0" smtClean="0"/>
              <a:t>Valuation Standard – To follow the International Valuation Standard,2017 , till the standard is formulated by the Central Govt. in consultation with the RVOs.</a:t>
            </a:r>
          </a:p>
          <a:p>
            <a:pPr algn="just"/>
            <a:r>
              <a:rPr lang="en-US" dirty="0" smtClean="0"/>
              <a:t>Valuation Standard as specified by the SEBI/RBI/any other  specified authority.</a:t>
            </a:r>
          </a:p>
          <a:p>
            <a:endParaRPr lang="en-US" sz="40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762000"/>
          </a:xfrm>
        </p:spPr>
        <p:txBody>
          <a:bodyPr>
            <a:normAutofit/>
          </a:bodyPr>
          <a:lstStyle/>
          <a:p>
            <a:r>
              <a:rPr lang="en-US" dirty="0" smtClean="0"/>
              <a:t>Areas of Valuation </a:t>
            </a:r>
            <a:endParaRPr lang="en-US" dirty="0"/>
          </a:p>
        </p:txBody>
      </p:sp>
      <p:sp>
        <p:nvSpPr>
          <p:cNvPr id="3" name="Content Placeholder 2"/>
          <p:cNvSpPr>
            <a:spLocks noGrp="1"/>
          </p:cNvSpPr>
          <p:nvPr>
            <p:ph idx="1"/>
          </p:nvPr>
        </p:nvSpPr>
        <p:spPr>
          <a:xfrm>
            <a:off x="0" y="762000"/>
            <a:ext cx="9144000" cy="5867400"/>
          </a:xfrm>
        </p:spPr>
        <p:txBody>
          <a:bodyPr>
            <a:normAutofit lnSpcReduction="10000"/>
          </a:bodyPr>
          <a:lstStyle/>
          <a:p>
            <a:r>
              <a:rPr lang="en-US" dirty="0" smtClean="0"/>
              <a:t>Valuation for further issue of shares </a:t>
            </a:r>
          </a:p>
          <a:p>
            <a:r>
              <a:rPr lang="en-US" dirty="0" smtClean="0"/>
              <a:t>Valuation of Assets involved in arrangement of Non Cash transaction involving Directors .</a:t>
            </a:r>
          </a:p>
          <a:p>
            <a:r>
              <a:rPr lang="en-US" dirty="0" smtClean="0"/>
              <a:t>Valuation of Assets under debt restructuring.</a:t>
            </a:r>
          </a:p>
          <a:p>
            <a:r>
              <a:rPr lang="en-US" dirty="0" smtClean="0"/>
              <a:t>Valuation under scheme of Compromise/Arrangement;</a:t>
            </a:r>
          </a:p>
          <a:p>
            <a:r>
              <a:rPr lang="en-US" dirty="0" smtClean="0"/>
              <a:t>Valuation of Eq. Shares held by the Minority Sh-holding.</a:t>
            </a:r>
          </a:p>
          <a:p>
            <a:r>
              <a:rPr lang="en-US" dirty="0" smtClean="0"/>
              <a:t>Valuation Report to be submitted to the liquidator.</a:t>
            </a:r>
          </a:p>
          <a:p>
            <a:r>
              <a:rPr lang="en-US" dirty="0" smtClean="0"/>
              <a:t>Report of experts for valuation for circulation to creditor/members</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762000"/>
          </a:xfrm>
        </p:spPr>
        <p:txBody>
          <a:bodyPr>
            <a:normAutofit/>
          </a:bodyPr>
          <a:lstStyle/>
          <a:p>
            <a:r>
              <a:rPr lang="en-US" b="1" dirty="0" smtClean="0"/>
              <a:t>Valuation under the Companies Act</a:t>
            </a:r>
            <a:endParaRPr lang="en-US" b="1" dirty="0"/>
          </a:p>
        </p:txBody>
      </p:sp>
      <p:sp>
        <p:nvSpPr>
          <p:cNvPr id="3" name="Content Placeholder 2"/>
          <p:cNvSpPr>
            <a:spLocks noGrp="1"/>
          </p:cNvSpPr>
          <p:nvPr>
            <p:ph idx="1"/>
          </p:nvPr>
        </p:nvSpPr>
        <p:spPr>
          <a:xfrm>
            <a:off x="0" y="762000"/>
            <a:ext cx="9144000" cy="5867400"/>
          </a:xfrm>
        </p:spPr>
        <p:txBody>
          <a:bodyPr>
            <a:normAutofit lnSpcReduction="10000"/>
          </a:bodyPr>
          <a:lstStyle/>
          <a:p>
            <a:r>
              <a:rPr lang="en-US" dirty="0" smtClean="0"/>
              <a:t>Section 62(1)© - Further Issue of Shares – Issue is authorised by the Spl.Resolution &amp; Price is determined by the Regd.Valuer.</a:t>
            </a:r>
          </a:p>
          <a:p>
            <a:r>
              <a:rPr lang="en-US" dirty="0" smtClean="0"/>
              <a:t>Non Cash transaction by the Director shall be approved in AGM and value shall be approved by the Valuer u/s 192(2).</a:t>
            </a:r>
          </a:p>
          <a:p>
            <a:r>
              <a:rPr lang="en-US" dirty="0" smtClean="0"/>
              <a:t>Compromise/arrangement with creditor and members u/s 230(2)(iv) through NCLT  on the basis of Valuation Report by Regd Valuer.</a:t>
            </a:r>
          </a:p>
          <a:p>
            <a:r>
              <a:rPr lang="en-US" dirty="0" smtClean="0"/>
              <a:t>Purchase of minority shareholding of 10% or below u/s 236(2) is to be paid on the basis of report of Regd. Valuer</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762000"/>
          </a:xfrm>
        </p:spPr>
        <p:txBody>
          <a:bodyPr>
            <a:normAutofit fontScale="90000"/>
          </a:bodyPr>
          <a:lstStyle/>
          <a:p>
            <a:r>
              <a:rPr lang="en-US" b="1" dirty="0" smtClean="0"/>
              <a:t>Valuation under the Companies Act’13</a:t>
            </a:r>
            <a:endParaRPr lang="en-US" b="1" dirty="0"/>
          </a:p>
        </p:txBody>
      </p:sp>
      <p:sp>
        <p:nvSpPr>
          <p:cNvPr id="3" name="Content Placeholder 2"/>
          <p:cNvSpPr>
            <a:spLocks noGrp="1"/>
          </p:cNvSpPr>
          <p:nvPr>
            <p:ph idx="1"/>
          </p:nvPr>
        </p:nvSpPr>
        <p:spPr>
          <a:xfrm>
            <a:off x="0" y="762000"/>
            <a:ext cx="9144000" cy="5867400"/>
          </a:xfrm>
        </p:spPr>
        <p:txBody>
          <a:bodyPr>
            <a:normAutofit/>
          </a:bodyPr>
          <a:lstStyle/>
          <a:p>
            <a:pPr algn="just"/>
            <a:r>
              <a:rPr lang="en-US" dirty="0" smtClean="0"/>
              <a:t>Section 281(1)(a) – Winding up of a Company Valuer report is to be submitted to the NCLT.</a:t>
            </a:r>
          </a:p>
          <a:p>
            <a:pPr algn="just"/>
            <a:r>
              <a:rPr lang="en-US" dirty="0" smtClean="0"/>
              <a:t>Section 305(2) – Voluntary winding up of a company for solvency requires report of the Regd.Valuer.</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762000"/>
          </a:xfrm>
        </p:spPr>
        <p:txBody>
          <a:bodyPr>
            <a:normAutofit/>
          </a:bodyPr>
          <a:lstStyle/>
          <a:p>
            <a:r>
              <a:rPr lang="en-US" dirty="0" smtClean="0"/>
              <a:t>SEBI’s regulatory requirement</a:t>
            </a:r>
            <a:endParaRPr lang="en-US" dirty="0"/>
          </a:p>
        </p:txBody>
      </p:sp>
      <p:sp>
        <p:nvSpPr>
          <p:cNvPr id="3" name="Content Placeholder 2"/>
          <p:cNvSpPr>
            <a:spLocks noGrp="1"/>
          </p:cNvSpPr>
          <p:nvPr>
            <p:ph idx="1"/>
          </p:nvPr>
        </p:nvSpPr>
        <p:spPr>
          <a:xfrm>
            <a:off x="0" y="762000"/>
            <a:ext cx="9144000" cy="5867400"/>
          </a:xfrm>
        </p:spPr>
        <p:txBody>
          <a:bodyPr>
            <a:normAutofit fontScale="92500" lnSpcReduction="10000"/>
          </a:bodyPr>
          <a:lstStyle/>
          <a:p>
            <a:r>
              <a:rPr lang="en-US" dirty="0" smtClean="0"/>
              <a:t>SEBI (ISSUE OF CAPITAL AND DISCLOSURE REQUIREMENTS)</a:t>
            </a:r>
          </a:p>
          <a:p>
            <a:r>
              <a:rPr lang="en-US" dirty="0" smtClean="0"/>
              <a:t>Regulations, 2009</a:t>
            </a:r>
          </a:p>
          <a:p>
            <a:r>
              <a:rPr lang="en-US" dirty="0" smtClean="0"/>
              <a:t>SEBI (LISTING OBLIGATIONS AND DISCLOSURE REQUIREMENTS) REGULATIONS, 2015</a:t>
            </a:r>
          </a:p>
          <a:p>
            <a:r>
              <a:rPr lang="en-US" dirty="0" smtClean="0"/>
              <a:t>SEBI (MUTUAL FUND) REGULATIONS, 1996</a:t>
            </a:r>
          </a:p>
          <a:p>
            <a:r>
              <a:rPr lang="en-US" dirty="0" smtClean="0"/>
              <a:t>SEBI (SHARE BASED EMPLOYEE BENEFITS) REGULATIONS, 2014</a:t>
            </a:r>
          </a:p>
          <a:p>
            <a:r>
              <a:rPr lang="en-US" dirty="0" smtClean="0"/>
              <a:t>SEBI (SUBSTANTIAL ACQUISITION OF SHARES AND TAKEOVERS) REGULATIONS, 2011</a:t>
            </a:r>
          </a:p>
          <a:p>
            <a:r>
              <a:rPr lang="en-US" dirty="0" smtClean="0"/>
              <a:t>SEBI (DELISTING OF EQUITY SHARES) REGULATIONS, 2009</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838200"/>
          </a:xfrm>
        </p:spPr>
        <p:txBody>
          <a:bodyPr>
            <a:normAutofit/>
          </a:bodyPr>
          <a:lstStyle/>
          <a:p>
            <a:r>
              <a:rPr lang="en-US" dirty="0" smtClean="0"/>
              <a:t>VALUATION  MEANING</a:t>
            </a:r>
            <a:endParaRPr lang="en-US" dirty="0"/>
          </a:p>
        </p:txBody>
      </p:sp>
      <p:sp>
        <p:nvSpPr>
          <p:cNvPr id="3" name="Content Placeholder 2"/>
          <p:cNvSpPr>
            <a:spLocks noGrp="1"/>
          </p:cNvSpPr>
          <p:nvPr>
            <p:ph idx="1"/>
          </p:nvPr>
        </p:nvSpPr>
        <p:spPr>
          <a:xfrm>
            <a:off x="0" y="838200"/>
            <a:ext cx="8991600" cy="6019800"/>
          </a:xfrm>
        </p:spPr>
        <p:txBody>
          <a:bodyPr/>
          <a:lstStyle/>
          <a:p>
            <a:pPr>
              <a:buFont typeface="Wingdings" pitchFamily="2" charset="2"/>
              <a:buChar char="Ø"/>
            </a:pPr>
            <a:r>
              <a:rPr lang="en-US" dirty="0" smtClean="0"/>
              <a:t>  As per dictionary meaning- an estimation of the worth of something , especially  one carried out by a professional valuer.</a:t>
            </a:r>
          </a:p>
          <a:p>
            <a:pPr>
              <a:buFont typeface="Wingdings" pitchFamily="2" charset="2"/>
              <a:buChar char="Ø"/>
            </a:pPr>
            <a:r>
              <a:rPr lang="en-US" dirty="0" smtClean="0"/>
              <a:t>International Valuation Standard Council has defined Valuation as :</a:t>
            </a:r>
          </a:p>
          <a:p>
            <a:pPr>
              <a:buNone/>
            </a:pPr>
            <a:r>
              <a:rPr lang="en-US" dirty="0" smtClean="0"/>
              <a:t>	“ the process of determining the ‘Economic  Worth’ of an Asset or Company under certain assumptions and limiting conditions and subject to the data available on the valuation date.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762000"/>
          </a:xfrm>
        </p:spPr>
        <p:txBody>
          <a:bodyPr>
            <a:normAutofit/>
          </a:bodyPr>
          <a:lstStyle/>
          <a:p>
            <a:r>
              <a:rPr lang="en-US" dirty="0" smtClean="0"/>
              <a:t>Other  regulatory requirement</a:t>
            </a:r>
            <a:endParaRPr lang="en-US" dirty="0"/>
          </a:p>
        </p:txBody>
      </p:sp>
      <p:sp>
        <p:nvSpPr>
          <p:cNvPr id="3" name="Content Placeholder 2"/>
          <p:cNvSpPr>
            <a:spLocks noGrp="1"/>
          </p:cNvSpPr>
          <p:nvPr>
            <p:ph idx="1"/>
          </p:nvPr>
        </p:nvSpPr>
        <p:spPr>
          <a:xfrm>
            <a:off x="0" y="762000"/>
            <a:ext cx="9144000" cy="5867400"/>
          </a:xfrm>
        </p:spPr>
        <p:txBody>
          <a:bodyPr>
            <a:normAutofit/>
          </a:bodyPr>
          <a:lstStyle/>
          <a:p>
            <a:pPr algn="just"/>
            <a:r>
              <a:rPr lang="en-US" dirty="0" smtClean="0"/>
              <a:t>Under FEMA , valuation is also to be done in respect of Instrument transferred by or to a person resident of India  and outside India.</a:t>
            </a:r>
          </a:p>
          <a:p>
            <a:pPr algn="just"/>
            <a:r>
              <a:rPr lang="en-US" dirty="0" smtClean="0"/>
              <a:t>RBI has , from time to time, issued guidelines to the Banks in India.</a:t>
            </a:r>
          </a:p>
          <a:p>
            <a:pPr algn="just"/>
            <a:r>
              <a:rPr lang="en-US" dirty="0" smtClean="0"/>
              <a:t>Companies Act’2013.</a:t>
            </a:r>
          </a:p>
          <a:p>
            <a:pPr algn="just"/>
            <a:r>
              <a:rPr lang="en-US" dirty="0" smtClean="0"/>
              <a:t>ESOP Regulation.</a:t>
            </a:r>
          </a:p>
          <a:p>
            <a:pPr algn="just">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762000"/>
          </a:xfrm>
        </p:spPr>
        <p:txBody>
          <a:bodyPr>
            <a:normAutofit/>
          </a:bodyPr>
          <a:lstStyle/>
          <a:p>
            <a:r>
              <a:rPr lang="en-US" dirty="0" smtClean="0"/>
              <a:t>ICDR - Applicability</a:t>
            </a:r>
            <a:endParaRPr lang="en-US" dirty="0"/>
          </a:p>
        </p:txBody>
      </p:sp>
      <p:sp>
        <p:nvSpPr>
          <p:cNvPr id="3" name="Content Placeholder 2"/>
          <p:cNvSpPr>
            <a:spLocks noGrp="1"/>
          </p:cNvSpPr>
          <p:nvPr>
            <p:ph idx="1"/>
          </p:nvPr>
        </p:nvSpPr>
        <p:spPr>
          <a:xfrm>
            <a:off x="0" y="762000"/>
            <a:ext cx="9144000" cy="5867400"/>
          </a:xfrm>
        </p:spPr>
        <p:txBody>
          <a:bodyPr>
            <a:normAutofit/>
          </a:bodyPr>
          <a:lstStyle/>
          <a:p>
            <a:r>
              <a:rPr lang="en-US" dirty="0" smtClean="0"/>
              <a:t>A public issue;</a:t>
            </a:r>
          </a:p>
          <a:p>
            <a:r>
              <a:rPr lang="en-US" dirty="0" smtClean="0"/>
              <a:t>A rights issue, where the aggregate value of specified securities offered is fifty </a:t>
            </a:r>
            <a:r>
              <a:rPr lang="en-US" dirty="0" err="1" smtClean="0"/>
              <a:t>lakh</a:t>
            </a:r>
            <a:r>
              <a:rPr lang="en-US" dirty="0" smtClean="0"/>
              <a:t> rupees or more;</a:t>
            </a:r>
          </a:p>
          <a:p>
            <a:r>
              <a:rPr lang="en-US" dirty="0" smtClean="0"/>
              <a:t>A preferential issue;</a:t>
            </a:r>
          </a:p>
          <a:p>
            <a:r>
              <a:rPr lang="en-US" dirty="0" smtClean="0"/>
              <a:t>An issue of bonus shares by a listed issuer;</a:t>
            </a:r>
          </a:p>
          <a:p>
            <a:r>
              <a:rPr lang="en-US" dirty="0" smtClean="0"/>
              <a:t>A qualified institutions placement by a listed issuer;</a:t>
            </a:r>
          </a:p>
          <a:p>
            <a:r>
              <a:rPr lang="en-US" dirty="0" smtClean="0"/>
              <a:t>An issue of Indian Depository Receipts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762000"/>
          </a:xfrm>
        </p:spPr>
        <p:txBody>
          <a:bodyPr>
            <a:normAutofit/>
          </a:bodyPr>
          <a:lstStyle/>
          <a:p>
            <a:r>
              <a:rPr lang="en-US" dirty="0" smtClean="0"/>
              <a:t>Valuation under the ICDR</a:t>
            </a:r>
            <a:endParaRPr lang="en-US" dirty="0"/>
          </a:p>
        </p:txBody>
      </p:sp>
      <p:sp>
        <p:nvSpPr>
          <p:cNvPr id="3" name="Content Placeholder 2"/>
          <p:cNvSpPr>
            <a:spLocks noGrp="1"/>
          </p:cNvSpPr>
          <p:nvPr>
            <p:ph idx="1"/>
          </p:nvPr>
        </p:nvSpPr>
        <p:spPr>
          <a:xfrm>
            <a:off x="0" y="762000"/>
            <a:ext cx="9144000" cy="6096000"/>
          </a:xfrm>
        </p:spPr>
        <p:txBody>
          <a:bodyPr>
            <a:normAutofit fontScale="77500" lnSpcReduction="20000"/>
          </a:bodyPr>
          <a:lstStyle/>
          <a:p>
            <a:pPr algn="just"/>
            <a:r>
              <a:rPr lang="en-US" b="1" dirty="0" smtClean="0"/>
              <a:t>For QIP , Special resolution  is wanting in Genl. Meeting U/s  62(1)(c) of the 2013 Act. And also , partly paid-up securities would not be offered and in-principle approval from the stock exchanges. </a:t>
            </a:r>
          </a:p>
          <a:p>
            <a:pPr algn="just"/>
            <a:r>
              <a:rPr lang="en-US" b="1" dirty="0" smtClean="0"/>
              <a:t>Exit offer price shall be the volume-weighted average market price of such shares for a period of sixty trading days immediately preceding the relevant date as traded on exchange where the maximum volume of trading in the shares of the issuer are recorded during such period, provided such shares are frequently traded; where not frequently traded, the price determined by the promoters or shareholders having control and the merchant banker taking into account valuation parameters including book value, comparable trading multiples, and such other parameters as are customary for valuation of shares of such issuers.</a:t>
            </a:r>
          </a:p>
          <a:p>
            <a:pPr algn="just"/>
            <a:r>
              <a:rPr lang="en-US" b="1" dirty="0" smtClean="0"/>
              <a:t>Where specified securities are issued on a preferential basis to promoters/relatives,  for consideration other than cash, valuation be done by an independent qualified </a:t>
            </a:r>
            <a:r>
              <a:rPr lang="en-US" b="1" dirty="0" err="1" smtClean="0"/>
              <a:t>valuer</a:t>
            </a:r>
            <a:r>
              <a:rPr lang="en-US" b="1" dirty="0" smtClean="0"/>
              <a:t>.</a:t>
            </a:r>
            <a:endParaRPr lang="en-US"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762000"/>
          </a:xfrm>
        </p:spPr>
        <p:txBody>
          <a:bodyPr>
            <a:normAutofit/>
          </a:bodyPr>
          <a:lstStyle/>
          <a:p>
            <a:r>
              <a:rPr lang="en-US" dirty="0" smtClean="0"/>
              <a:t>Obligation under the LODR</a:t>
            </a:r>
            <a:endParaRPr lang="en-US" dirty="0"/>
          </a:p>
        </p:txBody>
      </p:sp>
      <p:sp>
        <p:nvSpPr>
          <p:cNvPr id="3" name="Content Placeholder 2"/>
          <p:cNvSpPr>
            <a:spLocks noGrp="1"/>
          </p:cNvSpPr>
          <p:nvPr>
            <p:ph idx="1"/>
          </p:nvPr>
        </p:nvSpPr>
        <p:spPr>
          <a:xfrm>
            <a:off x="0" y="762000"/>
            <a:ext cx="9144000" cy="6096000"/>
          </a:xfrm>
        </p:spPr>
        <p:txBody>
          <a:bodyPr>
            <a:normAutofit/>
          </a:bodyPr>
          <a:lstStyle/>
          <a:p>
            <a:pPr algn="just"/>
            <a:r>
              <a:rPr lang="en-US" sz="2800" dirty="0" smtClean="0"/>
              <a:t>Applicability- Securities listed in recognized Exchange</a:t>
            </a:r>
          </a:p>
          <a:p>
            <a:pPr algn="just"/>
            <a:r>
              <a:rPr lang="en-US" sz="2800" dirty="0" smtClean="0"/>
              <a:t>Board of Directors</a:t>
            </a:r>
          </a:p>
          <a:p>
            <a:pPr algn="just"/>
            <a:r>
              <a:rPr lang="en-US" sz="2800" dirty="0" smtClean="0"/>
              <a:t>Meeting of Board- 4 meeting , Gap of two meeting is 120 days.</a:t>
            </a:r>
          </a:p>
          <a:p>
            <a:pPr algn="just"/>
            <a:r>
              <a:rPr lang="en-US" sz="2800" dirty="0" smtClean="0"/>
              <a:t>Compliance Report.</a:t>
            </a:r>
          </a:p>
          <a:p>
            <a:pPr algn="just"/>
            <a:r>
              <a:rPr lang="en-US" sz="2800" dirty="0" smtClean="0"/>
              <a:t>Valuation of Shares to Directors &amp; ESOP</a:t>
            </a:r>
          </a:p>
          <a:p>
            <a:pPr algn="just"/>
            <a:r>
              <a:rPr lang="en-US" sz="2800" dirty="0" smtClean="0"/>
              <a:t>Credit Rating</a:t>
            </a:r>
          </a:p>
          <a:p>
            <a:pPr algn="just"/>
            <a:r>
              <a:rPr lang="en-US" sz="2800" dirty="0" smtClean="0"/>
              <a:t>Committee Including Audit Committee, Risk Management Committee, Stakeholders relationship Committee, Nomination &amp; remuneration committee.</a:t>
            </a:r>
          </a:p>
          <a:p>
            <a:pPr algn="just"/>
            <a:r>
              <a:rPr lang="en-US" sz="2800" dirty="0" smtClean="0"/>
              <a:t>Financial Report – Quarterly , Annual Report.</a:t>
            </a:r>
          </a:p>
          <a:p>
            <a:pPr algn="just"/>
            <a:r>
              <a:rPr lang="en-US" sz="2800" dirty="0" smtClean="0"/>
              <a:t>Website</a:t>
            </a:r>
          </a:p>
          <a:p>
            <a:pPr algn="just"/>
            <a:endParaRPr lang="en-US" sz="2800" dirty="0" smtClean="0"/>
          </a:p>
          <a:p>
            <a:pPr algn="just"/>
            <a:endParaRPr lang="en-US" b="1" dirty="0" smtClean="0"/>
          </a:p>
          <a:p>
            <a:pPr algn="just"/>
            <a:endParaRPr lang="en-US"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762000"/>
          </a:xfrm>
        </p:spPr>
        <p:txBody>
          <a:bodyPr>
            <a:normAutofit/>
          </a:bodyPr>
          <a:lstStyle/>
          <a:p>
            <a:r>
              <a:rPr lang="en-US" dirty="0" smtClean="0"/>
              <a:t>Mutual Funds</a:t>
            </a:r>
            <a:endParaRPr lang="en-US" dirty="0"/>
          </a:p>
        </p:txBody>
      </p:sp>
      <p:sp>
        <p:nvSpPr>
          <p:cNvPr id="3" name="Content Placeholder 2"/>
          <p:cNvSpPr>
            <a:spLocks noGrp="1"/>
          </p:cNvSpPr>
          <p:nvPr>
            <p:ph idx="1"/>
          </p:nvPr>
        </p:nvSpPr>
        <p:spPr>
          <a:xfrm>
            <a:off x="0" y="762000"/>
            <a:ext cx="9144000" cy="5867400"/>
          </a:xfrm>
        </p:spPr>
        <p:txBody>
          <a:bodyPr>
            <a:normAutofit lnSpcReduction="10000"/>
          </a:bodyPr>
          <a:lstStyle/>
          <a:p>
            <a:pPr algn="just"/>
            <a:r>
              <a:rPr lang="en-US" dirty="0" smtClean="0"/>
              <a:t>Fund established in the form of Trust. Application by the Sponsor holding 40% of NW . Appoint ARC  &amp; operate Schemes.</a:t>
            </a:r>
          </a:p>
          <a:p>
            <a:pPr algn="just"/>
            <a:r>
              <a:rPr lang="en-US" dirty="0" smtClean="0"/>
              <a:t>Valuation shall be NAV of a scheme.</a:t>
            </a:r>
          </a:p>
          <a:p>
            <a:pPr algn="just"/>
            <a:r>
              <a:rPr lang="en-US" dirty="0" smtClean="0"/>
              <a:t>Traded Securities valued at the last quoted closing price on the stock exchange. When traded more than one </a:t>
            </a:r>
            <a:r>
              <a:rPr lang="en-US" dirty="0" err="1" smtClean="0"/>
              <a:t>recognised</a:t>
            </a:r>
            <a:r>
              <a:rPr lang="en-US" dirty="0" smtClean="0"/>
              <a:t> stock exchange, valued in stock exchange where the security is principally traded.</a:t>
            </a:r>
          </a:p>
          <a:p>
            <a:pPr algn="just"/>
            <a:r>
              <a:rPr lang="en-US" dirty="0" smtClean="0"/>
              <a:t>Valuation principles has been laid down in </a:t>
            </a:r>
            <a:r>
              <a:rPr lang="en-US" dirty="0" err="1" smtClean="0"/>
              <a:t>Reg</a:t>
            </a:r>
            <a:r>
              <a:rPr lang="en-US" dirty="0" smtClean="0"/>
              <a:t> 43 to 49 .  Equity on basis of Capitalization of earnings based on NAV and for </a:t>
            </a:r>
            <a:r>
              <a:rPr lang="en-US" dirty="0" err="1" smtClean="0"/>
              <a:t>Debentures,G’Sec</a:t>
            </a:r>
            <a:r>
              <a:rPr lang="en-US" dirty="0" smtClean="0"/>
              <a:t>  based on Yield  to Maturity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762000"/>
          </a:xfrm>
        </p:spPr>
        <p:txBody>
          <a:bodyPr>
            <a:normAutofit/>
          </a:bodyPr>
          <a:lstStyle/>
          <a:p>
            <a:r>
              <a:rPr lang="en-US" dirty="0" smtClean="0"/>
              <a:t>SAST</a:t>
            </a:r>
            <a:endParaRPr lang="en-US" dirty="0"/>
          </a:p>
        </p:txBody>
      </p:sp>
      <p:sp>
        <p:nvSpPr>
          <p:cNvPr id="3" name="Content Placeholder 2"/>
          <p:cNvSpPr>
            <a:spLocks noGrp="1"/>
          </p:cNvSpPr>
          <p:nvPr>
            <p:ph idx="1"/>
          </p:nvPr>
        </p:nvSpPr>
        <p:spPr>
          <a:xfrm>
            <a:off x="0" y="762000"/>
            <a:ext cx="9144000" cy="5867400"/>
          </a:xfrm>
        </p:spPr>
        <p:txBody>
          <a:bodyPr>
            <a:normAutofit lnSpcReduction="10000"/>
          </a:bodyPr>
          <a:lstStyle/>
          <a:p>
            <a:r>
              <a:rPr lang="en-US" dirty="0" smtClean="0"/>
              <a:t>Shall apply to direct and indirect acquisition of shares or voting rights in, or control over target company.</a:t>
            </a:r>
          </a:p>
          <a:p>
            <a:r>
              <a:rPr lang="en-US" dirty="0" smtClean="0"/>
              <a:t>offer for acquiring shares shall be made at a price not lower than price highest of :</a:t>
            </a:r>
          </a:p>
          <a:p>
            <a:pPr>
              <a:buFont typeface="Wingdings" pitchFamily="2" charset="2"/>
              <a:buChar char="ü"/>
            </a:pPr>
            <a:r>
              <a:rPr lang="en-US" dirty="0" smtClean="0"/>
              <a:t>Negotiated price ;</a:t>
            </a:r>
          </a:p>
          <a:p>
            <a:pPr>
              <a:buFont typeface="Wingdings" pitchFamily="2" charset="2"/>
              <a:buChar char="ü"/>
            </a:pPr>
            <a:r>
              <a:rPr lang="en-US" dirty="0" smtClean="0"/>
              <a:t>Volume-weighted average price paid or payable;</a:t>
            </a:r>
          </a:p>
          <a:p>
            <a:pPr>
              <a:buFont typeface="Wingdings" pitchFamily="2" charset="2"/>
              <a:buChar char="ü"/>
            </a:pPr>
            <a:r>
              <a:rPr lang="en-US" dirty="0" smtClean="0"/>
              <a:t>Highest price paid or payable;</a:t>
            </a:r>
          </a:p>
          <a:p>
            <a:pPr>
              <a:buFont typeface="Wingdings" pitchFamily="2" charset="2"/>
              <a:buChar char="ü"/>
            </a:pPr>
            <a:r>
              <a:rPr lang="en-US" dirty="0" smtClean="0"/>
              <a:t>volume-weighted average market price of such shares as traded on stock exchange where maximum volume of trading in the shares of target company are recorded.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762000"/>
          </a:xfrm>
        </p:spPr>
        <p:txBody>
          <a:bodyPr>
            <a:normAutofit/>
          </a:bodyPr>
          <a:lstStyle/>
          <a:p>
            <a:r>
              <a:rPr lang="en-US" dirty="0" smtClean="0"/>
              <a:t>Delisting </a:t>
            </a:r>
            <a:endParaRPr lang="en-US" dirty="0"/>
          </a:p>
        </p:txBody>
      </p:sp>
      <p:sp>
        <p:nvSpPr>
          <p:cNvPr id="3" name="Content Placeholder 2"/>
          <p:cNvSpPr>
            <a:spLocks noGrp="1"/>
          </p:cNvSpPr>
          <p:nvPr>
            <p:ph idx="1"/>
          </p:nvPr>
        </p:nvSpPr>
        <p:spPr>
          <a:xfrm>
            <a:off x="0" y="762000"/>
            <a:ext cx="9144000" cy="6096000"/>
          </a:xfrm>
        </p:spPr>
        <p:txBody>
          <a:bodyPr>
            <a:normAutofit/>
          </a:bodyPr>
          <a:lstStyle/>
          <a:p>
            <a:pPr algn="just"/>
            <a:r>
              <a:rPr lang="en-US" dirty="0" smtClean="0"/>
              <a:t>Compulsory delisting- Exchange may by order delist any equity shares of a company on any ground prescribed in rules made under section 21A of Securities Contracts (Regulation) Act, 1956 .</a:t>
            </a:r>
          </a:p>
          <a:p>
            <a:pPr algn="just"/>
            <a:r>
              <a:rPr lang="en-US" dirty="0" smtClean="0"/>
              <a:t>Company may by publication apply to the recognized stock exchange  for delisting .</a:t>
            </a:r>
          </a:p>
          <a:p>
            <a:pPr algn="just"/>
            <a:r>
              <a:rPr lang="en-US" dirty="0" smtClean="0"/>
              <a:t>Delisting is not permissible :</a:t>
            </a:r>
          </a:p>
          <a:p>
            <a:pPr algn="just">
              <a:buFont typeface="Wingdings" pitchFamily="2" charset="2"/>
              <a:buChar char="v"/>
            </a:pPr>
            <a:r>
              <a:rPr lang="en-US" dirty="0" smtClean="0"/>
              <a:t>Pursuant to Buy back of equity shares by company,</a:t>
            </a:r>
          </a:p>
          <a:p>
            <a:pPr algn="just">
              <a:buFont typeface="Wingdings" pitchFamily="2" charset="2"/>
              <a:buChar char="v"/>
            </a:pPr>
            <a:r>
              <a:rPr lang="en-US" dirty="0" smtClean="0"/>
              <a:t>Unless 3 years has elapsed since listing,</a:t>
            </a:r>
          </a:p>
          <a:p>
            <a:pPr algn="just">
              <a:buFont typeface="Wingdings" pitchFamily="2" charset="2"/>
              <a:buChar char="v"/>
            </a:pPr>
            <a:r>
              <a:rPr lang="en-US" dirty="0" smtClean="0"/>
              <a:t>Delisting of convertible securities,</a:t>
            </a:r>
          </a:p>
          <a:p>
            <a:pPr algn="just">
              <a:buFont typeface="Wingdings" pitchFamily="2" charset="2"/>
              <a:buChar char="v"/>
            </a:pPr>
            <a:r>
              <a:rPr lang="en-US" dirty="0" smtClean="0"/>
              <a:t>Sought to be delisted are outstanding.</a:t>
            </a:r>
          </a:p>
          <a:p>
            <a:pPr>
              <a:buFont typeface="Wingdings" pitchFamily="2" charset="2"/>
              <a:buChar char="v"/>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762000"/>
          </a:xfrm>
        </p:spPr>
        <p:txBody>
          <a:bodyPr>
            <a:normAutofit/>
          </a:bodyPr>
          <a:lstStyle/>
          <a:p>
            <a:r>
              <a:rPr lang="en-US" dirty="0" smtClean="0"/>
              <a:t>FEMA</a:t>
            </a:r>
            <a:endParaRPr lang="en-US" dirty="0"/>
          </a:p>
        </p:txBody>
      </p:sp>
      <p:sp>
        <p:nvSpPr>
          <p:cNvPr id="3" name="Content Placeholder 2"/>
          <p:cNvSpPr>
            <a:spLocks noGrp="1"/>
          </p:cNvSpPr>
          <p:nvPr>
            <p:ph idx="1"/>
          </p:nvPr>
        </p:nvSpPr>
        <p:spPr>
          <a:xfrm>
            <a:off x="0" y="762000"/>
            <a:ext cx="9144000" cy="6096000"/>
          </a:xfrm>
        </p:spPr>
        <p:txBody>
          <a:bodyPr>
            <a:normAutofit fontScale="85000" lnSpcReduction="20000"/>
          </a:bodyPr>
          <a:lstStyle/>
          <a:p>
            <a:pPr algn="just">
              <a:buFont typeface="Wingdings" pitchFamily="2" charset="2"/>
              <a:buChar char="v"/>
            </a:pPr>
            <a:r>
              <a:rPr lang="en-US" dirty="0" smtClean="0"/>
              <a:t>FDI –Investment through Capital Instrument by Resident outside India in unlisted Indian Co., or 10% or more in post issue paid up equity of listed Indian Co.</a:t>
            </a:r>
          </a:p>
          <a:p>
            <a:pPr algn="just">
              <a:buFont typeface="Wingdings" pitchFamily="2" charset="2"/>
              <a:buChar char="v"/>
            </a:pPr>
            <a:r>
              <a:rPr lang="en-US" dirty="0" smtClean="0"/>
              <a:t>Foreign Portfolio Investors – Person residing outside India through capital investment of less than 10% in post issue paid up equity in listed Indian Co and registered in SEBI .</a:t>
            </a:r>
          </a:p>
          <a:p>
            <a:pPr algn="just">
              <a:buFont typeface="Wingdings" pitchFamily="2" charset="2"/>
              <a:buChar char="v"/>
            </a:pPr>
            <a:r>
              <a:rPr lang="en-US" dirty="0" smtClean="0"/>
              <a:t>Govt. approval –Approval of different </a:t>
            </a:r>
            <a:r>
              <a:rPr lang="en-US" dirty="0" err="1" smtClean="0"/>
              <a:t>secretariate</a:t>
            </a:r>
            <a:r>
              <a:rPr lang="en-US" dirty="0" smtClean="0"/>
              <a:t> for industrial assistance </a:t>
            </a:r>
          </a:p>
          <a:p>
            <a:pPr algn="just">
              <a:buFont typeface="Wingdings" pitchFamily="2" charset="2"/>
              <a:buChar char="v"/>
            </a:pPr>
            <a:r>
              <a:rPr lang="en-US" dirty="0" smtClean="0"/>
              <a:t>FII-A foreign institutional investor is an investor or </a:t>
            </a:r>
            <a:r>
              <a:rPr lang="en-US" u="sng" dirty="0" smtClean="0">
                <a:hlinkClick r:id="rId2"/>
              </a:rPr>
              <a:t>investment fund</a:t>
            </a:r>
            <a:r>
              <a:rPr lang="en-US" dirty="0" smtClean="0"/>
              <a:t> registered in a country outside of the one in which it is investing. </a:t>
            </a:r>
            <a:r>
              <a:rPr lang="en-US" u="sng" dirty="0" smtClean="0">
                <a:hlinkClick r:id="rId3"/>
              </a:rPr>
              <a:t>Institutional investors</a:t>
            </a:r>
            <a:r>
              <a:rPr lang="en-US" dirty="0" smtClean="0"/>
              <a:t> most notably include </a:t>
            </a:r>
            <a:r>
              <a:rPr lang="en-US" u="sng" dirty="0" smtClean="0">
                <a:hlinkClick r:id="rId4"/>
              </a:rPr>
              <a:t>hedge funds</a:t>
            </a:r>
            <a:r>
              <a:rPr lang="en-US" dirty="0" smtClean="0"/>
              <a:t>, insurance companies, </a:t>
            </a:r>
            <a:r>
              <a:rPr lang="en-US" u="sng" dirty="0" smtClean="0">
                <a:hlinkClick r:id="rId5"/>
              </a:rPr>
              <a:t>pension funds</a:t>
            </a:r>
            <a:r>
              <a:rPr lang="en-US" dirty="0" smtClean="0"/>
              <a:t> and </a:t>
            </a:r>
            <a:r>
              <a:rPr lang="en-US" u="sng" dirty="0" smtClean="0">
                <a:hlinkClick r:id="rId6"/>
              </a:rPr>
              <a:t>mutual funds</a:t>
            </a:r>
            <a:r>
              <a:rPr lang="en-US" dirty="0" smtClean="0"/>
              <a:t>. The term is used most commonly in India and refers to outside companies investing in the financial markets of India. The ceiling for overall investment for FIIs is 24 % of paid up capital of the Indian co. and 10 % for NRIs/PIOs. The limit is 20 % in case of PS banks, including the SBI.</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686800" cy="838200"/>
          </a:xfrm>
        </p:spPr>
        <p:txBody>
          <a:bodyPr>
            <a:normAutofit fontScale="90000"/>
          </a:bodyPr>
          <a:lstStyle/>
          <a:p>
            <a:r>
              <a:rPr lang="en-US" b="1" dirty="0" smtClean="0"/>
              <a:t>FEMA</a:t>
            </a:r>
            <a:r>
              <a:rPr lang="en-US" dirty="0" smtClean="0"/>
              <a:t/>
            </a:r>
            <a:br>
              <a:rPr lang="en-US" dirty="0" smtClean="0"/>
            </a:br>
            <a:endParaRPr lang="en-US" dirty="0"/>
          </a:p>
        </p:txBody>
      </p:sp>
      <p:sp>
        <p:nvSpPr>
          <p:cNvPr id="3" name="Content Placeholder 2"/>
          <p:cNvSpPr>
            <a:spLocks noGrp="1"/>
          </p:cNvSpPr>
          <p:nvPr>
            <p:ph idx="1"/>
          </p:nvPr>
        </p:nvSpPr>
        <p:spPr>
          <a:xfrm>
            <a:off x="0" y="762000"/>
            <a:ext cx="9144000" cy="6096000"/>
          </a:xfrm>
        </p:spPr>
        <p:txBody>
          <a:bodyPr>
            <a:normAutofit/>
          </a:bodyPr>
          <a:lstStyle/>
          <a:p>
            <a:pPr>
              <a:buNone/>
            </a:pPr>
            <a:r>
              <a:rPr lang="en-US" dirty="0" smtClean="0"/>
              <a:t>	</a:t>
            </a:r>
            <a:r>
              <a:rPr lang="en-US" b="1" dirty="0" smtClean="0"/>
              <a:t>Current account transactions </a:t>
            </a:r>
            <a:r>
              <a:rPr lang="en-US" dirty="0" smtClean="0"/>
              <a:t>are divided into 3 schedules in Current Account Transactions Rules:-</a:t>
            </a:r>
          </a:p>
          <a:p>
            <a:r>
              <a:rPr lang="en-US" dirty="0" err="1" smtClean="0"/>
              <a:t>Sch</a:t>
            </a:r>
            <a:r>
              <a:rPr lang="en-US" dirty="0" smtClean="0"/>
              <a:t> I – Prohibited Transactions</a:t>
            </a:r>
          </a:p>
          <a:p>
            <a:r>
              <a:rPr lang="en-US" dirty="0" err="1" smtClean="0"/>
              <a:t>Sch</a:t>
            </a:r>
            <a:r>
              <a:rPr lang="en-US" dirty="0" smtClean="0"/>
              <a:t> II – Transactions requiring prior approval of Government of India</a:t>
            </a:r>
          </a:p>
          <a:p>
            <a:r>
              <a:rPr lang="en-US" dirty="0" err="1" smtClean="0"/>
              <a:t>Sch</a:t>
            </a:r>
            <a:r>
              <a:rPr lang="en-US" dirty="0" smtClean="0"/>
              <a:t> III – Transactions requiring prior approval of RBI</a:t>
            </a:r>
          </a:p>
          <a:p>
            <a:pPr>
              <a:buNone/>
            </a:pPr>
            <a:r>
              <a:rPr lang="en-US" dirty="0" smtClean="0"/>
              <a:t>	</a:t>
            </a:r>
            <a:r>
              <a:rPr lang="en-US" b="1" dirty="0" err="1" smtClean="0"/>
              <a:t>Drawal</a:t>
            </a:r>
            <a:r>
              <a:rPr lang="en-US" b="1" dirty="0" smtClean="0"/>
              <a:t> of foreign exchange </a:t>
            </a:r>
            <a:r>
              <a:rPr lang="en-US" dirty="0" smtClean="0"/>
              <a:t>is prohibited for –</a:t>
            </a:r>
          </a:p>
          <a:p>
            <a:r>
              <a:rPr lang="en-US" dirty="0" smtClean="0"/>
              <a:t>Transactions specified in Schedule I; or</a:t>
            </a:r>
          </a:p>
          <a:p>
            <a:r>
              <a:rPr lang="en-US" dirty="0" smtClean="0"/>
              <a:t>Travel to Nepal and / or Bhutan; or</a:t>
            </a:r>
          </a:p>
          <a:p>
            <a:r>
              <a:rPr lang="en-US" dirty="0" smtClean="0"/>
              <a:t>Transaction with person resident in Nepal or Bhutan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066800"/>
          </a:xfrm>
        </p:spPr>
        <p:txBody>
          <a:bodyPr>
            <a:normAutofit fontScale="90000"/>
          </a:bodyPr>
          <a:lstStyle/>
          <a:p>
            <a:r>
              <a:rPr lang="en-US" b="1" dirty="0" smtClean="0"/>
              <a:t>Valuation beyond the Companies Act</a:t>
            </a:r>
            <a:endParaRPr lang="en-US" b="1" dirty="0"/>
          </a:p>
        </p:txBody>
      </p:sp>
      <p:sp>
        <p:nvSpPr>
          <p:cNvPr id="3" name="Content Placeholder 2"/>
          <p:cNvSpPr>
            <a:spLocks noGrp="1"/>
          </p:cNvSpPr>
          <p:nvPr>
            <p:ph idx="1"/>
          </p:nvPr>
        </p:nvSpPr>
        <p:spPr>
          <a:xfrm>
            <a:off x="381000" y="1066800"/>
            <a:ext cx="8763000" cy="5791200"/>
          </a:xfrm>
        </p:spPr>
        <p:txBody>
          <a:bodyPr>
            <a:normAutofit fontScale="92500" lnSpcReduction="20000"/>
          </a:bodyPr>
          <a:lstStyle/>
          <a:p>
            <a:r>
              <a:rPr lang="en-US" dirty="0" smtClean="0"/>
              <a:t>Valuation done under the SEBI Regulations</a:t>
            </a:r>
          </a:p>
          <a:p>
            <a:pPr>
              <a:buFont typeface="Wingdings" pitchFamily="2" charset="2"/>
              <a:buChar char="ü"/>
            </a:pPr>
            <a:r>
              <a:rPr lang="en-US" dirty="0" smtClean="0"/>
              <a:t>Listing Obligation &amp; Disclosure Requiement,Reg’15</a:t>
            </a:r>
          </a:p>
          <a:p>
            <a:pPr>
              <a:buFont typeface="Wingdings" pitchFamily="2" charset="2"/>
              <a:buChar char="ü"/>
            </a:pPr>
            <a:r>
              <a:rPr lang="en-US" dirty="0" smtClean="0"/>
              <a:t>Issue of Capital &amp; Disclosure Requirement,Reg’09</a:t>
            </a:r>
          </a:p>
          <a:p>
            <a:pPr>
              <a:buFont typeface="Wingdings" pitchFamily="2" charset="2"/>
              <a:buChar char="ü"/>
            </a:pPr>
            <a:r>
              <a:rPr lang="en-US" dirty="0" smtClean="0"/>
              <a:t>Substantial acquisition of shares &amp; takeovers,Reg’11</a:t>
            </a:r>
          </a:p>
          <a:p>
            <a:pPr>
              <a:buFont typeface="Wingdings" pitchFamily="2" charset="2"/>
              <a:buChar char="ü"/>
            </a:pPr>
            <a:r>
              <a:rPr lang="en-US" dirty="0" smtClean="0"/>
              <a:t>Mutual Fund Regulation,96</a:t>
            </a:r>
          </a:p>
          <a:p>
            <a:pPr>
              <a:buFont typeface="Wingdings" pitchFamily="2" charset="2"/>
              <a:buChar char="ü"/>
            </a:pPr>
            <a:r>
              <a:rPr lang="en-US" dirty="0" smtClean="0"/>
              <a:t>Sh.Based Employee Benefit  Reg,’14</a:t>
            </a:r>
          </a:p>
          <a:p>
            <a:r>
              <a:rPr lang="en-US" dirty="0" smtClean="0"/>
              <a:t>Valuation under FEMA,17</a:t>
            </a:r>
          </a:p>
          <a:p>
            <a:r>
              <a:rPr lang="en-US" dirty="0" smtClean="0"/>
              <a:t>Valuation under the Income Tax Act,61</a:t>
            </a:r>
          </a:p>
          <a:p>
            <a:r>
              <a:rPr lang="en-US" dirty="0" smtClean="0"/>
              <a:t>Circulars &amp; Orders issued by RBI from time  to time</a:t>
            </a:r>
          </a:p>
          <a:p>
            <a:r>
              <a:rPr lang="en-US" dirty="0" smtClean="0"/>
              <a:t>Valuation Under Wealth Tax Act.</a:t>
            </a:r>
          </a:p>
          <a:p>
            <a:r>
              <a:rPr lang="en-US" dirty="0" smtClean="0"/>
              <a:t>Valuation Under the Gift Tax Act.</a:t>
            </a:r>
          </a:p>
          <a:p>
            <a:r>
              <a:rPr lang="en-US" dirty="0" smtClean="0"/>
              <a:t>Valuation Under GST Act.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838200"/>
          </a:xfrm>
        </p:spPr>
        <p:txBody>
          <a:bodyPr>
            <a:normAutofit/>
          </a:bodyPr>
          <a:lstStyle/>
          <a:p>
            <a:r>
              <a:rPr lang="en-US" dirty="0" smtClean="0"/>
              <a:t>Valuation Introduction</a:t>
            </a:r>
            <a:endParaRPr lang="en-US" dirty="0"/>
          </a:p>
        </p:txBody>
      </p:sp>
      <p:sp>
        <p:nvSpPr>
          <p:cNvPr id="3" name="Content Placeholder 2"/>
          <p:cNvSpPr>
            <a:spLocks noGrp="1"/>
          </p:cNvSpPr>
          <p:nvPr>
            <p:ph idx="1"/>
          </p:nvPr>
        </p:nvSpPr>
        <p:spPr>
          <a:xfrm>
            <a:off x="0" y="838200"/>
            <a:ext cx="8991600" cy="6019800"/>
          </a:xfrm>
        </p:spPr>
        <p:txBody>
          <a:bodyPr>
            <a:normAutofit lnSpcReduction="10000"/>
          </a:bodyPr>
          <a:lstStyle/>
          <a:p>
            <a:pPr>
              <a:buNone/>
            </a:pPr>
            <a:r>
              <a:rPr lang="en-US" dirty="0" smtClean="0"/>
              <a:t> </a:t>
            </a:r>
            <a:r>
              <a:rPr lang="en-US" b="1" dirty="0" smtClean="0"/>
              <a:t>“Some men know the price of everything and the value of nothing “  - Oscar Wilde</a:t>
            </a:r>
          </a:p>
          <a:p>
            <a:pPr>
              <a:buNone/>
            </a:pPr>
            <a:endParaRPr lang="en-US" dirty="0" smtClean="0"/>
          </a:p>
          <a:p>
            <a:pPr>
              <a:buNone/>
            </a:pPr>
            <a:r>
              <a:rPr lang="en-US" b="1" dirty="0" smtClean="0"/>
              <a:t>“ Appraisers have a value in mind before they start the process and try to back into it”</a:t>
            </a:r>
          </a:p>
          <a:p>
            <a:pPr>
              <a:buNone/>
            </a:pPr>
            <a:r>
              <a:rPr lang="en-US" b="1" dirty="0" smtClean="0"/>
              <a:t>				- </a:t>
            </a:r>
            <a:r>
              <a:rPr lang="en-US" b="1" dirty="0" err="1" smtClean="0"/>
              <a:t>Aswath</a:t>
            </a:r>
            <a:r>
              <a:rPr lang="en-US" b="1" dirty="0" smtClean="0"/>
              <a:t> </a:t>
            </a:r>
            <a:r>
              <a:rPr lang="en-US" b="1" dirty="0" err="1" smtClean="0"/>
              <a:t>Damaodaran</a:t>
            </a:r>
            <a:r>
              <a:rPr lang="en-US" b="1" dirty="0" smtClean="0"/>
              <a:t>, Jan 14,2009</a:t>
            </a:r>
          </a:p>
          <a:p>
            <a:pPr>
              <a:buNone/>
            </a:pPr>
            <a:r>
              <a:rPr lang="en-US" b="1" i="1" dirty="0" smtClean="0"/>
              <a:t>“  There is a vast difference between understanding something well enough to buy it as opposed to understanding it well enough to sell it.”</a:t>
            </a:r>
          </a:p>
          <a:p>
            <a:pPr>
              <a:buNone/>
            </a:pPr>
            <a:endParaRPr lang="en-US" b="1" i="1" dirty="0" smtClean="0"/>
          </a:p>
          <a:p>
            <a:pPr>
              <a:buNone/>
            </a:pPr>
            <a:r>
              <a:rPr lang="en-US" b="1" dirty="0" smtClean="0"/>
              <a:t>	-   </a:t>
            </a:r>
            <a:r>
              <a:rPr lang="en-US" b="1" dirty="0" err="1" smtClean="0"/>
              <a:t>Zig</a:t>
            </a:r>
            <a:r>
              <a:rPr lang="en-US" b="1" dirty="0" smtClean="0"/>
              <a:t> </a:t>
            </a:r>
            <a:r>
              <a:rPr lang="en-US" b="1" dirty="0" err="1" smtClean="0"/>
              <a:t>Ziglar</a:t>
            </a:r>
            <a:r>
              <a:rPr lang="en-US" b="1" dirty="0" smtClean="0"/>
              <a:t>, </a:t>
            </a:r>
            <a:r>
              <a:rPr lang="en-US" b="1" i="1" dirty="0" smtClean="0"/>
              <a:t>Secrets of Closing the Sale, 1984</a:t>
            </a: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066800"/>
          </a:xfrm>
        </p:spPr>
        <p:txBody>
          <a:bodyPr>
            <a:normAutofit/>
          </a:bodyPr>
          <a:lstStyle/>
          <a:p>
            <a:r>
              <a:rPr lang="en-US" b="1" dirty="0" smtClean="0"/>
              <a:t>Different areas of Valuation</a:t>
            </a:r>
            <a:endParaRPr lang="en-US" b="1" dirty="0"/>
          </a:p>
        </p:txBody>
      </p:sp>
      <p:sp>
        <p:nvSpPr>
          <p:cNvPr id="3" name="Content Placeholder 2"/>
          <p:cNvSpPr>
            <a:spLocks noGrp="1"/>
          </p:cNvSpPr>
          <p:nvPr>
            <p:ph idx="1"/>
          </p:nvPr>
        </p:nvSpPr>
        <p:spPr>
          <a:xfrm>
            <a:off x="381000" y="1066800"/>
            <a:ext cx="8763000" cy="5791200"/>
          </a:xfrm>
        </p:spPr>
        <p:txBody>
          <a:bodyPr>
            <a:normAutofit/>
          </a:bodyPr>
          <a:lstStyle/>
          <a:p>
            <a:pPr algn="just"/>
            <a:r>
              <a:rPr lang="en-US" dirty="0" smtClean="0"/>
              <a:t>Valuation of Equity Shares ,Pref. Shares and Debentures stocks.</a:t>
            </a:r>
          </a:p>
          <a:p>
            <a:pPr algn="just"/>
            <a:r>
              <a:rPr lang="en-US" dirty="0" smtClean="0"/>
              <a:t>Valuation of Bonds (Different types of Bonds and their valuation )</a:t>
            </a:r>
          </a:p>
          <a:p>
            <a:pPr algn="just"/>
            <a:r>
              <a:rPr lang="en-US" dirty="0" smtClean="0"/>
              <a:t>Valuation of Intangibles</a:t>
            </a:r>
          </a:p>
          <a:p>
            <a:pPr algn="just"/>
            <a:r>
              <a:rPr lang="en-US" dirty="0" smtClean="0"/>
              <a:t>Brand Valuation</a:t>
            </a:r>
          </a:p>
          <a:p>
            <a:pPr algn="just"/>
            <a:r>
              <a:rPr lang="en-US" dirty="0" smtClean="0"/>
              <a:t>Valuation for Start-ups &amp; MSMEs</a:t>
            </a:r>
          </a:p>
          <a:p>
            <a:pPr algn="just"/>
            <a:r>
              <a:rPr lang="en-US" dirty="0" smtClean="0"/>
              <a:t>Real estate  and property valuation</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066800"/>
          </a:xfrm>
        </p:spPr>
        <p:txBody>
          <a:bodyPr>
            <a:normAutofit/>
          </a:bodyPr>
          <a:lstStyle/>
          <a:p>
            <a:r>
              <a:rPr lang="en-US" b="1" dirty="0" smtClean="0"/>
              <a:t>Valuation of Shares</a:t>
            </a:r>
            <a:endParaRPr lang="en-US" b="1" dirty="0"/>
          </a:p>
        </p:txBody>
      </p:sp>
      <p:sp>
        <p:nvSpPr>
          <p:cNvPr id="3" name="Content Placeholder 2"/>
          <p:cNvSpPr>
            <a:spLocks noGrp="1"/>
          </p:cNvSpPr>
          <p:nvPr>
            <p:ph idx="1"/>
          </p:nvPr>
        </p:nvSpPr>
        <p:spPr>
          <a:xfrm>
            <a:off x="381000" y="1066800"/>
            <a:ext cx="8763000" cy="5791200"/>
          </a:xfrm>
        </p:spPr>
        <p:txBody>
          <a:bodyPr>
            <a:normAutofit/>
          </a:bodyPr>
          <a:lstStyle/>
          <a:p>
            <a:pPr algn="just"/>
            <a:r>
              <a:rPr lang="en-US" dirty="0" smtClean="0"/>
              <a:t>Valuation of Shares may be necessary under the provision of Wealth Tax Act, Income Tax Act and Companies Act .</a:t>
            </a:r>
          </a:p>
          <a:p>
            <a:pPr algn="just"/>
            <a:r>
              <a:rPr lang="en-US" dirty="0" smtClean="0"/>
              <a:t>For quoted shares market value shall be best method for valuation of shares.</a:t>
            </a:r>
          </a:p>
          <a:p>
            <a:pPr algn="just"/>
            <a:r>
              <a:rPr lang="en-US" dirty="0" smtClean="0"/>
              <a:t>For unquoted shares , average of yields and assets is generally followed for determination of price (NAV).</a:t>
            </a:r>
          </a:p>
          <a:p>
            <a:pPr algn="just"/>
            <a:r>
              <a:rPr lang="en-US" dirty="0" smtClean="0"/>
              <a:t>NAV or the enterprise value divided by the number of shares shall  be the value of share.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066800"/>
          </a:xfrm>
        </p:spPr>
        <p:txBody>
          <a:bodyPr>
            <a:normAutofit/>
          </a:bodyPr>
          <a:lstStyle/>
          <a:p>
            <a:r>
              <a:rPr lang="en-US" b="1" dirty="0" smtClean="0"/>
              <a:t>Valuation of Bonds</a:t>
            </a:r>
            <a:endParaRPr lang="en-US" b="1" dirty="0"/>
          </a:p>
        </p:txBody>
      </p:sp>
      <p:sp>
        <p:nvSpPr>
          <p:cNvPr id="3" name="Content Placeholder 2"/>
          <p:cNvSpPr>
            <a:spLocks noGrp="1"/>
          </p:cNvSpPr>
          <p:nvPr>
            <p:ph idx="1"/>
          </p:nvPr>
        </p:nvSpPr>
        <p:spPr>
          <a:xfrm>
            <a:off x="381000" y="1066800"/>
            <a:ext cx="8763000" cy="5791200"/>
          </a:xfrm>
        </p:spPr>
        <p:txBody>
          <a:bodyPr>
            <a:normAutofit/>
          </a:bodyPr>
          <a:lstStyle/>
          <a:p>
            <a:r>
              <a:rPr lang="en-US" dirty="0" smtClean="0"/>
              <a:t>Bonds is a promissory notes – issued by the </a:t>
            </a:r>
          </a:p>
          <a:p>
            <a:pPr>
              <a:buFont typeface="Wingdings" pitchFamily="2" charset="2"/>
              <a:buChar char="ü"/>
            </a:pPr>
            <a:r>
              <a:rPr lang="en-US" dirty="0" smtClean="0"/>
              <a:t>Government ; - Gilt  edged , Treasury Bonds, Municipal Bonds – Not exposed to risk</a:t>
            </a:r>
          </a:p>
          <a:p>
            <a:pPr>
              <a:buNone/>
            </a:pPr>
            <a:r>
              <a:rPr lang="en-US" dirty="0" smtClean="0"/>
              <a:t>	Sometimes State Bonds are Tax free .</a:t>
            </a:r>
          </a:p>
          <a:p>
            <a:pPr>
              <a:buFont typeface="Wingdings" pitchFamily="2" charset="2"/>
              <a:buChar char="ü"/>
            </a:pPr>
            <a:r>
              <a:rPr lang="en-US" dirty="0" smtClean="0"/>
              <a:t>Business ;- Different types of Corporate Bonds – exposed to risk. Par Value of Bonds are generally repaid at future date at some repayment value at Premium .</a:t>
            </a:r>
          </a:p>
          <a:p>
            <a:pPr>
              <a:buFont typeface="Wingdings" pitchFamily="2" charset="2"/>
              <a:buChar char="ü"/>
            </a:pPr>
            <a:r>
              <a:rPr lang="en-US" dirty="0" smtClean="0"/>
              <a:t>Bonds interest  payment may be termed as Coupon payment – generally paid half yearly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066800"/>
          </a:xfrm>
        </p:spPr>
        <p:txBody>
          <a:bodyPr>
            <a:normAutofit/>
          </a:bodyPr>
          <a:lstStyle/>
          <a:p>
            <a:r>
              <a:rPr lang="en-US" b="1" dirty="0" smtClean="0"/>
              <a:t>Valuation of Bonds</a:t>
            </a:r>
            <a:endParaRPr lang="en-US" b="1" dirty="0"/>
          </a:p>
        </p:txBody>
      </p:sp>
      <p:sp>
        <p:nvSpPr>
          <p:cNvPr id="3" name="Content Placeholder 2"/>
          <p:cNvSpPr>
            <a:spLocks noGrp="1"/>
          </p:cNvSpPr>
          <p:nvPr>
            <p:ph idx="1"/>
          </p:nvPr>
        </p:nvSpPr>
        <p:spPr>
          <a:xfrm>
            <a:off x="381000" y="1066800"/>
            <a:ext cx="8763000" cy="5791200"/>
          </a:xfrm>
        </p:spPr>
        <p:txBody>
          <a:bodyPr>
            <a:normAutofit lnSpcReduction="10000"/>
          </a:bodyPr>
          <a:lstStyle/>
          <a:p>
            <a:pPr algn="just"/>
            <a:r>
              <a:rPr lang="en-US" dirty="0" smtClean="0"/>
              <a:t>In some of cases Bonds coupon rates varies  over time – called as floating rate Bonds.</a:t>
            </a:r>
          </a:p>
          <a:p>
            <a:pPr algn="just"/>
            <a:r>
              <a:rPr lang="en-US" dirty="0" smtClean="0"/>
              <a:t>Zero Coupon Bonds – usually no coupon payment ,but issued at a substantial discount .</a:t>
            </a:r>
          </a:p>
          <a:p>
            <a:pPr algn="just"/>
            <a:r>
              <a:rPr lang="en-US" dirty="0" smtClean="0"/>
              <a:t>Some of the Bonds have call provision giving right to call for redemption  by the issuer with a premium .</a:t>
            </a:r>
          </a:p>
          <a:p>
            <a:pPr algn="just"/>
            <a:r>
              <a:rPr lang="en-US" dirty="0" smtClean="0"/>
              <a:t>Development Bonds are issued as Tax savings Bonds usually having a lock in period.</a:t>
            </a:r>
          </a:p>
          <a:p>
            <a:pPr algn="just"/>
            <a:r>
              <a:rPr lang="en-US" dirty="0" smtClean="0"/>
              <a:t>Ratings of Bonds are done by the Credit rating Agencies like CRISIL, Care S&amp;P</a:t>
            </a:r>
          </a:p>
          <a:p>
            <a:pPr algn="just">
              <a:buFont typeface="Wingdings" pitchFamily="2" charset="2"/>
              <a:buChar char="ü"/>
            </a:pP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066800"/>
          </a:xfrm>
        </p:spPr>
        <p:txBody>
          <a:bodyPr>
            <a:normAutofit/>
          </a:bodyPr>
          <a:lstStyle/>
          <a:p>
            <a:r>
              <a:rPr lang="en-US" b="1" dirty="0" smtClean="0"/>
              <a:t>Value of Intangibles</a:t>
            </a:r>
            <a:endParaRPr lang="en-US" b="1" dirty="0"/>
          </a:p>
        </p:txBody>
      </p:sp>
      <p:sp>
        <p:nvSpPr>
          <p:cNvPr id="3" name="Content Placeholder 2"/>
          <p:cNvSpPr>
            <a:spLocks noGrp="1"/>
          </p:cNvSpPr>
          <p:nvPr>
            <p:ph idx="1"/>
          </p:nvPr>
        </p:nvSpPr>
        <p:spPr>
          <a:xfrm>
            <a:off x="381000" y="1066800"/>
            <a:ext cx="8763000" cy="5791200"/>
          </a:xfrm>
        </p:spPr>
        <p:txBody>
          <a:bodyPr>
            <a:normAutofit lnSpcReduction="10000"/>
          </a:bodyPr>
          <a:lstStyle/>
          <a:p>
            <a:pPr algn="just"/>
            <a:r>
              <a:rPr lang="en-US" dirty="0" smtClean="0"/>
              <a:t>Intangible asset is identifiable non-monetary asset, without physical substance held for use in the production of goods &amp; Services , for rental or others . </a:t>
            </a:r>
          </a:p>
          <a:p>
            <a:pPr algn="just"/>
            <a:r>
              <a:rPr lang="en-US" dirty="0" smtClean="0"/>
              <a:t>AS 26 recognizes only if it generates future benefit to the enterprise and</a:t>
            </a:r>
          </a:p>
          <a:p>
            <a:pPr algn="just"/>
            <a:r>
              <a:rPr lang="en-US" dirty="0" smtClean="0"/>
              <a:t>Cost of the asset can be measured reliably </a:t>
            </a:r>
          </a:p>
          <a:p>
            <a:pPr algn="just"/>
            <a:r>
              <a:rPr lang="en-US" dirty="0" smtClean="0"/>
              <a:t>AS 10 – Accounting for Fixed Asset only recognizes the purchased goodwill.</a:t>
            </a:r>
          </a:p>
          <a:p>
            <a:pPr algn="just"/>
            <a:r>
              <a:rPr lang="en-US" dirty="0" smtClean="0"/>
              <a:t>Intangible Assets includes Goodwill, Patent, Trademark , etc.</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066800"/>
          </a:xfrm>
        </p:spPr>
        <p:txBody>
          <a:bodyPr>
            <a:normAutofit/>
          </a:bodyPr>
          <a:lstStyle/>
          <a:p>
            <a:r>
              <a:rPr lang="en-US" b="1" dirty="0" smtClean="0"/>
              <a:t>Brand Valuation </a:t>
            </a:r>
            <a:endParaRPr lang="en-US" b="1" dirty="0"/>
          </a:p>
        </p:txBody>
      </p:sp>
      <p:sp>
        <p:nvSpPr>
          <p:cNvPr id="3" name="Content Placeholder 2"/>
          <p:cNvSpPr>
            <a:spLocks noGrp="1"/>
          </p:cNvSpPr>
          <p:nvPr>
            <p:ph idx="1"/>
          </p:nvPr>
        </p:nvSpPr>
        <p:spPr>
          <a:xfrm>
            <a:off x="381000" y="1066800"/>
            <a:ext cx="8763000" cy="5791200"/>
          </a:xfrm>
        </p:spPr>
        <p:txBody>
          <a:bodyPr>
            <a:normAutofit lnSpcReduction="10000"/>
          </a:bodyPr>
          <a:lstStyle/>
          <a:p>
            <a:pPr algn="just"/>
            <a:r>
              <a:rPr lang="en-US" dirty="0" smtClean="0"/>
              <a:t>Corporate values and earning powers are decided by intangibles and also by the tangible factors .</a:t>
            </a:r>
          </a:p>
          <a:p>
            <a:pPr algn="just"/>
            <a:r>
              <a:rPr lang="en-US" dirty="0" smtClean="0"/>
              <a:t>It is the brand that sells product.</a:t>
            </a:r>
          </a:p>
          <a:p>
            <a:pPr algn="just"/>
            <a:r>
              <a:rPr lang="en-US" dirty="0" smtClean="0"/>
              <a:t>Brand means Name, Sign, Symbols ,designs –to differentiate from the competitors.</a:t>
            </a:r>
          </a:p>
          <a:p>
            <a:pPr algn="just"/>
            <a:r>
              <a:rPr lang="en-US" dirty="0" smtClean="0"/>
              <a:t>Corporate branding means strategic exercise by managerial decisions making , maintaining and monitoring the identity ,  image and ownership of the corporate entity. </a:t>
            </a:r>
          </a:p>
          <a:p>
            <a:pPr algn="just"/>
            <a:r>
              <a:rPr lang="en-US" dirty="0" smtClean="0"/>
              <a:t>Brand should be considered as asset and amount of money a person prepared to pay for it.</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066800"/>
          </a:xfrm>
        </p:spPr>
        <p:txBody>
          <a:bodyPr>
            <a:normAutofit/>
          </a:bodyPr>
          <a:lstStyle/>
          <a:p>
            <a:r>
              <a:rPr lang="en-US" b="1" dirty="0" smtClean="0"/>
              <a:t>Valuation for Start-ups</a:t>
            </a:r>
            <a:endParaRPr lang="en-US" b="1" dirty="0"/>
          </a:p>
        </p:txBody>
      </p:sp>
      <p:sp>
        <p:nvSpPr>
          <p:cNvPr id="3" name="Content Placeholder 2"/>
          <p:cNvSpPr>
            <a:spLocks noGrp="1"/>
          </p:cNvSpPr>
          <p:nvPr>
            <p:ph idx="1"/>
          </p:nvPr>
        </p:nvSpPr>
        <p:spPr>
          <a:xfrm>
            <a:off x="381000" y="1066800"/>
            <a:ext cx="8763000" cy="5791200"/>
          </a:xfrm>
        </p:spPr>
        <p:txBody>
          <a:bodyPr>
            <a:normAutofit lnSpcReduction="10000"/>
          </a:bodyPr>
          <a:lstStyle/>
          <a:p>
            <a:pPr algn="just">
              <a:buNone/>
            </a:pPr>
            <a:r>
              <a:rPr lang="en-US" dirty="0" smtClean="0"/>
              <a:t>Valuing companies early in the life cycle is difficult, partly because of the absence of operating history and partly because most young firms do not make it through these early stages to success.</a:t>
            </a:r>
          </a:p>
          <a:p>
            <a:pPr algn="just">
              <a:buNone/>
            </a:pPr>
            <a:r>
              <a:rPr lang="en-US" dirty="0" smtClean="0"/>
              <a:t>Valuation of business may be done through DCF method . Difficulties are :</a:t>
            </a:r>
          </a:p>
          <a:p>
            <a:pPr algn="just"/>
            <a:r>
              <a:rPr lang="en-US" dirty="0" smtClean="0"/>
              <a:t>Absence of historical data.</a:t>
            </a:r>
          </a:p>
          <a:p>
            <a:r>
              <a:rPr lang="en-US" dirty="0" smtClean="0"/>
              <a:t>expenses that young companies incur to generate future growth are often mixed with  generating current revenues.</a:t>
            </a:r>
          </a:p>
          <a:p>
            <a:r>
              <a:rPr lang="en-US" dirty="0" smtClean="0"/>
              <a:t>The absence of revenues in some </a:t>
            </a:r>
            <a:r>
              <a:rPr lang="en-US" smtClean="0"/>
              <a:t>cases and how </a:t>
            </a:r>
            <a:r>
              <a:rPr lang="en-US" dirty="0" smtClean="0"/>
              <a:t>earnings will evolve in </a:t>
            </a:r>
            <a:r>
              <a:rPr lang="en-US" smtClean="0"/>
              <a:t>future years.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62000"/>
          </a:xfrm>
        </p:spPr>
        <p:txBody>
          <a:bodyPr>
            <a:normAutofit/>
          </a:bodyPr>
          <a:lstStyle/>
          <a:p>
            <a:r>
              <a:rPr lang="en-US" b="1" dirty="0" smtClean="0"/>
              <a:t>Derivatives</a:t>
            </a:r>
            <a:endParaRPr lang="en-US" b="1" dirty="0"/>
          </a:p>
        </p:txBody>
      </p:sp>
      <p:sp>
        <p:nvSpPr>
          <p:cNvPr id="3" name="Content Placeholder 2"/>
          <p:cNvSpPr>
            <a:spLocks noGrp="1"/>
          </p:cNvSpPr>
          <p:nvPr>
            <p:ph idx="1"/>
          </p:nvPr>
        </p:nvSpPr>
        <p:spPr>
          <a:xfrm>
            <a:off x="0" y="685800"/>
            <a:ext cx="9144000" cy="6324600"/>
          </a:xfrm>
        </p:spPr>
        <p:txBody>
          <a:bodyPr>
            <a:normAutofit fontScale="92500" lnSpcReduction="10000"/>
          </a:bodyPr>
          <a:lstStyle/>
          <a:p>
            <a:pPr algn="just"/>
            <a:r>
              <a:rPr lang="en-US" dirty="0" smtClean="0"/>
              <a:t>Financial derivatives are used for two main purposes to speculate and to hedge investments.</a:t>
            </a:r>
          </a:p>
          <a:p>
            <a:pPr algn="just"/>
            <a:r>
              <a:rPr lang="en-US" dirty="0" smtClean="0"/>
              <a:t>A derivative is a security with a price that is dependent upon or derived from one or more underlying assets. </a:t>
            </a:r>
          </a:p>
          <a:p>
            <a:pPr algn="just"/>
            <a:r>
              <a:rPr lang="en-US" dirty="0" smtClean="0"/>
              <a:t>The derivative itself is a contract between two or more parties based upon the asset or assets.</a:t>
            </a:r>
          </a:p>
          <a:p>
            <a:pPr algn="just"/>
            <a:r>
              <a:rPr lang="en-US" dirty="0" smtClean="0"/>
              <a:t>Examples of derivatives are Forward, future, options, swaps ,</a:t>
            </a:r>
          </a:p>
          <a:p>
            <a:pPr algn="just"/>
            <a:r>
              <a:rPr lang="en-US" dirty="0" smtClean="0"/>
              <a:t> Its value is determined by fluctuations in the underlying asset. </a:t>
            </a:r>
          </a:p>
          <a:p>
            <a:pPr algn="just"/>
            <a:r>
              <a:rPr lang="en-US" dirty="0" smtClean="0"/>
              <a:t>The most common underlying assets include stocks, bonds, commodities, currencies,. Interest rates and market indexes.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62000"/>
          </a:xfrm>
        </p:spPr>
        <p:txBody>
          <a:bodyPr>
            <a:normAutofit/>
          </a:bodyPr>
          <a:lstStyle/>
          <a:p>
            <a:r>
              <a:rPr lang="en-US" b="1" dirty="0" smtClean="0"/>
              <a:t>What is Option ?</a:t>
            </a:r>
            <a:endParaRPr lang="en-US" b="1" dirty="0"/>
          </a:p>
        </p:txBody>
      </p:sp>
      <p:sp>
        <p:nvSpPr>
          <p:cNvPr id="3" name="Content Placeholder 2"/>
          <p:cNvSpPr>
            <a:spLocks noGrp="1"/>
          </p:cNvSpPr>
          <p:nvPr>
            <p:ph idx="1"/>
          </p:nvPr>
        </p:nvSpPr>
        <p:spPr>
          <a:xfrm>
            <a:off x="0" y="685800"/>
            <a:ext cx="9144000" cy="6324600"/>
          </a:xfrm>
        </p:spPr>
        <p:txBody>
          <a:bodyPr>
            <a:normAutofit/>
          </a:bodyPr>
          <a:lstStyle/>
          <a:p>
            <a:pPr algn="just"/>
            <a:r>
              <a:rPr lang="en-US" dirty="0" smtClean="0"/>
              <a:t>An option is right to buy or sell a specified quantity of an underlying asset at a fixed price (called a strike price or an exercise price) at or before the expiration date of the option. </a:t>
            </a:r>
          </a:p>
          <a:p>
            <a:pPr algn="just"/>
            <a:r>
              <a:rPr lang="en-US" dirty="0" smtClean="0"/>
              <a:t>Since it is a right and not an obligation, the holder can choose not to exercise the right and allow the option to expire. </a:t>
            </a:r>
          </a:p>
          <a:p>
            <a:pPr algn="just"/>
            <a:r>
              <a:rPr lang="en-US" dirty="0" smtClean="0"/>
              <a:t> There are two types of options - call options (right to buy) and put options (right to sell).</a:t>
            </a:r>
          </a:p>
          <a:p>
            <a:pPr algn="just"/>
            <a:r>
              <a:rPr lang="en-US" dirty="0" smtClean="0"/>
              <a:t>An American option can be exercised at any time prior to its expiration, while a European option can be exercised only at expiration.</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62000"/>
          </a:xfrm>
        </p:spPr>
        <p:txBody>
          <a:bodyPr>
            <a:normAutofit/>
          </a:bodyPr>
          <a:lstStyle/>
          <a:p>
            <a:r>
              <a:rPr lang="en-US" b="1" dirty="0" smtClean="0"/>
              <a:t>Security Market</a:t>
            </a:r>
            <a:endParaRPr lang="en-US" b="1" dirty="0"/>
          </a:p>
        </p:txBody>
      </p:sp>
      <p:sp>
        <p:nvSpPr>
          <p:cNvPr id="3" name="Content Placeholder 2"/>
          <p:cNvSpPr>
            <a:spLocks noGrp="1"/>
          </p:cNvSpPr>
          <p:nvPr>
            <p:ph idx="1"/>
          </p:nvPr>
        </p:nvSpPr>
        <p:spPr>
          <a:xfrm>
            <a:off x="0" y="685800"/>
            <a:ext cx="9144000" cy="6324600"/>
          </a:xfrm>
        </p:spPr>
        <p:txBody>
          <a:bodyPr>
            <a:normAutofit/>
          </a:bodyPr>
          <a:lstStyle/>
          <a:p>
            <a:pPr algn="just"/>
            <a:r>
              <a:rPr lang="en-US" dirty="0" smtClean="0"/>
              <a:t>Cash Market/Spot Market –</a:t>
            </a:r>
          </a:p>
          <a:p>
            <a:pPr algn="just"/>
            <a:r>
              <a:rPr lang="en-US" dirty="0" smtClean="0"/>
              <a:t>Future Market / Forward Market</a:t>
            </a:r>
          </a:p>
          <a:p>
            <a:pPr algn="just"/>
            <a:r>
              <a:rPr lang="en-US" dirty="0" smtClean="0"/>
              <a:t>Swaps -A swap is an over-the-counter derivative contract in which two parties agree to exchange a series of cash flows whereby one party pays a variable series that will be determined by an underlying asset or rate and the other party pays either a variable series determined by a different underlying asset or rate or a fixed series. Examples of Swaps are Interest rate swaps &amp; Currency Rate Swaps.</a:t>
            </a:r>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228600"/>
            <a:ext cx="9144000" cy="6629400"/>
          </a:xfrm>
        </p:spPr>
        <p:txBody>
          <a:bodyPr/>
          <a:lstStyle/>
          <a:p>
            <a:r>
              <a:rPr lang="en-US" b="1" dirty="0" smtClean="0"/>
              <a:t>It determine 3 factors :</a:t>
            </a:r>
          </a:p>
          <a:p>
            <a:endParaRPr lang="en-US" dirty="0" smtClean="0"/>
          </a:p>
          <a:p>
            <a:pPr algn="just"/>
            <a:r>
              <a:rPr lang="en-US" b="1" dirty="0" smtClean="0"/>
              <a:t>Cost</a:t>
            </a:r>
            <a:r>
              <a:rPr lang="en-US" dirty="0" smtClean="0"/>
              <a:t> : Expenditure  incurred to produce a commodity having a value - Historical fact. </a:t>
            </a:r>
          </a:p>
          <a:p>
            <a:pPr algn="just"/>
            <a:endParaRPr lang="en-US" dirty="0" smtClean="0"/>
          </a:p>
          <a:p>
            <a:pPr algn="just"/>
            <a:r>
              <a:rPr lang="en-US" b="1" dirty="0" smtClean="0"/>
              <a:t>Price </a:t>
            </a:r>
            <a:r>
              <a:rPr lang="en-US" dirty="0" smtClean="0"/>
              <a:t>: Additional reward to the producer for the labour and capital involved – Value Consideration</a:t>
            </a:r>
          </a:p>
          <a:p>
            <a:pPr algn="just"/>
            <a:endParaRPr lang="en-US" dirty="0" smtClean="0"/>
          </a:p>
          <a:p>
            <a:pPr algn="just"/>
            <a:r>
              <a:rPr lang="en-US" b="1" dirty="0" smtClean="0"/>
              <a:t>Value</a:t>
            </a:r>
            <a:r>
              <a:rPr lang="en-US" dirty="0" smtClean="0"/>
              <a:t> : Opinion and varies from purpose to purpose- enjoyment benefit.</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62000"/>
          </a:xfrm>
        </p:spPr>
        <p:txBody>
          <a:bodyPr>
            <a:normAutofit/>
          </a:bodyPr>
          <a:lstStyle/>
          <a:p>
            <a:r>
              <a:rPr lang="en-US" b="1" dirty="0" smtClean="0"/>
              <a:t>Corporate Restructuring</a:t>
            </a:r>
            <a:endParaRPr lang="en-US" b="1" dirty="0"/>
          </a:p>
        </p:txBody>
      </p:sp>
      <p:sp>
        <p:nvSpPr>
          <p:cNvPr id="3" name="Content Placeholder 2"/>
          <p:cNvSpPr>
            <a:spLocks noGrp="1"/>
          </p:cNvSpPr>
          <p:nvPr>
            <p:ph idx="1"/>
          </p:nvPr>
        </p:nvSpPr>
        <p:spPr>
          <a:xfrm>
            <a:off x="0" y="685800"/>
            <a:ext cx="9144000" cy="6324600"/>
          </a:xfrm>
        </p:spPr>
        <p:txBody>
          <a:bodyPr>
            <a:normAutofit/>
          </a:bodyPr>
          <a:lstStyle/>
          <a:p>
            <a:r>
              <a:rPr lang="en-US" b="1" dirty="0" smtClean="0"/>
              <a:t>Expansion </a:t>
            </a:r>
            <a:r>
              <a:rPr lang="en-US" dirty="0" smtClean="0"/>
              <a:t>–Amalgamation, Absorption, Tender offer, Asset Acquisition , Joint Venture.</a:t>
            </a:r>
          </a:p>
          <a:p>
            <a:endParaRPr lang="en-US" dirty="0" smtClean="0"/>
          </a:p>
          <a:p>
            <a:r>
              <a:rPr lang="en-US" b="1" dirty="0" smtClean="0"/>
              <a:t>Contraction</a:t>
            </a:r>
            <a:r>
              <a:rPr lang="en-US" dirty="0" smtClean="0"/>
              <a:t> – Spin off, Equity Carve out, Split off, Divestitures, Asset Sale</a:t>
            </a:r>
          </a:p>
          <a:p>
            <a:endParaRPr lang="en-US" dirty="0" smtClean="0"/>
          </a:p>
          <a:p>
            <a:r>
              <a:rPr lang="en-US" b="1" dirty="0" smtClean="0"/>
              <a:t>Corporate Control </a:t>
            </a:r>
            <a:r>
              <a:rPr lang="en-US" dirty="0" smtClean="0"/>
              <a:t>– Going Private, Equity Buyback, Anti takeover defenses ,Leveraged buyback</a:t>
            </a:r>
          </a:p>
          <a:p>
            <a:endParaRPr lang="en-US" dirty="0" smtClean="0"/>
          </a:p>
          <a:p>
            <a:pPr>
              <a:buFont typeface="Wingdings" pitchFamily="2" charset="2"/>
              <a:buChar char="v"/>
            </a:pP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Ind</a:t>
            </a:r>
            <a:r>
              <a:rPr lang="en-US" dirty="0" smtClean="0"/>
              <a:t> - AS</a:t>
            </a:r>
            <a:endParaRPr lang="en-US" dirty="0"/>
          </a:p>
        </p:txBody>
      </p:sp>
      <p:sp>
        <p:nvSpPr>
          <p:cNvPr id="3" name="Content Placeholder 2"/>
          <p:cNvSpPr>
            <a:spLocks noGrp="1"/>
          </p:cNvSpPr>
          <p:nvPr>
            <p:ph idx="1"/>
          </p:nvPr>
        </p:nvSpPr>
        <p:spPr/>
        <p:txBody>
          <a:bodyPr>
            <a:normAutofit lnSpcReduction="10000"/>
          </a:bodyPr>
          <a:lstStyle/>
          <a:p>
            <a:r>
              <a:rPr lang="en-US" dirty="0" smtClean="0"/>
              <a:t>Business Combination – IND –AS- 103</a:t>
            </a:r>
          </a:p>
          <a:p>
            <a:r>
              <a:rPr lang="en-US" dirty="0" smtClean="0"/>
              <a:t>Financial Instruments – </a:t>
            </a:r>
            <a:r>
              <a:rPr lang="en-US" dirty="0" err="1" smtClean="0"/>
              <a:t>Ind</a:t>
            </a:r>
            <a:r>
              <a:rPr lang="en-US" dirty="0" smtClean="0"/>
              <a:t> AS- 109</a:t>
            </a:r>
          </a:p>
          <a:p>
            <a:r>
              <a:rPr lang="en-US" dirty="0" smtClean="0"/>
              <a:t>Intangible Assets – </a:t>
            </a:r>
            <a:r>
              <a:rPr lang="en-US" dirty="0" err="1" smtClean="0"/>
              <a:t>Ind</a:t>
            </a:r>
            <a:r>
              <a:rPr lang="en-US" dirty="0" smtClean="0"/>
              <a:t> AS-38</a:t>
            </a:r>
          </a:p>
          <a:p>
            <a:r>
              <a:rPr lang="en-US" dirty="0" smtClean="0"/>
              <a:t>Property Plant &amp; </a:t>
            </a:r>
            <a:r>
              <a:rPr lang="en-US" dirty="0" err="1" smtClean="0"/>
              <a:t>Machniery</a:t>
            </a:r>
            <a:r>
              <a:rPr lang="en-US" dirty="0" smtClean="0"/>
              <a:t> –</a:t>
            </a:r>
            <a:r>
              <a:rPr lang="en-US" dirty="0" err="1" smtClean="0"/>
              <a:t>Ind</a:t>
            </a:r>
            <a:r>
              <a:rPr lang="en-US" dirty="0" smtClean="0"/>
              <a:t> AS- 16</a:t>
            </a:r>
          </a:p>
          <a:p>
            <a:r>
              <a:rPr lang="en-US" dirty="0" smtClean="0"/>
              <a:t>Impairment of Assets- </a:t>
            </a:r>
            <a:r>
              <a:rPr lang="en-US" dirty="0" err="1" smtClean="0"/>
              <a:t>Ind</a:t>
            </a:r>
            <a:r>
              <a:rPr lang="en-US" dirty="0" smtClean="0"/>
              <a:t> AS 36</a:t>
            </a:r>
          </a:p>
          <a:p>
            <a:r>
              <a:rPr lang="en-US" dirty="0" smtClean="0"/>
              <a:t>Provision for liabilities –</a:t>
            </a:r>
            <a:r>
              <a:rPr lang="en-US" dirty="0" err="1" smtClean="0"/>
              <a:t>Ind</a:t>
            </a:r>
            <a:r>
              <a:rPr lang="en-US" dirty="0" smtClean="0"/>
              <a:t> AS 37</a:t>
            </a:r>
          </a:p>
          <a:p>
            <a:r>
              <a:rPr lang="en-US" dirty="0" smtClean="0"/>
              <a:t>Fair Value measurement – </a:t>
            </a:r>
            <a:r>
              <a:rPr lang="en-US" dirty="0" err="1" smtClean="0"/>
              <a:t>Ind</a:t>
            </a:r>
            <a:r>
              <a:rPr lang="en-US" dirty="0" smtClean="0"/>
              <a:t> AS-113</a:t>
            </a:r>
          </a:p>
          <a:p>
            <a:r>
              <a:rPr lang="en-US" dirty="0" err="1" smtClean="0"/>
              <a:t>Govt.Grants</a:t>
            </a:r>
            <a:r>
              <a:rPr lang="en-US" dirty="0" smtClean="0"/>
              <a:t> –</a:t>
            </a:r>
            <a:r>
              <a:rPr lang="en-US" dirty="0" err="1" smtClean="0"/>
              <a:t>Ind</a:t>
            </a:r>
            <a:r>
              <a:rPr lang="en-US" dirty="0" smtClean="0"/>
              <a:t> AS - 20</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62000"/>
          </a:xfrm>
        </p:spPr>
        <p:txBody>
          <a:bodyPr>
            <a:normAutofit/>
          </a:bodyPr>
          <a:lstStyle/>
          <a:p>
            <a:r>
              <a:rPr lang="en-US" b="1" dirty="0" smtClean="0"/>
              <a:t>Merger &amp; Acquisition</a:t>
            </a:r>
            <a:endParaRPr lang="en-US" b="1" dirty="0"/>
          </a:p>
        </p:txBody>
      </p:sp>
      <p:sp>
        <p:nvSpPr>
          <p:cNvPr id="3" name="Content Placeholder 2"/>
          <p:cNvSpPr>
            <a:spLocks noGrp="1"/>
          </p:cNvSpPr>
          <p:nvPr>
            <p:ph idx="1"/>
          </p:nvPr>
        </p:nvSpPr>
        <p:spPr>
          <a:xfrm>
            <a:off x="0" y="685800"/>
            <a:ext cx="9144000" cy="6324600"/>
          </a:xfrm>
        </p:spPr>
        <p:txBody>
          <a:bodyPr>
            <a:normAutofit/>
          </a:bodyPr>
          <a:lstStyle/>
          <a:p>
            <a:pPr algn="just">
              <a:buNone/>
            </a:pPr>
            <a:endParaRPr lang="en-US" dirty="0" smtClean="0"/>
          </a:p>
          <a:p>
            <a:pPr algn="just">
              <a:buNone/>
            </a:pPr>
            <a:r>
              <a:rPr lang="en-US" dirty="0" smtClean="0"/>
              <a:t> Valuation approaches  :</a:t>
            </a:r>
          </a:p>
          <a:p>
            <a:pPr algn="just">
              <a:buNone/>
            </a:pPr>
            <a:endParaRPr lang="en-US" dirty="0" smtClean="0"/>
          </a:p>
          <a:p>
            <a:r>
              <a:rPr lang="en-US" dirty="0" smtClean="0"/>
              <a:t>Enterprise Value/EBITDA</a:t>
            </a:r>
          </a:p>
          <a:p>
            <a:r>
              <a:rPr lang="en-US" dirty="0" smtClean="0"/>
              <a:t>Comparable company analysis</a:t>
            </a:r>
          </a:p>
          <a:p>
            <a:r>
              <a:rPr lang="en-US" dirty="0" smtClean="0"/>
              <a:t>Comparable transaction analysis</a:t>
            </a:r>
          </a:p>
          <a:p>
            <a:r>
              <a:rPr lang="en-US" dirty="0" smtClean="0"/>
              <a:t>Discounted cash flow method</a:t>
            </a:r>
          </a:p>
          <a:p>
            <a:pPr algn="just"/>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62000"/>
          </a:xfrm>
        </p:spPr>
        <p:txBody>
          <a:bodyPr>
            <a:normAutofit/>
          </a:bodyPr>
          <a:lstStyle/>
          <a:p>
            <a:r>
              <a:rPr lang="en-US" b="1" dirty="0" smtClean="0"/>
              <a:t>Merger &amp; Acquisition</a:t>
            </a:r>
            <a:endParaRPr lang="en-US" b="1" dirty="0"/>
          </a:p>
        </p:txBody>
      </p:sp>
      <p:sp>
        <p:nvSpPr>
          <p:cNvPr id="3" name="Content Placeholder 2"/>
          <p:cNvSpPr>
            <a:spLocks noGrp="1"/>
          </p:cNvSpPr>
          <p:nvPr>
            <p:ph idx="1"/>
          </p:nvPr>
        </p:nvSpPr>
        <p:spPr>
          <a:xfrm>
            <a:off x="0" y="685800"/>
            <a:ext cx="9144000" cy="6324600"/>
          </a:xfrm>
        </p:spPr>
        <p:txBody>
          <a:bodyPr>
            <a:normAutofit/>
          </a:bodyPr>
          <a:lstStyle/>
          <a:p>
            <a:pPr algn="just">
              <a:buNone/>
            </a:pPr>
            <a:endParaRPr lang="en-US" dirty="0" smtClean="0"/>
          </a:p>
          <a:p>
            <a:r>
              <a:rPr lang="en-US" dirty="0" smtClean="0"/>
              <a:t> </a:t>
            </a:r>
            <a:r>
              <a:rPr lang="en-US" b="1" dirty="0" smtClean="0"/>
              <a:t>Enterprise Value </a:t>
            </a:r>
            <a:r>
              <a:rPr lang="en-US" dirty="0" smtClean="0"/>
              <a:t>= Market Value  of  Equity + Market Value of  Debt + Market Value of </a:t>
            </a:r>
          </a:p>
          <a:p>
            <a:pPr>
              <a:buNone/>
            </a:pPr>
            <a:r>
              <a:rPr lang="en-US" dirty="0" smtClean="0"/>
              <a:t>	Preferred Stock - Cash and Investments</a:t>
            </a:r>
          </a:p>
          <a:p>
            <a:pPr>
              <a:buNone/>
            </a:pPr>
            <a:endParaRPr lang="en-US" dirty="0" smtClean="0"/>
          </a:p>
          <a:p>
            <a:pPr>
              <a:buNone/>
            </a:pPr>
            <a:r>
              <a:rPr lang="en-US" dirty="0" smtClean="0"/>
              <a:t>	Enterprise value is often viewed as the cost</a:t>
            </a:r>
          </a:p>
          <a:p>
            <a:pPr>
              <a:buNone/>
            </a:pPr>
            <a:r>
              <a:rPr lang="en-US" dirty="0" smtClean="0"/>
              <a:t>	of a takeover.</a:t>
            </a:r>
          </a:p>
          <a:p>
            <a:r>
              <a:rPr lang="en-US" dirty="0" smtClean="0"/>
              <a:t>Synergic Value-It is result of combination of two assets or interest where  combined value is more than the sum of separate values . The added value is often termed as ‘’ Marriage price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62000"/>
          </a:xfrm>
        </p:spPr>
        <p:txBody>
          <a:bodyPr>
            <a:normAutofit/>
          </a:bodyPr>
          <a:lstStyle/>
          <a:p>
            <a:r>
              <a:rPr lang="en-US" b="1" dirty="0" smtClean="0"/>
              <a:t>Merger &amp; Acquisition</a:t>
            </a:r>
            <a:endParaRPr lang="en-US" b="1" dirty="0"/>
          </a:p>
        </p:txBody>
      </p:sp>
      <p:sp>
        <p:nvSpPr>
          <p:cNvPr id="3" name="Content Placeholder 2"/>
          <p:cNvSpPr>
            <a:spLocks noGrp="1"/>
          </p:cNvSpPr>
          <p:nvPr>
            <p:ph idx="1"/>
          </p:nvPr>
        </p:nvSpPr>
        <p:spPr>
          <a:xfrm>
            <a:off x="0" y="685800"/>
            <a:ext cx="9144000" cy="6324600"/>
          </a:xfrm>
        </p:spPr>
        <p:txBody>
          <a:bodyPr>
            <a:normAutofit/>
          </a:bodyPr>
          <a:lstStyle/>
          <a:p>
            <a:pPr algn="just">
              <a:buNone/>
            </a:pPr>
            <a:endParaRPr lang="en-US" dirty="0" smtClean="0"/>
          </a:p>
          <a:p>
            <a:pPr>
              <a:buNone/>
            </a:pPr>
            <a:r>
              <a:rPr lang="en-US" dirty="0" smtClean="0"/>
              <a:t>	</a:t>
            </a:r>
            <a:r>
              <a:rPr lang="en-US" b="1" dirty="0" smtClean="0"/>
              <a:t> EBITDA</a:t>
            </a:r>
          </a:p>
          <a:p>
            <a:pPr algn="just">
              <a:buNone/>
            </a:pPr>
            <a:r>
              <a:rPr lang="en-US" dirty="0" smtClean="0"/>
              <a:t>	 Earnings Before interest, Taxes, Depreciation, and</a:t>
            </a:r>
          </a:p>
          <a:p>
            <a:pPr algn="just">
              <a:buNone/>
            </a:pPr>
            <a:r>
              <a:rPr lang="en-US" dirty="0" smtClean="0"/>
              <a:t>	Amortization, and before non-cash, non </a:t>
            </a:r>
            <a:r>
              <a:rPr lang="en-US" dirty="0" err="1" smtClean="0"/>
              <a:t>reoccurring,non</a:t>
            </a:r>
            <a:r>
              <a:rPr lang="en-US" dirty="0" smtClean="0"/>
              <a:t>-operating and non-fair- market expenses</a:t>
            </a:r>
          </a:p>
          <a:p>
            <a:pPr>
              <a:buNone/>
            </a:pPr>
            <a:r>
              <a:rPr lang="en-US" dirty="0" smtClean="0"/>
              <a:t>	 M&amp;A: </a:t>
            </a:r>
          </a:p>
          <a:p>
            <a:pPr>
              <a:buNone/>
            </a:pPr>
            <a:r>
              <a:rPr lang="en-US" dirty="0" smtClean="0"/>
              <a:t>	EBITDA is the “new cash” available for no other  purpose than debt-service, taxes and reinvestment</a:t>
            </a:r>
          </a:p>
          <a:p>
            <a:pPr>
              <a:buNone/>
            </a:pPr>
            <a:r>
              <a:rPr lang="en-US" dirty="0" smtClean="0"/>
              <a:t>	and investor return.</a:t>
            </a:r>
          </a:p>
          <a:p>
            <a:pPr>
              <a:buNone/>
            </a:pPr>
            <a:r>
              <a:rPr lang="en-US" dirty="0" smtClean="0"/>
              <a:t>	It is a “more reliable” measure of cash profits.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62000"/>
          </a:xfrm>
        </p:spPr>
        <p:txBody>
          <a:bodyPr>
            <a:normAutofit/>
          </a:bodyPr>
          <a:lstStyle/>
          <a:p>
            <a:r>
              <a:rPr lang="en-US" b="1" dirty="0" smtClean="0"/>
              <a:t>Merger &amp; Acquisition</a:t>
            </a:r>
            <a:endParaRPr lang="en-US" b="1" dirty="0"/>
          </a:p>
        </p:txBody>
      </p:sp>
      <p:sp>
        <p:nvSpPr>
          <p:cNvPr id="3" name="Content Placeholder 2"/>
          <p:cNvSpPr>
            <a:spLocks noGrp="1"/>
          </p:cNvSpPr>
          <p:nvPr>
            <p:ph idx="1"/>
          </p:nvPr>
        </p:nvSpPr>
        <p:spPr>
          <a:xfrm>
            <a:off x="0" y="685800"/>
            <a:ext cx="9144000" cy="6324600"/>
          </a:xfrm>
        </p:spPr>
        <p:txBody>
          <a:bodyPr>
            <a:normAutofit/>
          </a:bodyPr>
          <a:lstStyle/>
          <a:p>
            <a:pPr algn="just">
              <a:buNone/>
            </a:pPr>
            <a:endParaRPr lang="en-US" dirty="0" smtClean="0"/>
          </a:p>
          <a:p>
            <a:pPr>
              <a:buNone/>
            </a:pPr>
            <a:endParaRPr lang="en-US" dirty="0"/>
          </a:p>
        </p:txBody>
      </p:sp>
      <p:graphicFrame>
        <p:nvGraphicFramePr>
          <p:cNvPr id="4" name="Table 3"/>
          <p:cNvGraphicFramePr>
            <a:graphicFrameLocks noGrp="1"/>
          </p:cNvGraphicFramePr>
          <p:nvPr/>
        </p:nvGraphicFramePr>
        <p:xfrm>
          <a:off x="533400" y="990600"/>
          <a:ext cx="6248400" cy="2735580"/>
        </p:xfrm>
        <a:graphic>
          <a:graphicData uri="http://schemas.openxmlformats.org/drawingml/2006/table">
            <a:tbl>
              <a:tblPr firstRow="1" bandRow="1">
                <a:tableStyleId>{5C22544A-7EE6-4342-B048-85BDC9FD1C3A}</a:tableStyleId>
              </a:tblPr>
              <a:tblGrid>
                <a:gridCol w="2514600"/>
                <a:gridCol w="3733800"/>
              </a:tblGrid>
              <a:tr h="514350">
                <a:tc>
                  <a:txBody>
                    <a:bodyPr/>
                    <a:lstStyle/>
                    <a:p>
                      <a:r>
                        <a:rPr lang="en-US" sz="2000" b="1" kern="1200" baseline="0" dirty="0" smtClean="0">
                          <a:solidFill>
                            <a:schemeClr val="lt1"/>
                          </a:solidFill>
                          <a:latin typeface="+mn-lt"/>
                          <a:ea typeface="+mn-ea"/>
                          <a:cs typeface="+mn-cs"/>
                        </a:rPr>
                        <a:t>Total Asset</a:t>
                      </a:r>
                      <a:endParaRPr lang="en-US" sz="2000" dirty="0"/>
                    </a:p>
                  </a:txBody>
                  <a:tcPr/>
                </a:tc>
                <a:tc>
                  <a:txBody>
                    <a:bodyPr/>
                    <a:lstStyle/>
                    <a:p>
                      <a:r>
                        <a:rPr lang="en-US" sz="2000" b="1" kern="1200" baseline="0" dirty="0" smtClean="0">
                          <a:solidFill>
                            <a:schemeClr val="lt1"/>
                          </a:solidFill>
                          <a:latin typeface="+mn-lt"/>
                          <a:ea typeface="+mn-ea"/>
                          <a:cs typeface="+mn-cs"/>
                        </a:rPr>
                        <a:t> Total Liabilities + Equity</a:t>
                      </a:r>
                      <a:endParaRPr lang="en-US" sz="2000" dirty="0"/>
                    </a:p>
                  </a:txBody>
                  <a:tcPr/>
                </a:tc>
              </a:tr>
              <a:tr h="514350">
                <a:tc>
                  <a:txBody>
                    <a:bodyPr/>
                    <a:lstStyle/>
                    <a:p>
                      <a:pPr algn="ctr"/>
                      <a:r>
                        <a:rPr lang="en-US" sz="2000" dirty="0" smtClean="0"/>
                        <a:t>Cash</a:t>
                      </a:r>
                    </a:p>
                    <a:p>
                      <a:pPr algn="ctr"/>
                      <a:r>
                        <a:rPr lang="en-US" sz="2000" u="sng" dirty="0" smtClean="0"/>
                        <a:t>Other Current Asset</a:t>
                      </a:r>
                    </a:p>
                    <a:p>
                      <a:pPr algn="ctr"/>
                      <a:r>
                        <a:rPr lang="en-US" sz="2000" dirty="0" smtClean="0"/>
                        <a:t>Current Asset</a:t>
                      </a:r>
                      <a:endParaRPr lang="en-US" sz="2000" dirty="0"/>
                    </a:p>
                  </a:txBody>
                  <a:tcPr/>
                </a:tc>
                <a:tc>
                  <a:txBody>
                    <a:bodyPr/>
                    <a:lstStyle/>
                    <a:p>
                      <a:pPr algn="ctr"/>
                      <a:r>
                        <a:rPr lang="en-US" sz="2000" dirty="0" smtClean="0"/>
                        <a:t>Current Liabilities</a:t>
                      </a:r>
                      <a:endParaRPr lang="en-US" sz="2000" dirty="0"/>
                    </a:p>
                  </a:txBody>
                  <a:tcPr/>
                </a:tc>
              </a:tr>
              <a:tr h="514350">
                <a:tc>
                  <a:txBody>
                    <a:bodyPr/>
                    <a:lstStyle/>
                    <a:p>
                      <a:pPr algn="ctr"/>
                      <a:r>
                        <a:rPr lang="en-US" sz="2000" dirty="0" smtClean="0"/>
                        <a:t>Long</a:t>
                      </a:r>
                      <a:r>
                        <a:rPr lang="en-US" sz="2000" baseline="0" dirty="0" smtClean="0"/>
                        <a:t>  term </a:t>
                      </a:r>
                      <a:r>
                        <a:rPr lang="en-US" sz="2000" dirty="0" smtClean="0"/>
                        <a:t>Asset</a:t>
                      </a:r>
                      <a:endParaRPr lang="en-US" sz="2000" dirty="0"/>
                    </a:p>
                  </a:txBody>
                  <a:tcPr/>
                </a:tc>
                <a:tc>
                  <a:txBody>
                    <a:bodyPr/>
                    <a:lstStyle/>
                    <a:p>
                      <a:pPr algn="ctr"/>
                      <a:r>
                        <a:rPr lang="en-US" sz="2000" kern="1200" baseline="0" dirty="0" smtClean="0">
                          <a:solidFill>
                            <a:schemeClr val="dk1"/>
                          </a:solidFill>
                          <a:latin typeface="+mn-lt"/>
                          <a:ea typeface="+mn-ea"/>
                          <a:cs typeface="+mn-cs"/>
                        </a:rPr>
                        <a:t>Long-term</a:t>
                      </a:r>
                    </a:p>
                    <a:p>
                      <a:pPr algn="ctr"/>
                      <a:r>
                        <a:rPr lang="en-US" sz="2000" kern="1200" baseline="0" dirty="0" smtClean="0">
                          <a:solidFill>
                            <a:schemeClr val="dk1"/>
                          </a:solidFill>
                          <a:latin typeface="+mn-lt"/>
                          <a:ea typeface="+mn-ea"/>
                          <a:cs typeface="+mn-cs"/>
                        </a:rPr>
                        <a:t>liabilities</a:t>
                      </a:r>
                      <a:endParaRPr lang="en-US" sz="2000" dirty="0"/>
                    </a:p>
                  </a:txBody>
                  <a:tcPr/>
                </a:tc>
              </a:tr>
              <a:tr h="514350">
                <a:tc>
                  <a:txBody>
                    <a:bodyPr/>
                    <a:lstStyle/>
                    <a:p>
                      <a:pPr algn="ctr"/>
                      <a:endParaRPr lang="en-US" sz="2000"/>
                    </a:p>
                  </a:txBody>
                  <a:tcPr/>
                </a:tc>
                <a:tc>
                  <a:txBody>
                    <a:bodyPr/>
                    <a:lstStyle/>
                    <a:p>
                      <a:pPr algn="ctr"/>
                      <a:r>
                        <a:rPr lang="en-US" sz="2000" kern="1200" baseline="0" dirty="0" smtClean="0">
                          <a:solidFill>
                            <a:schemeClr val="dk1"/>
                          </a:solidFill>
                          <a:latin typeface="+mn-lt"/>
                          <a:ea typeface="+mn-ea"/>
                          <a:cs typeface="+mn-cs"/>
                        </a:rPr>
                        <a:t>Equity</a:t>
                      </a:r>
                      <a:endParaRPr lang="en-US" sz="2000" dirty="0"/>
                    </a:p>
                  </a:txBody>
                  <a:tcPr/>
                </a:tc>
              </a:tr>
            </a:tbl>
          </a:graphicData>
        </a:graphic>
      </p:graphicFrame>
      <p:sp>
        <p:nvSpPr>
          <p:cNvPr id="8" name="TextBox 7"/>
          <p:cNvSpPr txBox="1"/>
          <p:nvPr/>
        </p:nvSpPr>
        <p:spPr>
          <a:xfrm>
            <a:off x="457200" y="3886200"/>
            <a:ext cx="8001000" cy="1569660"/>
          </a:xfrm>
          <a:prstGeom prst="rect">
            <a:avLst/>
          </a:prstGeom>
          <a:noFill/>
        </p:spPr>
        <p:txBody>
          <a:bodyPr wrap="square" rtlCol="0">
            <a:spAutoFit/>
          </a:bodyPr>
          <a:lstStyle/>
          <a:p>
            <a:r>
              <a:rPr lang="en-US" sz="3200" dirty="0" smtClean="0"/>
              <a:t>Enterprise Value =    MV of Equity + MV of Debt    –         Cash                                                or</a:t>
            </a:r>
          </a:p>
          <a:p>
            <a:r>
              <a:rPr lang="en-US" sz="3200" dirty="0" smtClean="0"/>
              <a:t> = MV of Op Asset (CA + LTA) –MV of CL </a:t>
            </a:r>
            <a:endParaRPr lang="en-US" sz="32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62000"/>
          </a:xfrm>
        </p:spPr>
        <p:txBody>
          <a:bodyPr>
            <a:normAutofit/>
          </a:bodyPr>
          <a:lstStyle/>
          <a:p>
            <a:r>
              <a:rPr lang="en-US" b="1" dirty="0" smtClean="0"/>
              <a:t>Comparable Company Analysis</a:t>
            </a:r>
            <a:endParaRPr lang="en-US" b="1" dirty="0"/>
          </a:p>
        </p:txBody>
      </p:sp>
      <p:sp>
        <p:nvSpPr>
          <p:cNvPr id="3" name="Content Placeholder 2"/>
          <p:cNvSpPr>
            <a:spLocks noGrp="1"/>
          </p:cNvSpPr>
          <p:nvPr>
            <p:ph idx="1"/>
          </p:nvPr>
        </p:nvSpPr>
        <p:spPr>
          <a:xfrm>
            <a:off x="0" y="685800"/>
            <a:ext cx="9144000" cy="6324600"/>
          </a:xfrm>
        </p:spPr>
        <p:txBody>
          <a:bodyPr>
            <a:normAutofit/>
          </a:bodyPr>
          <a:lstStyle/>
          <a:p>
            <a:pPr algn="just"/>
            <a:r>
              <a:rPr lang="en-US" dirty="0" smtClean="0"/>
              <a:t>The relevant data for the three comparable companies and for Company B are as follows:-</a:t>
            </a:r>
          </a:p>
          <a:p>
            <a:pPr algn="just">
              <a:buNone/>
            </a:pPr>
            <a:r>
              <a:rPr lang="en-US" dirty="0" smtClean="0"/>
              <a:t>	</a:t>
            </a:r>
            <a:endParaRPr lang="en-US" dirty="0"/>
          </a:p>
        </p:txBody>
      </p:sp>
      <p:graphicFrame>
        <p:nvGraphicFramePr>
          <p:cNvPr id="4" name="Table 3"/>
          <p:cNvGraphicFramePr>
            <a:graphicFrameLocks noGrp="1"/>
          </p:cNvGraphicFramePr>
          <p:nvPr/>
        </p:nvGraphicFramePr>
        <p:xfrm>
          <a:off x="304800" y="2057400"/>
          <a:ext cx="8458200" cy="3139440"/>
        </p:xfrm>
        <a:graphic>
          <a:graphicData uri="http://schemas.openxmlformats.org/drawingml/2006/table">
            <a:tbl>
              <a:tblPr firstRow="1" bandRow="1">
                <a:tableStyleId>{5C22544A-7EE6-4342-B048-85BDC9FD1C3A}</a:tableStyleId>
              </a:tblPr>
              <a:tblGrid>
                <a:gridCol w="1691640"/>
                <a:gridCol w="1691640"/>
                <a:gridCol w="1691640"/>
                <a:gridCol w="1691640"/>
                <a:gridCol w="1691640"/>
              </a:tblGrid>
              <a:tr h="609600">
                <a:tc>
                  <a:txBody>
                    <a:bodyPr/>
                    <a:lstStyle/>
                    <a:p>
                      <a:r>
                        <a:rPr lang="en-US" sz="1800" b="1" kern="1200" baseline="0" dirty="0" smtClean="0">
                          <a:solidFill>
                            <a:schemeClr val="lt1"/>
                          </a:solidFill>
                          <a:latin typeface="+mn-lt"/>
                          <a:ea typeface="+mn-ea"/>
                          <a:cs typeface="+mn-cs"/>
                        </a:rPr>
                        <a:t>Valuation variables</a:t>
                      </a:r>
                      <a:endParaRPr lang="en-US" dirty="0"/>
                    </a:p>
                  </a:txBody>
                  <a:tcPr/>
                </a:tc>
                <a:tc>
                  <a:txBody>
                    <a:bodyPr/>
                    <a:lstStyle/>
                    <a:p>
                      <a:r>
                        <a:rPr lang="en-US" dirty="0" smtClean="0"/>
                        <a:t>Company C</a:t>
                      </a:r>
                      <a:endParaRPr lang="en-US" dirty="0"/>
                    </a:p>
                  </a:txBody>
                  <a:tcPr/>
                </a:tc>
                <a:tc>
                  <a:txBody>
                    <a:bodyPr/>
                    <a:lstStyle/>
                    <a:p>
                      <a:r>
                        <a:rPr lang="en-US" dirty="0" smtClean="0"/>
                        <a:t>Company D</a:t>
                      </a:r>
                      <a:endParaRPr lang="en-US" dirty="0"/>
                    </a:p>
                  </a:txBody>
                  <a:tcPr/>
                </a:tc>
                <a:tc>
                  <a:txBody>
                    <a:bodyPr/>
                    <a:lstStyle/>
                    <a:p>
                      <a:r>
                        <a:rPr lang="en-US" dirty="0" smtClean="0"/>
                        <a:t>Company E</a:t>
                      </a:r>
                      <a:endParaRPr lang="en-US" dirty="0"/>
                    </a:p>
                  </a:txBody>
                  <a:tcPr/>
                </a:tc>
                <a:tc>
                  <a:txBody>
                    <a:bodyPr/>
                    <a:lstStyle/>
                    <a:p>
                      <a:r>
                        <a:rPr lang="en-US" dirty="0" smtClean="0"/>
                        <a:t>Target Company B</a:t>
                      </a:r>
                      <a:endParaRPr lang="en-US" dirty="0"/>
                    </a:p>
                  </a:txBody>
                  <a:tcPr/>
                </a:tc>
              </a:tr>
              <a:tr h="609600">
                <a:tc>
                  <a:txBody>
                    <a:bodyPr/>
                    <a:lstStyle/>
                    <a:p>
                      <a:r>
                        <a:rPr lang="en-US" sz="1800" kern="1200" baseline="0" dirty="0" smtClean="0">
                          <a:solidFill>
                            <a:schemeClr val="dk1"/>
                          </a:solidFill>
                          <a:latin typeface="+mn-lt"/>
                          <a:ea typeface="+mn-ea"/>
                          <a:cs typeface="+mn-cs"/>
                        </a:rPr>
                        <a:t>Current stock price</a:t>
                      </a:r>
                      <a:endParaRPr lang="en-US" dirty="0"/>
                    </a:p>
                  </a:txBody>
                  <a:tcPr/>
                </a:tc>
                <a:tc>
                  <a:txBody>
                    <a:bodyPr/>
                    <a:lstStyle/>
                    <a:p>
                      <a:r>
                        <a:rPr lang="en-US" sz="1800" kern="1200" baseline="0" dirty="0" smtClean="0">
                          <a:solidFill>
                            <a:schemeClr val="dk1"/>
                          </a:solidFill>
                          <a:latin typeface="+mn-lt"/>
                          <a:ea typeface="+mn-ea"/>
                          <a:cs typeface="+mn-cs"/>
                        </a:rPr>
                        <a:t>44.00</a:t>
                      </a:r>
                      <a:endParaRPr lang="en-US" dirty="0"/>
                    </a:p>
                  </a:txBody>
                  <a:tcPr/>
                </a:tc>
                <a:tc>
                  <a:txBody>
                    <a:bodyPr/>
                    <a:lstStyle/>
                    <a:p>
                      <a:r>
                        <a:rPr lang="en-US" dirty="0" smtClean="0"/>
                        <a:t>23.00</a:t>
                      </a:r>
                      <a:endParaRPr lang="en-US" dirty="0"/>
                    </a:p>
                  </a:txBody>
                  <a:tcPr/>
                </a:tc>
                <a:tc>
                  <a:txBody>
                    <a:bodyPr/>
                    <a:lstStyle/>
                    <a:p>
                      <a:r>
                        <a:rPr lang="en-US" dirty="0" smtClean="0"/>
                        <a:t>51.00</a:t>
                      </a:r>
                      <a:endParaRPr lang="en-US" dirty="0"/>
                    </a:p>
                  </a:txBody>
                  <a:tcPr/>
                </a:tc>
                <a:tc>
                  <a:txBody>
                    <a:bodyPr/>
                    <a:lstStyle/>
                    <a:p>
                      <a:r>
                        <a:rPr lang="en-US" dirty="0" smtClean="0"/>
                        <a:t>31.00</a:t>
                      </a:r>
                      <a:endParaRPr lang="en-US" dirty="0"/>
                    </a:p>
                  </a:txBody>
                  <a:tcPr/>
                </a:tc>
              </a:tr>
              <a:tr h="609600">
                <a:tc>
                  <a:txBody>
                    <a:bodyPr/>
                    <a:lstStyle/>
                    <a:p>
                      <a:r>
                        <a:rPr lang="en-US" sz="1800" kern="1200" baseline="0" dirty="0" smtClean="0">
                          <a:solidFill>
                            <a:schemeClr val="dk1"/>
                          </a:solidFill>
                          <a:latin typeface="+mn-lt"/>
                          <a:ea typeface="+mn-ea"/>
                          <a:cs typeface="+mn-cs"/>
                        </a:rPr>
                        <a:t>Earnings/Share</a:t>
                      </a:r>
                      <a:endParaRPr lang="en-US" dirty="0"/>
                    </a:p>
                  </a:txBody>
                  <a:tcPr/>
                </a:tc>
                <a:tc>
                  <a:txBody>
                    <a:bodyPr/>
                    <a:lstStyle/>
                    <a:p>
                      <a:r>
                        <a:rPr lang="en-US" sz="1800" kern="1200" baseline="0" dirty="0" smtClean="0">
                          <a:solidFill>
                            <a:schemeClr val="dk1"/>
                          </a:solidFill>
                          <a:latin typeface="+mn-lt"/>
                          <a:ea typeface="+mn-ea"/>
                          <a:cs typeface="+mn-cs"/>
                        </a:rPr>
                        <a:t>3.01</a:t>
                      </a:r>
                      <a:endParaRPr lang="en-US" dirty="0"/>
                    </a:p>
                  </a:txBody>
                  <a:tcPr/>
                </a:tc>
                <a:tc>
                  <a:txBody>
                    <a:bodyPr/>
                    <a:lstStyle/>
                    <a:p>
                      <a:r>
                        <a:rPr lang="en-US" dirty="0" smtClean="0"/>
                        <a:t>1.68</a:t>
                      </a:r>
                      <a:endParaRPr lang="en-US" dirty="0"/>
                    </a:p>
                  </a:txBody>
                  <a:tcPr/>
                </a:tc>
                <a:tc>
                  <a:txBody>
                    <a:bodyPr/>
                    <a:lstStyle/>
                    <a:p>
                      <a:r>
                        <a:rPr lang="en-US" dirty="0" smtClean="0"/>
                        <a:t>2.52</a:t>
                      </a:r>
                      <a:endParaRPr lang="en-US" dirty="0"/>
                    </a:p>
                  </a:txBody>
                  <a:tcPr/>
                </a:tc>
                <a:tc>
                  <a:txBody>
                    <a:bodyPr/>
                    <a:lstStyle/>
                    <a:p>
                      <a:r>
                        <a:rPr lang="en-US" dirty="0" smtClean="0"/>
                        <a:t>1.98</a:t>
                      </a:r>
                      <a:endParaRPr lang="en-US" dirty="0"/>
                    </a:p>
                  </a:txBody>
                  <a:tcPr/>
                </a:tc>
              </a:tr>
              <a:tr h="609600">
                <a:tc>
                  <a:txBody>
                    <a:bodyPr/>
                    <a:lstStyle/>
                    <a:p>
                      <a:r>
                        <a:rPr lang="en-US" sz="1800" kern="1200" baseline="0" dirty="0" smtClean="0">
                          <a:solidFill>
                            <a:schemeClr val="dk1"/>
                          </a:solidFill>
                          <a:latin typeface="+mn-lt"/>
                          <a:ea typeface="+mn-ea"/>
                          <a:cs typeface="+mn-cs"/>
                        </a:rPr>
                        <a:t>Sales/Share</a:t>
                      </a:r>
                      <a:endParaRPr lang="en-US" dirty="0"/>
                    </a:p>
                  </a:txBody>
                  <a:tcPr/>
                </a:tc>
                <a:tc>
                  <a:txBody>
                    <a:bodyPr/>
                    <a:lstStyle/>
                    <a:p>
                      <a:r>
                        <a:rPr lang="en-US" sz="1800" kern="1200" baseline="0" dirty="0" smtClean="0">
                          <a:solidFill>
                            <a:schemeClr val="dk1"/>
                          </a:solidFill>
                          <a:latin typeface="+mn-lt"/>
                          <a:ea typeface="+mn-ea"/>
                          <a:cs typeface="+mn-cs"/>
                        </a:rPr>
                        <a:t>20.16</a:t>
                      </a:r>
                      <a:endParaRPr lang="en-US" dirty="0"/>
                    </a:p>
                  </a:txBody>
                  <a:tcPr/>
                </a:tc>
                <a:tc>
                  <a:txBody>
                    <a:bodyPr/>
                    <a:lstStyle/>
                    <a:p>
                      <a:r>
                        <a:rPr lang="en-US" dirty="0" smtClean="0"/>
                        <a:t>14.22</a:t>
                      </a:r>
                      <a:endParaRPr lang="en-US" dirty="0"/>
                    </a:p>
                  </a:txBody>
                  <a:tcPr/>
                </a:tc>
                <a:tc>
                  <a:txBody>
                    <a:bodyPr/>
                    <a:lstStyle/>
                    <a:p>
                      <a:r>
                        <a:rPr lang="en-US" dirty="0" smtClean="0"/>
                        <a:t>18.15</a:t>
                      </a:r>
                      <a:endParaRPr lang="en-US" dirty="0"/>
                    </a:p>
                  </a:txBody>
                  <a:tcPr/>
                </a:tc>
                <a:tc>
                  <a:txBody>
                    <a:bodyPr/>
                    <a:lstStyle/>
                    <a:p>
                      <a:r>
                        <a:rPr lang="en-US" dirty="0" smtClean="0"/>
                        <a:t>17.23</a:t>
                      </a:r>
                      <a:endParaRPr lang="en-US" dirty="0"/>
                    </a:p>
                  </a:txBody>
                  <a:tcPr/>
                </a:tc>
              </a:tr>
              <a:tr h="609600">
                <a:tc>
                  <a:txBody>
                    <a:bodyPr/>
                    <a:lstStyle/>
                    <a:p>
                      <a:r>
                        <a:rPr lang="en-US" sz="1800" kern="1200" baseline="0" dirty="0" smtClean="0">
                          <a:solidFill>
                            <a:schemeClr val="dk1"/>
                          </a:solidFill>
                          <a:latin typeface="+mn-lt"/>
                          <a:ea typeface="+mn-ea"/>
                          <a:cs typeface="+mn-cs"/>
                        </a:rPr>
                        <a:t>Book value/share</a:t>
                      </a:r>
                      <a:endParaRPr lang="en-US" dirty="0"/>
                    </a:p>
                  </a:txBody>
                  <a:tcPr/>
                </a:tc>
                <a:tc>
                  <a:txBody>
                    <a:bodyPr/>
                    <a:lstStyle/>
                    <a:p>
                      <a:r>
                        <a:rPr lang="en-US" sz="1800" kern="1200" baseline="0" dirty="0" smtClean="0">
                          <a:solidFill>
                            <a:schemeClr val="dk1"/>
                          </a:solidFill>
                          <a:latin typeface="+mn-lt"/>
                          <a:ea typeface="+mn-ea"/>
                          <a:cs typeface="+mn-cs"/>
                        </a:rPr>
                        <a:t>15.16</a:t>
                      </a:r>
                      <a:endParaRPr lang="en-US" dirty="0"/>
                    </a:p>
                  </a:txBody>
                  <a:tcPr/>
                </a:tc>
                <a:tc>
                  <a:txBody>
                    <a:bodyPr/>
                    <a:lstStyle/>
                    <a:p>
                      <a:r>
                        <a:rPr lang="en-US" dirty="0" smtClean="0"/>
                        <a:t>7.18</a:t>
                      </a:r>
                      <a:endParaRPr lang="en-US" dirty="0"/>
                    </a:p>
                  </a:txBody>
                  <a:tcPr/>
                </a:tc>
                <a:tc>
                  <a:txBody>
                    <a:bodyPr/>
                    <a:lstStyle/>
                    <a:p>
                      <a:r>
                        <a:rPr lang="en-US" dirty="0" smtClean="0"/>
                        <a:t>11.15</a:t>
                      </a:r>
                      <a:endParaRPr lang="en-US" dirty="0"/>
                    </a:p>
                  </a:txBody>
                  <a:tcPr/>
                </a:tc>
                <a:tc>
                  <a:txBody>
                    <a:bodyPr/>
                    <a:lstStyle/>
                    <a:p>
                      <a:r>
                        <a:rPr lang="en-US" dirty="0" smtClean="0"/>
                        <a:t>10.02</a:t>
                      </a:r>
                      <a:endParaRPr lang="en-US" dirty="0"/>
                    </a:p>
                  </a:txBody>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62000"/>
          </a:xfrm>
        </p:spPr>
        <p:txBody>
          <a:bodyPr>
            <a:normAutofit/>
          </a:bodyPr>
          <a:lstStyle/>
          <a:p>
            <a:r>
              <a:rPr lang="en-US" b="1" dirty="0" smtClean="0"/>
              <a:t>Comparable Company Analysis</a:t>
            </a:r>
            <a:endParaRPr lang="en-US" b="1" dirty="0"/>
          </a:p>
        </p:txBody>
      </p:sp>
      <p:sp>
        <p:nvSpPr>
          <p:cNvPr id="3" name="Content Placeholder 2"/>
          <p:cNvSpPr>
            <a:spLocks noGrp="1"/>
          </p:cNvSpPr>
          <p:nvPr>
            <p:ph idx="1"/>
          </p:nvPr>
        </p:nvSpPr>
        <p:spPr>
          <a:xfrm>
            <a:off x="0" y="685800"/>
            <a:ext cx="9144000" cy="6324600"/>
          </a:xfrm>
        </p:spPr>
        <p:txBody>
          <a:bodyPr>
            <a:normAutofit/>
          </a:bodyPr>
          <a:lstStyle/>
          <a:p>
            <a:r>
              <a:rPr lang="en-US" dirty="0" smtClean="0"/>
              <a:t>Calculate relative Valuation ratios for the three comparable companies and their means :-</a:t>
            </a:r>
          </a:p>
          <a:p>
            <a:pPr algn="just">
              <a:buNone/>
            </a:pPr>
            <a:r>
              <a:rPr lang="en-US" dirty="0" smtClean="0"/>
              <a:t>	</a:t>
            </a:r>
            <a:endParaRPr lang="en-US" dirty="0"/>
          </a:p>
        </p:txBody>
      </p:sp>
      <p:graphicFrame>
        <p:nvGraphicFramePr>
          <p:cNvPr id="4" name="Table 3"/>
          <p:cNvGraphicFramePr>
            <a:graphicFrameLocks noGrp="1"/>
          </p:cNvGraphicFramePr>
          <p:nvPr/>
        </p:nvGraphicFramePr>
        <p:xfrm>
          <a:off x="304800" y="2057400"/>
          <a:ext cx="8458200" cy="2468880"/>
        </p:xfrm>
        <a:graphic>
          <a:graphicData uri="http://schemas.openxmlformats.org/drawingml/2006/table">
            <a:tbl>
              <a:tblPr firstRow="1" bandRow="1">
                <a:tableStyleId>{5C22544A-7EE6-4342-B048-85BDC9FD1C3A}</a:tableStyleId>
              </a:tblPr>
              <a:tblGrid>
                <a:gridCol w="1691640"/>
                <a:gridCol w="1691640"/>
                <a:gridCol w="1691640"/>
                <a:gridCol w="1691640"/>
                <a:gridCol w="1691640"/>
              </a:tblGrid>
              <a:tr h="609600">
                <a:tc>
                  <a:txBody>
                    <a:bodyPr/>
                    <a:lstStyle/>
                    <a:p>
                      <a:r>
                        <a:rPr lang="en-US" sz="1800" b="1" kern="1200" baseline="0" dirty="0" smtClean="0">
                          <a:solidFill>
                            <a:schemeClr val="lt1"/>
                          </a:solidFill>
                          <a:latin typeface="+mn-lt"/>
                          <a:ea typeface="+mn-ea"/>
                          <a:cs typeface="+mn-cs"/>
                        </a:rPr>
                        <a:t>Relative Valuation Ratio</a:t>
                      </a:r>
                      <a:endParaRPr lang="en-US" dirty="0"/>
                    </a:p>
                  </a:txBody>
                  <a:tcPr/>
                </a:tc>
                <a:tc>
                  <a:txBody>
                    <a:bodyPr/>
                    <a:lstStyle/>
                    <a:p>
                      <a:r>
                        <a:rPr lang="en-US" dirty="0" smtClean="0"/>
                        <a:t>Company C</a:t>
                      </a:r>
                      <a:endParaRPr lang="en-US" dirty="0"/>
                    </a:p>
                  </a:txBody>
                  <a:tcPr/>
                </a:tc>
                <a:tc>
                  <a:txBody>
                    <a:bodyPr/>
                    <a:lstStyle/>
                    <a:p>
                      <a:r>
                        <a:rPr lang="en-US" dirty="0" smtClean="0"/>
                        <a:t>Company D</a:t>
                      </a:r>
                      <a:endParaRPr lang="en-US" dirty="0"/>
                    </a:p>
                  </a:txBody>
                  <a:tcPr/>
                </a:tc>
                <a:tc>
                  <a:txBody>
                    <a:bodyPr/>
                    <a:lstStyle/>
                    <a:p>
                      <a:r>
                        <a:rPr lang="en-US" dirty="0" smtClean="0"/>
                        <a:t>Company E</a:t>
                      </a:r>
                      <a:endParaRPr lang="en-US" dirty="0"/>
                    </a:p>
                  </a:txBody>
                  <a:tcPr/>
                </a:tc>
                <a:tc>
                  <a:txBody>
                    <a:bodyPr/>
                    <a:lstStyle/>
                    <a:p>
                      <a:r>
                        <a:rPr lang="en-US" dirty="0" smtClean="0"/>
                        <a:t>Mean</a:t>
                      </a:r>
                      <a:endParaRPr lang="en-US" dirty="0"/>
                    </a:p>
                  </a:txBody>
                  <a:tcPr/>
                </a:tc>
              </a:tr>
              <a:tr h="609600">
                <a:tc>
                  <a:txBody>
                    <a:bodyPr/>
                    <a:lstStyle/>
                    <a:p>
                      <a:r>
                        <a:rPr lang="en-US" sz="1800" kern="1200" baseline="0" dirty="0" smtClean="0">
                          <a:solidFill>
                            <a:schemeClr val="dk1"/>
                          </a:solidFill>
                          <a:latin typeface="+mn-lt"/>
                          <a:ea typeface="+mn-ea"/>
                          <a:cs typeface="+mn-cs"/>
                        </a:rPr>
                        <a:t>P/E</a:t>
                      </a:r>
                      <a:endParaRPr lang="en-US" dirty="0"/>
                    </a:p>
                  </a:txBody>
                  <a:tcPr/>
                </a:tc>
                <a:tc>
                  <a:txBody>
                    <a:bodyPr/>
                    <a:lstStyle/>
                    <a:p>
                      <a:r>
                        <a:rPr lang="en-US" sz="1800" kern="1200" baseline="0" dirty="0" smtClean="0">
                          <a:solidFill>
                            <a:schemeClr val="dk1"/>
                          </a:solidFill>
                          <a:latin typeface="+mn-lt"/>
                          <a:ea typeface="+mn-ea"/>
                          <a:cs typeface="+mn-cs"/>
                        </a:rPr>
                        <a:t>14.62</a:t>
                      </a:r>
                      <a:endParaRPr lang="en-US" dirty="0"/>
                    </a:p>
                  </a:txBody>
                  <a:tcPr/>
                </a:tc>
                <a:tc>
                  <a:txBody>
                    <a:bodyPr/>
                    <a:lstStyle/>
                    <a:p>
                      <a:r>
                        <a:rPr lang="en-US" dirty="0" smtClean="0"/>
                        <a:t>13.69</a:t>
                      </a:r>
                      <a:endParaRPr lang="en-US" dirty="0"/>
                    </a:p>
                  </a:txBody>
                  <a:tcPr/>
                </a:tc>
                <a:tc>
                  <a:txBody>
                    <a:bodyPr/>
                    <a:lstStyle/>
                    <a:p>
                      <a:r>
                        <a:rPr lang="en-US" dirty="0" smtClean="0"/>
                        <a:t>20.14</a:t>
                      </a:r>
                      <a:endParaRPr lang="en-US" dirty="0"/>
                    </a:p>
                  </a:txBody>
                  <a:tcPr/>
                </a:tc>
                <a:tc>
                  <a:txBody>
                    <a:bodyPr/>
                    <a:lstStyle/>
                    <a:p>
                      <a:r>
                        <a:rPr lang="en-US" dirty="0" smtClean="0"/>
                        <a:t>16.18</a:t>
                      </a:r>
                      <a:endParaRPr lang="en-US" dirty="0"/>
                    </a:p>
                  </a:txBody>
                  <a:tcPr/>
                </a:tc>
              </a:tr>
              <a:tr h="609600">
                <a:tc>
                  <a:txBody>
                    <a:bodyPr/>
                    <a:lstStyle/>
                    <a:p>
                      <a:r>
                        <a:rPr lang="en-US" sz="1800" kern="1200" baseline="0" dirty="0" smtClean="0">
                          <a:solidFill>
                            <a:schemeClr val="dk1"/>
                          </a:solidFill>
                          <a:latin typeface="+mn-lt"/>
                          <a:ea typeface="+mn-ea"/>
                          <a:cs typeface="+mn-cs"/>
                        </a:rPr>
                        <a:t>P/S</a:t>
                      </a:r>
                      <a:endParaRPr lang="en-US" dirty="0"/>
                    </a:p>
                  </a:txBody>
                  <a:tcPr/>
                </a:tc>
                <a:tc>
                  <a:txBody>
                    <a:bodyPr/>
                    <a:lstStyle/>
                    <a:p>
                      <a:r>
                        <a:rPr lang="en-US" sz="1800" kern="1200" baseline="0" dirty="0" smtClean="0">
                          <a:solidFill>
                            <a:schemeClr val="dk1"/>
                          </a:solidFill>
                          <a:latin typeface="+mn-lt"/>
                          <a:ea typeface="+mn-ea"/>
                          <a:cs typeface="+mn-cs"/>
                        </a:rPr>
                        <a:t>2.18</a:t>
                      </a:r>
                      <a:endParaRPr lang="en-US" dirty="0"/>
                    </a:p>
                  </a:txBody>
                  <a:tcPr/>
                </a:tc>
                <a:tc>
                  <a:txBody>
                    <a:bodyPr/>
                    <a:lstStyle/>
                    <a:p>
                      <a:r>
                        <a:rPr lang="en-US" dirty="0" smtClean="0"/>
                        <a:t>1.62</a:t>
                      </a:r>
                      <a:endParaRPr lang="en-US" dirty="0"/>
                    </a:p>
                  </a:txBody>
                  <a:tcPr/>
                </a:tc>
                <a:tc>
                  <a:txBody>
                    <a:bodyPr/>
                    <a:lstStyle/>
                    <a:p>
                      <a:r>
                        <a:rPr lang="en-US" dirty="0" smtClean="0"/>
                        <a:t>2.81</a:t>
                      </a:r>
                      <a:endParaRPr lang="en-US" dirty="0"/>
                    </a:p>
                  </a:txBody>
                  <a:tcPr/>
                </a:tc>
                <a:tc>
                  <a:txBody>
                    <a:bodyPr/>
                    <a:lstStyle/>
                    <a:p>
                      <a:r>
                        <a:rPr lang="en-US" dirty="0" smtClean="0"/>
                        <a:t>2.20</a:t>
                      </a:r>
                      <a:endParaRPr lang="en-US" dirty="0"/>
                    </a:p>
                  </a:txBody>
                  <a:tcPr/>
                </a:tc>
              </a:tr>
              <a:tr h="609600">
                <a:tc>
                  <a:txBody>
                    <a:bodyPr/>
                    <a:lstStyle/>
                    <a:p>
                      <a:r>
                        <a:rPr lang="en-US" sz="1800" kern="1200" baseline="0" dirty="0" smtClean="0">
                          <a:solidFill>
                            <a:schemeClr val="dk1"/>
                          </a:solidFill>
                          <a:latin typeface="+mn-lt"/>
                          <a:ea typeface="+mn-ea"/>
                          <a:cs typeface="+mn-cs"/>
                        </a:rPr>
                        <a:t>P/BV</a:t>
                      </a:r>
                      <a:endParaRPr lang="en-US" dirty="0"/>
                    </a:p>
                  </a:txBody>
                  <a:tcPr/>
                </a:tc>
                <a:tc>
                  <a:txBody>
                    <a:bodyPr/>
                    <a:lstStyle/>
                    <a:p>
                      <a:r>
                        <a:rPr lang="en-US" sz="1800" kern="1200" baseline="0" dirty="0" smtClean="0">
                          <a:solidFill>
                            <a:schemeClr val="dk1"/>
                          </a:solidFill>
                          <a:latin typeface="+mn-lt"/>
                          <a:ea typeface="+mn-ea"/>
                          <a:cs typeface="+mn-cs"/>
                        </a:rPr>
                        <a:t>2.90</a:t>
                      </a:r>
                      <a:endParaRPr lang="en-US" dirty="0"/>
                    </a:p>
                  </a:txBody>
                  <a:tcPr/>
                </a:tc>
                <a:tc>
                  <a:txBody>
                    <a:bodyPr/>
                    <a:lstStyle/>
                    <a:p>
                      <a:r>
                        <a:rPr lang="en-US" dirty="0" smtClean="0"/>
                        <a:t>3.20</a:t>
                      </a:r>
                      <a:endParaRPr lang="en-US" dirty="0"/>
                    </a:p>
                  </a:txBody>
                  <a:tcPr/>
                </a:tc>
                <a:tc>
                  <a:txBody>
                    <a:bodyPr/>
                    <a:lstStyle/>
                    <a:p>
                      <a:r>
                        <a:rPr lang="en-US" dirty="0" smtClean="0"/>
                        <a:t>4.57</a:t>
                      </a:r>
                      <a:endParaRPr lang="en-US" dirty="0"/>
                    </a:p>
                  </a:txBody>
                  <a:tcPr/>
                </a:tc>
                <a:tc>
                  <a:txBody>
                    <a:bodyPr/>
                    <a:lstStyle/>
                    <a:p>
                      <a:r>
                        <a:rPr lang="en-US" dirty="0" smtClean="0"/>
                        <a:t>3.56</a:t>
                      </a:r>
                      <a:endParaRPr lang="en-US" dirty="0"/>
                    </a:p>
                  </a:txBody>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62000"/>
          </a:xfrm>
        </p:spPr>
        <p:txBody>
          <a:bodyPr>
            <a:normAutofit/>
          </a:bodyPr>
          <a:lstStyle/>
          <a:p>
            <a:r>
              <a:rPr lang="en-US" b="1" dirty="0" smtClean="0"/>
              <a:t>Comparable Company Analysis</a:t>
            </a:r>
            <a:endParaRPr lang="en-US" b="1" dirty="0"/>
          </a:p>
        </p:txBody>
      </p:sp>
      <p:sp>
        <p:nvSpPr>
          <p:cNvPr id="3" name="Content Placeholder 2"/>
          <p:cNvSpPr>
            <a:spLocks noGrp="1"/>
          </p:cNvSpPr>
          <p:nvPr>
            <p:ph idx="1"/>
          </p:nvPr>
        </p:nvSpPr>
        <p:spPr>
          <a:xfrm>
            <a:off x="0" y="685800"/>
            <a:ext cx="9144000" cy="6324600"/>
          </a:xfrm>
        </p:spPr>
        <p:txBody>
          <a:bodyPr>
            <a:normAutofit/>
          </a:bodyPr>
          <a:lstStyle/>
          <a:p>
            <a:pPr algn="just">
              <a:buNone/>
            </a:pPr>
            <a:r>
              <a:rPr lang="en-US" dirty="0" smtClean="0"/>
              <a:t>   Apply the means to the valuation variables for Company B to get the estimated stock price for Company B based on the comparable companies 	</a:t>
            </a:r>
            <a:endParaRPr lang="en-US" dirty="0"/>
          </a:p>
        </p:txBody>
      </p:sp>
      <p:graphicFrame>
        <p:nvGraphicFramePr>
          <p:cNvPr id="4" name="Table 3"/>
          <p:cNvGraphicFramePr>
            <a:graphicFrameLocks noGrp="1"/>
          </p:cNvGraphicFramePr>
          <p:nvPr/>
        </p:nvGraphicFramePr>
        <p:xfrm>
          <a:off x="304800" y="2285999"/>
          <a:ext cx="7924800" cy="3310155"/>
        </p:xfrm>
        <a:graphic>
          <a:graphicData uri="http://schemas.openxmlformats.org/drawingml/2006/table">
            <a:tbl>
              <a:tblPr firstRow="1" bandRow="1">
                <a:tableStyleId>{5C22544A-7EE6-4342-B048-85BDC9FD1C3A}</a:tableStyleId>
              </a:tblPr>
              <a:tblGrid>
                <a:gridCol w="2209800"/>
                <a:gridCol w="1752600"/>
                <a:gridCol w="2724150"/>
                <a:gridCol w="1238250"/>
              </a:tblGrid>
              <a:tr h="912705">
                <a:tc>
                  <a:txBody>
                    <a:bodyPr/>
                    <a:lstStyle/>
                    <a:p>
                      <a:r>
                        <a:rPr lang="en-US" sz="1800" b="1" kern="1200" baseline="0" dirty="0" smtClean="0">
                          <a:solidFill>
                            <a:schemeClr val="lt1"/>
                          </a:solidFill>
                          <a:latin typeface="+mn-lt"/>
                          <a:ea typeface="+mn-ea"/>
                          <a:cs typeface="+mn-cs"/>
                        </a:rPr>
                        <a:t>Valuation variables</a:t>
                      </a:r>
                      <a:endParaRPr lang="en-US" dirty="0"/>
                    </a:p>
                  </a:txBody>
                  <a:tcPr/>
                </a:tc>
                <a:tc>
                  <a:txBody>
                    <a:bodyPr/>
                    <a:lstStyle/>
                    <a:p>
                      <a:r>
                        <a:rPr lang="en-US" dirty="0" smtClean="0"/>
                        <a:t>Company B</a:t>
                      </a:r>
                      <a:endParaRPr lang="en-US" dirty="0"/>
                    </a:p>
                  </a:txBody>
                  <a:tcPr/>
                </a:tc>
                <a:tc>
                  <a:txBody>
                    <a:bodyPr/>
                    <a:lstStyle/>
                    <a:p>
                      <a:r>
                        <a:rPr lang="en-US" sz="1800" b="1" kern="1200" baseline="0" dirty="0" smtClean="0">
                          <a:solidFill>
                            <a:schemeClr val="lt1"/>
                          </a:solidFill>
                          <a:latin typeface="+mn-lt"/>
                          <a:ea typeface="+mn-ea"/>
                          <a:cs typeface="+mn-cs"/>
                        </a:rPr>
                        <a:t>Mean Multiple for</a:t>
                      </a:r>
                    </a:p>
                    <a:p>
                      <a:r>
                        <a:rPr lang="en-US" sz="1800" b="1" kern="1200" baseline="0" dirty="0" smtClean="0">
                          <a:solidFill>
                            <a:schemeClr val="lt1"/>
                          </a:solidFill>
                          <a:latin typeface="+mn-lt"/>
                          <a:ea typeface="+mn-ea"/>
                          <a:cs typeface="+mn-cs"/>
                        </a:rPr>
                        <a:t>comparables</a:t>
                      </a:r>
                      <a:endParaRPr lang="en-US" dirty="0"/>
                    </a:p>
                  </a:txBody>
                  <a:tcPr/>
                </a:tc>
                <a:tc>
                  <a:txBody>
                    <a:bodyPr/>
                    <a:lstStyle/>
                    <a:p>
                      <a:r>
                        <a:rPr lang="en-US" sz="1800" b="1" kern="1200" baseline="0" dirty="0" smtClean="0">
                          <a:solidFill>
                            <a:schemeClr val="lt1"/>
                          </a:solidFill>
                          <a:latin typeface="+mn-lt"/>
                          <a:ea typeface="+mn-ea"/>
                          <a:cs typeface="+mn-cs"/>
                        </a:rPr>
                        <a:t>Estimated</a:t>
                      </a:r>
                    </a:p>
                    <a:p>
                      <a:r>
                        <a:rPr lang="en-US" sz="1800" b="1" kern="1200" baseline="0" dirty="0" smtClean="0">
                          <a:solidFill>
                            <a:schemeClr val="lt1"/>
                          </a:solidFill>
                          <a:latin typeface="+mn-lt"/>
                          <a:ea typeface="+mn-ea"/>
                          <a:cs typeface="+mn-cs"/>
                        </a:rPr>
                        <a:t>Stock Price</a:t>
                      </a:r>
                      <a:endParaRPr lang="en-US" dirty="0"/>
                    </a:p>
                  </a:txBody>
                  <a:tcPr/>
                </a:tc>
              </a:tr>
              <a:tr h="699740">
                <a:tc>
                  <a:txBody>
                    <a:bodyPr/>
                    <a:lstStyle/>
                    <a:p>
                      <a:r>
                        <a:rPr lang="en-US" sz="2000" b="1" kern="1200" baseline="0" dirty="0" smtClean="0">
                          <a:solidFill>
                            <a:schemeClr val="dk1"/>
                          </a:solidFill>
                          <a:latin typeface="+mn-lt"/>
                          <a:ea typeface="+mn-ea"/>
                          <a:cs typeface="+mn-cs"/>
                        </a:rPr>
                        <a:t>Current stock price</a:t>
                      </a:r>
                      <a:endParaRPr lang="en-US" sz="2000" b="1" dirty="0"/>
                    </a:p>
                  </a:txBody>
                  <a:tcPr/>
                </a:tc>
                <a:tc>
                  <a:txBody>
                    <a:bodyPr/>
                    <a:lstStyle/>
                    <a:p>
                      <a:r>
                        <a:rPr lang="en-US" sz="2000" b="1" kern="1200" baseline="0" dirty="0" smtClean="0">
                          <a:solidFill>
                            <a:schemeClr val="dk1"/>
                          </a:solidFill>
                          <a:latin typeface="+mn-lt"/>
                          <a:ea typeface="+mn-ea"/>
                          <a:cs typeface="+mn-cs"/>
                        </a:rPr>
                        <a:t>31.00</a:t>
                      </a:r>
                      <a:endParaRPr lang="en-US" sz="2000" b="1" dirty="0"/>
                    </a:p>
                  </a:txBody>
                  <a:tcPr/>
                </a:tc>
                <a:tc>
                  <a:txBody>
                    <a:bodyPr/>
                    <a:lstStyle/>
                    <a:p>
                      <a:endParaRPr lang="en-US" sz="2000" b="1" dirty="0"/>
                    </a:p>
                  </a:txBody>
                  <a:tcPr/>
                </a:tc>
                <a:tc>
                  <a:txBody>
                    <a:bodyPr/>
                    <a:lstStyle/>
                    <a:p>
                      <a:endParaRPr lang="en-US" sz="2000" b="1" dirty="0"/>
                    </a:p>
                  </a:txBody>
                  <a:tcPr/>
                </a:tc>
              </a:tr>
              <a:tr h="498985">
                <a:tc>
                  <a:txBody>
                    <a:bodyPr/>
                    <a:lstStyle/>
                    <a:p>
                      <a:r>
                        <a:rPr lang="en-US" sz="2000" b="1" kern="1200" baseline="0" dirty="0" smtClean="0">
                          <a:solidFill>
                            <a:schemeClr val="dk1"/>
                          </a:solidFill>
                          <a:latin typeface="+mn-lt"/>
                          <a:ea typeface="+mn-ea"/>
                          <a:cs typeface="+mn-cs"/>
                        </a:rPr>
                        <a:t>Earnings/Share</a:t>
                      </a:r>
                      <a:endParaRPr lang="en-US" sz="2000" b="1" dirty="0"/>
                    </a:p>
                  </a:txBody>
                  <a:tcPr/>
                </a:tc>
                <a:tc>
                  <a:txBody>
                    <a:bodyPr/>
                    <a:lstStyle/>
                    <a:p>
                      <a:r>
                        <a:rPr lang="en-US" sz="2000" b="1" kern="1200" baseline="0" dirty="0" smtClean="0">
                          <a:solidFill>
                            <a:schemeClr val="dk1"/>
                          </a:solidFill>
                          <a:latin typeface="+mn-lt"/>
                          <a:ea typeface="+mn-ea"/>
                          <a:cs typeface="+mn-cs"/>
                        </a:rPr>
                        <a:t>1.98</a:t>
                      </a:r>
                      <a:endParaRPr lang="en-US" sz="2000" b="1" dirty="0"/>
                    </a:p>
                  </a:txBody>
                  <a:tcPr/>
                </a:tc>
                <a:tc>
                  <a:txBody>
                    <a:bodyPr/>
                    <a:lstStyle/>
                    <a:p>
                      <a:r>
                        <a:rPr lang="en-US" sz="2000" b="1" dirty="0" smtClean="0"/>
                        <a:t>16.18</a:t>
                      </a:r>
                      <a:endParaRPr lang="en-US" sz="2000" b="1" dirty="0"/>
                    </a:p>
                  </a:txBody>
                  <a:tcPr/>
                </a:tc>
                <a:tc>
                  <a:txBody>
                    <a:bodyPr/>
                    <a:lstStyle/>
                    <a:p>
                      <a:r>
                        <a:rPr lang="en-US" sz="2000" b="1" dirty="0" smtClean="0"/>
                        <a:t>32.04</a:t>
                      </a:r>
                      <a:endParaRPr lang="en-US" sz="2000" b="1" dirty="0"/>
                    </a:p>
                  </a:txBody>
                  <a:tcPr/>
                </a:tc>
              </a:tr>
              <a:tr h="498985">
                <a:tc>
                  <a:txBody>
                    <a:bodyPr/>
                    <a:lstStyle/>
                    <a:p>
                      <a:r>
                        <a:rPr lang="en-US" sz="2000" b="1" kern="1200" baseline="0" dirty="0" smtClean="0">
                          <a:solidFill>
                            <a:schemeClr val="dk1"/>
                          </a:solidFill>
                          <a:latin typeface="+mn-lt"/>
                          <a:ea typeface="+mn-ea"/>
                          <a:cs typeface="+mn-cs"/>
                        </a:rPr>
                        <a:t>Sales/Price</a:t>
                      </a:r>
                      <a:endParaRPr lang="en-US" sz="2000" b="1" dirty="0"/>
                    </a:p>
                  </a:txBody>
                  <a:tcPr/>
                </a:tc>
                <a:tc>
                  <a:txBody>
                    <a:bodyPr/>
                    <a:lstStyle/>
                    <a:p>
                      <a:r>
                        <a:rPr lang="en-US" sz="2000" b="1" kern="1200" baseline="0" dirty="0" smtClean="0">
                          <a:solidFill>
                            <a:schemeClr val="dk1"/>
                          </a:solidFill>
                          <a:latin typeface="+mn-lt"/>
                          <a:ea typeface="+mn-ea"/>
                          <a:cs typeface="+mn-cs"/>
                        </a:rPr>
                        <a:t>17.23</a:t>
                      </a:r>
                      <a:endParaRPr lang="en-US" sz="2000" b="1" dirty="0"/>
                    </a:p>
                  </a:txBody>
                  <a:tcPr/>
                </a:tc>
                <a:tc>
                  <a:txBody>
                    <a:bodyPr/>
                    <a:lstStyle/>
                    <a:p>
                      <a:r>
                        <a:rPr lang="en-US" sz="2000" b="1" dirty="0" smtClean="0"/>
                        <a:t>2.20</a:t>
                      </a:r>
                      <a:endParaRPr lang="en-US" sz="2000" b="1" dirty="0"/>
                    </a:p>
                  </a:txBody>
                  <a:tcPr/>
                </a:tc>
                <a:tc>
                  <a:txBody>
                    <a:bodyPr/>
                    <a:lstStyle/>
                    <a:p>
                      <a:r>
                        <a:rPr lang="en-US" sz="2000" b="1" dirty="0" smtClean="0"/>
                        <a:t>37.91</a:t>
                      </a:r>
                      <a:endParaRPr lang="en-US" sz="2000" b="1" dirty="0"/>
                    </a:p>
                  </a:txBody>
                  <a:tcPr/>
                </a:tc>
              </a:tr>
              <a:tr h="699740">
                <a:tc>
                  <a:txBody>
                    <a:bodyPr/>
                    <a:lstStyle/>
                    <a:p>
                      <a:r>
                        <a:rPr lang="en-US" sz="2000" b="1" kern="1200" baseline="0" dirty="0" smtClean="0">
                          <a:solidFill>
                            <a:schemeClr val="dk1"/>
                          </a:solidFill>
                          <a:latin typeface="+mn-lt"/>
                          <a:ea typeface="+mn-ea"/>
                          <a:cs typeface="+mn-cs"/>
                        </a:rPr>
                        <a:t>Book value/share</a:t>
                      </a:r>
                      <a:endParaRPr lang="en-US" sz="2000" b="1" dirty="0"/>
                    </a:p>
                  </a:txBody>
                  <a:tcPr/>
                </a:tc>
                <a:tc>
                  <a:txBody>
                    <a:bodyPr/>
                    <a:lstStyle/>
                    <a:p>
                      <a:r>
                        <a:rPr lang="en-US" sz="2000" b="1" kern="1200" baseline="0" dirty="0" smtClean="0">
                          <a:solidFill>
                            <a:schemeClr val="dk1"/>
                          </a:solidFill>
                          <a:latin typeface="+mn-lt"/>
                          <a:ea typeface="+mn-ea"/>
                          <a:cs typeface="+mn-cs"/>
                        </a:rPr>
                        <a:t>10.02</a:t>
                      </a:r>
                      <a:endParaRPr lang="en-US" sz="2000" b="1" dirty="0"/>
                    </a:p>
                  </a:txBody>
                  <a:tcPr/>
                </a:tc>
                <a:tc>
                  <a:txBody>
                    <a:bodyPr/>
                    <a:lstStyle/>
                    <a:p>
                      <a:r>
                        <a:rPr lang="en-US" sz="2000" b="1" dirty="0" smtClean="0"/>
                        <a:t>3.56</a:t>
                      </a:r>
                      <a:endParaRPr lang="en-US" sz="2000" b="1" dirty="0"/>
                    </a:p>
                  </a:txBody>
                  <a:tcPr/>
                </a:tc>
                <a:tc>
                  <a:txBody>
                    <a:bodyPr/>
                    <a:lstStyle/>
                    <a:p>
                      <a:r>
                        <a:rPr lang="en-US" sz="2000" b="1" dirty="0" smtClean="0"/>
                        <a:t>35.67</a:t>
                      </a:r>
                      <a:endParaRPr lang="en-US" sz="2000" b="1" dirty="0"/>
                    </a:p>
                  </a:txBody>
                  <a:tcPr/>
                </a:tc>
              </a:tr>
            </a:tbl>
          </a:graphicData>
        </a:graphic>
      </p:graphicFrame>
      <p:sp>
        <p:nvSpPr>
          <p:cNvPr id="7" name="TextBox 6"/>
          <p:cNvSpPr txBox="1"/>
          <p:nvPr/>
        </p:nvSpPr>
        <p:spPr>
          <a:xfrm>
            <a:off x="381000" y="5638800"/>
            <a:ext cx="7239000" cy="830997"/>
          </a:xfrm>
          <a:prstGeom prst="rect">
            <a:avLst/>
          </a:prstGeom>
          <a:noFill/>
        </p:spPr>
        <p:txBody>
          <a:bodyPr wrap="square" rtlCol="0">
            <a:spAutoFit/>
          </a:bodyPr>
          <a:lstStyle/>
          <a:p>
            <a:pPr algn="ctr"/>
            <a:r>
              <a:rPr lang="en-US" sz="2400" dirty="0" smtClean="0"/>
              <a:t>The mean estimated stock price = (32.04+ 37.91+35.67)/3 = 35.21</a:t>
            </a:r>
            <a:endParaRPr lang="en-US" sz="24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62000"/>
          </a:xfrm>
        </p:spPr>
        <p:txBody>
          <a:bodyPr>
            <a:normAutofit/>
          </a:bodyPr>
          <a:lstStyle/>
          <a:p>
            <a:r>
              <a:rPr lang="en-US" b="1" dirty="0" smtClean="0"/>
              <a:t>Comparable Transaction Analysis</a:t>
            </a:r>
            <a:endParaRPr lang="en-US" b="1" dirty="0"/>
          </a:p>
        </p:txBody>
      </p:sp>
      <p:sp>
        <p:nvSpPr>
          <p:cNvPr id="3" name="Content Placeholder 2"/>
          <p:cNvSpPr>
            <a:spLocks noGrp="1"/>
          </p:cNvSpPr>
          <p:nvPr>
            <p:ph idx="1"/>
          </p:nvPr>
        </p:nvSpPr>
        <p:spPr>
          <a:xfrm>
            <a:off x="0" y="685800"/>
            <a:ext cx="9144000" cy="6324600"/>
          </a:xfrm>
        </p:spPr>
        <p:txBody>
          <a:bodyPr>
            <a:normAutofit/>
          </a:bodyPr>
          <a:lstStyle/>
          <a:p>
            <a:pPr algn="just">
              <a:buNone/>
            </a:pPr>
            <a:r>
              <a:rPr lang="en-US" dirty="0" smtClean="0"/>
              <a:t>   Apply the means to the valuation variables for Company B to get the estimated stock price for Company B based on the comparable transactions 	</a:t>
            </a:r>
            <a:endParaRPr lang="en-US" dirty="0"/>
          </a:p>
        </p:txBody>
      </p:sp>
      <p:graphicFrame>
        <p:nvGraphicFramePr>
          <p:cNvPr id="4" name="Table 3"/>
          <p:cNvGraphicFramePr>
            <a:graphicFrameLocks noGrp="1"/>
          </p:cNvGraphicFramePr>
          <p:nvPr/>
        </p:nvGraphicFramePr>
        <p:xfrm>
          <a:off x="304800" y="2285999"/>
          <a:ext cx="8458200" cy="3311850"/>
        </p:xfrm>
        <a:graphic>
          <a:graphicData uri="http://schemas.openxmlformats.org/drawingml/2006/table">
            <a:tbl>
              <a:tblPr firstRow="1" bandRow="1">
                <a:tableStyleId>{5C22544A-7EE6-4342-B048-85BDC9FD1C3A}</a:tableStyleId>
              </a:tblPr>
              <a:tblGrid>
                <a:gridCol w="2358537"/>
                <a:gridCol w="1527663"/>
                <a:gridCol w="2514600"/>
                <a:gridCol w="2057400"/>
              </a:tblGrid>
              <a:tr h="914400">
                <a:tc>
                  <a:txBody>
                    <a:bodyPr/>
                    <a:lstStyle/>
                    <a:p>
                      <a:r>
                        <a:rPr lang="en-US" sz="1800" b="1" kern="1200" baseline="0" dirty="0" smtClean="0">
                          <a:solidFill>
                            <a:schemeClr val="lt1"/>
                          </a:solidFill>
                          <a:latin typeface="+mn-lt"/>
                          <a:ea typeface="+mn-ea"/>
                          <a:cs typeface="+mn-cs"/>
                        </a:rPr>
                        <a:t>Valuation variables</a:t>
                      </a:r>
                      <a:endParaRPr lang="en-US" dirty="0"/>
                    </a:p>
                  </a:txBody>
                  <a:tcPr/>
                </a:tc>
                <a:tc>
                  <a:txBody>
                    <a:bodyPr/>
                    <a:lstStyle/>
                    <a:p>
                      <a:r>
                        <a:rPr lang="en-US" dirty="0" smtClean="0"/>
                        <a:t>Company B</a:t>
                      </a:r>
                      <a:endParaRPr lang="en-US" dirty="0"/>
                    </a:p>
                  </a:txBody>
                  <a:tcPr/>
                </a:tc>
                <a:tc>
                  <a:txBody>
                    <a:bodyPr/>
                    <a:lstStyle/>
                    <a:p>
                      <a:r>
                        <a:rPr lang="en-US" sz="1800" b="1" kern="1200" baseline="0" dirty="0" smtClean="0">
                          <a:solidFill>
                            <a:schemeClr val="lt1"/>
                          </a:solidFill>
                          <a:latin typeface="+mn-lt"/>
                          <a:ea typeface="+mn-ea"/>
                          <a:cs typeface="+mn-cs"/>
                        </a:rPr>
                        <a:t>Mean Multiple for</a:t>
                      </a:r>
                    </a:p>
                    <a:p>
                      <a:r>
                        <a:rPr lang="en-US" sz="1800" b="1" kern="1200" baseline="0" dirty="0" smtClean="0">
                          <a:solidFill>
                            <a:schemeClr val="lt1"/>
                          </a:solidFill>
                          <a:latin typeface="+mn-lt"/>
                          <a:ea typeface="+mn-ea"/>
                          <a:cs typeface="+mn-cs"/>
                        </a:rPr>
                        <a:t>comparables</a:t>
                      </a:r>
                      <a:endParaRPr lang="en-US" dirty="0"/>
                    </a:p>
                  </a:txBody>
                  <a:tcPr/>
                </a:tc>
                <a:tc>
                  <a:txBody>
                    <a:bodyPr/>
                    <a:lstStyle/>
                    <a:p>
                      <a:r>
                        <a:rPr lang="en-US" sz="1800" b="1" kern="1200" baseline="0" dirty="0" smtClean="0">
                          <a:solidFill>
                            <a:schemeClr val="lt1"/>
                          </a:solidFill>
                          <a:latin typeface="+mn-lt"/>
                          <a:ea typeface="+mn-ea"/>
                          <a:cs typeface="+mn-cs"/>
                        </a:rPr>
                        <a:t>Estimated</a:t>
                      </a:r>
                    </a:p>
                    <a:p>
                      <a:r>
                        <a:rPr lang="en-US" sz="1800" b="1" kern="1200" baseline="0" dirty="0" smtClean="0">
                          <a:solidFill>
                            <a:schemeClr val="lt1"/>
                          </a:solidFill>
                          <a:latin typeface="+mn-lt"/>
                          <a:ea typeface="+mn-ea"/>
                          <a:cs typeface="+mn-cs"/>
                        </a:rPr>
                        <a:t>Acquisition Price</a:t>
                      </a:r>
                      <a:endParaRPr lang="en-US" dirty="0"/>
                    </a:p>
                  </a:txBody>
                  <a:tcPr/>
                </a:tc>
              </a:tr>
              <a:tr h="699740">
                <a:tc>
                  <a:txBody>
                    <a:bodyPr/>
                    <a:lstStyle/>
                    <a:p>
                      <a:r>
                        <a:rPr lang="en-US" sz="2000" b="1" kern="1200" baseline="0" dirty="0" smtClean="0">
                          <a:solidFill>
                            <a:schemeClr val="dk1"/>
                          </a:solidFill>
                          <a:latin typeface="+mn-lt"/>
                          <a:ea typeface="+mn-ea"/>
                          <a:cs typeface="+mn-cs"/>
                        </a:rPr>
                        <a:t>Current stock price</a:t>
                      </a:r>
                      <a:endParaRPr lang="en-US" sz="2000" b="1" dirty="0"/>
                    </a:p>
                  </a:txBody>
                  <a:tcPr/>
                </a:tc>
                <a:tc>
                  <a:txBody>
                    <a:bodyPr/>
                    <a:lstStyle/>
                    <a:p>
                      <a:r>
                        <a:rPr lang="en-US" sz="2000" b="1" kern="1200" baseline="0" dirty="0" smtClean="0">
                          <a:solidFill>
                            <a:schemeClr val="dk1"/>
                          </a:solidFill>
                          <a:latin typeface="+mn-lt"/>
                          <a:ea typeface="+mn-ea"/>
                          <a:cs typeface="+mn-cs"/>
                        </a:rPr>
                        <a:t>31.00</a:t>
                      </a:r>
                      <a:endParaRPr lang="en-US" sz="2000" b="1" dirty="0"/>
                    </a:p>
                  </a:txBody>
                  <a:tcPr/>
                </a:tc>
                <a:tc>
                  <a:txBody>
                    <a:bodyPr/>
                    <a:lstStyle/>
                    <a:p>
                      <a:endParaRPr lang="en-US" sz="2000" b="1" dirty="0"/>
                    </a:p>
                  </a:txBody>
                  <a:tcPr/>
                </a:tc>
                <a:tc>
                  <a:txBody>
                    <a:bodyPr/>
                    <a:lstStyle/>
                    <a:p>
                      <a:endParaRPr lang="en-US" sz="2000" b="1" dirty="0"/>
                    </a:p>
                  </a:txBody>
                  <a:tcPr/>
                </a:tc>
              </a:tr>
              <a:tr h="498985">
                <a:tc>
                  <a:txBody>
                    <a:bodyPr/>
                    <a:lstStyle/>
                    <a:p>
                      <a:r>
                        <a:rPr lang="en-US" sz="2000" b="1" kern="1200" baseline="0" dirty="0" smtClean="0">
                          <a:solidFill>
                            <a:schemeClr val="dk1"/>
                          </a:solidFill>
                          <a:latin typeface="+mn-lt"/>
                          <a:ea typeface="+mn-ea"/>
                          <a:cs typeface="+mn-cs"/>
                        </a:rPr>
                        <a:t>Earnings/Share</a:t>
                      </a:r>
                      <a:endParaRPr lang="en-US" sz="2000" b="1" dirty="0"/>
                    </a:p>
                  </a:txBody>
                  <a:tcPr/>
                </a:tc>
                <a:tc>
                  <a:txBody>
                    <a:bodyPr/>
                    <a:lstStyle/>
                    <a:p>
                      <a:r>
                        <a:rPr lang="en-US" sz="2000" b="1" kern="1200" baseline="0" dirty="0" smtClean="0">
                          <a:solidFill>
                            <a:schemeClr val="dk1"/>
                          </a:solidFill>
                          <a:latin typeface="+mn-lt"/>
                          <a:ea typeface="+mn-ea"/>
                          <a:cs typeface="+mn-cs"/>
                        </a:rPr>
                        <a:t>1.98</a:t>
                      </a:r>
                      <a:endParaRPr lang="en-US" sz="2000" b="1" dirty="0"/>
                    </a:p>
                  </a:txBody>
                  <a:tcPr/>
                </a:tc>
                <a:tc>
                  <a:txBody>
                    <a:bodyPr/>
                    <a:lstStyle/>
                    <a:p>
                      <a:r>
                        <a:rPr lang="en-US" sz="2000" b="1" dirty="0" smtClean="0"/>
                        <a:t>19.81</a:t>
                      </a:r>
                      <a:endParaRPr lang="en-US" sz="2000" b="1" dirty="0"/>
                    </a:p>
                  </a:txBody>
                  <a:tcPr/>
                </a:tc>
                <a:tc>
                  <a:txBody>
                    <a:bodyPr/>
                    <a:lstStyle/>
                    <a:p>
                      <a:r>
                        <a:rPr lang="en-US" sz="2000" b="1" dirty="0" smtClean="0"/>
                        <a:t>39.22</a:t>
                      </a:r>
                      <a:endParaRPr lang="en-US" sz="2000" b="1" dirty="0"/>
                    </a:p>
                  </a:txBody>
                  <a:tcPr/>
                </a:tc>
              </a:tr>
              <a:tr h="498985">
                <a:tc>
                  <a:txBody>
                    <a:bodyPr/>
                    <a:lstStyle/>
                    <a:p>
                      <a:r>
                        <a:rPr lang="en-US" sz="2000" b="1" kern="1200" baseline="0" dirty="0" smtClean="0">
                          <a:solidFill>
                            <a:schemeClr val="dk1"/>
                          </a:solidFill>
                          <a:latin typeface="+mn-lt"/>
                          <a:ea typeface="+mn-ea"/>
                          <a:cs typeface="+mn-cs"/>
                        </a:rPr>
                        <a:t>Sales/Price</a:t>
                      </a:r>
                      <a:endParaRPr lang="en-US" sz="2000" b="1" dirty="0"/>
                    </a:p>
                  </a:txBody>
                  <a:tcPr/>
                </a:tc>
                <a:tc>
                  <a:txBody>
                    <a:bodyPr/>
                    <a:lstStyle/>
                    <a:p>
                      <a:r>
                        <a:rPr lang="en-US" sz="2000" b="1" kern="1200" baseline="0" dirty="0" smtClean="0">
                          <a:solidFill>
                            <a:schemeClr val="dk1"/>
                          </a:solidFill>
                          <a:latin typeface="+mn-lt"/>
                          <a:ea typeface="+mn-ea"/>
                          <a:cs typeface="+mn-cs"/>
                        </a:rPr>
                        <a:t>17.23</a:t>
                      </a:r>
                      <a:endParaRPr lang="en-US" sz="2000" b="1" dirty="0"/>
                    </a:p>
                  </a:txBody>
                  <a:tcPr/>
                </a:tc>
                <a:tc>
                  <a:txBody>
                    <a:bodyPr/>
                    <a:lstStyle/>
                    <a:p>
                      <a:r>
                        <a:rPr lang="en-US" sz="2000" b="1" dirty="0" smtClean="0"/>
                        <a:t>2.46</a:t>
                      </a:r>
                      <a:endParaRPr lang="en-US" sz="2000" b="1" dirty="0"/>
                    </a:p>
                  </a:txBody>
                  <a:tcPr/>
                </a:tc>
                <a:tc>
                  <a:txBody>
                    <a:bodyPr/>
                    <a:lstStyle/>
                    <a:p>
                      <a:r>
                        <a:rPr lang="en-US" sz="2000" b="1" dirty="0" smtClean="0"/>
                        <a:t>42.39</a:t>
                      </a:r>
                      <a:endParaRPr lang="en-US" sz="2000" b="1" dirty="0"/>
                    </a:p>
                  </a:txBody>
                  <a:tcPr/>
                </a:tc>
              </a:tr>
              <a:tr h="699740">
                <a:tc>
                  <a:txBody>
                    <a:bodyPr/>
                    <a:lstStyle/>
                    <a:p>
                      <a:r>
                        <a:rPr lang="en-US" sz="2000" b="1" kern="1200" baseline="0" dirty="0" smtClean="0">
                          <a:solidFill>
                            <a:schemeClr val="dk1"/>
                          </a:solidFill>
                          <a:latin typeface="+mn-lt"/>
                          <a:ea typeface="+mn-ea"/>
                          <a:cs typeface="+mn-cs"/>
                        </a:rPr>
                        <a:t>Book value/share</a:t>
                      </a:r>
                      <a:endParaRPr lang="en-US" sz="2000" b="1" dirty="0"/>
                    </a:p>
                  </a:txBody>
                  <a:tcPr/>
                </a:tc>
                <a:tc>
                  <a:txBody>
                    <a:bodyPr/>
                    <a:lstStyle/>
                    <a:p>
                      <a:r>
                        <a:rPr lang="en-US" sz="2000" b="1" kern="1200" baseline="0" dirty="0" smtClean="0">
                          <a:solidFill>
                            <a:schemeClr val="dk1"/>
                          </a:solidFill>
                          <a:latin typeface="+mn-lt"/>
                          <a:ea typeface="+mn-ea"/>
                          <a:cs typeface="+mn-cs"/>
                        </a:rPr>
                        <a:t>10.02</a:t>
                      </a:r>
                      <a:endParaRPr lang="en-US" sz="2000" b="1" dirty="0"/>
                    </a:p>
                  </a:txBody>
                  <a:tcPr/>
                </a:tc>
                <a:tc>
                  <a:txBody>
                    <a:bodyPr/>
                    <a:lstStyle/>
                    <a:p>
                      <a:r>
                        <a:rPr lang="en-US" sz="2000" b="1" dirty="0" smtClean="0"/>
                        <a:t>4.09</a:t>
                      </a:r>
                      <a:endParaRPr lang="en-US" sz="2000" b="1" dirty="0"/>
                    </a:p>
                  </a:txBody>
                  <a:tcPr/>
                </a:tc>
                <a:tc>
                  <a:txBody>
                    <a:bodyPr/>
                    <a:lstStyle/>
                    <a:p>
                      <a:r>
                        <a:rPr lang="en-US" sz="2000" b="1" dirty="0" smtClean="0"/>
                        <a:t>40.98</a:t>
                      </a:r>
                      <a:endParaRPr lang="en-US" sz="2000" b="1" dirty="0"/>
                    </a:p>
                  </a:txBody>
                  <a:tcPr/>
                </a:tc>
              </a:tr>
            </a:tbl>
          </a:graphicData>
        </a:graphic>
      </p:graphicFrame>
      <p:sp>
        <p:nvSpPr>
          <p:cNvPr id="7" name="TextBox 6"/>
          <p:cNvSpPr txBox="1"/>
          <p:nvPr/>
        </p:nvSpPr>
        <p:spPr>
          <a:xfrm>
            <a:off x="381000" y="5638800"/>
            <a:ext cx="7239000" cy="830997"/>
          </a:xfrm>
          <a:prstGeom prst="rect">
            <a:avLst/>
          </a:prstGeom>
          <a:noFill/>
        </p:spPr>
        <p:txBody>
          <a:bodyPr wrap="square" rtlCol="0">
            <a:spAutoFit/>
          </a:bodyPr>
          <a:lstStyle/>
          <a:p>
            <a:pPr algn="ctr"/>
            <a:r>
              <a:rPr lang="en-US" sz="2400" dirty="0" smtClean="0"/>
              <a:t>The mean estimated stock price = (39.22+ 42.39+40.98)/3 = 40.86</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792162"/>
          </a:xfrm>
        </p:spPr>
        <p:txBody>
          <a:bodyPr/>
          <a:lstStyle/>
          <a:p>
            <a:r>
              <a:rPr lang="en-US" dirty="0" smtClean="0"/>
              <a:t>Why Valuation ?</a:t>
            </a:r>
            <a:endParaRPr lang="en-US" dirty="0"/>
          </a:p>
        </p:txBody>
      </p:sp>
      <p:sp>
        <p:nvSpPr>
          <p:cNvPr id="3" name="Content Placeholder 2"/>
          <p:cNvSpPr>
            <a:spLocks noGrp="1"/>
          </p:cNvSpPr>
          <p:nvPr>
            <p:ph idx="1"/>
          </p:nvPr>
        </p:nvSpPr>
        <p:spPr>
          <a:xfrm>
            <a:off x="152400" y="1066800"/>
            <a:ext cx="8991600" cy="5562600"/>
          </a:xfrm>
        </p:spPr>
        <p:txBody>
          <a:bodyPr/>
          <a:lstStyle/>
          <a:p>
            <a:r>
              <a:rPr lang="en-US" dirty="0" smtClean="0"/>
              <a:t>To understand the worth of the Business .</a:t>
            </a:r>
          </a:p>
          <a:p>
            <a:r>
              <a:rPr lang="en-US" dirty="0" smtClean="0"/>
              <a:t>For expanding the Business .</a:t>
            </a:r>
          </a:p>
          <a:p>
            <a:pPr algn="just"/>
            <a:r>
              <a:rPr lang="en-US" dirty="0" smtClean="0"/>
              <a:t>To see a baseline value for the business and develop a strategy to improve the profitability of the business and increase the value of the business for an exit strategy.</a:t>
            </a:r>
          </a:p>
          <a:p>
            <a:pPr algn="just"/>
            <a:r>
              <a:rPr lang="en-US" dirty="0" smtClean="0"/>
              <a:t>To evaluate an offer and negotiate a strategic sale of a business .</a:t>
            </a:r>
          </a:p>
          <a:p>
            <a:pPr algn="just"/>
            <a:r>
              <a:rPr lang="en-US" dirty="0" smtClean="0"/>
              <a:t>To determine the annual per share value of an Employee Stock Ownership Plan (ESOP)</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62000"/>
          </a:xfrm>
        </p:spPr>
        <p:txBody>
          <a:bodyPr>
            <a:normAutofit/>
          </a:bodyPr>
          <a:lstStyle/>
          <a:p>
            <a:r>
              <a:rPr lang="en-US" dirty="0" smtClean="0"/>
              <a:t>Discounted Cash Flow</a:t>
            </a:r>
            <a:endParaRPr lang="en-US" dirty="0"/>
          </a:p>
        </p:txBody>
      </p:sp>
      <p:sp>
        <p:nvSpPr>
          <p:cNvPr id="3" name="Content Placeholder 2"/>
          <p:cNvSpPr>
            <a:spLocks noGrp="1"/>
          </p:cNvSpPr>
          <p:nvPr>
            <p:ph idx="1"/>
          </p:nvPr>
        </p:nvSpPr>
        <p:spPr>
          <a:xfrm>
            <a:off x="0" y="685800"/>
            <a:ext cx="9144000" cy="6324600"/>
          </a:xfrm>
        </p:spPr>
        <p:txBody>
          <a:bodyPr>
            <a:normAutofit lnSpcReduction="10000"/>
          </a:bodyPr>
          <a:lstStyle/>
          <a:p>
            <a:r>
              <a:rPr lang="en-US" dirty="0" smtClean="0"/>
              <a:t>The process for valuing a target company with discounted cash flow analysis requires the following steps:-</a:t>
            </a:r>
          </a:p>
          <a:p>
            <a:r>
              <a:rPr lang="en-US" dirty="0" smtClean="0"/>
              <a:t> Determine which free cash flow model to use for the analysis</a:t>
            </a:r>
          </a:p>
          <a:p>
            <a:r>
              <a:rPr lang="pt-BR" dirty="0" smtClean="0"/>
              <a:t> Develop pro forma financial estimates</a:t>
            </a:r>
          </a:p>
          <a:p>
            <a:r>
              <a:rPr lang="en-US" dirty="0" smtClean="0"/>
              <a:t> Calculate free cash flows using the pro forma data </a:t>
            </a:r>
          </a:p>
          <a:p>
            <a:r>
              <a:rPr lang="en-US" dirty="0" smtClean="0"/>
              <a:t>Discount  free Cash Flow back to the present</a:t>
            </a:r>
          </a:p>
          <a:p>
            <a:r>
              <a:rPr lang="en-US" dirty="0" smtClean="0"/>
              <a:t> Determine the terminal value and discount it back to the present</a:t>
            </a:r>
          </a:p>
          <a:p>
            <a:r>
              <a:rPr lang="en-US" dirty="0" smtClean="0"/>
              <a:t> Add the discounted FCF values to the discounted terminal value</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62000"/>
          </a:xfrm>
        </p:spPr>
        <p:txBody>
          <a:bodyPr>
            <a:normAutofit/>
          </a:bodyPr>
          <a:lstStyle/>
          <a:p>
            <a:r>
              <a:rPr lang="en-US" dirty="0" smtClean="0"/>
              <a:t>Methods of Valuation</a:t>
            </a:r>
            <a:endParaRPr lang="en-US" dirty="0"/>
          </a:p>
        </p:txBody>
      </p:sp>
      <p:sp>
        <p:nvSpPr>
          <p:cNvPr id="3" name="Content Placeholder 2"/>
          <p:cNvSpPr>
            <a:spLocks noGrp="1"/>
          </p:cNvSpPr>
          <p:nvPr>
            <p:ph idx="1"/>
          </p:nvPr>
        </p:nvSpPr>
        <p:spPr>
          <a:xfrm>
            <a:off x="0" y="685800"/>
            <a:ext cx="9144000" cy="6324600"/>
          </a:xfrm>
        </p:spPr>
        <p:txBody>
          <a:bodyPr>
            <a:normAutofit/>
          </a:bodyPr>
          <a:lstStyle/>
          <a:p>
            <a:r>
              <a:rPr lang="en-US" dirty="0" smtClean="0"/>
              <a:t>Discounted Cash Flow (INCOME)</a:t>
            </a:r>
          </a:p>
          <a:p>
            <a:pPr>
              <a:buFont typeface="Wingdings" pitchFamily="2" charset="2"/>
              <a:buChar char="ü"/>
            </a:pPr>
            <a:r>
              <a:rPr lang="en-US" dirty="0" smtClean="0"/>
              <a:t> Net Present Value</a:t>
            </a:r>
          </a:p>
          <a:p>
            <a:pPr>
              <a:buFont typeface="Wingdings" pitchFamily="2" charset="2"/>
              <a:buChar char="ü"/>
            </a:pPr>
            <a:r>
              <a:rPr lang="en-US" dirty="0" smtClean="0"/>
              <a:t>Internal rate of return</a:t>
            </a:r>
          </a:p>
          <a:p>
            <a:pPr>
              <a:buFont typeface="Wingdings" pitchFamily="2" charset="2"/>
              <a:buChar char="ü"/>
            </a:pPr>
            <a:r>
              <a:rPr lang="en-US" dirty="0" smtClean="0"/>
              <a:t>EVA method</a:t>
            </a:r>
          </a:p>
          <a:p>
            <a:r>
              <a:rPr lang="en-US" dirty="0" smtClean="0"/>
              <a:t>Comparable Transaction Method (MARKET)</a:t>
            </a:r>
          </a:p>
          <a:p>
            <a:pPr>
              <a:buFont typeface="Wingdings" pitchFamily="2" charset="2"/>
              <a:buChar char="ü"/>
            </a:pPr>
            <a:r>
              <a:rPr lang="en-US" dirty="0" smtClean="0"/>
              <a:t>Discounts (Lack of marketability/lack of control)</a:t>
            </a:r>
          </a:p>
          <a:p>
            <a:r>
              <a:rPr lang="en-US" dirty="0" smtClean="0"/>
              <a:t>Replacement Cost Method (COST)</a:t>
            </a:r>
          </a:p>
          <a:p>
            <a:pPr>
              <a:buFont typeface="Wingdings" pitchFamily="2" charset="2"/>
              <a:buChar char="ü"/>
            </a:pPr>
            <a:r>
              <a:rPr lang="en-US" dirty="0" smtClean="0"/>
              <a:t>Reproduction methods</a:t>
            </a:r>
          </a:p>
          <a:p>
            <a:pPr>
              <a:buFont typeface="Wingdings" pitchFamily="2" charset="2"/>
              <a:buChar char="ü"/>
            </a:pPr>
            <a:r>
              <a:rPr lang="en-US" dirty="0" smtClean="0"/>
              <a:t>Summation method</a:t>
            </a:r>
          </a:p>
          <a:p>
            <a:pPr>
              <a:buFont typeface="Wingdings" pitchFamily="2" charset="2"/>
              <a:buChar char="ü"/>
            </a:pPr>
            <a:endParaRPr lang="en-US" dirty="0" smtClean="0"/>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62000"/>
          </a:xfrm>
        </p:spPr>
        <p:txBody>
          <a:bodyPr>
            <a:normAutofit/>
          </a:bodyPr>
          <a:lstStyle/>
          <a:p>
            <a:r>
              <a:rPr lang="en-US" b="1" dirty="0" smtClean="0"/>
              <a:t>Valuation Tips</a:t>
            </a:r>
            <a:endParaRPr lang="en-US" b="1" dirty="0"/>
          </a:p>
        </p:txBody>
      </p:sp>
      <p:sp>
        <p:nvSpPr>
          <p:cNvPr id="3" name="Content Placeholder 2"/>
          <p:cNvSpPr>
            <a:spLocks noGrp="1"/>
          </p:cNvSpPr>
          <p:nvPr>
            <p:ph idx="1"/>
          </p:nvPr>
        </p:nvSpPr>
        <p:spPr>
          <a:xfrm>
            <a:off x="0" y="685800"/>
            <a:ext cx="9144000" cy="6324600"/>
          </a:xfrm>
        </p:spPr>
        <p:txBody>
          <a:bodyPr>
            <a:normAutofit fontScale="92500" lnSpcReduction="20000"/>
          </a:bodyPr>
          <a:lstStyle/>
          <a:p>
            <a:pPr algn="just"/>
            <a:r>
              <a:rPr lang="en-US" dirty="0" smtClean="0"/>
              <a:t>EVA (Economic  Value Added) is the incremental difference between the rate of return over the cost of capital.</a:t>
            </a:r>
          </a:p>
          <a:p>
            <a:pPr algn="just"/>
            <a:r>
              <a:rPr lang="en-US" dirty="0" smtClean="0"/>
              <a:t>EVA = NOPAT – WACC x Invested Capital</a:t>
            </a:r>
          </a:p>
          <a:p>
            <a:pPr algn="just"/>
            <a:r>
              <a:rPr lang="en-US" dirty="0" smtClean="0"/>
              <a:t>NOPAT denotes Net Operating Profit after tax</a:t>
            </a:r>
          </a:p>
          <a:p>
            <a:pPr algn="just"/>
            <a:r>
              <a:rPr lang="en-US" dirty="0" smtClean="0"/>
              <a:t>WACC = Weighted average cost of Capital	</a:t>
            </a:r>
            <a:r>
              <a:rPr lang="en-US" sz="3200" dirty="0" smtClean="0"/>
              <a:t>= Cost of equity +Cost of Debts</a:t>
            </a:r>
          </a:p>
          <a:p>
            <a:pPr algn="just"/>
            <a:r>
              <a:rPr lang="en-US" dirty="0" smtClean="0"/>
              <a:t>Cost of Equity = Risk free rate + </a:t>
            </a:r>
            <a:r>
              <a:rPr lang="el-GR" dirty="0" smtClean="0"/>
              <a:t>β</a:t>
            </a:r>
            <a:r>
              <a:rPr lang="en-US" dirty="0" smtClean="0"/>
              <a:t> (Market rate-Risk free rate)</a:t>
            </a:r>
          </a:p>
          <a:p>
            <a:pPr algn="just"/>
            <a:r>
              <a:rPr lang="en-US" dirty="0" smtClean="0"/>
              <a:t>Beta is a measure of the </a:t>
            </a:r>
            <a:r>
              <a:rPr lang="en-US" u="sng" dirty="0" smtClean="0">
                <a:hlinkClick r:id="rId3"/>
              </a:rPr>
              <a:t>volatility</a:t>
            </a:r>
            <a:r>
              <a:rPr lang="en-US" dirty="0" smtClean="0"/>
              <a:t>, or </a:t>
            </a:r>
            <a:r>
              <a:rPr lang="en-US" u="sng" dirty="0" smtClean="0">
                <a:hlinkClick r:id="rId4"/>
              </a:rPr>
              <a:t>systematic risk</a:t>
            </a:r>
            <a:r>
              <a:rPr lang="en-US" dirty="0" smtClean="0"/>
              <a:t>, of a security or a </a:t>
            </a:r>
            <a:r>
              <a:rPr lang="en-US" u="sng" dirty="0" smtClean="0">
                <a:hlinkClick r:id="rId5"/>
              </a:rPr>
              <a:t>portfolio</a:t>
            </a:r>
            <a:r>
              <a:rPr lang="en-US" dirty="0" smtClean="0"/>
              <a:t> in comparison to the entire market or a benchmark.</a:t>
            </a:r>
          </a:p>
          <a:p>
            <a:pPr algn="just"/>
            <a:r>
              <a:rPr lang="en-US" sz="3200" dirty="0" smtClean="0"/>
              <a:t>Cost of Debts = Interest x (1-t) / Long term borrowing.</a:t>
            </a:r>
          </a:p>
          <a:p>
            <a:pPr algn="just"/>
            <a:r>
              <a:rPr lang="en-US" dirty="0" smtClean="0"/>
              <a:t>MVA (Market Value Added ) is market value of capital – Capital employed.</a:t>
            </a:r>
            <a:endParaRPr lang="en-US" sz="3200"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62000"/>
          </a:xfrm>
        </p:spPr>
        <p:txBody>
          <a:bodyPr>
            <a:normAutofit/>
          </a:bodyPr>
          <a:lstStyle/>
          <a:p>
            <a:r>
              <a:rPr lang="en-US" dirty="0" smtClean="0"/>
              <a:t>Valuation Report</a:t>
            </a:r>
            <a:endParaRPr lang="en-US" dirty="0"/>
          </a:p>
        </p:txBody>
      </p:sp>
      <p:sp>
        <p:nvSpPr>
          <p:cNvPr id="3" name="Content Placeholder 2"/>
          <p:cNvSpPr>
            <a:spLocks noGrp="1"/>
          </p:cNvSpPr>
          <p:nvPr>
            <p:ph idx="1"/>
          </p:nvPr>
        </p:nvSpPr>
        <p:spPr>
          <a:xfrm>
            <a:off x="0" y="838200"/>
            <a:ext cx="9144000" cy="6019800"/>
          </a:xfrm>
        </p:spPr>
        <p:txBody>
          <a:bodyPr>
            <a:normAutofit fontScale="85000" lnSpcReduction="10000"/>
          </a:bodyPr>
          <a:lstStyle/>
          <a:p>
            <a:pPr algn="just"/>
            <a:r>
              <a:rPr lang="en-US" dirty="0" smtClean="0"/>
              <a:t>Registered </a:t>
            </a:r>
            <a:r>
              <a:rPr lang="en-US" dirty="0" err="1" smtClean="0"/>
              <a:t>Valuer</a:t>
            </a:r>
            <a:r>
              <a:rPr lang="en-US" dirty="0" smtClean="0"/>
              <a:t> obtain information from the subject company for valuation for the class he has to  report and also obtain the management information  before conducting his assignment .</a:t>
            </a:r>
          </a:p>
          <a:p>
            <a:pPr algn="just"/>
            <a:r>
              <a:rPr lang="en-US" dirty="0" smtClean="0"/>
              <a:t>He shall disclose details of the inputs , calculation , basis , assumption as a part in his report .</a:t>
            </a:r>
          </a:p>
          <a:p>
            <a:pPr algn="just"/>
            <a:r>
              <a:rPr lang="en-US" dirty="0" smtClean="0"/>
              <a:t>Besides ,</a:t>
            </a:r>
          </a:p>
          <a:p>
            <a:pPr algn="just">
              <a:buNone/>
            </a:pPr>
            <a:r>
              <a:rPr lang="en-US" dirty="0" smtClean="0"/>
              <a:t>	</a:t>
            </a:r>
            <a:r>
              <a:rPr lang="en-US" dirty="0" err="1" smtClean="0"/>
              <a:t>i</a:t>
            </a:r>
            <a:r>
              <a:rPr lang="en-US" dirty="0" smtClean="0"/>
              <a:t>) the background information in respect of the assets,</a:t>
            </a:r>
          </a:p>
          <a:p>
            <a:pPr algn="just">
              <a:buNone/>
            </a:pPr>
            <a:r>
              <a:rPr lang="en-US" dirty="0" smtClean="0"/>
              <a:t>	ii) purpose of valuation</a:t>
            </a:r>
          </a:p>
          <a:p>
            <a:pPr algn="just">
              <a:buNone/>
            </a:pPr>
            <a:r>
              <a:rPr lang="en-US" dirty="0" smtClean="0"/>
              <a:t>	iii) Identity of the </a:t>
            </a:r>
            <a:r>
              <a:rPr lang="en-US" dirty="0" err="1" smtClean="0"/>
              <a:t>valuer</a:t>
            </a:r>
            <a:r>
              <a:rPr lang="en-US" dirty="0" smtClean="0"/>
              <a:t> &amp; experts involved in the valuation.</a:t>
            </a:r>
          </a:p>
          <a:p>
            <a:pPr algn="just">
              <a:buNone/>
            </a:pPr>
            <a:r>
              <a:rPr lang="en-US" dirty="0" smtClean="0"/>
              <a:t>	iv)date of </a:t>
            </a:r>
            <a:r>
              <a:rPr lang="en-US" dirty="0" err="1" smtClean="0"/>
              <a:t>appointment,valuation</a:t>
            </a:r>
            <a:r>
              <a:rPr lang="en-US" dirty="0" smtClean="0"/>
              <a:t> </a:t>
            </a:r>
            <a:r>
              <a:rPr lang="en-US" dirty="0" err="1" smtClean="0"/>
              <a:t>date,date</a:t>
            </a:r>
            <a:r>
              <a:rPr lang="en-US" dirty="0" smtClean="0"/>
              <a:t> of report</a:t>
            </a:r>
          </a:p>
          <a:p>
            <a:pPr algn="just">
              <a:buNone/>
            </a:pPr>
            <a:r>
              <a:rPr lang="en-US" dirty="0" smtClean="0"/>
              <a:t>	v) disclosure of </a:t>
            </a:r>
            <a:r>
              <a:rPr lang="en-US" dirty="0" err="1" smtClean="0"/>
              <a:t>valuer</a:t>
            </a:r>
            <a:r>
              <a:rPr lang="en-US" dirty="0" smtClean="0"/>
              <a:t> interest or conflicts ,etc</a:t>
            </a:r>
          </a:p>
          <a:p>
            <a:pPr algn="just">
              <a:buNone/>
            </a:pPr>
            <a:r>
              <a:rPr lang="en-US" dirty="0" smtClean="0"/>
              <a:t>	vi)Procedure adopted in valuation, Valuation Standard</a:t>
            </a:r>
          </a:p>
          <a:p>
            <a:pPr algn="just">
              <a:buNone/>
            </a:pPr>
            <a:r>
              <a:rPr lang="en-US" dirty="0" smtClean="0"/>
              <a:t>	vii) Conclusions</a:t>
            </a:r>
          </a:p>
          <a:p>
            <a:pPr>
              <a:buNone/>
            </a:pP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62000"/>
          </a:xfrm>
        </p:spPr>
        <p:txBody>
          <a:bodyPr>
            <a:normAutofit/>
          </a:bodyPr>
          <a:lstStyle/>
          <a:p>
            <a:r>
              <a:rPr lang="en-US" dirty="0" smtClean="0"/>
              <a:t>International Valuation Standard</a:t>
            </a:r>
            <a:endParaRPr lang="en-US" dirty="0"/>
          </a:p>
        </p:txBody>
      </p:sp>
      <p:sp>
        <p:nvSpPr>
          <p:cNvPr id="3" name="Content Placeholder 2"/>
          <p:cNvSpPr>
            <a:spLocks noGrp="1"/>
          </p:cNvSpPr>
          <p:nvPr>
            <p:ph idx="1"/>
          </p:nvPr>
        </p:nvSpPr>
        <p:spPr>
          <a:xfrm>
            <a:off x="0" y="685800"/>
            <a:ext cx="9144000" cy="6324600"/>
          </a:xfrm>
        </p:spPr>
        <p:txBody>
          <a:bodyPr>
            <a:normAutofit fontScale="85000" lnSpcReduction="20000"/>
          </a:bodyPr>
          <a:lstStyle/>
          <a:p>
            <a:r>
              <a:rPr lang="en-US" dirty="0" smtClean="0"/>
              <a:t>It is published in January,2017 </a:t>
            </a:r>
          </a:p>
          <a:p>
            <a:r>
              <a:rPr lang="en-US" dirty="0" smtClean="0"/>
              <a:t>There 11 Standards , 5 General and 6 Assets.</a:t>
            </a:r>
          </a:p>
          <a:p>
            <a:r>
              <a:rPr lang="en-US" dirty="0" smtClean="0"/>
              <a:t>General Standard :</a:t>
            </a:r>
          </a:p>
          <a:p>
            <a:r>
              <a:rPr lang="en-US" dirty="0" smtClean="0"/>
              <a:t>IVS-101 –Scope of work</a:t>
            </a:r>
          </a:p>
          <a:p>
            <a:r>
              <a:rPr lang="en-US" dirty="0" smtClean="0"/>
              <a:t>IVS -102 –Investigation &amp; Compliance</a:t>
            </a:r>
          </a:p>
          <a:p>
            <a:r>
              <a:rPr lang="en-US" dirty="0" smtClean="0"/>
              <a:t>IVS-103 – Reporting</a:t>
            </a:r>
          </a:p>
          <a:p>
            <a:r>
              <a:rPr lang="en-US" dirty="0" smtClean="0"/>
              <a:t>IVS-104-Bases of values</a:t>
            </a:r>
          </a:p>
          <a:p>
            <a:r>
              <a:rPr lang="en-US" dirty="0" smtClean="0"/>
              <a:t>IVS 105 – Valuation approaches &amp; Methods</a:t>
            </a:r>
          </a:p>
          <a:p>
            <a:r>
              <a:rPr lang="en-US" dirty="0" smtClean="0"/>
              <a:t>Assets Standards :</a:t>
            </a:r>
          </a:p>
          <a:p>
            <a:r>
              <a:rPr lang="en-US" dirty="0" smtClean="0"/>
              <a:t>IVS- 200 – Business &amp; Business Interest</a:t>
            </a:r>
          </a:p>
          <a:p>
            <a:r>
              <a:rPr lang="en-US" dirty="0" smtClean="0"/>
              <a:t>IVS- 210 – Intangible </a:t>
            </a:r>
            <a:r>
              <a:rPr lang="en-US" dirty="0" err="1" smtClean="0"/>
              <a:t>Assetss</a:t>
            </a:r>
            <a:endParaRPr lang="en-US" dirty="0" smtClean="0"/>
          </a:p>
          <a:p>
            <a:r>
              <a:rPr lang="en-US" dirty="0" smtClean="0"/>
              <a:t>IVS-300- Plant &amp; Machinery</a:t>
            </a:r>
          </a:p>
          <a:p>
            <a:r>
              <a:rPr lang="en-US" dirty="0" smtClean="0"/>
              <a:t>IVS-400- Real Property</a:t>
            </a:r>
          </a:p>
          <a:p>
            <a:r>
              <a:rPr lang="en-US" dirty="0" smtClean="0"/>
              <a:t>IVS-410 -Development Property</a:t>
            </a:r>
          </a:p>
          <a:p>
            <a:r>
              <a:rPr lang="en-US" dirty="0" smtClean="0"/>
              <a:t>IVS  500- Financial </a:t>
            </a:r>
            <a:r>
              <a:rPr lang="en-US" dirty="0" err="1" smtClean="0"/>
              <a:t>Insttruments</a:t>
            </a:r>
            <a:r>
              <a:rPr lang="en-US" dirty="0" smtClean="0"/>
              <a:t>.</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62000"/>
          </a:xfrm>
        </p:spPr>
        <p:txBody>
          <a:bodyPr>
            <a:normAutofit/>
          </a:bodyPr>
          <a:lstStyle/>
          <a:p>
            <a:r>
              <a:rPr lang="en-US" dirty="0" smtClean="0"/>
              <a:t>Basics of Valuation Standard</a:t>
            </a:r>
            <a:endParaRPr lang="en-US" dirty="0"/>
          </a:p>
        </p:txBody>
      </p:sp>
      <p:sp>
        <p:nvSpPr>
          <p:cNvPr id="3" name="Content Placeholder 2"/>
          <p:cNvSpPr>
            <a:spLocks noGrp="1"/>
          </p:cNvSpPr>
          <p:nvPr>
            <p:ph idx="1"/>
          </p:nvPr>
        </p:nvSpPr>
        <p:spPr>
          <a:xfrm>
            <a:off x="0" y="838200"/>
            <a:ext cx="9144000" cy="6019800"/>
          </a:xfrm>
        </p:spPr>
        <p:txBody>
          <a:bodyPr>
            <a:normAutofit fontScale="92500" lnSpcReduction="10000"/>
          </a:bodyPr>
          <a:lstStyle/>
          <a:p>
            <a:r>
              <a:rPr lang="en-US" dirty="0" smtClean="0"/>
              <a:t>To promote ‘best practices’ and fairness in valuation services</a:t>
            </a:r>
          </a:p>
          <a:p>
            <a:r>
              <a:rPr lang="en-US" dirty="0" smtClean="0"/>
              <a:t>To promote credibility, relevancy &amp; transparency of valuation information.</a:t>
            </a:r>
          </a:p>
          <a:p>
            <a:r>
              <a:rPr lang="en-US" dirty="0" smtClean="0"/>
              <a:t>To enhance quality, consistency, comparability and</a:t>
            </a:r>
          </a:p>
          <a:p>
            <a:pPr>
              <a:buNone/>
            </a:pPr>
            <a:r>
              <a:rPr lang="en-US" dirty="0" smtClean="0"/>
              <a:t>	uniformity of valuation practice</a:t>
            </a:r>
          </a:p>
          <a:p>
            <a:r>
              <a:rPr lang="en-US" dirty="0" smtClean="0"/>
              <a:t>To enhance reliance on the valuation amongst stakeholder</a:t>
            </a:r>
          </a:p>
          <a:p>
            <a:r>
              <a:rPr lang="en-US" dirty="0" smtClean="0"/>
              <a:t>To improve corporate governance</a:t>
            </a:r>
          </a:p>
          <a:p>
            <a:r>
              <a:rPr lang="en-US" dirty="0" smtClean="0"/>
              <a:t>To improve public confidence in valuation</a:t>
            </a:r>
          </a:p>
          <a:p>
            <a:r>
              <a:rPr lang="en-US" dirty="0" smtClean="0"/>
              <a:t>To improve market efficiency</a:t>
            </a:r>
          </a:p>
          <a:p>
            <a:r>
              <a:rPr lang="en-US" dirty="0" smtClean="0"/>
              <a:t>Enhance market knowledge and understanding</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62000"/>
          </a:xfrm>
        </p:spPr>
        <p:txBody>
          <a:bodyPr>
            <a:normAutofit/>
          </a:bodyPr>
          <a:lstStyle/>
          <a:p>
            <a:r>
              <a:rPr lang="en-US" b="1" dirty="0" smtClean="0"/>
              <a:t>Valuation  Tips</a:t>
            </a:r>
            <a:endParaRPr lang="en-US" b="1" dirty="0"/>
          </a:p>
        </p:txBody>
      </p:sp>
      <p:sp>
        <p:nvSpPr>
          <p:cNvPr id="3" name="Content Placeholder 2"/>
          <p:cNvSpPr>
            <a:spLocks noGrp="1"/>
          </p:cNvSpPr>
          <p:nvPr>
            <p:ph idx="1"/>
          </p:nvPr>
        </p:nvSpPr>
        <p:spPr>
          <a:xfrm>
            <a:off x="0" y="685800"/>
            <a:ext cx="9144000" cy="6324600"/>
          </a:xfrm>
        </p:spPr>
        <p:txBody>
          <a:bodyPr>
            <a:normAutofit lnSpcReduction="10000"/>
          </a:bodyPr>
          <a:lstStyle/>
          <a:p>
            <a:pPr algn="just"/>
            <a:r>
              <a:rPr lang="en-US" dirty="0" smtClean="0"/>
              <a:t>EV (Enterprise Value) is the measurement of total value of the market capitalization plus debts less Cash or investment . It is theoretically the takeover valuation price.</a:t>
            </a:r>
          </a:p>
          <a:p>
            <a:pPr algn="just"/>
            <a:r>
              <a:rPr lang="en-US" dirty="0" smtClean="0"/>
              <a:t>Growth rate of the enterprise can be found out by EV/ EBITDA</a:t>
            </a:r>
          </a:p>
          <a:p>
            <a:pPr algn="just"/>
            <a:r>
              <a:rPr lang="en-US" dirty="0" smtClean="0"/>
              <a:t>EBITDA denotes earnings before  Interest ,tax, depreciation &amp; amortization.</a:t>
            </a:r>
          </a:p>
          <a:p>
            <a:pPr algn="just"/>
            <a:r>
              <a:rPr lang="en-US" dirty="0" smtClean="0"/>
              <a:t>Other growth rate may be find out by P/E Ratio</a:t>
            </a:r>
          </a:p>
          <a:p>
            <a:pPr algn="just">
              <a:buNone/>
            </a:pPr>
            <a:r>
              <a:rPr lang="en-US" dirty="0" smtClean="0"/>
              <a:t>	i.e., MPS/EPS.</a:t>
            </a:r>
          </a:p>
          <a:p>
            <a:pPr algn="just"/>
            <a:r>
              <a:rPr lang="en-US" dirty="0" smtClean="0"/>
              <a:t>There is a difference between DPS and EPS . It is called retention ratio. </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62000"/>
          </a:xfrm>
        </p:spPr>
        <p:txBody>
          <a:bodyPr>
            <a:normAutofit/>
          </a:bodyPr>
          <a:lstStyle/>
          <a:p>
            <a:r>
              <a:rPr lang="en-US" b="1" dirty="0" smtClean="0"/>
              <a:t>Examination</a:t>
            </a:r>
            <a:endParaRPr lang="en-US" b="1" dirty="0"/>
          </a:p>
        </p:txBody>
      </p:sp>
      <p:sp>
        <p:nvSpPr>
          <p:cNvPr id="3" name="Content Placeholder 2"/>
          <p:cNvSpPr>
            <a:spLocks noGrp="1"/>
          </p:cNvSpPr>
          <p:nvPr>
            <p:ph idx="1"/>
          </p:nvPr>
        </p:nvSpPr>
        <p:spPr>
          <a:xfrm>
            <a:off x="0" y="685800"/>
            <a:ext cx="9144000" cy="6324600"/>
          </a:xfrm>
        </p:spPr>
        <p:txBody>
          <a:bodyPr>
            <a:normAutofit/>
          </a:bodyPr>
          <a:lstStyle/>
          <a:p>
            <a:pPr algn="just"/>
            <a:r>
              <a:rPr lang="en-US" sz="3200" dirty="0" smtClean="0"/>
              <a:t>50 Hours  in house training from the recognized RVO .</a:t>
            </a:r>
          </a:p>
          <a:p>
            <a:pPr algn="just"/>
            <a:r>
              <a:rPr lang="en-US" dirty="0" smtClean="0"/>
              <a:t>Obtain Certificate from the RVO.</a:t>
            </a:r>
          </a:p>
          <a:p>
            <a:pPr algn="just"/>
            <a:r>
              <a:rPr lang="en-US" sz="3200" dirty="0" smtClean="0"/>
              <a:t>Register with the IBBI for examination &amp; enroll for examination by paying fees of Rs 1500 /=</a:t>
            </a:r>
          </a:p>
          <a:p>
            <a:pPr algn="just"/>
            <a:r>
              <a:rPr lang="en-US" dirty="0" smtClean="0"/>
              <a:t>Examination is for 2 hours of 100 marks </a:t>
            </a:r>
          </a:p>
          <a:p>
            <a:pPr algn="just"/>
            <a:r>
              <a:rPr lang="en-US" sz="3200" dirty="0" smtClean="0"/>
              <a:t>Examination process is based on MCQ.</a:t>
            </a:r>
          </a:p>
          <a:p>
            <a:pPr algn="just"/>
            <a:r>
              <a:rPr lang="en-US" dirty="0" smtClean="0"/>
              <a:t>Pass Mark is 60 </a:t>
            </a:r>
          </a:p>
          <a:p>
            <a:pPr algn="just"/>
            <a:r>
              <a:rPr lang="en-US" sz="3200" dirty="0" smtClean="0"/>
              <a:t>Can sit as many as you can.</a:t>
            </a:r>
          </a:p>
          <a:p>
            <a:pPr algn="just"/>
            <a:r>
              <a:rPr lang="en-US" dirty="0" smtClean="0"/>
              <a:t>86 questions are 1 mark and 7  are 2 mark.</a:t>
            </a:r>
          </a:p>
          <a:p>
            <a:pPr algn="just"/>
            <a:r>
              <a:rPr lang="en-US" sz="3200" dirty="0" smtClean="0"/>
              <a:t>Negative marking is 0.25 for each  wrong answer.</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838200"/>
          </a:xfrm>
        </p:spPr>
        <p:txBody>
          <a:bodyPr>
            <a:normAutofit/>
          </a:bodyPr>
          <a:lstStyle/>
          <a:p>
            <a:r>
              <a:rPr lang="en-US" sz="3600" b="1" dirty="0" smtClean="0"/>
              <a:t>Syllabus </a:t>
            </a:r>
            <a:endParaRPr lang="en-US" sz="3600" b="1" dirty="0"/>
          </a:p>
        </p:txBody>
      </p:sp>
      <p:sp>
        <p:nvSpPr>
          <p:cNvPr id="3" name="Content Placeholder 2"/>
          <p:cNvSpPr>
            <a:spLocks noGrp="1"/>
          </p:cNvSpPr>
          <p:nvPr>
            <p:ph idx="1"/>
          </p:nvPr>
        </p:nvSpPr>
        <p:spPr>
          <a:xfrm>
            <a:off x="0" y="-990600"/>
            <a:ext cx="9296400" cy="6096000"/>
          </a:xfrm>
        </p:spPr>
        <p:txBody>
          <a:bodyPr>
            <a:normAutofit/>
          </a:bodyPr>
          <a:lstStyle/>
          <a:p>
            <a:pPr>
              <a:buNone/>
              <a:defRPr/>
            </a:pPr>
            <a:endParaRPr lang="en-US" dirty="0" smtClean="0"/>
          </a:p>
          <a:p>
            <a:endParaRPr lang="en-US" dirty="0" smtClean="0"/>
          </a:p>
        </p:txBody>
      </p:sp>
      <p:sp>
        <p:nvSpPr>
          <p:cNvPr id="47106" name="AutoShape 2" descr="data:image/jpeg;base64,/9j/4AAQSkZJRgABAQEAZABkAAD/2wBDAAgGBgcGBQgHBwcJCQgKDBQNDAsLDBkSEw8UHRofHh0aHBwgJC4nICIsIxwcKDcpLDAxNDQ0Hyc5PTgyPC4zNDL/2wBDAQkJCQwLDBgNDRgyIRwhMjIyMjIyMjIyMjIyMjIyMjIyMjIyMjIyMjIyMjIyMjIyMjIyMjIyMjIyMjIyMjIyMjL/wAARCALuA+g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pCcUbvY0ALRSbhQWAoAWik3UZFAC0UmaXNABRRmigAooozQAUUZpM0ALRRmkJAoAWik3CgHNAC0UmaXNABRSbhRkUALRSbhRuoAWikzS5oAKKKM0AFFGaM0AFFJmjNAC0Um4ZxSBgTQA6ikzS5oAKKM0ZoAKKM0ZoAKKM0ZoAKKM0maAFopMijNAC0UmaXNABRRRmgAopM80ZoAWijNGaACijNGaACikzRuFAC0Um4UbhQAtFICDS5oAKKKKACijNGaACijNGaACijNGaACijNGaACik3CjcD0oAWijNGaACijNGaACijNGaACijNGaACik3CjcKAFopN3GaAQaLgLRSZpaACiiigAooooAKKKKACiiigAooooAKKKKACiiigAooooAKKKKACiiigAooooAKKKKACiiigAooooAKKKKACiiigAooooAKKKKACiiigBr9qjkljhj3SMqL6scVI3aqGqafDqFo8U+7bj+GmgexIupWO3P2uD/v4KQ6rY4/4+4P+/grwTU7NYPGSWKTzLbb8EFyK9OHhbw7GkUTyyGWQcYl703ElM7FLu3kiMizxsg/iDDAp8NxFMMxypIPVTmuDm0Wy0DRLqyudSeJJz8js2SBj61c8D2lpYW0q2+qG8BO4knOP1pWHc7Q9adXP3Hi/Rba4aKW8Xcv3gO1Nh8Z6HOdsV2G+lKzC6OiorBh8X6LcXHkR3amTONvei68WaPZzeTPeKjnoDTsO6N6isq61/TrS1S6mn2wsOG7VAnirR5bU3SXqGJeCcilYDcxRis2z1uwvrNrqC4VoV6tmqUXi/RZ7kQJeKXY4A9aLAb4qKaWOJd0jKoHdjinKQ6gg/L1Bqtf2MOoW5hmDbD12nBosJsRdRtHfaLqBiegDCrikEAjpXg+uWn9leOIILOaVYiRkFzXtuntiwiyTwgJJ+lNrQEXKKxl8T6S961mt2hmBxtzzWsMFQQeOtIZFNdW8H+tnRP8AeYCohqViwyLuH/v4Kxtc8Kprd9FNLLIIl4KqxFeZ/ELR4dEuIY7GWZASMjeeaaE2exnVLEcm7gI/3xU5uoFjEjTR+WehzxXnXhjwjY6r4eWWSSYSv/FvPBq1rOn2dn4fTSbvVGgcHhy3J/HNDQkzvYpo5l3Rsrj1BqVTkVyHhybT9D0TzH1Dz4v75Of61oQ+MNEnB8q9Q47ZGaLMq6OgorGsvE2lX/mC3u1by/vc1Hb+KtHub77LHdqZm425osF0btFVrm6hs4TNPIERepJrMtvFmjXdx5EN4pkzjFFg0Ns0EgDJpuQQDnNc34v8S2+habJufE5HyLSE2dGsgfO1gadj0rz/AMBeKYLy1ZLmZvtEjkgGus1HxBpulOFu7gKx7U7Amaop1ZOma/p2rErZ3AcjsTzWln061LC5JRWPqHiTTNKcR3lyI29TUcvinSILZbh7tPKbo2admFzborP/ALYsvsAvTcL5BGQ2aqWXivR7+fybe6VpM420WGbVFZ2p61Y6UitdzCPdyKr2PijStRmENtdBpD0FFg0Nmg9PWs3UtbsdKH+l3CofTvUOmeI9M1aVorO6DsvJU9TRYNDQlvraEhZLiJD6FhU0ciSLuRlYeqnNeRfFu2FtNazwTSRs7c7WI9a6Tw14h07SNCgW/uijsucsetNIVzuxTqxrLxHp1/G8ltcB40GWIp1h4j03U5mitJw7IcN7UrBc1qKw7vxZo1lcGCa7USA4I9K07W7hvIVmgkEiN0INDTC5O3XpUAvLcy+UJ4zJ/dB5ou5khgkeVtsarlm9K850my06bxg1/DrZl3Z/c7uB+GaEguenDpS1gT+L9Ftrj7NNdhZM4waV/F2jRypE16gZ/u9KLMLo38UYqlJqNtDaG6klAhAzurKh8Z6JPIEW8G48DNFhnQGk6jpVW41C2tbXz5pQseMhietZUHjHRbi4WCO7G9uBnpSsK5tTXMEAAmlRP944pILiCcHyZY3/AN0g1y3j61im8NTzhmDquVZGxmuO+GOpJZafLcXs7lVHVmzV20C57AtOrAtfF2jXs6QwXatK3RRU83ibS7e+FnLcATnotTZhc2aDWTf6/p2mIrXVyqbhkDPNOsNc0/UoGltZw6ryaLBc06KwG8X6MlybVrxfNBwQe1L/AMJdoxufs32xPMzjkinYNDeoqBp4xCZWceWBndnisM+NdCSXY16u7JXPYGlYDo6XFYFx4u0W2UNLeKAehqxaeItNv7c3FvcBowMk0WA1qKyNP8Q6dqlw8NpNvdevsa0ydq7mPSiwXEeRY13swVR60sUqTLujcMPavOtX1q68R+IBpFg5SJD+8YH061v2+u6J4fQWM17tlTht56mnYLnV4oxWQniLTpLM3a3GYB1an6frljqkbvaTbkT7xPalYDTxRWAfGOhi6+zfbF8wHGM961ZbyCG1NxJIqwgbt5PGKLDuWqK5v/hOdALEC+U84zxitddStXshdrKDDjO4UWC5dpcVg23i7RrqVoorxNw65IqW38T6VdSSRxXaFo+ozRZga9QtcwpII2kUOegrFk8Z6JHJse9UHOKp+ILD+07AanpkzCZBuRlbg0WEdUOO+QadXIeDPEzaxbtbXWBdQ8MBXXD9KGguLTqSloGFFFFABRRRQAUUUUAFFFFABRRRQAUUUUAFFFFABRRRQAUUUUAFFFFABRRRQAUUUUAFFFFABRRRQAUUUUAFFFFABRRRQAUUUUAFFFFADWPQVFN/qW7cVK2eMVnatNd29mzWVv50noaEDPDvEMTXHjoRFiNz4yO3NeiWvgdoNUs7+K7klVOWV2OO9cdfeF/E174gXVfsIVg27bn/AOvXqugXOoz2wXULQQsowMHr+tXzMgw/iRBG/hSZ2jBIHDdxXHeCxcf8I1dC1Lebg4x1713Hjuz1LUdIaysYPMDiub8JaXrfh7T7pbq0SNNpIYn/AOvTixSVjn/CS2KR6r/bRUXPz7fNPPerXgGwSbWLh/su+3OcMenesxfEEcd5M1zoMly+4/Oo4PP1rqvDHju3e7XT30k2SPwMim2FjnLmGCH4hBYlCDzegPFWfiTbRLqNs8cfOOoNbGveFNTg8SJqemwidN24Ke9Z/iTwz4l12ZLlrUIY/wCEH/69K4WOi1eGN/hmryICyx8Z7da5b4b+HoNasZxcSN5W4/KD9a6i/s9buPCC6YLMCTbj/PNV/h7omuaFI8F5AqxMScilcZl+Nbb/AIRnSRYafI6RO2WOfpWY1zDP4dto9P0uZrtAP34HU16P418L/wDCQaWUg+WZeR71zmgp4q0eyXTzp8TKvAkx/wDXouB1/hOe9m0WIXsbJIo/irdzzVDS4LiGANcvmVhyOwp+oz3NvbM9rB50o6Co6lM8c8WcfEKD+Lkf0r2SyAbTYxg8oAcV5Lq/h7xNqfiFNU+wKhQ/dz/9evStBn1KfT2S/thDIq4XHerlsKJnR+ANLi1g6ksknnFt2M//AF66xVCKq+gxXncFt4vPiZ3kOLAN69q9DTIVS3LYqChWHzZrx/4tsP7Rts47d/pXrspdYiyJucDIFeTeMdF8R+Jb1XWwVVjPB9f1qo7ks7HwDz4dhUEYrC+LEEZ0yGQoC+7Ga1PBKa1ZQCyv7RY40/iH/wCuqvxD0nV9ZhjtrG3DoDnNDeoktDM8NwRSeA5w65AXua5rwRpcF/rV1HKDsXJGDXVaNpWv2PhiawexBdlwOf8A69Znhfw/4j0S+nuGsQ28Hv8A/Xq7omzMbTrJV8bNaRO8cRfBAPUZqbxFaxaV4whFspjww5B5NX7Xw54lg8SHVGsVwSSFz/8AXpNb8OeJdU1pNQWxAAIOCf8A69CaCzLHxB1a6jhsIFkJjkALYPWs6+nin0q0/sjTZlvExvcDrXWeIPCV1r2hW0jII7yFRhfeo9GbxNZ2i2E+mxAH5RMByB+dJtDSZ2Hh2S4l0WA3KMkm3Hzda5D4nWsP9kmZlDSDoxru7C3kt7VY5X3v1rC8aaDNrmkulv8A60DgGpT1KOb+Hlvbf8I1JeCFWlVSQ1YGhStrnjOUah++RXOEPQV0Xg3Q9bsYmsLyMR2+OSO9RXPhTU9B13+0tIgE25iWQ96q6AwtVnOg+N42sQYkLY8tTwa9hspmuLOKVhhmXkV51YeEtR1rxF/amrQ+RsOQtelxxiNFjXotRJ6jR5x8XLeMaNHN5Y37gCR9areDfB9prHhuP7bK7L1Az0rT+Iuk6vrtqlrZW25QwOc1e8BWWrabpxttQtwgTgYqr6COI8dyto89lpMMjC2UgFc/eFNvJhJ9gk0nTJo5kxvYDrXY+PPB0muIl5aMPtEJyq+tV9Im8URWsFldafEgHy+aByB+dLmCxleI9M1m5htdTeEzLEvzQnvV/wAM3+h6pe7o4vsuoQrzH0yQK0p4PEtheGSALcRAco3SsrSfDWoXfin+17mzW1GPmVe9O4rM5+K5l1v4gSw3xLxI2Ah6dTUnisjQfGNs+mAQ9NyqeD1re1nwje2XiEavpUPmsTuKVAnhfVfE/iNdR1aAWscWDsHendBZmZ8UZjc6Tpk75DHGQevetlNDt9Y8BBXiBmCfKw6iovH3h7WdbaG30+0HkwDAJ7103hCzvoNC+yahCI2A2/UUXQanC/D/AFK2sVvdLlAEmCo3d+tdRc2cOh+GLq8toRFcPk7hWUvge9h8ZC7gA+y5yTXoOo6ZHqGmPZOMBlxSuNXPF/Dd/bXFndyXdlJeXEmcOoztNdn8O5tSRZYLm3kjhLfLu7CsrSND8Q+E9RuFs7NJ7ZzxkV3WiR6nOfPv1WH/AGFFK6Cxp6iqtYTq4yuwgivFPDsccfj/AGxjA3nj8a9r1Tzv7PmECb5CpAFeTaV4Y8RWnic6pJarsyTimmS0yp8SbWEeKrSONfL3sNxB65p/jbS7fTLCxeEEuQCWzyKu+J/DviLX9bhvhYhViYEDPXH40/xNoviXXYIIBYhBEoGc/wD16dwszUlsL7XfAVv9jlLSBeV9ax9IvdKSSHS9asfslwrAJJ03Vv6fZ+JLTRrW0hgETRjnHeqGr6PrfiW5torrT44vJP8Arh1P60XAo/ETUZk1Gw0+GUi1YDkHqOKl8X6Za2HhSzuLWIRzYB3jr2re8T+C21HT7V7c5urZRjPfH/6qxdQ0nxLrtna6Vc2YghQgGUHqOPei6HqSRalNqXw0n+0ElkTAJ6npVP4W2kN7ptxDOgeNl4ro9W8P3lh4U/sXS4BOzLhnNZ3w60DWNBne2vLbZER96i4WZzCQQeF/H6xumIpHyCT06V6FHZWeoapLevArNGmVcfSqHjzwhcaxJHc2QHmg8nuK6rQ9Maw0eK2m5fb85ougseP/ANri58bTfbonuYEyoiXnAGa2tDlu08WmSxsZorGQ4KMOO9T634N1PTPE39saOiy7z8yHpXS6fJr17IPtVpHbCMZG0daLoLHnXjCzhbx6sCjyVduSp5pPHVjFp76ebdCDxlweTWrrnhzxHqHiX+04bVSqNnnvTfEvh3xLr62x+xBTFx1/+vRdCNHxbrUsXg61it5WQvGAxHXpU/hfwnpeueEoBOpEu4s0innNXJvC1xrXg8WF3CIbqMYVhWX4cs/FvhyBrAWqyw5wr57fnQ2NGv4h8DWTeHHigDPLCuVJ6muU8Fa7BptvJpN3Gu8nZjvXqGmRzwWZF9MnmuPuselcO3hGGbxyJ48NC7bmK9BSuOx2Xh7Q7fTYnmSJRJId2RVvXpHi0a6dDhghIP4VfRPKQIp4AwKgv7f7ZYSwn+JSKlPUdjy74aOJ9Yu5JQDJubnv3rZ+InhOO+0431tATcx/McVkeER/Yni24tLldgdjsY9+ten3RikgkiaWMFlwcmqegjy7wlrVtd6H/Ys0aeY3y+9aniwf8I34Y+z2KiN5FyzKag8OeEYrXxbcSoS8IbcGHSuv8U6Cuu6O9uOJMYU07oVjymxurVvDkkcemyy3rciYDnPNddo8bah4PePXXktkQdScZAqn4esPE/huOSzWxiuEJ+V2HT9a1fEOgavq/hzyt4E5O7YvA+lF0FjhNZtrQ6Wf7Kts26HmVuprtPh1I954eljnYyKExtbtXPxeFvEb6GLBrEIUzyD1/Wt3wVpmuaHpctvLZAs4wDn/AOvRdEq5w+kact543mgUlAJfug9q9Kuvh9ZiCaSzkeO4deueM4rj9N8MeJLLxQ2oCyHlvJknPQfnXqOqR3kmlmO0Oycr198Umy7Hk1m8ei3Uml+INPypf5Zx9a9W01bNdCC2TB4NhI59q4rVLfxHqmn/ANn3WkxySAjFx3x+ddLpVjH4Z8NFLmXB8skgnvilcLHBeF7k23jq42EqHfBWvZVyR04ryfwLpr6h4hutUkQ+Vv8AkNesrwMUSBCgGlooqCgooopgFFFFABRRRQAUUUUAFFFFABRRRQAUUUUAFFFFABRRRQAUUUUAFFFFABRRRQAUUUUAFFFFABRRRQAUUUUAFFFFABRRRQAUUUUAFGKKKAEIpMClooFYKz9YsP7S06W13bS64BrR7U0g5pXYWPO7Pwp4j0+FoILi2aPcSCy5OM/WtDT/AAjcS3q3WqmJmT7uwV2RDH2pQuKq4JCIoQADp0FOwPSgDHSlpXCwmAeopcDOcc0UUDsHHpRRRQAm0dMcUoUAYFLRQAmKMA9RS0UXAMCjFFFACEDOaCBQaWgBMA9RRgDgdKKMUALgUmBS0UAJgZzijApaSgBcUmOaWkoAMUYGaMGjtU9QAqD1FBFFLVAJgUuKKKBCYFLjiiigdgooooATAo4paMUAJRxS4ooAMUmBnOOaWigQmB6UYpaTmgYYoxS80c0rAJtGc45pcUUUwEwKMClooEJijaAKOaXmgLCYpMADFO5oxQMbgUtLijFACYHWjA9KWigBMAdqMUtFACbRQRml5o5oFYTFJ1p3NNwck0Dscf4u8MahrU8M1heNAynna2M1qeHtGl0mzC3EnmTY5Y81t4OOn60uCBxQA0ep606kAxTqAOc17wxBq7JNGBHcIch+9c3f+Cteur6OePUyiLwQDjP616Lg0bexPFFxWM3RtObTbJYpDukx8zetaQHrRg54NKBigLC4pNo9KWjFAWEIoCjA46U6koCwYB7UbR6UtFAxp965rX9Cu9bnjjacpZg/OgPWulx370Ed6AKOl6Xb6TZrbWyBUHoKvDHOKTB9aVR7UCFpaSloGFFFFABRRRQAUUUUAFFFFABRRRQAUUUUAFFFFABRRRQAUUUUAFFFFABRRRQAUUUUAFFFFABRRRQAUUUUAFFFFABRRRQAUUUUAFFFFABRRRQAUGimk8daAFzRVe8uUs7Z55PuoM1yq+PopSwh065kAbG5RxQB2VFVbK7+22qzeW0ZP8LVZFAC0tFFABRRRQAUUUUAFFFFABRRRQAUUUUAFFFFABRRRQAUUUUAFFFFABRRRQAUUUUAFFFFABRRRQAUUUUAFFFFABRRRQAUUUUAFFFFABRRRQAUUUUAFFFFABRRRQAUUUUAFFFFABRRRQAUUUUAFFFFABRRRQAUUUUABpKWigBKKWigBKKWigBKUUUUAFFFFABRRRQAUUUUAFBoooATFApaKACiiigAooooAKKKKACiiigAooooAKKKKACiiigAooooAKKKKACiiigAooooAKKKKACiiigAooooAKKKKACiiigAooooAKKKKACiiigAooooAKKKKAEpD0paD04oAwPFsskWhymJWZyMAKM1yWla1rmlWAkl04C16s2OcV2XiGS8i0tnsoxJIpyVIzXPT+LrG50F7R8m8kQxmLb3NAHWaXqMWp6fHdQn5W9qvAGsHwpaS2ehRRSpsOS35810A6UAFFFFABRRRQAUUUUAFFFFABRRRQAUUUUAFFFFABRRRQAUUUUAFFFFABRRRQAUUUUAFFFFABRRRQAUUUUAFFFFABRRRQAUUUUAFFFFABRRRQAUUUUAFFFFABRRRQAUUUUAFFFFABRRRQAUUUUAFFFFABRRRQAUUUUAFFFFABRRRQAUUUUAFFFFABRRRQAUUUUAFFFFABRRRQAUUUGgBM0ZpBVO81O0sHVbmdUZzhQTQBdyKNwqMNuQFTkEZqC8vbawtjcXL+XEOpNAFvcKTePr9KxtO8S6Vqk3lWd2sr/3eK11AHTg96AH5pabTqACiiigAooooAKKKKACiiigAooooAKKKKACiiigAooooAKKKKACiiigAooooAKKKKACiiigAooooAKKKKACiiigAooooAMUhAIwaWigBpRTnIznrWePD+licTCzj8wHOfetKigBoRQMAcU6iigAooooAKKKKACiiigAooooAKKKKACiiigAooooAKKKKACiiigAooooAKKKKACiiigAooooAKKKKACiiigAooooAKKKKACiiigAooooAKKKKACiiigAooooAKKKKACiiigAooooAKKKKACiiigAooooAKKKKACiiigAooooAKKKKACiikPSgApRTdwpRQAtFFFABRRRQAUUUUAFFFFABTWzn2p1NPUUARTzLBC8rNhVFeN+Lru61vWrO9VmS0jnCY6AkMBXofjVNTm0ZotMjLSN1ANebeIb/V7fSLG1m0kw+XKp3ZHzNke/rQB7NY8WUOMfcFZ2s6GusSRiWUiFeXjzwaXw/e3F3pEMt7CLdioGCRVXW/Eq6Te28DQ74ZvlMg6CgDlNWh0ez1i1g0Z1iuV4YIfevSYMi3jDHJ2jP5V5l4r0PTbZ4NS0uYG8lkBKq2TXpVmT9jgD/e8tST+FAFkDilpAeKW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RhlTSZrJ8Q6xFo+mPPK4UkYXPrQBzPizxtJpWqW2n2a77h2w57AV2thK09nFI3VlBNeQX9tAbe01W5uEa8lkycHoK9Y0maOSwi8uQONowRQBoUUme1LQAUUUUAFFFFABRRRQAUhzmiigBp54yKzNY0S31qKJJ+kbhhj2Oa1cUYoAzbrTI7y1W3y6JH0waiutBtL3TBZS5KAdT1rWKg0YoA5TSfA2naXffalaSUjornIFdSAQoA7U/AzmjaMYoASnUmBS0AFFFFABRRRQAUUUUAFFFFABRRRQAUUUUAFFFFABRRRQAUUUUAFFFFABRRRQAUUUUAFFFFABRRRQAUUUUAFFFFABRRRQAUUUGgAoyKSkJ57YoAdkUUzpTx0oAKKKKACiiigAooooAKKKKACiiigAooooAKKKKACiiigAooooAKKKKACiiigAooooAKKKKACiiigAooooAKKKKACiiigAooooAKKKKACiiigAooooAKKKKACiiigAooooAKKKKACiiigAooooAKKKKACiiigAooooAKKKKACikJxSZouGohHpWdq+i2mt2n2a8QtHWnmjNAHl/iL4dW8cMCWEcsmG+b5j0/Ou58P6XFpemRRRqynHIY5rVIB6jNKKAFxzmlptOoAKKKKACiiigApDS0jdKAEzQSBSCmvk8CgBzSIoyzAD3pBNGf41/Oub8aySweHpXico47ivI11fU8D/TZPzrixOMjQdmdmFwc8RG6Z9AebH/AH1/OjzY/wC+v514F/a+p/8AP7J+dH9r6n/z+yfnXN/atPsdX9k1O574biFTgyKD9aeHVhkMCK+fJdW1Iox+2SFgOOa9a8C3EtxoSvO5d89TXVh8Wqz0OTEYSVHc6rIpc02lFdhyC0UUUAFFFFABRRRQAUUUUAFFFFABRRRQAUUUUAFFFFABRRRQAUUUUAFFFFABRRRQAUUUUAFFFFABRRRQAUUUUAFFFFABTSTinGmHpQAFvy71574o8W3MGv2dlZN+7ZtrNjI610fivWho2lNJ/E3AH9a4C+m0mKwsnS7jlnaQO7bskc0AetQZaCMtydgP6VMORVHTbuC8sYXt5VdQi5ZTntV7IoAWiiigAooooAKKKKACiiigAooooAKKKKACiiigAooooAKKKKACiiigAooooAKKKKACiiigAooooAKKKKACiiigAooooAKKKKACiiigAooooAKKKKACiiigAooooAKKKKACiiigAooooAKKKKACiiigAooooAKKKKACiiigBD1pKG600nAzSbSCzY7vzRmuJ1H4hWdhfvatG5KHBOKrH4l2O4jyn/KueWKgna5vHD1GtEd/kUlcD/wsux/55P8AlR/wsyxz/qn/ACpfW4dxvC1Ox33NOHSuP0fxza6xfC2iidWPqK68dK3hUU9jGVOUHZjqKQUtWSFFFFABSN0paQ9KT2AbSY5pe9BotsHU5nx1/wAi5N+H9a8ZToK9m8df8i3P9R/WvGU6CvBzG/OfQZU17N6DqM0Gk5rzdex6unYR/wDVt9K9g8AD/iQL9a8ek/1bfSvYfAH/ACAE+tell1+c8nNfgR1tKKQ0or3zwOgtFFFABRRRQAUUUUAFFFFABRRRQAUUUUAFFFFABRRRQAUUUUAFFFFABRRRQAUUUUAFFFFABRRRQAUUUUAFFFFABRRRQAGmHpT6QrkdaAKd1p9pfrsuoElHoc1yviLwXa3Qt1sbNUCuC+Cema7YCjaM5oAp2VpDYWccUUYQKoBA9atigKBS4oAWiiigAooooAKKKKACiiigAooooAKKKKACiiigAooooAKKKKACiiigAooooAKKKKACiiigAooooAKKKKACiiigAooooAKKKKACiiigAooooAKKKKACiiigAooooAKKKKACiiigAooooAKKKKACiiigAooooAKKKKAA0lKaSgBD0pj/AHDTzTG+4amXwsaPCfEgH/CQXXT739azMDJ4HWtLxH/yMN1/vf1rNxyfrXy+Ifvs+sw/8NBj2FGBzwKKB3rBvQ2ktjo/Amf+EkTGOle0ivF/Ao/4qRfpXtAr6HA/AfN5j/FHUUUV6BwAKKBRQAUGig0MBppppxppoEzmvHf/ACLU31H9a8aT7tey+O/+Ram+o/rXjSfdr5/Mf4h9DlX8IWiiivOPVGyf6tvpXsPgD/kAJ9a8ek/1bfSvYfAH/IAT616eXfGeTmvwI6w0veg0d695nz62FooooGFFFFABRRRQAUUUUAFFFFABRRRQAUUUUAFFFFABRRRQAUUUUAFFFFABRRRQAUUUUAFFFFABRRRQAUUUUAFFFFABRRRQAUUUUAFFFFABRRRQAUUUUAFFFFABRRRQAUUUUAFFFFABRRRQAUUUUAFFFFABRRRQAUUUUAFFFFABRRRQAUUUUAFFFFABRRRQAUUUUAFFFFABRRRQAUUUUAFFFFABRRRQAUUUUAFFFFABRRRQAUUUUAFFJmjNAC0UUUAFFFFABRRRQAGkpaKAGmmN9w09qY33D9KmXwsfY8I8Sf8AIw3X+9/Ws49T9a0fEn/Iw3X+9/Ws7ufrXy2IXvs+toK1NCUtFJ2NYvZG76HSeBf+RjX6V7QK8X8C/wDIyJ9K9oFfRYH4D5rMf4w6iiiu888BRRRQAUGig0MBppppxppoEzmvHf8AyLU31H9a8aT7tey+O/8AkWpvqP6140n3a+fzH+IfQ5V/CFooorzj1Rsn+rb6V7D4A/5ACfWvHpP9W30r2HwB/wAgBPrXp5d8Z5Oa/AjrTR3oNHeveZ8+thaKKKBhRRRQAUUUUAFFFFABRRRQAUUUUAFFFFABRRRQAUUUUAFFFFABRRRQAUUUUAFFFFABRRRQAUUUUAFFFFABRRRQAUUUUAFFFFABRRmigAooooAKKKKACiiigAooooAKKKKACiiigAooooAKKKKACiiigAooooAKKKKACiiigAooooAKKKKACiiigAooooAKKKKACiiigAooooAKKKKACiiigAooooAKKKKACiiigApm7t3p9RMdqls9OSaAHlsUm/j1rhr/AMU6vfalNaeH7dJRB/rGfitHwx4ln1N3tb+IRXScECgDqM5+tANUNWa/S1JsERpR/eritT1/xlpVsbme0tvLHYEZP60Aei5oDZ9qwfC2qX2raWtzexeWzcgAVugfNk80APooooAKKKKACiiigBGqNvuH6VI1Rt9w/Spl8LDseEeJP+Rhuv8Ae/rWd3P1rR8Sf8jDdf739azu5+tfLYj42fX0f4aCk7GlpOxrF7I2fQ6TwL/yMifSvaAOK8X8C/8AIyJ9K9pXpX0WA+A+azH+MLRRRXeeeFFFFABQaKDQwGmmmnGmmgTOa8d/8i1N9R/WvGk+7Xsvjv8A5Fqb6j+teNJ92vn8x/iH0OVfwhaKKK849UbJ/q2+lew+AP8AkAJ9a8ek/wBW30r2HwB/yAE+tenl3xnk5r8COtNHeg0d695nz62FooooGFFFFABRRRQAUUUUAFFFFABRRRQAUUUUAFFFFABRRRQAUUUUAFFFFABRRRQAUUUUAFFFFABRRRQAUUUUAFFFFAAabTqQigCKSWOGMyOwCjqTWGni3R5Lw24uG35x7VpanZfb7UwFiueOK47xFaaHpNkLcbUvCQQ/egDvEcOgYEMp6EU8VkeHfMGjQ72Lkjgn0rYAoAWiiigAooooAKKKKACiiigAooooAKKKKACiiigAooooAKKKKACiiigAooooAKKKKACiiigAooooAKKKKACiiigAooooAKKKKACiiigAooooAKKKKACiiigAooooAKQ0tIaACopEDoUbgH0qWoZXMcTPt3YBIAoAxryTSfDNtPcBVieQcjuxrF8IWdxe3suqzoUDHKZ7iuUvtSvbrxTLLqmmXMlpC2UVRw1d5oXiRL6Py4tOmgRF4BXFAHTH73WvP9cnl17xPbafESIoGzKvqMg11tlqb31vO4geNo+MMOprnPCtpcHxBe3lzCysxIBIoA7KCCO3hWOJcKBgCpe4xRg460oGKAFooooAKKKKACiiigBGqNvuH6VI1Rt9w/Spl8LDseEeJP8AkYbr/e/rWd3P1rR8Sf8AIw3X+9/Ws7ufrXy+I/iM+vo/w0FHY0UdjWBtLodH4F/5GRPpXtK9K8W8Df8AIyJ9P8K9pXpX0WB+E+azH+MLRRRXeeeFFFFABQaKDQwGmmmnGmmgTOa8d/8AItTfUf1rxpPu17L47/5Fqb6j+teNJ92vn8x/iH0OVfwhaKKK849UbJ/q2+lew+AP+QAn1rx6T/Vt9K9h8Af8gBPrXp5d8Z5Oa/AjrTR3oNHeveZ8+thaKKKBhRRRQAUUUUAFFFFABRRRQAUUUUAFFFFABRRRQAUUUUAFFFFABRRRQAUUUUAFFFFABRRRQAUUUUAFFFFABRRRQAUh6UtIelAGR4g1OXStNN1FEXIPQVzOtR6RrmjtfShRdhMgbuQa7iaJJ4mjkGVNc5/whGjpffavLYOTn5en8qAJvB/mjQIhKxLAnAPpXRDkCoY4kijVI8BQOgqcdKACiiigAooooAKKKKACiiigAooooAKKKKACiiigAooooAKKKKACiiigAooooAKKKKACiiigAooooAKKKKACiiigAooooAKKKKACiiigAooooAKKKKACiiigAooooAKQ0tIaACmHv6U+m9aAGeUhx8in6gUuxE5VB+Apw4ooQm9RqqqjaoApRjsAPoKXFFIdxc0tNI5pQOaHcLodRRRTAKKKKACiiigBGqNvuH6VI1Rt9w/Spl8LDseEeJP+Rhuv97+tZ3c/WtHxJ/yMN1/vf1rO7n618viP4jPr6P8ADQUdjRR2NYG0uh0fgb/kZE+n+Fe0r0rxbwN/yMifT/CvaV6V9FgfhPmsx/jC0UUV3nnhRRRQAUGig0MBppppxppoEzmvHf8AyLU31H9a8aT7tey+O/8AkWpvqP6140n3a+fzH+IfQ5V/CFooorzj1Rsn+rb6V7D4A/5ACfWvHpP9W30r2HwB/wAgBPrXp5d8Z5Oa/AjrTR3oNHeveZ8+thaKKKBhRRRQAUUUUAFFFFABRRRQAUUUUAFFFFABRRRQAUUUUAFFFFABRRRQAUUUUAFFFFABRRRQAUUUUAFFFFABRRRQAUEZFFFACYo285paKAG7fpmnUUUAFFFFABRRRQAUUUUAFFFFABRRRQAUUUUAFFFFABRRRQAUUUUAFFFFABRRRQAUUUUAFFFFABRRRQAUUUUAFFFFABRRRQAUGig0AJmkLY64pCcZz0ri9Y8ZXUN6bXR9PN66A7yP4TQB22c9MUtcz4b8Tf20rR3EH2e5TrGa6UdKAFooooAKKKKACiiigApDS0hoAKq3l0llbvPJ91RmrVY3iMkaJcY5+U1FSTjFsqEVKSTMM/EbSN2NzZBweKX/AIWNpH95vyryUKMvwMljS7R6V4kswlGVj3IZbCUbnrI+I2kYPL/lSH4i6SOcv+VeTbR6UEDHSl/aEmy1lUdWe66J4gtdcjZ7fOFrYHWvPfhkALCft839a9BXqMc17GHqOpG7PDr01Tm4j6KKK3MgooooAKKKKAEao2+4fpUjVG33D9KmXwsOx4R4k/5GG6/3v61ndz9a0fEn/Iw3X+9/Ws7ufrXy+I/iM+vo/wANBR2NFHY1gbS6HR+Bv+RkT6f4V7SvSvFvA3/IyJ9P8K9pXpX0WB+E+azH+MLRRRXeeeFFFFABQaKDQwGmmmnGmmgTOa8d/wDItTfUf1rxpPu17L47/wCRam+o/rXjSfdr5/Mf4h9DlX8IWiiivOPVGyf6tvpXsPgD/kAJ9a8ek/1bfSvYfAH/ACAE+tenl3xnk5r8COtNHeg0d695nz62FooooGFFFFABRRRQAUUUUAFFFFABRRRQAUUUUAFFFFABRRRQAUUUUAFFFFABRRRQAUUUUAFFFFABRRRQAUUUUAFFFFABRRRQAUUUUAFFFFABRRRQAUUUUAFFFFABRRRQAUUUUAFFFFABRRRQAUUUUAFFFFABRRRQAUUUUAFFFFABRRRQAUUUUAFFFFABRRSZoAWikzRmgBaQ9KM0jHigBrANkHoRisNbLTfDUF1fZVWc72LdzW3I+xGZhkAZryLWfES6v4la21KC5Wwhb7ioTu/SgDpfCccmp61cawsZigOVC+td6Olct4d8Q6XegWlhBNGicDdGR/SuozQAtFJS0AFFFFABRRRQAUhpaKAErH8Sf8gW5/3a1zWT4j/5Atx/umsq3wMun8aPCR95/rS0g+8/+9S18vU+Jn1tL4EIaD0oNDdKzRqel/DH/jxn/wB7+tegjqK8++GP/HjP/vf1r0EdRX02D/hI+Txn8ZjqKKK6zmCiiigAooooARqjb7h+lSNUbfcP0qZfCw7HhHiT/kYbr/e/rWd3P1rR8Sf8jDdf739azu5+tfL4j+Iz6+j/AA0FHY0UdjWBtLodH4G/5GRPp/hXtK9K8W8Df8jIn0/wr2lelfRYH4T5rMf4wtFFFd554UUUUAFBooNDAaaaacaaaBM5rx3/AMi1N9R/WvGk+7Xsvjv/AJFqb6j+teNJ92vn8x/iH0OVfwhaKKK849UbJ/q2+lew+AP+QAn1rx6T/Vt9K9h8Af8AIAT616eXfGeTmvwI600d6DR3r3mfPrYWiiigYUUUUAFFFFABRRRQAUUUUAFFFFABRRRQAUUUUAFFFFABRRRQAUUUUAFFFFABRRRQAUUUUAFFFFABRRRQAUUUUAFFBptADqKz9V1KPTLB7mQEgDpXGvr3iV4nv4YV+xKc4PXFAHoVFZmj6iNU06O5Axu+9j1rTHSgAooooAKKKKACiiigAooooAKKKKACiiigAooooAKKKKACiiigAoopDQAtFNPTriq91eQ2Vu9xO4WNRkk0AWqKx9I1+z1lpBaMWCHBNapHHWgB9Fclq/jqx0q/Nm0MssnogzV/QvEketk7LaWID++MUAb1FFFABRRRQAGkpaKAEooooAKQ9KB1pKAAjI9frVc2NozFjawFj1JQVYxRigCGK1t4TmKCKM+qKBVgdKbilAoELS0lFAxaKKKACiiigAooooAaayfEf/IFuP8AdNaxrJ8R/wDIEuP901lW+Bl0vjR4QPvN/vGnU0fef/eNOr5ep8TPraXwIQ0N0oNB6VmjQ9L+GP8Ax4z/AO9/WvQR1FeffDH/AI8Z/r/WvQR96vp8J/CR8pi/4zHUUUV1HMFFFFABRRRQAjVG33D9Kkao2+4fpUy+Fh2PCPEn/Iw3X+9/Ws7ufrWj4k/5GG6/3v61ndz9a+XxH8Rn19H+Ggo7GijsawNpdDo/A3/IyJ9P8K9pXpXi3gb/AJGRPp/hXtK9K+iwPwnzWY/xhaKKK7zzwooooAKDRQaGA00004000CZzXjv/AJFqb6j+teNJ92vZfHf/ACLU31H9a8aT7tfP5j/EPocq/hC0UUV5x6o2T/Vt9K9h8Af8gBPrXj0n+rb6V7D4A/5ACfWvTy74zyc1+BHWmjvQaO9e8z59bC0UUUDCiiigAooooAKKKKACiiigAooooAKKKKACiiigAooooAKKKKACiiigAooooAKKKKACiiigAooooAKKKKACiiigApuKdSN0oArXdpDeR+XOu5fSuZ8RarBBZHSLFQ8sg2hV7Vr+I7q7tdGlksojJPj5QBzXB6JqE2nu91faJcTXTHOdp4/SgDvPDunyadpEUEgAfG44962B0FZ+l3z6hZiVoHhJ/hYc1oDgCgBaKKKACiiigAooooAKKKKACiiigAooooAKKKKACiiigAoopDQAuaTrRS0AIQcVzHirQZNXtHLXRjhUZKDvXUHpVPUMf2dPxn5DQBxnw+hS3kuIox8inHNdzMcQue4U1xXgU/6TdcY+Y11c2o2xd4EkBn2nC0AeYQ6nrFv4hubm20w3IUkZcdBzXb+F/EqawGhmgFvdofnjAxWXp3ipNMvrq21kLbnJKHGMimeGP9P8VXepwR/6LIMK4HB5oA77NLTe9OFABRRRQAUUUUAIaKQ9aKEDEFZ+p6zaaTEJbp9qk4q+2ccHBrg/iUAdLjz13VjWnyRbNaMOeSibP/CcaJ/z8j8jR/wnGi/8/A/WvFQi4HH6UojU54/SvI/tGR7H9lR7ntP/AAnGi/8APwKQeN9GJ/4+RXjHlr6CmtGMjCgncKqGYNuzJnliiro+iLO7ivbdZoWyjDINWKw/C+BoVqFGPkGa2xXsU5c8bni1FyysOFFIKWrQgooooAKKKKAGmsnxH/yBLj/dNaxrJ8R/8gS4/wB01lW+Bl0vjR4QPvP/ALxp1NH3n/3jTq+Wq/Ez66l8CENB6UGg9KzRZ6Z8Mf8Ajxn+v9a9AH3q8/8Ahj/x4z/X+tegD71fUYT+Cj5TF/xmOooorqOYKKKKACiiigBGqNvuH6VI1Rt9w/Spl8LDseEeJP8AkYbr/e/rWd3P1rR8Sf8AIw3X+9/Ws7ufrXy+I/iM+vo/w0FHY0UdjWBtLodH4G/5GRPp/hXtK9K8W8Df8jIn0/wr2lelfRYH4T5rMf4wtFFFd554UUUUAFBooNDAaaaacaaaBM5rx3/yLU31H9a8aT7tey+O/wDkWpvqP6140n3a+fzH+IfQ5V/CFooorzj1Rsn+rb6V7D4A/wCQAn1rx6T/AFbfSvYfAH/IAT616eXfGeTmvwI600d6DR3r3mfPrYWiiigYUUUUAFFFFABRRRQAUUUUAFFFFABRRRQAUUUUAFFFFABRRRQAUUUUAFFFFABRRRQAUUUUAFFFFABRRRQAUUUUABptOpMUAJgHqKTYv90flTqKAEAA6DFOpKWgAooooAKKKKACiiigAoopCcUALRTHlSNC7kKo6k1Ws9UtL95FtpRIU4bFAFyikzzS0AFFFFABRRRQAUhpaQ0AFFFJQAppjoHQqwyD1px6UmaLBcrQWVtauTDEqFuuBim/2fbfaftHljzPXFWse9GCOM8UtBamZqOg6bqcgku7VZGHfGTVqysrawhENrEIox/CBirHfrS4BPqaNA1HilpoPOMU7NMYUUUUAFFFFACGkpTSd6GCAiuC+JX/ACCYv96u9PeuC+JX/IJi/wB6ubFfw2dGD/io8wHQUtIOgpa+XPrApD1X6j+dLSN1X6irp/GianwM9z8Lj/iRW3+4K2gKxfC//ICtv9wVtCvqKHwI+Qq/GwFLRRWxAUUUUAFFFFADTWT4j/5Alx/umtY1k+I/+QJcf7prKt8DLpfGjwgfef8A3jTqaPvP/vGnV8tV+Jn11L4EIaD0oNB6Vmiz0z4Y/wDHjP8AX+tegD71ef8Awx/48Z/r/WvQB96vqMJ/BR8pi/4zHUUUV1HMFFFFABRRRQAjVG33D9Kkao2+4fpUy+Fh2PCPEn/Iw3X+9/Ws7ufrWj4k/wCRhuv97+tZ3c/Wvl8R/EZ9fR/hoKOxoo7GsDaXQ6PwN/yMifT/AAr2leleLeBv+RkT6f4V7SvSvosD8J81mP8AGFooorvPPCiiigAoNFBoYDTTTTjTTQJnNeO/+Ram+o/rXjSfdr2Xx3/yLU31H9a8aT7tfP5j/EPocq/hC0UUV5x6o2T/AFbfSvYfAH/IAT6149J/q2+lew+AP+QAn1r08u+M8nNfgR1po70GjvXvM+fWwtFFFAwooooAKKKKACiiigAooooAKKKKACiiigAooooAKKKKACiiigAooooAKKKKACiiigAooooAKKKKACiiigAooooAKKKKACiiigAooooAKKKKACikNFAC0UlFAC0x+oI606kPv0oA5fxdZarfWohspRHAf9YR1rH+HVqtlJewq7PhsFj9a7i+IFjKf9k1xvgMj7ZqGD1kP86AO6A6c9KdTB1/Gn0AFFFFABRRRQAUhpaQ0AFFFFADScCqdxqlnbPsmuERj2Jq43SvHPH5b/hIgoYgema569X2Sub0KXtZcp6l/bmndDdx/nR/bmnf8/cf/fVeCgt3kb86X5v77/nXnPM30R6f9kd2e8/23p3/AD9x/nTo9Z0+WQIl0jMegBrwMFs/ff8AOr+gFhr9r87ff9aqGZOUkrEVMrUIuV9j3xTkZzkGnDvUcYAjUe1PHSvWTurnkDqKSlHSmAUUUUAIaTvSnrSd6GCD1rgviV/yCYv96u99a4L4lf8AIJi/3q5sV/DZ0YP+KjzAdBS0g6Clr5c+sCkbqv1FLSN1X6irp/GianwM9z8L/wDICtv9wVtCsXwv/wAgK2/3BW0K+oofAj5Cr8bFooorYgKKKKACiiigBprJ8R/8gS4/3TWsayfEf/IEuP8AdNZVvgZdL40eED7z/wC8adTR95/9406vlqvxM+upfAhDQelBoPSs0WemfDH/AI8Z/r/WvQB96vP/AIY/8eM/1/rXoA+9X1GE/go+Uxf8ZjqKKK6jmCiiigAooooARqjb7h+lSNUbfcP0qZfCw7HhHiT/AJGG6/3v61ndz9a0fEn/ACMN1/vf1rO7n618viP4jPr6P8NBR2NFHY1gbS6HR+Bv+RkT6f4V7SvSvFvA3/IyJ9P8K9pXpX0WB+E+azH+MLRRRXeeeFFFFABQaKDQwGmmmnGmmgTOa8d/8i1N9R/WvGk+7Xsvjv8A5Fqb6j+teNJ92vn8x/iH0OVfwhaKKK849UbJ/q2+lew+AP8AkAJ9a8ek/wBW30r2HwB/yAE+tenl3xnk5r8COtNHeg0d695nz62FooooGFFFFABRRRQAUUUUAFFFFABRRRQAUUUUAFFFFABRRRQAUUUUAFFFFABRRRQAUUUUAFFFFABRRRQAUUUUAFFFFABRRSHpQAZozSHrxWTdeIbC2vEtWmBlfoBQBr7ucUtRqysoYdxkVIOlABRRRQAUlLRQAlFFFABSEZFLSigCOSLzUMbfdIxWfpui22lyyyQLzIcn61qUlACYweKdmkooAWigUUAFFFFABSGlpDQAUUUUAI3SvHPH3/IxivY26V454+/5GMVw474DtwP8VHLCl/GkFLXzp9QxAOc5q/oI/wCJ9anP8dUe1X9B/wCQ7af79aUf4iMK/wDDke9R/cH0pw6U2P7g+lOHSvqofCfIvcWlHSkpR0qhdQooooGIetJ3pTR3oYIQ964L4lf8gmL/AHq70964L4lf8gmL/ermxX8NnRg/4qPMB0FLSDoKWvlz6wKRuq/UUtI3VfqKun8aJqfAz3Pwv/yArb/cFbQrF8L/APICtv8AcFbQr6ih8CPkKvxsWiiitiAooooAKKKKAGmsnxH/AMgS4/3TWsayfEf/ACBLj/dNZVvgZdL40eED7z/7xp1NH3n/AN406vlqvxM+upfAhDQelBoPSs0WemfDH/jxn+v9a9AH3q8/+GP/AB4z/X+tegD71fUYT+Cj5TF/xmOooorqOYKKKKACiiigBGqNvuH6VI1Rt9w/Spl8LDseEeJP+Rhuv97+tZ3c/WtHxJ/yMN1/vf1rO7n618viP4jPr6P8NBR2NFHY1gbS6HR+Bv8AkZE+n+Fe0r0rxbwN/wAjIn0/wr2lelfRYH4T5rMf4wtFFFd554UUUUAFBooNDAaaaacaaaBM5rx3/wAi1N9R/WvGk+7Xsvjv/kWpvqP6140n3a+fzH+IfQ5V/CFooorzj1Rsn+rb6V7D4A/5ACfWvHpP9W30r2HwB/yAE+tenl3xnk5r8COtNHeg0d695nz62FooooGFFFFABRRRQAUUUUAFFFFABRRRQAUUUUAFFFFABRRRQAUUUUAFFFFABRRRQAUUUUAFFFFABRRRQAUUUUAFFFFACUhziloIyKAK93E81u8cTlHYcMK81vtD/s7X4JJZTJK753E8jmvUMHg4rhfEvHiC1PPXP6igDt4v9THx0UfyqYdKii5gj/3R/KpB0oAWiiigAooooASkPTrilpD0oAY0gRdzMAB3NR/a4f8Anqn/AH1XP+NppYdAlaKQo2OoryJdS1Dyxm8kJ+prirYpUzrw+EdVaHvv2mE/8tk/76FAuYTx5qf99CvA/wC0r/8A5+5f++jR/aN//wA/cv8A30a51mKbOl5XJI98NzEP+Wyf99Cnq4cblYEe1fP7alqG04u5R/wI1634Fmln0FGlkLse5rfD4xVZ2OfEYF0YXZ1S0tIBS12o4wooopgFIaWkNABRRRSARuleOePv+RjFext0NeOePv8AkYxXDj/gO3A/xTlu1LSdqWvnj6gKv6F/yHbT/fqhV/Qv+Q7af79aUf4iMMR/Dke9R/cH0pw6U2P7g+lOHSvqofCfIvcWlHSkpR0qhdQooooGIaTvSmk70MEHrXBfEr/kExf71d761wXxK/5BMX+9XNiv4bOjB/xUeYDoKWkHQUtfLn1gUjdV+opaRuq/UVdP40TU+Bnufhf/AJAVt/uCtoVi+F/+QFbf7graFfUUPgR8hV+Ni0UUVsQFFFFABRRRQA01k+I/+QJcf7prWNZPiP8A5Alx/umsq3wMul8aPCB95/8AeNOpo+8/+8adXy1X4mfXUvgQhoPSg0HpWaLPTPhj/wAeM/1/rXoA+9Xn/wAMf+PGf6/1r0Afer6jCfwUfKYv+Mx1FFFdRzBRRRQAUUUUAI1Rt9w/SpGqNvuH6VMvhYdjwjxJ/wAjDdf739azu5+taPiT/kYbr/e/rWd3P1r5fEfxGfX0f4aCjsaKOxrA2l0Oj8Df8jIn0/wr2leleLeBv+RkT6f4V7SvSvosD8J81mP8YWiiiu888KKKKACg0UGhgNNNNONNNAmc147/AORam+o/rXjSfdr2Xx3/AMi1N9R/WvGk+7Xz+Y/xD6HKv4QtFFFeceqNk/1bfSvYfAH/ACAE+tePSf6tvpXsPgD/AJACfWvTy74zyc1+BHWmjvQaO9e8z59bC0UUUDCiiigAooooAKKKKACiiigAooooAKKKKACiiigAooooAKKKKACiiigAooooAKKKKACiiigAooooAKKKKACiiigAooooAb6YqrPp1rcTLLLGGdeh9KuYFJgUAMGFXHQYwKev3RRtHpSc5oAdRRRQAUUUUAJSHpS0h6UCZy3jv/kXpfpXja/dFeyeO/8AkXpfpXja9K8HMVqe9lXwi0UtJXmLoew2xG+6a9h8Af8AIvRfSvHm+6a9i+H/APyL0delltvaM8rNG/ZpHWClpB0pa98+fCiiigApDS0hoAKKKKQCN0NeOePv+RjFext0NeOePv8AkYxXDj/gO3A/xTlu1LSdqWvnj6gKv6F/yHbT/fqhV/Qv+Q7af79aUf4iMMR/Dke9R/cH0pw6U2P7g+lOHSvqofCfIvcWlHSkpR0qhdQooooGIetJSnrSd6TBB61wXxK/5BMX+9XenvXBfEr/AJBMX+8a58X/AA2dGD/io8wHQUtIOgpa+XPrApG6r9RS0jdV+oq6fxomp8DPc/C//ICtv9wVtCsXwv8A8gK2/wBwVtCvqKHwI+Qq/GxaKKK2ICiiigAooooAaayfEf8AyBLj/dNaxrJ8R/8AIEuP901lW+Bl0vjR4QPvP/vGnU0fef8A3jTq+Wq/Ez66l8CENB6UGg9KzRZ6Z8Mf+PGf6/1r0Aferz/4Y/8AHjP9f616APvV9RhP4KPlMX/GY6iiiuo5gooooAKKKKAEao2+4fpUjVG33D9KmXwsOx4R4k/5GG6/3v61ndz9a0fEn/Iw3X+9/Ws7ufrXy+I/iM+vo/w0FHY0UdjWBtLodH4G/wCRkT6f4V7SvSvFvA3/ACMifT/CvaV6V9FgfhPmsx/jC0UUV3nnhRRRQAUGig0MBppppxppoEzmvHf/ACLU31H9a8aT7tey+O/+Ram+o/rXjSfdr5/Mf4h9DlX8IWiiivOPVGyf6tvpXsPgD/kAJ9a8ek/1bfSvYfAH/IAT616eXfGeTmvwI600d6DR3r3mfPrYWiiigYUUUUAFFFFABRRRQAUUUUAFFFFABRRRQAUUUUAFFFFABRRRQAUUUUAFFFFABRRRQAUUUUAFFFFABRRRQAUUUUAFFFFABRRRQAUmKWigBKWiigAooooASg9KKD0oBnK+O/8AkXpfoa8cXpXsfjv/AJF6X6GvHF6V4WY7nu5X8ItFFFeWt0euxrfdNexfD/8A5F2KvHW+6a9i+H//ACLsVellv8VnlZr8COsHSlpB0pa988AKKKKACkNLSGgAooopAI3Q1454+/5GMV7G3Q1454+/5GMVw4/4DtwP8U5btS0nalr54+oCr+hf8h20/wB+qFX9C/5Dtp/v1pR/iIwxH8OR71H9wfSnDpTY/uD6U4dK+qh8J8i9xaUdKSlHSqF1CiiigYh60lKaSkxB61wXxK/5BMX+8a731rgviV/yCYv941zYv+Gzpwn8VHmA6ClpB0FLXzB9YFI3VfqKWkbqv1FXT+NE1PgZ7n4X/wCQFbf7graFYvhf/kBW3+4K2hX1FD4EfIVfjYtFFFbEBRRRQAUUUhoAQ1k+I/8AkC3H+6a16yPEn/IFuP8AdNZVvgZdL40eED7z/wC8adTR95/9406vlqvxM+upfAhDQelBoPSs0WemfDH/AI8Z/r/WvQB96vP/AIY/8eM/1/rXoA+9X1GE/go+Uxf8ZjqKKK6jmCiiigAooooARqjb7h+lSNUbfcP0qZfCw7HhHiT/AJGG6/3v61ndz9a0fEn/ACMN1/vf1rO7n618viP4jPr6P8NBR2NFHY1gbS6HR+Bv+RkT6f4V7SvSvFvA3/IyJ9P8K9pXpX0WB+E+azH+MLRRRXeeeFFFFABQaKDQwGmmmnGmmgTOa8d/8i1N9R/WvGk+7Xsvjv8A5Fqb6j+teNJ92vn8x/iH0OVfwhaKKK849UbJ/q2+lew+AP8AkAJ9a8ek/wBW30r2HwB/yAE+tenl3xnk5r8COtNHeg0d695nz62FooooGFFFFABRRRQAUUUUAFFFFABRRRQAUUUUAFFFFABRRRQAUUUUAFFFFABRRRQAUUUUAFFFFABRRRQAUUUUAFFFFABTc0402gBaKTIpc0AFJmlzSCgB1FFFACUUGigApDS0hoEzlvHf/IvS/SvG1+7Xsnjz/kXZfpXja/drwsx3Peyv4R1FFFeWt0evIa33TXsXgD/kXY68db7texfD/wD5F2P6V6WW/wAVnmZt/DR1g6UtIKWvfPngooooAKQ0tIaACiiikAjdDXjnj/8A5GKvY26GvHPH/PiKuDH/AAHbgP4qOWFLQOlFfPH1LCr+g/8AIdtP9+qFX9B/5Dtp/v1tQ+NHPX/hyPek+4v0pw6U1PuL9KcOlfUw+E+Re4tKOlJSjpVC6hRRRQMQ0lKaKTBCetcF8Sv+QVF/vV3vrXBfEr/kFR/71c2L/hs6MH/FR5gOgpaQdBS18wz6wKa3UfUU6mt1X6irpfEianwM9z8Lf8gK2/3BW3WJ4W/5AVt/uCtvtX1FD4D5Gr8bFooorYzCiig0AJRRRQAVj+JP+QLc/wC6a2KyPEn/ACBbn/dNZVvgZdP40eEj7z/WlpB95/rS18tU+Nn11L4EFIelLSHpUIs9L+GP/HjP/vf1r0Eda8++GX/HjP8A739a9BHUV9Ng/wCEj5TGfxmOooorrOYKKKKACiiigBDUcgwhqQ0yT7jVMvhYLdHg/iMf8VDdf739azu5+taXiP8A5GG6/wB7+tZp6n618viP4jPrMNrSQUetJS+v0rBnQ+h0fgX/AJGNfpXtArxfwL/yMa/SvaBX0WB+A+bzL+MOooorvPPCiiigAoNFBoAZ1Y0UD7xoND3BnM+Ov+Ram+o/rXjSfdr2Xx1/yLU31H9a8ZQ/LXgZl/EPoMp/hsdRRRXmnqjZP9W30r2HwB/yAE+tePSf6tvpXsPgD/kAJ9a9PLvjPJzX4EdaaO9Bo717zPn1sLRRRQMKKKKACiiigAooooAKKKKACiiigAooooAKKKKACiiigAooooAKKKKACiiigAooooAKKKKACiiigAooooAKKKKAA02nGm0AZur6kNMsGuiu4gYA965AXHigQnVDdD7KMsYvb862PHQY6ENnHz9fwq5OV/4RKTbjH2c5OPagC7pGoDUtOjuNuCwwfrWiOBXM+Cg/9gLu6b2x+ddMOlABS0lIzFRnrQApoqs14FOCjfhSfbl/uN+VAFqkNVvty/3G/Kk+2r/cb8qAMDx5/wAi7L9K8bX7te0eJreXV9Ikt4EIcivPV8CasEGQM/SvIx1CU3oevl9eFNe8c3RXS/8ACC6t6Cj/AIQXVvQV5qwtS+x6jxlJ9TmG+7XsXw//AORdj+lcIfAmrEY4rvvC1rPo2kLbTrlx6V6GBoThPmkefmOIhVglE6kUtU1vR3Rvypfty/3G/KvZPELdFU/tw/uN+VH24f3G/KgC5SGqn24f3G/Kj7cv9xvyoAt0VV+3L/cb8qb9tH9xvyoAtnpXjnj7/kYjXq7Xwx9xvyrgPFXhi/1fV/tFuMJ7iuPGU3ONkdeDmoVLs8+HSlrpR4F1bHQflS/8ILq3oPyrw3hKvY+geNovqczV/Qf+Q7af79a//CCav/dWrOmeDdUs9TguJFGxGycVpRw1RTV0Y1sVSdNpM9aj+4PpTh0qpHdgYUo2QOeKBfAD7jflX0cVZWPmnuXKUdKp/bl/uN+VH24f3G/KmBcoqn9uH9xvypfty/3G/KgC0aKq/bl/uN+VH21f7jflSYFn1rgviV/yCY/96uyF6DuOxsfSuY8Yabca7p8cNspDg55FY4iLlBpG2GkoVE2eSgfKOaXHvXSL4D1fHIH5Uo8Cat6fpXzzwtV9D6T65R7nNYprdR9RXT/8IJq3p+lIfAernbjHBBPFVTwtRSTaJnjKTi0mem+Fv+QFbf7grb7Vg6J5lhpsVvKh3IMHitP7cP7jflX0FFNRsfNVX7zZcoqmL4f3G/Kj7cP7jflWxBcoNU/tw/uN+VH25f7jflQBboqr9uX+435Ufbl/uN+VAFqsnxH/AMgW5/3TVz7cv9xvyrN1Vpb6wmt44zllwKzqpuLSLptKSbPDv4noxXTf8IJqwy2B8x9KP+EF1b0H5V89UwlXmvY+lpYulyJXOZobpXTHwLq3oKP+EF1X0FQsLUvsV9cpdzpvhl/x4T/739a78feFcX4M0u60O2kjuFyWNdT9twRmM19BhouNNJnzuKkpVXJF6iqf24f3G/Kj7cP7jflXQc5coqn9uH9xvyo+3D+435UAXKKp/bh/cb8qX7cv9xvyoAtGmSfcaq5vhn7jflTXvAykbG/Kpl8ILVniXiT/AJGG5/3v61mnqfrXZax4O1K+1aa4jXCOciqX/CC6tgZAyT6V89Xw1RzukfR4fFU4ws2czil9a6X/AIQTVvQflSr4E1XuB+VYvCVX0Oh4yjpqM8C/8jGv0r2kdK8u8N+FtS0nVRdSrlR7V6ML0ADKNn6V7uDg4RszwcdONSpzRZbpaqfbV/uN+VH25f7jflXYcRboqp9uX+435Un24f3G/KgC5Qaqfbl/uN+VBvl/uN+VAFgfeNIelV/tq9fLb8qT7YD/AANR5gYfjr/kWpvqP614wnQV7V4lt5tX0iS1hQh26V56vgPVgB8o/KvFx1Gc53ij2curwpQ5ZM5nvS4rpf8AhBNW9B+VH/CCat6fpXB9Vq9j0vrlHucxJ/q2+lew+AP+QAn1rhG8CasVKgDp6V3/AIYtp9G0pLedCXz2r0cDQnCV5HmZhXhVjaJ1Jo71U+3L/cb8qPty/wBxvyr2Dxi5RVP7cP7jflSre7mwEP40DLdFNVtwzTqACiiigAooooAKKKKACiiigAooooAKKKKACiiigAooooAKKKKACiiigAooooAKKKKACiiigAooooAKKKKACm806igDL1rTBqmnPa5IJHBrkTb+Jjbf2UbV/sx+QyY7V6FRQBm6Pp39mafHbAk7eprRpaKAEopaKAG7R6CjaPQflSmigBNo9B+VIVGOg/KnUUAM2j0Ao2D0p1BqWkF2Mxj+GgD2FOJNFO67C5X3E2A0bF67cmnCilZD1ECj0H5Uu0eg/KgUtUAm0eg/KjYPQflTqKAG7R6D8qNo9B+VKaBQAm0eg/KmlRnoPyp9JikA3aMfdH5UYz2p1LQ7PcVrbDAoHalwKU0UJWHcTAowPalooC4gUdcDP0oCr6D8qdRTATavoPyo2D0H5UtLQA3YPQflRtHoPyp1FADdo9B+VG0eg/KnUUAM2D0H5Um0cED9KfRQA3AowKXNGaLANwKTHoKfnikpWXUBu0egpdg9B+VLS0X7CSsIqD0H5Uuweg/KlFLQhjdg9B+VG0eg/KnUGmA3aPQflRtHoPypaKAE2j0H5UzaoPQZqSm4oFp1G8ZAPalwKXFFKzDQTGO1G0HsKdRz60adgSfcbsHXApQo9B+VKKWiyQ2xNg9B+VGweg/KnUUwG7B6D8qNg9B+VOooAbtHoPyo2j0H5U40lADSo9B+VAUeg/KnUUrANx7UmB0xTjn1pKNOwa9wwKMD0paKGmK43aD1pQox0H5UDrTqNeoJCbR6D8qNo9B+VKaO1MYm0eg/KjYPQflSiloAbtHoPyoKj0H5U6g0AM2D0H5UhUdgKfRQgI9o67cGlwKfSUrBcTAowKWinYVxhXPIFLsHHANPAoxSUVuO7G7B6D8qXYPQflTqKYkN2D0H5UbB6CnUUDADFFFFABRRRQAUUUUAFFFFABRRRQAUUUUAFFFFABRRRQAUUUUAFFFFABRRRQAUUUUAFFFFABRRRQAUUUUAFFFFABRRRQAUUUUAFFFFABRRRQAhooNFAGbqOtW2myxRznmQ4FXnkVYjIT8oGa4rxsAdRsAV/wCWg5/KuumwbF8YPycUAV9O1m21SSVLcnMZwc1o5Irz/wANTPBaarcRKFdCSM/hWbpureJ9cN08LCOGHPzHoaAPSby+SyjLurNjsq5qGPWLZ2gU5R5hlVYc9M1yKeI7w+H2M237QjFckdeaxLu31O61jTJWvtrycqBwAMZoA9YByAexpM5z3/CuJ1DUtSvdTGlWU6xsgw8lJZa3faNqT2mqTCVAOGFAHbg7VJNZ1lrltf3MtvC372M4INcgl3rmv3c7WNwIYozwD/FTPBLTHWLsXK/v1YgsO/WgD0YdKWgdKKADFNPGMU6kJwRQBXu7pLO3knkPyIM1BpupQ6nbieA/LUHiMf8AEjugeflP8qzPA4xoKqBg7jQFjUuNctrTUYrGQ/vZBxitMNkA+tcNrYU+OLIkcjp+tU/EGv6xb+LV02xO5ZFxwPu0AeikkD+tZsGtQTCYlWjWI4YuMZrltB1PV7HVTZaq4kD8qR2rK1C51LUYdSVZlSJGwFAwT1pWA9KtrqO7TfEcrUxJHQZrzvTtQvNE8NRq8wknk4UDkineZr+nJHqNxeLJA3LR55AosB6EWrNvdbttPnSGYnex44rmtX8Q3V6LO30ttstzwSOcVg38OqWWs2sWoSfaMnO/HApgeqI+9VYHhhkVIOlQW5/0eL3QfyqcdKACiiigBDUM9zHbQtLKwVF65qRz0x61i+J7ee80SWK3Ulz2HWgDPbx9ponMaxTsAcbghx/Kuhsr+G/tlmt2DKevqK4yw1jRbLS1sdQjSGfbtYlBnOOtS2c8OgaNPeWNwLmOUnbz0oA7YsQB7+1Oz+Nedr/wkktg2qrdgR7Nwi71ZvfFF1Jp0LQYWQYD0WA7snoMVUur+C0ljjlkCs5wvvWFrmqXdnpFtNCwDMBu/GuS8QQ6ndXWlytdYMjAr+lFgPQ31u0TUlsMkzt2xWlmvJ9cn1Cx8Q20cA82+Y4LAZrdstR1nTdcig1FxIkvYdqAO8XvS01TkZ9adQAUyWRYYmkb7qjJp9VdR/5B83+7QBzsvj3TUmaNY5nKnB2oT/SrOm+MLDUrr7OgeNz08xSufzrlPD+saPp13cLelN27+JQal1K6tNY1uzfSUDhPvFFx39qAPRtx68Y7EVHNOIIjI/Cgc1yF7F4hv7oJbyraQouOT14qrpOqXzTX+l6hIshSM4cfjRYDrtO1aDUw5gP3Dg1Le3iWUHmurOD2UV59o+rPZQzWVoM3MrYUiugu59R0/wAPK9yyvM3YjpSsgOktrlbmESKrKD2Iqb6V5v8A29qepTRWEE62zHgvjFb+irrlrPJb3bC4QjiYUwsb8mpW8d4tsXy7DjHNWs4P/wBavMYbLUv+EzZvtfy5JCnmt6/h8R394y29wttEvBz3oA7Hfkjt+FLurhNJ1nUomv7K5mEs0C8P27VjW2q+KdbkK2uI0iPzMehoA9ULEZ9qUHIBrnPCep3Oo2Mouv8AXQvtY+tdJQAGkoooAy9b1210G1FxdbtpOAFGTWIvxA05iB5FwM85MZAx+VQfER44rK1kl/1ayjPGfWm3PiLw7Npggj8ppTGAMIM5xQB11peRX1uk0B3Kwz9KnJ9684e7v9D8OPcwNgsw2KfTNX/DGq+INSVp7u32x+X8uR1NAHcDnpSk9sVwFzb+JZ4J7r7aINhyEPFXtNvtT1rSjbxziK4T5TJjOTQB2OaoR6tHJfva7HBUZ3FTiuEvm8R2GpQWcepCaUnJUqOla+j6neyeIpLK6KEiLJIUdcUAdFZa3a399NaRE+ZD973rUrhfDAA8WalwOD/U13VABRRRQAUUUUAFZ2pavb6WYxOSN/StGuM8cqGkswR3/wAaAOtilWaISJyCMinFsDPavO/Euv6ppl7p1rpwDCVBwPwqTTdV1vTNXT+1ZA0EvIHpmgD0Ddgc5P0FZo1u2N+9mGJlT7wxXL3eo6vresS2emTiGKPkvis7RhdxeJ547w5njz+8x96iwHoGnakmoCQxo6hG2ncMVd3fX8q5Twvql1fR6izqpaKXagUY4xWZdR+Jrxp7lbtbaJDwp4JoA77JPFA61y/hHWLjUIZIrk7pIyVLfSuoHagB1FFFABRRRQAUUUUAFFFFABRRRQAUUUUAFFFFABRRRQAUUUUAFFFFABRRRQAUUUUAFFFFABRRRQAUUUUAFFFFABRRRQAUUUUAFFFFABRRRQAUUUUAIaKD1pKAOR8cxSeTZ3EcZPkybmI9OKtHxVpT6U032pA2zHl9810EsUc8TRyqGRhgg1ijwjo3m7/sqFs5oA5/RYHh0PULl1IjlBK5q34UIHhq9OB36fjXWfY4Bbi3EY8oDG3tTbfTbW1geGGIKj9QO9AHmMTA6bcgtyHJAP1NWp547e+0eeVtiFdoc9AcV3w0PTxGyfZ0IY5PFNuNC0+7hjhmt1eOL7qntQB59e6fby+KZTeXb28T/MsynAapv7J0Vp3jtbia7nI4bORXdXehWF7bpbz26tGgwAadp+h2Gm820CIfWgDkvDep22ltcW95IIGU8bu9M8JXiX2vXkkbALvOD69a6y88OaZfy+ZPbKz+tTWWi2Gng/ZrdYye4oA0KKKKACkPUUtIeaAM7WYnn0qdIxlmUgCuX8La1a2FvLaX0i27Rn+LvXcFc1kXvhrS7+Yyz2qsx60Ac35set+NIJrX95BF1kHTvSwbW+I0wKg7U4JHvXV6dpFnpcZSzhWME5OKlXTbVbw3YiHnEYLUAcdqDf8AFYQDoe/6Vkwf8eusMGJIk/TmvR2021kuftDxAyYwCaYmj2KLKFgXEv3vegDzXUYVvNAtpI5C6KQH2dV6VYOm6B9jiZ9WmmZgMQhuhrvbbQdNtY3jit1CP1FV4fCekW9x58dqgkBzmgDjzDHoOr6fcYYWpx8zdqm8Qaza3ms2sVtIswPJZe1dzeaZaX8BhuIldMYGe1U7XwtpNoB5VqoYHO7vQBo2v/HtF3+QfyqwOlNVFVQFGAOKdQAGkpaMUAMbORjp3rG8RX13p+nm7tY/M2nla2yMjFMeFJEKMMqRyDQByFvq3h7VLD7RdCBZymGVhzuxXKtZTyJLNaRu1pGxYKOhrv28H6K8pkazTcTn8a0rawgtLf7PDGFj9KAOTTxBYf8ACMeU1won8vHlDrWBc2rw6GLl1ZVd85PYc13R8K6P9oE32RRIO/rWjLY2txbfZpYlaHGNpHFAHnXijxRazafZWVqfNchQxA6dKsaxIkUGiSytsRGBLH8K62LwrpETbltEz246VcutFsL23SG4gV0T7oPagDj5pIp/HFtNGyyRsoKsPxp/iE/8VRbAE5zXWW+h2FrIjxQhWQYU+lTTabazziaSIGQdDQBNBnyUz6VJQFCgAdBS4oAKq6icafMf9mrVNdFkQo4yp6igDgPCenWV3d3RuIFkbPcV2Cafa2EbyW9uiMBnAFTWunWtmzNDEFLdSKslcjrQB5kzQ6tqsx1TU5LPYTtQHGaztGEdvrWoLbTtJFsOXfv1r0i78MaVe3AnntleQd6kj8PabF9y3UevvQB5vpulNF5+s2rszIfun610uraomq+EhLG3z9D7Gurh0y1gjeOOIBG6r2qNNEsI4HhWBfLc5IoA4SObSb6xisb0m1kX/l4Xg1Pod09prYstPne9tu8jHNddceHNLuohHLaoQKl0/RLDTM/ZYFjz6UAce88Vl4ykeUhCUyobucVSJt9Y1S4bUdUks9hO1VbG6u8u9C0++mSae3VpVOQ3eoLnwvpN1MJZLVNw7igDzfThFBq2qmCV5IsEBmPXkV2HhDA0uY7QD1rcj8O6ZEpVLVAD1461ct9PtrRWWCJUVuoFAHKeAmDLqeCf9f3+prsx0qra6bbWQcW8YTe25sdzVrFABS0YooA4n4iFFs7RpQPL80Bs/jUk0vhhNMT5rfd5YwV65xXTajpdpqsPlXkKyJ6GstfBehr/AMua49KAOFuDM2jSmQsYPNHlk+meK7gTyWnhSGS3TLeSCMfStSXSLKW2W3aFfKXGF+lWFtokhEKqBGBtC9sUAeXRWtlqGmzXV7q0i3RGfIDHrS+GNbi0XSbqViWkU8Bq7r/hEdG88z/ZE8wnOalk8M6TKrK1omDwRigDnPDk+mh21K8v42uZslQx+6Kh0iaObxtcmF94MZO7t0NdAvgzRFIItF4rQtNFsbKUyQQKrkbc+1AHKeFiP+Er1MA5OefzNd3VS30y0tbh54YlWR/vEd6t0AFFFFABRRRQAVxnjg4msiem7H867Oqt3p9telTPGH29M0AcLehG8X6UGGQI+P0qfxhzqttGDtDEAfpXYnS7Np45jCpkjGFb0ouNMtLqZZZold16E9qAOG0a7i0XXp4b5xCGUFXbv1otNQjv/Fdy8JDRgHDgda7K/wBB07UtpurdXI4BNFpoGnWRBt7dUI9O9AHI+F5ZIdM1qWEZlVyR9cVlQwWep2k0+oavJDcjJECt1r0q20y0tEkSKJVWQ5cetUH8J6Q9z9oNqokznNAHKfDgoJ7tQ7HDYGe/WvRF5P0qraaVZ2Ls9vCqFuuKt4oAWiiigAooooAKKKKACiiigAooooAKKKKACiiigAooooAKKKKACiiigAooooAKKKKACiiigAooooAKKKKACiiigAooooAKKKKACiiigAooooAKKKKAILq5itIjLM4RB3JwKIbiO5iEkbgqecg1ieNB/wAU5P6nj+dc/b+IIrXRbbTbSZWvZAByemaAOvk1qwjmaJp13KMkA9KtWl3FewrNAwZD3rm49Ih0rRprq4jE11tLuzc5z2pllrrx+C21KC3VCi5EYHHagDrqUEV5lD481q/so7uzsR5C/wCtLD/61dJfeK0h0SO7gTdM+Bs96AOqyKbmuAn8U+IdOWKS+tEEcxGwgdAfwrQ1XxRdQQ2sVjGsl3MAcHtQB001/bQSrHLKFZugY4zVhWVhkdK8t1C81OXXraHVohHISCpXpW/qnia+W9TTtGgWW4C8k9KAO1BoyK5PR/EV8btrLVYljuTyuOlZkXivXL+/vILK0Ro7c43EfX29qAPQMijIrz6Dxbrl8kkNnaIbiL72Rxx+Fb3hnXZdWjaK7QJdRffC9KAOjpKKQ9cUALkVlXniHTLGTZPdKremat33mCyl8r7+OK4PRLfTZru7/tgDzQxwZfr2oA7uy1C21CLzLaYSJ6ipftMXm+VvG/8Au55rjLbTLiz1GSbRbpHtCuTGDkCs3w5e60+v3ElyitGjcnvigD0oH0oJwCSelcVd634lnuZDp9gotk/iccn9KrTeItS1LQLkwII7iL5X/WgDuop4pshGBx1wc08VwPhvV7zTtDe41FV+Y/IR1Y1KPEHiWMreT2KLYE5JxyF9elAHdAinZFchq/iiSGG2/s5BJNc/cDdAaTTdb15L1INTsgFfkMo7flQB2GaKjVhjvzTx0oAWiiigApMj1oNMdgqMcfdGaAKtzqdpaTLDNMiu3QFsGrO9dm4Nx1rzTXLWbX9XN7GWC2p/h9v/ANVdQdQuLrwv51moMqrg5oA0hr+nNefZVuVMucbQa0WdVQux+Uc15PoUl/ZJd6nNZxSNGc72HT9K3dI8bXWrSENZn7PtO9scZoA7S1voLvcIWDbeODmrYI/GuDtfFUVrYzyC3RHMm2MKOpyadFr3iSKWOS9sl+yufvKOcflQB3eRRXOavrN3a28f9n2rSySj5MjvWKniXXbG8hTV7ZY45Tgbf/1UAd7mio4n8yNXHRhkU+gBaKKKACiiigAooooAKKKKACiiigAooooAKKKKACiiigAooooAKKKKACiiigAooooAKKKKACiiigAooooAKKKKACiiigAooooAKKKKACiiigAooooAKKKKACiiigAooooAKKKKACiiigAooooAKKKKACiiigAooooAKKKKACiiigAooooAKKKKACiiigAooooAKKKKACiiigAooooAKKKKACiiigAooooA53xrj/hG5+QCeAT+Ncjb+E0k8NR31uSbxfmz9K9C1TT4tTtGtp1zGeT9adZWUVlaLbIPkAxQBylprK6h4VuIJ3VbqJCHUmqFmc/DOYqSBsHP4iuhuPB2nzXMsw3IZRhgKtx+HrNNEOlAHyMYNAGNaQQxeBYnWILmHJIHU5rmIt8dpBcygmESgfrXo40i3/stdP2nyFXbWJrFvpWkaWtpcQu0DtncB0oAr+LLy1bTLMBlcsF2gfhWPaj7Jrti12OHGVPYcVWvtP0mOS2+wXMly8jDCZztrt5/D0Gp6XBBdgh0HDL1FAHP+LbiB9YtY42DSvwCvPrTPD0qWPieaO6wrsuFY/hWxaeB9PtJll3ySyJ90sc1c1jwvZaxjzAyOBgMnBoAwtVkS58VwC3YN5YO9l+op3hAqW1raRwxyfzrc0fwzZ6PuaLc7t1ZuTVjTtDttNNz5A5uDl/1/wAaAOW8Mkfab7A6lun41N4P41a+Hv8A1robLQrWwklaIH94Tu/Gn6fodrp1zJPDndIeaANTmkPXml5prcY4oAr31wbS0kmCbyB09a5a2Ok+LkcXMAiliOG525/WuwKhgQ3Knsa5q98EWF3dNOkksLP1CHFAHPG2XSfEq22lysYXHKBsjvVjQ7kWt5qFxIRmIElT1PSuj0jwxZaOXaPdI7DG5+SKifwlZNqLXgLh3+8vY0Ac1Cur61bS30WprbQgnEQx0/KqXhlpP7H1ZXfzGDnJ9etdSfA1gbkyrLKid4weKu2PhPT7CCWGFW2y/eoA4zUkaXwdAsT/ALwS9v4eRVptG1GbRg1xri/ZmjGRxn+VdTYeFbGwSaNQzpJnhu2aoJ4EsFuTK00rAHOzPFAFCTSbJ9LsrT+0ALn/AJYymo4LzUNB1SG2u7pbwP0PXArpb/w5Y6laxQujIIxhGXgiq2meD7HT7gTb5JmHTzDmgDoI28yNW/vDP0qUcAUzoOBx0xUg6UAFITS0hoAa3OPrWV4hvhY6TNLkAkYFaves7U9Ih1RAk+cA5xQBw+leFtZntJbiDUfKjuRu2kev4e9W/D7y6dFd6LNJvkjUnee9dzDAttAkUQAVAABWVc+GrO5v3u2LLKw+Yr3oA4+2b/imtTByRkj+VdD4at4YfCgKRAZQknFX08NWaWM1phtj9au2mmQ2dh9jjB8ojFAHk6IY5N7AmNbjJx0HzV6kdTsYrOBpZY8MowDzVaHwtYRWs1vtJWQ7iT2qjaeB9PtbpZvMlfByFc5FAFfxFqdxLqFnYWUixCfpKR93iuW1+z1Cw1Gx+16kLnc4x0x39q9C1Xw5Z6sAJVKFOEK9qzR4D04xoJXkkaNsgsaAOmsx/okWf7oqxio4IxDEsaj5VGBUlABRRRQAUUUUAFFFFABRRRQAUUUUAFFFFABRRRQAUUUUAFFFFABRRRQAUUUUAFFFFABRRRQAUUUUAFFFFABRRRQAUUUUAFFFFABRRRQAUUUUAFFFFABRRRQAUUUUAFFFFABRRRQAUUUUAFFFFABRRRQAUUUUAFFFFABRRRQAUUUUAFFFFABRRRQAUUUUAFFFFABRRRQAUUUUAFFFFABRRRQAUUUUAFFFFABRRRQAUUUUAFVryygvojFcRh0PrVmkIzQBj2fhnSbKbzre1VXHfFbI6Um2l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a2OM0gNK/IrL1+6mstFu7iAEyJGSuPpQBoefGH2mVM/3dwzTw3OMj6V4n4Z0268U2s2sx6zJ/ayOwW338Lj1Fd54LfWf3w10n7Qo4PagDsqM1kv4m0eO5Nu9/AsucbS4HNWbnVrGzRGuLiNA/3SWHNAF3NFULjWtOtVQzXUSB/uksOajbxBpcbhHvYQxGQC4oA06KoW+s6fdxPJDdRMifeO4cVFa+ItKvJfKt7yGSTOCocZoA1KKoX2s2Gm7ftl1HDu5G9gM1JHqVpLbfaI543hxnerAigCznnrxSMeDzgDuagtL+2voy9tMkgB5KnOK5jxxqV7p8EbRRSyW5I8zyhzigDrC67clgM9Dmm+dEv3pUVv8AeFef61rk0EOnGK3u3hkABCg5HXrxWffeBb3ULW41ObV7mILGWRFYjtnmgD1H7RD086PH+8KcXTAJYYPTnivDvDXgW913SLiYa7d/aEchPn44Jr0KOzjtNAtdK1TVAl0uPnL4LdKAOwB+bhs/Sn5rHg1PTbBYrNr6PeF43OMmrMOtadPK8UV3Czp1AcUAX6KzrfXdNup2ghu4nlHBQMM0++1iw03H2u6ihz03sBQBeoNV7S+t76ES20qSIe6sDWP4u8TWvhnRZrueVVkUfIueTzQBv/jQDXP+F/E1p4i0iG8jnjLOm5l3DK/WrieJNIa4Fut/AZc7du8ZzQBq0U0OCcDms6bxBpcFw1vLewrKvVS4BoA06M1Sh1axuIXmiuY2jT7zBhxUVlr2mahK0VrdxSuvVVYEigDSorPn1rTra4FvNdxJKeiFhn8qsvdwRw+a0qCPGd2eKAJAcnPPpik81FbBkUH0zWfba9pl7cGC2voZJR/CrivOvHEF3p/jPTLq3vpgksuGi3fL0NAHq+cck8Uq9xWX/bumJKtrJewrNjGwuASamuNZsLNkW4uY4y/3dzAZoAv03J9Ko3euabY7ftN3FHuGRucDirMF1DdwrLBKskbchlORQBKzBRyQPrSKwKggg/Q1la3LZ/ZPKurpbcScAlsVHZ3mm6XDHC98hL/cLsOaANsdTS1mnXtMF0tt9tg85uieYM1JeavY6fs+1XEcW/puYDNAF6kPSoYbyC4TfFIrpjO4HiqD+JNJW6Nq19CJs42bxmgDQLoqgMyr/vHFSKQc4Oa8++KVrI/h8ahb3skLw8gxtwa2fD2vWlr4b0/+0LxEmkjzmRgCefegDqqKoy6vYw2y3MtzEsLdHLDFNfW9OjtBdPdxLATgOWABoA0KM1nxa3p09q1zHdwtCvVw4IFRjxDpRtftIvYTFnG7eKANSiq8F9bXMHnwzI8X98MCKpR+JNJluTbpfQmUdV3jNAGrSE4GazB4i0o3HkC9hMucbd4zRqOrafAv2a4u0iklGFG7k0AX1lVhxIhI64PSnI6MeGB+hrzzRdHlh1DVFFzdPbyAlST06dOK1PBNrc2i3Mcsk0iiT5TJ6UAdlURljU4eRR/vHFSdya8x+J2hXtwILu1v54VDjcEbGBkUAelGeNeTIuD0+YUolSQfI4I9Qa8m8UeHr268C291pmq3AnhQEsrfe6VvfDeyMXhLbc30s0rL+8Zm5WgDulljJ2+Yhb03c0/v1P0rznR/CM0Piya/j1Sea13Z2lsjPHFdlN4g0q2uTay38KyjA2lxmgDWGOtNZgoySAPeqNzrNhZpGbi6jjEn3SzDBrL1rUNP1PTbi0h1BFlMeQY3BIoA6BWVx8rAj2NDOEGXZVHqTXBfDV7kWtxHcXMkxVuC57Vb8a39jf6XPYxamkNyvOEcZoA7IOCMhuPbvTWmRThpEU/3WbFcr4AkmbRCk0zylDgMxrnfibok0zW93FqM1uzsFwjfSgD0v7RARjzo8+m8VIGDDIPHrXko+G0g0QX0evXXnBN+Xk+U963vhv4ju9Ys7i2vOTanYr5+8PWgDvhS1j/8JPpAuBbm/gMu7btDjOasyazp8U6wyXUSyN91S4GaALhwOeeO1NEsZfaJAT3GelUBrWm3N01kl7EZ8YKhxmvMAbzS/jCtqt/M9vMu4xs3HegD2PPam87sdqzW1/S4btLR72IXB6JuGa0gcrkHrQAuf0qMTxE4EqZ6Y3DNU9XjvJLFksmCyH+I15l4h8F6po0A1u11a4aaM+ZJGW4PcigD1skevT1qPzEZtgkXd3XNcOfF9zJ4DTUI0AvZRsUN68ZP61z39kapoumweJzqM8ly2GeFm+X6UAeujOCc4HagMp+6wP0Nchreo6tf+CHu9HdVu2iyc9qxvhRc6jcafP8A2lcGW4Dndk9OtAHo5cKu4kD6mkSWNz8kqtjqFOa87+IfiEW00OntFdC3k+/NCDhf0rQ8C6JYWsf2yw1Wa7R+qu+cUAdzmlpp4pRQAtFFFABRRRQAUUUUAFFFFABRRRQAUUUUAFFFFABRRRQAUUUUAFFFFABRRRQAUUUUAFFFFABRRRQAUUUUAFFFFABRRRQAUUUUAFFFFABRRRQA1ulVb6W3jtXN0wEJGGzVtqzdX04anp0lnnCydT6UAeZX/wAPGjurjX/CepSQlhkRIxwzdT0NLb+NdVfwPf8A2pBHqtkuyQjvyB/WrX/CIeM9KSSx0bU4ksT8w8zk5PXqDW7ofglLbRbmHVHWW8u1/fMOmf8AIoAwLXwNpGseEk1hwxvpIjIZN/Rq5lXk1fwcDqO9prWbZG4btk/4V0dt4M8Z6a81pYapD/ZrNhEbkhfyrqJ/B0A8MvptqVWdvmLnu3+TQByXirTLW48EWE04YSJtCkNz2rC13QILhdBERkjmlCh33HlcCti78AeMtR05bO51OARRt+7A9O3aoW+HfjWWSz83VIClqRsA9PyoA0fFGj2mg6XaWFg7QLPJiWRm+/8AStVfhnpsV7Y6jp80ts6ENIQ5w9amv+FZPEPh2CzuJVF7D8yuP71Y2leHvGsV5Cl/qcLWERwEXqR+VAHEapqGqeI/E19ZDSv7RitDsTJxjj6Gur+HOka5bQ3dnrNsIbOUnZDnJA5q3rPgfWLfVxqfhq8jt5nH70OeGP5GtbRtI1+K1ml1W9jk1FgRGVPyj8MUAdBpWiWWixNFYxmNWOTk5q+yq64dVK+hGayfD8Gsw2zjWJklkLfLsHQflWwMFqAI2gjZQGjXC9OKp61n+w73A/5ZNj8q06wPFllquoaPJa6TNHFNINpLen5UAc/8M1xpk52kfvW/marfEnSra4ktbx1fzlcAFW+lL4G8K+JPDkzpf30M1qxLYHXP5VP458MeIfEM1udNvIYYUYFg3/6qAOQ8baCl1Jo8sMkkMzY+ZW9jSeIfCo0a90s2U8sc9zgTMGPPWtTU/AXi2/uLQnUoAlvgj/OKm1jwX4u1TVbK4OowCO2xx/kUAZOqaVB4b8c6ItkH8y4AaRt3LcjtVTXrrU9f8R3VsmlfboYxhSxwQfyrY1LwF4u1PX7PUpNRgH2UgIP9ngnt7Vqaz4L18anFqWhX0UFxsAkDdGOPTFAEPw0sdf02SS31G2FvbkkqhPIFX/ixpVlfeEri4uIt0kIyjA9ORWr4a0bWbWVrzXLsT3J4AToK0vE+iDX9AutOLBWkXCt6GgDyy206LQfhbZ3emA29zcr80m76/wCFat/4D0v/AIRP+2LTcNQSPzvOD9SBVvSfAmsv4YfQtbvI5YFGIShwR+lQWPg7xfbBbB9SifSwcBOpx6dKAOl+Huq3WreHEe6OZUJTJ7gcV558Q9AtpPiRpixiRGucb8MQDxXsGlabDpNktvCoHHzY9a8+8S+BvEus+LotWiv4kityDGp9PyoAr+NIh4U09LDRLckzn95vb7/0rn9M0bxPb61Z3FjpAsELgzS7/vD8q9N8SeF5PEmiRQSShL2MAiRezVi6Z4a8YmeCHU9VVrKE/KFABI9+KAOZ8S6Pef23cXeoWzi3IGLuJiWTgdKtzXo8uw0eC+aW0m+87tyenB/OtXWvB3iqS+mbTtSjNtKMMkvOPzBqxc/Dr7V4fWHz1TU05WVTgZoAx/Fvg+y8PWVpqWis1vcbwWYP97kU3xRcz3lz4duJR+9Zhuz34Nadj4O8UXslvBr+oQy2FvjaicE4/D2qHxV4G8Q6zrdtPYXsMVlakGJO4/SgCHxv4UsYfEuma6yukMZBmIfA71u6to+l+IWtZXR2SOPfGUPTFbOpaFPrXhhtOvZAZ3jwXHY1W8HeHr3Q9Ma31GcT4yE9QvpQB5VftquvalcWw0gXscI2R/N0A4549q7z4Z2uv2FtLbatAtvCp/dx5yQKi1TwXr9n4gbUvDV8kCyqdyP0z+RrpPDOkapYq8+rXXn3L9QDwKAMn4m2Fvc6B5kiMzIw2lTgg5Fcb430eKTwFpNwjyJdkgJMGIx1rvPHfh/WPEGni00y5SFTyd3/AOquQvvh/wCL9S0GHTZ9SgHkcxn/ACKAKepeFrbSdH0rUZC8moEqzTF6u+J9P1DU1srprQ3NqI8M2eV4FWNV8E+LtS0K0s31GDzIMZ/zirU3hDxWtlCtvqcXmIoBUng/higDHsb+PRfDM5sL6SVnk2Mrn/V84xWlP4G0m88KtqoLHUTGJBcK/Q1oaF4CnXSrmLW3jkuJixBj4AJ+mKzLXwT4vsoW0yLVIjpbNyDy230zigChNe3l18Mp4rxvOePjzPSrOveFoNb8AafelXNzEv3lbHy85rW8SeB9Uu/D0Gj6JdRwQYxMW6t+lbfhfQ9SsfDP9l6pOknyFF2joKAMddO0vXfCllZAB4EKq4V/myOtcbrwu11lfD9hp7XdpEgIjc+309q7rwl4MvfDmqXTtc+ZayMWCHnGaTxb4Pv9Qv4dR0K5W2u4zySetAHFeHvD+uxG+gvdOFnpkqH93u5PfjiqXgfwtDqWk65NcySvZI5CQlzkcCu5HhrxffWUp1DUovtOCE2nA/lWRoPgHxXoml31lHqUBFySxPp+lAGXoOqXFl4SNjGzLE0pQMx+6MnvXUQ/DTSLiG2v4JpI7nh3lD8HvVHw/wDDrWLOxvLPVLyKRJQShXsfyqzp/hfxpbMllJqcJ01CSB/FjPrigDJ8WeFNP8OazZ6+rSeUrKr4bgngZrpk0rS/EWv29/JC0gEatGwPCnmtjX9Jtrzw01jdOCQvysfWovAekzaVoiwzncc/Kx64oA6RY0hXaihR0GBT0AHQc/TFPrA8X3V3ZaK89ndJbSA8O44oA3x71jeKLRr3w/cwoPnK8VD4Vvb6/wBJWW/IaTs46NW4yBxtIzkGgDzHQ79T4QudDSUtfxAjHeqHgK+l0S3u9N1KQm4lbKg+lb+m+Abqw8a3OsrcDyJTkx/iaNf8B3Op+K7bVba4EccZyyDjNAF6/luNI8GX00A2yspKMO3vXM6T4H0zXfCh1C5dpL99zfaA/ORnivSr7TYr7S3sZwPLdNprzm28D+LtHkktNL1OIabIxJRuSM/h70AcfqyPqXge6hvWlaWzuBHFIGOcbsf0rvvCvhPT7HwnDqHls909uCXZsnpUPiX4fanqOgpp2m3UcUjkNOx7nr6etbWl6Frtl4MGkyXUTXaJsWTtj8qAOY0vUZ9L8L6rdQsTKgOGxwOlVn8JWOo+DP7cViuozguZt/Tr/hWt4e8Da1b217Y6rdxz2dz2Xt09qoH4f+LYbWbSrbVIl0wk7FPUfpQB1Xw4iaLw/skfzGDY3VU+J0TzaPDFGfLd3AVx25FXPA3h7VfDlk9vqFykqk8Ef/qrO8c+GPEniGaMadewxQKc/N/+qgDAh8BeJZNDVj4imaIJuMOTgj061Z8Ca/Y3OkX+nGJLKa3JSWRep6c0v/CN/ET7CLL+1rbycbcjrj8q1dB+G8WlaJcwvLvvpx88mepoA851WxsoG8/RrOe5KyZe8LE4NaPjjSWu7HQ5o5HgvJWUeYrYPUVsN4B8Yi1msoNQtY7ZjlQAAf5VTu/h143v0tVn1S3/ANGbKfn9KAJtT8OWvh7UdHuYjM1220ySbj8xOM1leNtYn0j4mWd2Id5kgXKgfd4NdHrngnxfqy2W3UoEltwMn6Y9vas4fDbxbea7HqWoajbSlFCgYB4/L3oA6vw74Y0PWFi1uWFmuzzkt0Nd2i7V2gYUcCvNbfwp4t0jUVfTtSgWy6yRt/TitLQNW1eTXZre5vIrmIHG1APl9ulAHc4GeM1y3iS8e+dNKtB5jOf3mOwrW1yHUJ9MeHTZBHcMOHPavNbXwf4/sriWeLVbYySdSeTz+FAGn4r05dL02xhj4hhYFiOg6VpeJ7yBfAUU+RsZBirdt4XubrwzJYavP5t1KPmcHoa52z8Da+80On6jfLJo0J+VO+PyoA39EidPAkhbI3REg1k/DAN5V5lePMPXqetdPrel3snh46dpDrExTYC3YVy/gbwh4k8NXcv26/hlt5DuIH/6qAO7u7G1u4GhuIEdGBBBXPWuK8OaYPD/AIsms7Ak2cvJAOQp5q1r2neNbnUGOl6hbxWrDBVgM4/Ktjw9oUulWTGeQSXjg7nznmgDoOo5pRjtXP6Xb69HfyNfXMbWpPyqBz/Kt9e/p2oAdRRRQAUUUUAFFFFABRRRQAUUUUAFFFFABRRRQAUUUUAFFFFABRRRQAUUUUAFFFFABRRRQAUUUUAFFFFABRRRQAUUUUAFFFFABRRRQAUUUUAIaTbjpTqKAG7OMdaQJjofzp9FADAhHPGe9Gw888U+igBu2k2du1PooAYFIPXil289qdRQA3bz1o28U6igBoXHSgA5p1FABTSCSOeKdRQA3Bx2o206igBmw880u3nNOooAbtPXPNJsOMZz9afRQAwJjpijafWn0UANK5HBxSBCPTAp9FADdtJs6c9KfRQAzYfXH0pQp74p1FADStNWMgYzmpKKAGhTjk80mzPBxin0UAMKcYo2elPooAYUz1xx0o2HrwDT6KAG7T7cUbM9TTqKAG4PtRtxTqKAGFCed1Lt9MU6igBgTAxmjZ16U+igBm08c80u0g5Bp1FADcH2o2inUUANK0mz86fRQBx1/wCB5L/Wxfvqk4jU5EIIx/KusihESKo6KMVLRQAmKrX2n22pQeRdxLLF12mrVFAEEFrFbQLDCipGv3VHapcGnUUAMKZGM0u36U6igBu05zmgLj606igBu00mw+tPooAZ5focD2pdnOe9OooAaFPrRtPY06igBuzijb3706igBu3nNGD7U6igBnl8k+tGw47U+igBhTcCGxzVS10mzs5pJoIVWSQ5ZvU1eooAaVJo28Yp1FADdtIIx0wMdqfRQAzy+Sc9aNnGOOOlPooAZtPtn3pdp9adRQA3aPSlAxS0UAFFFFABRRRQAUUUUAFFFFABRRRQAUUUUAFFFFABRRRQAUUUUAFFFFABRRRQAUUUUAFFFFA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aphicFrame>
        <p:nvGraphicFramePr>
          <p:cNvPr id="6" name="Table 5"/>
          <p:cNvGraphicFramePr>
            <a:graphicFrameLocks noGrp="1"/>
          </p:cNvGraphicFramePr>
          <p:nvPr/>
        </p:nvGraphicFramePr>
        <p:xfrm>
          <a:off x="0" y="685800"/>
          <a:ext cx="9144000" cy="5845714"/>
        </p:xfrm>
        <a:graphic>
          <a:graphicData uri="http://schemas.openxmlformats.org/drawingml/2006/table">
            <a:tbl>
              <a:tblPr firstRow="1" bandRow="1">
                <a:tableStyleId>{5C22544A-7EE6-4342-B048-85BDC9FD1C3A}</a:tableStyleId>
              </a:tblPr>
              <a:tblGrid>
                <a:gridCol w="8534400"/>
                <a:gridCol w="609600"/>
              </a:tblGrid>
              <a:tr h="451403">
                <a:tc>
                  <a:txBody>
                    <a:bodyPr/>
                    <a:lstStyle/>
                    <a:p>
                      <a:r>
                        <a:rPr lang="en-US" sz="1800" b="0" i="0" kern="1200" dirty="0" smtClean="0">
                          <a:solidFill>
                            <a:schemeClr val="lt1"/>
                          </a:solidFill>
                          <a:latin typeface="+mn-lt"/>
                          <a:ea typeface="+mn-ea"/>
                          <a:cs typeface="+mn-cs"/>
                        </a:rPr>
                        <a:t>Macro-Economics</a:t>
                      </a:r>
                      <a:endParaRPr lang="en-US" dirty="0"/>
                    </a:p>
                  </a:txBody>
                  <a:tcPr/>
                </a:tc>
                <a:tc>
                  <a:txBody>
                    <a:bodyPr/>
                    <a:lstStyle/>
                    <a:p>
                      <a:r>
                        <a:rPr lang="en-US" b="1" dirty="0" smtClean="0"/>
                        <a:t>04</a:t>
                      </a:r>
                      <a:endParaRPr lang="en-US" b="1" dirty="0"/>
                    </a:p>
                  </a:txBody>
                  <a:tcPr/>
                </a:tc>
              </a:tr>
              <a:tr h="451403">
                <a:tc>
                  <a:txBody>
                    <a:bodyPr/>
                    <a:lstStyle/>
                    <a:p>
                      <a:r>
                        <a:rPr lang="en-US" sz="1800" b="0" i="0" kern="1200" dirty="0" smtClean="0">
                          <a:solidFill>
                            <a:schemeClr val="dk1"/>
                          </a:solidFill>
                          <a:latin typeface="+mn-lt"/>
                          <a:ea typeface="+mn-ea"/>
                          <a:cs typeface="+mn-cs"/>
                        </a:rPr>
                        <a:t>Finance</a:t>
                      </a:r>
                      <a:endParaRPr lang="en-US" dirty="0"/>
                    </a:p>
                  </a:txBody>
                  <a:tcPr/>
                </a:tc>
                <a:tc>
                  <a:txBody>
                    <a:bodyPr/>
                    <a:lstStyle/>
                    <a:p>
                      <a:r>
                        <a:rPr lang="en-US" b="1" dirty="0" smtClean="0"/>
                        <a:t>06</a:t>
                      </a:r>
                      <a:endParaRPr lang="en-US" b="1" dirty="0"/>
                    </a:p>
                  </a:txBody>
                  <a:tcPr/>
                </a:tc>
              </a:tr>
              <a:tr h="451403">
                <a:tc>
                  <a:txBody>
                    <a:bodyPr/>
                    <a:lstStyle/>
                    <a:p>
                      <a:r>
                        <a:rPr lang="en-US" sz="1800" b="0" i="0" kern="1200" dirty="0" smtClean="0">
                          <a:solidFill>
                            <a:schemeClr val="dk1"/>
                          </a:solidFill>
                          <a:latin typeface="+mn-lt"/>
                          <a:ea typeface="+mn-ea"/>
                          <a:cs typeface="+mn-cs"/>
                        </a:rPr>
                        <a:t>Professional ethics &amp; Standards</a:t>
                      </a:r>
                      <a:endParaRPr lang="en-US" dirty="0"/>
                    </a:p>
                  </a:txBody>
                  <a:tcPr/>
                </a:tc>
                <a:tc>
                  <a:txBody>
                    <a:bodyPr/>
                    <a:lstStyle/>
                    <a:p>
                      <a:r>
                        <a:rPr lang="en-US" b="1" dirty="0" smtClean="0"/>
                        <a:t>04</a:t>
                      </a:r>
                      <a:endParaRPr lang="en-US" b="1" dirty="0"/>
                    </a:p>
                  </a:txBody>
                  <a:tcPr/>
                </a:tc>
              </a:tr>
              <a:tr h="628473">
                <a:tc>
                  <a:txBody>
                    <a:bodyPr/>
                    <a:lstStyle/>
                    <a:p>
                      <a:r>
                        <a:rPr lang="en-US" dirty="0" smtClean="0"/>
                        <a:t>General Laws </a:t>
                      </a:r>
                      <a:r>
                        <a:rPr lang="en-US" dirty="0" err="1" smtClean="0"/>
                        <a:t>incl.Contract</a:t>
                      </a:r>
                      <a:r>
                        <a:rPr lang="en-US" baseline="0" dirty="0" smtClean="0"/>
                        <a:t> Act, </a:t>
                      </a:r>
                      <a:r>
                        <a:rPr lang="en-US" baseline="0" dirty="0" err="1" smtClean="0"/>
                        <a:t>IBC,Partnership</a:t>
                      </a:r>
                      <a:r>
                        <a:rPr lang="en-US" baseline="0" dirty="0" smtClean="0"/>
                        <a:t> Law, IT </a:t>
                      </a:r>
                      <a:r>
                        <a:rPr lang="en-US" baseline="0" dirty="0" err="1" smtClean="0"/>
                        <a:t>Act,Stamp</a:t>
                      </a:r>
                      <a:r>
                        <a:rPr lang="en-US" baseline="0" dirty="0" smtClean="0"/>
                        <a:t> Act, Transfer of Properties </a:t>
                      </a:r>
                      <a:r>
                        <a:rPr lang="en-US" baseline="0" dirty="0" err="1" smtClean="0"/>
                        <a:t>Act,Companies</a:t>
                      </a:r>
                      <a:r>
                        <a:rPr lang="en-US" baseline="0" dirty="0" smtClean="0"/>
                        <a:t> Act (</a:t>
                      </a:r>
                      <a:r>
                        <a:rPr lang="en-US" baseline="0" dirty="0" err="1" smtClean="0"/>
                        <a:t>Ch.IV,XV,XVII,XX</a:t>
                      </a:r>
                      <a:r>
                        <a:rPr lang="en-US" baseline="0" dirty="0" smtClean="0"/>
                        <a:t> &amp; Valuation Rules,’17)</a:t>
                      </a:r>
                      <a:endParaRPr lang="en-US" dirty="0"/>
                    </a:p>
                  </a:txBody>
                  <a:tcPr/>
                </a:tc>
                <a:tc>
                  <a:txBody>
                    <a:bodyPr/>
                    <a:lstStyle/>
                    <a:p>
                      <a:r>
                        <a:rPr lang="en-US" b="1" dirty="0" smtClean="0"/>
                        <a:t>18</a:t>
                      </a:r>
                      <a:endParaRPr lang="en-US" b="1" dirty="0"/>
                    </a:p>
                  </a:txBody>
                  <a:tcPr/>
                </a:tc>
              </a:tr>
              <a:tr h="411500">
                <a:tc>
                  <a:txBody>
                    <a:bodyPr/>
                    <a:lstStyle/>
                    <a:p>
                      <a:r>
                        <a:rPr lang="en-US" sz="1800" b="0" i="0" kern="1200" dirty="0" err="1" smtClean="0">
                          <a:solidFill>
                            <a:schemeClr val="dk1"/>
                          </a:solidFill>
                          <a:latin typeface="+mn-lt"/>
                          <a:ea typeface="+mn-ea"/>
                          <a:cs typeface="+mn-cs"/>
                        </a:rPr>
                        <a:t>Fiancial</a:t>
                      </a:r>
                      <a:r>
                        <a:rPr lang="en-US" sz="1800" b="0" i="0" kern="1200" baseline="0" dirty="0" smtClean="0">
                          <a:solidFill>
                            <a:schemeClr val="dk1"/>
                          </a:solidFill>
                          <a:latin typeface="+mn-lt"/>
                          <a:ea typeface="+mn-ea"/>
                          <a:cs typeface="+mn-cs"/>
                        </a:rPr>
                        <a:t> Reporting under </a:t>
                      </a:r>
                      <a:r>
                        <a:rPr lang="en-US" sz="1800" b="0" i="0" kern="1200" baseline="0" dirty="0" err="1" smtClean="0">
                          <a:solidFill>
                            <a:schemeClr val="dk1"/>
                          </a:solidFill>
                          <a:latin typeface="+mn-lt"/>
                          <a:ea typeface="+mn-ea"/>
                          <a:cs typeface="+mn-cs"/>
                        </a:rPr>
                        <a:t>Ind</a:t>
                      </a:r>
                      <a:r>
                        <a:rPr lang="en-US" sz="1800" b="0" i="0" kern="1200" baseline="0" dirty="0" smtClean="0">
                          <a:solidFill>
                            <a:schemeClr val="dk1"/>
                          </a:solidFill>
                          <a:latin typeface="+mn-lt"/>
                          <a:ea typeface="+mn-ea"/>
                          <a:cs typeface="+mn-cs"/>
                        </a:rPr>
                        <a:t> AS</a:t>
                      </a:r>
                      <a:endParaRPr lang="en-US" dirty="0"/>
                    </a:p>
                  </a:txBody>
                  <a:tcPr/>
                </a:tc>
                <a:tc>
                  <a:txBody>
                    <a:bodyPr/>
                    <a:lstStyle/>
                    <a:p>
                      <a:r>
                        <a:rPr lang="en-US" b="1" dirty="0" smtClean="0"/>
                        <a:t>05</a:t>
                      </a:r>
                      <a:endParaRPr lang="en-US" b="1" dirty="0"/>
                    </a:p>
                  </a:txBody>
                  <a:tcPr/>
                </a:tc>
              </a:tr>
              <a:tr h="359127">
                <a:tc>
                  <a:txBody>
                    <a:bodyPr/>
                    <a:lstStyle/>
                    <a:p>
                      <a:r>
                        <a:rPr lang="en-US" dirty="0" smtClean="0"/>
                        <a:t>Overview of Valuation</a:t>
                      </a:r>
                      <a:endParaRPr lang="en-US" dirty="0"/>
                    </a:p>
                  </a:txBody>
                  <a:tcPr/>
                </a:tc>
                <a:tc>
                  <a:txBody>
                    <a:bodyPr/>
                    <a:lstStyle/>
                    <a:p>
                      <a:r>
                        <a:rPr lang="en-US" b="1" dirty="0" smtClean="0"/>
                        <a:t>04</a:t>
                      </a:r>
                      <a:endParaRPr lang="en-US" b="1" dirty="0"/>
                    </a:p>
                  </a:txBody>
                  <a:tcPr/>
                </a:tc>
              </a:tr>
              <a:tr h="451403">
                <a:tc>
                  <a:txBody>
                    <a:bodyPr/>
                    <a:lstStyle/>
                    <a:p>
                      <a:r>
                        <a:rPr lang="en-US" dirty="0" smtClean="0"/>
                        <a:t>Valuation approaches</a:t>
                      </a:r>
                      <a:endParaRPr lang="en-US" dirty="0"/>
                    </a:p>
                  </a:txBody>
                  <a:tcPr/>
                </a:tc>
                <a:tc>
                  <a:txBody>
                    <a:bodyPr/>
                    <a:lstStyle/>
                    <a:p>
                      <a:r>
                        <a:rPr lang="en-US" b="1" dirty="0" smtClean="0"/>
                        <a:t>03</a:t>
                      </a:r>
                      <a:endParaRPr lang="en-US" b="1" dirty="0"/>
                    </a:p>
                  </a:txBody>
                  <a:tcPr/>
                </a:tc>
              </a:tr>
              <a:tr h="451403">
                <a:tc>
                  <a:txBody>
                    <a:bodyPr/>
                    <a:lstStyle/>
                    <a:p>
                      <a:r>
                        <a:rPr lang="en-US" dirty="0" smtClean="0"/>
                        <a:t>Valuation</a:t>
                      </a:r>
                      <a:r>
                        <a:rPr lang="en-US" baseline="0" dirty="0" smtClean="0"/>
                        <a:t> application</a:t>
                      </a:r>
                      <a:endParaRPr lang="en-US" dirty="0"/>
                    </a:p>
                  </a:txBody>
                  <a:tcPr/>
                </a:tc>
                <a:tc>
                  <a:txBody>
                    <a:bodyPr/>
                    <a:lstStyle/>
                    <a:p>
                      <a:r>
                        <a:rPr lang="en-US" b="1" dirty="0" smtClean="0"/>
                        <a:t>33</a:t>
                      </a:r>
                      <a:endParaRPr lang="en-US" b="1" dirty="0"/>
                    </a:p>
                  </a:txBody>
                  <a:tcPr/>
                </a:tc>
              </a:tr>
              <a:tr h="451403">
                <a:tc>
                  <a:txBody>
                    <a:bodyPr/>
                    <a:lstStyle/>
                    <a:p>
                      <a:r>
                        <a:rPr lang="en-US" dirty="0" smtClean="0"/>
                        <a:t>SEBI, RBI &amp; FEMA</a:t>
                      </a:r>
                      <a:endParaRPr lang="en-US" dirty="0"/>
                    </a:p>
                  </a:txBody>
                  <a:tcPr/>
                </a:tc>
                <a:tc>
                  <a:txBody>
                    <a:bodyPr/>
                    <a:lstStyle/>
                    <a:p>
                      <a:r>
                        <a:rPr lang="en-US" b="1" dirty="0" smtClean="0"/>
                        <a:t>04</a:t>
                      </a:r>
                      <a:endParaRPr lang="en-US" b="1" dirty="0"/>
                    </a:p>
                  </a:txBody>
                  <a:tcPr/>
                </a:tc>
              </a:tr>
              <a:tr h="451403">
                <a:tc>
                  <a:txBody>
                    <a:bodyPr/>
                    <a:lstStyle/>
                    <a:p>
                      <a:r>
                        <a:rPr lang="en-US" dirty="0" smtClean="0"/>
                        <a:t>Judicial  Pronouncement</a:t>
                      </a:r>
                      <a:endParaRPr lang="en-US" dirty="0"/>
                    </a:p>
                  </a:txBody>
                  <a:tcPr/>
                </a:tc>
                <a:tc>
                  <a:txBody>
                    <a:bodyPr/>
                    <a:lstStyle/>
                    <a:p>
                      <a:r>
                        <a:rPr lang="en-US" b="1" dirty="0" smtClean="0"/>
                        <a:t>03</a:t>
                      </a:r>
                      <a:endParaRPr lang="en-US" b="1" dirty="0"/>
                    </a:p>
                  </a:txBody>
                  <a:tcPr/>
                </a:tc>
              </a:tr>
              <a:tr h="6284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Case Studies</a:t>
                      </a:r>
                    </a:p>
                    <a:p>
                      <a:endParaRPr lang="en-US" dirty="0"/>
                    </a:p>
                  </a:txBody>
                  <a:tcPr/>
                </a:tc>
                <a:tc>
                  <a:txBody>
                    <a:bodyPr/>
                    <a:lstStyle/>
                    <a:p>
                      <a:r>
                        <a:rPr lang="en-US" b="1" dirty="0" smtClean="0"/>
                        <a:t>16</a:t>
                      </a:r>
                      <a:endParaRPr lang="en-US" b="1" dirty="0"/>
                    </a:p>
                  </a:txBody>
                  <a:tcPr/>
                </a:tc>
              </a:tr>
              <a:tr h="628473">
                <a:tc>
                  <a:txBody>
                    <a:bodyPr/>
                    <a:lstStyle/>
                    <a:p>
                      <a:r>
                        <a:rPr lang="en-US" dirty="0" smtClean="0"/>
                        <a:t>Total</a:t>
                      </a:r>
                      <a:endParaRPr lang="en-US" dirty="0"/>
                    </a:p>
                  </a:txBody>
                  <a:tcPr/>
                </a:tc>
                <a:tc>
                  <a:txBody>
                    <a:bodyPr/>
                    <a:lstStyle/>
                    <a:p>
                      <a:r>
                        <a:rPr lang="en-US" b="1" dirty="0" smtClean="0"/>
                        <a:t>100</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62000"/>
          </a:xfrm>
        </p:spPr>
        <p:txBody>
          <a:bodyPr>
            <a:normAutofit/>
          </a:bodyPr>
          <a:lstStyle/>
          <a:p>
            <a:endParaRPr lang="en-US" dirty="0"/>
          </a:p>
        </p:txBody>
      </p:sp>
      <p:graphicFrame>
        <p:nvGraphicFramePr>
          <p:cNvPr id="4" name="Content Placeholder 3"/>
          <p:cNvGraphicFramePr>
            <a:graphicFrameLocks noGrp="1"/>
          </p:cNvGraphicFramePr>
          <p:nvPr>
            <p:ph idx="1"/>
          </p:nvPr>
        </p:nvGraphicFramePr>
        <p:xfrm>
          <a:off x="0" y="685800"/>
          <a:ext cx="9144000" cy="632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792162"/>
          </a:xfrm>
        </p:spPr>
        <p:txBody>
          <a:bodyPr/>
          <a:lstStyle/>
          <a:p>
            <a:r>
              <a:rPr lang="en-US" dirty="0" smtClean="0"/>
              <a:t>Why Valuation ?</a:t>
            </a:r>
            <a:endParaRPr lang="en-US" dirty="0"/>
          </a:p>
        </p:txBody>
      </p:sp>
      <p:sp>
        <p:nvSpPr>
          <p:cNvPr id="3" name="Content Placeholder 2"/>
          <p:cNvSpPr>
            <a:spLocks noGrp="1"/>
          </p:cNvSpPr>
          <p:nvPr>
            <p:ph idx="1"/>
          </p:nvPr>
        </p:nvSpPr>
        <p:spPr>
          <a:xfrm>
            <a:off x="152400" y="1066800"/>
            <a:ext cx="8991600" cy="5562600"/>
          </a:xfrm>
        </p:spPr>
        <p:txBody>
          <a:bodyPr>
            <a:normAutofit fontScale="92500" lnSpcReduction="10000"/>
          </a:bodyPr>
          <a:lstStyle/>
          <a:p>
            <a:r>
              <a:rPr lang="en-US" dirty="0" smtClean="0"/>
              <a:t>To identify the weakness of the business to refocus the operational efforts to improve the profitability and the bottom line  .</a:t>
            </a:r>
          </a:p>
          <a:p>
            <a:r>
              <a:rPr lang="en-US" dirty="0" smtClean="0"/>
              <a:t>For Buying and selling and funding for the New Project.</a:t>
            </a:r>
          </a:p>
          <a:p>
            <a:r>
              <a:rPr lang="en-US" dirty="0" smtClean="0"/>
              <a:t>To evaluate the Equity Value .</a:t>
            </a:r>
          </a:p>
          <a:p>
            <a:r>
              <a:rPr lang="en-US" dirty="0" smtClean="0"/>
              <a:t>Financial Reporting Purposes.</a:t>
            </a:r>
          </a:p>
          <a:p>
            <a:r>
              <a:rPr lang="en-US" dirty="0" smtClean="0"/>
              <a:t>Determine the intrinsic value .</a:t>
            </a:r>
          </a:p>
          <a:p>
            <a:r>
              <a:rPr lang="en-US" dirty="0" smtClean="0"/>
              <a:t>Determine the value for Insolvency and Liquidation.</a:t>
            </a:r>
          </a:p>
          <a:p>
            <a:r>
              <a:rPr lang="en-US" dirty="0" smtClean="0"/>
              <a:t>Determine the value for winding up, Merger &amp; Acquisition.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792162"/>
          </a:xfrm>
        </p:spPr>
        <p:txBody>
          <a:bodyPr/>
          <a:lstStyle/>
          <a:p>
            <a:r>
              <a:rPr lang="en-US" dirty="0" smtClean="0"/>
              <a:t>Areas for Valuation</a:t>
            </a:r>
            <a:endParaRPr lang="en-US" dirty="0"/>
          </a:p>
        </p:txBody>
      </p:sp>
      <p:sp>
        <p:nvSpPr>
          <p:cNvPr id="3" name="Content Placeholder 2"/>
          <p:cNvSpPr>
            <a:spLocks noGrp="1"/>
          </p:cNvSpPr>
          <p:nvPr>
            <p:ph idx="1"/>
          </p:nvPr>
        </p:nvSpPr>
        <p:spPr>
          <a:xfrm>
            <a:off x="152400" y="1066800"/>
            <a:ext cx="8991600" cy="5562600"/>
          </a:xfrm>
        </p:spPr>
        <p:txBody>
          <a:bodyPr>
            <a:normAutofit/>
          </a:bodyPr>
          <a:lstStyle/>
          <a:p>
            <a:r>
              <a:rPr lang="en-US" dirty="0" smtClean="0"/>
              <a:t>Merger and Acquisition.</a:t>
            </a:r>
          </a:p>
          <a:p>
            <a:r>
              <a:rPr lang="en-US" dirty="0" smtClean="0"/>
              <a:t>Fund raising .</a:t>
            </a:r>
          </a:p>
          <a:p>
            <a:r>
              <a:rPr lang="en-US" dirty="0" smtClean="0"/>
              <a:t>Sale or Reconstruction of the Business.</a:t>
            </a:r>
          </a:p>
          <a:p>
            <a:r>
              <a:rPr lang="en-US" dirty="0" smtClean="0"/>
              <a:t>Issue of Shares , ESOP, Sweat Equity , Buy Back .</a:t>
            </a:r>
          </a:p>
          <a:p>
            <a:r>
              <a:rPr lang="en-US" dirty="0" smtClean="0"/>
              <a:t>Impairment of Assets.</a:t>
            </a:r>
          </a:p>
          <a:p>
            <a:r>
              <a:rPr lang="en-US" dirty="0" smtClean="0"/>
              <a:t>FDI and Foreign Exchange related transaction.</a:t>
            </a:r>
          </a:p>
          <a:p>
            <a:r>
              <a:rPr lang="en-US" dirty="0" smtClean="0"/>
              <a:t>Insolvency and Liquidation Process.</a:t>
            </a:r>
          </a:p>
          <a:p>
            <a:r>
              <a:rPr lang="en-US" dirty="0" smtClean="0"/>
              <a:t>Legal and Statutory obligation.</a:t>
            </a:r>
          </a:p>
          <a:p>
            <a:r>
              <a:rPr lang="en-US" dirty="0" smtClean="0"/>
              <a:t>Insurance Valuation.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b="1" dirty="0" smtClean="0"/>
              <a:t>Types of Value</a:t>
            </a:r>
            <a:endParaRPr lang="en-US" b="1" dirty="0"/>
          </a:p>
        </p:txBody>
      </p:sp>
      <p:sp>
        <p:nvSpPr>
          <p:cNvPr id="3" name="Content Placeholder 2"/>
          <p:cNvSpPr>
            <a:spLocks noGrp="1"/>
          </p:cNvSpPr>
          <p:nvPr>
            <p:ph idx="1"/>
          </p:nvPr>
        </p:nvSpPr>
        <p:spPr>
          <a:xfrm>
            <a:off x="0" y="533400"/>
            <a:ext cx="9144000" cy="6324600"/>
          </a:xfrm>
        </p:spPr>
        <p:txBody>
          <a:bodyPr>
            <a:noAutofit/>
          </a:bodyPr>
          <a:lstStyle/>
          <a:p>
            <a:r>
              <a:rPr lang="en-US" dirty="0" smtClean="0"/>
              <a:t>Book Value- Value in the Balance Sheet</a:t>
            </a:r>
          </a:p>
          <a:p>
            <a:r>
              <a:rPr lang="en-US" dirty="0" smtClean="0"/>
              <a:t>Market Value – Price at which Buyer &amp; Seller trades.</a:t>
            </a:r>
          </a:p>
          <a:p>
            <a:r>
              <a:rPr lang="en-US" dirty="0" smtClean="0"/>
              <a:t>Fair Market Value – Municipal Valuation, Insurance Industry.</a:t>
            </a:r>
          </a:p>
          <a:p>
            <a:r>
              <a:rPr lang="en-US" dirty="0" smtClean="0"/>
              <a:t>Intrinsic Value – True Value of an Asset both in respect of tangible &amp; intangible factors. It may not be same as current market value .</a:t>
            </a:r>
          </a:p>
          <a:p>
            <a:r>
              <a:rPr lang="en-US" dirty="0" smtClean="0"/>
              <a:t>Extrinsic Value –When option price is greater than the intrinsic value , difference price is called as extrinsic value.</a:t>
            </a:r>
          </a:p>
          <a:p>
            <a:r>
              <a:rPr lang="en-US" dirty="0" smtClean="0"/>
              <a:t>Going concern is always greater than the liquidation value.</a:t>
            </a:r>
          </a:p>
          <a:p>
            <a:endParaRPr lang="en-US"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Security or Financial Assets</a:t>
            </a:r>
            <a:r>
              <a:rPr lang="en-US" sz="2800" b="1" dirty="0" smtClean="0"/>
              <a:t>.</a:t>
            </a:r>
            <a:endParaRPr lang="en-US" sz="28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228600"/>
            <a:ext cx="9144000" cy="6629400"/>
          </a:xfrm>
        </p:spPr>
        <p:txBody>
          <a:bodyPr/>
          <a:lstStyle/>
          <a:p>
            <a:r>
              <a:rPr lang="en-US" b="1" dirty="0" smtClean="0"/>
              <a:t>Types of values </a:t>
            </a:r>
            <a:r>
              <a:rPr lang="en-US" dirty="0" smtClean="0"/>
              <a:t>:</a:t>
            </a:r>
          </a:p>
          <a:p>
            <a:pPr>
              <a:buNone/>
            </a:pPr>
            <a:endParaRPr lang="en-US" dirty="0" smtClean="0"/>
          </a:p>
        </p:txBody>
      </p:sp>
      <p:sp>
        <p:nvSpPr>
          <p:cNvPr id="4" name="Rectangle 3"/>
          <p:cNvSpPr/>
          <p:nvPr/>
        </p:nvSpPr>
        <p:spPr>
          <a:xfrm>
            <a:off x="2667000" y="1066800"/>
            <a:ext cx="2743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Assessed Value</a:t>
            </a:r>
            <a:endParaRPr lang="en-US" sz="3200" dirty="0"/>
          </a:p>
        </p:txBody>
      </p:sp>
      <p:sp>
        <p:nvSpPr>
          <p:cNvPr id="5" name="Rectangle 4"/>
          <p:cNvSpPr/>
          <p:nvPr/>
        </p:nvSpPr>
        <p:spPr>
          <a:xfrm>
            <a:off x="457200" y="2209800"/>
            <a:ext cx="21336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Investment  Value </a:t>
            </a:r>
            <a:endParaRPr lang="en-US" sz="3200" dirty="0"/>
          </a:p>
        </p:txBody>
      </p:sp>
      <p:sp>
        <p:nvSpPr>
          <p:cNvPr id="6" name="Rectangle 5"/>
          <p:cNvSpPr/>
          <p:nvPr/>
        </p:nvSpPr>
        <p:spPr>
          <a:xfrm>
            <a:off x="381000" y="4038600"/>
            <a:ext cx="23622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Replacement Value </a:t>
            </a:r>
            <a:endParaRPr lang="en-US" sz="3200" dirty="0"/>
          </a:p>
        </p:txBody>
      </p:sp>
      <p:sp>
        <p:nvSpPr>
          <p:cNvPr id="7" name="Rectangle 6"/>
          <p:cNvSpPr/>
          <p:nvPr/>
        </p:nvSpPr>
        <p:spPr>
          <a:xfrm>
            <a:off x="6629400" y="2362200"/>
            <a:ext cx="14478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Book Value</a:t>
            </a:r>
            <a:endParaRPr lang="en-US" sz="3200" dirty="0"/>
          </a:p>
        </p:txBody>
      </p:sp>
      <p:sp>
        <p:nvSpPr>
          <p:cNvPr id="8" name="Rectangle 7"/>
          <p:cNvSpPr/>
          <p:nvPr/>
        </p:nvSpPr>
        <p:spPr>
          <a:xfrm>
            <a:off x="5867400" y="4267200"/>
            <a:ext cx="21336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Liquidation Value</a:t>
            </a:r>
            <a:endParaRPr lang="en-US" sz="3200" dirty="0"/>
          </a:p>
        </p:txBody>
      </p:sp>
      <p:sp>
        <p:nvSpPr>
          <p:cNvPr id="9" name="Rectangle 8"/>
          <p:cNvSpPr/>
          <p:nvPr/>
        </p:nvSpPr>
        <p:spPr>
          <a:xfrm>
            <a:off x="3124200" y="4267200"/>
            <a:ext cx="22860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Intrinsic Value </a:t>
            </a:r>
            <a:endParaRPr lang="en-US" sz="3200" dirty="0"/>
          </a:p>
        </p:txBody>
      </p:sp>
      <p:sp>
        <p:nvSpPr>
          <p:cNvPr id="10" name="Rectangle 9"/>
          <p:cNvSpPr/>
          <p:nvPr/>
        </p:nvSpPr>
        <p:spPr>
          <a:xfrm>
            <a:off x="6019800" y="990600"/>
            <a:ext cx="2286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Synergic Value</a:t>
            </a:r>
            <a:endParaRPr lang="en-US"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3596</TotalTime>
  <Words>3443</Words>
  <Application>Microsoft Office PowerPoint</Application>
  <PresentationFormat>On-screen Show (4:3)</PresentationFormat>
  <Paragraphs>568</Paragraphs>
  <Slides>59</Slides>
  <Notes>22</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Office Theme</vt:lpstr>
      <vt:lpstr>Slide 1</vt:lpstr>
      <vt:lpstr>VALUATION  MEANING</vt:lpstr>
      <vt:lpstr>Valuation Introduction</vt:lpstr>
      <vt:lpstr>Slide 4</vt:lpstr>
      <vt:lpstr>Why Valuation ?</vt:lpstr>
      <vt:lpstr>Why Valuation ?</vt:lpstr>
      <vt:lpstr>Areas for Valuation</vt:lpstr>
      <vt:lpstr>Types of Value</vt:lpstr>
      <vt:lpstr>Slide 9</vt:lpstr>
      <vt:lpstr>Class of Assets </vt:lpstr>
      <vt:lpstr>Land and Building</vt:lpstr>
      <vt:lpstr>Plant and Machinery</vt:lpstr>
      <vt:lpstr>Approaches</vt:lpstr>
      <vt:lpstr>Valuation Rules 2017</vt:lpstr>
      <vt:lpstr>Valuation Rules in a nutshell </vt:lpstr>
      <vt:lpstr>Areas of Valuation </vt:lpstr>
      <vt:lpstr>Valuation under the Companies Act</vt:lpstr>
      <vt:lpstr>Valuation under the Companies Act’13</vt:lpstr>
      <vt:lpstr>SEBI’s regulatory requirement</vt:lpstr>
      <vt:lpstr>Other  regulatory requirement</vt:lpstr>
      <vt:lpstr>ICDR - Applicability</vt:lpstr>
      <vt:lpstr>Valuation under the ICDR</vt:lpstr>
      <vt:lpstr>Obligation under the LODR</vt:lpstr>
      <vt:lpstr>Mutual Funds</vt:lpstr>
      <vt:lpstr>SAST</vt:lpstr>
      <vt:lpstr>Delisting </vt:lpstr>
      <vt:lpstr>FEMA</vt:lpstr>
      <vt:lpstr>FEMA </vt:lpstr>
      <vt:lpstr>Valuation beyond the Companies Act</vt:lpstr>
      <vt:lpstr>Different areas of Valuation</vt:lpstr>
      <vt:lpstr>Valuation of Shares</vt:lpstr>
      <vt:lpstr>Valuation of Bonds</vt:lpstr>
      <vt:lpstr>Valuation of Bonds</vt:lpstr>
      <vt:lpstr>Value of Intangibles</vt:lpstr>
      <vt:lpstr>Brand Valuation </vt:lpstr>
      <vt:lpstr>Valuation for Start-ups</vt:lpstr>
      <vt:lpstr>Derivatives</vt:lpstr>
      <vt:lpstr>What is Option ?</vt:lpstr>
      <vt:lpstr>Security Market</vt:lpstr>
      <vt:lpstr>Corporate Restructuring</vt:lpstr>
      <vt:lpstr>Ind - AS</vt:lpstr>
      <vt:lpstr>Merger &amp; Acquisition</vt:lpstr>
      <vt:lpstr>Merger &amp; Acquisition</vt:lpstr>
      <vt:lpstr>Merger &amp; Acquisition</vt:lpstr>
      <vt:lpstr>Merger &amp; Acquisition</vt:lpstr>
      <vt:lpstr>Comparable Company Analysis</vt:lpstr>
      <vt:lpstr>Comparable Company Analysis</vt:lpstr>
      <vt:lpstr>Comparable Company Analysis</vt:lpstr>
      <vt:lpstr>Comparable Transaction Analysis</vt:lpstr>
      <vt:lpstr>Discounted Cash Flow</vt:lpstr>
      <vt:lpstr>Methods of Valuation</vt:lpstr>
      <vt:lpstr>Valuation Tips</vt:lpstr>
      <vt:lpstr>Valuation Report</vt:lpstr>
      <vt:lpstr>International Valuation Standard</vt:lpstr>
      <vt:lpstr>Basics of Valuation Standard</vt:lpstr>
      <vt:lpstr>Valuation  Tips</vt:lpstr>
      <vt:lpstr>Examination</vt:lpstr>
      <vt:lpstr>Syllabus </vt:lpstr>
      <vt:lpstr>Slide 59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Vijay Lohan</cp:lastModifiedBy>
  <cp:revision>228</cp:revision>
  <dcterms:created xsi:type="dcterms:W3CDTF">2006-08-16T00:00:00Z</dcterms:created>
  <dcterms:modified xsi:type="dcterms:W3CDTF">2019-02-19T05:32:28Z</dcterms:modified>
</cp:coreProperties>
</file>