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98"/>
  </p:notesMasterIdLst>
  <p:sldIdLst>
    <p:sldId id="256" r:id="rId2"/>
    <p:sldId id="257" r:id="rId3"/>
    <p:sldId id="259" r:id="rId4"/>
    <p:sldId id="258" r:id="rId5"/>
    <p:sldId id="290" r:id="rId6"/>
    <p:sldId id="260" r:id="rId7"/>
    <p:sldId id="262" r:id="rId8"/>
    <p:sldId id="261" r:id="rId9"/>
    <p:sldId id="263" r:id="rId10"/>
    <p:sldId id="264" r:id="rId11"/>
    <p:sldId id="265" r:id="rId12"/>
    <p:sldId id="266" r:id="rId13"/>
    <p:sldId id="267" r:id="rId14"/>
    <p:sldId id="268" r:id="rId15"/>
    <p:sldId id="269" r:id="rId16"/>
    <p:sldId id="373" r:id="rId17"/>
    <p:sldId id="375" r:id="rId18"/>
    <p:sldId id="272" r:id="rId19"/>
    <p:sldId id="271"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92" r:id="rId36"/>
    <p:sldId id="293" r:id="rId37"/>
    <p:sldId id="276" r:id="rId38"/>
    <p:sldId id="294" r:id="rId39"/>
    <p:sldId id="295" r:id="rId40"/>
    <p:sldId id="296" r:id="rId41"/>
    <p:sldId id="297" r:id="rId42"/>
    <p:sldId id="298" r:id="rId43"/>
    <p:sldId id="299" r:id="rId44"/>
    <p:sldId id="300" r:id="rId45"/>
    <p:sldId id="302" r:id="rId46"/>
    <p:sldId id="303" r:id="rId47"/>
    <p:sldId id="358" r:id="rId48"/>
    <p:sldId id="359" r:id="rId49"/>
    <p:sldId id="360" r:id="rId50"/>
    <p:sldId id="361" r:id="rId51"/>
    <p:sldId id="362" r:id="rId52"/>
    <p:sldId id="363" r:id="rId53"/>
    <p:sldId id="367" r:id="rId54"/>
    <p:sldId id="368" r:id="rId55"/>
    <p:sldId id="369" r:id="rId56"/>
    <p:sldId id="370" r:id="rId57"/>
    <p:sldId id="371" r:id="rId58"/>
    <p:sldId id="372" r:id="rId59"/>
    <p:sldId id="364" r:id="rId60"/>
    <p:sldId id="336" r:id="rId61"/>
    <p:sldId id="330" r:id="rId62"/>
    <p:sldId id="304" r:id="rId63"/>
    <p:sldId id="305" r:id="rId64"/>
    <p:sldId id="306" r:id="rId65"/>
    <p:sldId id="307" r:id="rId66"/>
    <p:sldId id="308" r:id="rId67"/>
    <p:sldId id="315" r:id="rId68"/>
    <p:sldId id="316" r:id="rId69"/>
    <p:sldId id="317" r:id="rId70"/>
    <p:sldId id="318" r:id="rId71"/>
    <p:sldId id="323" r:id="rId72"/>
    <p:sldId id="324" r:id="rId73"/>
    <p:sldId id="325" r:id="rId74"/>
    <p:sldId id="326" r:id="rId75"/>
    <p:sldId id="327" r:id="rId76"/>
    <p:sldId id="332" r:id="rId77"/>
    <p:sldId id="333" r:id="rId78"/>
    <p:sldId id="334" r:id="rId79"/>
    <p:sldId id="309" r:id="rId80"/>
    <p:sldId id="311" r:id="rId81"/>
    <p:sldId id="345" r:id="rId82"/>
    <p:sldId id="346" r:id="rId83"/>
    <p:sldId id="347" r:id="rId84"/>
    <p:sldId id="348" r:id="rId85"/>
    <p:sldId id="355" r:id="rId86"/>
    <p:sldId id="356" r:id="rId87"/>
    <p:sldId id="357" r:id="rId88"/>
    <p:sldId id="337" r:id="rId89"/>
    <p:sldId id="338" r:id="rId90"/>
    <p:sldId id="339" r:id="rId91"/>
    <p:sldId id="340" r:id="rId92"/>
    <p:sldId id="341" r:id="rId93"/>
    <p:sldId id="342" r:id="rId94"/>
    <p:sldId id="343" r:id="rId95"/>
    <p:sldId id="344" r:id="rId96"/>
    <p:sldId id="331"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FFCC00"/>
    <a:srgbClr val="66FF33"/>
    <a:srgbClr val="9687CB"/>
    <a:srgbClr val="E0FC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33" autoAdjust="0"/>
    <p:restoredTop sz="94660"/>
  </p:normalViewPr>
  <p:slideViewPr>
    <p:cSldViewPr snapToGrid="0">
      <p:cViewPr varScale="1">
        <p:scale>
          <a:sx n="68" d="100"/>
          <a:sy n="68" d="100"/>
        </p:scale>
        <p:origin x="-85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99CFF-A19C-4A46-A4D1-A1508A4D3EA7}" type="datetimeFigureOut">
              <a:rPr lang="en-IN" smtClean="0"/>
              <a:pPr/>
              <a:t>02-09-2019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B6656-8809-46E5-A716-527604DBA500}" type="slidenum">
              <a:rPr lang="en-IN" smtClean="0"/>
              <a:pPr/>
              <a:t>‹#›</a:t>
            </a:fld>
            <a:endParaRPr lang="en-IN"/>
          </a:p>
        </p:txBody>
      </p:sp>
    </p:spTree>
    <p:extLst>
      <p:ext uri="{BB962C8B-B14F-4D97-AF65-F5344CB8AC3E}">
        <p14:creationId xmlns:p14="http://schemas.microsoft.com/office/powerpoint/2010/main" xmlns="" val="277829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6D75C89-43AC-47B5-9B8F-8DC782EC2F92}" type="slidenum">
              <a:rPr lang="en-US" smtClean="0"/>
              <a:pPr/>
              <a:t>1</a:t>
            </a:fld>
            <a:endParaRPr lang="en-US" dirty="0"/>
          </a:p>
        </p:txBody>
      </p:sp>
    </p:spTree>
    <p:extLst>
      <p:ext uri="{BB962C8B-B14F-4D97-AF65-F5344CB8AC3E}">
        <p14:creationId xmlns:p14="http://schemas.microsoft.com/office/powerpoint/2010/main" xmlns="" val="208664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D5B6656-8809-46E5-A716-527604DBA500}" type="slidenum">
              <a:rPr lang="en-IN" smtClean="0"/>
              <a:pPr/>
              <a:t>7</a:t>
            </a:fld>
            <a:endParaRPr lang="en-IN"/>
          </a:p>
        </p:txBody>
      </p:sp>
    </p:spTree>
    <p:extLst>
      <p:ext uri="{BB962C8B-B14F-4D97-AF65-F5344CB8AC3E}">
        <p14:creationId xmlns:p14="http://schemas.microsoft.com/office/powerpoint/2010/main" xmlns="" val="68926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D5B6656-8809-46E5-A716-527604DBA500}" type="slidenum">
              <a:rPr lang="en-IN" smtClean="0"/>
              <a:pPr/>
              <a:t>11</a:t>
            </a:fld>
            <a:endParaRPr lang="en-IN"/>
          </a:p>
        </p:txBody>
      </p:sp>
    </p:spTree>
    <p:extLst>
      <p:ext uri="{BB962C8B-B14F-4D97-AF65-F5344CB8AC3E}">
        <p14:creationId xmlns:p14="http://schemas.microsoft.com/office/powerpoint/2010/main" xmlns="" val="41306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525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216017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027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0"/>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p:oleObj spid="_x0000_s2231" r:id="rId3" imgW="4762119" imgH="1085469" progId="">
                <p:embed/>
              </p:oleObj>
            </a:graphicData>
          </a:graphic>
        </p:graphicFrame>
        <p:grpSp>
          <p:nvGrpSpPr>
            <p:cNvPr id="23" name="Group 16"/>
            <p:cNvGrpSpPr/>
            <p:nvPr/>
          </p:nvGrpSpPr>
          <p:grpSpPr>
            <a:xfrm>
              <a:off x="122581" y="37010"/>
              <a:ext cx="1779767" cy="457199"/>
              <a:chOff x="3314869" y="1418203"/>
              <a:chExt cx="1779767"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779767"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986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172323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388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191931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269027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391300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382742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xmlns="" val="280890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421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199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dttl-tax-indiaguide-2018.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dttl-tax-indiaguide-2018.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dttl-tax-indiaguide-2018.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yper%20link%20for%20SALARY%20income/Section%2010.docx"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yper%20link%20for%20SALARY%20income/Gross%20Annual%20Value.docx"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indiafilings.com/llp-registration"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indiafilings.com/learn/income-tax-exemptions-2016-17/"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909" y="746806"/>
            <a:ext cx="7924004" cy="2385014"/>
          </a:xfrm>
          <a:prstGeom prst="rect">
            <a:avLst/>
          </a:prstGeom>
          <a:solidFill>
            <a:srgbClr val="0070C0"/>
          </a:solidFill>
          <a:ln>
            <a:solidFill>
              <a:schemeClr val="accent1"/>
            </a:solidFill>
          </a:ln>
          <a:effectLst>
            <a:reflection blurRad="6350" stA="52000" endA="300" endPos="350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en-IN" sz="2800" b="1" u="sng" dirty="0">
                <a:ln/>
                <a:solidFill>
                  <a:schemeClr val="bg1"/>
                </a:solidFill>
              </a:rPr>
              <a:t>TAXATION OF INDIVIDUALS (AY 2019-20)</a:t>
            </a:r>
          </a:p>
          <a:p>
            <a:pPr algn="ctr"/>
            <a:r>
              <a:rPr lang="en-IN" sz="2800" b="1" u="sng" dirty="0">
                <a:ln/>
                <a:solidFill>
                  <a:schemeClr val="bg1"/>
                </a:solidFill>
              </a:rPr>
              <a:t>&amp; Return filing</a:t>
            </a:r>
            <a:endParaRPr lang="en-IN" sz="2800" b="1" dirty="0">
              <a:ln/>
              <a:solidFill>
                <a:schemeClr val="bg1"/>
              </a:solidFill>
            </a:endParaRPr>
          </a:p>
        </p:txBody>
      </p:sp>
      <p:sp>
        <p:nvSpPr>
          <p:cNvPr id="7" name="TextBox 6"/>
          <p:cNvSpPr txBox="1"/>
          <p:nvPr/>
        </p:nvSpPr>
        <p:spPr>
          <a:xfrm>
            <a:off x="8408913" y="4687376"/>
            <a:ext cx="3104214" cy="1200329"/>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r"/>
            <a:r>
              <a:rPr lang="en-IN" sz="3200" b="1" dirty="0">
                <a:ln/>
                <a:solidFill>
                  <a:schemeClr val="tx1"/>
                </a:solidFill>
                <a:latin typeface="Cambria" panose="02040503050406030204" pitchFamily="18" charset="0"/>
              </a:rPr>
              <a:t>CA P C Saini</a:t>
            </a:r>
          </a:p>
          <a:p>
            <a:pPr algn="r"/>
            <a:r>
              <a:rPr lang="en-IN" sz="2000" b="1" dirty="0">
                <a:ln/>
                <a:solidFill>
                  <a:schemeClr val="tx1"/>
                </a:solidFill>
                <a:latin typeface="Cambria" panose="02040503050406030204" pitchFamily="18" charset="0"/>
              </a:rPr>
              <a:t>(ACA,CS,CMA)</a:t>
            </a:r>
          </a:p>
          <a:p>
            <a:pPr algn="r"/>
            <a:endParaRPr lang="en-IN" sz="2000" b="1" dirty="0">
              <a:ln/>
              <a:solidFill>
                <a:schemeClr val="tx1"/>
              </a:solidFill>
              <a:latin typeface="Cambria" panose="02040503050406030204" pitchFamily="18" charset="0"/>
            </a:endParaRPr>
          </a:p>
        </p:txBody>
      </p:sp>
      <p:sp>
        <p:nvSpPr>
          <p:cNvPr id="8" name="AutoShape 2" descr="Image result for individual taxation"/>
          <p:cNvSpPr>
            <a:spLocks noChangeAspect="1" noChangeArrowheads="1"/>
          </p:cNvSpPr>
          <p:nvPr/>
        </p:nvSpPr>
        <p:spPr bwMode="auto">
          <a:xfrm>
            <a:off x="1693429" y="2557174"/>
            <a:ext cx="851041" cy="851044"/>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xmlns="" val="240738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come Ta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346" y="820448"/>
            <a:ext cx="8021781" cy="49707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041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863" y="578841"/>
            <a:ext cx="3330463" cy="65870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Important Terms</a:t>
            </a:r>
          </a:p>
        </p:txBody>
      </p:sp>
      <p:sp>
        <p:nvSpPr>
          <p:cNvPr id="4" name="TextBox 3"/>
          <p:cNvSpPr txBox="1"/>
          <p:nvPr/>
        </p:nvSpPr>
        <p:spPr>
          <a:xfrm>
            <a:off x="2757055" y="1787236"/>
            <a:ext cx="7564582" cy="424731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threePt" dir="t"/>
            </a:scene3d>
            <a:sp3d extrusionH="57150">
              <a:bevelT w="38100" h="38100"/>
            </a:sp3d>
          </a:bodyPr>
          <a:lstStyle/>
          <a:p>
            <a:pPr marL="285750" indent="-285750">
              <a:lnSpc>
                <a:spcPct val="150000"/>
              </a:lnSpc>
              <a:buFont typeface="Wingdings" panose="05000000000000000000" pitchFamily="2" charset="2"/>
              <a:buChar char="v"/>
            </a:pPr>
            <a:r>
              <a:rPr lang="en-IN" sz="2400" b="1" dirty="0" err="1">
                <a:solidFill>
                  <a:srgbClr val="C00000"/>
                </a:solidFill>
                <a:latin typeface="Cambria" panose="02040503050406030204" pitchFamily="18" charset="0"/>
              </a:rPr>
              <a:t>Assessee</a:t>
            </a:r>
            <a:endParaRPr lang="en-IN" sz="2400" b="1" dirty="0">
              <a:solidFill>
                <a:srgbClr val="C00000"/>
              </a:solidFill>
              <a:latin typeface="Cambria" panose="02040503050406030204" pitchFamily="18" charset="0"/>
            </a:endParaRP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Assessment Year (A.Y. 2019‐20) </a:t>
            </a: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Previous Year (F.Y. 2018‐19) </a:t>
            </a: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Residential Status </a:t>
            </a: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Gross Total Income </a:t>
            </a: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Deductions</a:t>
            </a:r>
          </a:p>
          <a:p>
            <a:pPr marL="285750" indent="-285750">
              <a:lnSpc>
                <a:spcPct val="150000"/>
              </a:lnSpc>
              <a:buFont typeface="Wingdings" panose="05000000000000000000" pitchFamily="2" charset="2"/>
              <a:buChar char="v"/>
            </a:pPr>
            <a:r>
              <a:rPr lang="en-IN" sz="2400" b="1" dirty="0">
                <a:solidFill>
                  <a:srgbClr val="C00000"/>
                </a:solidFill>
                <a:latin typeface="Cambria" panose="02040503050406030204" pitchFamily="18" charset="0"/>
              </a:rPr>
              <a:t>Total Income</a:t>
            </a:r>
          </a:p>
          <a:p>
            <a:endParaRPr lang="en-IN" dirty="0"/>
          </a:p>
        </p:txBody>
      </p:sp>
    </p:spTree>
    <p:extLst>
      <p:ext uri="{BB962C8B-B14F-4D97-AF65-F5344CB8AC3E}">
        <p14:creationId xmlns:p14="http://schemas.microsoft.com/office/powerpoint/2010/main" xmlns="" val="387134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823" y="1674482"/>
            <a:ext cx="10668000" cy="2031325"/>
          </a:xfrm>
          <a:prstGeom prst="rect">
            <a:avLst/>
          </a:prstGeom>
        </p:spPr>
        <p:txBody>
          <a:bodyPr wrap="square">
            <a:spAutoFit/>
          </a:bodyPr>
          <a:lstStyle/>
          <a:p>
            <a:r>
              <a:rPr lang="en-US" b="1" dirty="0">
                <a:solidFill>
                  <a:srgbClr val="222222"/>
                </a:solidFill>
                <a:latin typeface="Cambria" panose="02040503050406030204" pitchFamily="18" charset="0"/>
              </a:rPr>
              <a:t>Definition</a:t>
            </a:r>
            <a:r>
              <a:rPr lang="en-US" dirty="0">
                <a:solidFill>
                  <a:srgbClr val="222222"/>
                </a:solidFill>
                <a:latin typeface="Cambria" panose="02040503050406030204" pitchFamily="18" charset="0"/>
              </a:rPr>
              <a:t> of </a:t>
            </a:r>
            <a:r>
              <a:rPr lang="en-US" b="1" dirty="0">
                <a:solidFill>
                  <a:srgbClr val="C00000"/>
                </a:solidFill>
                <a:latin typeface="Cambria" panose="02040503050406030204" pitchFamily="18" charset="0"/>
              </a:rPr>
              <a:t>'</a:t>
            </a:r>
            <a:r>
              <a:rPr lang="en-US" b="1" dirty="0" err="1">
                <a:solidFill>
                  <a:srgbClr val="C00000"/>
                </a:solidFill>
                <a:latin typeface="Cambria" panose="02040503050406030204" pitchFamily="18" charset="0"/>
              </a:rPr>
              <a:t>Assessee</a:t>
            </a:r>
            <a:r>
              <a:rPr lang="en-US" b="1" dirty="0">
                <a:solidFill>
                  <a:srgbClr val="C00000"/>
                </a:solidFill>
                <a:latin typeface="Cambria" panose="02040503050406030204" pitchFamily="18" charset="0"/>
              </a:rPr>
              <a:t>'</a:t>
            </a:r>
            <a:r>
              <a:rPr lang="en-US" dirty="0">
                <a:solidFill>
                  <a:srgbClr val="222222"/>
                </a:solidFill>
                <a:latin typeface="Cambria" panose="02040503050406030204" pitchFamily="18" charset="0"/>
              </a:rPr>
              <a:t> – Section 2(7) of Income Tax. </a:t>
            </a:r>
          </a:p>
          <a:p>
            <a:r>
              <a:rPr lang="en-US" dirty="0">
                <a:solidFill>
                  <a:srgbClr val="222222"/>
                </a:solidFill>
                <a:latin typeface="Cambria" panose="02040503050406030204" pitchFamily="18" charset="0"/>
              </a:rPr>
              <a:t>As per S. 2(7) of the Income Tax Act, 1961, unless the context otherwise requires, the term “</a:t>
            </a:r>
            <a:r>
              <a:rPr lang="en-US" b="1" dirty="0" err="1">
                <a:solidFill>
                  <a:srgbClr val="222222"/>
                </a:solidFill>
                <a:latin typeface="Cambria" panose="02040503050406030204" pitchFamily="18" charset="0"/>
              </a:rPr>
              <a:t>assessee</a:t>
            </a:r>
            <a:r>
              <a:rPr lang="en-US" dirty="0">
                <a:solidFill>
                  <a:srgbClr val="222222"/>
                </a:solidFill>
                <a:latin typeface="Cambria" panose="02040503050406030204" pitchFamily="18" charset="0"/>
              </a:rPr>
              <a:t>” means a person by whom any tax or any other sum of money is payable under this Act, and includes</a:t>
            </a:r>
          </a:p>
          <a:p>
            <a:pPr marL="285750" indent="-285750">
              <a:buFont typeface="Wingdings" panose="05000000000000000000" pitchFamily="2" charset="2"/>
              <a:buChar char="§"/>
            </a:pPr>
            <a:r>
              <a:rPr lang="en-IN" dirty="0">
                <a:latin typeface="Cambria" panose="02040503050406030204" pitchFamily="18" charset="0"/>
              </a:rPr>
              <a:t>Person in respect of whom any proceedings under this Act has been taken for assessment of his income </a:t>
            </a:r>
          </a:p>
          <a:p>
            <a:pPr marL="285750" indent="-285750">
              <a:buFont typeface="Wingdings" panose="05000000000000000000" pitchFamily="2" charset="2"/>
              <a:buChar char="§"/>
            </a:pPr>
            <a:r>
              <a:rPr lang="en-IN" dirty="0">
                <a:latin typeface="Cambria" panose="02040503050406030204" pitchFamily="18" charset="0"/>
              </a:rPr>
              <a:t>Deemed </a:t>
            </a:r>
            <a:r>
              <a:rPr lang="en-IN" dirty="0" err="1">
                <a:latin typeface="Cambria" panose="02040503050406030204" pitchFamily="18" charset="0"/>
              </a:rPr>
              <a:t>assessee</a:t>
            </a:r>
            <a:r>
              <a:rPr lang="en-IN" dirty="0">
                <a:latin typeface="Cambria" panose="02040503050406030204" pitchFamily="18" charset="0"/>
              </a:rPr>
              <a:t> under provisions of this Act</a:t>
            </a:r>
          </a:p>
          <a:p>
            <a:pPr marL="285750" indent="-285750">
              <a:buFont typeface="Wingdings" panose="05000000000000000000" pitchFamily="2" charset="2"/>
              <a:buChar char="§"/>
            </a:pPr>
            <a:r>
              <a:rPr lang="en-IN" dirty="0">
                <a:latin typeface="Cambria" panose="02040503050406030204" pitchFamily="18" charset="0"/>
              </a:rPr>
              <a:t>Any person deemed to be an assesse in default under any provisions of this Act</a:t>
            </a:r>
          </a:p>
          <a:p>
            <a:endParaRPr lang="en-IN" dirty="0"/>
          </a:p>
        </p:txBody>
      </p:sp>
      <p:sp>
        <p:nvSpPr>
          <p:cNvPr id="4" name="TextBox 3"/>
          <p:cNvSpPr txBox="1"/>
          <p:nvPr/>
        </p:nvSpPr>
        <p:spPr>
          <a:xfrm>
            <a:off x="831272" y="3482112"/>
            <a:ext cx="8756073" cy="1200329"/>
          </a:xfrm>
          <a:prstGeom prst="rect">
            <a:avLst/>
          </a:prstGeom>
          <a:noFill/>
        </p:spPr>
        <p:txBody>
          <a:bodyPr wrap="square" rtlCol="0">
            <a:spAutoFit/>
          </a:bodyPr>
          <a:lstStyle/>
          <a:p>
            <a:r>
              <a:rPr lang="en-IN" b="1" dirty="0">
                <a:solidFill>
                  <a:srgbClr val="C00000"/>
                </a:solidFill>
                <a:latin typeface="Cambria" panose="02040503050406030204" pitchFamily="18" charset="0"/>
              </a:rPr>
              <a:t>Assessment Year (A.Y. 2019‐20):</a:t>
            </a:r>
          </a:p>
          <a:p>
            <a:r>
              <a:rPr lang="en-US" dirty="0">
                <a:latin typeface="Cambria" panose="02040503050406030204" pitchFamily="18" charset="0"/>
              </a:rPr>
              <a:t>Assessment year means the period starting from  April 1 and ending on March 31 of the next year.</a:t>
            </a:r>
          </a:p>
          <a:p>
            <a:endParaRPr lang="en-IN" dirty="0"/>
          </a:p>
        </p:txBody>
      </p:sp>
      <p:sp>
        <p:nvSpPr>
          <p:cNvPr id="5" name="TextBox 4"/>
          <p:cNvSpPr txBox="1"/>
          <p:nvPr/>
        </p:nvSpPr>
        <p:spPr>
          <a:xfrm>
            <a:off x="831273" y="4813350"/>
            <a:ext cx="6317672" cy="923330"/>
          </a:xfrm>
          <a:prstGeom prst="rect">
            <a:avLst/>
          </a:prstGeom>
          <a:noFill/>
        </p:spPr>
        <p:txBody>
          <a:bodyPr wrap="square" rtlCol="0">
            <a:spAutoFit/>
          </a:bodyPr>
          <a:lstStyle/>
          <a:p>
            <a:r>
              <a:rPr lang="en-IN" b="1" dirty="0">
                <a:solidFill>
                  <a:srgbClr val="C00000"/>
                </a:solidFill>
                <a:latin typeface="Cambria" panose="02040503050406030204" pitchFamily="18" charset="0"/>
              </a:rPr>
              <a:t>Previous Year (F.Y. 2018‐19) </a:t>
            </a:r>
          </a:p>
          <a:p>
            <a:r>
              <a:rPr lang="en-US" dirty="0">
                <a:latin typeface="Cambria" panose="02040503050406030204" pitchFamily="18" charset="0"/>
              </a:rPr>
              <a:t>The financial year immediately preceding the  assessment year  </a:t>
            </a:r>
            <a:endParaRPr lang="en-IN" dirty="0">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659823" y="566939"/>
            <a:ext cx="3517697" cy="1005927"/>
          </a:xfrm>
          <a:prstGeom prst="rect">
            <a:avLst/>
          </a:prstGeom>
        </p:spPr>
      </p:pic>
    </p:spTree>
    <p:extLst>
      <p:ext uri="{BB962C8B-B14F-4D97-AF65-F5344CB8AC3E}">
        <p14:creationId xmlns:p14="http://schemas.microsoft.com/office/powerpoint/2010/main" xmlns="" val="24945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163" y="868129"/>
            <a:ext cx="9812048" cy="1754326"/>
          </a:xfrm>
          <a:prstGeom prst="rect">
            <a:avLst/>
          </a:prstGeom>
          <a:noFill/>
        </p:spPr>
        <p:txBody>
          <a:bodyPr wrap="square" rtlCol="0">
            <a:spAutoFit/>
          </a:bodyPr>
          <a:lstStyle/>
          <a:p>
            <a:r>
              <a:rPr lang="en-IN" b="1" dirty="0">
                <a:solidFill>
                  <a:srgbClr val="C00000"/>
                </a:solidFill>
                <a:latin typeface="Cambria" panose="02040503050406030204" pitchFamily="18" charset="0"/>
              </a:rPr>
              <a:t>Residential Status of Individual:</a:t>
            </a:r>
          </a:p>
          <a:p>
            <a:pPr marL="285750" indent="-285750">
              <a:buFont typeface="Wingdings" panose="05000000000000000000" pitchFamily="2" charset="2"/>
              <a:buChar char="§"/>
            </a:pPr>
            <a:r>
              <a:rPr lang="en-IN" b="1" dirty="0">
                <a:solidFill>
                  <a:srgbClr val="00B0F0"/>
                </a:solidFill>
                <a:latin typeface="Cambria" panose="02040503050406030204" pitchFamily="18" charset="0"/>
              </a:rPr>
              <a:t>Resident</a:t>
            </a:r>
            <a:r>
              <a:rPr lang="en-IN" b="1" dirty="0">
                <a:latin typeface="Cambria" panose="02040503050406030204" pitchFamily="18" charset="0"/>
              </a:rPr>
              <a:t>–World income is taxable in India</a:t>
            </a:r>
          </a:p>
          <a:p>
            <a:pPr marL="285750" indent="-285750">
              <a:buFont typeface="Wingdings" panose="05000000000000000000" pitchFamily="2" charset="2"/>
              <a:buChar char="§"/>
            </a:pPr>
            <a:r>
              <a:rPr lang="en-IN" b="1" dirty="0">
                <a:solidFill>
                  <a:srgbClr val="00B0F0"/>
                </a:solidFill>
                <a:latin typeface="Cambria" panose="02040503050406030204" pitchFamily="18" charset="0"/>
              </a:rPr>
              <a:t>Non Resident(NRI)</a:t>
            </a:r>
            <a:r>
              <a:rPr lang="en-IN" b="1" dirty="0">
                <a:latin typeface="Cambria" panose="02040503050406030204" pitchFamily="18" charset="0"/>
              </a:rPr>
              <a:t>–Only income arising or accruing in India is taxable in India </a:t>
            </a:r>
          </a:p>
          <a:p>
            <a:pPr marL="285750" indent="-285750">
              <a:buFont typeface="Wingdings" panose="05000000000000000000" pitchFamily="2" charset="2"/>
              <a:buChar char="§"/>
            </a:pPr>
            <a:r>
              <a:rPr lang="en-IN" b="1" dirty="0">
                <a:solidFill>
                  <a:srgbClr val="00B0F0"/>
                </a:solidFill>
                <a:latin typeface="Cambria" panose="02040503050406030204" pitchFamily="18" charset="0"/>
              </a:rPr>
              <a:t>Resident but Not Ordinarily Resident</a:t>
            </a:r>
            <a:r>
              <a:rPr lang="en-IN" b="1" dirty="0">
                <a:latin typeface="Cambria" panose="02040503050406030204" pitchFamily="18" charset="0"/>
              </a:rPr>
              <a:t>–Income accruing or arising outside India may also be taxable in India </a:t>
            </a:r>
          </a:p>
          <a:p>
            <a:endParaRPr lang="en-IN" dirty="0"/>
          </a:p>
        </p:txBody>
      </p:sp>
      <p:sp>
        <p:nvSpPr>
          <p:cNvPr id="3" name="Rectangle 2"/>
          <p:cNvSpPr/>
          <p:nvPr/>
        </p:nvSpPr>
        <p:spPr>
          <a:xfrm>
            <a:off x="4264081" y="129465"/>
            <a:ext cx="3330463" cy="73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Important Terms</a:t>
            </a:r>
          </a:p>
        </p:txBody>
      </p:sp>
      <p:sp>
        <p:nvSpPr>
          <p:cNvPr id="5" name="TextBox 4"/>
          <p:cNvSpPr txBox="1"/>
          <p:nvPr/>
        </p:nvSpPr>
        <p:spPr>
          <a:xfrm>
            <a:off x="1300163" y="3717775"/>
            <a:ext cx="4629150" cy="1497163"/>
          </a:xfrm>
          <a:prstGeom prst="rect">
            <a:avLst/>
          </a:prstGeom>
          <a:noFill/>
        </p:spPr>
        <p:txBody>
          <a:bodyPr wrap="square" rtlCol="0">
            <a:spAutoFit/>
          </a:bodyPr>
          <a:lstStyle/>
          <a:p>
            <a:endParaRPr lang="en-IN" dirty="0"/>
          </a:p>
        </p:txBody>
      </p:sp>
      <p:sp>
        <p:nvSpPr>
          <p:cNvPr id="6" name="TextBox 5"/>
          <p:cNvSpPr txBox="1"/>
          <p:nvPr/>
        </p:nvSpPr>
        <p:spPr>
          <a:xfrm>
            <a:off x="1210151" y="2518350"/>
            <a:ext cx="10301287" cy="3508653"/>
          </a:xfrm>
          <a:prstGeom prst="rect">
            <a:avLst/>
          </a:prstGeom>
          <a:noFill/>
        </p:spPr>
        <p:txBody>
          <a:bodyPr wrap="square" rtlCol="0">
            <a:spAutoFit/>
          </a:bodyPr>
          <a:lstStyle/>
          <a:p>
            <a:r>
              <a:rPr lang="en-IN" sz="2400" b="1" dirty="0">
                <a:solidFill>
                  <a:srgbClr val="C00000"/>
                </a:solidFill>
                <a:latin typeface="Cambria" panose="02040503050406030204" pitchFamily="18" charset="0"/>
              </a:rPr>
              <a:t>Resident:</a:t>
            </a:r>
            <a:r>
              <a:rPr lang="en-IN" b="1" dirty="0">
                <a:solidFill>
                  <a:srgbClr val="00B0F0"/>
                </a:solidFill>
                <a:latin typeface="Cambria" panose="02040503050406030204" pitchFamily="18" charset="0"/>
              </a:rPr>
              <a:t> </a:t>
            </a:r>
            <a:r>
              <a:rPr lang="en-IN" b="1" dirty="0">
                <a:latin typeface="Cambria" panose="02040503050406030204" pitchFamily="18" charset="0"/>
              </a:rPr>
              <a:t>On basis of stay in India computed separately every year</a:t>
            </a:r>
          </a:p>
          <a:p>
            <a:r>
              <a:rPr lang="en-IN" b="1" dirty="0">
                <a:latin typeface="Cambria" panose="02040503050406030204" pitchFamily="18" charset="0"/>
              </a:rPr>
              <a:t>If satisfies any of the below condition:</a:t>
            </a:r>
          </a:p>
          <a:p>
            <a:r>
              <a:rPr lang="en-IN" b="1" dirty="0">
                <a:latin typeface="Cambria" panose="02040503050406030204" pitchFamily="18" charset="0"/>
              </a:rPr>
              <a:t>1. He is in India for  a period of  </a:t>
            </a:r>
            <a:r>
              <a:rPr lang="en-IN" b="1" dirty="0">
                <a:solidFill>
                  <a:srgbClr val="FF0000"/>
                </a:solidFill>
                <a:latin typeface="Cambria" panose="02040503050406030204" pitchFamily="18" charset="0"/>
              </a:rPr>
              <a:t>182 days </a:t>
            </a:r>
            <a:r>
              <a:rPr lang="en-IN" b="1" dirty="0">
                <a:latin typeface="Cambria" panose="02040503050406030204" pitchFamily="18" charset="0"/>
              </a:rPr>
              <a:t>or more in the FY</a:t>
            </a:r>
          </a:p>
          <a:p>
            <a:r>
              <a:rPr lang="en-IN" b="1" dirty="0">
                <a:latin typeface="Cambria" panose="02040503050406030204" pitchFamily="18" charset="0"/>
              </a:rPr>
              <a:t>		OR</a:t>
            </a:r>
          </a:p>
          <a:p>
            <a:r>
              <a:rPr lang="en-IN" b="1" dirty="0">
                <a:latin typeface="Cambria" panose="02040503050406030204" pitchFamily="18" charset="0"/>
              </a:rPr>
              <a:t>2. He is in India for </a:t>
            </a:r>
            <a:r>
              <a:rPr lang="en-IN" b="1" dirty="0">
                <a:solidFill>
                  <a:srgbClr val="FF0000"/>
                </a:solidFill>
                <a:latin typeface="Cambria" panose="02040503050406030204" pitchFamily="18" charset="0"/>
              </a:rPr>
              <a:t>60 days </a:t>
            </a:r>
            <a:r>
              <a:rPr lang="en-IN" b="1" dirty="0">
                <a:latin typeface="Cambria" panose="02040503050406030204" pitchFamily="18" charset="0"/>
              </a:rPr>
              <a:t>or more during that FY and has been in India for </a:t>
            </a:r>
            <a:r>
              <a:rPr lang="en-IN" b="1" dirty="0">
                <a:solidFill>
                  <a:srgbClr val="FF0000"/>
                </a:solidFill>
                <a:latin typeface="Cambria" panose="02040503050406030204" pitchFamily="18" charset="0"/>
              </a:rPr>
              <a:t>365 days </a:t>
            </a:r>
            <a:r>
              <a:rPr lang="en-IN" b="1" dirty="0">
                <a:latin typeface="Cambria" panose="02040503050406030204" pitchFamily="18" charset="0"/>
              </a:rPr>
              <a:t>or more during 4 previous years immediately preceding the relevant Financial Year.</a:t>
            </a:r>
          </a:p>
          <a:p>
            <a:endParaRPr lang="en-IN" b="1" dirty="0">
              <a:latin typeface="Cambria" panose="02040503050406030204" pitchFamily="18" charset="0"/>
            </a:endParaRPr>
          </a:p>
          <a:p>
            <a:r>
              <a:rPr lang="en-IN" b="1" dirty="0">
                <a:solidFill>
                  <a:srgbClr val="002060"/>
                </a:solidFill>
                <a:latin typeface="Cambria" panose="02040503050406030204" pitchFamily="18" charset="0"/>
              </a:rPr>
              <a:t>ROR or RNOR ?</a:t>
            </a:r>
          </a:p>
          <a:p>
            <a:r>
              <a:rPr lang="en-US" i="1" dirty="0">
                <a:solidFill>
                  <a:srgbClr val="00B0F0"/>
                </a:solidFill>
              </a:rPr>
              <a:t>He will be a ROR if he meets both of the following conditions:</a:t>
            </a:r>
          </a:p>
          <a:p>
            <a:r>
              <a:rPr lang="en-US" b="1" i="1" dirty="0">
                <a:solidFill>
                  <a:srgbClr val="00B0F0"/>
                </a:solidFill>
              </a:rPr>
              <a:t>1.</a:t>
            </a:r>
            <a:r>
              <a:rPr lang="en-US" i="1" dirty="0">
                <a:solidFill>
                  <a:srgbClr val="00B0F0"/>
                </a:solidFill>
              </a:rPr>
              <a:t> Has been a resident of India in at least 2 out of 10 years immediately previous years and</a:t>
            </a:r>
          </a:p>
          <a:p>
            <a:r>
              <a:rPr lang="en-US" b="1" i="1" dirty="0">
                <a:solidFill>
                  <a:srgbClr val="00B0F0"/>
                </a:solidFill>
              </a:rPr>
              <a:t>2.</a:t>
            </a:r>
            <a:r>
              <a:rPr lang="en-US" i="1" dirty="0">
                <a:solidFill>
                  <a:srgbClr val="00B0F0"/>
                </a:solidFill>
              </a:rPr>
              <a:t> Has stayed in India for at least 730 days in 7 immediately preceding years</a:t>
            </a:r>
          </a:p>
          <a:p>
            <a:r>
              <a:rPr lang="en-US" i="1" dirty="0">
                <a:solidFill>
                  <a:srgbClr val="00B0F0"/>
                </a:solidFill>
              </a:rPr>
              <a:t>Therefore, if any individual fails to satisfy even one of the above conditions, he would be an RNOR.</a:t>
            </a:r>
            <a:endParaRPr lang="en-IN" dirty="0"/>
          </a:p>
        </p:txBody>
      </p:sp>
    </p:spTree>
    <p:extLst>
      <p:ext uri="{BB962C8B-B14F-4D97-AF65-F5344CB8AC3E}">
        <p14:creationId xmlns:p14="http://schemas.microsoft.com/office/powerpoint/2010/main" xmlns="" val="200726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851198"/>
            <a:ext cx="3517697" cy="1005927"/>
          </a:xfrm>
          <a:prstGeom prst="rect">
            <a:avLst/>
          </a:prstGeom>
        </p:spPr>
      </p:pic>
      <p:sp>
        <p:nvSpPr>
          <p:cNvPr id="3" name="Rectangle 2"/>
          <p:cNvSpPr/>
          <p:nvPr/>
        </p:nvSpPr>
        <p:spPr>
          <a:xfrm>
            <a:off x="2078182" y="2410691"/>
            <a:ext cx="4765963" cy="1951368"/>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sz="2800" b="1" dirty="0">
                <a:solidFill>
                  <a:srgbClr val="C00000"/>
                </a:solidFill>
                <a:latin typeface="Cambria" panose="02040503050406030204" pitchFamily="18" charset="0"/>
              </a:rPr>
              <a:t>Gross Total Income </a:t>
            </a:r>
          </a:p>
          <a:p>
            <a:pPr marL="285750" indent="-285750">
              <a:lnSpc>
                <a:spcPct val="150000"/>
              </a:lnSpc>
              <a:buFont typeface="Wingdings" panose="05000000000000000000" pitchFamily="2" charset="2"/>
              <a:buChar char="v"/>
            </a:pPr>
            <a:r>
              <a:rPr lang="en-IN" sz="2800" b="1" dirty="0">
                <a:solidFill>
                  <a:srgbClr val="C00000"/>
                </a:solidFill>
                <a:latin typeface="Cambria" panose="02040503050406030204" pitchFamily="18" charset="0"/>
              </a:rPr>
              <a:t>Deductions</a:t>
            </a:r>
          </a:p>
          <a:p>
            <a:pPr marL="285750" indent="-285750">
              <a:lnSpc>
                <a:spcPct val="150000"/>
              </a:lnSpc>
              <a:buFont typeface="Wingdings" panose="05000000000000000000" pitchFamily="2" charset="2"/>
              <a:buChar char="v"/>
            </a:pPr>
            <a:r>
              <a:rPr lang="en-IN" sz="2800" b="1" dirty="0">
                <a:solidFill>
                  <a:srgbClr val="C00000"/>
                </a:solidFill>
                <a:latin typeface="Cambria" panose="02040503050406030204" pitchFamily="18" charset="0"/>
              </a:rPr>
              <a:t>Total Income</a:t>
            </a:r>
          </a:p>
        </p:txBody>
      </p:sp>
    </p:spTree>
    <p:extLst>
      <p:ext uri="{BB962C8B-B14F-4D97-AF65-F5344CB8AC3E}">
        <p14:creationId xmlns:p14="http://schemas.microsoft.com/office/powerpoint/2010/main" xmlns="" val="14601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84218" y="435380"/>
            <a:ext cx="7334441"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rgbClr val="FF0000"/>
                </a:solidFill>
                <a:latin typeface="Algerian" panose="04020705040A02060702" pitchFamily="82" charset="0"/>
              </a:rPr>
              <a:t>Income From Salary </a:t>
            </a:r>
          </a:p>
        </p:txBody>
      </p:sp>
      <p:sp>
        <p:nvSpPr>
          <p:cNvPr id="11" name="TextBox 10">
            <a:hlinkClick r:id="rId2" action="ppaction://hlinkfile"/>
          </p:cNvPr>
          <p:cNvSpPr txBox="1"/>
          <p:nvPr/>
        </p:nvSpPr>
        <p:spPr>
          <a:xfrm>
            <a:off x="788670" y="1280568"/>
            <a:ext cx="10927080" cy="5016758"/>
          </a:xfrm>
          <a:prstGeom prst="rect">
            <a:avLst/>
          </a:prstGeom>
          <a:effectLst>
            <a:softEdge rad="1270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n-IN" sz="2000" b="1" i="1" dirty="0">
                <a:solidFill>
                  <a:srgbClr val="C00000"/>
                </a:solidFill>
                <a:latin typeface="Cambria" panose="02040503050406030204" pitchFamily="18" charset="0"/>
              </a:rPr>
              <a:t>Salary includes- Salary, Perquisite &amp; Profit in lieu of Salary</a:t>
            </a:r>
          </a:p>
          <a:p>
            <a:r>
              <a:rPr lang="en-IN" sz="2000" b="1" i="1" dirty="0">
                <a:solidFill>
                  <a:srgbClr val="C00000"/>
                </a:solidFill>
                <a:latin typeface="Cambria" panose="02040503050406030204" pitchFamily="18" charset="0"/>
              </a:rPr>
              <a:t>Salary:</a:t>
            </a:r>
            <a:r>
              <a:rPr lang="en-US" sz="2000" dirty="0"/>
              <a:t> </a:t>
            </a:r>
          </a:p>
          <a:p>
            <a:r>
              <a:rPr lang="en-US" sz="2000" dirty="0"/>
              <a:t>(</a:t>
            </a:r>
            <a:r>
              <a:rPr lang="en-US" sz="2000" i="1" dirty="0" err="1"/>
              <a:t>i</a:t>
            </a:r>
            <a:r>
              <a:rPr lang="en-US" sz="2000" dirty="0"/>
              <a:t>) wages;</a:t>
            </a:r>
          </a:p>
          <a:p>
            <a:r>
              <a:rPr lang="en-US" sz="2000" dirty="0"/>
              <a:t>(</a:t>
            </a:r>
            <a:r>
              <a:rPr lang="en-US" sz="2000" i="1" dirty="0"/>
              <a:t>ii</a:t>
            </a:r>
            <a:r>
              <a:rPr lang="en-US" sz="2000" dirty="0"/>
              <a:t>) any annuity or pension;</a:t>
            </a:r>
          </a:p>
          <a:p>
            <a:r>
              <a:rPr lang="en-US" sz="2000" dirty="0"/>
              <a:t>(</a:t>
            </a:r>
            <a:r>
              <a:rPr lang="en-US" sz="2000" i="1" dirty="0"/>
              <a:t>iii</a:t>
            </a:r>
            <a:r>
              <a:rPr lang="en-US" sz="2000" dirty="0"/>
              <a:t>) any gratuity;</a:t>
            </a:r>
          </a:p>
          <a:p>
            <a:r>
              <a:rPr lang="en-US" sz="2000" dirty="0"/>
              <a:t>(</a:t>
            </a:r>
            <a:r>
              <a:rPr lang="en-US" sz="2000" i="1" dirty="0"/>
              <a:t>iv</a:t>
            </a:r>
            <a:r>
              <a:rPr lang="en-US" sz="2000" dirty="0"/>
              <a:t>) any fees, commissions, perquisites or profits in lieu of or in addition to any salary or wages;</a:t>
            </a:r>
          </a:p>
          <a:p>
            <a:r>
              <a:rPr lang="en-US" sz="2000" dirty="0"/>
              <a:t> (</a:t>
            </a:r>
            <a:r>
              <a:rPr lang="en-US" sz="2000" i="1" dirty="0"/>
              <a:t>v</a:t>
            </a:r>
            <a:r>
              <a:rPr lang="en-US" sz="2000" dirty="0"/>
              <a:t>) any advance of salary;</a:t>
            </a:r>
          </a:p>
          <a:p>
            <a:r>
              <a:rPr lang="en-US" sz="2000" dirty="0"/>
              <a:t>(</a:t>
            </a:r>
            <a:r>
              <a:rPr lang="en-US" sz="2000" i="1" dirty="0" err="1"/>
              <a:t>va</a:t>
            </a:r>
            <a:r>
              <a:rPr lang="en-US" sz="2000" dirty="0"/>
              <a:t>) any payment received by an employee in respect of any period of leave not availed of by him;</a:t>
            </a:r>
          </a:p>
          <a:p>
            <a:pPr marL="400050" indent="-400050"/>
            <a:r>
              <a:rPr lang="en-US" sz="2000" dirty="0"/>
              <a:t>(</a:t>
            </a:r>
            <a:r>
              <a:rPr lang="en-US" sz="2000" i="1" dirty="0"/>
              <a:t>vi</a:t>
            </a:r>
            <a:r>
              <a:rPr lang="en-US" sz="2000" dirty="0"/>
              <a:t>) the annual accretion to the balance at the credit of an employee participating in a recognised provident fund, to the extent to which it is chargeable to tax under rule 6 of Part A of the Fourth Schedule;</a:t>
            </a:r>
          </a:p>
          <a:p>
            <a:pPr marL="457200" indent="-457200"/>
            <a:r>
              <a:rPr lang="en-US" sz="2000" dirty="0"/>
              <a:t>(</a:t>
            </a:r>
            <a:r>
              <a:rPr lang="en-US" sz="2000" i="1" dirty="0"/>
              <a:t>vii</a:t>
            </a:r>
            <a:r>
              <a:rPr lang="en-US" sz="2000" dirty="0"/>
              <a:t>) the aggregate of all sums that are comprised in the transferred balance as referred to in sub-rule (2) of rule 11 of Part A of the Fourth Schedule of an employee participating in a recognised provident fund, to the extent to which it is chargeable to tax under sub-rule (4) thereof; and</a:t>
            </a:r>
          </a:p>
          <a:p>
            <a:pPr marL="342900" indent="-342900"/>
            <a:r>
              <a:rPr lang="en-US" sz="2000" dirty="0"/>
              <a:t>(</a:t>
            </a:r>
            <a:r>
              <a:rPr lang="en-US" sz="2000" i="1" dirty="0"/>
              <a:t>viii</a:t>
            </a:r>
            <a:r>
              <a:rPr lang="en-US" sz="2000" dirty="0"/>
              <a:t>) the contribution made by the Central Government or any other employer in the previous year, to the account of an employee under a pension scheme referred to in section 80CCD;</a:t>
            </a:r>
          </a:p>
        </p:txBody>
      </p:sp>
    </p:spTree>
    <p:extLst>
      <p:ext uri="{BB962C8B-B14F-4D97-AF65-F5344CB8AC3E}">
        <p14:creationId xmlns:p14="http://schemas.microsoft.com/office/powerpoint/2010/main" xmlns="" val="36770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7380" y="789710"/>
            <a:ext cx="9121140"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rgbClr val="FF0000"/>
                </a:solidFill>
                <a:latin typeface="Algerian" panose="04020705040A02060702" pitchFamily="82" charset="0"/>
              </a:rPr>
              <a:t>Income From Salary </a:t>
            </a:r>
          </a:p>
        </p:txBody>
      </p:sp>
      <p:sp>
        <p:nvSpPr>
          <p:cNvPr id="11" name="TextBox 10">
            <a:hlinkClick r:id="rId2" action="ppaction://hlinkfile"/>
          </p:cNvPr>
          <p:cNvSpPr txBox="1"/>
          <p:nvPr/>
        </p:nvSpPr>
        <p:spPr>
          <a:xfrm>
            <a:off x="240030" y="1497596"/>
            <a:ext cx="11395710" cy="5262979"/>
          </a:xfrm>
          <a:prstGeom prst="rect">
            <a:avLst/>
          </a:prstGeom>
          <a:effectLst>
            <a:softEdge rad="1270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t>
            </a:r>
            <a:r>
              <a:rPr lang="en-US" sz="2000" b="1" i="1" dirty="0">
                <a:solidFill>
                  <a:srgbClr val="C00000"/>
                </a:solidFill>
                <a:latin typeface="Cambria" panose="02040503050406030204" pitchFamily="18" charset="0"/>
              </a:rPr>
              <a:t>perquisite" includes </a:t>
            </a:r>
            <a:r>
              <a:rPr lang="en-US" sz="2400" dirty="0"/>
              <a:t>—(</a:t>
            </a:r>
            <a:r>
              <a:rPr lang="en-US" sz="2400" i="1" dirty="0" err="1"/>
              <a:t>i</a:t>
            </a:r>
            <a:r>
              <a:rPr lang="en-US" sz="2400" dirty="0"/>
              <a:t>) the value of rent-free accommodation provided to the </a:t>
            </a:r>
            <a:r>
              <a:rPr lang="en-US" sz="2400" dirty="0" err="1"/>
              <a:t>assessee</a:t>
            </a:r>
            <a:r>
              <a:rPr lang="en-US" sz="2400" dirty="0"/>
              <a:t> by his employer;</a:t>
            </a:r>
          </a:p>
          <a:p>
            <a:r>
              <a:rPr lang="en-US" sz="2400" dirty="0"/>
              <a:t>(</a:t>
            </a:r>
            <a:r>
              <a:rPr lang="en-US" sz="2400" i="1" dirty="0"/>
              <a:t>ii</a:t>
            </a:r>
            <a:r>
              <a:rPr lang="en-US" sz="2400" dirty="0"/>
              <a:t>) the value of any concession in the matter of rent respecting any accommodation provided to the </a:t>
            </a:r>
            <a:r>
              <a:rPr lang="en-US" sz="2400" dirty="0" err="1"/>
              <a:t>assessee</a:t>
            </a:r>
            <a:r>
              <a:rPr lang="en-US" sz="2400" dirty="0"/>
              <a:t> by his employer;</a:t>
            </a:r>
          </a:p>
          <a:p>
            <a:r>
              <a:rPr lang="en-US" sz="2400" dirty="0"/>
              <a:t>(</a:t>
            </a:r>
            <a:r>
              <a:rPr lang="en-US" sz="2400" i="1" dirty="0"/>
              <a:t>iii</a:t>
            </a:r>
            <a:r>
              <a:rPr lang="en-US" sz="2400" dirty="0"/>
              <a:t>) the value of any benefit or amenity granted or provided free of cost or at concessional rate in any of the following cases—</a:t>
            </a:r>
          </a:p>
          <a:p>
            <a:r>
              <a:rPr lang="en-US" sz="2400" dirty="0"/>
              <a:t>(</a:t>
            </a:r>
            <a:r>
              <a:rPr lang="en-US" sz="2400" i="1" dirty="0"/>
              <a:t>a</a:t>
            </a:r>
            <a:r>
              <a:rPr lang="en-US" sz="2400" dirty="0"/>
              <a:t>) by a company to an employee who is a director thereof;</a:t>
            </a:r>
          </a:p>
          <a:p>
            <a:r>
              <a:rPr lang="en-US" sz="2400" dirty="0"/>
              <a:t>(</a:t>
            </a:r>
            <a:r>
              <a:rPr lang="en-US" sz="2400" i="1" dirty="0"/>
              <a:t>b</a:t>
            </a:r>
            <a:r>
              <a:rPr lang="en-US" sz="2400" dirty="0"/>
              <a:t>) by a company to an employee being a person who has a substantial interest in the company;</a:t>
            </a:r>
          </a:p>
          <a:p>
            <a:r>
              <a:rPr lang="en-US" sz="2400" dirty="0"/>
              <a:t>(</a:t>
            </a:r>
            <a:r>
              <a:rPr lang="en-US" sz="2400" i="1" dirty="0"/>
              <a:t>c</a:t>
            </a:r>
            <a:r>
              <a:rPr lang="en-US" sz="2400" dirty="0"/>
              <a:t>) by any employer (including a company) to an employee to whom the provisions of paragraphs (</a:t>
            </a:r>
            <a:r>
              <a:rPr lang="en-US" sz="2400" i="1" dirty="0"/>
              <a:t>a</a:t>
            </a:r>
            <a:r>
              <a:rPr lang="en-US" sz="2400" dirty="0"/>
              <a:t>) and (</a:t>
            </a:r>
            <a:r>
              <a:rPr lang="en-US" sz="2400" i="1" dirty="0"/>
              <a:t>b</a:t>
            </a:r>
            <a:r>
              <a:rPr lang="en-US" sz="2400" dirty="0"/>
              <a:t>) of this sub-clause do not apply and whose income under the head "Salaries" </a:t>
            </a:r>
          </a:p>
          <a:p>
            <a:r>
              <a:rPr lang="en-US" sz="2400" dirty="0"/>
              <a:t>(</a:t>
            </a:r>
            <a:r>
              <a:rPr lang="en-US" sz="2400" i="1" dirty="0"/>
              <a:t>iv</a:t>
            </a:r>
            <a:r>
              <a:rPr lang="en-US" sz="2400" dirty="0"/>
              <a:t>) any sum paid by the employer in respect of any obligation which, but for such payment, would have been payable by the </a:t>
            </a:r>
            <a:r>
              <a:rPr lang="en-US" sz="2400" dirty="0" err="1"/>
              <a:t>assessee</a:t>
            </a:r>
            <a:r>
              <a:rPr lang="en-US" sz="2400" dirty="0"/>
              <a:t>;</a:t>
            </a:r>
          </a:p>
        </p:txBody>
      </p:sp>
    </p:spTree>
    <p:extLst>
      <p:ext uri="{BB962C8B-B14F-4D97-AF65-F5344CB8AC3E}">
        <p14:creationId xmlns:p14="http://schemas.microsoft.com/office/powerpoint/2010/main" xmlns="" val="262473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7380" y="789710"/>
            <a:ext cx="9121140"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rgbClr val="FF0000"/>
                </a:solidFill>
                <a:latin typeface="Algerian" panose="04020705040A02060702" pitchFamily="82" charset="0"/>
              </a:rPr>
              <a:t>Income From Salary </a:t>
            </a:r>
          </a:p>
        </p:txBody>
      </p:sp>
      <p:sp>
        <p:nvSpPr>
          <p:cNvPr id="11" name="TextBox 10">
            <a:hlinkClick r:id="rId2" action="ppaction://hlinkfile"/>
          </p:cNvPr>
          <p:cNvSpPr txBox="1"/>
          <p:nvPr/>
        </p:nvSpPr>
        <p:spPr>
          <a:xfrm>
            <a:off x="240030" y="1497596"/>
            <a:ext cx="11395710" cy="4893647"/>
          </a:xfrm>
          <a:prstGeom prst="rect">
            <a:avLst/>
          </a:prstGeom>
          <a:effectLst>
            <a:softEdge rad="1270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t>
            </a:r>
            <a:r>
              <a:rPr lang="en-US" sz="2400" i="1" dirty="0"/>
              <a:t>v</a:t>
            </a:r>
            <a:r>
              <a:rPr lang="en-US" sz="2400" dirty="0"/>
              <a:t>) any sum payable by the employer, whether directly or through a fund, other than a recognised provident fund or an approved superannuation fund or a Deposit-linked Insurance Fund established under section 3G of the Coal Mines Provident Fund and Miscellaneous Provisions Act, 1948 (46 of 1948), or, as the case may be, section 6C of the Employees' Provident Funds and Miscellaneous Provisions Act, 1952 (19 of 1952), to effect an assurance on the life of the </a:t>
            </a:r>
            <a:r>
              <a:rPr lang="en-US" sz="2400" dirty="0" err="1"/>
              <a:t>assessee</a:t>
            </a:r>
            <a:r>
              <a:rPr lang="en-US" sz="2400" dirty="0"/>
              <a:t> or to effect a contract for an annuity;</a:t>
            </a:r>
          </a:p>
          <a:p>
            <a:r>
              <a:rPr lang="en-US" sz="2400" dirty="0"/>
              <a:t>(</a:t>
            </a:r>
            <a:r>
              <a:rPr lang="en-US" sz="2400" i="1" dirty="0"/>
              <a:t>vi</a:t>
            </a:r>
            <a:r>
              <a:rPr lang="en-US" sz="2400" dirty="0"/>
              <a:t>) the value of any specified security or sweat equity shares allotted or transferred, directly or indirectly, by the employer, or former employer, free of cost or at concessional rate to the </a:t>
            </a:r>
            <a:r>
              <a:rPr lang="en-US" sz="2400" dirty="0" err="1"/>
              <a:t>assessee</a:t>
            </a:r>
            <a:r>
              <a:rPr lang="en-US" sz="2400" dirty="0"/>
              <a:t>.</a:t>
            </a:r>
          </a:p>
          <a:p>
            <a:r>
              <a:rPr lang="en-US" sz="2400" dirty="0">
                <a:solidFill>
                  <a:srgbClr val="FF0000"/>
                </a:solidFill>
              </a:rPr>
              <a:t>(vii) any contribution to an approved superannuation fund by the employer in respect of the </a:t>
            </a:r>
            <a:r>
              <a:rPr lang="en-US" sz="2400" dirty="0" err="1">
                <a:solidFill>
                  <a:srgbClr val="FF0000"/>
                </a:solidFill>
              </a:rPr>
              <a:t>assessee</a:t>
            </a:r>
            <a:r>
              <a:rPr lang="en-US" sz="2400" dirty="0">
                <a:solidFill>
                  <a:srgbClr val="FF0000"/>
                </a:solidFill>
              </a:rPr>
              <a:t>, to the extent it exceeds one lakh and fifty thousand rupees; and</a:t>
            </a:r>
          </a:p>
          <a:p>
            <a:r>
              <a:rPr lang="en-US" sz="2400" dirty="0"/>
              <a:t>(</a:t>
            </a:r>
            <a:r>
              <a:rPr lang="en-US" sz="2400" i="1" dirty="0"/>
              <a:t>viii</a:t>
            </a:r>
            <a:r>
              <a:rPr lang="en-US" sz="2400" dirty="0"/>
              <a:t>) the value of any other fringe benefit or amenity as may be prescribed:]</a:t>
            </a:r>
          </a:p>
          <a:p>
            <a:endParaRPr lang="en-US" sz="2400" dirty="0"/>
          </a:p>
        </p:txBody>
      </p:sp>
    </p:spTree>
    <p:extLst>
      <p:ext uri="{BB962C8B-B14F-4D97-AF65-F5344CB8AC3E}">
        <p14:creationId xmlns:p14="http://schemas.microsoft.com/office/powerpoint/2010/main" xmlns="" val="97942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1268" y="665019"/>
            <a:ext cx="4795348"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chemeClr val="accent3">
                    <a:lumMod val="75000"/>
                  </a:schemeClr>
                </a:solidFill>
              </a:rPr>
              <a:t>Income from Salary</a:t>
            </a:r>
            <a:endParaRPr lang="en-IN" dirty="0">
              <a:solidFill>
                <a:schemeClr val="accent3">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421865121"/>
              </p:ext>
            </p:extLst>
          </p:nvPr>
        </p:nvGraphicFramePr>
        <p:xfrm>
          <a:off x="1957753" y="1472181"/>
          <a:ext cx="7033847" cy="4827206"/>
        </p:xfrm>
        <a:graphic>
          <a:graphicData uri="http://schemas.openxmlformats.org/drawingml/2006/table">
            <a:tbl>
              <a:tblPr>
                <a:tableStyleId>{22838BEF-8BB2-4498-84A7-C5851F593DF1}</a:tableStyleId>
              </a:tblPr>
              <a:tblGrid>
                <a:gridCol w="4928588">
                  <a:extLst>
                    <a:ext uri="{9D8B030D-6E8A-4147-A177-3AD203B41FA5}">
                      <a16:colId xmlns:a16="http://schemas.microsoft.com/office/drawing/2014/main" xmlns="" val="1949391029"/>
                    </a:ext>
                  </a:extLst>
                </a:gridCol>
                <a:gridCol w="2105259">
                  <a:extLst>
                    <a:ext uri="{9D8B030D-6E8A-4147-A177-3AD203B41FA5}">
                      <a16:colId xmlns:a16="http://schemas.microsoft.com/office/drawing/2014/main" xmlns="" val="1052854170"/>
                    </a:ext>
                  </a:extLst>
                </a:gridCol>
              </a:tblGrid>
              <a:tr h="422927">
                <a:tc>
                  <a:txBody>
                    <a:bodyPr/>
                    <a:lstStyle/>
                    <a:p>
                      <a:pPr algn="ctr"/>
                      <a:r>
                        <a:rPr lang="en-IN" sz="2400" dirty="0">
                          <a:effectLst>
                            <a:outerShdw blurRad="38100" dist="38100" dir="2700000" algn="tl">
                              <a:srgbClr val="000000">
                                <a:alpha val="43137"/>
                              </a:srgbClr>
                            </a:outerShdw>
                          </a:effectLst>
                        </a:rPr>
                        <a:t>Particulars</a:t>
                      </a:r>
                      <a:endParaRPr lang="en-IN" sz="2400" b="0" dirty="0">
                        <a:solidFill>
                          <a:schemeClr val="tx1"/>
                        </a:solidFill>
                        <a:effectLst>
                          <a:outerShdw blurRad="38100" dist="38100" dir="2700000" algn="tl">
                            <a:srgbClr val="000000">
                              <a:alpha val="43137"/>
                            </a:srgbClr>
                          </a:outerShdw>
                        </a:effectLst>
                        <a:latin typeface="Roboto"/>
                      </a:endParaRPr>
                    </a:p>
                  </a:txBody>
                  <a:tcPr marL="122944" marR="122944" marT="122944" marB="122944" anchor="ctr">
                    <a:solidFill>
                      <a:schemeClr val="accent1">
                        <a:lumMod val="75000"/>
                      </a:schemeClr>
                    </a:solidFill>
                  </a:tcPr>
                </a:tc>
                <a:tc>
                  <a:txBody>
                    <a:bodyPr/>
                    <a:lstStyle/>
                    <a:p>
                      <a:pPr algn="ctr"/>
                      <a:r>
                        <a:rPr lang="en-IN" sz="2800" dirty="0">
                          <a:effectLst>
                            <a:outerShdw blurRad="38100" dist="38100" dir="2700000" algn="tl">
                              <a:srgbClr val="000000">
                                <a:alpha val="43137"/>
                              </a:srgbClr>
                            </a:outerShdw>
                          </a:effectLst>
                        </a:rPr>
                        <a:t>Amount</a:t>
                      </a:r>
                      <a:endParaRPr lang="en-IN" sz="2800" b="0" dirty="0">
                        <a:solidFill>
                          <a:schemeClr val="tx1"/>
                        </a:solidFill>
                        <a:effectLst>
                          <a:outerShdw blurRad="38100" dist="38100" dir="2700000" algn="tl">
                            <a:srgbClr val="000000">
                              <a:alpha val="43137"/>
                            </a:srgbClr>
                          </a:outerShdw>
                        </a:effectLst>
                        <a:latin typeface="Roboto"/>
                      </a:endParaRPr>
                    </a:p>
                  </a:txBody>
                  <a:tcPr marL="122944" marR="122944" marT="122944" marB="122944" anchor="ctr">
                    <a:solidFill>
                      <a:schemeClr val="accent1">
                        <a:lumMod val="75000"/>
                      </a:schemeClr>
                    </a:solidFill>
                  </a:tcPr>
                </a:tc>
                <a:extLst>
                  <a:ext uri="{0D108BD9-81ED-4DB2-BD59-A6C34878D82A}">
                    <a16:rowId xmlns:a16="http://schemas.microsoft.com/office/drawing/2014/main" xmlns="" val="4006213745"/>
                  </a:ext>
                </a:extLst>
              </a:tr>
              <a:tr h="299983">
                <a:tc>
                  <a:txBody>
                    <a:bodyPr/>
                    <a:lstStyle/>
                    <a:p>
                      <a:pPr algn="l"/>
                      <a:r>
                        <a:rPr lang="en-IN" sz="1400" dirty="0">
                          <a:effectLst/>
                        </a:rPr>
                        <a:t>Basic Salary</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3835938624"/>
                  </a:ext>
                </a:extLst>
              </a:tr>
              <a:tr h="299983">
                <a:tc>
                  <a:txBody>
                    <a:bodyPr/>
                    <a:lstStyle/>
                    <a:p>
                      <a:pPr algn="l"/>
                      <a:r>
                        <a:rPr lang="en-IN" sz="1400" dirty="0">
                          <a:effectLst/>
                        </a:rPr>
                        <a:t>Add:</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3306382736"/>
                  </a:ext>
                </a:extLst>
              </a:tr>
              <a:tr h="299983">
                <a:tc>
                  <a:txBody>
                    <a:bodyPr/>
                    <a:lstStyle/>
                    <a:p>
                      <a:pPr algn="l"/>
                      <a:r>
                        <a:rPr lang="en-US" sz="1400" dirty="0">
                          <a:effectLst/>
                        </a:rPr>
                        <a:t>1. Fees, Commission and Bonus</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1610966936"/>
                  </a:ext>
                </a:extLst>
              </a:tr>
              <a:tr h="299983">
                <a:tc>
                  <a:txBody>
                    <a:bodyPr/>
                    <a:lstStyle/>
                    <a:p>
                      <a:pPr algn="l"/>
                      <a:r>
                        <a:rPr lang="en-IN" sz="1400" dirty="0">
                          <a:effectLst/>
                        </a:rPr>
                        <a:t>2. Allowances</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2343589142"/>
                  </a:ext>
                </a:extLst>
              </a:tr>
              <a:tr h="299983">
                <a:tc>
                  <a:txBody>
                    <a:bodyPr/>
                    <a:lstStyle/>
                    <a:p>
                      <a:pPr algn="l"/>
                      <a:r>
                        <a:rPr lang="en-IN" sz="1400" dirty="0">
                          <a:effectLst/>
                        </a:rPr>
                        <a:t>3. Perquisites</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1546651043"/>
                  </a:ext>
                </a:extLst>
              </a:tr>
              <a:tr h="299983">
                <a:tc>
                  <a:txBody>
                    <a:bodyPr/>
                    <a:lstStyle/>
                    <a:p>
                      <a:pPr algn="l"/>
                      <a:r>
                        <a:rPr lang="en-IN" sz="1400" dirty="0">
                          <a:effectLst/>
                        </a:rPr>
                        <a:t>4. Retirement Benefits</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1336813936"/>
                  </a:ext>
                </a:extLst>
              </a:tr>
              <a:tr h="299983">
                <a:tc>
                  <a:txBody>
                    <a:bodyPr/>
                    <a:lstStyle/>
                    <a:p>
                      <a:pPr algn="l"/>
                      <a:r>
                        <a:rPr lang="en-US" sz="1400" dirty="0">
                          <a:effectLst/>
                        </a:rPr>
                        <a:t>5. Fees, Commission and Bonus</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616620500"/>
                  </a:ext>
                </a:extLst>
              </a:tr>
              <a:tr h="299983">
                <a:tc>
                  <a:txBody>
                    <a:bodyPr/>
                    <a:lstStyle/>
                    <a:p>
                      <a:pPr algn="l"/>
                      <a:r>
                        <a:rPr lang="en-IN" sz="1600" b="1" dirty="0">
                          <a:effectLst/>
                        </a:rPr>
                        <a:t>Gross Salary</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643637765"/>
                  </a:ext>
                </a:extLst>
              </a:tr>
              <a:tr h="299983">
                <a:tc>
                  <a:txBody>
                    <a:bodyPr/>
                    <a:lstStyle/>
                    <a:p>
                      <a:pPr algn="l"/>
                      <a:r>
                        <a:rPr lang="en-IN" sz="1400" dirty="0">
                          <a:effectLst/>
                        </a:rPr>
                        <a:t>Less: Deductions from Salary</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3438261019"/>
                  </a:ext>
                </a:extLst>
              </a:tr>
              <a:tr h="299983">
                <a:tc>
                  <a:txBody>
                    <a:bodyPr/>
                    <a:lstStyle/>
                    <a:p>
                      <a:pPr algn="l"/>
                      <a:r>
                        <a:rPr lang="en-US" sz="1400" dirty="0">
                          <a:effectLst/>
                        </a:rPr>
                        <a:t>1. Entertainment Allowance u/s 16</a:t>
                      </a:r>
                    </a:p>
                  </a:txBody>
                  <a:tcPr marL="122944" marR="122944" marT="61472" marB="61472" anchor="ctr"/>
                </a:tc>
                <a:tc>
                  <a:txBody>
                    <a:bodyPr/>
                    <a:lstStyle/>
                    <a:p>
                      <a:pPr algn="ctr"/>
                      <a:r>
                        <a:rPr lang="en-IN" sz="1200">
                          <a:effectLst/>
                        </a:rPr>
                        <a:t>—</a:t>
                      </a:r>
                    </a:p>
                  </a:txBody>
                  <a:tcPr marL="122944" marR="122944" marT="61472" marB="61472" anchor="ctr"/>
                </a:tc>
                <a:extLst>
                  <a:ext uri="{0D108BD9-81ED-4DB2-BD59-A6C34878D82A}">
                    <a16:rowId xmlns:a16="http://schemas.microsoft.com/office/drawing/2014/main" xmlns="" val="3407733903"/>
                  </a:ext>
                </a:extLst>
              </a:tr>
              <a:tr h="299983">
                <a:tc>
                  <a:txBody>
                    <a:bodyPr/>
                    <a:lstStyle/>
                    <a:p>
                      <a:pPr algn="l"/>
                      <a:r>
                        <a:rPr lang="en-IN" sz="1400" dirty="0">
                          <a:effectLst/>
                        </a:rPr>
                        <a:t>2. Professional Tax u/s 16</a:t>
                      </a:r>
                    </a:p>
                  </a:txBody>
                  <a:tcPr marL="122944" marR="122944" marT="61472" marB="61472" anchor="ctr"/>
                </a:tc>
                <a:tc>
                  <a:txBody>
                    <a:bodyPr/>
                    <a:lstStyle/>
                    <a:p>
                      <a:pPr algn="ctr"/>
                      <a:r>
                        <a:rPr lang="en-IN" sz="1200" dirty="0">
                          <a:effectLst/>
                        </a:rPr>
                        <a:t>—</a:t>
                      </a:r>
                    </a:p>
                  </a:txBody>
                  <a:tcPr marL="122944" marR="122944" marT="61472" marB="61472" anchor="ctr"/>
                </a:tc>
                <a:extLst>
                  <a:ext uri="{0D108BD9-81ED-4DB2-BD59-A6C34878D82A}">
                    <a16:rowId xmlns:a16="http://schemas.microsoft.com/office/drawing/2014/main" xmlns="" val="3374388799"/>
                  </a:ext>
                </a:extLst>
              </a:tr>
              <a:tr h="299983">
                <a:tc>
                  <a:txBody>
                    <a:bodyPr/>
                    <a:lstStyle/>
                    <a:p>
                      <a:pPr algn="l"/>
                      <a:r>
                        <a:rPr lang="en-IN" sz="1600" b="1" dirty="0">
                          <a:effectLst/>
                        </a:rPr>
                        <a:t>Net Salary</a:t>
                      </a:r>
                    </a:p>
                  </a:txBody>
                  <a:tcPr marL="122944" marR="122944" marT="61472" marB="6147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effectLst/>
                        </a:rPr>
                        <a:t>—</a:t>
                      </a:r>
                    </a:p>
                    <a:p>
                      <a:endParaRPr lang="en-IN" sz="1200" dirty="0"/>
                    </a:p>
                  </a:txBody>
                  <a:tcPr marL="59013" marR="59013" marT="29507" marB="29507"/>
                </a:tc>
                <a:extLst>
                  <a:ext uri="{0D108BD9-81ED-4DB2-BD59-A6C34878D82A}">
                    <a16:rowId xmlns:a16="http://schemas.microsoft.com/office/drawing/2014/main" xmlns="" val="1932057835"/>
                  </a:ext>
                </a:extLst>
              </a:tr>
            </a:tbl>
          </a:graphicData>
        </a:graphic>
      </p:graphicFrame>
    </p:spTree>
    <p:extLst>
      <p:ext uri="{BB962C8B-B14F-4D97-AF65-F5344CB8AC3E}">
        <p14:creationId xmlns:p14="http://schemas.microsoft.com/office/powerpoint/2010/main" xmlns="" val="108177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216" y="1759528"/>
            <a:ext cx="10513523" cy="4647426"/>
          </a:xfrm>
          <a:prstGeom prst="rect">
            <a:avLst/>
          </a:prstGeom>
          <a:noFill/>
        </p:spPr>
        <p:txBody>
          <a:bodyPr wrap="square" rtlCol="0">
            <a:spAutoFit/>
          </a:bodyPr>
          <a:lstStyle/>
          <a:p>
            <a:r>
              <a:rPr lang="en-US" sz="2800" u="sng" dirty="0">
                <a:solidFill>
                  <a:srgbClr val="FF0000"/>
                </a:solidFill>
                <a:effectLst>
                  <a:outerShdw blurRad="38100" dist="38100" dir="2700000" algn="tl">
                    <a:srgbClr val="000000">
                      <a:alpha val="43137"/>
                    </a:srgbClr>
                  </a:outerShdw>
                </a:effectLst>
              </a:rPr>
              <a:t>What is the difference between Exemption and deduction?</a:t>
            </a:r>
          </a:p>
          <a:p>
            <a:pPr marL="457200" indent="-457200">
              <a:buFont typeface="Wingdings" panose="05000000000000000000" pitchFamily="2" charset="2"/>
              <a:buChar char="ü"/>
            </a:pPr>
            <a:r>
              <a:rPr lang="en-US" sz="2500" b="1" dirty="0">
                <a:solidFill>
                  <a:srgbClr val="002060"/>
                </a:solidFill>
              </a:rPr>
              <a:t>If an income is exempt from tax, then it is not included in the computation of income. However, the deduction is given from income chargeable to tax. </a:t>
            </a:r>
          </a:p>
          <a:p>
            <a:endParaRPr lang="en-US" sz="2500" b="1" dirty="0">
              <a:solidFill>
                <a:srgbClr val="002060"/>
              </a:solidFill>
            </a:endParaRPr>
          </a:p>
          <a:p>
            <a:pPr marL="457200"/>
            <a:r>
              <a:rPr lang="en-US" sz="2500" b="1" dirty="0">
                <a:solidFill>
                  <a:srgbClr val="002060"/>
                </a:solidFill>
              </a:rPr>
              <a:t>Exempt income will never exceed the amount of income. However, the deduct may be less than or equal to or more than the amount of income. </a:t>
            </a:r>
          </a:p>
          <a:p>
            <a:pPr marL="457200"/>
            <a:endParaRPr lang="en-US" sz="2500" b="1" dirty="0">
              <a:solidFill>
                <a:srgbClr val="002060"/>
              </a:solidFill>
            </a:endParaRPr>
          </a:p>
          <a:p>
            <a:pPr marL="457200" indent="-457200">
              <a:buFont typeface="Wingdings" panose="05000000000000000000" pitchFamily="2" charset="2"/>
              <a:buChar char="ü"/>
            </a:pPr>
            <a:r>
              <a:rPr lang="en-US" sz="2500" b="1" u="sng" dirty="0">
                <a:solidFill>
                  <a:srgbClr val="002060"/>
                </a:solidFill>
                <a:effectLst>
                  <a:outerShdw blurRad="38100" dist="38100" dir="2700000" algn="tl">
                    <a:srgbClr val="000000">
                      <a:alpha val="43137"/>
                    </a:srgbClr>
                  </a:outerShdw>
                </a:effectLst>
              </a:rPr>
              <a:t>Exemption : </a:t>
            </a:r>
            <a:r>
              <a:rPr lang="en-US" sz="2500" b="1" dirty="0">
                <a:solidFill>
                  <a:srgbClr val="002060"/>
                </a:solidFill>
              </a:rPr>
              <a:t>Section 10 deals with exemptions</a:t>
            </a:r>
          </a:p>
          <a:p>
            <a:endParaRPr lang="en-US" sz="2500" b="1" dirty="0">
              <a:solidFill>
                <a:srgbClr val="002060"/>
              </a:solidFill>
            </a:endParaRPr>
          </a:p>
          <a:p>
            <a:pPr marL="457200" indent="-457200">
              <a:buFont typeface="Wingdings" panose="05000000000000000000" pitchFamily="2" charset="2"/>
              <a:buChar char="ü"/>
            </a:pPr>
            <a:r>
              <a:rPr lang="en-US" sz="2500" b="1" u="sng" dirty="0">
                <a:solidFill>
                  <a:srgbClr val="002060"/>
                </a:solidFill>
                <a:effectLst>
                  <a:outerShdw blurRad="38100" dist="38100" dir="2700000" algn="tl">
                    <a:srgbClr val="000000">
                      <a:alpha val="43137"/>
                    </a:srgbClr>
                  </a:outerShdw>
                </a:effectLst>
              </a:rPr>
              <a:t>Deduction: </a:t>
            </a:r>
            <a:r>
              <a:rPr lang="en-US" sz="2500" b="1" dirty="0">
                <a:solidFill>
                  <a:srgbClr val="002060"/>
                </a:solidFill>
              </a:rPr>
              <a:t>Section 80 C to 80 U deals with deduction</a:t>
            </a:r>
            <a:endParaRPr lang="en-US" sz="2500" b="1" u="sng" dirty="0">
              <a:solidFill>
                <a:srgbClr val="002060"/>
              </a:solidFill>
              <a:effectLst>
                <a:outerShdw blurRad="38100" dist="38100" dir="2700000" algn="tl">
                  <a:srgbClr val="000000">
                    <a:alpha val="43137"/>
                  </a:srgbClr>
                </a:outerShdw>
              </a:effectLst>
            </a:endParaRPr>
          </a:p>
          <a:p>
            <a:endParaRPr lang="en-IN" dirty="0"/>
          </a:p>
        </p:txBody>
      </p:sp>
      <p:pic>
        <p:nvPicPr>
          <p:cNvPr id="7170" name="Picture 2" descr="https://keydifferences.com/wp-content/uploads/2015/10/exemption-vs-deductio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1738" y="114300"/>
            <a:ext cx="7726622" cy="1645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537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606136"/>
            <a:ext cx="7609609" cy="646331"/>
          </a:xfrm>
          <a:prstGeom prst="rect">
            <a:avLst/>
          </a:prstGeom>
          <a:noFill/>
        </p:spPr>
        <p:txBody>
          <a:bodyPr wrap="square" rtlCol="0">
            <a:spAutoFit/>
          </a:bodyPr>
          <a:lstStyle/>
          <a:p>
            <a:r>
              <a:rPr lang="en-IN" sz="3600" b="1" u="sng" dirty="0">
                <a:latin typeface="Algerian" panose="04020705040A02060702" pitchFamily="82" charset="0"/>
              </a:rPr>
              <a:t>COVERAGE</a:t>
            </a:r>
          </a:p>
        </p:txBody>
      </p:sp>
      <p:sp>
        <p:nvSpPr>
          <p:cNvPr id="3" name="TextBox 2"/>
          <p:cNvSpPr txBox="1"/>
          <p:nvPr/>
        </p:nvSpPr>
        <p:spPr>
          <a:xfrm>
            <a:off x="1569027" y="1209227"/>
            <a:ext cx="8354291" cy="424731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Introduction</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 Why, Need</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Heads of Income , Slab in India</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Exemptions</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Deduction</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ITR filing procedures </a:t>
            </a:r>
          </a:p>
          <a:p>
            <a:pPr marL="285750" indent="-285750">
              <a:lnSpc>
                <a:spcPct val="150000"/>
              </a:lnSpc>
              <a:buFont typeface="Wingdings" panose="05000000000000000000" pitchFamily="2" charset="2"/>
              <a:buChar char="q"/>
            </a:pPr>
            <a:r>
              <a:rPr lang="en-IN" sz="2400" b="1" dirty="0">
                <a:solidFill>
                  <a:srgbClr val="002060"/>
                </a:solidFill>
                <a:latin typeface="Cambria" panose="02040503050406030204" pitchFamily="18" charset="0"/>
              </a:rPr>
              <a:t>ITR Filing claiming relief u/s 89</a:t>
            </a:r>
          </a:p>
          <a:p>
            <a:endParaRPr lang="en-IN" dirty="0"/>
          </a:p>
        </p:txBody>
      </p:sp>
    </p:spTree>
    <p:extLst>
      <p:ext uri="{BB962C8B-B14F-4D97-AF65-F5344CB8AC3E}">
        <p14:creationId xmlns:p14="http://schemas.microsoft.com/office/powerpoint/2010/main" xmlns="" val="355880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268" y="201808"/>
            <a:ext cx="9090117" cy="1138773"/>
          </a:xfrm>
          <a:prstGeom prst="rect">
            <a:avLst/>
          </a:prstGeom>
        </p:spPr>
        <p:txBody>
          <a:bodyPr wrap="square">
            <a:spAutoFit/>
          </a:bodyPr>
          <a:lstStyle/>
          <a:p>
            <a:pPr algn="ctr"/>
            <a:r>
              <a:rPr lang="en-US" sz="4000" b="1" u="sng" dirty="0">
                <a:effectLst>
                  <a:outerShdw blurRad="38100" dist="38100" dir="2700000" algn="tl">
                    <a:srgbClr val="000000">
                      <a:alpha val="43137"/>
                    </a:srgbClr>
                  </a:outerShdw>
                </a:effectLst>
              </a:rPr>
              <a:t>Exemption</a:t>
            </a:r>
          </a:p>
          <a:p>
            <a:pPr algn="ctr"/>
            <a:r>
              <a:rPr lang="en-US" sz="2800" dirty="0">
                <a:effectLst>
                  <a:outerShdw blurRad="38100" dist="38100" dir="2700000" algn="tl">
                    <a:srgbClr val="000000">
                      <a:alpha val="43137"/>
                    </a:srgbClr>
                  </a:outerShdw>
                </a:effectLst>
              </a:rPr>
              <a:t>Section 10(1) to Section 10(38) Deals with </a:t>
            </a:r>
            <a:r>
              <a:rPr lang="en-US" sz="2800" dirty="0">
                <a:effectLst>
                  <a:outerShdw blurRad="38100" dist="38100" dir="2700000" algn="tl">
                    <a:srgbClr val="000000">
                      <a:alpha val="43137"/>
                    </a:srgbClr>
                  </a:outerShdw>
                </a:effectLst>
                <a:hlinkClick r:id="rId2" action="ppaction://hlinkfile"/>
              </a:rPr>
              <a:t>exempt Income</a:t>
            </a:r>
            <a:endParaRPr lang="en-US" sz="2800" dirty="0"/>
          </a:p>
        </p:txBody>
      </p:sp>
      <p:sp>
        <p:nvSpPr>
          <p:cNvPr id="4" name="TextBox 3"/>
          <p:cNvSpPr txBox="1"/>
          <p:nvPr/>
        </p:nvSpPr>
        <p:spPr>
          <a:xfrm>
            <a:off x="121574" y="1340581"/>
            <a:ext cx="11665527" cy="5847755"/>
          </a:xfrm>
          <a:prstGeom prst="rect">
            <a:avLst/>
          </a:prstGeom>
          <a:noFill/>
        </p:spPr>
        <p:txBody>
          <a:bodyPr wrap="square" rtlCol="0">
            <a:spAutoFit/>
          </a:bodyPr>
          <a:lstStyle/>
          <a:p>
            <a:pPr algn="ctr"/>
            <a:r>
              <a:rPr lang="en-IN" sz="2400" u="sng" dirty="0">
                <a:solidFill>
                  <a:srgbClr val="FF0000"/>
                </a:solidFill>
                <a:effectLst>
                  <a:outerShdw blurRad="38100" dist="38100" dir="2700000" algn="tl">
                    <a:srgbClr val="000000">
                      <a:alpha val="43137"/>
                    </a:srgbClr>
                  </a:outerShdw>
                </a:effectLst>
                <a:latin typeface="Cambria" panose="02040503050406030204" pitchFamily="18" charset="0"/>
              </a:rPr>
              <a:t>Section 10(5)-Leave Travel Allowance</a:t>
            </a:r>
            <a:r>
              <a:rPr lang="en-IN" sz="4000" u="sng" dirty="0">
                <a:solidFill>
                  <a:srgbClr val="9687CB"/>
                </a:solidFill>
                <a:effectLst>
                  <a:outerShdw blurRad="38100" dist="38100" dir="2700000" algn="tl">
                    <a:srgbClr val="000000">
                      <a:alpha val="43137"/>
                    </a:srgbClr>
                  </a:outerShdw>
                </a:effectLst>
                <a:latin typeface="Cambria" panose="02040503050406030204" pitchFamily="18" charset="0"/>
              </a:rPr>
              <a:t>*</a:t>
            </a:r>
            <a:endParaRPr lang="en-IN" sz="2400" u="sng" dirty="0">
              <a:solidFill>
                <a:srgbClr val="9687CB"/>
              </a:solidFill>
              <a:effectLst>
                <a:outerShdw blurRad="38100" dist="38100" dir="2700000" algn="tl">
                  <a:srgbClr val="000000">
                    <a:alpha val="43137"/>
                  </a:srgbClr>
                </a:outerShdw>
              </a:effectLst>
              <a:latin typeface="Cambria" panose="02040503050406030204" pitchFamily="18" charset="0"/>
            </a:endParaRPr>
          </a:p>
          <a:p>
            <a:pPr marL="1200150" lvl="2" indent="-28575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latin typeface="Cambria" panose="02040503050406030204" pitchFamily="18" charset="0"/>
              </a:rPr>
              <a:t>The bills for your travel against LTA can be claimed for exemption. It is allowed to be claimed </a:t>
            </a:r>
            <a:r>
              <a:rPr lang="en-US" sz="2000" dirty="0">
                <a:solidFill>
                  <a:srgbClr val="00B0F0"/>
                </a:solidFill>
                <a:effectLst>
                  <a:outerShdw blurRad="38100" dist="38100" dir="2700000" algn="tl">
                    <a:srgbClr val="000000">
                      <a:alpha val="43137"/>
                    </a:srgbClr>
                  </a:outerShdw>
                </a:effectLst>
                <a:latin typeface="Cambria" panose="02040503050406030204" pitchFamily="18" charset="0"/>
              </a:rPr>
              <a:t>twice in a block of four years. </a:t>
            </a:r>
            <a:r>
              <a:rPr lang="en-US" sz="2000" dirty="0">
                <a:solidFill>
                  <a:srgbClr val="002060"/>
                </a:solidFill>
                <a:effectLst>
                  <a:outerShdw blurRad="38100" dist="38100" dir="2700000" algn="tl">
                    <a:srgbClr val="000000">
                      <a:alpha val="43137"/>
                    </a:srgbClr>
                  </a:outerShdw>
                </a:effectLst>
                <a:latin typeface="Cambria" panose="02040503050406030204" pitchFamily="18" charset="0"/>
              </a:rPr>
              <a:t>The current block is 2018 to 2021.</a:t>
            </a:r>
          </a:p>
          <a:p>
            <a:pPr marL="1200150" lvl="2" indent="-285750">
              <a:buFont typeface="Wingdings" panose="05000000000000000000" pitchFamily="2" charset="2"/>
              <a:buChar char="v"/>
            </a:pPr>
            <a:r>
              <a:rPr lang="en-US" sz="2000" dirty="0">
                <a:latin typeface="Cambria" panose="02040503050406030204" pitchFamily="18" charset="0"/>
              </a:rPr>
              <a:t>is exempt from tax in the hands of employee as per following.</a:t>
            </a:r>
          </a:p>
          <a:p>
            <a:pPr marL="285750" indent="-285750">
              <a:buFont typeface="Wingdings" panose="05000000000000000000" pitchFamily="2" charset="2"/>
              <a:buChar char="ü"/>
            </a:pPr>
            <a:r>
              <a:rPr lang="en-US" sz="2000" dirty="0">
                <a:latin typeface="Cambria" panose="02040503050406030204" pitchFamily="18" charset="0"/>
              </a:rPr>
              <a:t>If journey by </a:t>
            </a:r>
            <a:r>
              <a:rPr lang="en-US" sz="2000" b="1" dirty="0">
                <a:solidFill>
                  <a:srgbClr val="002060"/>
                </a:solidFill>
                <a:latin typeface="Cambria" panose="02040503050406030204" pitchFamily="18" charset="0"/>
              </a:rPr>
              <a:t>Air</a:t>
            </a:r>
            <a:r>
              <a:rPr lang="en-US" sz="2000" dirty="0">
                <a:latin typeface="Cambria" panose="02040503050406030204" pitchFamily="18" charset="0"/>
              </a:rPr>
              <a:t> –</a:t>
            </a:r>
            <a:r>
              <a:rPr lang="en-US" sz="2000" dirty="0">
                <a:effectLst>
                  <a:outerShdw blurRad="38100" dist="38100" dir="2700000" algn="tl">
                    <a:srgbClr val="000000">
                      <a:alpha val="43137"/>
                    </a:srgbClr>
                  </a:outerShdw>
                </a:effectLst>
                <a:latin typeface="Cambria" panose="02040503050406030204" pitchFamily="18" charset="0"/>
              </a:rPr>
              <a:t>Economy class fare </a:t>
            </a:r>
            <a:r>
              <a:rPr lang="en-US" sz="2000" dirty="0">
                <a:latin typeface="Cambria" panose="02040503050406030204" pitchFamily="18" charset="0"/>
              </a:rPr>
              <a:t>of the national carrier( Air India) by shortest route or the </a:t>
            </a:r>
            <a:r>
              <a:rPr lang="en-US" sz="2000" dirty="0">
                <a:effectLst>
                  <a:outerShdw blurRad="38100" dist="38100" dir="2700000" algn="tl">
                    <a:srgbClr val="000000">
                      <a:alpha val="43137"/>
                    </a:srgbClr>
                  </a:outerShdw>
                </a:effectLst>
                <a:latin typeface="Cambria" panose="02040503050406030204" pitchFamily="18" charset="0"/>
              </a:rPr>
              <a:t>amount spent </a:t>
            </a:r>
            <a:r>
              <a:rPr lang="en-US" sz="2000" dirty="0">
                <a:solidFill>
                  <a:srgbClr val="FF0000"/>
                </a:solidFill>
                <a:latin typeface="Cambria" panose="02040503050406030204" pitchFamily="18" charset="0"/>
              </a:rPr>
              <a:t>whichever is less.</a:t>
            </a:r>
          </a:p>
          <a:p>
            <a:pPr marL="285750" indent="-285750">
              <a:buFont typeface="Wingdings" panose="05000000000000000000" pitchFamily="2" charset="2"/>
              <a:buChar char="ü"/>
            </a:pPr>
            <a:r>
              <a:rPr lang="en-US" sz="2000" dirty="0">
                <a:latin typeface="Cambria" panose="02040503050406030204" pitchFamily="18" charset="0"/>
              </a:rPr>
              <a:t>If journey by </a:t>
            </a:r>
            <a:r>
              <a:rPr lang="en-US" sz="2000" b="1" dirty="0">
                <a:solidFill>
                  <a:srgbClr val="002060"/>
                </a:solidFill>
                <a:latin typeface="Cambria" panose="02040503050406030204" pitchFamily="18" charset="0"/>
              </a:rPr>
              <a:t>Rail</a:t>
            </a:r>
            <a:r>
              <a:rPr lang="en-US" sz="2000" dirty="0">
                <a:latin typeface="Cambria" panose="02040503050406030204" pitchFamily="18" charset="0"/>
              </a:rPr>
              <a:t> – </a:t>
            </a:r>
            <a:r>
              <a:rPr lang="en-US" sz="2000" dirty="0">
                <a:effectLst>
                  <a:outerShdw blurRad="38100" dist="38100" dir="2700000" algn="tl">
                    <a:srgbClr val="000000">
                      <a:alpha val="43137"/>
                    </a:srgbClr>
                  </a:outerShdw>
                </a:effectLst>
                <a:latin typeface="Cambria" panose="02040503050406030204" pitchFamily="18" charset="0"/>
              </a:rPr>
              <a:t>AC First class </a:t>
            </a:r>
            <a:r>
              <a:rPr lang="en-US" sz="2000" dirty="0">
                <a:latin typeface="Cambria" panose="02040503050406030204" pitchFamily="18" charset="0"/>
              </a:rPr>
              <a:t>fare by shortest route or the </a:t>
            </a:r>
            <a:r>
              <a:rPr lang="en-US" sz="2000" dirty="0">
                <a:effectLst>
                  <a:outerShdw blurRad="38100" dist="38100" dir="2700000" algn="tl">
                    <a:srgbClr val="000000">
                      <a:alpha val="43137"/>
                    </a:srgbClr>
                  </a:outerShdw>
                </a:effectLst>
                <a:latin typeface="Cambria" panose="02040503050406030204" pitchFamily="18" charset="0"/>
              </a:rPr>
              <a:t>amount spent </a:t>
            </a:r>
            <a:r>
              <a:rPr lang="en-US" sz="2000" dirty="0">
                <a:latin typeface="Cambria" panose="02040503050406030204" pitchFamily="18" charset="0"/>
              </a:rPr>
              <a:t>whichever </a:t>
            </a:r>
            <a:r>
              <a:rPr lang="en-US" sz="2000" dirty="0">
                <a:solidFill>
                  <a:srgbClr val="FF0000"/>
                </a:solidFill>
                <a:latin typeface="Cambria" panose="02040503050406030204" pitchFamily="18" charset="0"/>
              </a:rPr>
              <a:t>is less</a:t>
            </a:r>
          </a:p>
          <a:p>
            <a:pPr marL="742950" lvl="1" indent="-285750">
              <a:buFont typeface="Wingdings" panose="05000000000000000000" pitchFamily="2" charset="2"/>
              <a:buChar char="q"/>
            </a:pPr>
            <a:r>
              <a:rPr lang="en-US" sz="2000" dirty="0">
                <a:latin typeface="Cambria" panose="02040503050406030204" pitchFamily="18" charset="0"/>
              </a:rPr>
              <a:t>Where places of origin of Journey and destination are connected by rail &amp; journey is performed by any other mode of transport- AC First class fare by shortest route or the amount spent whichever is less.</a:t>
            </a:r>
          </a:p>
          <a:p>
            <a:pPr marL="285750" indent="-285750">
              <a:buFont typeface="Wingdings" panose="05000000000000000000" pitchFamily="2" charset="2"/>
              <a:buChar char="ü"/>
            </a:pPr>
            <a:r>
              <a:rPr lang="en-US" sz="2000" dirty="0">
                <a:solidFill>
                  <a:srgbClr val="C00000"/>
                </a:solidFill>
                <a:latin typeface="Cambria" panose="02040503050406030204" pitchFamily="18" charset="0"/>
              </a:rPr>
              <a:t>Where places of origin of Journey and destination are not  connected by rail,</a:t>
            </a:r>
          </a:p>
          <a:p>
            <a:pPr marL="742950" lvl="1" indent="-285750">
              <a:buFont typeface="Wingdings" panose="05000000000000000000" pitchFamily="2" charset="2"/>
              <a:buChar char="q"/>
            </a:pPr>
            <a:r>
              <a:rPr lang="en-US" sz="2000" dirty="0">
                <a:latin typeface="Cambria" panose="02040503050406030204" pitchFamily="18" charset="0"/>
              </a:rPr>
              <a:t>a)  Recognized public transport exists- First class or deluxe class fare by the shortest route or the amount spent, whichever is less.</a:t>
            </a:r>
          </a:p>
          <a:p>
            <a:pPr marL="742950" lvl="1" indent="-285750">
              <a:buFont typeface="Wingdings" panose="05000000000000000000" pitchFamily="2" charset="2"/>
              <a:buChar char="q"/>
            </a:pPr>
            <a:r>
              <a:rPr lang="en-US" sz="2000" dirty="0">
                <a:latin typeface="Cambria" panose="02040503050406030204" pitchFamily="18" charset="0"/>
              </a:rPr>
              <a:t> b) No recognized public transport exists - AC First class rail fare by Shortest route or the amount spent whichever is less</a:t>
            </a:r>
            <a:br>
              <a:rPr lang="en-US" sz="2000" dirty="0">
                <a:latin typeface="Cambria" panose="02040503050406030204" pitchFamily="18" charset="0"/>
              </a:rPr>
            </a:br>
            <a:r>
              <a:rPr lang="en-US" dirty="0"/>
              <a:t/>
            </a:r>
            <a:br>
              <a:rPr lang="en-US" dirty="0"/>
            </a:br>
            <a:r>
              <a:rPr lang="en-US" dirty="0"/>
              <a:t/>
            </a:r>
            <a:br>
              <a:rPr lang="en-US" dirty="0"/>
            </a:br>
            <a:endParaRPr lang="en-IN" dirty="0"/>
          </a:p>
        </p:txBody>
      </p:sp>
    </p:spTree>
    <p:extLst>
      <p:ext uri="{BB962C8B-B14F-4D97-AF65-F5344CB8AC3E}">
        <p14:creationId xmlns:p14="http://schemas.microsoft.com/office/powerpoint/2010/main" xmlns="" val="404480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926" y="1923366"/>
            <a:ext cx="9199419" cy="4124206"/>
          </a:xfrm>
          <a:prstGeom prst="rect">
            <a:avLst/>
          </a:prstGeom>
          <a:noFill/>
        </p:spPr>
        <p:txBody>
          <a:bodyPr wrap="square" rtlCol="0">
            <a:spAutoFit/>
          </a:bodyPr>
          <a:lstStyle/>
          <a:p>
            <a:pPr algn="ctr"/>
            <a:r>
              <a:rPr lang="en-IN" sz="2800" u="sng" dirty="0">
                <a:solidFill>
                  <a:srgbClr val="FF0000"/>
                </a:solidFill>
                <a:effectLst>
                  <a:outerShdw blurRad="38100" dist="38100" dir="2700000" algn="tl">
                    <a:srgbClr val="000000">
                      <a:alpha val="43137"/>
                    </a:srgbClr>
                  </a:outerShdw>
                </a:effectLst>
                <a:latin typeface="Cambria" panose="02040503050406030204" pitchFamily="18" charset="0"/>
              </a:rPr>
              <a:t>Section 10(5)-Leave Travel Allowance</a:t>
            </a:r>
          </a:p>
          <a:p>
            <a:pPr algn="ctr"/>
            <a:r>
              <a:rPr lang="en-IN" sz="2800" u="sng" dirty="0">
                <a:solidFill>
                  <a:srgbClr val="FF0000"/>
                </a:solidFill>
                <a:effectLst>
                  <a:outerShdw blurRad="38100" dist="38100" dir="2700000" algn="tl">
                    <a:srgbClr val="000000">
                      <a:alpha val="43137"/>
                    </a:srgbClr>
                  </a:outerShdw>
                </a:effectLst>
                <a:latin typeface="Cambria" panose="02040503050406030204" pitchFamily="18" charset="0"/>
              </a:rPr>
              <a:t>Conditions</a:t>
            </a:r>
            <a:r>
              <a:rPr lang="en-IN" sz="1400" u="sng" dirty="0">
                <a:solidFill>
                  <a:srgbClr val="FF0000"/>
                </a:solidFill>
                <a:effectLst>
                  <a:outerShdw blurRad="38100" dist="38100" dir="2700000" algn="tl">
                    <a:srgbClr val="000000">
                      <a:alpha val="43137"/>
                    </a:srgbClr>
                  </a:outerShdw>
                </a:effectLst>
                <a:latin typeface="Cambria" panose="02040503050406030204" pitchFamily="18" charset="0"/>
              </a:rPr>
              <a:t>:</a:t>
            </a:r>
            <a:r>
              <a:rPr lang="en-IN" sz="3600" u="sng" dirty="0">
                <a:solidFill>
                  <a:srgbClr val="9687CB"/>
                </a:solidFill>
                <a:effectLst>
                  <a:outerShdw blurRad="38100" dist="38100" dir="2700000" algn="tl">
                    <a:srgbClr val="000000">
                      <a:alpha val="43137"/>
                    </a:srgbClr>
                  </a:outerShdw>
                </a:effectLst>
                <a:latin typeface="Cambria" panose="02040503050406030204" pitchFamily="18" charset="0"/>
              </a:rPr>
              <a:t>*</a:t>
            </a:r>
            <a:endParaRPr lang="en-IN" sz="2000" u="sng" dirty="0">
              <a:solidFill>
                <a:srgbClr val="9687CB"/>
              </a:solidFill>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US" dirty="0"/>
              <a:t> </a:t>
            </a:r>
            <a:r>
              <a:rPr lang="en-US" dirty="0">
                <a:latin typeface="Cambria" panose="02040503050406030204" pitchFamily="18" charset="0"/>
              </a:rPr>
              <a:t>LTA should be uniform to all the employees</a:t>
            </a:r>
          </a:p>
          <a:p>
            <a:pPr marL="285750" indent="-285750">
              <a:buFont typeface="Arial" panose="020B0604020202020204" pitchFamily="34" charset="0"/>
              <a:buChar char="•"/>
            </a:pPr>
            <a:r>
              <a:rPr lang="en-US" dirty="0">
                <a:latin typeface="Cambria" panose="02040503050406030204" pitchFamily="18" charset="0"/>
              </a:rPr>
              <a:t>employers need to collect and scrutinize the proof of travel (ticket etc.)</a:t>
            </a:r>
          </a:p>
          <a:p>
            <a:pPr marL="285750" indent="-285750">
              <a:buFont typeface="Arial" panose="020B0604020202020204" pitchFamily="34" charset="0"/>
              <a:buChar char="•"/>
            </a:pPr>
            <a:r>
              <a:rPr lang="en-US" dirty="0">
                <a:latin typeface="Cambria" panose="02040503050406030204" pitchFamily="18" charset="0"/>
              </a:rPr>
              <a:t>limited to the actual expenses incurred</a:t>
            </a:r>
          </a:p>
          <a:p>
            <a:pPr marL="285750" indent="-285750">
              <a:buFont typeface="Arial" panose="020B0604020202020204" pitchFamily="34" charset="0"/>
              <a:buChar char="•"/>
            </a:pPr>
            <a:r>
              <a:rPr lang="en-US" dirty="0">
                <a:latin typeface="Cambria" panose="02040503050406030204" pitchFamily="18" charset="0"/>
              </a:rPr>
              <a:t>Any Leave </a:t>
            </a:r>
            <a:r>
              <a:rPr lang="en-US" dirty="0" err="1">
                <a:latin typeface="Cambria" panose="02040503050406030204" pitchFamily="18" charset="0"/>
              </a:rPr>
              <a:t>encashed</a:t>
            </a:r>
            <a:r>
              <a:rPr lang="en-US" dirty="0">
                <a:latin typeface="Cambria" panose="02040503050406030204" pitchFamily="18" charset="0"/>
              </a:rPr>
              <a:t> for the purpose of Leave travel or home travel concession is taxable.</a:t>
            </a:r>
          </a:p>
          <a:p>
            <a:pPr marL="285750" indent="-285750">
              <a:buFont typeface="Arial" panose="020B0604020202020204" pitchFamily="34" charset="0"/>
              <a:buChar char="•"/>
            </a:pPr>
            <a:r>
              <a:rPr lang="en-US" dirty="0">
                <a:latin typeface="Cambria" panose="02040503050406030204" pitchFamily="18" charset="0"/>
              </a:rPr>
              <a:t>Foreign Travel – The exemption is not available in case of Foreign Travel</a:t>
            </a:r>
          </a:p>
          <a:p>
            <a:pPr marL="285750" indent="-285750">
              <a:buFont typeface="Arial" panose="020B0604020202020204" pitchFamily="34" charset="0"/>
              <a:buChar char="•"/>
            </a:pPr>
            <a:r>
              <a:rPr lang="en-US" dirty="0">
                <a:latin typeface="Cambria" panose="02040503050406030204" pitchFamily="18" charset="0"/>
              </a:rPr>
              <a:t>The Exemption is not available to more than 2 surviving children of an individual born after 1.10.1998. However, this restriction is not there in respect of children born before 1.10.1998.</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t/>
            </a:r>
            <a:br>
              <a:rPr lang="en-US" dirty="0"/>
            </a:br>
            <a:endParaRPr lang="en-IN" dirty="0"/>
          </a:p>
        </p:txBody>
      </p:sp>
      <p:sp>
        <p:nvSpPr>
          <p:cNvPr id="5" name="Rectangle 4"/>
          <p:cNvSpPr/>
          <p:nvPr/>
        </p:nvSpPr>
        <p:spPr>
          <a:xfrm>
            <a:off x="815883" y="598116"/>
            <a:ext cx="9533462" cy="1015663"/>
          </a:xfrm>
          <a:prstGeom prst="rect">
            <a:avLst/>
          </a:prstGeom>
        </p:spPr>
        <p:txBody>
          <a:bodyPr wrap="square">
            <a:spAutoFit/>
          </a:bodyPr>
          <a:lstStyle/>
          <a:p>
            <a:pPr algn="ctr"/>
            <a:r>
              <a:rPr lang="en-US" sz="3600" b="1" u="sng" dirty="0">
                <a:effectLst>
                  <a:outerShdw blurRad="38100" dist="38100" dir="2700000" algn="tl">
                    <a:srgbClr val="000000">
                      <a:alpha val="43137"/>
                    </a:srgbClr>
                  </a:outerShdw>
                </a:effectLst>
              </a:rPr>
              <a:t>Exemption</a:t>
            </a:r>
          </a:p>
          <a:p>
            <a:pPr algn="ctr"/>
            <a:r>
              <a:rPr lang="en-US" sz="2400" dirty="0">
                <a:effectLst>
                  <a:outerShdw blurRad="38100" dist="38100" dir="2700000" algn="tl">
                    <a:srgbClr val="000000">
                      <a:alpha val="43137"/>
                    </a:srgbClr>
                  </a:outerShdw>
                </a:effectLst>
              </a:rPr>
              <a:t>Section 10(1) to Section 10(38) Deals with exempt Income</a:t>
            </a:r>
            <a:endParaRPr lang="en-US" sz="2400" dirty="0"/>
          </a:p>
        </p:txBody>
      </p:sp>
    </p:spTree>
    <p:extLst>
      <p:ext uri="{BB962C8B-B14F-4D97-AF65-F5344CB8AC3E}">
        <p14:creationId xmlns:p14="http://schemas.microsoft.com/office/powerpoint/2010/main" xmlns="" val="83368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neral rules to claim LTA exemption infographic"/>
          <p:cNvPicPr>
            <a:picLocks noChangeAspect="1" noChangeArrowheads="1"/>
          </p:cNvPicPr>
          <p:nvPr/>
        </p:nvPicPr>
        <p:blipFill>
          <a:blip r:embed="rId2">
            <a:extLst>
              <a:ext uri="{BEBA8EAE-BF5A-486C-A8C5-ECC9F3942E4B}">
                <a14:imgProps xmlns:a14="http://schemas.microsoft.com/office/drawing/2010/main" xmlns="">
                  <a14:imgLayer r:embed="rId3">
                    <a14:imgEffect>
                      <a14:colorTemperature colorTemp="59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1873537" y="1787236"/>
            <a:ext cx="8697481" cy="4415270"/>
          </a:xfrm>
          <a:prstGeom prst="rect">
            <a:avLst/>
          </a:prstGeom>
          <a:ln w="88900" cap="sq" cmpd="thickThin">
            <a:solidFill>
              <a:srgbClr val="000000"/>
            </a:solidFill>
            <a:prstDash val="solid"/>
            <a:miter lim="800000"/>
          </a:ln>
          <a:effectLst>
            <a:innerShdw blurRad="76200">
              <a:srgbClr val="000000"/>
            </a:innerShdw>
          </a:effectLst>
          <a:scene3d>
            <a:camera prst="orthographicFront"/>
            <a:lightRig rig="threePt" dir="t"/>
          </a:scene3d>
          <a:sp3d>
            <a:bevelT prst="slope"/>
          </a:sp3d>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608732" y="1013753"/>
            <a:ext cx="6521414" cy="523220"/>
          </a:xfrm>
          <a:prstGeom prst="rect">
            <a:avLst/>
          </a:prstGeom>
        </p:spPr>
        <p:txBody>
          <a:bodyPr wrap="square">
            <a:spAutoFit/>
          </a:bodyPr>
          <a:lstStyle/>
          <a:p>
            <a:r>
              <a:rPr lang="en-IN" sz="2800" u="sng" dirty="0">
                <a:solidFill>
                  <a:srgbClr val="FF0000"/>
                </a:solidFill>
                <a:effectLst>
                  <a:outerShdw blurRad="38100" dist="38100" dir="2700000" algn="tl">
                    <a:srgbClr val="000000">
                      <a:alpha val="43137"/>
                    </a:srgbClr>
                  </a:outerShdw>
                </a:effectLst>
                <a:latin typeface="Cambria" panose="02040503050406030204" pitchFamily="18" charset="0"/>
              </a:rPr>
              <a:t>Section 10(5)-Leave Travel Allowance</a:t>
            </a:r>
            <a:endParaRPr lang="en-IN" sz="2800" dirty="0"/>
          </a:p>
        </p:txBody>
      </p:sp>
    </p:spTree>
    <p:extLst>
      <p:ext uri="{BB962C8B-B14F-4D97-AF65-F5344CB8AC3E}">
        <p14:creationId xmlns:p14="http://schemas.microsoft.com/office/powerpoint/2010/main" xmlns="" val="366077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8731" y="1013753"/>
            <a:ext cx="8280941" cy="523220"/>
          </a:xfrm>
          <a:prstGeom prst="rect">
            <a:avLst/>
          </a:prstGeom>
        </p:spPr>
        <p:txBody>
          <a:bodyPr wrap="square">
            <a:spAutoFit/>
          </a:bodyPr>
          <a:lstStyle/>
          <a:p>
            <a:r>
              <a:rPr lang="en-IN" sz="2800" u="sng" dirty="0">
                <a:solidFill>
                  <a:srgbClr val="C00000"/>
                </a:solidFill>
                <a:effectLst>
                  <a:outerShdw blurRad="38100" dist="38100" dir="2700000" algn="tl">
                    <a:srgbClr val="000000">
                      <a:alpha val="43137"/>
                    </a:srgbClr>
                  </a:outerShdw>
                </a:effectLst>
                <a:latin typeface="Cambria" panose="02040503050406030204" pitchFamily="18" charset="0"/>
              </a:rPr>
              <a:t>Section 10(13A): House Rent Allowance(HRA)</a:t>
            </a:r>
            <a:endParaRPr lang="en-IN" sz="2800" dirty="0">
              <a:solidFill>
                <a:srgbClr val="C00000"/>
              </a:solidFill>
            </a:endParaRPr>
          </a:p>
        </p:txBody>
      </p:sp>
      <p:sp>
        <p:nvSpPr>
          <p:cNvPr id="3" name="Rectangle 2"/>
          <p:cNvSpPr/>
          <p:nvPr/>
        </p:nvSpPr>
        <p:spPr>
          <a:xfrm>
            <a:off x="1539441" y="2030459"/>
            <a:ext cx="8575964" cy="1323439"/>
          </a:xfrm>
          <a:prstGeom prst="rect">
            <a:avLst/>
          </a:prstGeom>
        </p:spPr>
        <p:txBody>
          <a:bodyPr wrap="square">
            <a:spAutoFit/>
          </a:bodyPr>
          <a:lstStyle/>
          <a:p>
            <a:pPr marL="285750" indent="-285750">
              <a:buFont typeface="Wingdings" panose="05000000000000000000" pitchFamily="2" charset="2"/>
              <a:buChar char="q"/>
            </a:pPr>
            <a:r>
              <a:rPr lang="en-IN" sz="2000" dirty="0">
                <a:latin typeface="Cambria" panose="02040503050406030204" pitchFamily="18" charset="0"/>
              </a:rPr>
              <a:t>This is the famous exemption which is used by many salaried individuals. However, the wrong belief is that whatever the rent they pay is actually exempted from their income. The reality is different. The amount of exemption is least of the following.</a:t>
            </a:r>
          </a:p>
        </p:txBody>
      </p:sp>
      <p:graphicFrame>
        <p:nvGraphicFramePr>
          <p:cNvPr id="4" name="Table 3"/>
          <p:cNvGraphicFramePr>
            <a:graphicFrameLocks noGrp="1"/>
          </p:cNvGraphicFramePr>
          <p:nvPr>
            <p:extLst>
              <p:ext uri="{D42A27DB-BD31-4B8C-83A1-F6EECF244321}">
                <p14:modId xmlns:p14="http://schemas.microsoft.com/office/powerpoint/2010/main" xmlns="" val="2422892311"/>
              </p:ext>
            </p:extLst>
          </p:nvPr>
        </p:nvGraphicFramePr>
        <p:xfrm>
          <a:off x="1108364" y="3465176"/>
          <a:ext cx="10321636" cy="2452255"/>
        </p:xfrm>
        <a:graphic>
          <a:graphicData uri="http://schemas.openxmlformats.org/drawingml/2006/table">
            <a:tbl>
              <a:tblPr>
                <a:tableStyleId>{8A107856-5554-42FB-B03E-39F5DBC370BA}</a:tableStyleId>
              </a:tblPr>
              <a:tblGrid>
                <a:gridCol w="10321636">
                  <a:extLst>
                    <a:ext uri="{9D8B030D-6E8A-4147-A177-3AD203B41FA5}">
                      <a16:colId xmlns:a16="http://schemas.microsoft.com/office/drawing/2014/main" xmlns="" val="2800396521"/>
                    </a:ext>
                  </a:extLst>
                </a:gridCol>
              </a:tblGrid>
              <a:tr h="457870">
                <a:tc>
                  <a:txBody>
                    <a:bodyPr/>
                    <a:lstStyle/>
                    <a:p>
                      <a:pPr algn="l" fontAlgn="t"/>
                      <a:r>
                        <a:rPr lang="en-IN" sz="2400" u="none" strike="noStrike" dirty="0">
                          <a:effectLst/>
                        </a:rPr>
                        <a:t>a) Actual HRA Received</a:t>
                      </a:r>
                      <a:endParaRPr lang="en-IN"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2355126726"/>
                  </a:ext>
                </a:extLst>
              </a:tr>
              <a:tr h="545133">
                <a:tc>
                  <a:txBody>
                    <a:bodyPr/>
                    <a:lstStyle/>
                    <a:p>
                      <a:pPr algn="l" fontAlgn="t"/>
                      <a:r>
                        <a:rPr lang="en-US" sz="2400" u="none" strike="noStrike" dirty="0">
                          <a:effectLst/>
                        </a:rPr>
                        <a:t>b) 40% of Salary (50%, if house situated in Mumbai, Calcutta, Delhi or Madras)</a:t>
                      </a:r>
                      <a:endParaRPr lang="en-US"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05646614"/>
                  </a:ext>
                </a:extLst>
              </a:tr>
              <a:tr h="545133">
                <a:tc>
                  <a:txBody>
                    <a:bodyPr/>
                    <a:lstStyle/>
                    <a:p>
                      <a:pPr algn="l" fontAlgn="t"/>
                      <a:r>
                        <a:rPr lang="en-US" sz="2400" u="none" strike="noStrike" dirty="0">
                          <a:effectLst/>
                        </a:rPr>
                        <a:t>c) Rent paid minus 10% of salary</a:t>
                      </a:r>
                      <a:endParaRPr lang="en-US"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289024728"/>
                  </a:ext>
                </a:extLst>
              </a:tr>
              <a:tr h="904119">
                <a:tc>
                  <a:txBody>
                    <a:bodyPr/>
                    <a:lstStyle/>
                    <a:p>
                      <a:pPr algn="l" fontAlgn="t"/>
                      <a:r>
                        <a:rPr lang="en-US" sz="2400" u="none" strike="noStrike" dirty="0">
                          <a:effectLst/>
                        </a:rPr>
                        <a:t>(Salary= Basic + DA (if part of retirement benefit) + Turnover based Commission)</a:t>
                      </a:r>
                      <a:endParaRPr lang="en-US"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114320379"/>
                  </a:ext>
                </a:extLst>
              </a:tr>
            </a:tbl>
          </a:graphicData>
        </a:graphic>
      </p:graphicFrame>
    </p:spTree>
    <p:extLst>
      <p:ext uri="{BB962C8B-B14F-4D97-AF65-F5344CB8AC3E}">
        <p14:creationId xmlns:p14="http://schemas.microsoft.com/office/powerpoint/2010/main" xmlns="" val="338337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8732" y="1013753"/>
            <a:ext cx="6521414" cy="954107"/>
          </a:xfrm>
          <a:prstGeom prst="rect">
            <a:avLst/>
          </a:prstGeom>
        </p:spPr>
        <p:txBody>
          <a:bodyPr wrap="square">
            <a:spAutoFit/>
          </a:bodyPr>
          <a:lstStyle/>
          <a:p>
            <a:r>
              <a:rPr lang="en-IN" sz="2800" u="sng" dirty="0">
                <a:solidFill>
                  <a:srgbClr val="FF0000"/>
                </a:solidFill>
                <a:effectLst>
                  <a:outerShdw blurRad="38100" dist="38100" dir="2700000" algn="tl">
                    <a:srgbClr val="000000">
                      <a:alpha val="43137"/>
                    </a:srgbClr>
                  </a:outerShdw>
                </a:effectLst>
                <a:latin typeface="Cambria" panose="02040503050406030204" pitchFamily="18" charset="0"/>
              </a:rPr>
              <a:t>Allowances Exempt under Section 10(14)(I)-</a:t>
            </a:r>
            <a:r>
              <a:rPr lang="en-IN" sz="2800" u="sng" dirty="0">
                <a:solidFill>
                  <a:srgbClr val="7030A0"/>
                </a:solidFill>
                <a:effectLst>
                  <a:outerShdw blurRad="38100" dist="38100" dir="2700000" algn="tl">
                    <a:srgbClr val="000000">
                      <a:alpha val="43137"/>
                    </a:srgbClr>
                  </a:outerShdw>
                </a:effectLst>
                <a:latin typeface="Cambria" panose="02040503050406030204" pitchFamily="18" charset="0"/>
              </a:rPr>
              <a:t>No limit</a:t>
            </a:r>
            <a:endParaRPr lang="en-IN" sz="2800" dirty="0">
              <a:solidFill>
                <a:srgbClr val="7030A0"/>
              </a:solidFill>
            </a:endParaRPr>
          </a:p>
        </p:txBody>
      </p:sp>
      <p:sp>
        <p:nvSpPr>
          <p:cNvPr id="3" name="TextBox 2"/>
          <p:cNvSpPr txBox="1"/>
          <p:nvPr/>
        </p:nvSpPr>
        <p:spPr>
          <a:xfrm>
            <a:off x="1468581" y="2078697"/>
            <a:ext cx="9060874" cy="3416320"/>
          </a:xfrm>
          <a:prstGeom prst="rect">
            <a:avLst/>
          </a:prstGeom>
          <a:noFill/>
        </p:spPr>
        <p:txBody>
          <a:bodyPr wrap="square" rtlCol="0">
            <a:spAutoFit/>
          </a:bodyPr>
          <a:lstStyle/>
          <a:p>
            <a:pPr marL="285750" indent="-285750">
              <a:buFont typeface="Wingdings" panose="05000000000000000000" pitchFamily="2" charset="2"/>
              <a:buChar char="§"/>
            </a:pPr>
            <a:r>
              <a:rPr lang="en-IN" sz="2400" b="1" dirty="0"/>
              <a:t>Travelling Allowance</a:t>
            </a:r>
          </a:p>
          <a:p>
            <a:pPr marL="285750" indent="-285750">
              <a:buFont typeface="Wingdings" panose="05000000000000000000" pitchFamily="2" charset="2"/>
              <a:buChar char="§"/>
            </a:pPr>
            <a:r>
              <a:rPr lang="en-IN" sz="2400" b="1" dirty="0"/>
              <a:t>Daily Allowance</a:t>
            </a:r>
          </a:p>
          <a:p>
            <a:pPr marL="285750" indent="-285750">
              <a:buFont typeface="Wingdings" panose="05000000000000000000" pitchFamily="2" charset="2"/>
              <a:buChar char="§"/>
            </a:pPr>
            <a:r>
              <a:rPr lang="en-IN" sz="2400" b="1" dirty="0"/>
              <a:t>Conveyance Allowance:-</a:t>
            </a:r>
            <a:r>
              <a:rPr lang="en-US" sz="2400" dirty="0"/>
              <a:t>This is the different allowance than transport allowance. It is the expenditure granted to an employee to meet the expenses on conveyance in performing of his office duties. </a:t>
            </a:r>
          </a:p>
          <a:p>
            <a:pPr marL="285750" indent="-285750">
              <a:buFont typeface="Wingdings" panose="05000000000000000000" pitchFamily="2" charset="2"/>
              <a:buChar char="§"/>
            </a:pPr>
            <a:r>
              <a:rPr lang="en-IN" sz="2400" b="1" dirty="0"/>
              <a:t>Helper Allowance</a:t>
            </a:r>
          </a:p>
          <a:p>
            <a:pPr marL="285750" indent="-285750">
              <a:buFont typeface="Wingdings" panose="05000000000000000000" pitchFamily="2" charset="2"/>
              <a:buChar char="§"/>
            </a:pPr>
            <a:r>
              <a:rPr lang="en-IN" sz="2400" b="1" dirty="0"/>
              <a:t>Academic Allowance</a:t>
            </a:r>
            <a:r>
              <a:rPr lang="en-IN" sz="2400" dirty="0"/>
              <a:t>:- Allowance granted for encouraging academic, research &amp; training pursuits in educational &amp; research Institutional.</a:t>
            </a:r>
          </a:p>
          <a:p>
            <a:pPr marL="285750" indent="-285750">
              <a:buFont typeface="Wingdings" panose="05000000000000000000" pitchFamily="2" charset="2"/>
              <a:buChar char="§"/>
            </a:pPr>
            <a:r>
              <a:rPr lang="en-IN" sz="2400" b="1" dirty="0"/>
              <a:t>Uniform allowance</a:t>
            </a:r>
            <a:endParaRPr lang="en-IN" dirty="0"/>
          </a:p>
        </p:txBody>
      </p:sp>
    </p:spTree>
    <p:extLst>
      <p:ext uri="{BB962C8B-B14F-4D97-AF65-F5344CB8AC3E}">
        <p14:creationId xmlns:p14="http://schemas.microsoft.com/office/powerpoint/2010/main" xmlns="" val="218669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5634" y="1208232"/>
            <a:ext cx="5621282" cy="523220"/>
          </a:xfrm>
          <a:prstGeom prst="rect">
            <a:avLst/>
          </a:prstGeom>
        </p:spPr>
        <p:txBody>
          <a:bodyPr wrap="none">
            <a:spAutoFit/>
          </a:bodyPr>
          <a:lstStyle/>
          <a:p>
            <a:r>
              <a:rPr lang="en-US" dirty="0">
                <a:solidFill>
                  <a:srgbClr val="000000"/>
                </a:solidFill>
                <a:latin typeface="Calibri" panose="020F0502020204030204" pitchFamily="34" charset="0"/>
              </a:rPr>
              <a:t> </a:t>
            </a:r>
            <a:r>
              <a:rPr lang="en-US" sz="2800" dirty="0">
                <a:solidFill>
                  <a:srgbClr val="C00000"/>
                </a:solidFill>
                <a:effectLst>
                  <a:outerShdw blurRad="38100" dist="38100" dir="2700000" algn="tl">
                    <a:srgbClr val="000000">
                      <a:alpha val="43137"/>
                    </a:srgbClr>
                  </a:outerShdw>
                </a:effectLst>
                <a:latin typeface="Calibri" panose="020F0502020204030204" pitchFamily="34" charset="0"/>
              </a:rPr>
              <a:t>“</a:t>
            </a:r>
            <a:r>
              <a:rPr lang="en-US" sz="2800" u="sng" dirty="0">
                <a:solidFill>
                  <a:srgbClr val="C00000"/>
                </a:solidFill>
                <a:effectLst>
                  <a:outerShdw blurRad="38100" dist="38100" dir="2700000" algn="tl">
                    <a:srgbClr val="000000">
                      <a:alpha val="43137"/>
                    </a:srgbClr>
                  </a:outerShdw>
                </a:effectLst>
                <a:latin typeface="Calibri" panose="020F0502020204030204" pitchFamily="34" charset="0"/>
              </a:rPr>
              <a:t>standard deduction” of Rs. 40,000.</a:t>
            </a:r>
            <a:r>
              <a:rPr lang="en-US" sz="2800" dirty="0">
                <a:solidFill>
                  <a:srgbClr val="C00000"/>
                </a:solidFill>
                <a:effectLst>
                  <a:outerShdw blurRad="38100" dist="38100" dir="2700000" algn="tl">
                    <a:srgbClr val="000000">
                      <a:alpha val="43137"/>
                    </a:srgbClr>
                  </a:outerShdw>
                </a:effectLst>
                <a:latin typeface="Calibri" panose="020F0502020204030204" pitchFamily="34" charset="0"/>
              </a:rPr>
              <a:t> </a:t>
            </a:r>
            <a:r>
              <a:rPr lang="en-US" sz="2800" dirty="0">
                <a:solidFill>
                  <a:srgbClr val="C00000"/>
                </a:solidFill>
                <a:effectLst>
                  <a:outerShdw blurRad="38100" dist="38100" dir="2700000" algn="tl">
                    <a:srgbClr val="000000">
                      <a:alpha val="43137"/>
                    </a:srgbClr>
                  </a:outerShdw>
                </a:effectLst>
              </a:rPr>
              <a:t> </a:t>
            </a:r>
            <a:endParaRPr lang="en-IN" sz="2800" dirty="0">
              <a:solidFill>
                <a:srgbClr val="C0000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1523924347"/>
              </p:ext>
            </p:extLst>
          </p:nvPr>
        </p:nvGraphicFramePr>
        <p:xfrm>
          <a:off x="1149927" y="2023279"/>
          <a:ext cx="8950036" cy="3108960"/>
        </p:xfrm>
        <a:graphic>
          <a:graphicData uri="http://schemas.openxmlformats.org/drawingml/2006/table">
            <a:tbl>
              <a:tblPr>
                <a:tableStyleId>{69CF1AB2-1976-4502-BF36-3FF5EA218861}</a:tableStyleId>
              </a:tblPr>
              <a:tblGrid>
                <a:gridCol w="3149600">
                  <a:extLst>
                    <a:ext uri="{9D8B030D-6E8A-4147-A177-3AD203B41FA5}">
                      <a16:colId xmlns:a16="http://schemas.microsoft.com/office/drawing/2014/main" xmlns="" val="3099667951"/>
                    </a:ext>
                  </a:extLst>
                </a:gridCol>
                <a:gridCol w="2900218">
                  <a:extLst>
                    <a:ext uri="{9D8B030D-6E8A-4147-A177-3AD203B41FA5}">
                      <a16:colId xmlns:a16="http://schemas.microsoft.com/office/drawing/2014/main" xmlns="" val="1989519636"/>
                    </a:ext>
                  </a:extLst>
                </a:gridCol>
                <a:gridCol w="2900218">
                  <a:extLst>
                    <a:ext uri="{9D8B030D-6E8A-4147-A177-3AD203B41FA5}">
                      <a16:colId xmlns:a16="http://schemas.microsoft.com/office/drawing/2014/main" xmlns="" val="108617061"/>
                    </a:ext>
                  </a:extLst>
                </a:gridCol>
              </a:tblGrid>
              <a:tr h="0">
                <a:tc>
                  <a:txBody>
                    <a:bodyPr/>
                    <a:lstStyle/>
                    <a:p>
                      <a:pPr fontAlgn="t"/>
                      <a:r>
                        <a:rPr lang="en-IN" sz="2400" b="1" dirty="0">
                          <a:solidFill>
                            <a:schemeClr val="bg1"/>
                          </a:solidFill>
                          <a:effectLst/>
                        </a:rPr>
                        <a:t>Particulars</a:t>
                      </a:r>
                    </a:p>
                  </a:txBody>
                  <a:tcPr marL="76200" marR="76200" marT="76200" marB="76200">
                    <a:solidFill>
                      <a:schemeClr val="accent1">
                        <a:lumMod val="75000"/>
                      </a:schemeClr>
                    </a:solidFill>
                  </a:tcPr>
                </a:tc>
                <a:tc>
                  <a:txBody>
                    <a:bodyPr/>
                    <a:lstStyle/>
                    <a:p>
                      <a:pPr fontAlgn="t"/>
                      <a:r>
                        <a:rPr lang="en-IN" sz="2400" b="1" dirty="0">
                          <a:solidFill>
                            <a:schemeClr val="bg1"/>
                          </a:solidFill>
                          <a:effectLst/>
                        </a:rPr>
                        <a:t>Until AY 2018-19</a:t>
                      </a:r>
                    </a:p>
                  </a:txBody>
                  <a:tcPr marL="76200" marR="76200" marT="76200" marB="76200">
                    <a:solidFill>
                      <a:schemeClr val="accent1">
                        <a:lumMod val="75000"/>
                      </a:schemeClr>
                    </a:solidFill>
                  </a:tcPr>
                </a:tc>
                <a:tc>
                  <a:txBody>
                    <a:bodyPr/>
                    <a:lstStyle/>
                    <a:p>
                      <a:pPr fontAlgn="t"/>
                      <a:r>
                        <a:rPr lang="en-IN" sz="2400" b="1" dirty="0">
                          <a:solidFill>
                            <a:schemeClr val="bg1"/>
                          </a:solidFill>
                          <a:effectLst/>
                        </a:rPr>
                        <a:t>From AY 2019-20</a:t>
                      </a:r>
                    </a:p>
                  </a:txBody>
                  <a:tcPr marL="76200" marR="76200" marT="76200" marB="76200">
                    <a:solidFill>
                      <a:schemeClr val="accent1">
                        <a:lumMod val="75000"/>
                      </a:schemeClr>
                    </a:solidFill>
                  </a:tcPr>
                </a:tc>
                <a:extLst>
                  <a:ext uri="{0D108BD9-81ED-4DB2-BD59-A6C34878D82A}">
                    <a16:rowId xmlns:a16="http://schemas.microsoft.com/office/drawing/2014/main" xmlns="" val="2607135478"/>
                  </a:ext>
                </a:extLst>
              </a:tr>
              <a:tr h="0">
                <a:tc>
                  <a:txBody>
                    <a:bodyPr/>
                    <a:lstStyle/>
                    <a:p>
                      <a:pPr fontAlgn="t"/>
                      <a:r>
                        <a:rPr lang="en-IN" sz="2400" dirty="0">
                          <a:effectLst/>
                        </a:rPr>
                        <a:t>Gross Salary (in </a:t>
                      </a:r>
                      <a:r>
                        <a:rPr lang="en-IN" sz="2400" dirty="0" err="1">
                          <a:effectLst/>
                        </a:rPr>
                        <a:t>Rs</a:t>
                      </a:r>
                      <a:r>
                        <a:rPr lang="en-IN" sz="2400" dirty="0">
                          <a:effectLst/>
                        </a:rPr>
                        <a:t>.)</a:t>
                      </a:r>
                    </a:p>
                  </a:txBody>
                  <a:tcPr marL="76200" marR="76200" marT="76200" marB="76200"/>
                </a:tc>
                <a:tc>
                  <a:txBody>
                    <a:bodyPr/>
                    <a:lstStyle/>
                    <a:p>
                      <a:pPr fontAlgn="t"/>
                      <a:r>
                        <a:rPr lang="en-IN" sz="2400" dirty="0">
                          <a:effectLst/>
                        </a:rPr>
                        <a:t>5,00, 000</a:t>
                      </a:r>
                    </a:p>
                  </a:txBody>
                  <a:tcPr marL="76200" marR="76200" marT="76200" marB="76200"/>
                </a:tc>
                <a:tc>
                  <a:txBody>
                    <a:bodyPr/>
                    <a:lstStyle/>
                    <a:p>
                      <a:pPr fontAlgn="t"/>
                      <a:r>
                        <a:rPr lang="en-IN" sz="2400" dirty="0">
                          <a:effectLst/>
                        </a:rPr>
                        <a:t>5,00,000</a:t>
                      </a:r>
                    </a:p>
                  </a:txBody>
                  <a:tcPr marL="76200" marR="76200" marT="76200" marB="76200"/>
                </a:tc>
                <a:extLst>
                  <a:ext uri="{0D108BD9-81ED-4DB2-BD59-A6C34878D82A}">
                    <a16:rowId xmlns:a16="http://schemas.microsoft.com/office/drawing/2014/main" xmlns="" val="1366586406"/>
                  </a:ext>
                </a:extLst>
              </a:tr>
              <a:tr h="0">
                <a:tc>
                  <a:txBody>
                    <a:bodyPr/>
                    <a:lstStyle/>
                    <a:p>
                      <a:pPr fontAlgn="t"/>
                      <a:r>
                        <a:rPr lang="en-IN" sz="2400" dirty="0">
                          <a:effectLst/>
                        </a:rPr>
                        <a:t>(-) Transport Allowance</a:t>
                      </a:r>
                    </a:p>
                  </a:txBody>
                  <a:tcPr marL="76200" marR="76200" marT="76200" marB="76200">
                    <a:solidFill>
                      <a:schemeClr val="accent1">
                        <a:lumMod val="40000"/>
                        <a:lumOff val="60000"/>
                      </a:schemeClr>
                    </a:solidFill>
                  </a:tcPr>
                </a:tc>
                <a:tc>
                  <a:txBody>
                    <a:bodyPr/>
                    <a:lstStyle/>
                    <a:p>
                      <a:pPr fontAlgn="t"/>
                      <a:r>
                        <a:rPr lang="en-IN" sz="2400" dirty="0">
                          <a:effectLst/>
                        </a:rPr>
                        <a:t>19,200</a:t>
                      </a:r>
                    </a:p>
                  </a:txBody>
                  <a:tcPr marL="76200" marR="76200" marT="76200" marB="76200">
                    <a:solidFill>
                      <a:schemeClr val="accent1">
                        <a:lumMod val="40000"/>
                        <a:lumOff val="60000"/>
                      </a:schemeClr>
                    </a:solidFill>
                  </a:tcPr>
                </a:tc>
                <a:tc>
                  <a:txBody>
                    <a:bodyPr/>
                    <a:lstStyle/>
                    <a:p>
                      <a:pPr fontAlgn="t"/>
                      <a:r>
                        <a:rPr lang="en-IN" sz="2400" dirty="0">
                          <a:effectLst/>
                        </a:rPr>
                        <a:t>Not Applicable</a:t>
                      </a:r>
                    </a:p>
                  </a:txBody>
                  <a:tcPr marL="76200" marR="76200" marT="76200" marB="76200">
                    <a:solidFill>
                      <a:schemeClr val="accent1">
                        <a:lumMod val="40000"/>
                        <a:lumOff val="60000"/>
                      </a:schemeClr>
                    </a:solidFill>
                  </a:tcPr>
                </a:tc>
                <a:extLst>
                  <a:ext uri="{0D108BD9-81ED-4DB2-BD59-A6C34878D82A}">
                    <a16:rowId xmlns:a16="http://schemas.microsoft.com/office/drawing/2014/main" xmlns="" val="2160974423"/>
                  </a:ext>
                </a:extLst>
              </a:tr>
              <a:tr h="0">
                <a:tc>
                  <a:txBody>
                    <a:bodyPr/>
                    <a:lstStyle/>
                    <a:p>
                      <a:pPr fontAlgn="t"/>
                      <a:r>
                        <a:rPr lang="en-IN" sz="2400" dirty="0">
                          <a:effectLst/>
                        </a:rPr>
                        <a:t>(-) Medical Allowance</a:t>
                      </a:r>
                    </a:p>
                  </a:txBody>
                  <a:tcPr marL="76200" marR="76200" marT="76200" marB="76200"/>
                </a:tc>
                <a:tc>
                  <a:txBody>
                    <a:bodyPr/>
                    <a:lstStyle/>
                    <a:p>
                      <a:pPr fontAlgn="t"/>
                      <a:r>
                        <a:rPr lang="en-IN" sz="2400">
                          <a:effectLst/>
                        </a:rPr>
                        <a:t>15,000</a:t>
                      </a:r>
                    </a:p>
                  </a:txBody>
                  <a:tcPr marL="76200" marR="76200" marT="76200" marB="76200"/>
                </a:tc>
                <a:tc>
                  <a:txBody>
                    <a:bodyPr/>
                    <a:lstStyle/>
                    <a:p>
                      <a:pPr fontAlgn="t"/>
                      <a:r>
                        <a:rPr lang="en-IN" sz="2400" dirty="0">
                          <a:effectLst/>
                        </a:rPr>
                        <a:t>Not Applicable</a:t>
                      </a:r>
                    </a:p>
                  </a:txBody>
                  <a:tcPr marL="76200" marR="76200" marT="76200" marB="76200"/>
                </a:tc>
                <a:extLst>
                  <a:ext uri="{0D108BD9-81ED-4DB2-BD59-A6C34878D82A}">
                    <a16:rowId xmlns:a16="http://schemas.microsoft.com/office/drawing/2014/main" xmlns="" val="1076911612"/>
                  </a:ext>
                </a:extLst>
              </a:tr>
              <a:tr h="0">
                <a:tc>
                  <a:txBody>
                    <a:bodyPr/>
                    <a:lstStyle/>
                    <a:p>
                      <a:pPr fontAlgn="t"/>
                      <a:r>
                        <a:rPr lang="en-IN" sz="2400" dirty="0">
                          <a:effectLst/>
                        </a:rPr>
                        <a:t>(-) Standard Deduction</a:t>
                      </a:r>
                    </a:p>
                  </a:txBody>
                  <a:tcPr marL="76200" marR="76200" marT="76200" marB="76200">
                    <a:solidFill>
                      <a:schemeClr val="accent1">
                        <a:lumMod val="40000"/>
                        <a:lumOff val="60000"/>
                      </a:schemeClr>
                    </a:solidFill>
                  </a:tcPr>
                </a:tc>
                <a:tc>
                  <a:txBody>
                    <a:bodyPr/>
                    <a:lstStyle/>
                    <a:p>
                      <a:pPr fontAlgn="t"/>
                      <a:r>
                        <a:rPr lang="en-IN" sz="2400" dirty="0">
                          <a:effectLst/>
                        </a:rPr>
                        <a:t>Not Applicable</a:t>
                      </a:r>
                    </a:p>
                  </a:txBody>
                  <a:tcPr marL="76200" marR="76200" marT="76200" marB="76200">
                    <a:solidFill>
                      <a:schemeClr val="accent1">
                        <a:lumMod val="40000"/>
                        <a:lumOff val="60000"/>
                      </a:schemeClr>
                    </a:solidFill>
                  </a:tcPr>
                </a:tc>
                <a:tc>
                  <a:txBody>
                    <a:bodyPr/>
                    <a:lstStyle/>
                    <a:p>
                      <a:pPr fontAlgn="t"/>
                      <a:r>
                        <a:rPr lang="en-IN" sz="2400" dirty="0">
                          <a:effectLst/>
                        </a:rPr>
                        <a:t>40,000</a:t>
                      </a:r>
                    </a:p>
                  </a:txBody>
                  <a:tcPr marL="76200" marR="76200" marT="76200" marB="76200">
                    <a:solidFill>
                      <a:schemeClr val="accent1">
                        <a:lumMod val="40000"/>
                        <a:lumOff val="60000"/>
                      </a:schemeClr>
                    </a:solidFill>
                  </a:tcPr>
                </a:tc>
                <a:extLst>
                  <a:ext uri="{0D108BD9-81ED-4DB2-BD59-A6C34878D82A}">
                    <a16:rowId xmlns:a16="http://schemas.microsoft.com/office/drawing/2014/main" xmlns="" val="1856751230"/>
                  </a:ext>
                </a:extLst>
              </a:tr>
              <a:tr h="0">
                <a:tc>
                  <a:txBody>
                    <a:bodyPr/>
                    <a:lstStyle/>
                    <a:p>
                      <a:pPr fontAlgn="t"/>
                      <a:r>
                        <a:rPr lang="en-IN" sz="2400" dirty="0">
                          <a:effectLst/>
                        </a:rPr>
                        <a:t>Net Salary</a:t>
                      </a:r>
                    </a:p>
                  </a:txBody>
                  <a:tcPr marL="76200" marR="76200" marT="76200" marB="76200"/>
                </a:tc>
                <a:tc>
                  <a:txBody>
                    <a:bodyPr/>
                    <a:lstStyle/>
                    <a:p>
                      <a:pPr fontAlgn="t"/>
                      <a:r>
                        <a:rPr lang="en-IN" sz="2400" dirty="0">
                          <a:effectLst/>
                        </a:rPr>
                        <a:t>4,65,800</a:t>
                      </a:r>
                    </a:p>
                  </a:txBody>
                  <a:tcPr marL="76200" marR="76200" marT="76200" marB="76200"/>
                </a:tc>
                <a:tc>
                  <a:txBody>
                    <a:bodyPr/>
                    <a:lstStyle/>
                    <a:p>
                      <a:pPr fontAlgn="t"/>
                      <a:r>
                        <a:rPr lang="en-IN" sz="2400" dirty="0">
                          <a:effectLst/>
                        </a:rPr>
                        <a:t>4,60,000</a:t>
                      </a:r>
                    </a:p>
                  </a:txBody>
                  <a:tcPr marL="76200" marR="76200" marT="76200" marB="76200"/>
                </a:tc>
                <a:extLst>
                  <a:ext uri="{0D108BD9-81ED-4DB2-BD59-A6C34878D82A}">
                    <a16:rowId xmlns:a16="http://schemas.microsoft.com/office/drawing/2014/main" xmlns="" val="759707721"/>
                  </a:ext>
                </a:extLst>
              </a:tr>
            </a:tbl>
          </a:graphicData>
        </a:graphic>
      </p:graphicFrame>
      <p:sp>
        <p:nvSpPr>
          <p:cNvPr id="7" name="TextBox 6"/>
          <p:cNvSpPr txBox="1"/>
          <p:nvPr/>
        </p:nvSpPr>
        <p:spPr>
          <a:xfrm>
            <a:off x="1149927" y="5424066"/>
            <a:ext cx="8285018" cy="400110"/>
          </a:xfrm>
          <a:prstGeom prst="rect">
            <a:avLst/>
          </a:prstGeom>
          <a:noFill/>
        </p:spPr>
        <p:txBody>
          <a:bodyPr wrap="square" rtlCol="0">
            <a:spAutoFit/>
          </a:bodyPr>
          <a:lstStyle/>
          <a:p>
            <a:r>
              <a:rPr lang="en-IN" sz="2000" b="1" dirty="0">
                <a:solidFill>
                  <a:srgbClr val="FF0000"/>
                </a:solidFill>
              </a:rPr>
              <a:t>Benefit of Extra 5,800 now available</a:t>
            </a:r>
          </a:p>
        </p:txBody>
      </p:sp>
    </p:spTree>
    <p:extLst>
      <p:ext uri="{BB962C8B-B14F-4D97-AF65-F5344CB8AC3E}">
        <p14:creationId xmlns:p14="http://schemas.microsoft.com/office/powerpoint/2010/main" xmlns="" val="12731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5163" y="1828800"/>
            <a:ext cx="7620000" cy="218521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800" dirty="0">
                <a:solidFill>
                  <a:srgbClr val="C00000"/>
                </a:solidFill>
                <a:effectLst>
                  <a:outerShdw blurRad="38100" dist="38100" dir="2700000" algn="tl">
                    <a:srgbClr val="000000">
                      <a:alpha val="43137"/>
                    </a:srgbClr>
                  </a:outerShdw>
                </a:effectLst>
                <a:latin typeface="Cambria" panose="02040503050406030204" pitchFamily="18" charset="0"/>
              </a:rPr>
              <a:t>Deduction U/s (16)</a:t>
            </a:r>
          </a:p>
          <a:p>
            <a:pPr>
              <a:lnSpc>
                <a:spcPct val="150000"/>
              </a:lnSpc>
            </a:pPr>
            <a:r>
              <a:rPr lang="en-IN" dirty="0">
                <a:ln w="0"/>
                <a:solidFill>
                  <a:schemeClr val="tx1"/>
                </a:solidFill>
                <a:effectLst>
                  <a:outerShdw blurRad="38100" dist="19050" dir="2700000" algn="tl" rotWithShape="0">
                    <a:schemeClr val="dk1">
                      <a:alpha val="40000"/>
                    </a:schemeClr>
                  </a:outerShdw>
                </a:effectLst>
                <a:latin typeface="Cambria" panose="02040503050406030204" pitchFamily="18" charset="0"/>
              </a:rPr>
              <a:t>There are basically two deduction</a:t>
            </a:r>
          </a:p>
          <a:p>
            <a:pPr>
              <a:lnSpc>
                <a:spcPct val="150000"/>
              </a:lnSpc>
            </a:pPr>
            <a:endParaRPr lang="en-IN"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a:p>
            <a:pPr>
              <a:lnSpc>
                <a:spcPct val="150000"/>
              </a:lnSpc>
            </a:pPr>
            <a:r>
              <a:rPr lang="en-IN" dirty="0">
                <a:ln w="0"/>
                <a:solidFill>
                  <a:schemeClr val="tx1"/>
                </a:solidFill>
                <a:effectLst>
                  <a:outerShdw blurRad="38100" dist="19050" dir="2700000" algn="tl" rotWithShape="0">
                    <a:schemeClr val="dk1">
                      <a:alpha val="40000"/>
                    </a:schemeClr>
                  </a:outerShdw>
                </a:effectLst>
                <a:latin typeface="Cambria" panose="02040503050406030204" pitchFamily="18" charset="0"/>
              </a:rPr>
              <a:t>1.) Entertainment Allowance [Section 16(ii)]   </a:t>
            </a:r>
            <a:r>
              <a:rPr lang="en-IN"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-(Government Employees)</a:t>
            </a:r>
          </a:p>
          <a:p>
            <a:pPr>
              <a:lnSpc>
                <a:spcPct val="150000"/>
              </a:lnSpc>
            </a:pPr>
            <a:r>
              <a:rPr lang="en-IN" dirty="0">
                <a:ln w="0"/>
                <a:solidFill>
                  <a:schemeClr val="tx1"/>
                </a:solidFill>
                <a:effectLst>
                  <a:outerShdw blurRad="38100" dist="19050" dir="2700000" algn="tl" rotWithShape="0">
                    <a:schemeClr val="dk1">
                      <a:alpha val="40000"/>
                    </a:schemeClr>
                  </a:outerShdw>
                </a:effectLst>
                <a:latin typeface="Cambria" panose="02040503050406030204" pitchFamily="18" charset="0"/>
              </a:rPr>
              <a:t>2.) Professional Tax [Section 16(iii)]</a:t>
            </a:r>
          </a:p>
        </p:txBody>
      </p:sp>
    </p:spTree>
    <p:extLst>
      <p:ext uri="{BB962C8B-B14F-4D97-AF65-F5344CB8AC3E}">
        <p14:creationId xmlns:p14="http://schemas.microsoft.com/office/powerpoint/2010/main" xmlns="" val="273233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541" y="706583"/>
            <a:ext cx="6503168"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chemeClr val="accent3">
                    <a:lumMod val="75000"/>
                  </a:schemeClr>
                </a:solidFill>
              </a:rPr>
              <a:t>Income from House Property</a:t>
            </a:r>
          </a:p>
        </p:txBody>
      </p:sp>
      <p:graphicFrame>
        <p:nvGraphicFramePr>
          <p:cNvPr id="4" name="Table 3"/>
          <p:cNvGraphicFramePr>
            <a:graphicFrameLocks noGrp="1"/>
          </p:cNvGraphicFramePr>
          <p:nvPr>
            <p:extLst>
              <p:ext uri="{D42A27DB-BD31-4B8C-83A1-F6EECF244321}">
                <p14:modId xmlns:p14="http://schemas.microsoft.com/office/powerpoint/2010/main" xmlns="" val="3340396195"/>
              </p:ext>
            </p:extLst>
          </p:nvPr>
        </p:nvGraphicFramePr>
        <p:xfrm>
          <a:off x="1259247" y="1712319"/>
          <a:ext cx="8383518" cy="3063240"/>
        </p:xfrm>
        <a:graphic>
          <a:graphicData uri="http://schemas.openxmlformats.org/drawingml/2006/table">
            <a:tbl>
              <a:tblPr/>
              <a:tblGrid>
                <a:gridCol w="6009535">
                  <a:extLst>
                    <a:ext uri="{9D8B030D-6E8A-4147-A177-3AD203B41FA5}">
                      <a16:colId xmlns:a16="http://schemas.microsoft.com/office/drawing/2014/main" xmlns="" val="2321408759"/>
                    </a:ext>
                  </a:extLst>
                </a:gridCol>
                <a:gridCol w="2373983">
                  <a:extLst>
                    <a:ext uri="{9D8B030D-6E8A-4147-A177-3AD203B41FA5}">
                      <a16:colId xmlns:a16="http://schemas.microsoft.com/office/drawing/2014/main" xmlns="" val="4233066145"/>
                    </a:ext>
                  </a:extLst>
                </a:gridCol>
              </a:tblGrid>
              <a:tr h="0">
                <a:tc>
                  <a:txBody>
                    <a:bodyPr/>
                    <a:lstStyle/>
                    <a:p>
                      <a:pPr algn="ctr" fontAlgn="ctr"/>
                      <a:r>
                        <a:rPr lang="en-IN" b="1" dirty="0">
                          <a:latin typeface="Cambria" panose="02040503050406030204" pitchFamily="18" charset="0"/>
                        </a:rPr>
                        <a:t>Particulars</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rgbClr val="D4D4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IN" b="1" dirty="0">
                          <a:latin typeface="Cambria" panose="02040503050406030204" pitchFamily="18" charset="0"/>
                        </a:rPr>
                        <a:t>Amount (</a:t>
                      </a:r>
                      <a:r>
                        <a:rPr lang="en-IN" b="1" dirty="0" err="1">
                          <a:latin typeface="Cambria" panose="02040503050406030204" pitchFamily="18" charset="0"/>
                        </a:rPr>
                        <a:t>Rs</a:t>
                      </a:r>
                      <a:r>
                        <a:rPr lang="en-IN" b="1" dirty="0">
                          <a:latin typeface="Cambria" panose="02040503050406030204" pitchFamily="18" charset="0"/>
                        </a:rPr>
                        <a:t>.)</a:t>
                      </a:r>
                    </a:p>
                  </a:txBody>
                  <a:tcPr marL="95250" marR="95250" marT="95250" marB="95250" anchor="ctr">
                    <a:lnL w="12700" cap="flat" cmpd="sng" algn="ctr">
                      <a:solidFill>
                        <a:srgbClr val="D4D4D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24772848"/>
                  </a:ext>
                </a:extLst>
              </a:tr>
              <a:tr h="0">
                <a:tc>
                  <a:txBody>
                    <a:bodyPr/>
                    <a:lstStyle/>
                    <a:p>
                      <a:pPr algn="ctr" fontAlgn="ctr"/>
                      <a:r>
                        <a:rPr lang="en-IN" dirty="0">
                          <a:effectLst/>
                          <a:latin typeface="Cambria" panose="02040503050406030204" pitchFamily="18" charset="0"/>
                          <a:hlinkClick r:id="rId2" action="ppaction://hlinkfile"/>
                        </a:rPr>
                        <a:t>Gross Annual Value</a:t>
                      </a:r>
                      <a:endParaRPr lang="en-IN" dirty="0">
                        <a:effectLst/>
                        <a:latin typeface="Cambria" panose="02040503050406030204"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IN" dirty="0">
                          <a:effectLst/>
                          <a:latin typeface="Cambria" panose="02040503050406030204" pitchFamily="18" charset="0"/>
                        </a:rPr>
                        <a:t>xxx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31551030"/>
                  </a:ext>
                </a:extLst>
              </a:tr>
              <a:tr h="0">
                <a:tc>
                  <a:txBody>
                    <a:bodyPr/>
                    <a:lstStyle/>
                    <a:p>
                      <a:pPr algn="ctr" fontAlgn="ctr"/>
                      <a:r>
                        <a:rPr lang="en-IN" dirty="0">
                          <a:effectLst/>
                          <a:latin typeface="Cambria" panose="02040503050406030204" pitchFamily="18" charset="0"/>
                        </a:rPr>
                        <a:t>Less: Municipal taxes</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IN" dirty="0">
                          <a:effectLst/>
                          <a:latin typeface="Cambria" panose="02040503050406030204" pitchFamily="18" charset="0"/>
                        </a:rPr>
                        <a:t>(xxx)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162174101"/>
                  </a:ext>
                </a:extLst>
              </a:tr>
              <a:tr h="0">
                <a:tc>
                  <a:txBody>
                    <a:bodyPr/>
                    <a:lstStyle/>
                    <a:p>
                      <a:pPr algn="ctr" fontAlgn="ctr"/>
                      <a:r>
                        <a:rPr lang="en-IN" dirty="0">
                          <a:effectLst/>
                          <a:latin typeface="Cambria" panose="02040503050406030204" pitchFamily="18" charset="0"/>
                        </a:rPr>
                        <a:t>Net Annual Value</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IN" dirty="0">
                          <a:effectLst/>
                          <a:latin typeface="Cambria" panose="02040503050406030204" pitchFamily="18" charset="0"/>
                        </a:rPr>
                        <a:t>xxx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26816023"/>
                  </a:ext>
                </a:extLst>
              </a:tr>
              <a:tr h="0">
                <a:tc>
                  <a:txBody>
                    <a:bodyPr/>
                    <a:lstStyle/>
                    <a:p>
                      <a:pPr algn="ctr" fontAlgn="ctr"/>
                      <a:r>
                        <a:rPr lang="en-US" dirty="0">
                          <a:effectLst/>
                          <a:latin typeface="Cambria" panose="02040503050406030204" pitchFamily="18" charset="0"/>
                        </a:rPr>
                        <a:t>Less: Deductions u/s 24 Standard deduction</a:t>
                      </a:r>
                      <a:br>
                        <a:rPr lang="en-US" dirty="0">
                          <a:effectLst/>
                          <a:latin typeface="Cambria" panose="02040503050406030204" pitchFamily="18" charset="0"/>
                        </a:rPr>
                      </a:br>
                      <a:r>
                        <a:rPr lang="en-US" dirty="0" err="1">
                          <a:effectLst/>
                          <a:latin typeface="Cambria" panose="02040503050406030204" pitchFamily="18" charset="0"/>
                        </a:rPr>
                        <a:t>Deduction</a:t>
                      </a:r>
                      <a:r>
                        <a:rPr lang="en-US" dirty="0">
                          <a:effectLst/>
                          <a:latin typeface="Cambria" panose="02040503050406030204" pitchFamily="18" charset="0"/>
                        </a:rPr>
                        <a:t> on interest paid</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IN" dirty="0">
                          <a:effectLst/>
                          <a:latin typeface="Cambria" panose="02040503050406030204" pitchFamily="18" charset="0"/>
                        </a:rPr>
                        <a:t>(xxx)</a:t>
                      </a:r>
                      <a:br>
                        <a:rPr lang="en-IN" dirty="0">
                          <a:effectLst/>
                          <a:latin typeface="Cambria" panose="02040503050406030204" pitchFamily="18" charset="0"/>
                        </a:rPr>
                      </a:br>
                      <a:r>
                        <a:rPr lang="en-IN" dirty="0">
                          <a:effectLst/>
                          <a:latin typeface="Cambria" panose="02040503050406030204" pitchFamily="18" charset="0"/>
                        </a:rPr>
                        <a:t>(xxx)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662349064"/>
                  </a:ext>
                </a:extLst>
              </a:tr>
              <a:tr h="0">
                <a:tc>
                  <a:txBody>
                    <a:bodyPr/>
                    <a:lstStyle/>
                    <a:p>
                      <a:pPr algn="ctr" fontAlgn="ctr"/>
                      <a:r>
                        <a:rPr lang="en-US" dirty="0">
                          <a:effectLst/>
                          <a:latin typeface="Cambria" panose="02040503050406030204" pitchFamily="18" charset="0"/>
                        </a:rPr>
                        <a:t>Taxable income from house property</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IN"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55044696"/>
                  </a:ext>
                </a:extLst>
              </a:tr>
            </a:tbl>
          </a:graphicData>
        </a:graphic>
      </p:graphicFrame>
      <p:sp>
        <p:nvSpPr>
          <p:cNvPr id="5" name="TextBox 4"/>
          <p:cNvSpPr txBox="1"/>
          <p:nvPr/>
        </p:nvSpPr>
        <p:spPr>
          <a:xfrm>
            <a:off x="1473969" y="4886396"/>
            <a:ext cx="8922327" cy="1200329"/>
          </a:xfrm>
          <a:prstGeom prst="rect">
            <a:avLst/>
          </a:prstGeom>
          <a:noFill/>
        </p:spPr>
        <p:txBody>
          <a:bodyPr wrap="square" rtlCol="0">
            <a:spAutoFit/>
          </a:bodyPr>
          <a:lstStyle/>
          <a:p>
            <a:r>
              <a:rPr lang="en-IN" b="1" i="1" dirty="0">
                <a:solidFill>
                  <a:srgbClr val="7030A0"/>
                </a:solidFill>
                <a:effectLst>
                  <a:outerShdw blurRad="38100" dist="38100" dir="2700000" algn="tl">
                    <a:srgbClr val="000000">
                      <a:alpha val="43137"/>
                    </a:srgbClr>
                  </a:outerShdw>
                </a:effectLst>
                <a:latin typeface="Cambria" panose="02040503050406030204" pitchFamily="18" charset="0"/>
              </a:rPr>
              <a:t>Deductions:</a:t>
            </a:r>
            <a:r>
              <a:rPr lang="en-IN" b="1" dirty="0">
                <a:latin typeface="Cambria" panose="02040503050406030204" pitchFamily="18" charset="0"/>
              </a:rPr>
              <a:t>	  1. Standard Deduction u/s 24@30% of Annual Value</a:t>
            </a:r>
          </a:p>
          <a:p>
            <a:r>
              <a:rPr lang="en-IN" b="1" dirty="0">
                <a:latin typeface="Cambria" panose="02040503050406030204" pitchFamily="18" charset="0"/>
              </a:rPr>
              <a:t>			  2. Interest paid on home loan( Max </a:t>
            </a:r>
            <a:r>
              <a:rPr lang="en-IN" b="1" dirty="0" err="1">
                <a:latin typeface="Cambria" panose="02040503050406030204" pitchFamily="18" charset="0"/>
              </a:rPr>
              <a:t>Rs</a:t>
            </a:r>
            <a:r>
              <a:rPr lang="en-IN" b="1" dirty="0">
                <a:latin typeface="Cambria" panose="02040503050406030204" pitchFamily="18" charset="0"/>
              </a:rPr>
              <a:t>. 200,000/-)</a:t>
            </a:r>
          </a:p>
          <a:p>
            <a:r>
              <a:rPr lang="en-IN" b="1" dirty="0">
                <a:latin typeface="Cambria" panose="02040503050406030204" pitchFamily="18" charset="0"/>
              </a:rPr>
              <a:t>			  3. Loan Principle payment u/s 80C</a:t>
            </a:r>
          </a:p>
          <a:p>
            <a:r>
              <a:rPr lang="en-IN" b="1" dirty="0">
                <a:latin typeface="Cambria" panose="02040503050406030204" pitchFamily="18" charset="0"/>
              </a:rPr>
              <a:t>			  4. Deduction for fist time home buyer u/s 80EE</a:t>
            </a:r>
          </a:p>
        </p:txBody>
      </p:sp>
    </p:spTree>
    <p:extLst>
      <p:ext uri="{BB962C8B-B14F-4D97-AF65-F5344CB8AC3E}">
        <p14:creationId xmlns:p14="http://schemas.microsoft.com/office/powerpoint/2010/main" xmlns="" val="423002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829" y="1558122"/>
            <a:ext cx="5401287" cy="400110"/>
          </a:xfrm>
          <a:prstGeom prst="rect">
            <a:avLst/>
          </a:prstGeom>
          <a:solidFill>
            <a:srgbClr val="00B050"/>
          </a:solidFill>
        </p:spPr>
        <p:txBody>
          <a:bodyPr wrap="none">
            <a:spAutoFit/>
          </a:bodyPr>
          <a:lstStyle/>
          <a:p>
            <a:r>
              <a:rPr lang="en-IN" sz="2000" b="1" dirty="0">
                <a:solidFill>
                  <a:srgbClr val="FFFF00"/>
                </a:solidFill>
                <a:latin typeface="Cambria" panose="02040503050406030204" pitchFamily="18" charset="0"/>
              </a:rPr>
              <a:t>Deduction for fist time home buyer u/s 80EE</a:t>
            </a:r>
          </a:p>
        </p:txBody>
      </p:sp>
      <p:pic>
        <p:nvPicPr>
          <p:cNvPr id="3" name="Picture 2"/>
          <p:cNvPicPr>
            <a:picLocks noChangeAspect="1"/>
          </p:cNvPicPr>
          <p:nvPr/>
        </p:nvPicPr>
        <p:blipFill>
          <a:blip r:embed="rId2"/>
          <a:stretch>
            <a:fillRect/>
          </a:stretch>
        </p:blipFill>
        <p:spPr>
          <a:xfrm>
            <a:off x="2194829" y="432842"/>
            <a:ext cx="6913463" cy="1481456"/>
          </a:xfrm>
          <a:prstGeom prst="rect">
            <a:avLst/>
          </a:prstGeom>
        </p:spPr>
      </p:pic>
      <p:sp>
        <p:nvSpPr>
          <p:cNvPr id="6" name="Rectangle 5"/>
          <p:cNvSpPr/>
          <p:nvPr/>
        </p:nvSpPr>
        <p:spPr>
          <a:xfrm>
            <a:off x="387927" y="2314408"/>
            <a:ext cx="11319164" cy="3774110"/>
          </a:xfrm>
          <a:prstGeom prst="rect">
            <a:avLst/>
          </a:prstGeom>
        </p:spPr>
        <p:txBody>
          <a:bodyPr wrap="square">
            <a:spAutoFit/>
          </a:bodyPr>
          <a:lstStyle/>
          <a:p>
            <a:pPr>
              <a:lnSpc>
                <a:spcPct val="107000"/>
              </a:lnSpc>
              <a:spcAft>
                <a:spcPts val="800"/>
              </a:spcAft>
            </a:pPr>
            <a:r>
              <a:rPr lang="en-IN" dirty="0">
                <a:solidFill>
                  <a:srgbClr val="7030A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First time </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Home Buyers can claim an additional Tax deduction of up to Rs.50,000 on home loan interest payments under this section. Below are the few conditions for this.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He must be an individual (Resident or Non-Resident).</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Loan must be taken for the acquisition of the property.</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Loan should be sanctioned after 2016-17.</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Loan amount should not exceed </a:t>
            </a:r>
            <a:r>
              <a:rPr lang="en-IN" dirty="0" err="1">
                <a:solidFill>
                  <a:srgbClr val="333333"/>
                </a:solidFill>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35 Lakh.</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value of the house should not be more than </a:t>
            </a:r>
            <a:r>
              <a:rPr lang="en-IN" dirty="0" err="1">
                <a:solidFill>
                  <a:srgbClr val="333333"/>
                </a:solidFill>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50 Lakh.</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home buyer should not have any other existing residential house during the sanction of loan.</a:t>
            </a:r>
            <a:endParaRPr lang="en-IN"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i="1" u="sng" dirty="0">
                <a:solidFill>
                  <a:srgbClr val="C00000"/>
                </a:solidFill>
                <a:latin typeface="Georgia" panose="02040502050405020303" pitchFamily="18" charset="0"/>
                <a:ea typeface="Times New Roman" panose="02020603050405020304" pitchFamily="18" charset="0"/>
                <a:cs typeface="Times New Roman" panose="02020603050405020304" pitchFamily="18" charset="0"/>
              </a:rPr>
              <a:t>Do remember that if you claimed the interest under this section, then the same can’t be claimed under other sections for deductions.</a:t>
            </a:r>
            <a:endParaRPr lang="en-IN" sz="1600"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9273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6032" y="901625"/>
            <a:ext cx="6503168"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chemeClr val="accent3">
                    <a:lumMod val="75000"/>
                  </a:schemeClr>
                </a:solidFill>
              </a:rPr>
              <a:t>Income from Other Sources</a:t>
            </a:r>
          </a:p>
        </p:txBody>
      </p:sp>
      <p:sp>
        <p:nvSpPr>
          <p:cNvPr id="6" name="TextBox 5"/>
          <p:cNvSpPr txBox="1"/>
          <p:nvPr/>
        </p:nvSpPr>
        <p:spPr>
          <a:xfrm>
            <a:off x="2024304" y="2043545"/>
            <a:ext cx="7043495" cy="393954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IN" dirty="0">
                <a:solidFill>
                  <a:schemeClr val="tx1"/>
                </a:solidFill>
                <a:latin typeface="Cambria" panose="02040503050406030204" pitchFamily="18" charset="0"/>
              </a:rPr>
              <a:t>1.)	</a:t>
            </a:r>
            <a:r>
              <a:rPr lang="en-IN" sz="2500" b="1" dirty="0">
                <a:solidFill>
                  <a:schemeClr val="tx1"/>
                </a:solidFill>
                <a:effectLst>
                  <a:outerShdw blurRad="38100" dist="38100" dir="2700000" algn="tl">
                    <a:srgbClr val="000000">
                      <a:alpha val="43137"/>
                    </a:srgbClr>
                  </a:outerShdw>
                </a:effectLst>
                <a:latin typeface="Cambria" panose="02040503050406030204" pitchFamily="18" charset="0"/>
              </a:rPr>
              <a:t>Income:</a:t>
            </a:r>
          </a:p>
          <a:p>
            <a:pPr marL="685800" lvl="1" indent="-228600">
              <a:buFont typeface="Arial" panose="020B0604020202020204" pitchFamily="34" charset="0"/>
              <a:buChar char="•"/>
            </a:pPr>
            <a:r>
              <a:rPr lang="en-IN" sz="2500" dirty="0">
                <a:solidFill>
                  <a:schemeClr val="tx1"/>
                </a:solidFill>
                <a:latin typeface="Cambria" panose="02040503050406030204" pitchFamily="18" charset="0"/>
              </a:rPr>
              <a:t> Dividend</a:t>
            </a:r>
          </a:p>
          <a:p>
            <a:pPr marL="742950" lvl="1" indent="-285750">
              <a:buFont typeface="Arial" panose="020B0604020202020204" pitchFamily="34" charset="0"/>
              <a:buChar char="•"/>
            </a:pPr>
            <a:r>
              <a:rPr lang="en-IN" sz="2500" dirty="0">
                <a:solidFill>
                  <a:schemeClr val="tx1"/>
                </a:solidFill>
                <a:latin typeface="Cambria" panose="02040503050406030204" pitchFamily="18" charset="0"/>
              </a:rPr>
              <a:t>Interest- From Savings, Term deposit, income tax refund, other</a:t>
            </a:r>
          </a:p>
          <a:p>
            <a:pPr marL="742950" lvl="1" indent="-285750">
              <a:buFont typeface="Arial" panose="020B0604020202020204" pitchFamily="34" charset="0"/>
              <a:buChar char="•"/>
            </a:pPr>
            <a:r>
              <a:rPr lang="en-IN" sz="2500" dirty="0">
                <a:solidFill>
                  <a:schemeClr val="tx1"/>
                </a:solidFill>
                <a:latin typeface="Cambria" panose="02040503050406030204" pitchFamily="18" charset="0"/>
              </a:rPr>
              <a:t>Income of w</a:t>
            </a:r>
            <a:r>
              <a:rPr lang="en-US" sz="2500" dirty="0">
                <a:solidFill>
                  <a:schemeClr val="tx1"/>
                </a:solidFill>
                <a:latin typeface="Cambria" panose="02040503050406030204" pitchFamily="18" charset="0"/>
              </a:rPr>
              <a:t>innings from lotteries, crossword puzzles etc., excluding income from owning race horses</a:t>
            </a:r>
          </a:p>
          <a:p>
            <a:pPr marL="742950" lvl="1" indent="-285750">
              <a:buFont typeface="Arial" panose="020B0604020202020204" pitchFamily="34" charset="0"/>
              <a:buChar char="•"/>
            </a:pPr>
            <a:r>
              <a:rPr lang="en-US" sz="2500" dirty="0">
                <a:solidFill>
                  <a:schemeClr val="tx1"/>
                </a:solidFill>
                <a:latin typeface="Cambria" panose="02040503050406030204" pitchFamily="18" charset="0"/>
              </a:rPr>
              <a:t>Income from the activity of owning and maintaining race horses</a:t>
            </a:r>
            <a:endParaRPr lang="en-IN" sz="2500" dirty="0">
              <a:solidFill>
                <a:schemeClr val="tx1"/>
              </a:solidFill>
              <a:latin typeface="Cambria" panose="02040503050406030204" pitchFamily="18" charset="0"/>
            </a:endParaRPr>
          </a:p>
          <a:p>
            <a:pPr marL="285750" indent="-285750">
              <a:buFont typeface="Arial" panose="020B0604020202020204" pitchFamily="34" charset="0"/>
              <a:buChar char="•"/>
            </a:pPr>
            <a:endParaRPr lang="en-IN" sz="2500"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408868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120" y="1697182"/>
            <a:ext cx="10237470" cy="2246769"/>
          </a:xfrm>
          <a:prstGeom prst="rect">
            <a:avLst/>
          </a:prstGeom>
        </p:spPr>
        <p:txBody>
          <a:bodyPr wrap="square">
            <a:spAutoFit/>
          </a:bodyPr>
          <a:lstStyle/>
          <a:p>
            <a:pPr marL="285750" indent="-285750">
              <a:buFont typeface="Wingdings" panose="05000000000000000000" pitchFamily="2" charset="2"/>
              <a:buChar char="v"/>
            </a:pPr>
            <a:endParaRPr lang="en-US" sz="2000" dirty="0">
              <a:solidFill>
                <a:srgbClr val="000000"/>
              </a:solidFill>
              <a:latin typeface="Cambria" panose="02040503050406030204" pitchFamily="18" charset="0"/>
            </a:endParaRPr>
          </a:p>
          <a:p>
            <a:pPr marL="285750" indent="-285750">
              <a:buFont typeface="Wingdings" panose="05000000000000000000" pitchFamily="2" charset="2"/>
              <a:buChar char="v"/>
            </a:pPr>
            <a:r>
              <a:rPr lang="en-US" sz="2000" dirty="0">
                <a:solidFill>
                  <a:srgbClr val="000000"/>
                </a:solidFill>
                <a:latin typeface="Cambria" panose="02040503050406030204" pitchFamily="18" charset="0"/>
              </a:rPr>
              <a:t>Tax is a mandatory liability for every citizen of the country. There are two types of tax in India i.e. direct and indirect. </a:t>
            </a:r>
          </a:p>
          <a:p>
            <a:pPr marL="285750" indent="-285750">
              <a:buFont typeface="Wingdings" panose="05000000000000000000" pitchFamily="2" charset="2"/>
              <a:buChar char="v"/>
            </a:pPr>
            <a:endParaRPr lang="en-US" sz="2000" dirty="0">
              <a:solidFill>
                <a:srgbClr val="000000"/>
              </a:solidFill>
              <a:latin typeface="Cambria" panose="02040503050406030204" pitchFamily="18" charset="0"/>
            </a:endParaRPr>
          </a:p>
          <a:p>
            <a:pPr marL="285750" indent="-285750">
              <a:buFont typeface="Wingdings" panose="05000000000000000000" pitchFamily="2" charset="2"/>
              <a:buChar char="v"/>
            </a:pPr>
            <a:r>
              <a:rPr lang="en-US" sz="2000" dirty="0">
                <a:solidFill>
                  <a:srgbClr val="000000"/>
                </a:solidFill>
                <a:latin typeface="Cambria" panose="02040503050406030204" pitchFamily="18" charset="0"/>
              </a:rPr>
              <a:t>Taxation in India is rooted from the period of </a:t>
            </a:r>
            <a:r>
              <a:rPr lang="en-US" sz="2000" i="1" dirty="0">
                <a:solidFill>
                  <a:srgbClr val="000000"/>
                </a:solidFill>
                <a:latin typeface="Cambria" panose="02040503050406030204" pitchFamily="18" charset="0"/>
              </a:rPr>
              <a:t>Manu </a:t>
            </a:r>
            <a:r>
              <a:rPr lang="en-US" sz="2000" i="1" dirty="0" err="1">
                <a:solidFill>
                  <a:srgbClr val="000000"/>
                </a:solidFill>
                <a:latin typeface="Cambria" panose="02040503050406030204" pitchFamily="18" charset="0"/>
              </a:rPr>
              <a:t>Smriti</a:t>
            </a:r>
            <a:r>
              <a:rPr lang="en-US" sz="2000" i="1" dirty="0">
                <a:solidFill>
                  <a:srgbClr val="000000"/>
                </a:solidFill>
                <a:latin typeface="Cambria" panose="02040503050406030204" pitchFamily="18" charset="0"/>
              </a:rPr>
              <a:t> and </a:t>
            </a:r>
            <a:r>
              <a:rPr lang="en-US" sz="2000" i="1" dirty="0" err="1">
                <a:solidFill>
                  <a:srgbClr val="000000"/>
                </a:solidFill>
                <a:latin typeface="Cambria" panose="02040503050406030204" pitchFamily="18" charset="0"/>
              </a:rPr>
              <a:t>Arthasastra</a:t>
            </a:r>
            <a:r>
              <a:rPr lang="en-US" sz="2000" i="1" dirty="0">
                <a:solidFill>
                  <a:srgbClr val="000000"/>
                </a:solidFill>
                <a:latin typeface="Cambria" panose="02040503050406030204" pitchFamily="18" charset="0"/>
              </a:rPr>
              <a:t>. </a:t>
            </a:r>
            <a:r>
              <a:rPr lang="en-US" sz="2000" dirty="0">
                <a:solidFill>
                  <a:srgbClr val="000000"/>
                </a:solidFill>
                <a:latin typeface="Cambria" panose="02040503050406030204" pitchFamily="18" charset="0"/>
              </a:rPr>
              <a:t>Present Indian tax system is based on this ancient tax system which was based on the theory of maximum social welfare.</a:t>
            </a:r>
            <a:endParaRPr lang="en-IN" sz="2000" dirty="0">
              <a:latin typeface="Cambria" panose="02040503050406030204" pitchFamily="18" charset="0"/>
            </a:endParaRPr>
          </a:p>
        </p:txBody>
      </p:sp>
      <p:sp>
        <p:nvSpPr>
          <p:cNvPr id="4" name="Rectangle 3"/>
          <p:cNvSpPr/>
          <p:nvPr/>
        </p:nvSpPr>
        <p:spPr>
          <a:xfrm>
            <a:off x="2829906" y="635113"/>
            <a:ext cx="6605039" cy="65870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Introduction of Income Tax in India:</a:t>
            </a:r>
            <a:r>
              <a:rPr lang="en-US" sz="2800" dirty="0">
                <a:solidFill>
                  <a:schemeClr val="accent3"/>
                </a:solidFill>
                <a:latin typeface="Cambria" panose="02040503050406030204" pitchFamily="18" charset="0"/>
              </a:rPr>
              <a:t> </a:t>
            </a:r>
          </a:p>
        </p:txBody>
      </p:sp>
    </p:spTree>
    <p:extLst>
      <p:ext uri="{BB962C8B-B14F-4D97-AF65-F5344CB8AC3E}">
        <p14:creationId xmlns:p14="http://schemas.microsoft.com/office/powerpoint/2010/main" xmlns="" val="97600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0285" y="765274"/>
            <a:ext cx="8706041"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4000" dirty="0">
                <a:solidFill>
                  <a:schemeClr val="accent3">
                    <a:lumMod val="75000"/>
                  </a:schemeClr>
                </a:solidFill>
              </a:rPr>
              <a:t>Income from Other Sources -</a:t>
            </a:r>
            <a:r>
              <a:rPr lang="en-IN" sz="4000" dirty="0">
                <a:solidFill>
                  <a:srgbClr val="FFFF00"/>
                </a:solidFill>
              </a:rPr>
              <a:t>DEDUCTIONS</a:t>
            </a:r>
          </a:p>
        </p:txBody>
      </p:sp>
      <p:sp>
        <p:nvSpPr>
          <p:cNvPr id="4" name="Rectangle 3"/>
          <p:cNvSpPr/>
          <p:nvPr/>
        </p:nvSpPr>
        <p:spPr>
          <a:xfrm>
            <a:off x="1559678" y="1836831"/>
            <a:ext cx="9870321" cy="2954655"/>
          </a:xfrm>
          <a:prstGeom prst="rect">
            <a:avLst/>
          </a:prstGeom>
        </p:spPr>
        <p:txBody>
          <a:bodyPr wrap="square">
            <a:spAutoFit/>
          </a:bodyPr>
          <a:lstStyle/>
          <a:p>
            <a:pPr algn="ctr"/>
            <a:r>
              <a:rPr lang="en-US" b="1" dirty="0">
                <a:solidFill>
                  <a:srgbClr val="FF0000"/>
                </a:solidFill>
                <a:latin typeface="Cambria" panose="02040503050406030204" pitchFamily="18" charset="0"/>
              </a:rPr>
              <a:t>Deduction on Interest Income  Under Section 80TTA</a:t>
            </a:r>
          </a:p>
          <a:p>
            <a:r>
              <a:rPr lang="en-US" dirty="0">
                <a:latin typeface="Cambria" panose="02040503050406030204" pitchFamily="18" charset="0"/>
              </a:rPr>
              <a:t>For a residential individual (age of 60 years or less) or HUF, interest earned </a:t>
            </a:r>
            <a:r>
              <a:rPr lang="en-US" dirty="0" err="1">
                <a:latin typeface="Cambria" panose="02040503050406030204" pitchFamily="18" charset="0"/>
              </a:rPr>
              <a:t>upto</a:t>
            </a:r>
            <a:r>
              <a:rPr lang="en-US" dirty="0">
                <a:latin typeface="Cambria" panose="02040503050406030204" pitchFamily="18" charset="0"/>
              </a:rPr>
              <a:t> Rs 10,000 in a financial year is exempt from tax. The deduction is allowed on interest income earned from:</a:t>
            </a:r>
          </a:p>
          <a:p>
            <a:pPr marL="285750" indent="-285750">
              <a:buFont typeface="Wingdings" panose="05000000000000000000" pitchFamily="2" charset="2"/>
              <a:buChar char="§"/>
            </a:pPr>
            <a:r>
              <a:rPr lang="en-US" dirty="0">
                <a:latin typeface="Cambria" panose="02040503050406030204" pitchFamily="18" charset="0"/>
              </a:rPr>
              <a:t>	savings account with a bank;</a:t>
            </a:r>
          </a:p>
          <a:p>
            <a:pPr marL="285750" indent="-285750">
              <a:buFont typeface="Wingdings" panose="05000000000000000000" pitchFamily="2" charset="2"/>
              <a:buChar char="§"/>
            </a:pPr>
            <a:r>
              <a:rPr lang="en-US" dirty="0">
                <a:latin typeface="Cambria" panose="02040503050406030204" pitchFamily="18" charset="0"/>
              </a:rPr>
              <a:t> 	savings account with a co-operative society carrying on the business of banking; 	or</a:t>
            </a:r>
          </a:p>
          <a:p>
            <a:pPr marL="285750" indent="-285750">
              <a:buFont typeface="Wingdings" panose="05000000000000000000" pitchFamily="2" charset="2"/>
              <a:buChar char="§"/>
            </a:pPr>
            <a:r>
              <a:rPr lang="en-US" dirty="0">
                <a:latin typeface="Cambria" panose="02040503050406030204" pitchFamily="18" charset="0"/>
              </a:rPr>
              <a:t>	savings account with a post office</a:t>
            </a:r>
          </a:p>
          <a:p>
            <a:endParaRPr lang="en-US" sz="2000" b="1" dirty="0">
              <a:effectLst>
                <a:outerShdw blurRad="38100" dist="38100" dir="2700000" algn="tl">
                  <a:srgbClr val="000000">
                    <a:alpha val="43137"/>
                  </a:srgbClr>
                </a:outerShdw>
              </a:effectLst>
              <a:latin typeface="Cambria" panose="02040503050406030204" pitchFamily="18" charset="0"/>
            </a:endParaRPr>
          </a:p>
          <a:p>
            <a:r>
              <a:rPr lang="en-US" sz="2000" b="1" dirty="0">
                <a:effectLst>
                  <a:outerShdw blurRad="38100" dist="38100" dir="2700000" algn="tl">
                    <a:srgbClr val="000000">
                      <a:alpha val="43137"/>
                    </a:srgbClr>
                  </a:outerShdw>
                </a:effectLst>
                <a:latin typeface="Cambria" panose="02040503050406030204" pitchFamily="18" charset="0"/>
              </a:rPr>
              <a:t>Senior citizens are not entitled to benefits under section 80TTA.</a:t>
            </a:r>
          </a:p>
          <a:p>
            <a:pPr marL="342900" indent="-342900">
              <a:buFont typeface="Wingdings" panose="05000000000000000000" pitchFamily="2" charset="2"/>
              <a:buChar char="v"/>
            </a:pPr>
            <a:r>
              <a:rPr lang="en-US" sz="2000" b="1" dirty="0">
                <a:solidFill>
                  <a:srgbClr val="FF0000"/>
                </a:solidFill>
                <a:effectLst>
                  <a:outerShdw blurRad="38100" dist="38100" dir="2700000" algn="tl">
                    <a:srgbClr val="000000">
                      <a:alpha val="43137"/>
                    </a:srgbClr>
                  </a:outerShdw>
                </a:effectLst>
                <a:latin typeface="Cambria" panose="02040503050406030204" pitchFamily="18" charset="0"/>
              </a:rPr>
              <a:t>Interest income in case of Fixed Deposit (PAN)</a:t>
            </a:r>
          </a:p>
          <a:p>
            <a:endParaRPr lang="en-US" b="0" i="0" dirty="0">
              <a:solidFill>
                <a:srgbClr val="333333"/>
              </a:solidFill>
              <a:effectLst/>
              <a:latin typeface="Cambria" panose="02040503050406030204" pitchFamily="18" charset="0"/>
            </a:endParaRPr>
          </a:p>
        </p:txBody>
      </p:sp>
      <p:sp>
        <p:nvSpPr>
          <p:cNvPr id="5" name="Rectangle 4"/>
          <p:cNvSpPr/>
          <p:nvPr/>
        </p:nvSpPr>
        <p:spPr>
          <a:xfrm>
            <a:off x="1405610" y="4554992"/>
            <a:ext cx="9375390" cy="1200329"/>
          </a:xfrm>
          <a:prstGeom prst="rect">
            <a:avLst/>
          </a:prstGeom>
        </p:spPr>
        <p:txBody>
          <a:bodyPr wrap="square">
            <a:spAutoFit/>
          </a:bodyPr>
          <a:lstStyle/>
          <a:p>
            <a:pPr algn="ctr"/>
            <a:r>
              <a:rPr lang="en-IN" b="1" dirty="0">
                <a:solidFill>
                  <a:srgbClr val="FF0000"/>
                </a:solidFill>
                <a:latin typeface="Cambria" panose="02040503050406030204" pitchFamily="18" charset="0"/>
              </a:rPr>
              <a:t>Tax on Fixed Deposits</a:t>
            </a:r>
          </a:p>
          <a:p>
            <a:r>
              <a:rPr lang="en-US" dirty="0">
                <a:latin typeface="Cambria" panose="02040503050406030204" pitchFamily="18" charset="0"/>
              </a:rPr>
              <a:t>Senior citizens, with effect from 1 April 2018, will enjoy an income tax exemption up to Rs. 50,000/- on the interest income they receive from fixed deposits with banks, post offices etc. under Section 80TTB.</a:t>
            </a:r>
            <a:endParaRPr lang="en-IN" b="0" i="0" dirty="0">
              <a:solidFill>
                <a:srgbClr val="333333"/>
              </a:solidFill>
              <a:effectLst/>
              <a:latin typeface="Cambria" panose="02040503050406030204" pitchFamily="18" charset="0"/>
            </a:endParaRPr>
          </a:p>
        </p:txBody>
      </p:sp>
    </p:spTree>
    <p:extLst>
      <p:ext uri="{BB962C8B-B14F-4D97-AF65-F5344CB8AC3E}">
        <p14:creationId xmlns:p14="http://schemas.microsoft.com/office/powerpoint/2010/main" xmlns="" val="166710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569" y="681324"/>
            <a:ext cx="9498391" cy="1475360"/>
          </a:xfrm>
          <a:prstGeom prst="rect">
            <a:avLst/>
          </a:prstGeom>
        </p:spPr>
      </p:pic>
      <p:sp>
        <p:nvSpPr>
          <p:cNvPr id="4" name="Rectangle 3"/>
          <p:cNvSpPr/>
          <p:nvPr/>
        </p:nvSpPr>
        <p:spPr>
          <a:xfrm>
            <a:off x="2786683" y="1720564"/>
            <a:ext cx="8518625" cy="1200329"/>
          </a:xfrm>
          <a:prstGeom prst="rect">
            <a:avLst/>
          </a:prstGeom>
        </p:spPr>
        <p:txBody>
          <a:bodyPr wrap="square">
            <a:spAutoFit/>
          </a:bodyPr>
          <a:lstStyle/>
          <a:p>
            <a:r>
              <a:rPr lang="en-US" u="sng" dirty="0">
                <a:solidFill>
                  <a:srgbClr val="C00000"/>
                </a:solidFill>
                <a:latin typeface="Cambria" panose="02040503050406030204" pitchFamily="18" charset="0"/>
              </a:rPr>
              <a:t>Exempt Income</a:t>
            </a:r>
          </a:p>
          <a:p>
            <a:r>
              <a:rPr lang="en-US" dirty="0">
                <a:solidFill>
                  <a:srgbClr val="333333"/>
                </a:solidFill>
                <a:latin typeface="Cambria" panose="02040503050406030204" pitchFamily="18" charset="0"/>
              </a:rPr>
              <a:t>The PPF and EPF amount you withdraw after maturity is exempt from tax and must be declared as exempt income from income from other sources.</a:t>
            </a:r>
          </a:p>
          <a:p>
            <a:r>
              <a:rPr lang="en-US" dirty="0">
                <a:solidFill>
                  <a:srgbClr val="333333"/>
                </a:solidFill>
                <a:latin typeface="Cambria" panose="02040503050406030204" pitchFamily="18" charset="0"/>
              </a:rPr>
              <a:t>Note that: The EPF is only tax exempt </a:t>
            </a:r>
            <a:r>
              <a:rPr lang="en-US" dirty="0">
                <a:solidFill>
                  <a:srgbClr val="7030A0"/>
                </a:solidFill>
                <a:effectLst>
                  <a:outerShdw blurRad="38100" dist="38100" dir="2700000" algn="tl">
                    <a:srgbClr val="000000">
                      <a:alpha val="43137"/>
                    </a:srgbClr>
                  </a:outerShdw>
                </a:effectLst>
                <a:latin typeface="Cambria" panose="02040503050406030204" pitchFamily="18" charset="0"/>
              </a:rPr>
              <a:t>after five years </a:t>
            </a:r>
            <a:r>
              <a:rPr lang="en-US" dirty="0">
                <a:solidFill>
                  <a:srgbClr val="333333"/>
                </a:solidFill>
                <a:latin typeface="Cambria" panose="02040503050406030204" pitchFamily="18" charset="0"/>
              </a:rPr>
              <a:t>of continuous service</a:t>
            </a:r>
            <a:r>
              <a:rPr lang="en-US" dirty="0">
                <a:solidFill>
                  <a:srgbClr val="333333"/>
                </a:solidFill>
                <a:latin typeface="Source Sans Pro"/>
              </a:rPr>
              <a:t>.</a:t>
            </a:r>
            <a:endParaRPr lang="en-US" b="0" i="0" dirty="0">
              <a:solidFill>
                <a:srgbClr val="333333"/>
              </a:solidFill>
              <a:effectLst/>
              <a:latin typeface="Source Sans Pro"/>
            </a:endParaRPr>
          </a:p>
        </p:txBody>
      </p:sp>
      <p:sp>
        <p:nvSpPr>
          <p:cNvPr id="5" name="Rectangle 4"/>
          <p:cNvSpPr/>
          <p:nvPr/>
        </p:nvSpPr>
        <p:spPr>
          <a:xfrm>
            <a:off x="914399" y="2920893"/>
            <a:ext cx="11111843" cy="1477328"/>
          </a:xfrm>
          <a:prstGeom prst="rect">
            <a:avLst/>
          </a:prstGeom>
        </p:spPr>
        <p:txBody>
          <a:bodyPr wrap="square">
            <a:spAutoFit/>
          </a:bodyPr>
          <a:lstStyle/>
          <a:p>
            <a:r>
              <a:rPr lang="en-US" u="sng" dirty="0">
                <a:solidFill>
                  <a:srgbClr val="C00000"/>
                </a:solidFill>
                <a:latin typeface="Cambria" panose="02040503050406030204" pitchFamily="18" charset="0"/>
              </a:rPr>
              <a:t>Family Pension</a:t>
            </a:r>
          </a:p>
          <a:p>
            <a:r>
              <a:rPr lang="en-US" dirty="0">
                <a:solidFill>
                  <a:srgbClr val="333333"/>
                </a:solidFill>
                <a:latin typeface="Cambria" panose="02040503050406030204" pitchFamily="18" charset="0"/>
              </a:rPr>
              <a:t>If you are collecting pension on behalf of someone who is deceased, then you must show this income under income from other sources. There is a deduction of Rs 15,000 or one-third of the family pension received whichever is lower from the Family Pension Income. This will be added to the taxpayer’s income and tax must be paid at the tax rate that is applicable.</a:t>
            </a:r>
            <a:endParaRPr lang="en-US" b="0" i="0" dirty="0">
              <a:solidFill>
                <a:srgbClr val="333333"/>
              </a:solidFill>
              <a:effectLst/>
              <a:latin typeface="Cambria" panose="02040503050406030204" pitchFamily="18" charset="0"/>
            </a:endParaRPr>
          </a:p>
        </p:txBody>
      </p:sp>
      <p:sp>
        <p:nvSpPr>
          <p:cNvPr id="6" name="Rectangle 5"/>
          <p:cNvSpPr/>
          <p:nvPr/>
        </p:nvSpPr>
        <p:spPr>
          <a:xfrm>
            <a:off x="2647177" y="4547324"/>
            <a:ext cx="8797636" cy="1200329"/>
          </a:xfrm>
          <a:prstGeom prst="rect">
            <a:avLst/>
          </a:prstGeom>
        </p:spPr>
        <p:txBody>
          <a:bodyPr wrap="square">
            <a:spAutoFit/>
          </a:bodyPr>
          <a:lstStyle/>
          <a:p>
            <a:r>
              <a:rPr lang="en-US" u="sng" dirty="0">
                <a:solidFill>
                  <a:srgbClr val="C00000"/>
                </a:solidFill>
                <a:latin typeface="Cambria" panose="02040503050406030204" pitchFamily="18" charset="0"/>
              </a:rPr>
              <a:t>Taxation of Winnings from Lottery, Game Shows, Puzzles</a:t>
            </a:r>
          </a:p>
          <a:p>
            <a:r>
              <a:rPr lang="en-US" dirty="0">
                <a:solidFill>
                  <a:srgbClr val="333333"/>
                </a:solidFill>
                <a:latin typeface="Cambria" panose="02040503050406030204" pitchFamily="18" charset="0"/>
              </a:rPr>
              <a:t>If you receive money from winning the lottery, Online/TV game shows etc., it will be taxable under the head Income from other Sources. The income will be taxable at </a:t>
            </a:r>
            <a:r>
              <a:rPr lang="en-US" b="1" dirty="0">
                <a:solidFill>
                  <a:srgbClr val="333333"/>
                </a:solidFill>
                <a:latin typeface="Cambria" panose="02040503050406030204" pitchFamily="18" charset="0"/>
              </a:rPr>
              <a:t>the flat rate of 30%</a:t>
            </a:r>
            <a:r>
              <a:rPr lang="en-US" dirty="0">
                <a:solidFill>
                  <a:srgbClr val="333333"/>
                </a:solidFill>
                <a:latin typeface="Cambria" panose="02040503050406030204" pitchFamily="18" charset="0"/>
              </a:rPr>
              <a:t> which after adding </a:t>
            </a:r>
            <a:r>
              <a:rPr lang="en-US" dirty="0" err="1">
                <a:solidFill>
                  <a:srgbClr val="333333"/>
                </a:solidFill>
                <a:latin typeface="Cambria" panose="02040503050406030204" pitchFamily="18" charset="0"/>
              </a:rPr>
              <a:t>cess</a:t>
            </a:r>
            <a:r>
              <a:rPr lang="en-US" dirty="0">
                <a:solidFill>
                  <a:srgbClr val="333333"/>
                </a:solidFill>
                <a:latin typeface="Cambria" panose="02040503050406030204" pitchFamily="18" charset="0"/>
              </a:rPr>
              <a:t> will amount to 30.9%</a:t>
            </a:r>
            <a:endParaRPr lang="en-US" b="0" i="0" dirty="0">
              <a:solidFill>
                <a:srgbClr val="333333"/>
              </a:solidFill>
              <a:effectLst/>
              <a:latin typeface="Cambria" panose="02040503050406030204" pitchFamily="18" charset="0"/>
            </a:endParaRPr>
          </a:p>
        </p:txBody>
      </p:sp>
    </p:spTree>
    <p:extLst>
      <p:ext uri="{BB962C8B-B14F-4D97-AF65-F5344CB8AC3E}">
        <p14:creationId xmlns:p14="http://schemas.microsoft.com/office/powerpoint/2010/main" xmlns="" val="3651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pic>
        <p:nvPicPr>
          <p:cNvPr id="4" name="Picture 3"/>
          <p:cNvPicPr>
            <a:picLocks noChangeAspect="1"/>
          </p:cNvPicPr>
          <p:nvPr/>
        </p:nvPicPr>
        <p:blipFill>
          <a:blip r:embed="rId2"/>
          <a:stretch>
            <a:fillRect/>
          </a:stretch>
        </p:blipFill>
        <p:spPr>
          <a:xfrm>
            <a:off x="0" y="489095"/>
            <a:ext cx="2743200" cy="1516064"/>
          </a:xfrm>
          <a:prstGeom prst="rect">
            <a:avLst/>
          </a:prstGeom>
          <a:ln>
            <a:noFill/>
          </a:ln>
          <a:effectLst>
            <a:softEdge rad="112500"/>
          </a:effectLst>
        </p:spPr>
      </p:pic>
      <p:sp>
        <p:nvSpPr>
          <p:cNvPr id="2" name="Rectangle 1"/>
          <p:cNvSpPr/>
          <p:nvPr/>
        </p:nvSpPr>
        <p:spPr>
          <a:xfrm>
            <a:off x="4455979" y="1358415"/>
            <a:ext cx="2858547"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80C</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89922" y="1888817"/>
            <a:ext cx="11709785" cy="4524315"/>
          </a:xfrm>
          <a:prstGeom prst="rect">
            <a:avLst/>
          </a:prstGeom>
          <a:solidFill>
            <a:srgbClr val="DDDDDD"/>
          </a:solidFill>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Wingdings" panose="05000000000000000000" pitchFamily="2" charset="2"/>
              <a:buChar char="q"/>
            </a:pPr>
            <a:r>
              <a:rPr lang="en-IN" dirty="0">
                <a:latin typeface="Cambria" panose="02040503050406030204" pitchFamily="18" charset="0"/>
              </a:rPr>
              <a:t>Maximum Limit- Rs.1,50,000/-</a:t>
            </a:r>
          </a:p>
          <a:p>
            <a:pPr marL="342900" indent="-342900">
              <a:buFont typeface="Wingdings" panose="05000000000000000000" pitchFamily="2" charset="2"/>
              <a:buChar char="q"/>
            </a:pPr>
            <a:r>
              <a:rPr lang="en-IN" dirty="0">
                <a:latin typeface="Cambria" panose="02040503050406030204" pitchFamily="18" charset="0"/>
              </a:rPr>
              <a:t>You can save tax on salary income from this section alone</a:t>
            </a:r>
          </a:p>
          <a:p>
            <a:pPr marL="342900" indent="-342900">
              <a:buFont typeface="Wingdings" panose="05000000000000000000" pitchFamily="2" charset="2"/>
              <a:buChar char="q"/>
            </a:pPr>
            <a:r>
              <a:rPr lang="en-IN" dirty="0">
                <a:latin typeface="Cambria" panose="02040503050406030204" pitchFamily="18" charset="0"/>
              </a:rPr>
              <a:t>Different Investment in this section includes</a:t>
            </a:r>
          </a:p>
          <a:p>
            <a:pPr marL="742950" lvl="1" indent="-285750">
              <a:buFont typeface="Wingdings" panose="05000000000000000000" pitchFamily="2" charset="2"/>
              <a:buChar char="ü"/>
            </a:pPr>
            <a:r>
              <a:rPr lang="en-IN" dirty="0">
                <a:latin typeface="Cambria" panose="02040503050406030204" pitchFamily="18" charset="0"/>
              </a:rPr>
              <a:t>	Life Insurance premium (Paid by an individual, spouse, and child. In the case of HUF, on the life of any member of HUF).</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EPF-Employee contribution can be claimed for deduction.</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Public Provident Fund (Paid by an individual, spouse, and child. In the case of HUF, on the life of any member of HUF).</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National Savings Certificate (NSC). </a:t>
            </a:r>
          </a:p>
          <a:p>
            <a:pPr marL="800100" lvl="1" indent="-342900">
              <a:buFont typeface="Wingdings" panose="05000000000000000000" pitchFamily="2" charset="2"/>
              <a:buChar char="ü"/>
            </a:pPr>
            <a:r>
              <a:rPr lang="en-IN" dirty="0" err="1">
                <a:latin typeface="Cambria" panose="02040503050406030204" pitchFamily="18" charset="0"/>
              </a:rPr>
              <a:t>Sukanya</a:t>
            </a:r>
            <a:r>
              <a:rPr lang="en-IN" dirty="0">
                <a:latin typeface="Cambria" panose="02040503050406030204" pitchFamily="18" charset="0"/>
              </a:rPr>
              <a:t> </a:t>
            </a:r>
            <a:r>
              <a:rPr lang="en-IN" dirty="0" err="1">
                <a:latin typeface="Cambria" panose="02040503050406030204" pitchFamily="18" charset="0"/>
              </a:rPr>
              <a:t>Samriddhi</a:t>
            </a:r>
            <a:r>
              <a:rPr lang="en-IN" dirty="0">
                <a:latin typeface="Cambria" panose="02040503050406030204" pitchFamily="18" charset="0"/>
              </a:rPr>
              <a:t> Account</a:t>
            </a:r>
          </a:p>
          <a:p>
            <a:pPr marL="800100" lvl="1" indent="-342900">
              <a:buFont typeface="Wingdings" panose="05000000000000000000" pitchFamily="2" charset="2"/>
              <a:buChar char="ü"/>
            </a:pPr>
            <a:r>
              <a:rPr lang="en-IN" dirty="0">
                <a:latin typeface="Cambria" panose="02040503050406030204" pitchFamily="18" charset="0"/>
              </a:rPr>
              <a:t>ELSS or Tax Saving Mutual Funds </a:t>
            </a:r>
          </a:p>
          <a:p>
            <a:pPr marL="800100" lvl="1" indent="-342900">
              <a:buFont typeface="Wingdings" panose="05000000000000000000" pitchFamily="2" charset="2"/>
              <a:buChar char="ü"/>
            </a:pPr>
            <a:r>
              <a:rPr lang="en-IN" dirty="0">
                <a:latin typeface="Cambria" panose="02040503050406030204" pitchFamily="18" charset="0"/>
              </a:rPr>
              <a:t>Senior Citizen Savings Scheme</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5-Years Post Office or Bank Deposits.</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Tuition fee of kids.</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Principal payment towards home loan.</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Stamp duty and registration cost of the house.</a:t>
            </a:r>
          </a:p>
        </p:txBody>
      </p:sp>
    </p:spTree>
    <p:extLst>
      <p:ext uri="{BB962C8B-B14F-4D97-AF65-F5344CB8AC3E}">
        <p14:creationId xmlns:p14="http://schemas.microsoft.com/office/powerpoint/2010/main" xmlns="" val="323535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3" name="Rectangle 2"/>
          <p:cNvSpPr/>
          <p:nvPr/>
        </p:nvSpPr>
        <p:spPr>
          <a:xfrm>
            <a:off x="4455979" y="1358415"/>
            <a:ext cx="35519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80CCC</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63760" y="2222077"/>
            <a:ext cx="9199419" cy="1676741"/>
          </a:xfrm>
          <a:prstGeom prst="rect">
            <a:avLst/>
          </a:prstGeom>
        </p:spPr>
        <p:txBody>
          <a:bodyPr wrap="square">
            <a:spAutoFit/>
          </a:bodyPr>
          <a:lstStyle/>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Deduction under Sec.80CCC is available only for individuals. Contribution to an annuity plan of the LIC of India or any other insurer for receiving the pension. Do remember that the amount should be paid or deposited out of income chargeable to tax.</a:t>
            </a:r>
          </a:p>
          <a:p>
            <a:pPr>
              <a:lnSpc>
                <a:spcPct val="107000"/>
              </a:lnSpc>
              <a:spcAft>
                <a:spcPts val="800"/>
              </a:spcAft>
            </a:pPr>
            <a:r>
              <a:rPr lang="en-IN" b="1" dirty="0">
                <a:effectLst>
                  <a:outerShdw blurRad="38100" dist="38100" dir="2700000" algn="tl">
                    <a:srgbClr val="000000">
                      <a:alpha val="43137"/>
                    </a:srgbClr>
                  </a:outerShdw>
                </a:effectLst>
              </a:rPr>
              <a:t>Note:</a:t>
            </a:r>
            <a:r>
              <a:rPr lang="en-IN" dirty="0"/>
              <a:t>- </a:t>
            </a:r>
            <a:r>
              <a:rPr lang="en-IN" b="1" dirty="0">
                <a:solidFill>
                  <a:srgbClr val="C00000"/>
                </a:solidFill>
              </a:rPr>
              <a:t>this is also the part of the combined limit of Rs.1.5 lakh available under Sec.80C Sec.80CCC, and </a:t>
            </a:r>
            <a:r>
              <a:rPr lang="en-IN" b="1" u="sng" dirty="0">
                <a:solidFill>
                  <a:srgbClr val="C00000"/>
                </a:solidFill>
              </a:rPr>
              <a:t>Sec.80CCD(1)</a:t>
            </a:r>
            <a:endParaRPr lang="en-IN"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6587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3" name="Rectangle 2"/>
          <p:cNvSpPr/>
          <p:nvPr/>
        </p:nvSpPr>
        <p:spPr>
          <a:xfrm>
            <a:off x="4109614" y="1389010"/>
            <a:ext cx="7167986"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NPS Tax Benefit-Section 80CCD1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1055" y="2164062"/>
            <a:ext cx="11610109" cy="1051122"/>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An individual’s maximum 20% of annual income (Earlier it was 10% but after Budget 2017, it increased to 20%) or an employees (10% of </a:t>
            </a:r>
            <a:r>
              <a:rPr lang="en-IN" dirty="0" err="1">
                <a:solidFill>
                  <a:srgbClr val="333333"/>
                </a:solidFill>
                <a:latin typeface="Cambria" panose="02040503050406030204" pitchFamily="18" charset="0"/>
                <a:ea typeface="Times New Roman" panose="02020603050405020304" pitchFamily="18" charset="0"/>
                <a:cs typeface="Times New Roman" panose="02020603050405020304" pitchFamily="18" charset="0"/>
              </a:rPr>
              <a:t>Basic+DA</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contribution will be eligible for deduction.</a:t>
            </a:r>
          </a:p>
          <a:p>
            <a:pPr>
              <a:lnSpc>
                <a:spcPct val="107000"/>
              </a:lnSpc>
              <a:spcAft>
                <a:spcPts val="800"/>
              </a:spcAft>
              <a:buSzPts val="1000"/>
              <a:tabLst>
                <a:tab pos="457200" algn="l"/>
              </a:tabLst>
            </a:pPr>
            <a:r>
              <a:rPr lang="en-IN" sz="1600" b="1" dirty="0">
                <a:effectLst>
                  <a:outerShdw blurRad="38100" dist="38100" dir="2700000" algn="tl">
                    <a:srgbClr val="000000">
                      <a:alpha val="43137"/>
                    </a:srgbClr>
                  </a:outerShdw>
                </a:effectLst>
                <a:latin typeface="Cambria" panose="02040503050406030204" pitchFamily="18" charset="0"/>
              </a:rPr>
              <a:t>Note:</a:t>
            </a:r>
            <a:r>
              <a:rPr lang="en-IN" sz="1600" dirty="0">
                <a:latin typeface="Cambria" panose="02040503050406030204" pitchFamily="18" charset="0"/>
              </a:rPr>
              <a:t>- </a:t>
            </a:r>
            <a:r>
              <a:rPr lang="en-IN" sz="1600" b="1" dirty="0">
                <a:solidFill>
                  <a:srgbClr val="C00000"/>
                </a:solidFill>
                <a:latin typeface="Cambria" panose="02040503050406030204" pitchFamily="18" charset="0"/>
              </a:rPr>
              <a:t>this is also the part of the combined limit of Rs.1.5 lakh available under Sec.80C Sec.80CCC, and </a:t>
            </a:r>
            <a:r>
              <a:rPr lang="en-IN" sz="1600" b="1" u="sng" dirty="0">
                <a:solidFill>
                  <a:srgbClr val="C00000"/>
                </a:solidFill>
                <a:latin typeface="Cambria" panose="02040503050406030204" pitchFamily="18" charset="0"/>
              </a:rPr>
              <a:t>Sec.80CCD(1)</a:t>
            </a:r>
            <a:endParaRPr lang="en-IN" sz="1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09614" y="3212812"/>
            <a:ext cx="7167985"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NPS Tax Benefit-Section 80CCD2</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60218" y="3743214"/>
            <a:ext cx="11720946" cy="2679836"/>
          </a:xfrm>
          <a:prstGeom prst="rect">
            <a:avLst/>
          </a:prstGeom>
        </p:spPr>
        <p:txBody>
          <a:bodyPr wrap="square">
            <a:spAutoFit/>
          </a:bodyPr>
          <a:lstStyle/>
          <a:p>
            <a:pPr marL="342900" lvl="0" indent="-342900">
              <a:lnSpc>
                <a:spcPct val="107000"/>
              </a:lnSpc>
              <a:spcAft>
                <a:spcPts val="800"/>
              </a:spcAft>
              <a:buSzPts val="1000"/>
              <a:buFont typeface="Wingdings" panose="05000000000000000000" pitchFamily="2" charset="2"/>
              <a:buChar char="q"/>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There is a misconception among many that there is no upper limit for this section. However, the limit is least of 3 conditions. </a:t>
            </a:r>
          </a:p>
          <a:p>
            <a:pPr marL="800100" lvl="1"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1) Amount contributed by an employer, </a:t>
            </a:r>
          </a:p>
          <a:p>
            <a:pPr marL="800100" lvl="1"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2) 10% of </a:t>
            </a:r>
            <a:r>
              <a:rPr lang="en-IN" dirty="0" err="1">
                <a:solidFill>
                  <a:srgbClr val="333333"/>
                </a:solidFill>
                <a:latin typeface="Cambria" panose="02040503050406030204" pitchFamily="18" charset="0"/>
                <a:ea typeface="Times New Roman" panose="02020603050405020304" pitchFamily="18" charset="0"/>
                <a:cs typeface="Times New Roman" panose="02020603050405020304" pitchFamily="18" charset="0"/>
              </a:rPr>
              <a:t>Basic+DA</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and</a:t>
            </a:r>
          </a:p>
          <a:p>
            <a:pPr marL="800100" lvl="1"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3) Gross Total Income.</a:t>
            </a:r>
            <a:endParaRPr lang="en-IN" sz="16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Wingdings" panose="05000000000000000000" pitchFamily="2" charset="2"/>
              <a:buChar char="q"/>
              <a:tabLst>
                <a:tab pos="457200" algn="l"/>
              </a:tabLst>
            </a:pPr>
            <a:r>
              <a:rPr lang="en-IN" dirty="0">
                <a:solidFill>
                  <a:srgbClr val="7030A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This is additional deduction which will not form the part of Sec.80C limit.</a:t>
            </a:r>
            <a:endParaRPr lang="en-IN" sz="1600" dirty="0">
              <a:solidFill>
                <a:srgbClr val="7030A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The deduction under this section will not be eligible for self-employed.</a:t>
            </a:r>
            <a:endParaRPr lang="en-IN" sz="16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92688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3" name="Rectangle 2"/>
          <p:cNvSpPr/>
          <p:nvPr/>
        </p:nvSpPr>
        <p:spPr>
          <a:xfrm>
            <a:off x="3306050" y="1349984"/>
            <a:ext cx="7458931"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NPS Tax Benefit-Section 80CCD(1B)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95746" y="2647343"/>
            <a:ext cx="11166764" cy="2627707"/>
          </a:xfrm>
          <a:prstGeom prst="rect">
            <a:avLst/>
          </a:prstGeom>
        </p:spPr>
        <p:txBody>
          <a:bodyPr wrap="square">
            <a:spAutoFit/>
          </a:bodyPr>
          <a:lstStyle/>
          <a:p>
            <a:pPr marL="34290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is the additional tax benefit of up to Rs.50,000 eligible for income tax deduction and was introduced in the Budget 2015, </a:t>
            </a:r>
            <a:r>
              <a:rPr lang="en-IN" sz="2400" dirty="0">
                <a:latin typeface="Cambria" panose="02040503050406030204" pitchFamily="18" charset="0"/>
              </a:rPr>
              <a:t>One can avail the benefit of this Sect.80CCD (1B) from FY 2015-16.</a:t>
            </a:r>
          </a:p>
          <a:p>
            <a:pPr marL="342900" lvl="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Both self-employed and employees are eligible for availing this deduction.</a:t>
            </a:r>
          </a:p>
          <a:p>
            <a:pPr marL="342900" lvl="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is over and above </a:t>
            </a:r>
            <a:r>
              <a:rPr lang="en-IN" sz="2400" dirty="0">
                <a:latin typeface="Cambria" panose="02040503050406030204" pitchFamily="18" charset="0"/>
              </a:rPr>
              <a:t>Sec.80CCD (1).</a:t>
            </a:r>
          </a:p>
          <a:p>
            <a:pPr marL="342900" lvl="0" indent="-342900">
              <a:lnSpc>
                <a:spcPct val="107000"/>
              </a:lnSpc>
              <a:spcAft>
                <a:spcPts val="800"/>
              </a:spcAft>
              <a:buSzPts val="1000"/>
              <a:buFont typeface="Symbol" panose="05050102010706020507" pitchFamily="18" charset="2"/>
              <a:buChar char=""/>
              <a:tabLst>
                <a:tab pos="457200" algn="l"/>
              </a:tabLst>
            </a:pPr>
            <a:endParaRPr lang="en-IN"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28379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3" name="Rectangle 2"/>
          <p:cNvSpPr/>
          <p:nvPr/>
        </p:nvSpPr>
        <p:spPr>
          <a:xfrm>
            <a:off x="3306051" y="1467624"/>
            <a:ext cx="6433694" cy="46788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NPS Tax Benefit Summary</a:t>
            </a:r>
            <a:endParaRPr lang="en-IN"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NPS Tax Benefits 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3274" y="1982202"/>
            <a:ext cx="9490362" cy="430776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7314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6226" y="2124345"/>
            <a:ext cx="10487890" cy="2098523"/>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IN" sz="2000"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rPr>
              <a:t>Deduction under this section is available if you satisfy the following conditions.</a:t>
            </a:r>
          </a:p>
          <a:p>
            <a:endParaRPr lang="en-IN"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The taxpayer should be an individual (resident, NRI or Foreign Citizen) or HUF.</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Payment should be made out of income chargeable to tax.</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Payment should be in NON-CASH mode (for </a:t>
            </a:r>
            <a:r>
              <a:rPr lang="en-IN" u="sng" dirty="0">
                <a:solidFill>
                  <a:srgbClr val="2AA4CF"/>
                </a:solidFill>
                <a:latin typeface="Georgia" panose="02040502050405020303" pitchFamily="18" charset="0"/>
                <a:ea typeface="Calibri" panose="020F0502020204030204" pitchFamily="34" charset="0"/>
                <a:cs typeface="Times New Roman" panose="02020603050405020304" pitchFamily="18" charset="0"/>
              </a:rPr>
              <a:t>preventive health check up</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 you can pay either through cash or non-cash mode).</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86226" y="4222868"/>
            <a:ext cx="10030691" cy="1984518"/>
          </a:xfrm>
          <a:prstGeom prst="rect">
            <a:avLst/>
          </a:prstGeom>
        </p:spPr>
        <p:txBody>
          <a:bodyPr wrap="square">
            <a:spAutoFit/>
          </a:bodyPr>
          <a:lstStyle/>
          <a:p>
            <a:r>
              <a:rPr lang="en-IN" sz="2000" b="1" dirty="0">
                <a:solidFill>
                  <a:srgbClr val="00B050"/>
                </a:solidFill>
                <a:latin typeface="Georgia" panose="02040502050405020303" pitchFamily="18" charset="0"/>
                <a:ea typeface="Times New Roman" panose="02020603050405020304" pitchFamily="18" charset="0"/>
              </a:rPr>
              <a:t>Changes from Budget 2018-</a:t>
            </a:r>
            <a:endParaRPr lang="en-IN" sz="2000" b="1" dirty="0">
              <a:solidFill>
                <a:srgbClr val="00B050"/>
              </a:solidFill>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In Budget 2018, the maximum tax deduction limit for senior citizens under Sec.80D is raised to Rs.50,000. The earlier limit was Rs.30,000.</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In case of single premium health insurance policies having a cover of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more than one year</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 it is proposed that the deduction shall be allowed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on a proportionate basis for the number of years </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for which health insurance cover is provided, subject to the specified monetary limit.</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0246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5" name="Rectangle 4"/>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21247" y="2413107"/>
            <a:ext cx="8950036" cy="4062651"/>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v"/>
            </a:pPr>
            <a:r>
              <a:rPr lang="en-IN" sz="20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A resident individual or HUF is allowed to claim the deduction</a:t>
            </a:r>
          </a:p>
          <a:p>
            <a:pPr marL="285750" indent="-285750">
              <a:buFont typeface="Wingdings" panose="05000000000000000000" pitchFamily="2" charset="2"/>
              <a:buChar char="v"/>
            </a:pPr>
            <a:r>
              <a:rPr lang="en-IN" sz="2000" dirty="0">
                <a:latin typeface="Cambria" panose="02040503050406030204" pitchFamily="18" charset="0"/>
              </a:rPr>
              <a:t>If incurred an expenditure for medical treatment, training, and rehabilitation of dependent relative (being a person with a disability).</a:t>
            </a:r>
          </a:p>
          <a:p>
            <a:pPr marL="285750" indent="-285750">
              <a:buFont typeface="Wingdings" panose="05000000000000000000" pitchFamily="2" charset="2"/>
              <a:buChar char="v"/>
            </a:pPr>
            <a:r>
              <a:rPr lang="en-IN" sz="2000" dirty="0">
                <a:latin typeface="Cambria" panose="02040503050406030204" pitchFamily="18" charset="0"/>
              </a:rPr>
              <a:t>Can be claimed only when deposited or paid for any approved scheme of LIC (or any other insurance) or UTI for the maintenance of such dependent relative.</a:t>
            </a:r>
          </a:p>
          <a:p>
            <a:pPr marL="742950" lvl="1" indent="-285750">
              <a:buFont typeface="Wingdings" panose="05000000000000000000" pitchFamily="2" charset="2"/>
              <a:buChar char="§"/>
            </a:pPr>
            <a:r>
              <a:rPr lang="en-IN" sz="2000" dirty="0">
                <a:latin typeface="Cambria" panose="02040503050406030204" pitchFamily="18" charset="0"/>
              </a:rPr>
              <a:t>Fixed deduction of Rs.75,000</a:t>
            </a:r>
          </a:p>
          <a:p>
            <a:pPr marL="742950" lvl="1" indent="-285750">
              <a:buFont typeface="Wingdings" panose="05000000000000000000" pitchFamily="2" charset="2"/>
              <a:buChar char="§"/>
            </a:pPr>
            <a:r>
              <a:rPr lang="en-IN" sz="2000" dirty="0">
                <a:latin typeface="Cambria" panose="02040503050406030204" pitchFamily="18" charset="0"/>
              </a:rPr>
              <a:t>Higher deduction of Rs.1,25,000 is available if such dependent relative is suffering from severe disability</a:t>
            </a:r>
          </a:p>
          <a:p>
            <a:endParaRPr lang="en-IN" sz="2000" dirty="0">
              <a:latin typeface="Cambria" panose="02040503050406030204" pitchFamily="18" charset="0"/>
            </a:endParaRPr>
          </a:p>
          <a:p>
            <a:r>
              <a:rPr lang="en-IN" sz="20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t>
            </a:r>
            <a:r>
              <a:rPr lang="en-IN" sz="2000" b="1"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NOTE</a:t>
            </a:r>
            <a:r>
              <a:rPr lang="en-IN" sz="2000" b="1" dirty="0">
                <a:solidFill>
                  <a:srgbClr val="FF0000"/>
                </a:solidFill>
                <a:latin typeface="Cambria" panose="02040503050406030204" pitchFamily="18" charset="0"/>
                <a:ea typeface="Times New Roman" panose="02020603050405020304" pitchFamily="18" charset="0"/>
                <a:cs typeface="Times New Roman" panose="02020603050405020304" pitchFamily="18" charset="0"/>
              </a:rPr>
              <a:t>:-</a:t>
            </a:r>
            <a:r>
              <a:rPr lang="en-IN" sz="2000" b="1" dirty="0">
                <a:solidFill>
                  <a:srgbClr val="FF0000"/>
                </a:solidFill>
                <a:latin typeface="Cambria" panose="02040503050406030204" pitchFamily="18" charset="0"/>
              </a:rPr>
              <a:t>dependent means spouse, children, parents, brothers, and sisters, who is wholly and mainly dependent upon the individual</a:t>
            </a:r>
            <a:r>
              <a:rPr lang="en-IN" sz="2000" dirty="0">
                <a:latin typeface="Cambria" panose="02040503050406030204" pitchFamily="18" charset="0"/>
              </a:rPr>
              <a:t>.</a:t>
            </a:r>
          </a:p>
          <a:p>
            <a:endParaRPr lang="en-IN" dirty="0"/>
          </a:p>
        </p:txBody>
      </p:sp>
    </p:spTree>
    <p:extLst>
      <p:ext uri="{BB962C8B-B14F-4D97-AF65-F5344CB8AC3E}">
        <p14:creationId xmlns:p14="http://schemas.microsoft.com/office/powerpoint/2010/main" xmlns="" val="610168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526473" y="2124345"/>
            <a:ext cx="11222182" cy="3363741"/>
          </a:xfrm>
          <a:prstGeom prst="rect">
            <a:avLst/>
          </a:prstGeom>
        </p:spPr>
        <p:txBody>
          <a:bodyPr wrap="square">
            <a:spAutoFit/>
          </a:bodyPr>
          <a:lstStyle/>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An Individual’s of HUFs expenses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actually paid </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for medical treatment of specified diseases and ailments subject to certain conditions can be claimed under this section.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maximum deduction is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40,000</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This can also be claimed on behalf of the dependents. The tax deduction limit under this section for </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Senior Citizens and very Senior Citizens </a:t>
            </a:r>
            <a:r>
              <a:rPr lang="en-IN" i="1"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(above 80 years)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is now revised to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to</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1,00,000.</a:t>
            </a:r>
            <a:endParaRPr lang="en-IN"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With effect from the assessment year 2016-17, the taxpayer shall be required to obtain a prescription from a specialist doctor (not necessarily from a doctor working in a Government hospital) for availing this deduction.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Can claim the deduction for the medical treatment of self, spouse, children, parents brothers, and sisters of the individual.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3974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6" y="1230568"/>
            <a:ext cx="10654144" cy="5355312"/>
          </a:xfrm>
          <a:prstGeom prst="rect">
            <a:avLst/>
          </a:prstGeom>
          <a:noFill/>
        </p:spPr>
        <p:txBody>
          <a:bodyPr wrap="square" rtlCol="0">
            <a:spAutoFit/>
          </a:bodyPr>
          <a:lstStyle/>
          <a:p>
            <a:pPr algn="ctr">
              <a:lnSpc>
                <a:spcPct val="150000"/>
              </a:lnSpc>
            </a:pPr>
            <a:r>
              <a:rPr lang="en-US" dirty="0">
                <a:latin typeface="Cambria" panose="02040503050406030204" pitchFamily="18" charset="0"/>
              </a:rPr>
              <a:t> </a:t>
            </a:r>
          </a:p>
          <a:p>
            <a:pPr marL="400050" indent="-400050">
              <a:lnSpc>
                <a:spcPct val="150000"/>
              </a:lnSpc>
              <a:buFont typeface="Wingdings" panose="05000000000000000000" pitchFamily="2" charset="2"/>
              <a:buChar char="q"/>
            </a:pPr>
            <a:r>
              <a:rPr lang="en-US" dirty="0">
                <a:latin typeface="Cambria" panose="02040503050406030204" pitchFamily="18" charset="0"/>
              </a:rPr>
              <a:t>	In India, this tax was introduced for the first time in 1860, by </a:t>
            </a:r>
            <a:r>
              <a:rPr lang="en-US" b="1" i="1" dirty="0">
                <a:latin typeface="Cambria" panose="02040503050406030204" pitchFamily="18" charset="0"/>
              </a:rPr>
              <a:t>Sir James Wilson </a:t>
            </a:r>
            <a:r>
              <a:rPr lang="en-US" dirty="0">
                <a:latin typeface="Cambria" panose="02040503050406030204" pitchFamily="18" charset="0"/>
              </a:rPr>
              <a:t>in order to meet the losses sustained by the Government on account of the Military Mutiny of 1857.</a:t>
            </a:r>
          </a:p>
          <a:p>
            <a:pPr>
              <a:lnSpc>
                <a:spcPct val="150000"/>
              </a:lnSpc>
            </a:pPr>
            <a:endParaRPr lang="en-US" dirty="0">
              <a:latin typeface="Cambria" panose="02040503050406030204" pitchFamily="18" charset="0"/>
            </a:endParaRPr>
          </a:p>
          <a:p>
            <a:pPr marL="171450" indent="-171450">
              <a:lnSpc>
                <a:spcPct val="150000"/>
              </a:lnSpc>
              <a:buFont typeface="Wingdings" panose="05000000000000000000" pitchFamily="2" charset="2"/>
              <a:buChar char="q"/>
            </a:pPr>
            <a:r>
              <a:rPr lang="en-US" dirty="0">
                <a:latin typeface="Cambria" panose="02040503050406030204" pitchFamily="18" charset="0"/>
              </a:rPr>
              <a:t>	 In 1918, a new income tax was passed and again it was replaced by another new act which was passed in 1922. This Act remained in force up to the assessment year 1961-62 with numerous amendments.</a:t>
            </a:r>
          </a:p>
          <a:p>
            <a:pPr marL="285750" indent="-285750">
              <a:lnSpc>
                <a:spcPct val="150000"/>
              </a:lnSpc>
              <a:buFont typeface="Wingdings" panose="05000000000000000000" pitchFamily="2" charset="2"/>
              <a:buChar char="q"/>
            </a:pPr>
            <a:endParaRPr lang="en-US" dirty="0">
              <a:latin typeface="Cambria" panose="02040503050406030204" pitchFamily="18" charset="0"/>
            </a:endParaRPr>
          </a:p>
          <a:p>
            <a:pPr marL="285750" indent="-285750">
              <a:lnSpc>
                <a:spcPct val="150000"/>
              </a:lnSpc>
              <a:buFont typeface="Wingdings" panose="05000000000000000000" pitchFamily="2" charset="2"/>
              <a:buChar char="q"/>
            </a:pPr>
            <a:r>
              <a:rPr lang="en-US" dirty="0">
                <a:latin typeface="Cambria" panose="02040503050406030204" pitchFamily="18" charset="0"/>
              </a:rPr>
              <a:t>	In consultation with the Ministry of Law finally the Income Tax Act, 1961 was passed. The Income Tax Act 1961 has been brought into force with 1 April 1962. It applies to the whole of India and Sikkim (including Jammu and Kashmir).</a:t>
            </a:r>
          </a:p>
          <a:p>
            <a:pPr>
              <a:lnSpc>
                <a:spcPct val="150000"/>
              </a:lnSpc>
            </a:pPr>
            <a:r>
              <a:rPr lang="en-US" dirty="0">
                <a:latin typeface="Cambria" panose="02040503050406030204" pitchFamily="18" charset="0"/>
              </a:rPr>
              <a:t>		Since 1962 several amendments of far-reaching nature have been made in the Income Tax Act by the Union Budget every year.</a:t>
            </a:r>
          </a:p>
          <a:p>
            <a:endParaRPr lang="en-IN" dirty="0"/>
          </a:p>
        </p:txBody>
      </p:sp>
      <p:sp>
        <p:nvSpPr>
          <p:cNvPr id="3" name="Rectangle 2"/>
          <p:cNvSpPr/>
          <p:nvPr/>
        </p:nvSpPr>
        <p:spPr>
          <a:xfrm>
            <a:off x="2829906" y="635113"/>
            <a:ext cx="6605039" cy="65870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Introduction of Income Tax in India:</a:t>
            </a:r>
            <a:r>
              <a:rPr lang="en-US" sz="2800" dirty="0">
                <a:solidFill>
                  <a:schemeClr val="accent3"/>
                </a:solidFill>
                <a:latin typeface="Cambria" panose="02040503050406030204" pitchFamily="18" charset="0"/>
              </a:rPr>
              <a:t> </a:t>
            </a:r>
          </a:p>
        </p:txBody>
      </p:sp>
    </p:spTree>
    <p:extLst>
      <p:ext uri="{BB962C8B-B14F-4D97-AF65-F5344CB8AC3E}">
        <p14:creationId xmlns:p14="http://schemas.microsoft.com/office/powerpoint/2010/main" xmlns="" val="4240746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8030452" y="157659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4681" y="2153394"/>
            <a:ext cx="11693356" cy="4247317"/>
          </a:xfrm>
          <a:prstGeom prst="rect">
            <a:avLst/>
          </a:prstGeom>
        </p:spPr>
        <p:txBody>
          <a:bodyPr wrap="square">
            <a:spAutoFit/>
          </a:bodyPr>
          <a:lstStyle/>
          <a:p>
            <a:r>
              <a:rPr lang="en-IN" dirty="0">
                <a:solidFill>
                  <a:srgbClr val="FF0000"/>
                </a:solidFill>
                <a:latin typeface="Cambria" panose="02040503050406030204" pitchFamily="18" charset="0"/>
              </a:rPr>
              <a:t># Neurological Diseases where the disability level has been certified to be of 40% and above</a:t>
            </a:r>
            <a:r>
              <a:rPr lang="en-IN" dirty="0">
                <a:latin typeface="Cambria" panose="02040503050406030204" pitchFamily="18" charset="0"/>
              </a:rPr>
              <a:t>;</a:t>
            </a:r>
          </a:p>
          <a:p>
            <a:pPr lvl="1"/>
            <a:r>
              <a:rPr lang="en-IN" dirty="0">
                <a:latin typeface="Cambria" panose="02040503050406030204" pitchFamily="18" charset="0"/>
              </a:rPr>
              <a:t>(a) Dementia</a:t>
            </a:r>
            <a:br>
              <a:rPr lang="en-IN" dirty="0">
                <a:latin typeface="Cambria" panose="02040503050406030204" pitchFamily="18" charset="0"/>
              </a:rPr>
            </a:br>
            <a:r>
              <a:rPr lang="en-IN" dirty="0">
                <a:latin typeface="Cambria" panose="02040503050406030204" pitchFamily="18" charset="0"/>
              </a:rPr>
              <a:t>(b) Dystonia </a:t>
            </a:r>
            <a:r>
              <a:rPr lang="en-IN" dirty="0" err="1">
                <a:latin typeface="Cambria" panose="02040503050406030204" pitchFamily="18" charset="0"/>
              </a:rPr>
              <a:t>Musculorum</a:t>
            </a:r>
            <a:r>
              <a:rPr lang="en-IN" dirty="0">
                <a:latin typeface="Cambria" panose="02040503050406030204" pitchFamily="18" charset="0"/>
              </a:rPr>
              <a:t> </a:t>
            </a:r>
            <a:r>
              <a:rPr lang="en-IN" dirty="0" err="1">
                <a:latin typeface="Cambria" panose="02040503050406030204" pitchFamily="18" charset="0"/>
              </a:rPr>
              <a:t>Deformans</a:t>
            </a:r>
            <a:r>
              <a:rPr lang="en-IN" dirty="0">
                <a:latin typeface="Cambria" panose="02040503050406030204" pitchFamily="18" charset="0"/>
              </a:rPr>
              <a:t/>
            </a:r>
            <a:br>
              <a:rPr lang="en-IN" dirty="0">
                <a:latin typeface="Cambria" panose="02040503050406030204" pitchFamily="18" charset="0"/>
              </a:rPr>
            </a:br>
            <a:r>
              <a:rPr lang="en-IN" dirty="0">
                <a:latin typeface="Cambria" panose="02040503050406030204" pitchFamily="18" charset="0"/>
              </a:rPr>
              <a:t>(c) Motor Neuron Disease</a:t>
            </a:r>
            <a:br>
              <a:rPr lang="en-IN" dirty="0">
                <a:latin typeface="Cambria" panose="02040503050406030204" pitchFamily="18" charset="0"/>
              </a:rPr>
            </a:br>
            <a:r>
              <a:rPr lang="en-IN" dirty="0">
                <a:latin typeface="Cambria" panose="02040503050406030204" pitchFamily="18" charset="0"/>
              </a:rPr>
              <a:t>(d) Ataxia</a:t>
            </a:r>
            <a:br>
              <a:rPr lang="en-IN" dirty="0">
                <a:latin typeface="Cambria" panose="02040503050406030204" pitchFamily="18" charset="0"/>
              </a:rPr>
            </a:br>
            <a:r>
              <a:rPr lang="en-IN" dirty="0">
                <a:latin typeface="Cambria" panose="02040503050406030204" pitchFamily="18" charset="0"/>
              </a:rPr>
              <a:t>(e) Chorea</a:t>
            </a:r>
            <a:br>
              <a:rPr lang="en-IN" dirty="0">
                <a:latin typeface="Cambria" panose="02040503050406030204" pitchFamily="18" charset="0"/>
              </a:rPr>
            </a:br>
            <a:r>
              <a:rPr lang="en-IN" dirty="0">
                <a:latin typeface="Cambria" panose="02040503050406030204" pitchFamily="18" charset="0"/>
              </a:rPr>
              <a:t>(f) </a:t>
            </a:r>
            <a:r>
              <a:rPr lang="en-IN" dirty="0" err="1">
                <a:latin typeface="Cambria" panose="02040503050406030204" pitchFamily="18" charset="0"/>
              </a:rPr>
              <a:t>Hemiballismus</a:t>
            </a:r>
            <a:r>
              <a:rPr lang="en-IN" dirty="0">
                <a:latin typeface="Cambria" panose="02040503050406030204" pitchFamily="18" charset="0"/>
              </a:rPr>
              <a:t/>
            </a:r>
            <a:br>
              <a:rPr lang="en-IN" dirty="0">
                <a:latin typeface="Cambria" panose="02040503050406030204" pitchFamily="18" charset="0"/>
              </a:rPr>
            </a:br>
            <a:r>
              <a:rPr lang="en-IN" dirty="0">
                <a:latin typeface="Cambria" panose="02040503050406030204" pitchFamily="18" charset="0"/>
              </a:rPr>
              <a:t>(g) Aphasia</a:t>
            </a:r>
            <a:br>
              <a:rPr lang="en-IN" dirty="0">
                <a:latin typeface="Cambria" panose="02040503050406030204" pitchFamily="18" charset="0"/>
              </a:rPr>
            </a:br>
            <a:r>
              <a:rPr lang="en-IN" dirty="0">
                <a:latin typeface="Cambria" panose="02040503050406030204" pitchFamily="18" charset="0"/>
              </a:rPr>
              <a:t>(h) Parkinson’s Disease</a:t>
            </a:r>
          </a:p>
          <a:p>
            <a:r>
              <a:rPr lang="en-IN" dirty="0">
                <a:solidFill>
                  <a:srgbClr val="FF0000"/>
                </a:solidFill>
                <a:latin typeface="Cambria" panose="02040503050406030204" pitchFamily="18" charset="0"/>
              </a:rPr>
              <a:t>#</a:t>
            </a:r>
            <a:r>
              <a:rPr lang="en-IN" dirty="0">
                <a:latin typeface="Cambria" panose="02040503050406030204" pitchFamily="18" charset="0"/>
              </a:rPr>
              <a:t> </a:t>
            </a:r>
            <a:r>
              <a:rPr lang="en-IN" dirty="0">
                <a:solidFill>
                  <a:srgbClr val="FF0000"/>
                </a:solidFill>
                <a:latin typeface="Cambria" panose="02040503050406030204" pitchFamily="18" charset="0"/>
              </a:rPr>
              <a:t>Malignant Cancers</a:t>
            </a:r>
          </a:p>
          <a:p>
            <a:r>
              <a:rPr lang="en-IN" dirty="0">
                <a:solidFill>
                  <a:srgbClr val="FF0000"/>
                </a:solidFill>
                <a:latin typeface="Cambria" panose="02040503050406030204" pitchFamily="18" charset="0"/>
              </a:rPr>
              <a:t>#</a:t>
            </a:r>
            <a:r>
              <a:rPr lang="en-IN" dirty="0">
                <a:latin typeface="Cambria" panose="02040503050406030204" pitchFamily="18" charset="0"/>
              </a:rPr>
              <a:t> </a:t>
            </a:r>
            <a:r>
              <a:rPr lang="en-IN" dirty="0">
                <a:solidFill>
                  <a:srgbClr val="FF0000"/>
                </a:solidFill>
                <a:latin typeface="Cambria" panose="02040503050406030204" pitchFamily="18" charset="0"/>
              </a:rPr>
              <a:t>Full Blown Acquired Immuno-Deficiency Syndrome (AIDS) ;</a:t>
            </a:r>
          </a:p>
          <a:p>
            <a:r>
              <a:rPr lang="en-IN" dirty="0">
                <a:solidFill>
                  <a:srgbClr val="FF0000"/>
                </a:solidFill>
                <a:latin typeface="Cambria" panose="02040503050406030204" pitchFamily="18" charset="0"/>
              </a:rPr>
              <a:t># Chronic Renal Failure</a:t>
            </a:r>
          </a:p>
          <a:p>
            <a:r>
              <a:rPr lang="en-IN" dirty="0">
                <a:solidFill>
                  <a:srgbClr val="FF0000"/>
                </a:solidFill>
                <a:latin typeface="Cambria" panose="02040503050406030204" pitchFamily="18" charset="0"/>
              </a:rPr>
              <a:t># </a:t>
            </a:r>
            <a:r>
              <a:rPr lang="en-IN" dirty="0" err="1">
                <a:solidFill>
                  <a:srgbClr val="FF0000"/>
                </a:solidFill>
                <a:latin typeface="Cambria" panose="02040503050406030204" pitchFamily="18" charset="0"/>
              </a:rPr>
              <a:t>Hematological</a:t>
            </a:r>
            <a:r>
              <a:rPr lang="en-IN" dirty="0">
                <a:solidFill>
                  <a:srgbClr val="FF0000"/>
                </a:solidFill>
                <a:latin typeface="Cambria" panose="02040503050406030204" pitchFamily="18" charset="0"/>
              </a:rPr>
              <a:t> disorders</a:t>
            </a:r>
          </a:p>
          <a:p>
            <a:pPr lvl="1"/>
            <a:r>
              <a:rPr lang="en-IN" dirty="0">
                <a:latin typeface="Cambria" panose="02040503050406030204" pitchFamily="18" charset="0"/>
              </a:rPr>
              <a:t>a) </a:t>
            </a:r>
            <a:r>
              <a:rPr lang="en-IN" dirty="0" err="1">
                <a:latin typeface="Cambria" panose="02040503050406030204" pitchFamily="18" charset="0"/>
              </a:rPr>
              <a:t>Hemophilia</a:t>
            </a:r>
            <a:endParaRPr lang="en-IN" dirty="0">
              <a:latin typeface="Cambria" panose="02040503050406030204" pitchFamily="18" charset="0"/>
            </a:endParaRPr>
          </a:p>
          <a:p>
            <a:pPr lvl="1"/>
            <a:r>
              <a:rPr lang="en-IN" dirty="0">
                <a:latin typeface="Cambria" panose="02040503050406030204" pitchFamily="18" charset="0"/>
              </a:rPr>
              <a:t>b) Thalassaemia</a:t>
            </a:r>
          </a:p>
        </p:txBody>
      </p:sp>
      <p:sp>
        <p:nvSpPr>
          <p:cNvPr id="6" name="Rectangle 5"/>
          <p:cNvSpPr/>
          <p:nvPr/>
        </p:nvSpPr>
        <p:spPr>
          <a:xfrm>
            <a:off x="2881864" y="1499264"/>
            <a:ext cx="5027754" cy="685059"/>
          </a:xfrm>
          <a:prstGeom prst="rect">
            <a:avLst/>
          </a:prstGeom>
        </p:spPr>
        <p:txBody>
          <a:bodyPr wrap="square">
            <a:spAutoFit/>
          </a:bodyPr>
          <a:lstStyle/>
          <a:p>
            <a:pPr>
              <a:lnSpc>
                <a:spcPct val="107000"/>
              </a:lnSpc>
              <a:spcAft>
                <a:spcPts val="800"/>
              </a:spcAft>
            </a:pPr>
            <a:r>
              <a:rPr lang="en-IN" b="1" dirty="0">
                <a:solidFill>
                  <a:srgbClr val="00206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The ailments covered under this section are as below:</a:t>
            </a:r>
            <a:endParaRPr lang="en-IN" sz="1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1984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5" name="Rectangle 4"/>
          <p:cNvSpPr/>
          <p:nvPr/>
        </p:nvSpPr>
        <p:spPr>
          <a:xfrm>
            <a:off x="442625" y="2256740"/>
            <a:ext cx="11323040" cy="4216539"/>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q"/>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If the loan is </a:t>
            </a:r>
            <a:r>
              <a:rPr lang="en-IN" sz="2500" dirty="0">
                <a:latin typeface="Cambria" panose="02040503050406030204" pitchFamily="18" charset="0"/>
              </a:rPr>
              <a:t>taken by an individual for any study in India or outside India, then they can claim the deduction. </a:t>
            </a:r>
          </a:p>
          <a:p>
            <a:pPr marL="285750" indent="-285750">
              <a:buFont typeface="Wingdings" panose="05000000000000000000" pitchFamily="2" charset="2"/>
              <a:buChar char="q"/>
            </a:pPr>
            <a:r>
              <a:rPr lang="en-IN" sz="2500" dirty="0">
                <a:latin typeface="Cambria" panose="02040503050406030204" pitchFamily="18" charset="0"/>
              </a:rPr>
              <a:t>The interest part of the loan on such education loan can be claimed for deduction for pursuing individual’s own education or for the education of his relatives (Spouse, children or any student for whom the individual is legal guardian).</a:t>
            </a:r>
          </a:p>
          <a:p>
            <a:pPr marL="285750" indent="-285750">
              <a:buFont typeface="Wingdings" panose="05000000000000000000" pitchFamily="2" charset="2"/>
              <a:buChar char="q"/>
            </a:pPr>
            <a:r>
              <a:rPr lang="en-IN" sz="2500" dirty="0">
                <a:latin typeface="Cambria" panose="02040503050406030204" pitchFamily="18" charset="0"/>
              </a:rPr>
              <a:t>The entire interest is deductible in the year in which the individual starts to pay interest on the loan and subsequent 7 years or until interest is paid in full (</a:t>
            </a:r>
            <a:r>
              <a:rPr lang="en-IN" sz="2500" dirty="0" err="1">
                <a:latin typeface="Cambria" panose="02040503050406030204" pitchFamily="18" charset="0"/>
              </a:rPr>
              <a:t>i.e</a:t>
            </a:r>
            <a:r>
              <a:rPr lang="en-IN" sz="2500" dirty="0">
                <a:latin typeface="Cambria" panose="02040503050406030204" pitchFamily="18" charset="0"/>
              </a:rPr>
              <a:t> for total 8 years). </a:t>
            </a:r>
          </a:p>
          <a:p>
            <a:r>
              <a:rPr lang="en-IN" sz="2500" dirty="0">
                <a:latin typeface="Cambria" panose="02040503050406030204" pitchFamily="18" charset="0"/>
              </a:rPr>
              <a:t>	</a:t>
            </a:r>
            <a:r>
              <a:rPr lang="en-IN" sz="2500" b="1" dirty="0">
                <a:solidFill>
                  <a:srgbClr val="C00000"/>
                </a:solidFill>
                <a:effectLst>
                  <a:outerShdw blurRad="38100" dist="38100" dir="2700000" algn="tl">
                    <a:srgbClr val="000000">
                      <a:alpha val="43137"/>
                    </a:srgbClr>
                  </a:outerShdw>
                </a:effectLst>
                <a:latin typeface="Cambria" panose="02040503050406030204" pitchFamily="18" charset="0"/>
              </a:rPr>
              <a:t>NOTE:-</a:t>
            </a:r>
            <a:r>
              <a:rPr lang="en-IN" sz="2500" dirty="0">
                <a:effectLst>
                  <a:outerShdw blurRad="38100" dist="38100" dir="2700000" algn="tl">
                    <a:srgbClr val="000000">
                      <a:alpha val="43137"/>
                    </a:srgbClr>
                  </a:outerShdw>
                </a:effectLst>
                <a:latin typeface="Cambria" panose="02040503050406030204" pitchFamily="18" charset="0"/>
              </a:rPr>
              <a:t>Interest should be paid out of the income of chargeable to tax</a:t>
            </a:r>
            <a:r>
              <a:rPr lang="en-IN" sz="2500" dirty="0">
                <a:latin typeface="Cambria" panose="02040503050406030204" pitchFamily="18" charset="0"/>
              </a:rPr>
              <a:t>.</a:t>
            </a:r>
          </a:p>
          <a:p>
            <a:endParaRPr lang="en-IN" dirty="0"/>
          </a:p>
        </p:txBody>
      </p:sp>
    </p:spTree>
    <p:extLst>
      <p:ext uri="{BB962C8B-B14F-4D97-AF65-F5344CB8AC3E}">
        <p14:creationId xmlns:p14="http://schemas.microsoft.com/office/powerpoint/2010/main" xmlns="" val="4213142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4182" y="2473954"/>
            <a:ext cx="9809018" cy="3067378"/>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pPr marL="285750" indent="-285750">
              <a:lnSpc>
                <a:spcPct val="107000"/>
              </a:lnSpc>
              <a:spcAft>
                <a:spcPts val="800"/>
              </a:spcAft>
              <a:buFont typeface="Wingdings" panose="05000000000000000000" pitchFamily="2" charset="2"/>
              <a:buChar char="q"/>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Donations to certain approved funds, trusts, charitable institutions/donations for renovation or repairs of notified temples, </a:t>
            </a:r>
            <a:r>
              <a:rPr lang="en-IN" dirty="0" err="1">
                <a:solidFill>
                  <a:srgbClr val="333333"/>
                </a:solidFill>
                <a:latin typeface="Georgia" panose="02040502050405020303" pitchFamily="18" charset="0"/>
                <a:ea typeface="Times New Roman" panose="02020603050405020304" pitchFamily="18" charset="0"/>
                <a:cs typeface="Times New Roman" panose="02020603050405020304" pitchFamily="18" charset="0"/>
              </a:rPr>
              <a:t>etc</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can be claimed as a deduction under this section. </a:t>
            </a:r>
          </a:p>
          <a:p>
            <a:pPr marL="285750" indent="-285750">
              <a:lnSpc>
                <a:spcPct val="107000"/>
              </a:lnSpc>
              <a:spcAft>
                <a:spcPts val="800"/>
              </a:spcAft>
              <a:buFont typeface="Wingdings" panose="05000000000000000000" pitchFamily="2" charset="2"/>
              <a:buChar char="q"/>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This deduction can only be claimed when the contribution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made by cheque or draft or in cash</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In-kind contributions like food material, clothes, medicines etc. do not qualify for deduction under this section.</a:t>
            </a:r>
          </a:p>
          <a:p>
            <a:pPr marL="285750" indent="-285750">
              <a:lnSpc>
                <a:spcPct val="107000"/>
              </a:lnSpc>
              <a:spcAft>
                <a:spcPts val="800"/>
              </a:spcAft>
              <a:buFont typeface="Wingdings" panose="05000000000000000000" pitchFamily="2" charset="2"/>
              <a:buChar char="q"/>
            </a:pPr>
            <a:r>
              <a:rPr lang="en-IN" sz="1600" dirty="0">
                <a:latin typeface="Calibri" panose="020F0502020204030204" pitchFamily="34" charset="0"/>
                <a:ea typeface="Calibri" panose="020F0502020204030204" pitchFamily="34" charset="0"/>
                <a:cs typeface="Times New Roman" panose="02020603050405020304" pitchFamily="18" charset="0"/>
              </a:rPr>
              <a:t> </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donations made to any Political party can be claimed under section 80GGC.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From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FY 2017-18</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the limit of deduction under section 80G / 80GGC for donations made in cash is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reduced from current </a:t>
            </a:r>
            <a:r>
              <a:rPr lang="en-IN" dirty="0" err="1">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10,000 to </a:t>
            </a:r>
            <a:r>
              <a:rPr lang="en-IN" dirty="0" err="1">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2,000 only.</a:t>
            </a:r>
            <a:endParaRPr lang="en-IN" sz="16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02124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0326" y="2344888"/>
            <a:ext cx="11263746" cy="3693319"/>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v"/>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section only applies to those who have not availed HRA in their salary or not claiming the deduction on their rent in any of the other sections of income </a:t>
            </a:r>
          </a:p>
          <a:p>
            <a:r>
              <a:rPr lang="en-IN" dirty="0">
                <a:solidFill>
                  <a:srgbClr val="333333"/>
                </a:solidFill>
                <a:latin typeface="Cambria" panose="02040503050406030204" pitchFamily="18" charset="0"/>
                <a:cs typeface="Times New Roman" panose="02020603050405020304" pitchFamily="18" charset="0"/>
              </a:rPr>
              <a:t>Conditions:</a:t>
            </a:r>
          </a:p>
          <a:p>
            <a:pPr marL="742950" lvl="1" indent="-285750">
              <a:buFont typeface="Wingdings" panose="05000000000000000000" pitchFamily="2" charset="2"/>
              <a:buChar char="Ø"/>
            </a:pPr>
            <a:r>
              <a:rPr lang="en-IN" dirty="0">
                <a:latin typeface="Cambria" panose="02040503050406030204" pitchFamily="18" charset="0"/>
              </a:rPr>
              <a:t>Applicable to Individual or HUF.</a:t>
            </a:r>
          </a:p>
          <a:p>
            <a:pPr marL="742950" lvl="1" indent="-285750">
              <a:buFont typeface="Wingdings" panose="05000000000000000000" pitchFamily="2" charset="2"/>
              <a:buChar char="Ø"/>
            </a:pPr>
            <a:r>
              <a:rPr lang="en-IN" dirty="0">
                <a:latin typeface="Cambria" panose="02040503050406030204" pitchFamily="18" charset="0"/>
              </a:rPr>
              <a:t>Tax Payer may be either salaried or a self-employed. However, must not be getting HRA.</a:t>
            </a:r>
          </a:p>
          <a:p>
            <a:pPr marL="742950" lvl="1" indent="-285750">
              <a:buFont typeface="Wingdings" panose="05000000000000000000" pitchFamily="2" charset="2"/>
              <a:buChar char="Ø"/>
            </a:pPr>
            <a:r>
              <a:rPr lang="en-IN" dirty="0">
                <a:latin typeface="Cambria" panose="02040503050406030204" pitchFamily="18" charset="0"/>
              </a:rPr>
              <a:t>Tax Payer himself or spouse/Minor Child/HUF of which he is a member should not own any accommodation at a place where he is doing a job or business</a:t>
            </a:r>
          </a:p>
          <a:p>
            <a:pPr marL="742950" lvl="1" indent="-285750">
              <a:buFont typeface="Wingdings" panose="05000000000000000000" pitchFamily="2" charset="2"/>
              <a:buChar char="Ø"/>
            </a:pPr>
            <a:r>
              <a:rPr lang="en-IN" dirty="0">
                <a:latin typeface="Cambria" panose="02040503050406030204" pitchFamily="18" charset="0"/>
              </a:rPr>
              <a:t>If Tax Payer owns a house at a place other than the place noted above, then the concession in respect of self-occupied property is not claimed by him [Under Section 23 (2) (a) or 23 (4) (a)].</a:t>
            </a:r>
          </a:p>
          <a:p>
            <a:pPr marL="742950" lvl="1" indent="-285750">
              <a:buFont typeface="Wingdings" panose="05000000000000000000" pitchFamily="2" charset="2"/>
              <a:buChar char="Ø"/>
            </a:pPr>
            <a:r>
              <a:rPr lang="en-IN" dirty="0">
                <a:latin typeface="Cambria" panose="02040503050406030204" pitchFamily="18" charset="0"/>
              </a:rPr>
              <a:t>Tax Payer has to file a declaration in </a:t>
            </a:r>
            <a:r>
              <a:rPr lang="en-IN" u="sng" dirty="0">
                <a:latin typeface="Cambria" panose="02040503050406030204" pitchFamily="18" charset="0"/>
              </a:rPr>
              <a:t>Form No.10BA</a:t>
            </a:r>
            <a:r>
              <a:rPr lang="en-IN" dirty="0">
                <a:latin typeface="Cambria" panose="02040503050406030204" pitchFamily="18" charset="0"/>
              </a:rPr>
              <a:t> regarding the expenditure incurred by him towards the payment of rent.</a:t>
            </a:r>
          </a:p>
          <a:p>
            <a:pPr marL="285750" indent="-285750">
              <a:buFont typeface="Wingdings" panose="05000000000000000000" pitchFamily="2" charset="2"/>
              <a:buChar char="Ø"/>
            </a:pPr>
            <a:endParaRPr lang="en-IN" dirty="0"/>
          </a:p>
          <a:p>
            <a:endParaRPr lang="en-IN" dirty="0"/>
          </a:p>
        </p:txBody>
      </p:sp>
    </p:spTree>
    <p:extLst>
      <p:ext uri="{BB962C8B-B14F-4D97-AF65-F5344CB8AC3E}">
        <p14:creationId xmlns:p14="http://schemas.microsoft.com/office/powerpoint/2010/main" xmlns="" val="3552646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56935" y="2440235"/>
            <a:ext cx="8534400" cy="2280881"/>
          </a:xfrm>
          <a:prstGeom prst="rect">
            <a:avLst/>
          </a:prstGeom>
        </p:spPr>
        <p:txBody>
          <a:bodyPr wrap="square">
            <a:spAutoFit/>
          </a:bodyPr>
          <a:lstStyle/>
          <a:p>
            <a:pPr algn="ctr">
              <a:lnSpc>
                <a:spcPct val="107000"/>
              </a:lnSpc>
              <a:spcAft>
                <a:spcPts val="800"/>
              </a:spcAft>
            </a:pPr>
            <a:r>
              <a:rPr lang="en-IN" b="1" u="sng" dirty="0">
                <a:solidFill>
                  <a:srgbClr val="7030A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How much amount of deduction one can avail under Sec. 80GG?</a:t>
            </a:r>
            <a:endParaRPr lang="en-IN" sz="1600" u="sng" dirty="0">
              <a:solidFill>
                <a:srgbClr val="7030A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If the all five conditions are satisfied, the amount deductible under Section 80GG is </a:t>
            </a:r>
            <a:r>
              <a:rPr lang="en-IN" b="1"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LEAST OF THE FOLLOWING</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a:t>
            </a:r>
            <a:endParaRPr lang="en-IN" sz="16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Rs.5, 000 per month;</a:t>
            </a:r>
            <a:endParaRPr lang="en-IN" sz="16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25% of total income of taxpayer for the year; or</a:t>
            </a:r>
            <a:endParaRPr lang="en-IN" sz="16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Rent Paid less 10% of total income (Rent Paid-10% of Total Income).</a:t>
            </a:r>
            <a:endParaRPr lang="en-IN" sz="16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98377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80U</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37310" y="2575576"/>
            <a:ext cx="10363199" cy="148297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To claim tax benefits under Sec.80U, the taxpayer should be an individual and resident of India.</a:t>
            </a:r>
          </a:p>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If he is suffering from 40% or more than 40% of any disability, then he can claim a tax deduction.</a:t>
            </a:r>
            <a:endParaRPr lang="en-IN" sz="1600" dirty="0">
              <a:latin typeface="Cambria" panose="0204050305040603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You can claim the </a:t>
            </a:r>
            <a:r>
              <a:rPr lang="en-IN"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fixed deduction of Rs.75,000</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 higher deduction of </a:t>
            </a:r>
            <a:r>
              <a:rPr lang="en-IN"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Rs.1,25,000 is allowed in respect of a person with a severe disability (i.e. having a disability of 80% or above).</a:t>
            </a:r>
            <a:endParaRPr lang="en-IN" sz="1600"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4948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145" y="24441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Rebate under Section 87A</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42063" y="1686827"/>
            <a:ext cx="10326976" cy="376590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285750" indent="-285750">
              <a:lnSpc>
                <a:spcPct val="107000"/>
              </a:lnSpc>
              <a:spcAft>
                <a:spcPts val="800"/>
              </a:spcAft>
              <a:buFont typeface="Wingdings" panose="05000000000000000000" pitchFamily="2" charset="2"/>
              <a:buChar char="v"/>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The tax rebate of Rs.2,500 for individuals with</a:t>
            </a:r>
            <a:r>
              <a:rPr lang="en-IN" sz="2500" b="1"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income of up to </a:t>
            </a:r>
            <a:r>
              <a:rPr lang="en-IN" sz="2500" b="1" dirty="0" err="1">
                <a:solidFill>
                  <a:srgbClr val="333333"/>
                </a:solidFill>
                <a:latin typeface="Cambria" panose="02040503050406030204" pitchFamily="18" charset="0"/>
                <a:ea typeface="Times New Roman" panose="02020603050405020304" pitchFamily="18" charset="0"/>
                <a:cs typeface="Times New Roman" panose="02020603050405020304" pitchFamily="18" charset="0"/>
              </a:rPr>
              <a:t>Rs</a:t>
            </a:r>
            <a:r>
              <a:rPr lang="en-IN" sz="2500" b="1"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3.5 Lakh</a:t>
            </a: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has been proposed in Budget 2017-18.</a:t>
            </a:r>
            <a:endParaRPr lang="en-IN" sz="2500" dirty="0">
              <a:latin typeface="Cambria" panose="02040503050406030204" pitchFamily="18" charset="0"/>
              <a:ea typeface="Calibri" panose="020F0502020204030204" pitchFamily="34" charset="0"/>
              <a:cs typeface="Times New Roman" panose="02020603050405020304" pitchFamily="18" charset="0"/>
            </a:endParaRPr>
          </a:p>
          <a:p>
            <a:pPr marL="285750">
              <a:lnSpc>
                <a:spcPct val="107000"/>
              </a:lnSpc>
              <a:spcAft>
                <a:spcPts val="800"/>
              </a:spcAft>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To avail this benefit, there are certain conditions and they are as below.</a:t>
            </a:r>
            <a:endParaRPr lang="en-IN" sz="25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The taxpayer must be a resident individual.</a:t>
            </a:r>
            <a:endParaRPr lang="en-IN" sz="25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Your Total Income (Less Deductions from 80C to 80U) is equal to or less than Rs.3,50,000.</a:t>
            </a:r>
            <a:endParaRPr lang="en-IN" sz="25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The rebate is the 100% of income tax on such income or Rs.2,500 (whichever is less).</a:t>
            </a: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76420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837495"/>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p>
          <a:p>
            <a:r>
              <a:rPr lang="en-US" sz="2800" b="1" dirty="0"/>
              <a:t>Section 139(1) – Mandatory and Voluntary Returns</a:t>
            </a:r>
          </a:p>
          <a:p>
            <a:r>
              <a:rPr lang="en-US" sz="2800" dirty="0"/>
              <a:t>Section 139(1) deals with the mandatory and voluntary filing of income tax returns by the taxpayer:</a:t>
            </a:r>
          </a:p>
          <a:p>
            <a:r>
              <a:rPr lang="en-US" sz="2800" b="1" dirty="0"/>
              <a:t>Mandatory Return</a:t>
            </a:r>
          </a:p>
          <a:p>
            <a:r>
              <a:rPr lang="en-US" sz="2800" dirty="0"/>
              <a:t>The following taxpayers are required to file a mandatory income tax return are listed below:</a:t>
            </a:r>
          </a:p>
          <a:p>
            <a:r>
              <a:rPr lang="en-US" sz="2800" dirty="0"/>
              <a:t>Any private, public, foreign, domestic company.</a:t>
            </a:r>
          </a:p>
          <a:p>
            <a:r>
              <a:rPr lang="en-US" sz="2800" dirty="0"/>
              <a:t>Any </a:t>
            </a:r>
            <a:r>
              <a:rPr lang="en-US" sz="2800" b="1" dirty="0">
                <a:hlinkClick r:id="rId2"/>
              </a:rPr>
              <a:t>Limited Liability Partnership (LLP)</a:t>
            </a:r>
            <a:r>
              <a:rPr lang="en-US" sz="2800" dirty="0"/>
              <a:t> and unlimited liability partnership.</a:t>
            </a:r>
          </a:p>
          <a:p>
            <a:r>
              <a:rPr lang="en-US" sz="2800" dirty="0"/>
              <a:t>Any total individual income is exceeding the exemption limit.</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88835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2"/>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19788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0" y="852437"/>
            <a:ext cx="10763249"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p>
          <a:p>
            <a:r>
              <a:rPr lang="en-US" sz="2800" dirty="0"/>
              <a:t>Section 139(3) deal with tax returns in case of loss incurred in a company or firm.</a:t>
            </a:r>
          </a:p>
          <a:p>
            <a:r>
              <a:rPr lang="en-US" sz="2800" dirty="0"/>
              <a:t>If losses are incurred in any income under the head “Profits and Gains of Business and Profession” or the head “Capital Gains”, then income tax return must be filed before the due date mentioned under section 139(1).</a:t>
            </a:r>
          </a:p>
          <a:p>
            <a:r>
              <a:rPr lang="en-US" sz="2800" dirty="0"/>
              <a:t>The following heads mentioned below will not be affected by the delayed filing of income tax return:</a:t>
            </a:r>
          </a:p>
          <a:p>
            <a:r>
              <a:rPr lang="en-US" sz="2800" dirty="0"/>
              <a:t>Any loss occurred under the heads of “</a:t>
            </a:r>
            <a:r>
              <a:rPr lang="en-US" sz="2800" b="1" dirty="0">
                <a:hlinkClick r:id="rId2"/>
              </a:rPr>
              <a:t>House and residential property”.</a:t>
            </a:r>
            <a:endParaRPr lang="en-US" sz="2800" dirty="0"/>
          </a:p>
          <a:p>
            <a:r>
              <a:rPr lang="en-US" sz="2800" dirty="0"/>
              <a:t>Any loss occurred by the unabsorbed property as mentioned under section 139(3).</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5878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2839" y="202623"/>
            <a:ext cx="6539346" cy="523220"/>
          </a:xfrm>
          <a:prstGeom prst="rect">
            <a:avLst/>
          </a:prstGeom>
          <a:noFill/>
        </p:spPr>
        <p:txBody>
          <a:bodyPr wrap="square" rtlCol="0">
            <a:spAutoFit/>
          </a:bodyPr>
          <a:lstStyle/>
          <a:p>
            <a:r>
              <a:rPr lang="en-IN" sz="2800" b="1" dirty="0">
                <a:solidFill>
                  <a:srgbClr val="FF0000"/>
                </a:solidFill>
                <a:effectLst>
                  <a:outerShdw blurRad="38100" dist="38100" dir="2700000" algn="tl">
                    <a:srgbClr val="000000">
                      <a:alpha val="43137"/>
                    </a:srgbClr>
                  </a:outerShdw>
                </a:effectLst>
              </a:rPr>
              <a:t>Present Scenario in India in case  of ITR</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xmlns="" val="1674838214"/>
              </p:ext>
            </p:extLst>
          </p:nvPr>
        </p:nvGraphicFramePr>
        <p:xfrm>
          <a:off x="1348739" y="725848"/>
          <a:ext cx="10069830" cy="5767733"/>
        </p:xfrm>
        <a:graphic>
          <a:graphicData uri="http://schemas.openxmlformats.org/drawingml/2006/table">
            <a:tbl>
              <a:tblPr/>
              <a:tblGrid>
                <a:gridCol w="590464">
                  <a:extLst>
                    <a:ext uri="{9D8B030D-6E8A-4147-A177-3AD203B41FA5}">
                      <a16:colId xmlns:a16="http://schemas.microsoft.com/office/drawing/2014/main" xmlns="" val="20000"/>
                    </a:ext>
                  </a:extLst>
                </a:gridCol>
                <a:gridCol w="3351291">
                  <a:extLst>
                    <a:ext uri="{9D8B030D-6E8A-4147-A177-3AD203B41FA5}">
                      <a16:colId xmlns:a16="http://schemas.microsoft.com/office/drawing/2014/main" xmlns="" val="20001"/>
                    </a:ext>
                  </a:extLst>
                </a:gridCol>
                <a:gridCol w="2010775">
                  <a:extLst>
                    <a:ext uri="{9D8B030D-6E8A-4147-A177-3AD203B41FA5}">
                      <a16:colId xmlns:a16="http://schemas.microsoft.com/office/drawing/2014/main" xmlns="" val="20002"/>
                    </a:ext>
                  </a:extLst>
                </a:gridCol>
                <a:gridCol w="2090567">
                  <a:extLst>
                    <a:ext uri="{9D8B030D-6E8A-4147-A177-3AD203B41FA5}">
                      <a16:colId xmlns:a16="http://schemas.microsoft.com/office/drawing/2014/main" xmlns="" val="20003"/>
                    </a:ext>
                  </a:extLst>
                </a:gridCol>
                <a:gridCol w="2026733">
                  <a:extLst>
                    <a:ext uri="{9D8B030D-6E8A-4147-A177-3AD203B41FA5}">
                      <a16:colId xmlns:a16="http://schemas.microsoft.com/office/drawing/2014/main" xmlns="" val="20004"/>
                    </a:ext>
                  </a:extLst>
                </a:gridCol>
              </a:tblGrid>
              <a:tr h="308397">
                <a:tc gridSpan="5">
                  <a:txBody>
                    <a:bodyPr/>
                    <a:lstStyle/>
                    <a:p>
                      <a:r>
                        <a:rPr lang="en-US" sz="1500" b="1" dirty="0">
                          <a:solidFill>
                            <a:schemeClr val="accent2">
                              <a:lumMod val="75000"/>
                            </a:schemeClr>
                          </a:solidFill>
                          <a:latin typeface="Calibri" panose="020F0502020204030204" pitchFamily="34" charset="0"/>
                          <a:cs typeface="Calibri" panose="020F0502020204030204" pitchFamily="34" charset="0"/>
                        </a:rPr>
                        <a:t>ITR Wise receipt of e-Return July,2019</a:t>
                      </a:r>
                      <a:r>
                        <a:rPr lang="en-US" sz="900" dirty="0">
                          <a:solidFill>
                            <a:schemeClr val="accent2">
                              <a:lumMod val="75000"/>
                            </a:schemeClr>
                          </a:solidFill>
                          <a:latin typeface="Calibri" panose="020F0502020204030204" pitchFamily="34" charset="0"/>
                          <a:cs typeface="Calibri" panose="020F0502020204030204" pitchFamily="34" charset="0"/>
                        </a:rPr>
                        <a:t> </a:t>
                      </a:r>
                    </a:p>
                  </a:txBody>
                  <a:tcPr marL="45930" marR="45930" marT="22965" marB="22965" anchor="ctr">
                    <a:solidFill>
                      <a:srgbClr val="DBD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69241">
                <a:tc>
                  <a:txBody>
                    <a:bodyPr/>
                    <a:lstStyle/>
                    <a:p>
                      <a:pPr algn="l"/>
                      <a:r>
                        <a:rPr lang="en-US" sz="1500" b="1" dirty="0" err="1">
                          <a:solidFill>
                            <a:schemeClr val="accent2">
                              <a:lumMod val="75000"/>
                            </a:schemeClr>
                          </a:solidFill>
                          <a:effectLst/>
                          <a:latin typeface="Calibri" panose="020F0502020204030204" pitchFamily="34" charset="0"/>
                          <a:cs typeface="Calibri" panose="020F0502020204030204" pitchFamily="34" charset="0"/>
                        </a:rPr>
                        <a:t>S.No</a:t>
                      </a:r>
                      <a:r>
                        <a:rPr lang="en-US" sz="1500" b="1" dirty="0">
                          <a:solidFill>
                            <a:schemeClr val="accent2">
                              <a:lumMod val="75000"/>
                            </a:schemeClr>
                          </a:solidFill>
                          <a:effectLst/>
                          <a:latin typeface="Calibri" panose="020F0502020204030204" pitchFamily="34" charset="0"/>
                          <a:cs typeface="Calibri" panose="020F0502020204030204" pitchFamily="34" charset="0"/>
                        </a:rPr>
                        <a:t>.</a:t>
                      </a:r>
                    </a:p>
                  </a:txBody>
                  <a:tcPr marL="23922" marR="23922" marT="23922" marB="23922" anchor="ctr">
                    <a:lnL>
                      <a:noFill/>
                    </a:lnL>
                    <a:lnR>
                      <a:noFill/>
                    </a:lnR>
                    <a:lnB w="9525" cap="flat" cmpd="sng" algn="ctr">
                      <a:solidFill>
                        <a:srgbClr val="FFFFFF"/>
                      </a:solidFill>
                      <a:prstDash val="solid"/>
                      <a:round/>
                      <a:headEnd type="none" w="med" len="med"/>
                      <a:tailEnd type="none" w="med" len="med"/>
                    </a:lnB>
                    <a:solidFill>
                      <a:srgbClr val="F0F0F0"/>
                    </a:solidFill>
                  </a:tcPr>
                </a:tc>
                <a:tc>
                  <a:txBody>
                    <a:bodyPr/>
                    <a:lstStyle/>
                    <a:p>
                      <a:pPr algn="l"/>
                      <a:r>
                        <a:rPr lang="en-US" sz="1500" b="1" dirty="0">
                          <a:solidFill>
                            <a:schemeClr val="accent2">
                              <a:lumMod val="75000"/>
                            </a:schemeClr>
                          </a:solidFill>
                          <a:effectLst/>
                          <a:latin typeface="Calibri" panose="020F0502020204030204" pitchFamily="34" charset="0"/>
                          <a:cs typeface="Calibri" panose="020F0502020204030204" pitchFamily="34" charset="0"/>
                        </a:rPr>
                        <a:t>ITR</a:t>
                      </a:r>
                    </a:p>
                  </a:txBody>
                  <a:tcPr marL="23922" marR="23922" marT="23922" marB="23922" anchor="ctr">
                    <a:lnL>
                      <a:noFill/>
                    </a:lnL>
                    <a:lnR>
                      <a:noFill/>
                    </a:lnR>
                    <a:lnT>
                      <a:noFill/>
                    </a:lnT>
                    <a:lnB w="9525" cap="flat" cmpd="sng" algn="ctr">
                      <a:solidFill>
                        <a:srgbClr val="FFFFFF"/>
                      </a:solidFill>
                      <a:prstDash val="solid"/>
                      <a:round/>
                      <a:headEnd type="none" w="med" len="med"/>
                      <a:tailEnd type="none" w="med" len="med"/>
                    </a:lnB>
                    <a:solidFill>
                      <a:srgbClr val="F0F0F0"/>
                    </a:solidFill>
                  </a:tcPr>
                </a:tc>
                <a:tc>
                  <a:txBody>
                    <a:bodyPr/>
                    <a:lstStyle/>
                    <a:p>
                      <a:pPr algn="r"/>
                      <a:r>
                        <a:rPr lang="en-US" sz="1500" b="1" dirty="0">
                          <a:solidFill>
                            <a:schemeClr val="accent2">
                              <a:lumMod val="75000"/>
                            </a:schemeClr>
                          </a:solidFill>
                          <a:effectLst/>
                          <a:latin typeface="Calibri" panose="020F0502020204030204" pitchFamily="34" charset="0"/>
                          <a:cs typeface="Calibri" panose="020F0502020204030204" pitchFamily="34" charset="0"/>
                        </a:rPr>
                        <a:t>FY 2017-18</a:t>
                      </a:r>
                    </a:p>
                  </a:txBody>
                  <a:tcPr marL="23922" marR="23922" marT="23922" marB="23922" anchor="ctr">
                    <a:lnL>
                      <a:noFill/>
                    </a:lnL>
                    <a:lnR>
                      <a:noFill/>
                    </a:lnR>
                    <a:lnT>
                      <a:noFill/>
                    </a:lnT>
                    <a:lnB w="9525" cap="flat" cmpd="sng" algn="ctr">
                      <a:solidFill>
                        <a:srgbClr val="FFFFFF"/>
                      </a:solidFill>
                      <a:prstDash val="solid"/>
                      <a:round/>
                      <a:headEnd type="none" w="med" len="med"/>
                      <a:tailEnd type="none" w="med" len="med"/>
                    </a:lnB>
                    <a:solidFill>
                      <a:srgbClr val="F0F0F0"/>
                    </a:solidFill>
                  </a:tcPr>
                </a:tc>
                <a:tc>
                  <a:txBody>
                    <a:bodyPr/>
                    <a:lstStyle/>
                    <a:p>
                      <a:pPr algn="r"/>
                      <a:r>
                        <a:rPr lang="en-US" sz="1500" b="1" dirty="0">
                          <a:solidFill>
                            <a:schemeClr val="accent2">
                              <a:lumMod val="75000"/>
                            </a:schemeClr>
                          </a:solidFill>
                          <a:effectLst/>
                          <a:latin typeface="Calibri" panose="020F0502020204030204" pitchFamily="34" charset="0"/>
                          <a:cs typeface="Calibri" panose="020F0502020204030204" pitchFamily="34" charset="0"/>
                        </a:rPr>
                        <a:t>FY 2018-19</a:t>
                      </a:r>
                    </a:p>
                  </a:txBody>
                  <a:tcPr marL="23922" marR="23922" marT="23922" marB="23922" anchor="ctr">
                    <a:lnL>
                      <a:noFill/>
                    </a:lnL>
                    <a:lnR>
                      <a:noFill/>
                    </a:lnR>
                    <a:lnT>
                      <a:noFill/>
                    </a:lnT>
                    <a:lnB w="9525" cap="flat" cmpd="sng" algn="ctr">
                      <a:solidFill>
                        <a:srgbClr val="FFFFFF"/>
                      </a:solidFill>
                      <a:prstDash val="solid"/>
                      <a:round/>
                      <a:headEnd type="none" w="med" len="med"/>
                      <a:tailEnd type="none" w="med" len="med"/>
                    </a:lnB>
                    <a:solidFill>
                      <a:srgbClr val="F0F0F0"/>
                    </a:solidFill>
                  </a:tcPr>
                </a:tc>
                <a:tc>
                  <a:txBody>
                    <a:bodyPr/>
                    <a:lstStyle/>
                    <a:p>
                      <a:pPr algn="r"/>
                      <a:r>
                        <a:rPr lang="en-US" sz="1500" b="1" dirty="0">
                          <a:solidFill>
                            <a:schemeClr val="accent2">
                              <a:lumMod val="75000"/>
                            </a:schemeClr>
                          </a:solidFill>
                          <a:effectLst/>
                          <a:latin typeface="Calibri" panose="020F0502020204030204" pitchFamily="34" charset="0"/>
                          <a:cs typeface="Calibri" panose="020F0502020204030204" pitchFamily="34" charset="0"/>
                        </a:rPr>
                        <a:t>FY 2019-20</a:t>
                      </a:r>
                    </a:p>
                  </a:txBody>
                  <a:tcPr marL="23922" marR="23922" marT="23922" marB="23922" anchor="ctr">
                    <a:lnL>
                      <a:noFill/>
                    </a:lnL>
                    <a:lnR>
                      <a:noFill/>
                    </a:lnR>
                    <a:lnT>
                      <a:noFill/>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01"/>
                  </a:ext>
                </a:extLst>
              </a:tr>
              <a:tr h="269241">
                <a:tc>
                  <a:txBody>
                    <a:bodyPr/>
                    <a:lstStyle/>
                    <a:p>
                      <a:pPr fontAlgn="ctr"/>
                      <a:r>
                        <a:rPr lang="en-US" sz="1500" dirty="0">
                          <a:solidFill>
                            <a:schemeClr val="accent2">
                              <a:lumMod val="75000"/>
                            </a:schemeClr>
                          </a:solidFill>
                          <a:effectLst/>
                          <a:latin typeface="Calibri" panose="020F0502020204030204" pitchFamily="34" charset="0"/>
                          <a:cs typeface="Calibri" panose="020F0502020204030204" pitchFamily="34" charset="0"/>
                        </a:rPr>
                        <a:t>1</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ITR-1</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2,90,67,029</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3,17,00,240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1,68,37,557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02"/>
                  </a:ext>
                </a:extLst>
              </a:tr>
              <a:tr h="451063">
                <a:tc>
                  <a:txBody>
                    <a:bodyPr/>
                    <a:lstStyle/>
                    <a:p>
                      <a:pPr fontAlgn="ctr"/>
                      <a:r>
                        <a:rPr lang="en-US" sz="1500" dirty="0">
                          <a:solidFill>
                            <a:schemeClr val="accent2">
                              <a:lumMod val="75000"/>
                            </a:schemeClr>
                          </a:solidFill>
                          <a:effectLst/>
                          <a:latin typeface="Calibri" panose="020F0502020204030204" pitchFamily="34" charset="0"/>
                          <a:cs typeface="Calibri" panose="020F0502020204030204" pitchFamily="34" charset="0"/>
                        </a:rPr>
                        <a:t>2</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ITR-2(Till AY 2016-17)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3,76,948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43,752</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14,404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03"/>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3</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ITR-2(From AY 2017-18)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46,55,177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47,77,808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20,02,244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04"/>
                  </a:ext>
                </a:extLst>
              </a:tr>
              <a:tr h="643231">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ITR-2A(For AY 2015-16 &amp; 2016-17)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3,13,934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5,460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233</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05"/>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5</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ITR-3(Till AY 2016-17)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1,75,896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9,584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3,016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06"/>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ITR-3(From AY 2017-18)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99,08,934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1,25,11,740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27,58,072</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07"/>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ITR-4S(Till AY 2016-17)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44,95,327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77,283</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6,065</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08"/>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ITR-4(Till AY 2016-17)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29,85,995</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1,21,011</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20,109</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09"/>
                  </a:ext>
                </a:extLst>
              </a:tr>
              <a:tr h="451063">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9</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ITR-4(From AY 2017-18)</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1,27,61,551</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1,47,73,246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47,90,834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10"/>
                  </a:ext>
                </a:extLst>
              </a:tr>
              <a:tr h="269241">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10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ITR-5</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15,12,496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15,57,596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1,85,177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11"/>
                  </a:ext>
                </a:extLst>
              </a:tr>
              <a:tr h="269241">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11</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9,38,620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9,62,573</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27,850</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xmlns="" val="10012"/>
                  </a:ext>
                </a:extLst>
              </a:tr>
              <a:tr h="269241">
                <a:tc>
                  <a:txBody>
                    <a:bodyPr/>
                    <a:lstStyle/>
                    <a:p>
                      <a:pPr fontAlgn="ctr"/>
                      <a:r>
                        <a:rPr lang="en-US" sz="1500">
                          <a:solidFill>
                            <a:schemeClr val="accent2">
                              <a:lumMod val="75000"/>
                            </a:schemeClr>
                          </a:solidFill>
                          <a:effectLst/>
                          <a:latin typeface="Calibri" panose="020F0502020204030204" pitchFamily="34" charset="0"/>
                          <a:cs typeface="Calibri" panose="020F0502020204030204" pitchFamily="34" charset="0"/>
                        </a:rPr>
                        <a:t>12</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ITR-7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2,82,997</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2,68,836</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18,182</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xmlns="" val="10013"/>
                  </a:ext>
                </a:extLst>
              </a:tr>
              <a:tr h="269241">
                <a:tc>
                  <a:txBody>
                    <a:bodyPr/>
                    <a:lstStyle/>
                    <a:p>
                      <a:pPr fontAlgn="ctr"/>
                      <a:endParaRPr lang="en-US" sz="1500">
                        <a:solidFill>
                          <a:schemeClr val="accent2">
                            <a:lumMod val="75000"/>
                          </a:schemeClr>
                        </a:solidFill>
                        <a:effectLst/>
                        <a:latin typeface="Calibri" panose="020F0502020204030204" pitchFamily="34" charset="0"/>
                        <a:cs typeface="Calibri" panose="020F0502020204030204" pitchFamily="34" charset="0"/>
                      </a:endParaRP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7F7F7"/>
                    </a:solidFill>
                  </a:tcPr>
                </a:tc>
                <a:tc>
                  <a:txBody>
                    <a:bodyPr/>
                    <a:lstStyle/>
                    <a:p>
                      <a:pPr algn="l"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Total</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7F7F7"/>
                    </a:solidFill>
                  </a:tcPr>
                </a:tc>
                <a:tc>
                  <a:txBody>
                    <a:bodyPr/>
                    <a:lstStyle/>
                    <a:p>
                      <a:pPr algn="r" fontAlgn="ctr"/>
                      <a:r>
                        <a:rPr lang="en-US" sz="1500" b="1">
                          <a:solidFill>
                            <a:schemeClr val="accent2">
                              <a:lumMod val="75000"/>
                            </a:schemeClr>
                          </a:solidFill>
                          <a:effectLst/>
                          <a:latin typeface="Calibri" panose="020F0502020204030204" pitchFamily="34" charset="0"/>
                          <a:cs typeface="Calibri" panose="020F0502020204030204" pitchFamily="34" charset="0"/>
                        </a:rPr>
                        <a:t>6,74,74,904</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6,68,09,129</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7F7F7"/>
                    </a:solidFill>
                  </a:tcPr>
                </a:tc>
                <a:tc>
                  <a:txBody>
                    <a:bodyPr/>
                    <a:lstStyle/>
                    <a:p>
                      <a:pPr algn="r" fontAlgn="ctr"/>
                      <a:r>
                        <a:rPr lang="en-US" sz="1500" b="1" dirty="0">
                          <a:solidFill>
                            <a:schemeClr val="accent2">
                              <a:lumMod val="75000"/>
                            </a:schemeClr>
                          </a:solidFill>
                          <a:effectLst/>
                          <a:latin typeface="Calibri" panose="020F0502020204030204" pitchFamily="34" charset="0"/>
                          <a:cs typeface="Calibri" panose="020F0502020204030204" pitchFamily="34" charset="0"/>
                        </a:rPr>
                        <a:t>2,66,63,743</a:t>
                      </a:r>
                    </a:p>
                  </a:txBody>
                  <a:tcPr marL="23922" marR="23922" marT="23922" marB="2392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7F7F7"/>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40429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81285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 – Late Filing Income Tax Return</a:t>
            </a:r>
          </a:p>
          <a:p>
            <a:r>
              <a:rPr lang="en-US" sz="2800" dirty="0"/>
              <a:t>Section 139(4) deals with late filing of income tax return. Its provisions have been described below:</a:t>
            </a:r>
          </a:p>
          <a:p>
            <a:r>
              <a:rPr lang="en-US" sz="2800" dirty="0"/>
              <a:t>The taxpayer can file late income tax returns before end of the Assessment year or completion of Assessment u/s144. </a:t>
            </a:r>
          </a:p>
          <a:p>
            <a:r>
              <a:rPr lang="en-US" sz="2800" dirty="0"/>
              <a:t>The tax payer with late filing of income tax returns may incur a fee of </a:t>
            </a:r>
            <a:r>
              <a:rPr lang="en-US" sz="2800" dirty="0" err="1"/>
              <a:t>Rs</a:t>
            </a:r>
            <a:r>
              <a:rPr lang="en-US" sz="2800" dirty="0"/>
              <a:t> 5,000 as specified under Section 234F </a:t>
            </a:r>
            <a:r>
              <a:rPr lang="en-US" sz="2800" dirty="0" err="1"/>
              <a:t>upto</a:t>
            </a:r>
            <a:r>
              <a:rPr lang="en-US" sz="2800" dirty="0"/>
              <a:t> Dec and Rs10000 after Dec’19 ( maximum Rs.1000 for total Income below Rs.5.00 lakh). </a:t>
            </a:r>
          </a:p>
          <a:p>
            <a:r>
              <a:rPr lang="en-US" sz="2800" dirty="0"/>
              <a:t>However, no penalty shall be levied on returns that were not required to be mandatorily filed as per Section 139(1).</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86789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139(5) – Revised Return</a:t>
            </a:r>
          </a:p>
          <a:p>
            <a:r>
              <a:rPr lang="en-US" sz="2800" dirty="0"/>
              <a:t>Section 139(5) deals with </a:t>
            </a:r>
            <a:r>
              <a:rPr lang="en-US" sz="2800" b="1" dirty="0">
                <a:hlinkClick r:id="rId2"/>
              </a:rPr>
              <a:t>revised income tax return</a:t>
            </a:r>
            <a:r>
              <a:rPr lang="en-US" sz="2800" dirty="0"/>
              <a:t> in case of any mistakes while filing the original income tax returns. The following are its provisions:</a:t>
            </a:r>
          </a:p>
          <a:p>
            <a:r>
              <a:rPr lang="en-US" sz="2800" dirty="0"/>
              <a:t>If the original or initial income tax return was filed by the </a:t>
            </a:r>
            <a:r>
              <a:rPr lang="en-US" sz="2800" dirty="0" err="1"/>
              <a:t>assessee</a:t>
            </a:r>
            <a:r>
              <a:rPr lang="en-US" sz="2800" dirty="0"/>
              <a:t> or entity as per Section 139(1) , he/she can file a revised income tax return before end of </a:t>
            </a:r>
            <a:r>
              <a:rPr lang="en-US" sz="2800"/>
              <a:t>the Assessment </a:t>
            </a:r>
            <a:r>
              <a:rPr lang="en-US" sz="2800" dirty="0"/>
              <a:t>year of relevance or prior to the completion or conclusion of assessment, depending on which takes place sooner.</a:t>
            </a:r>
          </a:p>
          <a:p>
            <a:r>
              <a:rPr lang="en-US" sz="2800" dirty="0"/>
              <a:t>A late income tax return cannot be revised. However, any loss return that was filed within the prescribed due date as mentioned in Section 139(1) can be revised.</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36868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65193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265842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96877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p>
          <a:p>
            <a:endParaRPr lang="en-US" sz="2800" dirty="0"/>
          </a:p>
          <a:p>
            <a:r>
              <a:rPr lang="en-US" sz="2800" dirty="0"/>
              <a:t>Section 139(4C) and Section 139(4D) deals with specific institutions who claim privileges as per the provision of Section 10 of the Income Tax Act 1961. </a:t>
            </a:r>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06233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endParaRPr lang="en-US" sz="2800" dirty="0"/>
          </a:p>
          <a:p>
            <a:r>
              <a:rPr lang="en-US" sz="2800" dirty="0"/>
              <a:t>In the request from tax payer through an application, the allowable period could be extended. The assessing officer intimates the tax payer about the defect through a simple letter.</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2949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9386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p>
          <a:p>
            <a:r>
              <a:rPr lang="en-US" sz="2800" dirty="0"/>
              <a:t>Section 139 contains various sub-sections that deal with different kinds of returns filed by different individuals related to late payments and mistakes. Hence, the due dates for filing their income tax returns are prescribed below:</a:t>
            </a:r>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are specified below:</a:t>
            </a:r>
          </a:p>
          <a:p>
            <a:r>
              <a:rPr lang="en-US" sz="2800" dirty="0"/>
              <a:t>A person or employee who is paid with a wage.</a:t>
            </a:r>
          </a:p>
          <a:p>
            <a:r>
              <a:rPr lang="en-US" sz="2800" dirty="0"/>
              <a:t>Any self-employed individual.</a:t>
            </a:r>
          </a:p>
          <a:p>
            <a:r>
              <a:rPr lang="en-US" sz="2800" dirty="0"/>
              <a:t>Any consultant or freelancer.</a:t>
            </a:r>
          </a:p>
        </p:txBody>
      </p:sp>
    </p:spTree>
    <p:extLst>
      <p:ext uri="{BB962C8B-B14F-4D97-AF65-F5344CB8AC3E}">
        <p14:creationId xmlns:p14="http://schemas.microsoft.com/office/powerpoint/2010/main" xmlns="" val="3244457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September 30th</a:t>
            </a:r>
            <a:endParaRPr lang="en-US" sz="2800" dirty="0"/>
          </a:p>
          <a:p>
            <a:r>
              <a:rPr lang="en-US" sz="2800" dirty="0"/>
              <a:t>All individuals who require an audit for their books of account must file their tax returns on September 30th of each assessment year.</a:t>
            </a:r>
            <a:br>
              <a:rPr lang="en-US" sz="2800" dirty="0"/>
            </a:br>
            <a:r>
              <a:rPr lang="en-US" sz="2800" dirty="0"/>
              <a:t>The following individuals might come under this category:</a:t>
            </a:r>
          </a:p>
          <a:p>
            <a:r>
              <a:rPr lang="en-US" sz="2800" dirty="0"/>
              <a:t>A business entity.</a:t>
            </a:r>
          </a:p>
          <a:p>
            <a:r>
              <a:rPr lang="en-US" sz="2800" dirty="0"/>
              <a:t>A self-employed person or professional.</a:t>
            </a:r>
          </a:p>
          <a:p>
            <a:r>
              <a:rPr lang="en-US" sz="2800" dirty="0"/>
              <a:t>A working partner employed with a firm or a consultant who requires to have an audit performed on his accounting book.</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0703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9386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Form ITR 7</a:t>
            </a:r>
          </a:p>
          <a:p>
            <a:r>
              <a:rPr lang="en-US" sz="2800" dirty="0"/>
              <a:t>Income Tax Department made Form ITR 7 is applicable for all individuals, institutions and entities who require to file a return under Sections 139(4a), 139(4b), 139(4c) and 139(4d).</a:t>
            </a:r>
            <a:br>
              <a:rPr lang="en-US" sz="2800" dirty="0"/>
            </a:br>
            <a:r>
              <a:rPr lang="en-US" sz="2800" dirty="0"/>
              <a:t>Taxpayers are suggested to match the tax values as collected, paid or deducted amounts with Form 26AS, the Tax Credit Statement.</a:t>
            </a:r>
            <a:br>
              <a:rPr lang="en-US" sz="2800" dirty="0"/>
            </a:br>
            <a:r>
              <a:rPr lang="en-US" sz="2800" dirty="0"/>
              <a:t>ITR-7 could be filed with IT Department by any of the following manners:</a:t>
            </a:r>
          </a:p>
          <a:p>
            <a:r>
              <a:rPr lang="en-US" sz="2800" dirty="0"/>
              <a:t>Filing in a paper form.</a:t>
            </a:r>
          </a:p>
          <a:p>
            <a:r>
              <a:rPr lang="en-US" sz="2800" dirty="0"/>
              <a:t>Filing electronically using a digital signature.</a:t>
            </a:r>
          </a:p>
          <a:p>
            <a:r>
              <a:rPr lang="en-US" sz="2800" dirty="0"/>
              <a:t>Electronically transmitting data followed by Submission of Verification of return in the Form ITR-V.</a:t>
            </a:r>
          </a:p>
          <a:p>
            <a:r>
              <a:rPr lang="en-US" sz="2800" dirty="0"/>
              <a:t>Furnishing return that is bar-coded.</a:t>
            </a:r>
          </a:p>
        </p:txBody>
      </p:sp>
    </p:spTree>
    <p:extLst>
      <p:ext uri="{BB962C8B-B14F-4D97-AF65-F5344CB8AC3E}">
        <p14:creationId xmlns:p14="http://schemas.microsoft.com/office/powerpoint/2010/main" xmlns="" val="2951150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062377"/>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139(4e)</a:t>
            </a:r>
          </a:p>
          <a:p>
            <a:endParaRPr lang="en-US" sz="2800" dirty="0"/>
          </a:p>
          <a:p>
            <a:r>
              <a:rPr lang="en-US" sz="2800" dirty="0"/>
              <a:t>This section is for furnishing return for income by business trusts which are not needed to furnish the return for profit or loss following some other provision under section 139(4e).</a:t>
            </a:r>
          </a:p>
          <a:p>
            <a:r>
              <a:rPr lang="en-US" sz="2800" dirty="0"/>
              <a:t/>
            </a:r>
            <a:br>
              <a:rPr lang="en-US" sz="2800" dirty="0"/>
            </a:b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0018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5163" y="1388147"/>
            <a:ext cx="8478982" cy="4074642"/>
          </a:xfrm>
          <a:prstGeom prst="rect">
            <a:avLst/>
          </a:prstGeom>
        </p:spPr>
        <p:txBody>
          <a:bodyPr wrap="square">
            <a:spAutoFit/>
          </a:bodyPr>
          <a:lstStyle/>
          <a:p>
            <a:pPr algn="just">
              <a:lnSpc>
                <a:spcPct val="200000"/>
              </a:lnSpc>
            </a:pPr>
            <a:r>
              <a:rPr lang="en-US" sz="2400" dirty="0">
                <a:solidFill>
                  <a:srgbClr val="000000"/>
                </a:solidFill>
                <a:latin typeface="Times New Roman" panose="02020603050405020304" pitchFamily="18" charset="0"/>
              </a:rPr>
              <a:t>People raise the question </a:t>
            </a:r>
            <a:r>
              <a:rPr lang="en-US" sz="2400" b="1" dirty="0">
                <a:solidFill>
                  <a:srgbClr val="000000"/>
                </a:solidFill>
                <a:latin typeface="Times New Roman" panose="02020603050405020304" pitchFamily="18" charset="0"/>
              </a:rPr>
              <a:t>'Why should I pay tax?</a:t>
            </a:r>
          </a:p>
          <a:p>
            <a:pPr algn="just">
              <a:lnSpc>
                <a:spcPct val="200000"/>
              </a:lnSpc>
            </a:pPr>
            <a:r>
              <a:rPr lang="en-US" dirty="0">
                <a:solidFill>
                  <a:srgbClr val="000000"/>
                </a:solidFill>
                <a:latin typeface="Times New Roman" panose="02020603050405020304" pitchFamily="18" charset="0"/>
              </a:rPr>
              <a:t>They argue: </a:t>
            </a:r>
          </a:p>
          <a:p>
            <a:pPr marL="285750" indent="-285750" algn="just">
              <a:lnSpc>
                <a:spcPct val="200000"/>
              </a:lnSpc>
              <a:buFont typeface="Wingdings" panose="05000000000000000000" pitchFamily="2" charset="2"/>
              <a:buChar char="v"/>
            </a:pPr>
            <a:r>
              <a:rPr lang="en-US" dirty="0">
                <a:solidFill>
                  <a:srgbClr val="000000"/>
                </a:solidFill>
                <a:latin typeface="Times New Roman" panose="02020603050405020304" pitchFamily="18" charset="0"/>
              </a:rPr>
              <a:t>I have to pay for my food, for my house, for my travel, for my medical treatment, for owning a vehicle not only cost of vehicle but also vehicle tax and what not. </a:t>
            </a:r>
          </a:p>
          <a:p>
            <a:pPr marL="285750" indent="-285750" algn="just">
              <a:lnSpc>
                <a:spcPct val="200000"/>
              </a:lnSpc>
              <a:buFont typeface="Wingdings" panose="05000000000000000000" pitchFamily="2" charset="2"/>
              <a:buChar char="v"/>
            </a:pPr>
            <a:r>
              <a:rPr lang="en-US" dirty="0">
                <a:solidFill>
                  <a:srgbClr val="000000"/>
                </a:solidFill>
                <a:latin typeface="Times New Roman" panose="02020603050405020304" pitchFamily="18" charset="0"/>
              </a:rPr>
              <a:t> Even on many roads, one has to pay toll tax! They also say that if we compare with countries like USA and UK, the people get social security as also medical facilities virtually without any cost. But India does not offer such facilities.</a:t>
            </a:r>
            <a:endParaRPr lang="en-IN" dirty="0"/>
          </a:p>
        </p:txBody>
      </p:sp>
    </p:spTree>
    <p:extLst>
      <p:ext uri="{BB962C8B-B14F-4D97-AF65-F5344CB8AC3E}">
        <p14:creationId xmlns:p14="http://schemas.microsoft.com/office/powerpoint/2010/main" xmlns="" val="2224278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2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ITR FORMS</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2880" y="717672"/>
            <a:ext cx="11727180" cy="6140328"/>
          </a:xfrm>
          <a:prstGeom prst="rect">
            <a:avLst/>
          </a:prstGeom>
        </p:spPr>
      </p:pic>
    </p:spTree>
    <p:extLst>
      <p:ext uri="{BB962C8B-B14F-4D97-AF65-F5344CB8AC3E}">
        <p14:creationId xmlns:p14="http://schemas.microsoft.com/office/powerpoint/2010/main" xmlns="" val="394448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588385"/>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5018" y="1953491"/>
            <a:ext cx="11402290" cy="4339650"/>
          </a:xfrm>
          <a:prstGeom prst="rect">
            <a:avLst/>
          </a:prstGeom>
          <a:solidFill>
            <a:schemeClr val="accent3">
              <a:lumMod val="40000"/>
              <a:lumOff val="60000"/>
            </a:schemeClr>
          </a:solidFill>
          <a:scene3d>
            <a:camera prst="orthographicFront"/>
            <a:lightRig rig="threePt" dir="t"/>
          </a:scene3d>
          <a:sp3d>
            <a:bevelT/>
          </a:sp3d>
        </p:spPr>
        <p:txBody>
          <a:bodyPr wrap="square" rtlCol="0">
            <a:spAutoFit/>
          </a:bodyPr>
          <a:lstStyle/>
          <a:p>
            <a:pPr algn="ctr"/>
            <a:r>
              <a:rPr lang="en-IN" dirty="0">
                <a:solidFill>
                  <a:srgbClr val="FF0000"/>
                </a:solidFill>
                <a:effectLst>
                  <a:outerShdw blurRad="38100" dist="38100" dir="2700000" algn="tl">
                    <a:srgbClr val="000000">
                      <a:alpha val="43137"/>
                    </a:srgbClr>
                  </a:outerShdw>
                </a:effectLst>
                <a:latin typeface="Cambria" panose="02040503050406030204" pitchFamily="18" charset="0"/>
              </a:rPr>
              <a:t>Total ITRs are – ITR 1 to ITR 7</a:t>
            </a:r>
          </a:p>
          <a:p>
            <a:r>
              <a:rPr lang="en-IN" sz="2400" u="sng" dirty="0">
                <a:effectLst>
                  <a:outerShdw blurRad="38100" dist="38100" dir="2700000" algn="tl">
                    <a:srgbClr val="000000">
                      <a:alpha val="43137"/>
                    </a:srgbClr>
                  </a:outerShdw>
                </a:effectLst>
                <a:latin typeface="Cambria" panose="02040503050406030204" pitchFamily="18" charset="0"/>
              </a:rPr>
              <a:t>ITR-1</a:t>
            </a:r>
          </a:p>
          <a:p>
            <a:endParaRPr lang="en-IN" dirty="0">
              <a:latin typeface="Cambria" panose="02040503050406030204" pitchFamily="18" charset="0"/>
            </a:endParaRPr>
          </a:p>
          <a:p>
            <a:r>
              <a:rPr lang="en-US" dirty="0" err="1">
                <a:latin typeface="Cambria" panose="02040503050406030204" pitchFamily="18" charset="0"/>
              </a:rPr>
              <a:t>i</a:t>
            </a:r>
            <a:r>
              <a:rPr lang="en-US" dirty="0">
                <a:latin typeface="Cambria" panose="02040503050406030204" pitchFamily="18" charset="0"/>
              </a:rPr>
              <a:t>. Earlier ITR-1 was applicable for both Residents, Residents Not ordinarily resident (RNOR) and also Non-residents. Now, this form has been made applicable only for resident individuals </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latin typeface="Cambria" panose="02040503050406030204" pitchFamily="18" charset="0"/>
              </a:rPr>
              <a:t>ii. The condition of the individual having income from salaries, one house property, other income and having total income up to </a:t>
            </a:r>
            <a:r>
              <a:rPr lang="en-US" dirty="0" err="1">
                <a:latin typeface="Cambria" panose="02040503050406030204" pitchFamily="18" charset="0"/>
              </a:rPr>
              <a:t>Rs</a:t>
            </a:r>
            <a:r>
              <a:rPr lang="en-US" dirty="0">
                <a:latin typeface="Cambria" panose="02040503050406030204" pitchFamily="18" charset="0"/>
              </a:rPr>
              <a:t> 50 lakhs continues </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latin typeface="Cambria" panose="02040503050406030204" pitchFamily="18" charset="0"/>
              </a:rPr>
              <a:t>iii. There is a requirement to furnish a break-up of salary. Until now, these details would appear only in Form 16 and the requirement to disclose them in the return had never arisen </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latin typeface="Cambria" panose="02040503050406030204" pitchFamily="18" charset="0"/>
              </a:rPr>
              <a:t>iv. There is also a requirement to furnish a break up of Income under House Property which was earlier mandatory only for ITR -2 and other forms </a:t>
            </a:r>
            <a:r>
              <a:rPr lang="en-US" dirty="0"/>
              <a:t/>
            </a:r>
            <a:br>
              <a:rPr lang="en-US" dirty="0"/>
            </a:br>
            <a:endParaRPr lang="en-IN" dirty="0"/>
          </a:p>
        </p:txBody>
      </p:sp>
    </p:spTree>
    <p:extLst>
      <p:ext uri="{BB962C8B-B14F-4D97-AF65-F5344CB8AC3E}">
        <p14:creationId xmlns:p14="http://schemas.microsoft.com/office/powerpoint/2010/main" xmlns="" val="1088727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588385"/>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474413" y="1246909"/>
            <a:ext cx="9539952" cy="5096884"/>
          </a:xfrm>
          <a:prstGeom prst="rect">
            <a:avLst/>
          </a:prstGeom>
        </p:spPr>
      </p:pic>
    </p:spTree>
    <p:extLst>
      <p:ext uri="{BB962C8B-B14F-4D97-AF65-F5344CB8AC3E}">
        <p14:creationId xmlns:p14="http://schemas.microsoft.com/office/powerpoint/2010/main" xmlns="" val="167805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76642" y="1343891"/>
            <a:ext cx="8841256" cy="4970779"/>
          </a:xfrm>
          <a:prstGeom prst="rect">
            <a:avLst/>
          </a:prstGeom>
        </p:spPr>
      </p:pic>
    </p:spTree>
    <p:extLst>
      <p:ext uri="{BB962C8B-B14F-4D97-AF65-F5344CB8AC3E}">
        <p14:creationId xmlns:p14="http://schemas.microsoft.com/office/powerpoint/2010/main" xmlns="" val="3247092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597026"/>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8126" y="1244555"/>
            <a:ext cx="9693284" cy="5191850"/>
          </a:xfrm>
          <a:prstGeom prst="rect">
            <a:avLst/>
          </a:prstGeom>
        </p:spPr>
      </p:pic>
    </p:spTree>
    <p:extLst>
      <p:ext uri="{BB962C8B-B14F-4D97-AF65-F5344CB8AC3E}">
        <p14:creationId xmlns:p14="http://schemas.microsoft.com/office/powerpoint/2010/main" xmlns="" val="1657137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4802" y="1314091"/>
            <a:ext cx="9735188" cy="5144218"/>
          </a:xfrm>
          <a:prstGeom prst="rect">
            <a:avLst/>
          </a:prstGeom>
        </p:spPr>
      </p:pic>
    </p:spTree>
    <p:extLst>
      <p:ext uri="{BB962C8B-B14F-4D97-AF65-F5344CB8AC3E}">
        <p14:creationId xmlns:p14="http://schemas.microsoft.com/office/powerpoint/2010/main" xmlns="" val="3667575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04248" y="1174205"/>
            <a:ext cx="9697803" cy="5144218"/>
          </a:xfrm>
          <a:prstGeom prst="rect">
            <a:avLst/>
          </a:prstGeom>
        </p:spPr>
      </p:pic>
    </p:spTree>
    <p:extLst>
      <p:ext uri="{BB962C8B-B14F-4D97-AF65-F5344CB8AC3E}">
        <p14:creationId xmlns:p14="http://schemas.microsoft.com/office/powerpoint/2010/main" xmlns="" val="4045286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9118" y="1371599"/>
            <a:ext cx="10058400" cy="5460455"/>
          </a:xfrm>
          <a:prstGeom prst="rect">
            <a:avLst/>
          </a:prstGeom>
        </p:spPr>
      </p:pic>
    </p:spTree>
    <p:extLst>
      <p:ext uri="{BB962C8B-B14F-4D97-AF65-F5344CB8AC3E}">
        <p14:creationId xmlns:p14="http://schemas.microsoft.com/office/powerpoint/2010/main" xmlns="" val="684682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0150" y="1200150"/>
            <a:ext cx="10058400" cy="5657850"/>
          </a:xfrm>
          <a:prstGeom prst="rect">
            <a:avLst/>
          </a:prstGeom>
        </p:spPr>
      </p:pic>
    </p:spTree>
    <p:extLst>
      <p:ext uri="{BB962C8B-B14F-4D97-AF65-F5344CB8AC3E}">
        <p14:creationId xmlns:p14="http://schemas.microsoft.com/office/powerpoint/2010/main" xmlns="" val="3900250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8690" y="1200150"/>
            <a:ext cx="10058400" cy="5657850"/>
          </a:xfrm>
          <a:prstGeom prst="rect">
            <a:avLst/>
          </a:prstGeom>
        </p:spPr>
      </p:pic>
    </p:spTree>
    <p:extLst>
      <p:ext uri="{BB962C8B-B14F-4D97-AF65-F5344CB8AC3E}">
        <p14:creationId xmlns:p14="http://schemas.microsoft.com/office/powerpoint/2010/main" xmlns="" val="295970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09026" y="1442184"/>
            <a:ext cx="2424546" cy="1856509"/>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pic>
        <p:nvPicPr>
          <p:cNvPr id="17" name="Picture 16"/>
          <p:cNvPicPr>
            <a:picLocks noChangeAspect="1"/>
          </p:cNvPicPr>
          <p:nvPr/>
        </p:nvPicPr>
        <p:blipFill>
          <a:blip r:embed="rId3"/>
          <a:stretch>
            <a:fillRect/>
          </a:stretch>
        </p:blipFill>
        <p:spPr>
          <a:xfrm>
            <a:off x="1426414" y="1442184"/>
            <a:ext cx="1509429" cy="1004456"/>
          </a:xfrm>
          <a:prstGeom prst="ellipse">
            <a:avLst/>
          </a:prstGeom>
          <a:ln>
            <a:noFill/>
          </a:ln>
          <a:effectLst>
            <a:softEdge rad="112500"/>
          </a:effectLst>
        </p:spPr>
      </p:pic>
      <p:pic>
        <p:nvPicPr>
          <p:cNvPr id="4098" name="Picture 2" descr="Image result for foo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09026" y="2267528"/>
            <a:ext cx="1589901" cy="84657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8" name="Picture 17"/>
          <p:cNvPicPr>
            <a:picLocks noChangeAspect="1"/>
          </p:cNvPicPr>
          <p:nvPr/>
        </p:nvPicPr>
        <p:blipFill>
          <a:blip r:embed="rId5"/>
          <a:stretch>
            <a:fillRect/>
          </a:stretch>
        </p:blipFill>
        <p:spPr>
          <a:xfrm>
            <a:off x="2236554" y="1781406"/>
            <a:ext cx="1110044" cy="1080655"/>
          </a:xfrm>
          <a:prstGeom prst="ellipse">
            <a:avLst/>
          </a:prstGeom>
          <a:ln>
            <a:noFill/>
          </a:ln>
          <a:effectLst>
            <a:softEdge rad="112500"/>
          </a:effectLst>
        </p:spPr>
      </p:pic>
      <p:pic>
        <p:nvPicPr>
          <p:cNvPr id="19" name="Picture 18"/>
          <p:cNvPicPr>
            <a:picLocks noChangeAspect="1"/>
          </p:cNvPicPr>
          <p:nvPr/>
        </p:nvPicPr>
        <p:blipFill>
          <a:blip r:embed="rId6"/>
          <a:stretch>
            <a:fillRect/>
          </a:stretch>
        </p:blipFill>
        <p:spPr>
          <a:xfrm>
            <a:off x="4046039" y="514615"/>
            <a:ext cx="2655469" cy="2042669"/>
          </a:xfrm>
          <a:prstGeom prst="rect">
            <a:avLst/>
          </a:prstGeom>
        </p:spPr>
      </p:pic>
      <p:pic>
        <p:nvPicPr>
          <p:cNvPr id="20" name="Picture 19"/>
          <p:cNvPicPr>
            <a:picLocks noChangeAspect="1"/>
          </p:cNvPicPr>
          <p:nvPr/>
        </p:nvPicPr>
        <p:blipFill>
          <a:blip r:embed="rId7"/>
          <a:stretch>
            <a:fillRect/>
          </a:stretch>
        </p:blipFill>
        <p:spPr>
          <a:xfrm>
            <a:off x="4712002" y="778935"/>
            <a:ext cx="1663845" cy="1549590"/>
          </a:xfrm>
          <a:prstGeom prst="ellipse">
            <a:avLst/>
          </a:prstGeom>
          <a:ln>
            <a:noFill/>
          </a:ln>
          <a:effectLst>
            <a:softEdge rad="112500"/>
          </a:effectLst>
        </p:spPr>
      </p:pic>
      <p:pic>
        <p:nvPicPr>
          <p:cNvPr id="3" name="Picture 2"/>
          <p:cNvPicPr>
            <a:picLocks noChangeAspect="1"/>
          </p:cNvPicPr>
          <p:nvPr/>
        </p:nvPicPr>
        <p:blipFill>
          <a:blip r:embed="rId8"/>
          <a:stretch>
            <a:fillRect/>
          </a:stretch>
        </p:blipFill>
        <p:spPr>
          <a:xfrm rot="1787936">
            <a:off x="7747621" y="3054595"/>
            <a:ext cx="2658086" cy="2468002"/>
          </a:xfrm>
          <a:prstGeom prst="rect">
            <a:avLst/>
          </a:prstGeom>
        </p:spPr>
      </p:pic>
      <p:pic>
        <p:nvPicPr>
          <p:cNvPr id="4" name="Picture 3"/>
          <p:cNvPicPr>
            <a:picLocks noChangeAspect="1"/>
          </p:cNvPicPr>
          <p:nvPr/>
        </p:nvPicPr>
        <p:blipFill>
          <a:blip r:embed="rId6"/>
          <a:stretch>
            <a:fillRect/>
          </a:stretch>
        </p:blipFill>
        <p:spPr>
          <a:xfrm>
            <a:off x="7497737" y="861576"/>
            <a:ext cx="2456901" cy="1889924"/>
          </a:xfrm>
          <a:prstGeom prst="rect">
            <a:avLst/>
          </a:prstGeom>
        </p:spPr>
      </p:pic>
      <p:sp>
        <p:nvSpPr>
          <p:cNvPr id="11" name="Cloud 10"/>
          <p:cNvSpPr/>
          <p:nvPr/>
        </p:nvSpPr>
        <p:spPr>
          <a:xfrm>
            <a:off x="968855" y="3828135"/>
            <a:ext cx="2424546" cy="1856509"/>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pic>
        <p:nvPicPr>
          <p:cNvPr id="2" name="Picture 1"/>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rot="19971045">
            <a:off x="1205957" y="4166174"/>
            <a:ext cx="1727683" cy="915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10"/>
          <a:stretch>
            <a:fillRect/>
          </a:stretch>
        </p:blipFill>
        <p:spPr>
          <a:xfrm rot="21193281">
            <a:off x="7672965" y="1149817"/>
            <a:ext cx="1909494" cy="95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11"/>
          <a:stretch>
            <a:fillRect/>
          </a:stretch>
        </p:blipFill>
        <p:spPr>
          <a:xfrm rot="1094255">
            <a:off x="7836014" y="4050048"/>
            <a:ext cx="2352298" cy="1150177"/>
          </a:xfrm>
          <a:prstGeom prst="ellipse">
            <a:avLst/>
          </a:prstGeom>
          <a:ln>
            <a:noFill/>
          </a:ln>
          <a:effectLst>
            <a:softEdge rad="112500"/>
          </a:effectLst>
        </p:spPr>
      </p:pic>
      <p:pic>
        <p:nvPicPr>
          <p:cNvPr id="7" name="Picture 6"/>
          <p:cNvPicPr>
            <a:picLocks noChangeAspect="1"/>
          </p:cNvPicPr>
          <p:nvPr/>
        </p:nvPicPr>
        <p:blipFill>
          <a:blip r:embed="rId12"/>
          <a:stretch>
            <a:fillRect/>
          </a:stretch>
        </p:blipFill>
        <p:spPr>
          <a:xfrm>
            <a:off x="4783132" y="3209408"/>
            <a:ext cx="2143125" cy="2143125"/>
          </a:xfrm>
          <a:prstGeom prst="rect">
            <a:avLst/>
          </a:prstGeom>
        </p:spPr>
      </p:pic>
      <p:sp>
        <p:nvSpPr>
          <p:cNvPr id="21" name="Striped Right Arrow 20"/>
          <p:cNvSpPr/>
          <p:nvPr/>
        </p:nvSpPr>
        <p:spPr>
          <a:xfrm rot="20803296">
            <a:off x="3509367" y="4407919"/>
            <a:ext cx="1513767" cy="30105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21"/>
          <p:cNvPicPr>
            <a:picLocks noChangeAspect="1"/>
          </p:cNvPicPr>
          <p:nvPr/>
        </p:nvPicPr>
        <p:blipFill>
          <a:blip r:embed="rId13"/>
          <a:stretch>
            <a:fillRect/>
          </a:stretch>
        </p:blipFill>
        <p:spPr>
          <a:xfrm rot="1883379">
            <a:off x="3300662" y="2835236"/>
            <a:ext cx="1563619" cy="366464"/>
          </a:xfrm>
          <a:prstGeom prst="rect">
            <a:avLst/>
          </a:prstGeom>
        </p:spPr>
      </p:pic>
      <p:pic>
        <p:nvPicPr>
          <p:cNvPr id="23" name="Picture 22"/>
          <p:cNvPicPr>
            <a:picLocks noChangeAspect="1"/>
          </p:cNvPicPr>
          <p:nvPr/>
        </p:nvPicPr>
        <p:blipFill>
          <a:blip r:embed="rId14" cstate="print"/>
          <a:stretch>
            <a:fillRect/>
          </a:stretch>
        </p:blipFill>
        <p:spPr>
          <a:xfrm rot="3169804">
            <a:off x="5402446" y="2473848"/>
            <a:ext cx="843673" cy="624498"/>
          </a:xfrm>
          <a:prstGeom prst="rect">
            <a:avLst/>
          </a:prstGeom>
        </p:spPr>
      </p:pic>
      <p:pic>
        <p:nvPicPr>
          <p:cNvPr id="24" name="Picture 23"/>
          <p:cNvPicPr>
            <a:picLocks noChangeAspect="1"/>
          </p:cNvPicPr>
          <p:nvPr/>
        </p:nvPicPr>
        <p:blipFill>
          <a:blip r:embed="rId15"/>
          <a:stretch>
            <a:fillRect/>
          </a:stretch>
        </p:blipFill>
        <p:spPr>
          <a:xfrm rot="6717152">
            <a:off x="6645894" y="2299535"/>
            <a:ext cx="1304657" cy="1268078"/>
          </a:xfrm>
          <a:prstGeom prst="rect">
            <a:avLst/>
          </a:prstGeom>
        </p:spPr>
      </p:pic>
      <p:pic>
        <p:nvPicPr>
          <p:cNvPr id="25" name="Picture 24"/>
          <p:cNvPicPr>
            <a:picLocks noChangeAspect="1"/>
          </p:cNvPicPr>
          <p:nvPr/>
        </p:nvPicPr>
        <p:blipFill>
          <a:blip r:embed="rId15"/>
          <a:stretch>
            <a:fillRect/>
          </a:stretch>
        </p:blipFill>
        <p:spPr>
          <a:xfrm rot="9503570">
            <a:off x="6659889" y="3858581"/>
            <a:ext cx="1039679" cy="951675"/>
          </a:xfrm>
          <a:prstGeom prst="rect">
            <a:avLst/>
          </a:prstGeom>
        </p:spPr>
      </p:pic>
      <p:pic>
        <p:nvPicPr>
          <p:cNvPr id="26" name="Picture 25"/>
          <p:cNvPicPr>
            <a:picLocks noChangeAspect="1"/>
          </p:cNvPicPr>
          <p:nvPr/>
        </p:nvPicPr>
        <p:blipFill>
          <a:blip r:embed="rId16"/>
          <a:stretch>
            <a:fillRect/>
          </a:stretch>
        </p:blipFill>
        <p:spPr>
          <a:xfrm rot="907527">
            <a:off x="8475774" y="3215838"/>
            <a:ext cx="1548211" cy="1140624"/>
          </a:xfrm>
          <a:prstGeom prst="ellipse">
            <a:avLst/>
          </a:prstGeom>
          <a:ln>
            <a:noFill/>
          </a:ln>
          <a:effectLst>
            <a:softEdge rad="112500"/>
          </a:effectLst>
        </p:spPr>
      </p:pic>
      <p:sp>
        <p:nvSpPr>
          <p:cNvPr id="8" name="TextBox 7"/>
          <p:cNvSpPr txBox="1"/>
          <p:nvPr/>
        </p:nvSpPr>
        <p:spPr>
          <a:xfrm>
            <a:off x="568037" y="778935"/>
            <a:ext cx="524276" cy="1205193"/>
          </a:xfrm>
          <a:prstGeom prst="rect">
            <a:avLst/>
          </a:prstGeom>
          <a:solidFill>
            <a:schemeClr val="bg1"/>
          </a:solidFill>
        </p:spPr>
        <p:txBody>
          <a:bodyPr wrap="square" rtlCol="0">
            <a:spAutoFit/>
          </a:bodyPr>
          <a:lstStyle/>
          <a:p>
            <a:endParaRPr lang="en-IN" dirty="0">
              <a:ln>
                <a:solidFill>
                  <a:schemeClr val="bg1"/>
                </a:solidFill>
              </a:ln>
              <a:solidFill>
                <a:schemeClr val="bg1"/>
              </a:solidFill>
            </a:endParaRPr>
          </a:p>
          <a:p>
            <a:endParaRPr lang="en-IN" dirty="0">
              <a:ln>
                <a:solidFill>
                  <a:schemeClr val="bg1"/>
                </a:solidFill>
              </a:ln>
              <a:solidFill>
                <a:schemeClr val="bg1"/>
              </a:solidFill>
            </a:endParaRPr>
          </a:p>
          <a:p>
            <a:endParaRPr lang="en-IN" dirty="0">
              <a:ln>
                <a:solidFill>
                  <a:schemeClr val="bg1"/>
                </a:solidFill>
              </a:ln>
              <a:solidFill>
                <a:schemeClr val="bg1"/>
              </a:solidFill>
            </a:endParaRPr>
          </a:p>
          <a:p>
            <a:endParaRPr lang="en-IN" dirty="0">
              <a:ln>
                <a:solidFill>
                  <a:schemeClr val="bg1"/>
                </a:solidFill>
              </a:ln>
              <a:solidFill>
                <a:schemeClr val="bg1"/>
              </a:solidFill>
            </a:endParaRPr>
          </a:p>
        </p:txBody>
      </p:sp>
    </p:spTree>
    <p:extLst>
      <p:ext uri="{BB962C8B-B14F-4D97-AF65-F5344CB8AC3E}">
        <p14:creationId xmlns:p14="http://schemas.microsoft.com/office/powerpoint/2010/main" xmlns="" val="1327885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20140" y="1200150"/>
            <a:ext cx="10241280" cy="5657850"/>
          </a:xfrm>
          <a:prstGeom prst="rect">
            <a:avLst/>
          </a:prstGeom>
        </p:spPr>
      </p:pic>
    </p:spTree>
    <p:extLst>
      <p:ext uri="{BB962C8B-B14F-4D97-AF65-F5344CB8AC3E}">
        <p14:creationId xmlns:p14="http://schemas.microsoft.com/office/powerpoint/2010/main" xmlns="" val="4120397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52400" y="2507673"/>
            <a:ext cx="2410691" cy="369332"/>
          </a:xfrm>
          <a:prstGeom prst="rect">
            <a:avLst/>
          </a:prstGeom>
          <a:noFill/>
        </p:spPr>
        <p:txBody>
          <a:bodyPr wrap="square" rtlCol="0">
            <a:spAutoFit/>
          </a:bodyPr>
          <a:lstStyle/>
          <a:p>
            <a:r>
              <a:rPr lang="en-IN" b="1" dirty="0">
                <a:ln w="13462">
                  <a:noFill/>
                  <a:prstDash val="solid"/>
                </a:ln>
                <a:solidFill>
                  <a:srgbClr val="7030A0"/>
                </a:solidFill>
                <a:effectLst>
                  <a:outerShdw dist="38100" dir="2700000" algn="bl" rotWithShape="0">
                    <a:schemeClr val="accent5"/>
                  </a:outerShdw>
                </a:effectLst>
              </a:rPr>
              <a:t>Limit- </a:t>
            </a:r>
            <a:r>
              <a:rPr lang="en-IN" b="1" dirty="0" err="1">
                <a:ln w="13462">
                  <a:noFill/>
                  <a:prstDash val="solid"/>
                </a:ln>
                <a:solidFill>
                  <a:srgbClr val="7030A0"/>
                </a:solidFill>
                <a:effectLst>
                  <a:outerShdw dist="38100" dir="2700000" algn="bl" rotWithShape="0">
                    <a:schemeClr val="accent5"/>
                  </a:outerShdw>
                </a:effectLst>
              </a:rPr>
              <a:t>Rs</a:t>
            </a:r>
            <a:r>
              <a:rPr lang="en-IN" b="1" dirty="0">
                <a:ln w="13462">
                  <a:noFill/>
                  <a:prstDash val="solid"/>
                </a:ln>
                <a:solidFill>
                  <a:srgbClr val="7030A0"/>
                </a:solidFill>
                <a:effectLst>
                  <a:outerShdw dist="38100" dir="2700000" algn="bl" rotWithShape="0">
                    <a:schemeClr val="accent5"/>
                  </a:outerShdw>
                </a:effectLst>
              </a:rPr>
              <a:t>. 1,50,000/-</a:t>
            </a:r>
          </a:p>
        </p:txBody>
      </p:sp>
      <p:pic>
        <p:nvPicPr>
          <p:cNvPr id="6" name="Picture 5"/>
          <p:cNvPicPr>
            <a:picLocks noChangeAspect="1"/>
          </p:cNvPicPr>
          <p:nvPr/>
        </p:nvPicPr>
        <p:blipFill>
          <a:blip r:embed="rId2"/>
          <a:stretch>
            <a:fillRect/>
          </a:stretch>
        </p:blipFill>
        <p:spPr>
          <a:xfrm>
            <a:off x="2343150" y="1501832"/>
            <a:ext cx="9704070" cy="5058988"/>
          </a:xfrm>
          <a:prstGeom prst="rect">
            <a:avLst/>
          </a:prstGeom>
        </p:spPr>
      </p:pic>
    </p:spTree>
    <p:extLst>
      <p:ext uri="{BB962C8B-B14F-4D97-AF65-F5344CB8AC3E}">
        <p14:creationId xmlns:p14="http://schemas.microsoft.com/office/powerpoint/2010/main" xmlns="" val="354232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33601" y="1316182"/>
            <a:ext cx="9899126" cy="5143146"/>
          </a:xfrm>
          <a:prstGeom prst="rect">
            <a:avLst/>
          </a:prstGeom>
        </p:spPr>
      </p:pic>
    </p:spTree>
    <p:extLst>
      <p:ext uri="{BB962C8B-B14F-4D97-AF65-F5344CB8AC3E}">
        <p14:creationId xmlns:p14="http://schemas.microsoft.com/office/powerpoint/2010/main" xmlns="" val="3273466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30582" y="1273657"/>
            <a:ext cx="9705161" cy="5183860"/>
          </a:xfrm>
          <a:prstGeom prst="rect">
            <a:avLst/>
          </a:prstGeom>
        </p:spPr>
      </p:pic>
    </p:spTree>
    <p:extLst>
      <p:ext uri="{BB962C8B-B14F-4D97-AF65-F5344CB8AC3E}">
        <p14:creationId xmlns:p14="http://schemas.microsoft.com/office/powerpoint/2010/main" xmlns="" val="1847262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13708" y="1280988"/>
            <a:ext cx="9531928" cy="5098178"/>
          </a:xfrm>
          <a:prstGeom prst="rect">
            <a:avLst/>
          </a:prstGeom>
        </p:spPr>
      </p:pic>
    </p:spTree>
    <p:extLst>
      <p:ext uri="{BB962C8B-B14F-4D97-AF65-F5344CB8AC3E}">
        <p14:creationId xmlns:p14="http://schemas.microsoft.com/office/powerpoint/2010/main" xmlns="" val="2970544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3091" y="1174205"/>
            <a:ext cx="9462654" cy="5112545"/>
          </a:xfrm>
          <a:prstGeom prst="rect">
            <a:avLst/>
          </a:prstGeom>
        </p:spPr>
      </p:pic>
      <p:sp>
        <p:nvSpPr>
          <p:cNvPr id="6" name="TextBox 5"/>
          <p:cNvSpPr txBox="1"/>
          <p:nvPr/>
        </p:nvSpPr>
        <p:spPr>
          <a:xfrm>
            <a:off x="152400" y="2507673"/>
            <a:ext cx="2410691" cy="923330"/>
          </a:xfrm>
          <a:prstGeom prst="rect">
            <a:avLst/>
          </a:prstGeom>
          <a:noFill/>
        </p:spPr>
        <p:txBody>
          <a:bodyPr wrap="square" rtlCol="0">
            <a:spAutoFit/>
          </a:bodyPr>
          <a:lstStyle/>
          <a:p>
            <a:r>
              <a:rPr lang="en-IN" b="1" dirty="0">
                <a:ln w="13462">
                  <a:noFill/>
                  <a:prstDash val="solid"/>
                </a:ln>
                <a:solidFill>
                  <a:srgbClr val="7030A0"/>
                </a:solidFill>
                <a:effectLst>
                  <a:outerShdw dist="38100" dir="2700000" algn="bl" rotWithShape="0">
                    <a:schemeClr val="accent5"/>
                  </a:outerShdw>
                </a:effectLst>
              </a:rPr>
              <a:t>Rebate u/s 87A</a:t>
            </a:r>
          </a:p>
          <a:p>
            <a:r>
              <a:rPr lang="en-IN" b="1" dirty="0">
                <a:ln w="13462">
                  <a:noFill/>
                  <a:prstDash val="solid"/>
                </a:ln>
                <a:solidFill>
                  <a:srgbClr val="7030A0"/>
                </a:solidFill>
                <a:effectLst>
                  <a:outerShdw dist="38100" dir="2700000" algn="bl" rotWithShape="0">
                    <a:schemeClr val="accent5"/>
                  </a:outerShdw>
                </a:effectLst>
              </a:rPr>
              <a:t>Limit- Taxable Income-Rs.3,50,000/-</a:t>
            </a:r>
          </a:p>
        </p:txBody>
      </p:sp>
    </p:spTree>
    <p:extLst>
      <p:ext uri="{BB962C8B-B14F-4D97-AF65-F5344CB8AC3E}">
        <p14:creationId xmlns:p14="http://schemas.microsoft.com/office/powerpoint/2010/main" xmlns="" val="1464310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7250" y="1200150"/>
            <a:ext cx="10058400" cy="5657850"/>
          </a:xfrm>
          <a:prstGeom prst="rect">
            <a:avLst/>
          </a:prstGeom>
        </p:spPr>
      </p:pic>
    </p:spTree>
    <p:extLst>
      <p:ext uri="{BB962C8B-B14F-4D97-AF65-F5344CB8AC3E}">
        <p14:creationId xmlns:p14="http://schemas.microsoft.com/office/powerpoint/2010/main" xmlns="" val="3218191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8720" y="1200150"/>
            <a:ext cx="10058400" cy="5657850"/>
          </a:xfrm>
          <a:prstGeom prst="rect">
            <a:avLst/>
          </a:prstGeom>
        </p:spPr>
      </p:pic>
    </p:spTree>
    <p:extLst>
      <p:ext uri="{BB962C8B-B14F-4D97-AF65-F5344CB8AC3E}">
        <p14:creationId xmlns:p14="http://schemas.microsoft.com/office/powerpoint/2010/main" xmlns="" val="2928765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0100" y="1200150"/>
            <a:ext cx="10595610" cy="5657850"/>
          </a:xfrm>
          <a:prstGeom prst="rect">
            <a:avLst/>
          </a:prstGeom>
        </p:spPr>
      </p:pic>
    </p:spTree>
    <p:extLst>
      <p:ext uri="{BB962C8B-B14F-4D97-AF65-F5344CB8AC3E}">
        <p14:creationId xmlns:p14="http://schemas.microsoft.com/office/powerpoint/2010/main" xmlns="" val="38238631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99855" y="1271186"/>
            <a:ext cx="9628909" cy="4977214"/>
          </a:xfrm>
          <a:prstGeom prst="rect">
            <a:avLst/>
          </a:prstGeom>
        </p:spPr>
      </p:pic>
    </p:spTree>
    <p:extLst>
      <p:ext uri="{BB962C8B-B14F-4D97-AF65-F5344CB8AC3E}">
        <p14:creationId xmlns:p14="http://schemas.microsoft.com/office/powerpoint/2010/main" xmlns="" val="297220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982" y="1875904"/>
            <a:ext cx="11499273" cy="4773614"/>
          </a:xfrm>
          <a:prstGeom prst="rect">
            <a:avLst/>
          </a:prstGeom>
        </p:spPr>
        <p:txBody>
          <a:bodyPr wrap="square">
            <a:spAutoFit/>
          </a:bodyPr>
          <a:lstStyle/>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the major expenditure of Government has to be incurred on National Defense, Infrastructure Developments etc.</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 Taxes are used by the government for carrying out various welfare schemes including employment programs. </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There are Lakhs of employees in various departments and the administrative cost has to be borne by the Government. </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Though the judicial process involves delay, yet the Salaries, perks of Judges, Magistrates and judicial staff has also to be paid by the Government. </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Thus on considering these various duties of the Government, we need to appreciate that we must pay tax as per law. We have to act like a responsible citizen.</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The Government provide Health care through Government hospitals (usually they offer service without any cost), Education (In Municipal and Government schools the fee is negligible). </a:t>
            </a:r>
          </a:p>
          <a:p>
            <a:pPr marL="252000" indent="-252000">
              <a:lnSpc>
                <a:spcPct val="130000"/>
              </a:lnSpc>
              <a:buFont typeface="Wingdings" panose="05000000000000000000" pitchFamily="2" charset="2"/>
              <a:buChar char="§"/>
            </a:pPr>
            <a:r>
              <a:rPr lang="en-US" dirty="0">
                <a:solidFill>
                  <a:srgbClr val="000000"/>
                </a:solidFill>
                <a:latin typeface="Cambria" panose="02040503050406030204" pitchFamily="18" charset="0"/>
              </a:rPr>
              <a:t>The Government also provides cooking gas at concessional rate or gives subsidy. </a:t>
            </a:r>
          </a:p>
          <a:p>
            <a:pPr marL="252000" indent="-252000">
              <a:lnSpc>
                <a:spcPct val="130000"/>
              </a:lnSpc>
              <a:buFont typeface="Wingdings" panose="05000000000000000000" pitchFamily="2" charset="2"/>
              <a:buChar char="§"/>
            </a:pPr>
            <a:endParaRPr lang="en-US" dirty="0">
              <a:solidFill>
                <a:srgbClr val="000000"/>
              </a:solidFill>
              <a:latin typeface="Cambria" panose="02040503050406030204" pitchFamily="18" charset="0"/>
            </a:endParaRPr>
          </a:p>
          <a:p>
            <a:pPr marL="252000" indent="-252000">
              <a:lnSpc>
                <a:spcPct val="130000"/>
              </a:lnSpc>
              <a:buFont typeface="Wingdings" panose="05000000000000000000" pitchFamily="2" charset="2"/>
              <a:buChar char="§"/>
            </a:pPr>
            <a:endParaRPr lang="en-IN" dirty="0">
              <a:latin typeface="Cambria" panose="02040503050406030204" pitchFamily="18" charset="0"/>
            </a:endParaRPr>
          </a:p>
        </p:txBody>
      </p:sp>
      <p:sp>
        <p:nvSpPr>
          <p:cNvPr id="4" name="Rectangle 3"/>
          <p:cNvSpPr/>
          <p:nvPr/>
        </p:nvSpPr>
        <p:spPr>
          <a:xfrm>
            <a:off x="537982" y="657973"/>
            <a:ext cx="5816485" cy="73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What Government Do from our TAX?</a:t>
            </a:r>
            <a:r>
              <a:rPr lang="en-US" sz="2800" dirty="0">
                <a:solidFill>
                  <a:schemeClr val="accent3"/>
                </a:solidFill>
                <a:latin typeface="Cambria" panose="02040503050406030204" pitchFamily="18" charset="0"/>
              </a:rPr>
              <a:t> </a:t>
            </a:r>
          </a:p>
        </p:txBody>
      </p:sp>
    </p:spTree>
    <p:extLst>
      <p:ext uri="{BB962C8B-B14F-4D97-AF65-F5344CB8AC3E}">
        <p14:creationId xmlns:p14="http://schemas.microsoft.com/office/powerpoint/2010/main" xmlns="" val="3001232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86000" y="1333292"/>
            <a:ext cx="9719017" cy="5004705"/>
          </a:xfrm>
          <a:prstGeom prst="rect">
            <a:avLst/>
          </a:prstGeom>
        </p:spPr>
      </p:pic>
    </p:spTree>
    <p:extLst>
      <p:ext uri="{BB962C8B-B14F-4D97-AF65-F5344CB8AC3E}">
        <p14:creationId xmlns:p14="http://schemas.microsoft.com/office/powerpoint/2010/main" xmlns="" val="28550876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24589581"/>
              </p:ext>
            </p:extLst>
          </p:nvPr>
        </p:nvGraphicFramePr>
        <p:xfrm>
          <a:off x="1023938" y="1051560"/>
          <a:ext cx="10303192" cy="6487827"/>
        </p:xfrm>
        <a:graphic>
          <a:graphicData uri="http://schemas.openxmlformats.org/drawingml/2006/table">
            <a:tbl>
              <a:tblPr/>
              <a:tblGrid>
                <a:gridCol w="10303192">
                  <a:extLst>
                    <a:ext uri="{9D8B030D-6E8A-4147-A177-3AD203B41FA5}">
                      <a16:colId xmlns:a16="http://schemas.microsoft.com/office/drawing/2014/main" xmlns="" val="20000"/>
                    </a:ext>
                  </a:extLst>
                </a:gridCol>
              </a:tblGrid>
              <a:tr h="1154462">
                <a:tc>
                  <a:txBody>
                    <a:bodyPr/>
                    <a:lstStyle/>
                    <a:p>
                      <a:pPr algn="just"/>
                      <a:r>
                        <a:rPr lang="en-US" sz="2500" b="0" dirty="0">
                          <a:solidFill>
                            <a:srgbClr val="0F5690"/>
                          </a:solidFill>
                          <a:effectLst/>
                          <a:latin typeface="Segoe"/>
                        </a:rPr>
                        <a:t>Relief when Salary is paid in Arrear or in Advance, etc. [Section 89 / Rule 21A]</a:t>
                      </a: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2551080">
                <a:tc>
                  <a:txBody>
                    <a:bodyPr/>
                    <a:lstStyle/>
                    <a:p>
                      <a:pPr algn="just">
                        <a:lnSpc>
                          <a:spcPct val="150000"/>
                        </a:lnSpc>
                        <a:buFont typeface="+mj-lt"/>
                        <a:buAutoNum type="alphaUcPeriod"/>
                      </a:pPr>
                      <a:r>
                        <a:rPr lang="en-US" sz="1800" b="0" dirty="0">
                          <a:solidFill>
                            <a:srgbClr val="7030A0"/>
                          </a:solidFill>
                          <a:effectLst/>
                          <a:latin typeface="Segoe"/>
                        </a:rPr>
                        <a:t>  </a:t>
                      </a:r>
                      <a:r>
                        <a:rPr lang="en-US" sz="2000" b="0" dirty="0">
                          <a:solidFill>
                            <a:srgbClr val="7030A0"/>
                          </a:solidFill>
                          <a:effectLst/>
                          <a:latin typeface="Segoe"/>
                        </a:rPr>
                        <a:t>Where any portion of the </a:t>
                      </a:r>
                      <a:r>
                        <a:rPr lang="en-US" sz="2000" b="0" dirty="0" err="1">
                          <a:solidFill>
                            <a:srgbClr val="7030A0"/>
                          </a:solidFill>
                          <a:effectLst/>
                          <a:latin typeface="Segoe"/>
                        </a:rPr>
                        <a:t>Assessee's</a:t>
                      </a:r>
                      <a:r>
                        <a:rPr lang="en-US" sz="2000" b="0" dirty="0">
                          <a:solidFill>
                            <a:srgbClr val="7030A0"/>
                          </a:solidFill>
                          <a:effectLst/>
                          <a:latin typeface="Segoe"/>
                        </a:rPr>
                        <a:t> Salary is Received in Arrears or in Advance.</a:t>
                      </a:r>
                    </a:p>
                    <a:p>
                      <a:pPr marL="400050" indent="-400050" algn="just">
                        <a:lnSpc>
                          <a:spcPct val="150000"/>
                        </a:lnSpc>
                        <a:buFont typeface="+mj-lt"/>
                        <a:buAutoNum type="alphaUcPeriod"/>
                      </a:pPr>
                      <a:r>
                        <a:rPr lang="en-US" sz="2000" b="0" dirty="0">
                          <a:solidFill>
                            <a:srgbClr val="7030A0"/>
                          </a:solidFill>
                          <a:effectLst/>
                          <a:latin typeface="Segoe"/>
                        </a:rPr>
                        <a:t>Where the Payment is in the nature of Gratuity other than Exempt under Section 10(10) [Rule 21A(3)]:</a:t>
                      </a:r>
                    </a:p>
                    <a:p>
                      <a:pPr marL="457200" indent="-457200" algn="just">
                        <a:lnSpc>
                          <a:spcPct val="150000"/>
                        </a:lnSpc>
                        <a:buFont typeface="+mj-lt"/>
                        <a:buAutoNum type="alphaUcPeriod"/>
                      </a:pPr>
                      <a:r>
                        <a:rPr lang="en-US" sz="2000" b="0" dirty="0">
                          <a:solidFill>
                            <a:srgbClr val="7030A0"/>
                          </a:solidFill>
                          <a:effectLst/>
                          <a:latin typeface="Segoe"/>
                        </a:rPr>
                        <a:t> Where the payment is in the nature of Taxable Compensation Received from the Employer or former Employer at or in connection with the Termination of his Employment [Rule 21A(4)]:</a:t>
                      </a:r>
                    </a:p>
                    <a:p>
                      <a:pPr algn="just">
                        <a:lnSpc>
                          <a:spcPct val="150000"/>
                        </a:lnSpc>
                        <a:buFont typeface="+mj-lt"/>
                        <a:buAutoNum type="alphaUcPeriod"/>
                      </a:pPr>
                      <a:r>
                        <a:rPr lang="en-US" sz="2000" b="0" dirty="0">
                          <a:solidFill>
                            <a:srgbClr val="7030A0"/>
                          </a:solidFill>
                          <a:effectLst/>
                          <a:latin typeface="Segoe"/>
                        </a:rPr>
                        <a:t>  Where Payment is for Commutation of Pension [Rule 21A(5)]</a:t>
                      </a:r>
                    </a:p>
                    <a:p>
                      <a:pPr marL="285750" indent="-285750" algn="just">
                        <a:lnSpc>
                          <a:spcPct val="150000"/>
                        </a:lnSpc>
                        <a:buFont typeface="+mj-lt"/>
                        <a:buAutoNum type="alphaUcPeriod"/>
                      </a:pPr>
                      <a:r>
                        <a:rPr lang="en-US" sz="2000" b="0" dirty="0">
                          <a:solidFill>
                            <a:srgbClr val="7030A0"/>
                          </a:solidFill>
                          <a:effectLst/>
                          <a:latin typeface="Segoe"/>
                        </a:rPr>
                        <a:t>   Where the Payment is of a nature other than given under Rule 21A(2) to 21A(5) discussed above [Rule 21A(6)]</a:t>
                      </a:r>
                    </a:p>
                  </a:txBody>
                  <a:tcPr marL="9525" marR="9525" marT="9525" marB="9525" anchor="ctr">
                    <a:lnL>
                      <a:noFill/>
                    </a:lnL>
                    <a:lnR>
                      <a:noFill/>
                    </a:lnR>
                    <a:lnT>
                      <a:noFill/>
                    </a:lnT>
                    <a:lnB>
                      <a:noFill/>
                    </a:lnB>
                    <a:solidFill>
                      <a:schemeClr val="bg1"/>
                    </a:solidFill>
                  </a:tcPr>
                </a:tc>
                <a:extLst>
                  <a:ext uri="{0D108BD9-81ED-4DB2-BD59-A6C34878D82A}">
                    <a16:rowId xmlns:a16="http://schemas.microsoft.com/office/drawing/2014/main" xmlns="" val="10001"/>
                  </a:ext>
                </a:extLst>
              </a:tr>
              <a:tr h="1199515">
                <a:tc>
                  <a:txBody>
                    <a:bodyPr/>
                    <a:lstStyle/>
                    <a:p>
                      <a:pPr algn="just"/>
                      <a:endParaRPr lang="en-US" sz="1800" b="0" dirty="0">
                        <a:effectLst/>
                        <a:latin typeface="Segoe"/>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35657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37210" y="937528"/>
            <a:ext cx="11464290" cy="1200329"/>
          </a:xfrm>
          <a:prstGeom prst="rect">
            <a:avLst/>
          </a:prstGeom>
        </p:spPr>
        <p:txBody>
          <a:bodyPr wrap="square">
            <a:spAutoFit/>
          </a:bodyPr>
          <a:lstStyle/>
          <a:p>
            <a:pPr algn="just"/>
            <a:r>
              <a:rPr lang="en-US" dirty="0">
                <a:solidFill>
                  <a:srgbClr val="7030A0"/>
                </a:solidFill>
                <a:latin typeface="Segoe"/>
              </a:rPr>
              <a:t>Where, by reason of any portion of an </a:t>
            </a:r>
            <a:r>
              <a:rPr lang="en-US" dirty="0" err="1">
                <a:solidFill>
                  <a:srgbClr val="7030A0"/>
                </a:solidFill>
                <a:latin typeface="Segoe"/>
              </a:rPr>
              <a:t>assessee's</a:t>
            </a:r>
            <a:r>
              <a:rPr lang="en-US" dirty="0">
                <a:solidFill>
                  <a:srgbClr val="7030A0"/>
                </a:solidFill>
                <a:latin typeface="Segoe"/>
              </a:rPr>
              <a:t> salary being paid in arrears or in advance or by reason of his having received in any one financial year salary for more than twelve months or a payment which under the provisions of section 17(3) is a profit in lieu of salary, his income is assessed at a rate higher than that at which it would otherwise have been assessed, the relief to be granted under section 89 shall be as under:</a:t>
            </a:r>
          </a:p>
        </p:txBody>
      </p:sp>
      <p:sp>
        <p:nvSpPr>
          <p:cNvPr id="4" name="Rectangle 3"/>
          <p:cNvSpPr/>
          <p:nvPr/>
        </p:nvSpPr>
        <p:spPr>
          <a:xfrm>
            <a:off x="537210" y="2312660"/>
            <a:ext cx="11464290" cy="4493538"/>
          </a:xfrm>
          <a:prstGeom prst="rect">
            <a:avLst/>
          </a:prstGeom>
        </p:spPr>
        <p:txBody>
          <a:bodyPr wrap="square">
            <a:spAutoFit/>
          </a:bodyPr>
          <a:lstStyle/>
          <a:p>
            <a:pPr algn="just"/>
            <a:r>
              <a:rPr lang="en-US" sz="2000" dirty="0">
                <a:solidFill>
                  <a:srgbClr val="007474"/>
                </a:solidFill>
                <a:latin typeface="Segoe"/>
              </a:rPr>
              <a:t>(</a:t>
            </a:r>
            <a:r>
              <a:rPr lang="en-US" sz="2200" dirty="0">
                <a:solidFill>
                  <a:srgbClr val="007474"/>
                </a:solidFill>
                <a:latin typeface="Segoe"/>
              </a:rPr>
              <a:t>A) Where any portion of the </a:t>
            </a:r>
            <a:r>
              <a:rPr lang="en-US" sz="2200" dirty="0" err="1">
                <a:solidFill>
                  <a:srgbClr val="007474"/>
                </a:solidFill>
                <a:latin typeface="Segoe"/>
              </a:rPr>
              <a:t>Assessee's</a:t>
            </a:r>
            <a:r>
              <a:rPr lang="en-US" sz="2200" dirty="0">
                <a:solidFill>
                  <a:srgbClr val="007474"/>
                </a:solidFill>
                <a:latin typeface="Segoe"/>
              </a:rPr>
              <a:t> Salary is Received in Arrears or in Advance.</a:t>
            </a:r>
          </a:p>
          <a:p>
            <a:pPr algn="just"/>
            <a:r>
              <a:rPr lang="en-US" sz="2200" dirty="0">
                <a:solidFill>
                  <a:srgbClr val="7030A0"/>
                </a:solidFill>
                <a:latin typeface="Segoe"/>
              </a:rPr>
              <a:t>Step 1:</a:t>
            </a:r>
            <a:r>
              <a:rPr lang="en-US" sz="2200" dirty="0">
                <a:solidFill>
                  <a:srgbClr val="1B1B1B"/>
                </a:solidFill>
                <a:latin typeface="Segoe"/>
              </a:rPr>
              <a:t> Calculate the Tax Payable of the Previous Year in which the Arrears/ Advance Salary is Received on:</a:t>
            </a:r>
          </a:p>
          <a:p>
            <a:pPr marL="742950" algn="just">
              <a:buFont typeface="+mj-lt"/>
              <a:buAutoNum type="alphaLcPeriod"/>
            </a:pPr>
            <a:r>
              <a:rPr lang="en-US" sz="2200" dirty="0">
                <a:solidFill>
                  <a:srgbClr val="212529"/>
                </a:solidFill>
                <a:latin typeface="Segoe"/>
              </a:rPr>
              <a:t>Total Income inclusive of additional salary.</a:t>
            </a:r>
          </a:p>
          <a:p>
            <a:pPr marL="742950" algn="just">
              <a:buFont typeface="+mj-lt"/>
              <a:buAutoNum type="alphaLcPeriod"/>
            </a:pPr>
            <a:r>
              <a:rPr lang="en-US" sz="2200" dirty="0">
                <a:solidFill>
                  <a:srgbClr val="212529"/>
                </a:solidFill>
                <a:latin typeface="Segoe"/>
              </a:rPr>
              <a:t>Total Income exclusive of additional salary.</a:t>
            </a:r>
          </a:p>
          <a:p>
            <a:pPr algn="just"/>
            <a:r>
              <a:rPr lang="en-US" sz="2200" dirty="0">
                <a:solidFill>
                  <a:srgbClr val="212529"/>
                </a:solidFill>
                <a:latin typeface="Segoe"/>
              </a:rPr>
              <a:t>The difference between (a) and (b) is the tax on additional salary included in the total income.</a:t>
            </a:r>
          </a:p>
          <a:p>
            <a:pPr algn="just"/>
            <a:r>
              <a:rPr lang="en-US" sz="2200" dirty="0">
                <a:solidFill>
                  <a:srgbClr val="7030A0"/>
                </a:solidFill>
                <a:latin typeface="Segoe"/>
              </a:rPr>
              <a:t>Step 2:</a:t>
            </a:r>
            <a:r>
              <a:rPr lang="en-US" sz="2200" dirty="0">
                <a:solidFill>
                  <a:srgbClr val="1B1B1B"/>
                </a:solidFill>
                <a:latin typeface="Segoe"/>
              </a:rPr>
              <a:t> Calculate the Tax Payable of every Previous Year to which the Additional Salary relates :</a:t>
            </a:r>
          </a:p>
          <a:p>
            <a:pPr marL="742950" algn="just">
              <a:buFont typeface="+mj-lt"/>
              <a:buAutoNum type="alphaLcPeriod"/>
            </a:pPr>
            <a:r>
              <a:rPr lang="en-US" sz="2200" dirty="0">
                <a:solidFill>
                  <a:srgbClr val="212529"/>
                </a:solidFill>
                <a:latin typeface="Segoe"/>
              </a:rPr>
              <a:t>on total income including additional salary of that particular previous year.</a:t>
            </a:r>
          </a:p>
          <a:p>
            <a:pPr marL="742950" algn="just">
              <a:buFont typeface="+mj-lt"/>
              <a:buAutoNum type="alphaLcPeriod"/>
            </a:pPr>
            <a:r>
              <a:rPr lang="en-US" sz="2200" dirty="0">
                <a:solidFill>
                  <a:srgbClr val="212529"/>
                </a:solidFill>
                <a:latin typeface="Segoe"/>
              </a:rPr>
              <a:t>on total income excluding additional salary.</a:t>
            </a:r>
          </a:p>
          <a:p>
            <a:pPr algn="just"/>
            <a:r>
              <a:rPr lang="en-US" sz="2200" dirty="0">
                <a:solidFill>
                  <a:srgbClr val="212529"/>
                </a:solidFill>
                <a:latin typeface="Segoe"/>
              </a:rPr>
              <a:t>Calculate the difference between (a) and (b) for every previous year to which the additional salary relates and aggregate the same.</a:t>
            </a:r>
            <a:endParaRPr lang="en-US" sz="2200" b="0" i="0" dirty="0">
              <a:solidFill>
                <a:srgbClr val="212529"/>
              </a:solidFill>
              <a:effectLst/>
              <a:latin typeface="Segoe"/>
            </a:endParaRPr>
          </a:p>
        </p:txBody>
      </p:sp>
    </p:spTree>
    <p:extLst>
      <p:ext uri="{BB962C8B-B14F-4D97-AF65-F5344CB8AC3E}">
        <p14:creationId xmlns:p14="http://schemas.microsoft.com/office/powerpoint/2010/main" xmlns="" val="1795206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1530" y="1248817"/>
            <a:ext cx="10858500" cy="1477328"/>
          </a:xfrm>
          <a:prstGeom prst="rect">
            <a:avLst/>
          </a:prstGeom>
        </p:spPr>
        <p:txBody>
          <a:bodyPr wrap="square">
            <a:spAutoFit/>
          </a:bodyPr>
          <a:lstStyle/>
          <a:p>
            <a:pPr marL="800100" indent="-800100" algn="just"/>
            <a:r>
              <a:rPr lang="en-US" dirty="0">
                <a:solidFill>
                  <a:srgbClr val="7030A0"/>
                </a:solidFill>
                <a:latin typeface="Segoe"/>
              </a:rPr>
              <a:t>Step 3:</a:t>
            </a:r>
            <a:r>
              <a:rPr lang="en-US" dirty="0">
                <a:solidFill>
                  <a:srgbClr val="1B1B1B"/>
                </a:solidFill>
                <a:latin typeface="Segoe"/>
              </a:rPr>
              <a:t> The Excess between the Tax on Additional Salary as calculated under Step 1 and 2 shall be the Relief Admissible under Section 89.</a:t>
            </a:r>
          </a:p>
          <a:p>
            <a:pPr marL="800100" indent="-800100" algn="just"/>
            <a:endParaRPr lang="en-US" dirty="0">
              <a:solidFill>
                <a:srgbClr val="1B1B1B"/>
              </a:solidFill>
              <a:latin typeface="Segoe"/>
            </a:endParaRPr>
          </a:p>
          <a:p>
            <a:pPr algn="just"/>
            <a:r>
              <a:rPr lang="en-US" dirty="0">
                <a:solidFill>
                  <a:srgbClr val="212529"/>
                </a:solidFill>
                <a:latin typeface="Segoe"/>
              </a:rPr>
              <a:t>If there is no excess, no relief is admissible. If the tax calculated in step 1 is less than tax calculated in step 2, the </a:t>
            </a:r>
            <a:r>
              <a:rPr lang="en-US" dirty="0" err="1">
                <a:solidFill>
                  <a:srgbClr val="212529"/>
                </a:solidFill>
                <a:latin typeface="Segoe"/>
              </a:rPr>
              <a:t>assessee</a:t>
            </a:r>
            <a:r>
              <a:rPr lang="en-US" dirty="0">
                <a:solidFill>
                  <a:srgbClr val="212529"/>
                </a:solidFill>
                <a:latin typeface="Segoe"/>
              </a:rPr>
              <a:t> need not apply for relief.</a:t>
            </a:r>
            <a:endParaRPr lang="en-US" b="0" i="0" dirty="0">
              <a:solidFill>
                <a:srgbClr val="212529"/>
              </a:solidFill>
              <a:effectLst/>
              <a:latin typeface="Segoe"/>
            </a:endParaRPr>
          </a:p>
        </p:txBody>
      </p:sp>
    </p:spTree>
    <p:extLst>
      <p:ext uri="{BB962C8B-B14F-4D97-AF65-F5344CB8AC3E}">
        <p14:creationId xmlns:p14="http://schemas.microsoft.com/office/powerpoint/2010/main" xmlns="" val="2209335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2920" y="762725"/>
            <a:ext cx="11144250" cy="6432530"/>
          </a:xfrm>
          <a:prstGeom prst="rect">
            <a:avLst/>
          </a:prstGeom>
        </p:spPr>
        <p:txBody>
          <a:bodyPr wrap="square">
            <a:spAutoFit/>
          </a:bodyPr>
          <a:lstStyle/>
          <a:p>
            <a:pPr algn="just"/>
            <a:r>
              <a:rPr lang="en-US" sz="2200" dirty="0">
                <a:solidFill>
                  <a:srgbClr val="007474"/>
                </a:solidFill>
                <a:latin typeface="Segoe"/>
              </a:rPr>
              <a:t>(B). Where the Payment is in the nature of Gratuity other than Exempt under Section 10(10) [Rule 21A(3)]:</a:t>
            </a:r>
          </a:p>
          <a:p>
            <a:pPr algn="just"/>
            <a:r>
              <a:rPr lang="en-US" sz="2200" dirty="0">
                <a:solidFill>
                  <a:srgbClr val="212529"/>
                </a:solidFill>
                <a:latin typeface="Segoe"/>
              </a:rPr>
              <a:t>Relief is available only if the gratuity is received in respect of past services of the </a:t>
            </a:r>
            <a:r>
              <a:rPr lang="en-US" sz="2200" dirty="0" err="1">
                <a:solidFill>
                  <a:srgbClr val="212529"/>
                </a:solidFill>
                <a:latin typeface="Segoe"/>
              </a:rPr>
              <a:t>assessee</a:t>
            </a:r>
            <a:r>
              <a:rPr lang="en-US" sz="2200" dirty="0">
                <a:solidFill>
                  <a:srgbClr val="212529"/>
                </a:solidFill>
                <a:latin typeface="Segoe"/>
              </a:rPr>
              <a:t> extended over a period of not less than 5 years. </a:t>
            </a:r>
            <a:r>
              <a:rPr lang="en-US" sz="2200" i="1" dirty="0">
                <a:solidFill>
                  <a:srgbClr val="212529"/>
                </a:solidFill>
                <a:latin typeface="Segoe"/>
              </a:rPr>
              <a:t>( No Relief is Admissible if the period of service is Less than 5 years)</a:t>
            </a:r>
            <a:r>
              <a:rPr lang="en-US" sz="2200" dirty="0">
                <a:solidFill>
                  <a:srgbClr val="212529"/>
                </a:solidFill>
                <a:latin typeface="Segoe"/>
              </a:rPr>
              <a:t>. The amount of relief is calculated as under:</a:t>
            </a:r>
          </a:p>
          <a:p>
            <a:pPr algn="just"/>
            <a:r>
              <a:rPr lang="en-US" sz="2200" dirty="0">
                <a:solidFill>
                  <a:srgbClr val="1B1B1B"/>
                </a:solidFill>
                <a:latin typeface="Segoe"/>
              </a:rPr>
              <a:t>(a) Where Gratuity is paid in respect of past services of 15 Years or more :</a:t>
            </a:r>
          </a:p>
          <a:p>
            <a:pPr algn="just"/>
            <a:r>
              <a:rPr lang="en-US" sz="2200" b="1" dirty="0">
                <a:solidFill>
                  <a:srgbClr val="212529"/>
                </a:solidFill>
                <a:latin typeface="Segoe"/>
              </a:rPr>
              <a:t>Step 1</a:t>
            </a:r>
            <a:r>
              <a:rPr lang="en-US" sz="2200" dirty="0">
                <a:solidFill>
                  <a:srgbClr val="212529"/>
                </a:solidFill>
                <a:latin typeface="Segoe"/>
              </a:rPr>
              <a:t> : Calculate the tax on total income (including gratuity) in the year of receipt of gratuity and calculate the average rate of tax i.e.</a:t>
            </a:r>
          </a:p>
          <a:p>
            <a:pPr algn="just"/>
            <a:r>
              <a:rPr lang="en-US" sz="2200" b="1" dirty="0">
                <a:solidFill>
                  <a:srgbClr val="0F5690"/>
                </a:solidFill>
                <a:latin typeface="Segoe"/>
              </a:rPr>
              <a:t>(Total Tax / Total Income) x 100</a:t>
            </a:r>
          </a:p>
          <a:p>
            <a:r>
              <a:rPr lang="en-US" sz="2400" b="1" dirty="0"/>
              <a:t>Step 2 : </a:t>
            </a:r>
            <a:r>
              <a:rPr lang="en-US" sz="2400" dirty="0"/>
              <a:t>Calculate the tax on gratuity on basis of average rate of tax computed in step 1.</a:t>
            </a:r>
          </a:p>
          <a:p>
            <a:r>
              <a:rPr lang="en-US" sz="2400" b="1" dirty="0"/>
              <a:t>Step 3 :</a:t>
            </a:r>
            <a:r>
              <a:rPr lang="en-US" sz="2400" dirty="0"/>
              <a:t> Calculate the tax liability by adding 1/3 of the gratuity to the total income of each of the preceding 3 years and calculate the average rate of tax for each year separately.</a:t>
            </a:r>
          </a:p>
          <a:p>
            <a:r>
              <a:rPr lang="en-US" sz="2400" b="1" dirty="0"/>
              <a:t>Step 4 :</a:t>
            </a:r>
            <a:r>
              <a:rPr lang="en-US" sz="2400" dirty="0"/>
              <a:t> Calculate the average of the three average rates computed in step 3 above and compute the tax on gratuity at that average rate.</a:t>
            </a:r>
          </a:p>
          <a:p>
            <a:r>
              <a:rPr lang="en-US" sz="2400" b="1" dirty="0"/>
              <a:t>Step 5:</a:t>
            </a:r>
            <a:r>
              <a:rPr lang="en-US" sz="2400" dirty="0"/>
              <a:t> The excess, if any, of the tax on gratuity computed at step 2 over step 4 will be the relief admissible under section 89</a:t>
            </a:r>
          </a:p>
          <a:p>
            <a:pPr algn="just">
              <a:buFont typeface="+mj-lt"/>
              <a:buAutoNum type="arabicPeriod"/>
            </a:pPr>
            <a:endParaRPr lang="en-US" sz="2200" b="0" i="0" dirty="0">
              <a:solidFill>
                <a:srgbClr val="212529"/>
              </a:solidFill>
              <a:effectLst/>
              <a:latin typeface="Segoe"/>
            </a:endParaRPr>
          </a:p>
        </p:txBody>
      </p:sp>
    </p:spTree>
    <p:extLst>
      <p:ext uri="{BB962C8B-B14F-4D97-AF65-F5344CB8AC3E}">
        <p14:creationId xmlns:p14="http://schemas.microsoft.com/office/powerpoint/2010/main" xmlns="" val="1464949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94360" y="1213188"/>
            <a:ext cx="11281410" cy="1477328"/>
          </a:xfrm>
          <a:prstGeom prst="rect">
            <a:avLst/>
          </a:prstGeom>
        </p:spPr>
        <p:txBody>
          <a:bodyPr wrap="square">
            <a:spAutoFit/>
          </a:bodyPr>
          <a:lstStyle/>
          <a:p>
            <a:pPr algn="just"/>
            <a:r>
              <a:rPr lang="en-US" dirty="0">
                <a:solidFill>
                  <a:srgbClr val="7030A0"/>
                </a:solidFill>
                <a:latin typeface="Segoe"/>
              </a:rPr>
              <a:t>(b) Where Gratuity is paid in respect of past services of 5 years or more but less than 15 years.</a:t>
            </a:r>
          </a:p>
          <a:p>
            <a:pPr algn="just"/>
            <a:endParaRPr lang="en-US" dirty="0">
              <a:solidFill>
                <a:srgbClr val="212529"/>
              </a:solidFill>
              <a:latin typeface="Segoe"/>
            </a:endParaRPr>
          </a:p>
          <a:p>
            <a:pPr algn="just"/>
            <a:r>
              <a:rPr lang="en-US" dirty="0">
                <a:solidFill>
                  <a:srgbClr val="212529"/>
                </a:solidFill>
                <a:latin typeface="Segoe"/>
              </a:rPr>
              <a:t>The procedure for computation of relief is same except that in step 3 the number of years for calculating average rate of tax shall be taken as 2 instead of 3 and thus 1/2 of the gratuity will be added in the total income of the preceding 2 years instead of 3 years.</a:t>
            </a:r>
            <a:endParaRPr lang="en-US" b="0" i="0" dirty="0">
              <a:solidFill>
                <a:srgbClr val="212529"/>
              </a:solidFill>
              <a:effectLst/>
              <a:latin typeface="Segoe"/>
            </a:endParaRPr>
          </a:p>
        </p:txBody>
      </p:sp>
    </p:spTree>
    <p:extLst>
      <p:ext uri="{BB962C8B-B14F-4D97-AF65-F5344CB8AC3E}">
        <p14:creationId xmlns:p14="http://schemas.microsoft.com/office/powerpoint/2010/main" xmlns="" val="39212836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97230" y="959376"/>
            <a:ext cx="10915650" cy="3170099"/>
          </a:xfrm>
          <a:prstGeom prst="rect">
            <a:avLst/>
          </a:prstGeom>
        </p:spPr>
        <p:txBody>
          <a:bodyPr wrap="square">
            <a:spAutoFit/>
          </a:bodyPr>
          <a:lstStyle/>
          <a:p>
            <a:pPr algn="just"/>
            <a:r>
              <a:rPr lang="en-US" sz="2000" dirty="0">
                <a:solidFill>
                  <a:srgbClr val="007474"/>
                </a:solidFill>
                <a:latin typeface="Segoe"/>
              </a:rPr>
              <a:t>(C) Where the payment is in the nature of Taxable Compensation Received from the Employer or former Employer at or in connection with the Termination of his Employment [Rule 21A(4)]:</a:t>
            </a:r>
          </a:p>
          <a:p>
            <a:pPr algn="just"/>
            <a:endParaRPr lang="en-US" sz="2000" dirty="0">
              <a:solidFill>
                <a:srgbClr val="007474"/>
              </a:solidFill>
              <a:latin typeface="Segoe"/>
            </a:endParaRPr>
          </a:p>
          <a:p>
            <a:pPr algn="just"/>
            <a:r>
              <a:rPr lang="en-US" sz="2000" dirty="0">
                <a:solidFill>
                  <a:srgbClr val="212529"/>
                </a:solidFill>
                <a:latin typeface="Segoe"/>
              </a:rPr>
              <a:t>Relief will be available only if the following conditions are satisfied:</a:t>
            </a:r>
          </a:p>
          <a:p>
            <a:pPr marL="514350" algn="just">
              <a:buFont typeface="+mj-lt"/>
              <a:buAutoNum type="alphaLcPeriod"/>
            </a:pPr>
            <a:r>
              <a:rPr lang="en-US" sz="2000" dirty="0">
                <a:solidFill>
                  <a:srgbClr val="212529"/>
                </a:solidFill>
                <a:latin typeface="Segoe"/>
              </a:rPr>
              <a:t>Compensation is received after continuous services of not less than 3 years.</a:t>
            </a:r>
          </a:p>
          <a:p>
            <a:pPr marL="514350" algn="just">
              <a:buFont typeface="+mj-lt"/>
              <a:buAutoNum type="alphaLcPeriod"/>
            </a:pPr>
            <a:r>
              <a:rPr lang="en-US" sz="2000" dirty="0">
                <a:solidFill>
                  <a:srgbClr val="212529"/>
                </a:solidFill>
                <a:latin typeface="Segoe"/>
              </a:rPr>
              <a:t>The unexpired portion of the term of employment is also not less than 3 years.</a:t>
            </a:r>
          </a:p>
          <a:p>
            <a:pPr algn="just"/>
            <a:endParaRPr lang="en-US" sz="2000" dirty="0">
              <a:solidFill>
                <a:srgbClr val="212529"/>
              </a:solidFill>
              <a:latin typeface="Segoe"/>
            </a:endParaRPr>
          </a:p>
          <a:p>
            <a:pPr algn="just"/>
            <a:endParaRPr lang="en-US" sz="2000" dirty="0">
              <a:solidFill>
                <a:srgbClr val="212529"/>
              </a:solidFill>
              <a:latin typeface="Segoe"/>
            </a:endParaRPr>
          </a:p>
          <a:p>
            <a:pPr algn="just"/>
            <a:r>
              <a:rPr lang="en-US" sz="2000" dirty="0">
                <a:solidFill>
                  <a:srgbClr val="212529"/>
                </a:solidFill>
                <a:latin typeface="Segoe"/>
              </a:rPr>
              <a:t>The procedure for calculating the relief is same as given in Case (a), above, i.e. gratuity paid to the employee in respect of services rendered for a period of 15 years or more.</a:t>
            </a:r>
            <a:endParaRPr lang="en-US" sz="2000" b="0" i="0" dirty="0">
              <a:solidFill>
                <a:srgbClr val="212529"/>
              </a:solidFill>
              <a:effectLst/>
              <a:latin typeface="Segoe"/>
            </a:endParaRPr>
          </a:p>
        </p:txBody>
      </p:sp>
    </p:spTree>
    <p:extLst>
      <p:ext uri="{BB962C8B-B14F-4D97-AF65-F5344CB8AC3E}">
        <p14:creationId xmlns:p14="http://schemas.microsoft.com/office/powerpoint/2010/main" xmlns="" val="840161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Relief U/s 89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34390" y="1643896"/>
            <a:ext cx="10721340" cy="2862322"/>
          </a:xfrm>
          <a:prstGeom prst="rect">
            <a:avLst/>
          </a:prstGeom>
        </p:spPr>
        <p:txBody>
          <a:bodyPr wrap="square">
            <a:spAutoFit/>
          </a:bodyPr>
          <a:lstStyle/>
          <a:p>
            <a:pPr algn="just"/>
            <a:r>
              <a:rPr lang="en-US" sz="2000" dirty="0">
                <a:solidFill>
                  <a:srgbClr val="007474"/>
                </a:solidFill>
                <a:latin typeface="Segoe"/>
              </a:rPr>
              <a:t>D) Where Payment is for Commutation of Pension [Rule 21A(5)]</a:t>
            </a:r>
          </a:p>
          <a:p>
            <a:pPr algn="just"/>
            <a:r>
              <a:rPr lang="en-US" sz="2000" dirty="0">
                <a:solidFill>
                  <a:srgbClr val="212529"/>
                </a:solidFill>
                <a:latin typeface="Segoe"/>
              </a:rPr>
              <a:t>The procedure for calculating the relief is same as given in case (a) of para (B) i.e. gratuity paid to the employee in respect of services rendered for a period of 15 years or more.</a:t>
            </a:r>
          </a:p>
          <a:p>
            <a:pPr algn="just"/>
            <a:endParaRPr lang="en-US" sz="2000" dirty="0">
              <a:solidFill>
                <a:srgbClr val="212529"/>
              </a:solidFill>
              <a:latin typeface="Segoe"/>
            </a:endParaRPr>
          </a:p>
          <a:p>
            <a:pPr algn="just"/>
            <a:endParaRPr lang="en-US" sz="2000" dirty="0">
              <a:solidFill>
                <a:srgbClr val="212529"/>
              </a:solidFill>
              <a:latin typeface="Segoe"/>
            </a:endParaRPr>
          </a:p>
          <a:p>
            <a:pPr algn="just"/>
            <a:r>
              <a:rPr lang="en-US" sz="2000" dirty="0">
                <a:solidFill>
                  <a:srgbClr val="007474"/>
                </a:solidFill>
                <a:latin typeface="Segoe"/>
              </a:rPr>
              <a:t>(E) Where the Payment is of a nature other than given under Rule 21A(2) to 21A(5) discussed above [Rule 21A(6)]</a:t>
            </a:r>
          </a:p>
          <a:p>
            <a:pPr algn="just"/>
            <a:r>
              <a:rPr lang="en-US" sz="2000" dirty="0">
                <a:solidFill>
                  <a:srgbClr val="212529"/>
                </a:solidFill>
                <a:latin typeface="Segoe"/>
              </a:rPr>
              <a:t>In these cases, the CBDT may, having regard to the circumstances of each case, allow such relief as it deems fit.</a:t>
            </a:r>
            <a:endParaRPr lang="en-US" sz="2000" b="0" i="0" dirty="0">
              <a:solidFill>
                <a:srgbClr val="212529"/>
              </a:solidFill>
              <a:effectLst/>
              <a:latin typeface="Segoe"/>
            </a:endParaRPr>
          </a:p>
        </p:txBody>
      </p:sp>
    </p:spTree>
    <p:extLst>
      <p:ext uri="{BB962C8B-B14F-4D97-AF65-F5344CB8AC3E}">
        <p14:creationId xmlns:p14="http://schemas.microsoft.com/office/powerpoint/2010/main" xmlns="" val="2339540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0070" y="845820"/>
            <a:ext cx="11212830" cy="6012180"/>
          </a:xfrm>
          <a:prstGeom prst="rect">
            <a:avLst/>
          </a:prstGeom>
        </p:spPr>
      </p:pic>
      <p:pic>
        <p:nvPicPr>
          <p:cNvPr id="5" name="Picture 4"/>
          <p:cNvPicPr>
            <a:picLocks noChangeAspect="1"/>
          </p:cNvPicPr>
          <p:nvPr/>
        </p:nvPicPr>
        <p:blipFill>
          <a:blip r:embed="rId2"/>
          <a:stretch>
            <a:fillRect/>
          </a:stretch>
        </p:blipFill>
        <p:spPr>
          <a:xfrm>
            <a:off x="712470" y="998220"/>
            <a:ext cx="11212830" cy="6012180"/>
          </a:xfrm>
          <a:prstGeom prst="rect">
            <a:avLst/>
          </a:prstGeom>
        </p:spPr>
      </p:pic>
    </p:spTree>
    <p:extLst>
      <p:ext uri="{BB962C8B-B14F-4D97-AF65-F5344CB8AC3E}">
        <p14:creationId xmlns:p14="http://schemas.microsoft.com/office/powerpoint/2010/main" xmlns="" val="65704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44293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3582349477"/>
              </p:ext>
            </p:extLst>
          </p:nvPr>
        </p:nvGraphicFramePr>
        <p:xfrm>
          <a:off x="1195754" y="1420839"/>
          <a:ext cx="8595360" cy="3038620"/>
        </p:xfrm>
        <a:graphic>
          <a:graphicData uri="http://schemas.openxmlformats.org/presentationml/2006/ole">
            <p:oleObj spid="_x0000_s3241" name="Worksheet" r:id="rId3" imgW="6934200" imgH="1400296" progId="Excel.Sheet.12">
              <p:embed/>
            </p:oleObj>
          </a:graphicData>
        </a:graphic>
      </p:graphicFrame>
      <p:sp>
        <p:nvSpPr>
          <p:cNvPr id="5" name="Rectangle 4"/>
          <p:cNvSpPr/>
          <p:nvPr/>
        </p:nvSpPr>
        <p:spPr>
          <a:xfrm>
            <a:off x="4067864" y="578841"/>
            <a:ext cx="2853442" cy="73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lnSpc>
                <a:spcPct val="150000"/>
              </a:lnSpc>
            </a:pPr>
            <a:r>
              <a:rPr lang="en-US" sz="2800" u="sng" dirty="0">
                <a:solidFill>
                  <a:schemeClr val="accent3"/>
                </a:solidFill>
                <a:latin typeface="Cambria" panose="02040503050406030204" pitchFamily="18" charset="0"/>
              </a:rPr>
              <a:t>Tax Slab</a:t>
            </a:r>
          </a:p>
        </p:txBody>
      </p:sp>
      <p:sp>
        <p:nvSpPr>
          <p:cNvPr id="6" name="TextBox 5"/>
          <p:cNvSpPr txBox="1"/>
          <p:nvPr/>
        </p:nvSpPr>
        <p:spPr>
          <a:xfrm>
            <a:off x="1448972" y="4459459"/>
            <a:ext cx="7540283" cy="2339102"/>
          </a:xfrm>
          <a:prstGeom prst="rect">
            <a:avLst/>
          </a:prstGeom>
          <a:noFill/>
        </p:spPr>
        <p:txBody>
          <a:bodyPr wrap="square" rtlCol="0">
            <a:spAutoFit/>
          </a:bodyPr>
          <a:lstStyle/>
          <a:p>
            <a:pPr marL="285750" indent="-285750">
              <a:buFont typeface="Wingdings" panose="05000000000000000000" pitchFamily="2" charset="2"/>
              <a:buChar char="q"/>
            </a:pPr>
            <a:r>
              <a:rPr lang="en-IN" b="1" dirty="0">
                <a:latin typeface="Cambria" panose="02040503050406030204" pitchFamily="18" charset="0"/>
              </a:rPr>
              <a:t>Education Cess 3% +Health Cess of1 %</a:t>
            </a:r>
          </a:p>
          <a:p>
            <a:pPr marL="285750" indent="-285750">
              <a:buFont typeface="Wingdings" panose="05000000000000000000" pitchFamily="2" charset="2"/>
              <a:buChar char="q"/>
            </a:pPr>
            <a:r>
              <a:rPr lang="en-IN" b="1" dirty="0">
                <a:latin typeface="Cambria" panose="02040503050406030204" pitchFamily="18" charset="0"/>
              </a:rPr>
              <a:t>Surcharge of </a:t>
            </a:r>
            <a:r>
              <a:rPr lang="en-IN" sz="2000" b="1" dirty="0">
                <a:latin typeface="Cambria" panose="02040503050406030204" pitchFamily="18" charset="0"/>
              </a:rPr>
              <a:t>10% on</a:t>
            </a:r>
            <a:r>
              <a:rPr lang="en-IN" b="1" dirty="0">
                <a:latin typeface="Cambria" panose="02040503050406030204" pitchFamily="18" charset="0"/>
              </a:rPr>
              <a:t> </a:t>
            </a:r>
            <a:r>
              <a:rPr lang="en-IN" b="1" dirty="0" err="1">
                <a:latin typeface="Cambria" panose="02040503050406030204" pitchFamily="18" charset="0"/>
              </a:rPr>
              <a:t>Rs</a:t>
            </a:r>
            <a:r>
              <a:rPr lang="en-IN" b="1" dirty="0">
                <a:latin typeface="Cambria" panose="02040503050406030204" pitchFamily="18" charset="0"/>
              </a:rPr>
              <a:t>. 50 Lakhs to </a:t>
            </a:r>
            <a:r>
              <a:rPr lang="en-IN" b="1" dirty="0" err="1">
                <a:latin typeface="Cambria" panose="02040503050406030204" pitchFamily="18" charset="0"/>
              </a:rPr>
              <a:t>Rs</a:t>
            </a:r>
            <a:r>
              <a:rPr lang="en-IN" b="1" dirty="0">
                <a:latin typeface="Cambria" panose="02040503050406030204" pitchFamily="18" charset="0"/>
              </a:rPr>
              <a:t>. 1 crore + Income earners</a:t>
            </a:r>
          </a:p>
          <a:p>
            <a:pPr marL="285750" indent="-285750">
              <a:buFont typeface="Wingdings" panose="05000000000000000000" pitchFamily="2" charset="2"/>
              <a:buChar char="q"/>
            </a:pPr>
            <a:r>
              <a:rPr lang="en-IN" b="1" dirty="0">
                <a:latin typeface="Cambria" panose="02040503050406030204" pitchFamily="18" charset="0"/>
              </a:rPr>
              <a:t>Surcharge of 15% on </a:t>
            </a:r>
            <a:r>
              <a:rPr lang="en-IN" b="1" dirty="0" err="1">
                <a:latin typeface="Cambria" panose="02040503050406030204" pitchFamily="18" charset="0"/>
              </a:rPr>
              <a:t>Rs</a:t>
            </a:r>
            <a:r>
              <a:rPr lang="en-IN" b="1" dirty="0">
                <a:latin typeface="Cambria" panose="02040503050406030204" pitchFamily="18" charset="0"/>
              </a:rPr>
              <a:t>. 1 Cr. Plus income earners</a:t>
            </a:r>
          </a:p>
          <a:p>
            <a:pPr marL="285750" indent="-285750">
              <a:buFont typeface="Wingdings" panose="05000000000000000000" pitchFamily="2" charset="2"/>
              <a:buChar char="q"/>
            </a:pPr>
            <a:r>
              <a:rPr lang="en-IN" b="1" dirty="0">
                <a:latin typeface="Cambria" panose="02040503050406030204" pitchFamily="18" charset="0"/>
              </a:rPr>
              <a:t>Tax credit of </a:t>
            </a:r>
            <a:r>
              <a:rPr lang="en-IN" b="1" dirty="0" err="1">
                <a:latin typeface="Cambria" panose="02040503050406030204" pitchFamily="18" charset="0"/>
              </a:rPr>
              <a:t>Rs</a:t>
            </a:r>
            <a:r>
              <a:rPr lang="en-IN" b="1" dirty="0">
                <a:latin typeface="Cambria" panose="02040503050406030204" pitchFamily="18" charset="0"/>
              </a:rPr>
              <a:t>. 2,500/- for income </a:t>
            </a:r>
            <a:r>
              <a:rPr lang="en-IN" b="1" dirty="0" err="1">
                <a:latin typeface="Cambria" panose="02040503050406030204" pitchFamily="18" charset="0"/>
              </a:rPr>
              <a:t>upto</a:t>
            </a:r>
            <a:r>
              <a:rPr lang="en-IN" b="1" dirty="0">
                <a:latin typeface="Cambria" panose="02040503050406030204" pitchFamily="18" charset="0"/>
              </a:rPr>
              <a:t> </a:t>
            </a:r>
            <a:r>
              <a:rPr lang="en-IN" b="1" dirty="0" err="1">
                <a:latin typeface="Cambria" panose="02040503050406030204" pitchFamily="18" charset="0"/>
              </a:rPr>
              <a:t>Rs</a:t>
            </a:r>
            <a:r>
              <a:rPr lang="en-IN" b="1" dirty="0">
                <a:latin typeface="Cambria" panose="02040503050406030204" pitchFamily="18" charset="0"/>
              </a:rPr>
              <a:t>. 3.5 Lakhs u/s 87A</a:t>
            </a:r>
          </a:p>
          <a:p>
            <a:pPr marL="285750" indent="-285750">
              <a:buFont typeface="Wingdings" panose="05000000000000000000" pitchFamily="2" charset="2"/>
              <a:buChar char="q"/>
            </a:pPr>
            <a:r>
              <a:rPr lang="en-IN" b="1" dirty="0">
                <a:latin typeface="Cambria" panose="02040503050406030204" pitchFamily="18" charset="0"/>
              </a:rPr>
              <a:t>Standard deduction of </a:t>
            </a:r>
            <a:r>
              <a:rPr lang="en-IN" b="1" dirty="0" err="1">
                <a:latin typeface="Cambria" panose="02040503050406030204" pitchFamily="18" charset="0"/>
              </a:rPr>
              <a:t>Rs</a:t>
            </a:r>
            <a:r>
              <a:rPr lang="en-IN" b="1" dirty="0">
                <a:latin typeface="Cambria" panose="02040503050406030204" pitchFamily="18" charset="0"/>
              </a:rPr>
              <a:t>. 40,000/-for Salaried and Pensioners</a:t>
            </a:r>
          </a:p>
          <a:p>
            <a:pPr marL="285750" indent="-285750">
              <a:buFont typeface="Wingdings" panose="05000000000000000000" pitchFamily="2" charset="2"/>
              <a:buChar char="q"/>
            </a:pPr>
            <a:r>
              <a:rPr lang="en-IN" b="1" dirty="0">
                <a:latin typeface="Cambria" panose="02040503050406030204" pitchFamily="18" charset="0"/>
              </a:rPr>
              <a:t>There are no separate slab for male &amp; Female</a:t>
            </a:r>
          </a:p>
          <a:p>
            <a:pPr marL="285750" indent="-285750">
              <a:buFont typeface="Wingdings" panose="05000000000000000000" pitchFamily="2" charset="2"/>
              <a:buChar char="q"/>
            </a:pPr>
            <a:endParaRPr lang="en-IN" dirty="0"/>
          </a:p>
          <a:p>
            <a:endParaRPr lang="en-IN" dirty="0"/>
          </a:p>
        </p:txBody>
      </p:sp>
    </p:spTree>
    <p:extLst>
      <p:ext uri="{BB962C8B-B14F-4D97-AF65-F5344CB8AC3E}">
        <p14:creationId xmlns:p14="http://schemas.microsoft.com/office/powerpoint/2010/main" xmlns="" val="2268506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22910" y="762724"/>
            <a:ext cx="11670030" cy="6095275"/>
          </a:xfrm>
          <a:prstGeom prst="rect">
            <a:avLst/>
          </a:prstGeom>
        </p:spPr>
      </p:pic>
    </p:spTree>
    <p:extLst>
      <p:ext uri="{BB962C8B-B14F-4D97-AF65-F5344CB8AC3E}">
        <p14:creationId xmlns:p14="http://schemas.microsoft.com/office/powerpoint/2010/main" xmlns="" val="15387409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62724"/>
            <a:ext cx="12192000" cy="6095275"/>
          </a:xfrm>
          <a:prstGeom prst="rect">
            <a:avLst/>
          </a:prstGeom>
        </p:spPr>
      </p:pic>
    </p:spTree>
    <p:extLst>
      <p:ext uri="{BB962C8B-B14F-4D97-AF65-F5344CB8AC3E}">
        <p14:creationId xmlns:p14="http://schemas.microsoft.com/office/powerpoint/2010/main" xmlns="" val="2485120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62724"/>
            <a:ext cx="12092940" cy="6095275"/>
          </a:xfrm>
          <a:prstGeom prst="rect">
            <a:avLst/>
          </a:prstGeom>
        </p:spPr>
      </p:pic>
    </p:spTree>
    <p:extLst>
      <p:ext uri="{BB962C8B-B14F-4D97-AF65-F5344CB8AC3E}">
        <p14:creationId xmlns:p14="http://schemas.microsoft.com/office/powerpoint/2010/main" xmlns="" val="2658319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62724"/>
            <a:ext cx="12192000" cy="6095275"/>
          </a:xfrm>
          <a:prstGeom prst="rect">
            <a:avLst/>
          </a:prstGeom>
        </p:spPr>
      </p:pic>
    </p:spTree>
    <p:extLst>
      <p:ext uri="{BB962C8B-B14F-4D97-AF65-F5344CB8AC3E}">
        <p14:creationId xmlns:p14="http://schemas.microsoft.com/office/powerpoint/2010/main" xmlns="" val="5895394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62724"/>
            <a:ext cx="12192000" cy="6095275"/>
          </a:xfrm>
          <a:prstGeom prst="rect">
            <a:avLst/>
          </a:prstGeom>
        </p:spPr>
      </p:pic>
    </p:spTree>
    <p:extLst>
      <p:ext uri="{BB962C8B-B14F-4D97-AF65-F5344CB8AC3E}">
        <p14:creationId xmlns:p14="http://schemas.microsoft.com/office/powerpoint/2010/main" xmlns="" val="2572018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704" y="23232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FORM 10E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62724"/>
            <a:ext cx="12192000" cy="6095275"/>
          </a:xfrm>
          <a:prstGeom prst="rect">
            <a:avLst/>
          </a:prstGeom>
        </p:spPr>
      </p:pic>
    </p:spTree>
    <p:extLst>
      <p:ext uri="{BB962C8B-B14F-4D97-AF65-F5344CB8AC3E}">
        <p14:creationId xmlns:p14="http://schemas.microsoft.com/office/powerpoint/2010/main" xmlns="" val="2373281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age result for thank you so much everyo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2000" cy="66820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5572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TotalTime>
  <Words>4285</Words>
  <Application>Microsoft Office PowerPoint</Application>
  <PresentationFormat>Custom</PresentationFormat>
  <Paragraphs>600</Paragraphs>
  <Slides>96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Integral</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Sharda_S</dc:creator>
  <cp:lastModifiedBy>Vijay Lohan</cp:lastModifiedBy>
  <cp:revision>187</cp:revision>
  <dcterms:created xsi:type="dcterms:W3CDTF">2018-08-03T02:39:05Z</dcterms:created>
  <dcterms:modified xsi:type="dcterms:W3CDTF">2019-09-02T12:24:11Z</dcterms:modified>
</cp:coreProperties>
</file>