
<file path=[Content_Types].xml><?xml version="1.0" encoding="utf-8"?>
<Types xmlns="http://schemas.openxmlformats.org/package/2006/content-types">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571" r:id="rId2"/>
    <p:sldId id="572" r:id="rId3"/>
    <p:sldId id="573" r:id="rId4"/>
    <p:sldId id="574" r:id="rId5"/>
  </p:sldIdLst>
  <p:sldSz cx="12979400" cy="7499350"/>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88" y="-7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74679" tIns="37340" rIns="74679" bIns="37340" rtlCol="0"/>
          <a:lstStyle>
            <a:lvl1pPr algn="l" fontAlgn="auto">
              <a:spcBef>
                <a:spcPts val="0"/>
              </a:spcBef>
              <a:spcAft>
                <a:spcPts val="0"/>
              </a:spcAft>
              <a:defRPr sz="10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5300"/>
          </a:xfrm>
          <a:prstGeom prst="rect">
            <a:avLst/>
          </a:prstGeom>
        </p:spPr>
        <p:txBody>
          <a:bodyPr vert="horz" lIns="74679" tIns="37340" rIns="74679" bIns="37340" rtlCol="0"/>
          <a:lstStyle>
            <a:lvl1pPr algn="r" fontAlgn="auto">
              <a:spcBef>
                <a:spcPts val="0"/>
              </a:spcBef>
              <a:spcAft>
                <a:spcPts val="0"/>
              </a:spcAft>
              <a:defRPr sz="1000" smtClean="0">
                <a:latin typeface="+mn-lt"/>
                <a:cs typeface="+mn-cs"/>
              </a:defRPr>
            </a:lvl1pPr>
          </a:lstStyle>
          <a:p>
            <a:pPr>
              <a:defRPr/>
            </a:pPr>
            <a:fld id="{3C192FA6-C88A-4E28-971E-7DFC1AB59245}" type="datetimeFigureOut">
              <a:rPr lang="en-US"/>
              <a:pPr>
                <a:defRPr/>
              </a:pPr>
              <a:t>5/28/2015</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74679" tIns="37340" rIns="74679" bIns="37340" rtlCol="0" anchor="b"/>
          <a:lstStyle>
            <a:lvl1pPr algn="l" fontAlgn="auto">
              <a:spcBef>
                <a:spcPts val="0"/>
              </a:spcBef>
              <a:spcAft>
                <a:spcPts val="0"/>
              </a:spcAft>
              <a:defRPr sz="10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74679" tIns="37340" rIns="74679" bIns="37340" rtlCol="0" anchor="b"/>
          <a:lstStyle>
            <a:lvl1pPr algn="r" fontAlgn="auto">
              <a:spcBef>
                <a:spcPts val="0"/>
              </a:spcBef>
              <a:spcAft>
                <a:spcPts val="0"/>
              </a:spcAft>
              <a:defRPr sz="1000" smtClean="0">
                <a:latin typeface="+mn-lt"/>
                <a:cs typeface="+mn-cs"/>
              </a:defRPr>
            </a:lvl1pPr>
          </a:lstStyle>
          <a:p>
            <a:pPr>
              <a:defRPr/>
            </a:pPr>
            <a:fld id="{1364D9FC-3C0E-4850-B78C-7440A5974FC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74679" tIns="37340" rIns="74679" bIns="37340" rtlCol="0"/>
          <a:lstStyle>
            <a:lvl1pPr algn="l" fontAlgn="auto">
              <a:spcBef>
                <a:spcPts val="0"/>
              </a:spcBef>
              <a:spcAft>
                <a:spcPts val="0"/>
              </a:spcAft>
              <a:defRPr sz="10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5300"/>
          </a:xfrm>
          <a:prstGeom prst="rect">
            <a:avLst/>
          </a:prstGeom>
        </p:spPr>
        <p:txBody>
          <a:bodyPr vert="horz" lIns="74679" tIns="37340" rIns="74679" bIns="37340" rtlCol="0"/>
          <a:lstStyle>
            <a:lvl1pPr algn="r" fontAlgn="auto">
              <a:spcBef>
                <a:spcPts val="0"/>
              </a:spcBef>
              <a:spcAft>
                <a:spcPts val="0"/>
              </a:spcAft>
              <a:defRPr sz="1000" smtClean="0">
                <a:latin typeface="+mn-lt"/>
                <a:cs typeface="+mn-cs"/>
              </a:defRPr>
            </a:lvl1pPr>
          </a:lstStyle>
          <a:p>
            <a:pPr>
              <a:defRPr/>
            </a:pPr>
            <a:fld id="{3C1A7AA5-61DC-43A9-8725-CB13FBF50A5E}" type="datetimeFigureOut">
              <a:rPr lang="en-US"/>
              <a:pPr>
                <a:defRPr/>
              </a:pPr>
              <a:t>5/28/2015</a:t>
            </a:fld>
            <a:endParaRPr lang="en-US"/>
          </a:p>
        </p:txBody>
      </p:sp>
      <p:sp>
        <p:nvSpPr>
          <p:cNvPr id="4" name="Slide Image Placeholder 3"/>
          <p:cNvSpPr>
            <a:spLocks noGrp="1" noRot="1" noChangeAspect="1"/>
          </p:cNvSpPr>
          <p:nvPr>
            <p:ph type="sldImg" idx="2"/>
          </p:nvPr>
        </p:nvSpPr>
        <p:spPr>
          <a:xfrm>
            <a:off x="176213" y="744538"/>
            <a:ext cx="6445250" cy="3724275"/>
          </a:xfrm>
          <a:prstGeom prst="rect">
            <a:avLst/>
          </a:prstGeom>
          <a:noFill/>
          <a:ln w="12700">
            <a:solidFill>
              <a:prstClr val="black"/>
            </a:solidFill>
          </a:ln>
        </p:spPr>
        <p:txBody>
          <a:bodyPr vert="horz" lIns="74679" tIns="37340" rIns="74679" bIns="3734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74679" tIns="37340" rIns="74679" bIns="3734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74679" tIns="37340" rIns="74679" bIns="37340" rtlCol="0" anchor="b"/>
          <a:lstStyle>
            <a:lvl1pPr algn="l" fontAlgn="auto">
              <a:spcBef>
                <a:spcPts val="0"/>
              </a:spcBef>
              <a:spcAft>
                <a:spcPts val="0"/>
              </a:spcAft>
              <a:defRPr sz="10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74679" tIns="37340" rIns="74679" bIns="37340" rtlCol="0" anchor="b"/>
          <a:lstStyle>
            <a:lvl1pPr algn="r" fontAlgn="auto">
              <a:spcBef>
                <a:spcPts val="0"/>
              </a:spcBef>
              <a:spcAft>
                <a:spcPts val="0"/>
              </a:spcAft>
              <a:defRPr sz="1000" smtClean="0">
                <a:latin typeface="+mn-lt"/>
                <a:cs typeface="+mn-cs"/>
              </a:defRPr>
            </a:lvl1pPr>
          </a:lstStyle>
          <a:p>
            <a:pPr>
              <a:defRPr/>
            </a:pPr>
            <a:fld id="{F85744D2-0E01-46E1-A4E9-3B1021FEBC4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otes Placeholder"/>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otes Placeholder"/>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otes Placeholder"/>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otes Placeholder"/>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3931" y="2324798"/>
            <a:ext cx="11037887" cy="1574863"/>
          </a:xfrm>
          <a:prstGeom prst="rect">
            <a:avLst/>
          </a:prstGeom>
        </p:spPr>
        <p:txBody>
          <a:bodyPr/>
          <a:lstStyle>
            <a:lvl1pPr>
              <a:defRPr/>
            </a:lvl1pPr>
          </a:lstStyle>
          <a:p>
            <a:endParaRPr/>
          </a:p>
        </p:txBody>
      </p:sp>
      <p:sp>
        <p:nvSpPr>
          <p:cNvPr id="3" name="Holder 3"/>
          <p:cNvSpPr>
            <a:spLocks noGrp="1"/>
          </p:cNvSpPr>
          <p:nvPr>
            <p:ph type="subTitle" idx="4"/>
          </p:nvPr>
        </p:nvSpPr>
        <p:spPr>
          <a:xfrm>
            <a:off x="1947862" y="4199636"/>
            <a:ext cx="9090024" cy="1874837"/>
          </a:xfrm>
          <a:prstGeom prst="rect">
            <a:avLst/>
          </a:prstGeom>
        </p:spPr>
        <p:txBody>
          <a:bodyPr/>
          <a:lstStyle>
            <a:lvl1pPr>
              <a:defRPr/>
            </a:lvl1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850900" y="98119"/>
            <a:ext cx="11928093" cy="738664"/>
          </a:xfrm>
        </p:spPr>
        <p:txBody>
          <a:bodyPr/>
          <a:lstStyle>
            <a:lvl1pPr algn="ctr">
              <a:defRPr sz="4800" b="1" i="0">
                <a:solidFill>
                  <a:srgbClr val="FFC000"/>
                </a:solidFill>
                <a:latin typeface="Century Gothic"/>
                <a:cs typeface="Century Gothic"/>
              </a:defRPr>
            </a:lvl1pPr>
          </a:lstStyle>
          <a:p>
            <a:endParaRPr/>
          </a:p>
        </p:txBody>
      </p:sp>
      <p:sp>
        <p:nvSpPr>
          <p:cNvPr id="3" name="Holder 3"/>
          <p:cNvSpPr>
            <a:spLocks noGrp="1"/>
          </p:cNvSpPr>
          <p:nvPr>
            <p:ph type="body" idx="1"/>
          </p:nvPr>
        </p:nvSpPr>
        <p:spPr>
          <a:xfrm>
            <a:off x="932180" y="5807075"/>
            <a:ext cx="11121389" cy="571004"/>
          </a:xfrm>
        </p:spPr>
        <p:txBody>
          <a:bodyPr/>
          <a:lstStyle>
            <a:lvl1pPr>
              <a:defRPr sz="3200" b="1" i="0">
                <a:solidFill>
                  <a:srgbClr val="001F5F"/>
                </a:solidFill>
                <a:latin typeface="Century Gothic"/>
                <a:cs typeface="Century Gothic"/>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600" b="1" i="0">
                <a:solidFill>
                  <a:srgbClr val="FFC000"/>
                </a:solidFill>
                <a:latin typeface="Century Gothic"/>
                <a:cs typeface="Century Gothic"/>
              </a:defRPr>
            </a:lvl1pPr>
          </a:lstStyle>
          <a:p>
            <a:endParaRPr/>
          </a:p>
        </p:txBody>
      </p:sp>
      <p:sp>
        <p:nvSpPr>
          <p:cNvPr id="3" name="Holder 3"/>
          <p:cNvSpPr>
            <a:spLocks noGrp="1"/>
          </p:cNvSpPr>
          <p:nvPr>
            <p:ph sz="half" idx="2"/>
          </p:nvPr>
        </p:nvSpPr>
        <p:spPr>
          <a:xfrm>
            <a:off x="855980" y="1570760"/>
            <a:ext cx="4420235" cy="3954145"/>
          </a:xfrm>
          <a:prstGeom prst="rect">
            <a:avLst/>
          </a:prstGeom>
        </p:spPr>
        <p:txBody>
          <a:bodyPr/>
          <a:lstStyle>
            <a:lvl1pPr>
              <a:defRPr sz="2800" b="1" i="0">
                <a:solidFill>
                  <a:srgbClr val="C00000"/>
                </a:solidFill>
                <a:latin typeface="Century Gothic"/>
                <a:cs typeface="Century Gothic"/>
              </a:defRPr>
            </a:lvl1pPr>
          </a:lstStyle>
          <a:p>
            <a:endParaRPr/>
          </a:p>
        </p:txBody>
      </p:sp>
      <p:sp>
        <p:nvSpPr>
          <p:cNvPr id="4" name="Holder 4"/>
          <p:cNvSpPr>
            <a:spLocks noGrp="1"/>
          </p:cNvSpPr>
          <p:nvPr>
            <p:ph sz="half" idx="3"/>
          </p:nvPr>
        </p:nvSpPr>
        <p:spPr>
          <a:xfrm>
            <a:off x="6556629" y="1423343"/>
            <a:ext cx="2917190" cy="4702810"/>
          </a:xfrm>
          <a:prstGeom prst="rect">
            <a:avLst/>
          </a:prstGeom>
        </p:spPr>
        <p:txBody>
          <a:bodyPr/>
          <a:lstStyle>
            <a:lvl1pPr>
              <a:defRPr sz="2200" b="1" i="0">
                <a:solidFill>
                  <a:srgbClr val="FFFF00"/>
                </a:solidFill>
                <a:latin typeface="Century Gothic"/>
                <a:cs typeface="Century Gothic"/>
              </a:defRPr>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600" b="1" i="0">
                <a:solidFill>
                  <a:srgbClr val="FFC000"/>
                </a:solidFill>
                <a:latin typeface="Century Gothic"/>
                <a:cs typeface="Century Gothic"/>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bk object 17"/>
          <p:cNvSpPr/>
          <p:nvPr/>
        </p:nvSpPr>
        <p:spPr>
          <a:xfrm>
            <a:off x="0" y="0"/>
            <a:ext cx="757238" cy="1166813"/>
          </a:xfrm>
          <a:prstGeom prst="rect">
            <a:avLst/>
          </a:prstGeom>
          <a:blipFill>
            <a:blip r:embed="rId7" cstate="print"/>
            <a:stretch>
              <a:fillRect/>
            </a:stretch>
          </a:blipFill>
        </p:spPr>
        <p:txBody>
          <a:bodyPr lIns="0" tIns="0" rIns="0" bIns="0"/>
          <a:lstStyle/>
          <a:p>
            <a:pPr fontAlgn="auto">
              <a:spcBef>
                <a:spcPts val="0"/>
              </a:spcBef>
              <a:spcAft>
                <a:spcPts val="0"/>
              </a:spcAft>
              <a:defRPr/>
            </a:pPr>
            <a:endParaRPr>
              <a:latin typeface="+mn-lt"/>
              <a:cs typeface="+mn-cs"/>
            </a:endParaRPr>
          </a:p>
        </p:txBody>
      </p:sp>
      <p:sp>
        <p:nvSpPr>
          <p:cNvPr id="18" name="bk object 18"/>
          <p:cNvSpPr/>
          <p:nvPr/>
        </p:nvSpPr>
        <p:spPr>
          <a:xfrm>
            <a:off x="865188" y="0"/>
            <a:ext cx="12118975" cy="1166813"/>
          </a:xfrm>
          <a:custGeom>
            <a:avLst/>
            <a:gdLst/>
            <a:ahLst/>
            <a:cxnLst/>
            <a:rect l="l" t="t" r="r" b="b"/>
            <a:pathLst>
              <a:path w="12118975" h="1167130">
                <a:moveTo>
                  <a:pt x="0" y="1166812"/>
                </a:moveTo>
                <a:lnTo>
                  <a:pt x="12118975" y="1166812"/>
                </a:lnTo>
                <a:lnTo>
                  <a:pt x="12118975" y="0"/>
                </a:lnTo>
                <a:lnTo>
                  <a:pt x="0" y="0"/>
                </a:lnTo>
                <a:lnTo>
                  <a:pt x="0" y="1166812"/>
                </a:lnTo>
                <a:close/>
              </a:path>
            </a:pathLst>
          </a:custGeom>
          <a:solidFill>
            <a:srgbClr val="12449E"/>
          </a:solidFill>
        </p:spPr>
        <p:txBody>
          <a:bodyPr lIns="0" tIns="0" rIns="0" bIns="0"/>
          <a:lstStyle/>
          <a:p>
            <a:pPr fontAlgn="auto">
              <a:spcBef>
                <a:spcPts val="0"/>
              </a:spcBef>
              <a:spcAft>
                <a:spcPts val="0"/>
              </a:spcAft>
              <a:defRPr/>
            </a:pPr>
            <a:endParaRPr>
              <a:latin typeface="+mn-lt"/>
              <a:cs typeface="+mn-cs"/>
            </a:endParaRPr>
          </a:p>
        </p:txBody>
      </p:sp>
      <p:sp>
        <p:nvSpPr>
          <p:cNvPr id="19" name="bk object 19"/>
          <p:cNvSpPr/>
          <p:nvPr/>
        </p:nvSpPr>
        <p:spPr>
          <a:xfrm>
            <a:off x="0" y="1249363"/>
            <a:ext cx="323850" cy="6248400"/>
          </a:xfrm>
          <a:custGeom>
            <a:avLst/>
            <a:gdLst/>
            <a:ahLst/>
            <a:cxnLst/>
            <a:rect l="l" t="t" r="r" b="b"/>
            <a:pathLst>
              <a:path w="323850" h="6248400">
                <a:moveTo>
                  <a:pt x="0" y="6248400"/>
                </a:moveTo>
                <a:lnTo>
                  <a:pt x="323850" y="6248400"/>
                </a:lnTo>
                <a:lnTo>
                  <a:pt x="323850" y="0"/>
                </a:lnTo>
                <a:lnTo>
                  <a:pt x="0" y="0"/>
                </a:lnTo>
                <a:lnTo>
                  <a:pt x="0" y="6248400"/>
                </a:lnTo>
                <a:close/>
              </a:path>
            </a:pathLst>
          </a:custGeom>
          <a:solidFill>
            <a:srgbClr val="00AFEF"/>
          </a:solidFill>
        </p:spPr>
        <p:txBody>
          <a:bodyPr lIns="0" tIns="0" rIns="0" bIns="0"/>
          <a:lstStyle/>
          <a:p>
            <a:pPr fontAlgn="auto">
              <a:spcBef>
                <a:spcPts val="0"/>
              </a:spcBef>
              <a:spcAft>
                <a:spcPts val="0"/>
              </a:spcAft>
              <a:defRPr/>
            </a:pPr>
            <a:endParaRPr>
              <a:latin typeface="+mn-lt"/>
              <a:cs typeface="+mn-cs"/>
            </a:endParaRPr>
          </a:p>
        </p:txBody>
      </p:sp>
      <p:sp>
        <p:nvSpPr>
          <p:cNvPr id="1029" name="Holder 2"/>
          <p:cNvSpPr>
            <a:spLocks noGrp="1"/>
          </p:cNvSpPr>
          <p:nvPr>
            <p:ph type="title"/>
          </p:nvPr>
        </p:nvSpPr>
        <p:spPr bwMode="auto">
          <a:xfrm>
            <a:off x="927100" y="0"/>
            <a:ext cx="12052300" cy="5540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1030" name="Holder 3"/>
          <p:cNvSpPr>
            <a:spLocks noGrp="1"/>
          </p:cNvSpPr>
          <p:nvPr>
            <p:ph type="body" idx="1"/>
          </p:nvPr>
        </p:nvSpPr>
        <p:spPr bwMode="auto">
          <a:xfrm>
            <a:off x="698500" y="1311275"/>
            <a:ext cx="11122025" cy="47974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4" name="Holder 4"/>
          <p:cNvSpPr>
            <a:spLocks noGrp="1"/>
          </p:cNvSpPr>
          <p:nvPr>
            <p:ph type="ftr" sz="quarter" idx="5"/>
          </p:nvPr>
        </p:nvSpPr>
        <p:spPr>
          <a:xfrm>
            <a:off x="1433513" y="7054850"/>
            <a:ext cx="1279525" cy="230188"/>
          </a:xfrm>
          <a:prstGeom prst="rect">
            <a:avLst/>
          </a:prstGeom>
        </p:spPr>
        <p:txBody>
          <a:bodyPr vert="horz" wrap="square" lIns="0" tIns="0" rIns="0" bIns="0" numCol="1" anchor="t" anchorCtr="0" compatLnSpc="1">
            <a:prstTxWarp prst="textNoShape">
              <a:avLst/>
            </a:prstTxWarp>
            <a:spAutoFit/>
          </a:bodyPr>
          <a:lstStyle>
            <a:lvl1pPr>
              <a:defRPr sz="1500" b="1">
                <a:solidFill>
                  <a:srgbClr val="FF0000"/>
                </a:solidFill>
                <a:latin typeface="Century Gothic" pitchFamily="34" charset="0"/>
                <a:ea typeface="Century Gothic" pitchFamily="34" charset="0"/>
                <a:cs typeface="Century Gothic" pitchFamily="34" charset="0"/>
              </a:defRPr>
            </a:lvl1pPr>
          </a:lstStyle>
          <a:p>
            <a:r>
              <a:rPr lang="en-US"/>
              <a:t>P2_FOA_Syl12</a:t>
            </a:r>
          </a:p>
        </p:txBody>
      </p:sp>
      <p:sp>
        <p:nvSpPr>
          <p:cNvPr id="5" name="Holder 5"/>
          <p:cNvSpPr>
            <a:spLocks noGrp="1"/>
          </p:cNvSpPr>
          <p:nvPr>
            <p:ph type="dt" sz="half" idx="6"/>
          </p:nvPr>
        </p:nvSpPr>
        <p:spPr>
          <a:xfrm>
            <a:off x="3927475" y="7054850"/>
            <a:ext cx="3776663" cy="215900"/>
          </a:xfrm>
          <a:prstGeom prst="rect">
            <a:avLst/>
          </a:prstGeom>
        </p:spPr>
        <p:txBody>
          <a:bodyPr vert="horz" wrap="square" lIns="0" tIns="0" rIns="0" bIns="0" numCol="1" anchor="t" anchorCtr="0" compatLnSpc="1">
            <a:prstTxWarp prst="textNoShape">
              <a:avLst/>
            </a:prstTxWarp>
            <a:spAutoFit/>
          </a:bodyPr>
          <a:lstStyle>
            <a:lvl1pPr>
              <a:defRPr sz="1500" b="1">
                <a:solidFill>
                  <a:srgbClr val="FF0000"/>
                </a:solidFill>
                <a:latin typeface="Century Gothic" pitchFamily="34" charset="0"/>
                <a:ea typeface="Century Gothic" pitchFamily="34" charset="0"/>
                <a:cs typeface="Century Gothic" pitchFamily="34" charset="0"/>
              </a:defRPr>
            </a:lvl1pPr>
          </a:lstStyle>
          <a:p>
            <a:r>
              <a:rPr lang="en-US"/>
              <a:t>The Institute of Cost Accountants of India</a:t>
            </a:r>
          </a:p>
        </p:txBody>
      </p:sp>
      <p:sp>
        <p:nvSpPr>
          <p:cNvPr id="6" name="Holder 6"/>
          <p:cNvSpPr>
            <a:spLocks noGrp="1"/>
          </p:cNvSpPr>
          <p:nvPr>
            <p:ph type="sldNum" sz="quarter" idx="7"/>
          </p:nvPr>
        </p:nvSpPr>
        <p:spPr>
          <a:xfrm>
            <a:off x="11671300" y="7054850"/>
            <a:ext cx="571500" cy="230188"/>
          </a:xfrm>
          <a:prstGeom prst="rect">
            <a:avLst/>
          </a:prstGeom>
        </p:spPr>
        <p:txBody>
          <a:bodyPr vert="horz" wrap="square" lIns="0" tIns="0" rIns="0" bIns="0" numCol="1" anchor="t" anchorCtr="0" compatLnSpc="1">
            <a:prstTxWarp prst="textNoShape">
              <a:avLst/>
            </a:prstTxWarp>
            <a:spAutoFit/>
          </a:bodyPr>
          <a:lstStyle>
            <a:lvl1pPr>
              <a:defRPr sz="1500" b="1">
                <a:solidFill>
                  <a:srgbClr val="FF0000"/>
                </a:solidFill>
                <a:latin typeface="Century Gothic" pitchFamily="34" charset="0"/>
                <a:ea typeface="Century Gothic" pitchFamily="34" charset="0"/>
                <a:cs typeface="Century Gothic" pitchFamily="34" charset="0"/>
              </a:defRPr>
            </a:lvl1pPr>
          </a:lstStyle>
          <a:p>
            <a:fld id="{F15F3382-926D-496A-8039-2C9D2BF9B3F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eaLnBrk="0" fontAlgn="base" hangingPunct="0">
        <a:spcBef>
          <a:spcPct val="0"/>
        </a:spcBef>
        <a:spcAft>
          <a:spcPct val="0"/>
        </a:spcAft>
        <a:defRPr sz="4400">
          <a:solidFill>
            <a:schemeClr val="tx2"/>
          </a:solidFill>
          <a:latin typeface="Calibri" pitchFamily="34" charset="0"/>
        </a:defRPr>
      </a:lvl6pPr>
      <a:lvl7pPr marL="914400" algn="ctr" rtl="0" eaLnBrk="0" fontAlgn="base" hangingPunct="0">
        <a:spcBef>
          <a:spcPct val="0"/>
        </a:spcBef>
        <a:spcAft>
          <a:spcPct val="0"/>
        </a:spcAft>
        <a:defRPr sz="4400">
          <a:solidFill>
            <a:schemeClr val="tx2"/>
          </a:solidFill>
          <a:latin typeface="Calibri" pitchFamily="34" charset="0"/>
        </a:defRPr>
      </a:lvl7pPr>
      <a:lvl8pPr marL="1371600" algn="ctr" rtl="0" eaLnBrk="0" fontAlgn="base" hangingPunct="0">
        <a:spcBef>
          <a:spcPct val="0"/>
        </a:spcBef>
        <a:spcAft>
          <a:spcPct val="0"/>
        </a:spcAft>
        <a:defRPr sz="4400">
          <a:solidFill>
            <a:schemeClr val="tx2"/>
          </a:solidFill>
          <a:latin typeface="Calibri" pitchFamily="34" charset="0"/>
        </a:defRPr>
      </a:lvl8pPr>
      <a:lvl9pPr marL="1828800" algn="ctr" rtl="0" eaLnBrk="0" fontAlgn="base" hangingPunct="0">
        <a:spcBef>
          <a:spcPct val="0"/>
        </a:spcBef>
        <a:spcAft>
          <a:spcPct val="0"/>
        </a:spcAft>
        <a:defRPr sz="4400">
          <a:solidFill>
            <a:schemeClr val="tx2"/>
          </a:solidFill>
          <a:latin typeface="Calibri" pitchFamily="34" charset="0"/>
        </a:defRPr>
      </a:lvl9pPr>
    </p:titleStyle>
    <p:bodyStyle>
      <a:lvl1pPr algn="l" rtl="0" eaLnBrk="0" fontAlgn="base" hangingPunct="0">
        <a:spcBef>
          <a:spcPct val="20000"/>
        </a:spcBef>
        <a:spcAft>
          <a:spcPct val="0"/>
        </a:spcAft>
        <a:buChar char="•"/>
        <a:defRPr sz="3200">
          <a:solidFill>
            <a:schemeClr val="tx1"/>
          </a:solidFill>
          <a:latin typeface="+mn-lt"/>
          <a:ea typeface="+mn-ea"/>
          <a:cs typeface="+mn-cs"/>
        </a:defRPr>
      </a:lvl1pPr>
      <a:lvl2pPr marL="457200" algn="l" rtl="0" eaLnBrk="0" fontAlgn="base" hangingPunct="0">
        <a:spcBef>
          <a:spcPct val="20000"/>
        </a:spcBef>
        <a:spcAft>
          <a:spcPct val="0"/>
        </a:spcAft>
        <a:buChar char="–"/>
        <a:defRPr sz="2800">
          <a:solidFill>
            <a:schemeClr val="tx1"/>
          </a:solidFill>
          <a:latin typeface="+mn-lt"/>
          <a:ea typeface="+mn-ea"/>
          <a:cs typeface="+mn-cs"/>
        </a:defRPr>
      </a:lvl2pPr>
      <a:lvl3pPr marL="914400" algn="l" rtl="0" eaLnBrk="0" fontAlgn="base" hangingPunct="0">
        <a:spcBef>
          <a:spcPct val="20000"/>
        </a:spcBef>
        <a:spcAft>
          <a:spcPct val="0"/>
        </a:spcAft>
        <a:buChar char="•"/>
        <a:defRPr sz="2400">
          <a:solidFill>
            <a:schemeClr val="tx1"/>
          </a:solidFill>
          <a:latin typeface="+mn-lt"/>
          <a:ea typeface="+mn-ea"/>
          <a:cs typeface="+mn-cs"/>
        </a:defRPr>
      </a:lvl3pPr>
      <a:lvl4pPr marL="1371600" algn="l" rtl="0" eaLnBrk="0" fontAlgn="base" hangingPunct="0">
        <a:spcBef>
          <a:spcPct val="20000"/>
        </a:spcBef>
        <a:spcAft>
          <a:spcPct val="0"/>
        </a:spcAft>
        <a:buChar char="–"/>
        <a:defRPr sz="2000">
          <a:solidFill>
            <a:schemeClr val="tx1"/>
          </a:solidFill>
          <a:latin typeface="+mn-lt"/>
          <a:ea typeface="+mn-ea"/>
          <a:cs typeface="+mn-cs"/>
        </a:defRPr>
      </a:lvl4pPr>
      <a:lvl5pPr marL="1828800" algn="l" rtl="0" eaLnBrk="0" fontAlgn="base" hangingPunct="0">
        <a:spcBef>
          <a:spcPct val="20000"/>
        </a:spcBef>
        <a:spcAft>
          <a:spcPct val="0"/>
        </a:spcAft>
        <a:buChar char="»"/>
        <a:defRPr sz="2000">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p:cNvSpPr txBox="1">
            <a:spLocks noChangeArrowheads="1"/>
          </p:cNvSpPr>
          <p:nvPr/>
        </p:nvSpPr>
        <p:spPr bwMode="auto">
          <a:xfrm>
            <a:off x="850900" y="-1"/>
            <a:ext cx="12128500" cy="1107996"/>
          </a:xfrm>
          <a:prstGeom prst="rect">
            <a:avLst/>
          </a:prstGeom>
          <a:noFill/>
          <a:ln w="9525">
            <a:noFill/>
            <a:miter lim="800000"/>
            <a:headEnd/>
            <a:tailEnd/>
          </a:ln>
        </p:spPr>
        <p:txBody>
          <a:bodyPr wrap="square">
            <a:spAutoFit/>
          </a:bodyPr>
          <a:lstStyle/>
          <a:p>
            <a:pPr algn="ctr"/>
            <a:r>
              <a:rPr lang="en-US" sz="6600" b="1" dirty="0" smtClean="0">
                <a:solidFill>
                  <a:srgbClr val="FFC000"/>
                </a:solidFill>
                <a:latin typeface="Century Gothic" pitchFamily="34" charset="0"/>
              </a:rPr>
              <a:t> </a:t>
            </a:r>
            <a:endParaRPr lang="en-US" sz="6600" b="1" dirty="0">
              <a:solidFill>
                <a:srgbClr val="FFC000"/>
              </a:solidFill>
              <a:latin typeface="Century Gothic" pitchFamily="34" charset="0"/>
            </a:endParaRPr>
          </a:p>
        </p:txBody>
      </p:sp>
      <p:sp>
        <p:nvSpPr>
          <p:cNvPr id="4" name="Title 3"/>
          <p:cNvSpPr>
            <a:spLocks noGrp="1"/>
          </p:cNvSpPr>
          <p:nvPr>
            <p:ph type="title"/>
          </p:nvPr>
        </p:nvSpPr>
        <p:spPr>
          <a:xfrm>
            <a:off x="850900" y="-1"/>
            <a:ext cx="12128500" cy="923330"/>
          </a:xfrm>
        </p:spPr>
        <p:txBody>
          <a:bodyPr/>
          <a:lstStyle/>
          <a:p>
            <a:pPr lvl="0"/>
            <a:r>
              <a:rPr lang="en-US" sz="6000" dirty="0" smtClean="0"/>
              <a:t>Problem – 12</a:t>
            </a:r>
            <a:r>
              <a:rPr lang="en-US" sz="5400" dirty="0" smtClean="0"/>
              <a:t> (Variance) </a:t>
            </a:r>
            <a:endParaRPr lang="en-IN" dirty="0"/>
          </a:p>
        </p:txBody>
      </p:sp>
      <p:sp>
        <p:nvSpPr>
          <p:cNvPr id="9" name="Text Placeholder 8"/>
          <p:cNvSpPr>
            <a:spLocks noGrp="1"/>
          </p:cNvSpPr>
          <p:nvPr>
            <p:ph type="body" idx="1"/>
          </p:nvPr>
        </p:nvSpPr>
        <p:spPr>
          <a:xfrm>
            <a:off x="774700" y="1387475"/>
            <a:ext cx="11963400" cy="4724400"/>
          </a:xfrm>
        </p:spPr>
        <p:txBody>
          <a:bodyPr/>
          <a:lstStyle/>
          <a:p>
            <a:pPr algn="just">
              <a:buNone/>
            </a:pPr>
            <a:r>
              <a:rPr lang="en-US" sz="2400" dirty="0" smtClean="0"/>
              <a:t>In standard Costing, certain “ratios” are used to illustrate effective use of the resources of the company. Define these ratios and illustrate your answer by using the following figures, which are in respect of a four-week period. In this period there was a special one day holiday due to national event. </a:t>
            </a:r>
            <a:endParaRPr lang="en-IN" sz="2400" dirty="0" smtClean="0"/>
          </a:p>
          <a:p>
            <a:pPr algn="just"/>
            <a:r>
              <a:rPr lang="en-US" sz="2400" dirty="0" smtClean="0"/>
              <a:t>Standard Working = 8 hours per day &amp; 5 days per week</a:t>
            </a:r>
            <a:endParaRPr lang="en-IN" sz="2400" dirty="0" smtClean="0"/>
          </a:p>
          <a:p>
            <a:pPr algn="just"/>
            <a:r>
              <a:rPr lang="en-US" sz="2400" dirty="0" smtClean="0"/>
              <a:t>Maximum Capacity = 50 employees</a:t>
            </a:r>
            <a:endParaRPr lang="en-IN" sz="2400" dirty="0" smtClean="0"/>
          </a:p>
          <a:p>
            <a:pPr algn="just"/>
            <a:r>
              <a:rPr lang="en-US" sz="2400" dirty="0" smtClean="0"/>
              <a:t>Actual working = 40 employees</a:t>
            </a:r>
            <a:endParaRPr lang="en-IN" sz="2400" dirty="0" smtClean="0"/>
          </a:p>
          <a:p>
            <a:pPr algn="just"/>
            <a:r>
              <a:rPr lang="en-US" sz="2400" dirty="0" smtClean="0"/>
              <a:t>Actual hour expected to be worked for four weeks = 6,400 hours </a:t>
            </a:r>
            <a:endParaRPr lang="en-IN" sz="2400" dirty="0" smtClean="0"/>
          </a:p>
          <a:p>
            <a:pPr algn="just"/>
            <a:r>
              <a:rPr lang="en-US" sz="2400" dirty="0" smtClean="0"/>
              <a:t>Standard hours expected to be earned per four weeks = 8,000 hrs</a:t>
            </a:r>
            <a:endParaRPr lang="en-IN" sz="2400" dirty="0" smtClean="0"/>
          </a:p>
          <a:p>
            <a:pPr algn="just"/>
            <a:r>
              <a:rPr lang="en-US" sz="2400" dirty="0" smtClean="0"/>
              <a:t>Actual hours worked in the four – week period = 6,000 hrs</a:t>
            </a:r>
            <a:endParaRPr lang="en-IN" sz="2400" dirty="0" smtClean="0"/>
          </a:p>
          <a:p>
            <a:pPr algn="just"/>
            <a:r>
              <a:rPr lang="en-US" sz="2400" dirty="0" smtClean="0"/>
              <a:t>Standard hours earned in the four week period = 7,000 hrs</a:t>
            </a:r>
            <a:endParaRPr lang="en-IN" sz="2400" dirty="0" smtClean="0"/>
          </a:p>
          <a:p>
            <a:pPr algn="just">
              <a:buNone/>
            </a:pPr>
            <a:endParaRPr lang="en-IN"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p:cNvSpPr txBox="1">
            <a:spLocks noChangeArrowheads="1"/>
          </p:cNvSpPr>
          <p:nvPr/>
        </p:nvSpPr>
        <p:spPr bwMode="auto">
          <a:xfrm>
            <a:off x="850900" y="-1"/>
            <a:ext cx="12128500" cy="1107996"/>
          </a:xfrm>
          <a:prstGeom prst="rect">
            <a:avLst/>
          </a:prstGeom>
          <a:noFill/>
          <a:ln w="9525">
            <a:noFill/>
            <a:miter lim="800000"/>
            <a:headEnd/>
            <a:tailEnd/>
          </a:ln>
        </p:spPr>
        <p:txBody>
          <a:bodyPr wrap="square">
            <a:spAutoFit/>
          </a:bodyPr>
          <a:lstStyle/>
          <a:p>
            <a:pPr algn="ctr"/>
            <a:r>
              <a:rPr lang="en-US" sz="6600" b="1" dirty="0" smtClean="0">
                <a:solidFill>
                  <a:srgbClr val="FFC000"/>
                </a:solidFill>
                <a:latin typeface="Century Gothic" pitchFamily="34" charset="0"/>
              </a:rPr>
              <a:t> </a:t>
            </a:r>
            <a:endParaRPr lang="en-US" sz="6600" b="1" dirty="0">
              <a:solidFill>
                <a:srgbClr val="FFC000"/>
              </a:solidFill>
              <a:latin typeface="Century Gothic" pitchFamily="34" charset="0"/>
            </a:endParaRPr>
          </a:p>
        </p:txBody>
      </p:sp>
      <p:sp>
        <p:nvSpPr>
          <p:cNvPr id="4" name="Title 3"/>
          <p:cNvSpPr>
            <a:spLocks noGrp="1"/>
          </p:cNvSpPr>
          <p:nvPr>
            <p:ph type="title"/>
          </p:nvPr>
        </p:nvSpPr>
        <p:spPr>
          <a:xfrm>
            <a:off x="850900" y="-1"/>
            <a:ext cx="12128500" cy="1158876"/>
          </a:xfrm>
        </p:spPr>
        <p:txBody>
          <a:bodyPr/>
          <a:lstStyle/>
          <a:p>
            <a:pPr lvl="0"/>
            <a:r>
              <a:rPr lang="en-US" sz="6000" dirty="0" smtClean="0"/>
              <a:t>Problem – 13</a:t>
            </a:r>
            <a:r>
              <a:rPr lang="en-US" sz="5400" dirty="0" smtClean="0"/>
              <a:t> (Quality Cost) ) </a:t>
            </a:r>
            <a:endParaRPr lang="en-IN" dirty="0"/>
          </a:p>
        </p:txBody>
      </p:sp>
      <p:sp>
        <p:nvSpPr>
          <p:cNvPr id="9" name="Text Placeholder 8"/>
          <p:cNvSpPr>
            <a:spLocks noGrp="1"/>
          </p:cNvSpPr>
          <p:nvPr>
            <p:ph type="body" idx="1"/>
          </p:nvPr>
        </p:nvSpPr>
        <p:spPr>
          <a:xfrm>
            <a:off x="774700" y="1387475"/>
            <a:ext cx="11887200" cy="5029200"/>
          </a:xfrm>
        </p:spPr>
        <p:txBody>
          <a:bodyPr/>
          <a:lstStyle/>
          <a:p>
            <a:pPr algn="just">
              <a:buNone/>
            </a:pPr>
            <a:r>
              <a:rPr lang="en-US" sz="2400" dirty="0" smtClean="0"/>
              <a:t>To produce 1,000 units of product × the standard materials input is 1,200 units at a standard price of </a:t>
            </a:r>
            <a:r>
              <a:rPr lang="en-US" sz="2400" dirty="0" smtClean="0">
                <a:latin typeface="Rupee Foradian" pitchFamily="34" charset="0"/>
              </a:rPr>
              <a:t>` </a:t>
            </a:r>
            <a:r>
              <a:rPr lang="en-US" sz="2400" dirty="0" smtClean="0"/>
              <a:t>6 per unit. The standard allows for rejects at the rate of 25% of input; it is estimated that one – third of total rejects can be reworked at an additional standard cost of </a:t>
            </a:r>
            <a:r>
              <a:rPr lang="en-US" sz="2400" dirty="0" smtClean="0">
                <a:latin typeface="Rupee Foradian" pitchFamily="34" charset="0"/>
              </a:rPr>
              <a:t>`</a:t>
            </a:r>
            <a:r>
              <a:rPr lang="en-US" sz="2400" dirty="0" smtClean="0"/>
              <a:t>2 per unit. Strapped unit can be sold for 50p. each. </a:t>
            </a:r>
            <a:endParaRPr lang="en-IN" sz="2400" dirty="0" smtClean="0"/>
          </a:p>
          <a:p>
            <a:pPr algn="just">
              <a:buNone/>
            </a:pPr>
            <a:endParaRPr lang="en-IN" sz="2400" dirty="0" smtClean="0"/>
          </a:p>
          <a:p>
            <a:pPr algn="just">
              <a:buNone/>
            </a:pPr>
            <a:r>
              <a:rPr lang="en-US" sz="2400" dirty="0" smtClean="0"/>
              <a:t>During the period just ended, 19,500 units of × were produced 24,000 units of material were issued to production, at the standard cost of </a:t>
            </a:r>
            <a:r>
              <a:rPr lang="en-US" sz="2400" dirty="0" smtClean="0">
                <a:latin typeface="Rupee Foradian" pitchFamily="34" charset="0"/>
              </a:rPr>
              <a:t>`</a:t>
            </a:r>
            <a:r>
              <a:rPr lang="en-US" sz="2400" dirty="0" smtClean="0"/>
              <a:t> 6 per unit; 7,000 units were rejected on initial inspection and of these, 2,500 were reworked, at a cost of </a:t>
            </a:r>
            <a:r>
              <a:rPr lang="en-US" sz="2400" dirty="0" smtClean="0">
                <a:latin typeface="Rupee Foradian" pitchFamily="34" charset="0"/>
              </a:rPr>
              <a:t>`</a:t>
            </a:r>
            <a:r>
              <a:rPr lang="en-US" sz="2400" dirty="0" smtClean="0"/>
              <a:t> 5,100. The remainder were sold as scrap for 50p. unit. </a:t>
            </a:r>
            <a:endParaRPr lang="en-IN" sz="2400" dirty="0" smtClean="0"/>
          </a:p>
          <a:p>
            <a:pPr algn="just"/>
            <a:endParaRPr lang="en-IN" sz="2400" dirty="0" smtClean="0"/>
          </a:p>
          <a:p>
            <a:pPr algn="just">
              <a:buNone/>
            </a:pPr>
            <a:r>
              <a:rPr lang="en-US" sz="2400" dirty="0" smtClean="0"/>
              <a:t>Required: Calculate the relevant variance. </a:t>
            </a:r>
            <a:endParaRPr lang="en-IN" sz="2400" dirty="0" smtClean="0"/>
          </a:p>
          <a:p>
            <a:pPr algn="just">
              <a:buNone/>
            </a:pPr>
            <a:endParaRPr lang="en-IN"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p:cNvSpPr txBox="1">
            <a:spLocks noChangeArrowheads="1"/>
          </p:cNvSpPr>
          <p:nvPr/>
        </p:nvSpPr>
        <p:spPr bwMode="auto">
          <a:xfrm>
            <a:off x="850900" y="-1"/>
            <a:ext cx="12128500" cy="1107996"/>
          </a:xfrm>
          <a:prstGeom prst="rect">
            <a:avLst/>
          </a:prstGeom>
          <a:noFill/>
          <a:ln w="9525">
            <a:noFill/>
            <a:miter lim="800000"/>
            <a:headEnd/>
            <a:tailEnd/>
          </a:ln>
        </p:spPr>
        <p:txBody>
          <a:bodyPr wrap="square">
            <a:spAutoFit/>
          </a:bodyPr>
          <a:lstStyle/>
          <a:p>
            <a:pPr algn="ctr"/>
            <a:r>
              <a:rPr lang="en-US" sz="6600" b="1" dirty="0" smtClean="0">
                <a:solidFill>
                  <a:srgbClr val="FFC000"/>
                </a:solidFill>
                <a:latin typeface="Century Gothic" pitchFamily="34" charset="0"/>
              </a:rPr>
              <a:t> </a:t>
            </a:r>
            <a:endParaRPr lang="en-US" sz="6600" b="1" dirty="0">
              <a:solidFill>
                <a:srgbClr val="FFC000"/>
              </a:solidFill>
              <a:latin typeface="Century Gothic" pitchFamily="34" charset="0"/>
            </a:endParaRPr>
          </a:p>
        </p:txBody>
      </p:sp>
      <p:sp>
        <p:nvSpPr>
          <p:cNvPr id="4" name="Title 3"/>
          <p:cNvSpPr>
            <a:spLocks noGrp="1"/>
          </p:cNvSpPr>
          <p:nvPr>
            <p:ph type="title"/>
          </p:nvPr>
        </p:nvSpPr>
        <p:spPr>
          <a:xfrm>
            <a:off x="850900" y="0"/>
            <a:ext cx="12128500" cy="1158875"/>
          </a:xfrm>
        </p:spPr>
        <p:txBody>
          <a:bodyPr/>
          <a:lstStyle/>
          <a:p>
            <a:r>
              <a:rPr lang="en-US" sz="4000" dirty="0" smtClean="0"/>
              <a:t>Problem – 14 </a:t>
            </a:r>
            <a:r>
              <a:rPr lang="en-US" sz="4000" dirty="0" smtClean="0"/>
              <a:t/>
            </a:r>
            <a:br>
              <a:rPr lang="en-US" sz="4000" dirty="0" smtClean="0"/>
            </a:br>
            <a:r>
              <a:rPr lang="en-US" sz="4000" dirty="0" smtClean="0"/>
              <a:t>(</a:t>
            </a:r>
            <a:r>
              <a:rPr lang="en-US" sz="4000" dirty="0" smtClean="0"/>
              <a:t>Planning and Operational)</a:t>
            </a:r>
            <a:r>
              <a:rPr lang="en-IN" sz="4000" dirty="0" smtClean="0"/>
              <a:t/>
            </a:r>
            <a:br>
              <a:rPr lang="en-IN" sz="4000" dirty="0" smtClean="0"/>
            </a:br>
            <a:endParaRPr lang="en-IN" sz="4000" dirty="0"/>
          </a:p>
        </p:txBody>
      </p:sp>
      <p:sp>
        <p:nvSpPr>
          <p:cNvPr id="40961" name="Rectangle 1"/>
          <p:cNvSpPr>
            <a:spLocks noChangeArrowheads="1"/>
          </p:cNvSpPr>
          <p:nvPr/>
        </p:nvSpPr>
        <p:spPr bwMode="auto">
          <a:xfrm>
            <a:off x="876300" y="1387475"/>
            <a:ext cx="118618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ABC &amp; Co. has set the standard price of material at </a:t>
            </a:r>
            <a:r>
              <a:rPr kumimoji="0" lang="en-US" sz="2400" b="1" i="0" u="none" strike="noStrike" cap="none" normalizeH="0" baseline="0" dirty="0" smtClean="0">
                <a:ln>
                  <a:noFill/>
                </a:ln>
                <a:solidFill>
                  <a:schemeClr val="tx1"/>
                </a:solidFill>
                <a:effectLst/>
                <a:latin typeface="Rupee Foradian" pitchFamily="34" charset="0"/>
                <a:ea typeface="Times New Roman" pitchFamily="18" charset="0"/>
                <a:cs typeface="Times New Roman" pitchFamily="18" charset="0"/>
              </a:rPr>
              <a:t>`</a:t>
            </a:r>
            <a:r>
              <a:rPr kumimoji="0" lang="en-US" sz="24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 200 per kg. before the start of the period during the period. </a:t>
            </a:r>
            <a:endParaRPr lang="en-US" sz="3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2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rPr>
              <a:t>(</a:t>
            </a:r>
            <a:r>
              <a:rPr kumimoji="0" lang="en-US" sz="2800" b="1" i="0" u="none" strike="noStrike" cap="none" normalizeH="0" baseline="0" dirty="0" err="1" smtClean="0">
                <a:ln>
                  <a:noFill/>
                </a:ln>
                <a:solidFill>
                  <a:schemeClr val="tx1"/>
                </a:solidFill>
                <a:effectLst/>
                <a:latin typeface="Century Gothic" pitchFamily="34" charset="0"/>
                <a:ea typeface="Times New Roman" pitchFamily="18" charset="0"/>
                <a:cs typeface="Arial" pitchFamily="34" charset="0"/>
              </a:rPr>
              <a:t>i</a:t>
            </a: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rPr>
              <a:t>)</a:t>
            </a:r>
            <a:r>
              <a:rPr kumimoji="0" lang="en-US" sz="2800" b="1" i="0" u="none" strike="noStrike" cap="none" normalizeH="0" dirty="0" smtClean="0">
                <a:ln>
                  <a:noFill/>
                </a:ln>
                <a:solidFill>
                  <a:schemeClr val="tx1"/>
                </a:solidFill>
                <a:effectLst/>
                <a:latin typeface="Century Gothic" pitchFamily="34" charset="0"/>
                <a:ea typeface="Times New Roman" pitchFamily="18" charset="0"/>
                <a:cs typeface="Arial" pitchFamily="34" charset="0"/>
              </a:rPr>
              <a:t> </a:t>
            </a:r>
            <a:r>
              <a:rPr kumimoji="0" lang="en-US" sz="24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Standard quantity of material specified for the output in the period: </a:t>
            </a:r>
          </a:p>
          <a:p>
            <a:pPr marL="514350" marR="0" lvl="0" indent="31750" algn="l" defTabSz="914400" rtl="0" eaLnBrk="0" fontAlgn="base" latinLnBrk="0" hangingPunct="0">
              <a:lnSpc>
                <a:spcPct val="2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20,000 kg. </a:t>
            </a:r>
            <a:endParaRPr lang="en-US" sz="3200" b="1" dirty="0" smtClean="0">
              <a:latin typeface="Arial" pitchFamily="34" charset="0"/>
              <a:ea typeface="Times New Roman" pitchFamily="18" charset="0"/>
              <a:cs typeface="Arial" pitchFamily="34" charset="0"/>
            </a:endParaRPr>
          </a:p>
          <a:p>
            <a:pPr marL="514350" marR="0" lvl="0" indent="-514350" algn="l" defTabSz="914400" rtl="0" eaLnBrk="0" fontAlgn="base" latinLnBrk="0" hangingPunct="0">
              <a:lnSpc>
                <a:spcPct val="2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(ii) Actual material purchased and used: 21,000 kg. </a:t>
            </a:r>
            <a:endParaRPr lang="en-US" sz="3200" b="1" dirty="0" smtClean="0">
              <a:latin typeface="Arial" pitchFamily="34" charset="0"/>
              <a:ea typeface="Times New Roman" pitchFamily="18" charset="0"/>
              <a:cs typeface="Arial" pitchFamily="34" charset="0"/>
            </a:endParaRPr>
          </a:p>
          <a:p>
            <a:pPr marL="449263" marR="0" lvl="0" indent="-449263" algn="l" defTabSz="914400" rtl="0" eaLnBrk="0" fontAlgn="base" latinLnBrk="0" hangingPunct="0">
              <a:lnSpc>
                <a:spcPct val="2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(iii) Actual purchase price paid: </a:t>
            </a:r>
            <a:r>
              <a:rPr kumimoji="0" lang="en-US" sz="2400" b="1" i="0" u="none" strike="noStrike" cap="none" normalizeH="0" baseline="0" dirty="0" smtClean="0">
                <a:ln>
                  <a:noFill/>
                </a:ln>
                <a:solidFill>
                  <a:schemeClr val="tx1"/>
                </a:solidFill>
                <a:effectLst/>
                <a:latin typeface="Rupee Foradian" pitchFamily="34" charset="0"/>
                <a:ea typeface="Times New Roman" pitchFamily="18" charset="0"/>
                <a:cs typeface="Times New Roman" pitchFamily="18" charset="0"/>
              </a:rPr>
              <a:t>`</a:t>
            </a:r>
            <a:r>
              <a:rPr kumimoji="0" lang="en-US" sz="24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 2.80 due to an unforeseen occurrence which led to a material shortage.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p:cNvSpPr txBox="1">
            <a:spLocks noChangeArrowheads="1"/>
          </p:cNvSpPr>
          <p:nvPr/>
        </p:nvSpPr>
        <p:spPr bwMode="auto">
          <a:xfrm>
            <a:off x="850900" y="-1"/>
            <a:ext cx="12128500" cy="1107996"/>
          </a:xfrm>
          <a:prstGeom prst="rect">
            <a:avLst/>
          </a:prstGeom>
          <a:noFill/>
          <a:ln w="9525">
            <a:noFill/>
            <a:miter lim="800000"/>
            <a:headEnd/>
            <a:tailEnd/>
          </a:ln>
        </p:spPr>
        <p:txBody>
          <a:bodyPr wrap="square">
            <a:spAutoFit/>
          </a:bodyPr>
          <a:lstStyle/>
          <a:p>
            <a:pPr algn="ctr"/>
            <a:r>
              <a:rPr lang="en-US" sz="6600" b="1" dirty="0" smtClean="0">
                <a:solidFill>
                  <a:srgbClr val="FFC000"/>
                </a:solidFill>
                <a:latin typeface="Century Gothic" pitchFamily="34" charset="0"/>
              </a:rPr>
              <a:t> </a:t>
            </a:r>
            <a:endParaRPr lang="en-US" sz="6600" b="1" dirty="0">
              <a:solidFill>
                <a:srgbClr val="FFC000"/>
              </a:solidFill>
              <a:latin typeface="Century Gothic" pitchFamily="34" charset="0"/>
            </a:endParaRPr>
          </a:p>
        </p:txBody>
      </p:sp>
      <p:sp>
        <p:nvSpPr>
          <p:cNvPr id="4" name="Title 3"/>
          <p:cNvSpPr>
            <a:spLocks noGrp="1"/>
          </p:cNvSpPr>
          <p:nvPr>
            <p:ph type="title"/>
          </p:nvPr>
        </p:nvSpPr>
        <p:spPr>
          <a:xfrm>
            <a:off x="850900" y="-1"/>
            <a:ext cx="12128500" cy="1158876"/>
          </a:xfrm>
        </p:spPr>
        <p:txBody>
          <a:bodyPr/>
          <a:lstStyle/>
          <a:p>
            <a:r>
              <a:rPr lang="en-IN" dirty="0" err="1" smtClean="0"/>
              <a:t>Contd</a:t>
            </a:r>
            <a:r>
              <a:rPr lang="en-IN" dirty="0" smtClean="0"/>
              <a:t>…</a:t>
            </a:r>
            <a:br>
              <a:rPr lang="en-IN" dirty="0" smtClean="0"/>
            </a:br>
            <a:endParaRPr lang="en-IN" dirty="0"/>
          </a:p>
        </p:txBody>
      </p:sp>
      <p:sp>
        <p:nvSpPr>
          <p:cNvPr id="40961" name="Rectangle 1"/>
          <p:cNvSpPr>
            <a:spLocks noChangeArrowheads="1"/>
          </p:cNvSpPr>
          <p:nvPr/>
        </p:nvSpPr>
        <p:spPr bwMode="auto">
          <a:xfrm>
            <a:off x="622300" y="1311275"/>
            <a:ext cx="12103100" cy="56441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hangingPunct="0">
              <a:lnSpc>
                <a:spcPct val="150000"/>
              </a:lnSpc>
            </a:pP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At the end of the period, a price of </a:t>
            </a:r>
            <a:r>
              <a:rPr kumimoji="0" lang="en-US" sz="2800" b="1" i="0" u="none" strike="noStrike" cap="none" normalizeH="0" baseline="0" dirty="0" smtClean="0">
                <a:ln>
                  <a:noFill/>
                </a:ln>
                <a:solidFill>
                  <a:schemeClr val="tx1"/>
                </a:solidFill>
                <a:effectLst/>
                <a:latin typeface="Rupee Foradian" pitchFamily="34" charset="0"/>
                <a:ea typeface="Times New Roman" pitchFamily="18" charset="0"/>
                <a:cs typeface="Times New Roman" pitchFamily="18" charset="0"/>
              </a:rPr>
              <a:t>`</a:t>
            </a: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 3.00 was agreed to have been an efficient buying price in the period. The standard costing system shows a direct material total variance of </a:t>
            </a:r>
            <a:r>
              <a:rPr lang="en-US" sz="2800" b="1" dirty="0" smtClean="0">
                <a:latin typeface="Rupee Foradian" pitchFamily="34" charset="0"/>
                <a:ea typeface="Times New Roman" pitchFamily="18" charset="0"/>
                <a:cs typeface="Times New Roman" pitchFamily="18" charset="0"/>
              </a:rPr>
              <a:t>`</a:t>
            </a: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 8,800 made up of:-</a:t>
            </a:r>
          </a:p>
          <a:p>
            <a:pPr lvl="0" algn="just" eaLnBrk="0" hangingPunct="0">
              <a:lnSpc>
                <a:spcPct val="150000"/>
              </a:lnSpc>
            </a:pP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Material usage variance 		</a:t>
            </a:r>
            <a:r>
              <a:rPr kumimoji="0" lang="en-US" sz="2800" b="1" i="0" u="none" strike="noStrike" cap="none" normalizeH="0" baseline="0" dirty="0" smtClean="0">
                <a:ln>
                  <a:noFill/>
                </a:ln>
                <a:solidFill>
                  <a:schemeClr val="tx1"/>
                </a:solidFill>
                <a:effectLst/>
                <a:latin typeface="Rupee Foradian" pitchFamily="34" charset="0"/>
                <a:ea typeface="Times New Roman" pitchFamily="18" charset="0"/>
                <a:cs typeface="Times New Roman" pitchFamily="18" charset="0"/>
              </a:rPr>
              <a:t>`</a:t>
            </a: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 2,000 (A)</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Material Price Variance 		 </a:t>
            </a:r>
            <a:r>
              <a:rPr kumimoji="0" lang="en-US" sz="2800" b="1" i="0" u="none" strike="noStrike" cap="none" normalizeH="0" baseline="0" dirty="0" smtClean="0">
                <a:ln>
                  <a:noFill/>
                </a:ln>
                <a:solidFill>
                  <a:schemeClr val="tx1"/>
                </a:solidFill>
                <a:effectLst/>
                <a:latin typeface="Rupee Foradian" pitchFamily="34" charset="0"/>
                <a:ea typeface="Times New Roman" pitchFamily="18" charset="0"/>
                <a:cs typeface="Times New Roman" pitchFamily="18" charset="0"/>
              </a:rPr>
              <a:t>`</a:t>
            </a: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 16,800 (A)</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Management wishes to distinguish between controllable and uncontrollable effects on performance. </a:t>
            </a:r>
            <a:endParaRPr kumimoji="0" lang="en-US" sz="5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2067</TotalTime>
  <Words>417</Words>
  <Application>Microsoft Office PowerPoint</Application>
  <PresentationFormat>Custom</PresentationFormat>
  <Paragraphs>32</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Problem – 12 (Variance) </vt:lpstr>
      <vt:lpstr>Problem – 13 (Quality Cost) ) </vt:lpstr>
      <vt:lpstr>Problem – 14  (Planning and Operational) </vt:lpstr>
      <vt:lpstr>Contd…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dc:title>
  <dc:creator>amitd</dc:creator>
  <cp:lastModifiedBy>SamikC</cp:lastModifiedBy>
  <cp:revision>193</cp:revision>
  <dcterms:created xsi:type="dcterms:W3CDTF">2014-12-02T09:41:36Z</dcterms:created>
  <dcterms:modified xsi:type="dcterms:W3CDTF">2015-05-28T08:10:38Z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2013-09-11T00:00:00Z</vt:filetime>
  </property>
  <property fmtid="{D5CDD505-2E9C-101B-9397-08002B2CF9AE}" pid="3" name="LastSaved">
    <vt:filetime>2014-12-02T00:00:00Z</vt:filetime>
  </property>
</Properties>
</file>