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67" r:id="rId2"/>
    <p:sldId id="568" r:id="rId3"/>
    <p:sldId id="569" r:id="rId4"/>
    <p:sldId id="570" r:id="rId5"/>
  </p:sldIdLst>
  <p:sldSz cx="12979400" cy="749935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88" y="-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92FA6-C88A-4E28-971E-7DFC1AB59245}" type="datetimeFigureOut">
              <a:rPr lang="en-US"/>
              <a:pPr>
                <a:defRPr/>
              </a:pPr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64D9FC-3C0E-4850-B78C-7440A5974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A7AA5-61DC-43A9-8725-CB13FBF50A5E}" type="datetimeFigureOut">
              <a:rPr lang="en-US"/>
              <a:pPr>
                <a:defRPr/>
              </a:pPr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6213" y="744538"/>
            <a:ext cx="64452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4679" tIns="37340" rIns="74679" bIns="3734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74679" tIns="37340" rIns="74679" bIns="3734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5744D2-0E01-46E1-A4E9-3B1021FEB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3931" y="2324798"/>
            <a:ext cx="11037887" cy="15748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47862" y="4199636"/>
            <a:ext cx="9090024" cy="18748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0900" y="98119"/>
            <a:ext cx="11928093" cy="738664"/>
          </a:xfrm>
        </p:spPr>
        <p:txBody>
          <a:bodyPr/>
          <a:lstStyle>
            <a:lvl1pPr algn="ctr">
              <a:defRPr sz="48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2180" y="5807075"/>
            <a:ext cx="11121389" cy="571004"/>
          </a:xfrm>
        </p:spPr>
        <p:txBody>
          <a:bodyPr/>
          <a:lstStyle>
            <a:lvl1pPr>
              <a:defRPr sz="3200" b="1" i="0">
                <a:solidFill>
                  <a:srgbClr val="001F5F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55980" y="1570760"/>
            <a:ext cx="4420235" cy="3954145"/>
          </a:xfrm>
          <a:prstGeom prst="rect">
            <a:avLst/>
          </a:prstGeom>
        </p:spPr>
        <p:txBody>
          <a:bodyPr/>
          <a:lstStyle>
            <a:lvl1pPr>
              <a:defRPr sz="2800" b="1" i="0">
                <a:solidFill>
                  <a:srgbClr val="C00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6629" y="1423343"/>
            <a:ext cx="2917190" cy="4702810"/>
          </a:xfrm>
          <a:prstGeom prst="rect">
            <a:avLst/>
          </a:prstGeom>
        </p:spPr>
        <p:txBody>
          <a:bodyPr/>
          <a:lstStyle>
            <a:lvl1pPr>
              <a:defRPr sz="2200" b="1" i="0">
                <a:solidFill>
                  <a:srgbClr val="FFFF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0"/>
            <a:ext cx="757238" cy="11668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865188" y="0"/>
            <a:ext cx="12118975" cy="1166813"/>
          </a:xfrm>
          <a:custGeom>
            <a:avLst/>
            <a:gdLst/>
            <a:ahLst/>
            <a:cxnLst/>
            <a:rect l="l" t="t" r="r" b="b"/>
            <a:pathLst>
              <a:path w="12118975" h="1167130">
                <a:moveTo>
                  <a:pt x="0" y="1166812"/>
                </a:moveTo>
                <a:lnTo>
                  <a:pt x="12118975" y="1166812"/>
                </a:lnTo>
                <a:lnTo>
                  <a:pt x="12118975" y="0"/>
                </a:lnTo>
                <a:lnTo>
                  <a:pt x="0" y="0"/>
                </a:lnTo>
                <a:lnTo>
                  <a:pt x="0" y="1166812"/>
                </a:lnTo>
                <a:close/>
              </a:path>
            </a:pathLst>
          </a:custGeom>
          <a:solidFill>
            <a:srgbClr val="12449E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0" y="1249363"/>
            <a:ext cx="323850" cy="6248400"/>
          </a:xfrm>
          <a:custGeom>
            <a:avLst/>
            <a:gdLst/>
            <a:ahLst/>
            <a:cxnLst/>
            <a:rect l="l" t="t" r="r" b="b"/>
            <a:pathLst>
              <a:path w="323850" h="6248400">
                <a:moveTo>
                  <a:pt x="0" y="6248400"/>
                </a:moveTo>
                <a:lnTo>
                  <a:pt x="323850" y="6248400"/>
                </a:lnTo>
                <a:lnTo>
                  <a:pt x="323850" y="0"/>
                </a:lnTo>
                <a:lnTo>
                  <a:pt x="0" y="0"/>
                </a:lnTo>
                <a:lnTo>
                  <a:pt x="0" y="6248400"/>
                </a:lnTo>
                <a:close/>
              </a:path>
            </a:pathLst>
          </a:custGeom>
          <a:solidFill>
            <a:srgbClr val="00AFEF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29" name="Holder 2"/>
          <p:cNvSpPr>
            <a:spLocks noGrp="1"/>
          </p:cNvSpPr>
          <p:nvPr>
            <p:ph type="title"/>
          </p:nvPr>
        </p:nvSpPr>
        <p:spPr bwMode="auto">
          <a:xfrm>
            <a:off x="927100" y="0"/>
            <a:ext cx="120523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1030" name="Holder 3"/>
          <p:cNvSpPr>
            <a:spLocks noGrp="1"/>
          </p:cNvSpPr>
          <p:nvPr>
            <p:ph type="body" idx="1"/>
          </p:nvPr>
        </p:nvSpPr>
        <p:spPr bwMode="auto">
          <a:xfrm>
            <a:off x="698500" y="1311275"/>
            <a:ext cx="1112202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33513" y="7054850"/>
            <a:ext cx="1279525" cy="2301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r>
              <a:rPr lang="en-US"/>
              <a:t>P2_FOA_Syl12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27475" y="7054850"/>
            <a:ext cx="3776663" cy="215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r>
              <a:rPr lang="en-US"/>
              <a:t>The Institute of Cost Accountants of India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71300" y="7054850"/>
            <a:ext cx="571500" cy="2301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fld id="{F15F3382-926D-496A-8039-2C9D2BF9B3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-1"/>
            <a:ext cx="12128500" cy="1158875"/>
          </a:xfrm>
        </p:spPr>
        <p:txBody>
          <a:bodyPr/>
          <a:lstStyle/>
          <a:p>
            <a:pPr lvl="0"/>
            <a:r>
              <a:rPr lang="en-US" sz="3600" dirty="0" smtClean="0"/>
              <a:t>Problem – 10</a:t>
            </a:r>
            <a:br>
              <a:rPr lang="en-US" sz="3600" dirty="0" smtClean="0"/>
            </a:br>
            <a:r>
              <a:rPr lang="en-US" sz="3200" dirty="0" smtClean="0"/>
              <a:t> (Profit Variance)(Factors contributing to change in profit)</a:t>
            </a:r>
            <a:endParaRPr lang="en-IN" sz="3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27100" y="4130676"/>
            <a:ext cx="11734800" cy="2585323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/>
              <a:t>During 2012-13, average prices increased over these of the previous year: </a:t>
            </a:r>
            <a:endParaRPr lang="en-IN" sz="2400" dirty="0" smtClean="0"/>
          </a:p>
          <a:p>
            <a:pPr marL="352425" lvl="0" indent="-352425" algn="just">
              <a:buFont typeface="+mj-lt"/>
              <a:buAutoNum type="romanLcPeriod"/>
            </a:pPr>
            <a:r>
              <a:rPr lang="en-US" sz="2400" dirty="0" smtClean="0"/>
              <a:t>20% in case of sales: </a:t>
            </a:r>
            <a:endParaRPr lang="en-IN" sz="2400" dirty="0" smtClean="0"/>
          </a:p>
          <a:p>
            <a:pPr marL="352425" lvl="0" indent="-352425" algn="just">
              <a:buFont typeface="+mj-lt"/>
              <a:buAutoNum type="romanLcPeriod"/>
            </a:pPr>
            <a:r>
              <a:rPr lang="en-US" sz="2400" dirty="0" smtClean="0"/>
              <a:t>15% in case of prime cost; and </a:t>
            </a:r>
            <a:endParaRPr lang="en-IN" sz="2400" dirty="0" smtClean="0"/>
          </a:p>
          <a:p>
            <a:pPr marL="352425" lvl="0" indent="-352425" algn="just">
              <a:buFont typeface="+mj-lt"/>
              <a:buAutoNum type="romanLcPeriod"/>
            </a:pPr>
            <a:r>
              <a:rPr lang="en-US" sz="2400" dirty="0" smtClean="0"/>
              <a:t>10% in case of overheads.</a:t>
            </a:r>
            <a:endParaRPr lang="en-IN" sz="2400" dirty="0" smtClean="0"/>
          </a:p>
          <a:p>
            <a:pPr algn="just">
              <a:buNone/>
            </a:pPr>
            <a:r>
              <a:rPr lang="en-US" sz="2400" dirty="0" smtClean="0"/>
              <a:t>Prepare a profit variance statement from the above data. </a:t>
            </a:r>
            <a:endParaRPr lang="en-IN" sz="2400" dirty="0" smtClean="0"/>
          </a:p>
          <a:p>
            <a:pPr algn="just">
              <a:buNone/>
            </a:pPr>
            <a:endParaRPr lang="en-IN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36700" y="1463675"/>
          <a:ext cx="10515600" cy="2523744"/>
        </p:xfrm>
        <a:graphic>
          <a:graphicData uri="http://schemas.openxmlformats.org/drawingml/2006/table">
            <a:tbl>
              <a:tblPr/>
              <a:tblGrid>
                <a:gridCol w="3375379"/>
                <a:gridCol w="3505200"/>
                <a:gridCol w="3635021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Items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31.03.2012 (</a:t>
                      </a: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 in lakhs)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30.03.2013 (</a:t>
                      </a: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 in lakhs)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Sales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120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129.6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Prime cost of sales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80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91.1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Variable Overheads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20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24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Fixed Expenses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15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18.5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Profits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5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4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-1"/>
            <a:ext cx="12128500" cy="1107996"/>
          </a:xfrm>
        </p:spPr>
        <p:txBody>
          <a:bodyPr/>
          <a:lstStyle/>
          <a:p>
            <a:pPr lvl="0"/>
            <a:r>
              <a:rPr lang="en-US" sz="3600" dirty="0" smtClean="0"/>
              <a:t>Problem – 11</a:t>
            </a:r>
            <a:br>
              <a:rPr lang="en-US" sz="3600" dirty="0" smtClean="0"/>
            </a:br>
            <a:r>
              <a:rPr lang="en-US" sz="3600" dirty="0" smtClean="0"/>
              <a:t> (Working back) </a:t>
            </a:r>
            <a:endParaRPr lang="en-IN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27100" y="1311275"/>
            <a:ext cx="11734800" cy="1066800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/>
              <a:t>NAVAYOGANA LTD., has adopted a Standard Costing System. The Standard output for a period is 20,000 units. The Standard Cost and profit per unit is given below: </a:t>
            </a:r>
            <a:endParaRPr lang="en-IN" sz="2400" dirty="0" smtClean="0"/>
          </a:p>
          <a:p>
            <a:pPr algn="just">
              <a:buNone/>
            </a:pPr>
            <a:endParaRPr lang="en-IN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08100" y="2530475"/>
          <a:ext cx="10744200" cy="4626864"/>
        </p:xfrm>
        <a:graphic>
          <a:graphicData uri="http://schemas.openxmlformats.org/drawingml/2006/table">
            <a:tbl>
              <a:tblPr/>
              <a:tblGrid>
                <a:gridCol w="9677400"/>
                <a:gridCol w="1066800"/>
              </a:tblGrid>
              <a:tr h="277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Particulars 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Direct Materials (6 units @ </a:t>
                      </a:r>
                      <a:r>
                        <a:rPr lang="en-US" sz="24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 1.50)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9.00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Direct Labour (6 units @ </a:t>
                      </a: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 1.00)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6.00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Direct Expenses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1.00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Factory Overheads: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Variable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0.50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Fixed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0.60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Administrative Overheads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0.60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17.70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Profit per unit 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2.30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Selling Price (Fixed by Government)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20.00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-1"/>
            <a:ext cx="12128500" cy="1158876"/>
          </a:xfrm>
        </p:spPr>
        <p:txBody>
          <a:bodyPr/>
          <a:lstStyle/>
          <a:p>
            <a:pPr lvl="0"/>
            <a:r>
              <a:rPr lang="en-US" sz="5400" dirty="0" err="1" smtClean="0"/>
              <a:t>Contd</a:t>
            </a:r>
            <a:r>
              <a:rPr lang="en-US" sz="5400" dirty="0" smtClean="0"/>
              <a:t>…</a:t>
            </a:r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27100" y="1311275"/>
            <a:ext cx="11734800" cy="914400"/>
          </a:xfrm>
        </p:spPr>
        <p:txBody>
          <a:bodyPr/>
          <a:lstStyle/>
          <a:p>
            <a:r>
              <a:rPr lang="en-US" sz="2400" dirty="0" smtClean="0"/>
              <a:t>Actual production and sales for a period was 14,400 units. </a:t>
            </a:r>
            <a:endParaRPr lang="en-IN" sz="2400" dirty="0" smtClean="0"/>
          </a:p>
          <a:p>
            <a:r>
              <a:rPr lang="en-US" sz="2400" dirty="0" smtClean="0"/>
              <a:t>The following are the variances worked out at the end of the period: </a:t>
            </a:r>
            <a:endParaRPr lang="en-IN" sz="2400" dirty="0" smtClean="0"/>
          </a:p>
          <a:p>
            <a:pPr algn="just">
              <a:buNone/>
            </a:pPr>
            <a:endParaRPr lang="en-IN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55700" y="2227575"/>
          <a:ext cx="10591800" cy="5027300"/>
        </p:xfrm>
        <a:graphic>
          <a:graphicData uri="http://schemas.openxmlformats.org/drawingml/2006/table">
            <a:tbl>
              <a:tblPr/>
              <a:tblGrid>
                <a:gridCol w="7086600"/>
                <a:gridCol w="1828800"/>
                <a:gridCol w="1676400"/>
              </a:tblGrid>
              <a:tr h="657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Favourable (</a:t>
                      </a:r>
                      <a:r>
                        <a:rPr lang="en-US" sz="20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)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Adverse (</a:t>
                      </a:r>
                      <a:r>
                        <a:rPr lang="en-US" sz="20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)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Direct Materials: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Price Variance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8,500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Usage Variance 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2,100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Direct Labour: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Rate Variance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8,000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Efficiency Variance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6,400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Factory Overheads: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Variable Expenditure Variance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800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Fixed Expenditure Variance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800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Fixed Volume Variance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3,360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Administrative Overheads: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Expenditure Variance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800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Volume Variance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---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3,360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-1"/>
            <a:ext cx="12128500" cy="1158876"/>
          </a:xfrm>
        </p:spPr>
        <p:txBody>
          <a:bodyPr/>
          <a:lstStyle/>
          <a:p>
            <a:pPr lvl="0"/>
            <a:r>
              <a:rPr lang="en-US" sz="5400" dirty="0" err="1" smtClean="0"/>
              <a:t>Contd</a:t>
            </a:r>
            <a:r>
              <a:rPr lang="en-US" sz="5400" dirty="0" smtClean="0"/>
              <a:t>…</a:t>
            </a:r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50900" y="2301875"/>
            <a:ext cx="11734800" cy="2954655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You are required to: </a:t>
            </a:r>
          </a:p>
          <a:p>
            <a:pPr>
              <a:buNone/>
            </a:pPr>
            <a:endParaRPr lang="en-IN" sz="2400" dirty="0" smtClean="0"/>
          </a:p>
          <a:p>
            <a:pPr marL="514350" lvl="0" indent="-514350">
              <a:buAutoNum type="romanLcParenBoth"/>
            </a:pPr>
            <a:r>
              <a:rPr lang="en-US" sz="2400" dirty="0" smtClean="0"/>
              <a:t>Ascertain the details of cost and prepare the Profit and Loss Account in the statement for the period, showing actual profit. </a:t>
            </a:r>
          </a:p>
          <a:p>
            <a:pPr marL="514350" lvl="0" indent="-514350">
              <a:buAutoNum type="romanLcParenBoth"/>
            </a:pPr>
            <a:endParaRPr lang="en-IN" sz="2400" dirty="0" smtClean="0"/>
          </a:p>
          <a:p>
            <a:pPr lvl="0">
              <a:buNone/>
            </a:pPr>
            <a:r>
              <a:rPr lang="en-US" sz="2400" dirty="0" smtClean="0"/>
              <a:t>(ii) Reconcile the actual profit with the standard profit. </a:t>
            </a:r>
            <a:endParaRPr lang="en-IN" sz="2400" dirty="0" smtClean="0"/>
          </a:p>
          <a:p>
            <a:pPr algn="just">
              <a:buNone/>
            </a:pPr>
            <a:endParaRPr lang="en-I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2068</TotalTime>
  <Words>290</Words>
  <Application>Microsoft Office PowerPoint</Application>
  <PresentationFormat>Custom</PresentationFormat>
  <Paragraphs>92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Problem – 10  (Profit Variance)(Factors contributing to change in profit)</vt:lpstr>
      <vt:lpstr>Problem – 11  (Working back) </vt:lpstr>
      <vt:lpstr>Contd…</vt:lpstr>
      <vt:lpstr>Contd…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</dc:title>
  <dc:creator>amitd</dc:creator>
  <cp:lastModifiedBy>SamikC</cp:lastModifiedBy>
  <cp:revision>193</cp:revision>
  <dcterms:created xsi:type="dcterms:W3CDTF">2014-12-02T09:41:36Z</dcterms:created>
  <dcterms:modified xsi:type="dcterms:W3CDTF">2015-05-28T08:09:09Z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2013-09-11T00:00:00Z</vt:filetime>
  </property>
  <property fmtid="{D5CDD505-2E9C-101B-9397-08002B2CF9AE}" pid="3" name="LastSaved">
    <vt:filetime>2014-12-02T00:00:00Z</vt:filetime>
  </property>
</Properties>
</file>