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65" r:id="rId2"/>
    <p:sldId id="566" r:id="rId3"/>
  </p:sldIdLst>
  <p:sldSz cx="12979400" cy="749935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88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74679" tIns="37340" rIns="74679" bIns="373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74679" tIns="37340" rIns="74679" bIns="373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192FA6-C88A-4E28-971E-7DFC1AB59245}" type="datetimeFigureOut">
              <a:rPr lang="en-US"/>
              <a:pPr>
                <a:defRPr/>
              </a:pPr>
              <a:t>5/28/2015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74679" tIns="37340" rIns="74679" bIns="373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74679" tIns="37340" rIns="74679" bIns="3734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364D9FC-3C0E-4850-B78C-7440A5974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74679" tIns="37340" rIns="74679" bIns="373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74679" tIns="37340" rIns="74679" bIns="373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1A7AA5-61DC-43A9-8725-CB13FBF50A5E}" type="datetimeFigureOut">
              <a:rPr lang="en-US"/>
              <a:pPr>
                <a:defRPr/>
              </a:pPr>
              <a:t>5/28/2015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6213" y="744538"/>
            <a:ext cx="64452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4679" tIns="37340" rIns="74679" bIns="3734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74679" tIns="37340" rIns="74679" bIns="3734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74679" tIns="37340" rIns="74679" bIns="373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74679" tIns="37340" rIns="74679" bIns="3734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85744D2-0E01-46E1-A4E9-3B1021FEB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otes Placeholder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3931" y="2324798"/>
            <a:ext cx="11037887" cy="15748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47862" y="4199636"/>
            <a:ext cx="9090024" cy="18748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0900" y="98119"/>
            <a:ext cx="11928093" cy="738664"/>
          </a:xfrm>
        </p:spPr>
        <p:txBody>
          <a:bodyPr/>
          <a:lstStyle>
            <a:lvl1pPr algn="ctr">
              <a:defRPr sz="4800" b="1" i="0">
                <a:solidFill>
                  <a:srgbClr val="FFC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32180" y="5807075"/>
            <a:ext cx="11121389" cy="571004"/>
          </a:xfrm>
        </p:spPr>
        <p:txBody>
          <a:bodyPr/>
          <a:lstStyle>
            <a:lvl1pPr>
              <a:defRPr sz="3200" b="1" i="0">
                <a:solidFill>
                  <a:srgbClr val="001F5F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 i="0">
                <a:solidFill>
                  <a:srgbClr val="FFC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55980" y="1570760"/>
            <a:ext cx="4420235" cy="3954145"/>
          </a:xfrm>
          <a:prstGeom prst="rect">
            <a:avLst/>
          </a:prstGeom>
        </p:spPr>
        <p:txBody>
          <a:bodyPr/>
          <a:lstStyle>
            <a:lvl1pPr>
              <a:defRPr sz="2800" b="1" i="0">
                <a:solidFill>
                  <a:srgbClr val="C00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56629" y="1423343"/>
            <a:ext cx="2917190" cy="4702810"/>
          </a:xfrm>
          <a:prstGeom prst="rect">
            <a:avLst/>
          </a:prstGeom>
        </p:spPr>
        <p:txBody>
          <a:bodyPr/>
          <a:lstStyle>
            <a:lvl1pPr>
              <a:defRPr sz="2200" b="1" i="0">
                <a:solidFill>
                  <a:srgbClr val="FFFF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 i="0">
                <a:solidFill>
                  <a:srgbClr val="FFC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0" y="0"/>
            <a:ext cx="757238" cy="116681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865188" y="0"/>
            <a:ext cx="12118975" cy="1166813"/>
          </a:xfrm>
          <a:custGeom>
            <a:avLst/>
            <a:gdLst/>
            <a:ahLst/>
            <a:cxnLst/>
            <a:rect l="l" t="t" r="r" b="b"/>
            <a:pathLst>
              <a:path w="12118975" h="1167130">
                <a:moveTo>
                  <a:pt x="0" y="1166812"/>
                </a:moveTo>
                <a:lnTo>
                  <a:pt x="12118975" y="1166812"/>
                </a:lnTo>
                <a:lnTo>
                  <a:pt x="12118975" y="0"/>
                </a:lnTo>
                <a:lnTo>
                  <a:pt x="0" y="0"/>
                </a:lnTo>
                <a:lnTo>
                  <a:pt x="0" y="1166812"/>
                </a:lnTo>
                <a:close/>
              </a:path>
            </a:pathLst>
          </a:custGeom>
          <a:solidFill>
            <a:srgbClr val="12449E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0" y="1249363"/>
            <a:ext cx="323850" cy="6248400"/>
          </a:xfrm>
          <a:custGeom>
            <a:avLst/>
            <a:gdLst/>
            <a:ahLst/>
            <a:cxnLst/>
            <a:rect l="l" t="t" r="r" b="b"/>
            <a:pathLst>
              <a:path w="323850" h="6248400">
                <a:moveTo>
                  <a:pt x="0" y="6248400"/>
                </a:moveTo>
                <a:lnTo>
                  <a:pt x="323850" y="6248400"/>
                </a:lnTo>
                <a:lnTo>
                  <a:pt x="323850" y="0"/>
                </a:lnTo>
                <a:lnTo>
                  <a:pt x="0" y="0"/>
                </a:lnTo>
                <a:lnTo>
                  <a:pt x="0" y="6248400"/>
                </a:lnTo>
                <a:close/>
              </a:path>
            </a:pathLst>
          </a:custGeom>
          <a:solidFill>
            <a:srgbClr val="00AFEF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029" name="Holder 2"/>
          <p:cNvSpPr>
            <a:spLocks noGrp="1"/>
          </p:cNvSpPr>
          <p:nvPr>
            <p:ph type="title"/>
          </p:nvPr>
        </p:nvSpPr>
        <p:spPr bwMode="auto">
          <a:xfrm>
            <a:off x="927100" y="0"/>
            <a:ext cx="120523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smtClean="0"/>
          </a:p>
        </p:txBody>
      </p:sp>
      <p:sp>
        <p:nvSpPr>
          <p:cNvPr id="1030" name="Holder 3"/>
          <p:cNvSpPr>
            <a:spLocks noGrp="1"/>
          </p:cNvSpPr>
          <p:nvPr>
            <p:ph type="body" idx="1"/>
          </p:nvPr>
        </p:nvSpPr>
        <p:spPr bwMode="auto">
          <a:xfrm>
            <a:off x="698500" y="1311275"/>
            <a:ext cx="11122025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33513" y="7054850"/>
            <a:ext cx="1279525" cy="2301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00" b="1">
                <a:solidFill>
                  <a:srgbClr val="FF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1pPr>
          </a:lstStyle>
          <a:p>
            <a:r>
              <a:rPr lang="en-US"/>
              <a:t>P2_FOA_Syl12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927475" y="7054850"/>
            <a:ext cx="3776663" cy="2159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00" b="1">
                <a:solidFill>
                  <a:srgbClr val="FF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1pPr>
          </a:lstStyle>
          <a:p>
            <a:r>
              <a:rPr lang="en-US"/>
              <a:t>The Institute of Cost Accountants of India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71300" y="7054850"/>
            <a:ext cx="571500" cy="2301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00" b="1">
                <a:solidFill>
                  <a:srgbClr val="FF0000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1pPr>
          </a:lstStyle>
          <a:p>
            <a:fld id="{F15F3382-926D-496A-8039-2C9D2BF9B3F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850900" y="-1"/>
            <a:ext cx="12128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66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0900" y="0"/>
            <a:ext cx="12128500" cy="1158875"/>
          </a:xfrm>
        </p:spPr>
        <p:txBody>
          <a:bodyPr/>
          <a:lstStyle/>
          <a:p>
            <a:pPr lvl="0"/>
            <a:r>
              <a:rPr lang="en-US" sz="4000" dirty="0" smtClean="0"/>
              <a:t>Problem – 8</a:t>
            </a:r>
            <a:br>
              <a:rPr lang="en-US" sz="4000" dirty="0" smtClean="0"/>
            </a:br>
            <a:r>
              <a:rPr lang="en-US" sz="3600" dirty="0" smtClean="0"/>
              <a:t> (Sales)</a:t>
            </a:r>
            <a:r>
              <a:rPr lang="en-IN" sz="3600" dirty="0" smtClean="0"/>
              <a:t/>
            </a:r>
            <a:br>
              <a:rPr lang="en-IN" sz="3600" dirty="0" smtClean="0"/>
            </a:br>
            <a:endParaRPr lang="en-IN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927100" y="1387475"/>
            <a:ext cx="11734800" cy="738664"/>
          </a:xfrm>
        </p:spPr>
        <p:txBody>
          <a:bodyPr/>
          <a:lstStyle/>
          <a:p>
            <a:pPr algn="just">
              <a:buNone/>
            </a:pPr>
            <a:r>
              <a:rPr lang="en-US" sz="2400" dirty="0" smtClean="0"/>
              <a:t>From the details given below reconcile the budgeted sales with the actual sales and budgeted profit with actual profit bringing out important variances: </a:t>
            </a:r>
            <a:endParaRPr lang="en-IN" sz="240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55700" y="2301875"/>
          <a:ext cx="11049000" cy="4206240"/>
        </p:xfrm>
        <a:graphic>
          <a:graphicData uri="http://schemas.openxmlformats.org/drawingml/2006/table">
            <a:tbl>
              <a:tblPr/>
              <a:tblGrid>
                <a:gridCol w="6208487"/>
                <a:gridCol w="2525485"/>
                <a:gridCol w="2315028"/>
              </a:tblGrid>
              <a:tr h="32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Budget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Actual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Sales Quantity 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17621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Product M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2,000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1,800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17621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Product N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3,000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3,500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Sales Price per unit 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17621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Product M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 12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 14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17621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Product N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 8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400" b="1">
                          <a:latin typeface="Century Gothic"/>
                          <a:ea typeface="Times New Roman"/>
                          <a:cs typeface="Times New Roman"/>
                        </a:rPr>
                        <a:t> 7</a:t>
                      </a:r>
                      <a:endParaRPr lang="en-IN" sz="3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Cost per unit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17621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Product M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 9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 10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17621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Product N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 6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400" b="1" dirty="0">
                          <a:latin typeface="Century Gothic"/>
                          <a:ea typeface="Times New Roman"/>
                          <a:cs typeface="Times New Roman"/>
                        </a:rPr>
                        <a:t> 5</a:t>
                      </a:r>
                      <a:endParaRPr lang="en-IN" sz="3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850900" y="-1"/>
            <a:ext cx="12128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6600" b="1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0900" y="0"/>
            <a:ext cx="12128500" cy="1169551"/>
          </a:xfrm>
        </p:spPr>
        <p:txBody>
          <a:bodyPr/>
          <a:lstStyle/>
          <a:p>
            <a:pPr lvl="0"/>
            <a:r>
              <a:rPr lang="en-US" sz="4000" dirty="0" smtClean="0"/>
              <a:t>Problem – 9</a:t>
            </a:r>
            <a:br>
              <a:rPr lang="en-US" sz="4000" dirty="0" smtClean="0"/>
            </a:br>
            <a:r>
              <a:rPr lang="en-US" sz="3600" dirty="0" smtClean="0"/>
              <a:t> (Market Share &amp; Market Size)</a:t>
            </a:r>
            <a:endParaRPr lang="en-IN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927100" y="1311275"/>
            <a:ext cx="11734800" cy="738664"/>
          </a:xfrm>
        </p:spPr>
        <p:txBody>
          <a:bodyPr/>
          <a:lstStyle/>
          <a:p>
            <a:pPr algn="just">
              <a:buNone/>
            </a:pPr>
            <a:r>
              <a:rPr lang="en-US" sz="2400" dirty="0" smtClean="0"/>
              <a:t>Cauvery Silk Emporium sells a range of ties for school children. The budgeted and actual sales data for a period are as follows: </a:t>
            </a:r>
            <a:endParaRPr lang="en-IN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31900" y="2225675"/>
          <a:ext cx="11277599" cy="2103120"/>
        </p:xfrm>
        <a:graphic>
          <a:graphicData uri="http://schemas.openxmlformats.org/drawingml/2006/table">
            <a:tbl>
              <a:tblPr/>
              <a:tblGrid>
                <a:gridCol w="1668762"/>
                <a:gridCol w="2119597"/>
                <a:gridCol w="2119597"/>
                <a:gridCol w="1789881"/>
                <a:gridCol w="1789881"/>
                <a:gridCol w="1789881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Product type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Budget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Standard cost (</a:t>
                      </a:r>
                      <a:r>
                        <a:rPr lang="en-US" sz="2000" b="1">
                          <a:latin typeface="Rupee Foradian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)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Actual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Quantity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Unit selling price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Quantity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Unit selling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Premium 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4,000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100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50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3,000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102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Pure silk 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10,000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70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35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10,000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75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entury Gothic"/>
                          <a:ea typeface="Times New Roman"/>
                          <a:cs typeface="Times New Roman"/>
                        </a:rPr>
                        <a:t>Regular silk</a:t>
                      </a:r>
                      <a:endParaRPr lang="en-IN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6,000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15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8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9,000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entury Gothic"/>
                          <a:ea typeface="Times New Roman"/>
                          <a:cs typeface="Times New Roman"/>
                        </a:rPr>
                        <a:t>12</a:t>
                      </a:r>
                      <a:endParaRPr lang="en-IN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774700" y="4435475"/>
            <a:ext cx="11963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Market size for the period was estimated to be 2,00,000 ties. The actual market size was 2,50,000 ties.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Required: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73050" marR="0" lvl="0" indent="-2730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Total sales margin variances,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73050" marR="0" lvl="0" indent="-2730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Sales margin quantity variance,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73050" marR="0" lvl="0" indent="-2730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Market size variance,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73050" marR="0" lvl="0" indent="-2730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Market share variance. 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2067</TotalTime>
  <Words>174</Words>
  <Application>Microsoft Office PowerPoint</Application>
  <PresentationFormat>Custom</PresentationFormat>
  <Paragraphs>61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Problem – 8  (Sales) </vt:lpstr>
      <vt:lpstr>Problem – 9  (Market Share &amp; Market Size)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</dc:title>
  <dc:creator>amitd</dc:creator>
  <cp:lastModifiedBy>SamikC</cp:lastModifiedBy>
  <cp:revision>193</cp:revision>
  <dcterms:created xsi:type="dcterms:W3CDTF">2014-12-02T09:41:36Z</dcterms:created>
  <dcterms:modified xsi:type="dcterms:W3CDTF">2015-05-28T08:06:43Z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2013-09-11T00:00:00Z</vt:filetime>
  </property>
  <property fmtid="{D5CDD505-2E9C-101B-9397-08002B2CF9AE}" pid="3" name="LastSaved">
    <vt:filetime>2014-12-02T00:00:00Z</vt:filetime>
  </property>
</Properties>
</file>