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59" r:id="rId2"/>
    <p:sldId id="560" r:id="rId3"/>
    <p:sldId id="561" r:id="rId4"/>
    <p:sldId id="562" r:id="rId5"/>
    <p:sldId id="563" r:id="rId6"/>
    <p:sldId id="564" r:id="rId7"/>
    <p:sldId id="574" r:id="rId8"/>
  </p:sldIdLst>
  <p:sldSz cx="12979400" cy="749935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88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92FA6-C88A-4E28-971E-7DFC1AB59245}" type="datetimeFigureOut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64D9FC-3C0E-4850-B78C-7440A5974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A7AA5-61DC-43A9-8725-CB13FBF50A5E}" type="datetimeFigureOut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6213" y="744538"/>
            <a:ext cx="64452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4679" tIns="37340" rIns="74679" bIns="3734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74679" tIns="37340" rIns="74679" bIns="3734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5744D2-0E01-46E1-A4E9-3B1021FEB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3931" y="2324798"/>
            <a:ext cx="11037887" cy="15748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47862" y="4199636"/>
            <a:ext cx="9090024" cy="18748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0900" y="98119"/>
            <a:ext cx="11928093" cy="738664"/>
          </a:xfrm>
        </p:spPr>
        <p:txBody>
          <a:bodyPr/>
          <a:lstStyle>
            <a:lvl1pPr algn="ctr">
              <a:defRPr sz="48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2180" y="5807075"/>
            <a:ext cx="11121389" cy="571004"/>
          </a:xfrm>
        </p:spPr>
        <p:txBody>
          <a:bodyPr/>
          <a:lstStyle>
            <a:lvl1pPr>
              <a:defRPr sz="3200" b="1" i="0">
                <a:solidFill>
                  <a:srgbClr val="001F5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55980" y="1570760"/>
            <a:ext cx="4420235" cy="3954145"/>
          </a:xfrm>
          <a:prstGeom prst="rect">
            <a:avLst/>
          </a:prstGeom>
        </p:spPr>
        <p:txBody>
          <a:bodyPr/>
          <a:lstStyle>
            <a:lvl1pPr>
              <a:defRPr sz="2800" b="1" i="0">
                <a:solidFill>
                  <a:srgbClr val="C00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6629" y="1423343"/>
            <a:ext cx="2917190" cy="4702810"/>
          </a:xfrm>
          <a:prstGeom prst="rect">
            <a:avLst/>
          </a:prstGeom>
        </p:spPr>
        <p:txBody>
          <a:bodyPr/>
          <a:lstStyle>
            <a:lvl1pPr>
              <a:defRPr sz="2200" b="1" i="0">
                <a:solidFill>
                  <a:srgbClr val="FFFF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757238" cy="11668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865188" y="0"/>
            <a:ext cx="12118975" cy="1166813"/>
          </a:xfrm>
          <a:custGeom>
            <a:avLst/>
            <a:gdLst/>
            <a:ahLst/>
            <a:cxnLst/>
            <a:rect l="l" t="t" r="r" b="b"/>
            <a:pathLst>
              <a:path w="12118975" h="1167130">
                <a:moveTo>
                  <a:pt x="0" y="1166812"/>
                </a:moveTo>
                <a:lnTo>
                  <a:pt x="12118975" y="1166812"/>
                </a:lnTo>
                <a:lnTo>
                  <a:pt x="12118975" y="0"/>
                </a:lnTo>
                <a:lnTo>
                  <a:pt x="0" y="0"/>
                </a:lnTo>
                <a:lnTo>
                  <a:pt x="0" y="1166812"/>
                </a:lnTo>
                <a:close/>
              </a:path>
            </a:pathLst>
          </a:custGeom>
          <a:solidFill>
            <a:srgbClr val="12449E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1249363"/>
            <a:ext cx="323850" cy="6248400"/>
          </a:xfrm>
          <a:custGeom>
            <a:avLst/>
            <a:gdLst/>
            <a:ahLst/>
            <a:cxnLst/>
            <a:rect l="l" t="t" r="r" b="b"/>
            <a:pathLst>
              <a:path w="323850" h="6248400">
                <a:moveTo>
                  <a:pt x="0" y="6248400"/>
                </a:moveTo>
                <a:lnTo>
                  <a:pt x="323850" y="6248400"/>
                </a:lnTo>
                <a:lnTo>
                  <a:pt x="323850" y="0"/>
                </a:lnTo>
                <a:lnTo>
                  <a:pt x="0" y="0"/>
                </a:lnTo>
                <a:lnTo>
                  <a:pt x="0" y="6248400"/>
                </a:lnTo>
                <a:close/>
              </a:path>
            </a:pathLst>
          </a:custGeom>
          <a:solidFill>
            <a:srgbClr val="00AFE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29" name="Holder 2"/>
          <p:cNvSpPr>
            <a:spLocks noGrp="1"/>
          </p:cNvSpPr>
          <p:nvPr>
            <p:ph type="title"/>
          </p:nvPr>
        </p:nvSpPr>
        <p:spPr bwMode="auto">
          <a:xfrm>
            <a:off x="927100" y="0"/>
            <a:ext cx="120523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1030" name="Holder 3"/>
          <p:cNvSpPr>
            <a:spLocks noGrp="1"/>
          </p:cNvSpPr>
          <p:nvPr>
            <p:ph type="body" idx="1"/>
          </p:nvPr>
        </p:nvSpPr>
        <p:spPr bwMode="auto">
          <a:xfrm>
            <a:off x="698500" y="1311275"/>
            <a:ext cx="1112202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33513" y="7054850"/>
            <a:ext cx="1279525" cy="2301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r>
              <a:rPr lang="en-US"/>
              <a:t>P2_FOA_Syl12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27475" y="7054850"/>
            <a:ext cx="3776663" cy="215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r>
              <a:rPr lang="en-US"/>
              <a:t>The Institute of Cost Accountants of India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71300" y="7054850"/>
            <a:ext cx="571500" cy="2301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fld id="{F15F3382-926D-496A-8039-2C9D2BF9B3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58875"/>
          </a:xfrm>
        </p:spPr>
        <p:txBody>
          <a:bodyPr/>
          <a:lstStyle/>
          <a:p>
            <a:r>
              <a:rPr lang="en-US" sz="4000" dirty="0" smtClean="0"/>
              <a:t>Problem- 4</a:t>
            </a:r>
            <a:br>
              <a:rPr lang="en-US" sz="4000" dirty="0" smtClean="0"/>
            </a:br>
            <a:r>
              <a:rPr lang="en-US" sz="4000" dirty="0" smtClean="0"/>
              <a:t>(Material &amp; Labour)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1387476"/>
            <a:ext cx="11887200" cy="5181599"/>
          </a:xfrm>
        </p:spPr>
        <p:txBody>
          <a:bodyPr/>
          <a:lstStyle/>
          <a:p>
            <a:pPr marL="96838" algn="just">
              <a:buNone/>
            </a:pPr>
            <a:r>
              <a:rPr lang="en-US" dirty="0" smtClean="0"/>
              <a:t>The following details relating to the product ‘X’ during the month March, 2011 are available. You are required to compute: </a:t>
            </a:r>
            <a:endParaRPr lang="en-IN" dirty="0" smtClean="0"/>
          </a:p>
          <a:p>
            <a:pPr marL="571500" lvl="0" indent="-395288">
              <a:buFont typeface="+mj-lt"/>
              <a:buAutoNum type="romanLcPeriod"/>
            </a:pPr>
            <a:r>
              <a:rPr lang="en-US" dirty="0" smtClean="0"/>
              <a:t>Material Price Variance. </a:t>
            </a:r>
            <a:endParaRPr lang="en-IN" dirty="0" smtClean="0"/>
          </a:p>
          <a:p>
            <a:pPr marL="571500" lvl="0" indent="-395288">
              <a:buFont typeface="+mj-lt"/>
              <a:buAutoNum type="romanLcPeriod"/>
            </a:pPr>
            <a:r>
              <a:rPr lang="en-US" dirty="0" smtClean="0"/>
              <a:t>Material Usage Variance. </a:t>
            </a:r>
            <a:endParaRPr lang="en-IN" dirty="0" smtClean="0"/>
          </a:p>
          <a:p>
            <a:pPr marL="571500" lvl="0" indent="-395288">
              <a:buFont typeface="+mj-lt"/>
              <a:buAutoNum type="romanLcPeriod"/>
            </a:pPr>
            <a:r>
              <a:rPr lang="en-US" dirty="0" smtClean="0"/>
              <a:t>Material Cost Variance </a:t>
            </a:r>
            <a:endParaRPr lang="en-IN" dirty="0" smtClean="0"/>
          </a:p>
          <a:p>
            <a:pPr marL="571500" lvl="0" indent="-395288">
              <a:buFont typeface="+mj-lt"/>
              <a:buAutoNum type="romanLcPeriod"/>
            </a:pPr>
            <a:r>
              <a:rPr lang="en-US" dirty="0" smtClean="0"/>
              <a:t>Labour Rate Variance. </a:t>
            </a:r>
            <a:endParaRPr lang="en-IN" dirty="0" smtClean="0"/>
          </a:p>
          <a:p>
            <a:pPr marL="571500" lvl="0" indent="-395288">
              <a:buFont typeface="+mj-lt"/>
              <a:buAutoNum type="romanLcPeriod"/>
            </a:pPr>
            <a:r>
              <a:rPr lang="en-US" dirty="0" smtClean="0"/>
              <a:t>Labour Efficiency Variance. </a:t>
            </a:r>
            <a:endParaRPr lang="en-IN" dirty="0" smtClean="0"/>
          </a:p>
          <a:p>
            <a:pPr marL="571500" lvl="0" indent="-395288">
              <a:buFont typeface="+mj-lt"/>
              <a:buAutoNum type="romanLcPeriod"/>
            </a:pPr>
            <a:r>
              <a:rPr lang="en-US" dirty="0" smtClean="0"/>
              <a:t>Labour Cost Variance. </a:t>
            </a: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58875"/>
          </a:xfrm>
        </p:spPr>
        <p:txBody>
          <a:bodyPr/>
          <a:lstStyle/>
          <a:p>
            <a:r>
              <a:rPr lang="en-US" sz="4000" dirty="0" err="1" smtClean="0"/>
              <a:t>Contd</a:t>
            </a:r>
            <a:r>
              <a:rPr lang="en-US" sz="4000" dirty="0" smtClean="0"/>
              <a:t>…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1311276"/>
            <a:ext cx="11887200" cy="5638799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You are also required to reconcile the standard and actual cost with help of such variances. </a:t>
            </a:r>
            <a:endParaRPr lang="en-IN" sz="2800" dirty="0" smtClean="0"/>
          </a:p>
          <a:p>
            <a:pPr algn="just">
              <a:buNone/>
            </a:pPr>
            <a:r>
              <a:rPr lang="en-US" sz="2800" dirty="0" smtClean="0"/>
              <a:t>Standard </a:t>
            </a:r>
            <a:r>
              <a:rPr lang="en-US" sz="2800" dirty="0" smtClean="0"/>
              <a:t>Cost per unit: </a:t>
            </a:r>
            <a:endParaRPr lang="en-IN" sz="2800" dirty="0" smtClean="0"/>
          </a:p>
          <a:p>
            <a:pPr marL="273050" indent="-96838">
              <a:buNone/>
            </a:pPr>
            <a:r>
              <a:rPr lang="en-US" sz="2800" dirty="0" smtClean="0"/>
              <a:t>Material 50 Kg. @ </a:t>
            </a:r>
            <a:r>
              <a:rPr lang="en-US" sz="2800" dirty="0" smtClean="0">
                <a:latin typeface="Rupee Foradian" pitchFamily="34" charset="0"/>
              </a:rPr>
              <a:t>`</a:t>
            </a:r>
            <a:r>
              <a:rPr lang="en-US" sz="2800" dirty="0" smtClean="0"/>
              <a:t> 40 per kg.</a:t>
            </a:r>
            <a:endParaRPr lang="en-IN" sz="2800" dirty="0" smtClean="0"/>
          </a:p>
          <a:p>
            <a:pPr marL="273050" indent="-96838">
              <a:buNone/>
            </a:pPr>
            <a:r>
              <a:rPr lang="en-US" sz="2800" dirty="0" smtClean="0"/>
              <a:t>Labour 400 hrs. @ </a:t>
            </a:r>
            <a:r>
              <a:rPr lang="en-US" sz="2800" dirty="0" smtClean="0">
                <a:latin typeface="Rupee Foradian" pitchFamily="34" charset="0"/>
              </a:rPr>
              <a:t>`</a:t>
            </a:r>
            <a:r>
              <a:rPr lang="en-US" sz="2800" dirty="0" smtClean="0"/>
              <a:t> 1.00 per kg.</a:t>
            </a:r>
          </a:p>
          <a:p>
            <a:pPr marL="273050" indent="-96838">
              <a:buNone/>
            </a:pPr>
            <a:endParaRPr lang="en-IN" sz="2800" dirty="0" smtClean="0"/>
          </a:p>
          <a:p>
            <a:pPr>
              <a:buNone/>
            </a:pPr>
            <a:r>
              <a:rPr lang="en-US" sz="2800" dirty="0" smtClean="0"/>
              <a:t>Actual Cost for the month: </a:t>
            </a:r>
            <a:endParaRPr lang="en-IN" sz="2800" dirty="0" smtClean="0"/>
          </a:p>
          <a:p>
            <a:pPr marL="176213">
              <a:buNone/>
            </a:pPr>
            <a:r>
              <a:rPr lang="en-US" sz="2800" dirty="0" smtClean="0"/>
              <a:t>Material 4,900 Kg. @ </a:t>
            </a:r>
            <a:r>
              <a:rPr lang="en-US" sz="2800" dirty="0" smtClean="0">
                <a:latin typeface="Rupee Foradian" pitchFamily="34" charset="0"/>
              </a:rPr>
              <a:t>`</a:t>
            </a:r>
            <a:r>
              <a:rPr lang="en-US" sz="2800" dirty="0" smtClean="0"/>
              <a:t> 42 per kg.</a:t>
            </a:r>
            <a:endParaRPr lang="en-IN" sz="2800" dirty="0" smtClean="0"/>
          </a:p>
          <a:p>
            <a:pPr marL="176213">
              <a:buNone/>
            </a:pPr>
            <a:r>
              <a:rPr lang="en-US" sz="2800" dirty="0" err="1" smtClean="0"/>
              <a:t>Labour</a:t>
            </a:r>
            <a:r>
              <a:rPr lang="en-US" sz="2800" dirty="0" smtClean="0"/>
              <a:t> 39,600 hrs. @ </a:t>
            </a:r>
            <a:r>
              <a:rPr lang="en-US" sz="2800" dirty="0" smtClean="0">
                <a:latin typeface="Rupee Foradian" pitchFamily="34" charset="0"/>
              </a:rPr>
              <a:t>`</a:t>
            </a:r>
            <a:r>
              <a:rPr lang="en-US" sz="2800" dirty="0" smtClean="0"/>
              <a:t> 1.10 per kg.</a:t>
            </a:r>
            <a:endParaRPr lang="en-IN" sz="2800" dirty="0" smtClean="0"/>
          </a:p>
          <a:p>
            <a:pPr marL="176213">
              <a:buNone/>
            </a:pPr>
            <a:r>
              <a:rPr lang="en-US" sz="2800" dirty="0" smtClean="0"/>
              <a:t>Actual production – 100 units </a:t>
            </a:r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58875"/>
          </a:xfrm>
        </p:spPr>
        <p:txBody>
          <a:bodyPr/>
          <a:lstStyle/>
          <a:p>
            <a:r>
              <a:rPr lang="en-US" sz="3600" dirty="0" smtClean="0"/>
              <a:t>Problem -5</a:t>
            </a:r>
            <a:br>
              <a:rPr lang="en-US" sz="3600" dirty="0" smtClean="0"/>
            </a:br>
            <a:r>
              <a:rPr lang="en-US" sz="3600" dirty="0" smtClean="0"/>
              <a:t> (Labour &amp; Variable Overhead) 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1311276"/>
            <a:ext cx="11887200" cy="838199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The following information has been extracted from the books of </a:t>
            </a:r>
            <a:r>
              <a:rPr lang="en-US" sz="2400" dirty="0" err="1" smtClean="0"/>
              <a:t>Goru</a:t>
            </a:r>
            <a:r>
              <a:rPr lang="en-US" sz="2400" dirty="0" smtClean="0"/>
              <a:t> Enterprises which is using standard costing system: </a:t>
            </a:r>
            <a:endParaRPr lang="en-IN" sz="2400" dirty="0" smtClean="0"/>
          </a:p>
          <a:p>
            <a:endParaRPr lang="en-IN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08100" y="2301875"/>
          <a:ext cx="10515600" cy="2961788"/>
        </p:xfrm>
        <a:graphic>
          <a:graphicData uri="http://schemas.openxmlformats.org/drawingml/2006/table">
            <a:tbl>
              <a:tblPr/>
              <a:tblGrid>
                <a:gridCol w="4800600"/>
                <a:gridCol w="5715000"/>
              </a:tblGrid>
              <a:tr h="323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Actual output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9,000 units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3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Direct wages paid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1,10,000 hours at </a:t>
                      </a:r>
                      <a:r>
                        <a:rPr lang="en-US" sz="20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 22 per hour, of which 5,000 hours, being idle time, were not recorded in production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Standard hours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10 hours per unit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Labour efficiency </a:t>
                      </a:r>
                      <a:r>
                        <a:rPr lang="en-US" sz="2000" b="1" baseline="0" dirty="0" smtClean="0">
                          <a:latin typeface="Century Gothic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Century Gothic"/>
                          <a:ea typeface="Times New Roman"/>
                          <a:cs typeface="Times New Roman"/>
                        </a:rPr>
                        <a:t>variance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 3,75,000 (A)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Standard variable </a:t>
                      </a:r>
                      <a:r>
                        <a:rPr lang="en-US" sz="2000" b="1" baseline="0" dirty="0" smtClean="0">
                          <a:latin typeface="Century Gothic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Century Gothic"/>
                          <a:ea typeface="Times New Roman"/>
                          <a:cs typeface="Times New Roman"/>
                        </a:rPr>
                        <a:t>overhead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 150 per unit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Actual variable </a:t>
                      </a:r>
                      <a:r>
                        <a:rPr lang="en-US" sz="2000" b="1" dirty="0" smtClean="0">
                          <a:latin typeface="Century Gothic"/>
                          <a:ea typeface="Times New Roman"/>
                          <a:cs typeface="Times New Roman"/>
                        </a:rPr>
                        <a:t>overhead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 16,00,000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03300" y="5654675"/>
            <a:ext cx="1170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You are required to calculate: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) Idle time variance; (ii) Variable overhead expenditure variance; (iii) Total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variable overhead variance and (iv) Variable overhead efficiency variance. 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07996"/>
          </a:xfrm>
        </p:spPr>
        <p:txBody>
          <a:bodyPr/>
          <a:lstStyle/>
          <a:p>
            <a:r>
              <a:rPr lang="en-US" sz="3600" dirty="0" smtClean="0"/>
              <a:t>Problem -6</a:t>
            </a:r>
            <a:br>
              <a:rPr lang="en-US" sz="3600" dirty="0" smtClean="0"/>
            </a:br>
            <a:r>
              <a:rPr lang="en-US" sz="3600" dirty="0" smtClean="0"/>
              <a:t> (Fixed Overheads)</a:t>
            </a:r>
            <a:endParaRPr lang="en-IN" sz="3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1311276"/>
            <a:ext cx="11811000" cy="5638799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AKASH LTD. operates a system of Standard Costing. The company has normal monthly machine hour capacity of 100 machines working 8 hours per day for 25 working days in the month of April 2014. </a:t>
            </a:r>
          </a:p>
          <a:p>
            <a:pPr algn="just">
              <a:buNone/>
            </a:pPr>
            <a:endParaRPr lang="en-IN" dirty="0" smtClean="0"/>
          </a:p>
          <a:p>
            <a:pPr marL="352425" lvl="0" indent="-352425" algn="just">
              <a:buFont typeface="+mj-lt"/>
              <a:buAutoNum type="romanLcPeriod"/>
            </a:pPr>
            <a:r>
              <a:rPr lang="en-US" dirty="0" smtClean="0"/>
              <a:t>The Standard time required to manufacture one unit of products is 4 hours. The Budgeted fixed overhead was 1,50,000.</a:t>
            </a:r>
            <a:endParaRPr lang="en-IN" dirty="0" smtClean="0"/>
          </a:p>
          <a:p>
            <a:pPr marL="352425" lvl="0" indent="-352425" algn="just">
              <a:buFont typeface="+mj-lt"/>
              <a:buAutoNum type="romanLcPeriod"/>
            </a:pPr>
            <a:r>
              <a:rPr lang="en-US" dirty="0" smtClean="0"/>
              <a:t>In the month of April 2014, the company actually worked for 24 days for average 750 machine – hours per day.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58875"/>
          </a:xfrm>
        </p:spPr>
        <p:txBody>
          <a:bodyPr/>
          <a:lstStyle/>
          <a:p>
            <a:r>
              <a:rPr lang="en-US" sz="4000" dirty="0" err="1" smtClean="0"/>
              <a:t>Contd</a:t>
            </a:r>
            <a:r>
              <a:rPr lang="en-US" sz="4000" dirty="0" smtClean="0"/>
              <a:t>…</a:t>
            </a:r>
            <a:endParaRPr lang="en-IN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1311276"/>
            <a:ext cx="11887200" cy="5515356"/>
          </a:xfrm>
        </p:spPr>
        <p:txBody>
          <a:bodyPr/>
          <a:lstStyle/>
          <a:p>
            <a:pPr lvl="0" algn="just">
              <a:buNone/>
            </a:pPr>
            <a:r>
              <a:rPr lang="en-US" sz="2800" dirty="0" smtClean="0"/>
              <a:t>(iii)The Actual production was, 4,500 units, and the actual fixed overhead was 1,60,000</a:t>
            </a:r>
            <a:r>
              <a:rPr lang="en-US" sz="2800" dirty="0" smtClean="0"/>
              <a:t>.</a:t>
            </a:r>
          </a:p>
          <a:p>
            <a:pPr lvl="0" algn="just">
              <a:buNone/>
            </a:pPr>
            <a:endParaRPr lang="en-IN" sz="2800" dirty="0" smtClean="0"/>
          </a:p>
          <a:p>
            <a:pPr marL="514350" indent="-514350" algn="just">
              <a:buNone/>
            </a:pPr>
            <a:r>
              <a:rPr lang="en-US" sz="2800" dirty="0" smtClean="0"/>
              <a:t>You are required to compute: </a:t>
            </a:r>
            <a:endParaRPr lang="en-IN" sz="2800" dirty="0" smtClean="0"/>
          </a:p>
          <a:p>
            <a:pPr marL="514350" lvl="0" indent="-514350" algn="just">
              <a:buFont typeface="+mj-lt"/>
              <a:buAutoNum type="alphaUcPeriod"/>
            </a:pPr>
            <a:r>
              <a:rPr lang="en-US" sz="2800" dirty="0" smtClean="0"/>
              <a:t>Fixed overhead efficiency variance </a:t>
            </a:r>
            <a:endParaRPr lang="en-IN" sz="2800" dirty="0" smtClean="0"/>
          </a:p>
          <a:p>
            <a:pPr marL="514350" lvl="0" indent="-514350" algn="just">
              <a:buFont typeface="+mj-lt"/>
              <a:buAutoNum type="alphaUcPeriod"/>
            </a:pPr>
            <a:r>
              <a:rPr lang="en-US" sz="2800" dirty="0" smtClean="0"/>
              <a:t>Fixed overhead capacity variance </a:t>
            </a:r>
            <a:endParaRPr lang="en-IN" sz="2800" dirty="0" smtClean="0"/>
          </a:p>
          <a:p>
            <a:pPr marL="514350" lvl="0" indent="-514350" algn="just">
              <a:buFont typeface="+mj-lt"/>
              <a:buAutoNum type="alphaUcPeriod"/>
            </a:pPr>
            <a:r>
              <a:rPr lang="en-US" sz="2800" dirty="0" smtClean="0"/>
              <a:t>Fixed overhead calendar variance </a:t>
            </a:r>
            <a:endParaRPr lang="en-IN" sz="2800" dirty="0" smtClean="0"/>
          </a:p>
          <a:p>
            <a:pPr marL="514350" lvl="0" indent="-514350" algn="just">
              <a:buFont typeface="+mj-lt"/>
              <a:buAutoNum type="alphaUcPeriod"/>
            </a:pPr>
            <a:r>
              <a:rPr lang="en-US" sz="2800" dirty="0" smtClean="0"/>
              <a:t>Fixed overhead expenditure variance </a:t>
            </a:r>
            <a:endParaRPr lang="en-IN" sz="2800" dirty="0" smtClean="0"/>
          </a:p>
          <a:p>
            <a:pPr marL="514350" lvl="0" indent="-514350" algn="just">
              <a:buFont typeface="+mj-lt"/>
              <a:buAutoNum type="alphaUcPeriod"/>
            </a:pPr>
            <a:r>
              <a:rPr lang="en-US" sz="2800" dirty="0" smtClean="0"/>
              <a:t>Fixed overhead volume variance </a:t>
            </a:r>
            <a:endParaRPr lang="en-IN" sz="2800" dirty="0" smtClean="0"/>
          </a:p>
          <a:p>
            <a:pPr marL="514350" lvl="0" indent="-514350" algn="just">
              <a:buFont typeface="+mj-lt"/>
              <a:buAutoNum type="alphaUcPeriod"/>
            </a:pPr>
            <a:r>
              <a:rPr lang="en-US" sz="2800" dirty="0" smtClean="0"/>
              <a:t>Fixed overhead cost variance. </a:t>
            </a:r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58875"/>
          </a:xfrm>
        </p:spPr>
        <p:txBody>
          <a:bodyPr/>
          <a:lstStyle/>
          <a:p>
            <a:pPr lvl="0"/>
            <a:r>
              <a:rPr lang="en-US" sz="4000" dirty="0" smtClean="0"/>
              <a:t>Problem – 7</a:t>
            </a:r>
            <a:br>
              <a:rPr lang="en-US" sz="4000" dirty="0" smtClean="0"/>
            </a:br>
            <a:r>
              <a:rPr lang="en-US" sz="3600" dirty="0" smtClean="0"/>
              <a:t> (Overheads)</a:t>
            </a:r>
            <a:r>
              <a:rPr lang="en-IN" sz="3600" dirty="0" smtClean="0"/>
              <a:t/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1311276"/>
            <a:ext cx="11887200" cy="861774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The following budget was prepared for the overhead of Department X:</a:t>
            </a:r>
            <a:endParaRPr lang="en-IN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65300" y="2225675"/>
          <a:ext cx="9525000" cy="1752600"/>
        </p:xfrm>
        <a:graphic>
          <a:graphicData uri="http://schemas.openxmlformats.org/drawingml/2006/table">
            <a:tbl>
              <a:tblPr/>
              <a:tblGrid>
                <a:gridCol w="7239000"/>
                <a:gridCol w="2286000"/>
              </a:tblGrid>
              <a:tr h="335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Budget for period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Fixed overhead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 5,600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Variable overhead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 10,400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Machine hours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1,600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Standard hours of production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1,600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927100" y="4130675"/>
            <a:ext cx="11722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After the period the actual results were: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9500" y="4816475"/>
          <a:ext cx="10439400" cy="1051560"/>
        </p:xfrm>
        <a:graphic>
          <a:graphicData uri="http://schemas.openxmlformats.org/drawingml/2006/table">
            <a:tbl>
              <a:tblPr/>
              <a:tblGrid>
                <a:gridCol w="9144000"/>
                <a:gridCol w="1295400"/>
              </a:tblGrid>
              <a:tr h="254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Total overhead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 17,400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Machine hours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1,630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Standard hours produced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1,590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22300" y="6188075"/>
            <a:ext cx="1188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You are required to calculate the overhead variances for the period. 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-1"/>
            <a:ext cx="12128500" cy="1158876"/>
          </a:xfrm>
        </p:spPr>
        <p:txBody>
          <a:bodyPr/>
          <a:lstStyle/>
          <a:p>
            <a:r>
              <a:rPr lang="en-IN" dirty="0" err="1" smtClean="0"/>
              <a:t>Contd</a:t>
            </a:r>
            <a:r>
              <a:rPr lang="en-IN" dirty="0" smtClean="0"/>
              <a:t>…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622300" y="1311275"/>
            <a:ext cx="12103100" cy="5644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>
              <a:lnSpc>
                <a:spcPct val="150000"/>
              </a:lnSpc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At the end of the period, a price of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upee Foradian" pitchFamily="34" charset="0"/>
                <a:ea typeface="Times New Roman" pitchFamily="18" charset="0"/>
                <a:cs typeface="Times New Roman" pitchFamily="18" charset="0"/>
              </a:rPr>
              <a:t>`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3.00 was agreed to have been an efficient buying price in the period. The standard costing system shows a direct material total variance of </a:t>
            </a:r>
            <a:r>
              <a:rPr lang="en-US" sz="2800" b="1" dirty="0" smtClean="0">
                <a:latin typeface="Rupee Foradian" pitchFamily="34" charset="0"/>
                <a:ea typeface="Times New Roman" pitchFamily="18" charset="0"/>
                <a:cs typeface="Times New Roman" pitchFamily="18" charset="0"/>
              </a:rPr>
              <a:t>`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8,800 made up of:-</a:t>
            </a:r>
          </a:p>
          <a:p>
            <a:pPr lvl="0" algn="just" eaLnBrk="0" hangingPunct="0">
              <a:lnSpc>
                <a:spcPct val="150000"/>
              </a:lnSpc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Material usage variance 	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upee Foradian" pitchFamily="34" charset="0"/>
                <a:ea typeface="Times New Roman" pitchFamily="18" charset="0"/>
                <a:cs typeface="Times New Roman" pitchFamily="18" charset="0"/>
              </a:rPr>
              <a:t>`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2,000 (A)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Material Price Variance 		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upee Foradian" pitchFamily="34" charset="0"/>
                <a:ea typeface="Times New Roman" pitchFamily="18" charset="0"/>
                <a:cs typeface="Times New Roman" pitchFamily="18" charset="0"/>
              </a:rPr>
              <a:t>`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16,800 (A)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Management wishes to distinguish between controllable and uncontrollable effects on performance. </a:t>
            </a: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</TotalTime>
  <Words>492</Words>
  <Application>Microsoft Office PowerPoint</Application>
  <PresentationFormat>Custom</PresentationFormat>
  <Paragraphs>81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Problem- 4 (Material &amp; Labour)  </vt:lpstr>
      <vt:lpstr>Contd…  </vt:lpstr>
      <vt:lpstr>Problem -5  (Labour &amp; Variable Overhead)  </vt:lpstr>
      <vt:lpstr>Problem -6  (Fixed Overheads)</vt:lpstr>
      <vt:lpstr>Contd…</vt:lpstr>
      <vt:lpstr>Problem – 7  (Overheads) </vt:lpstr>
      <vt:lpstr>Contd…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</dc:title>
  <dc:creator>amitd</dc:creator>
  <cp:lastModifiedBy>SamikC</cp:lastModifiedBy>
  <cp:revision>193</cp:revision>
  <dcterms:created xsi:type="dcterms:W3CDTF">2014-12-02T09:41:36Z</dcterms:created>
  <dcterms:modified xsi:type="dcterms:W3CDTF">2015-05-27T09:13:39Z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2013-09-11T00:00:00Z</vt:filetime>
  </property>
  <property fmtid="{D5CDD505-2E9C-101B-9397-08002B2CF9AE}" pid="3" name="LastSaved">
    <vt:filetime>2014-12-02T00:00:00Z</vt:filetime>
  </property>
</Properties>
</file>