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78"/>
  </p:notesMasterIdLst>
  <p:handoutMasterIdLst>
    <p:handoutMasterId r:id="rId79"/>
  </p:handoutMasterIdLst>
  <p:sldIdLst>
    <p:sldId id="305" r:id="rId6"/>
    <p:sldId id="256" r:id="rId7"/>
    <p:sldId id="556" r:id="rId8"/>
    <p:sldId id="436" r:id="rId9"/>
    <p:sldId id="542" r:id="rId10"/>
    <p:sldId id="591" r:id="rId11"/>
    <p:sldId id="592" r:id="rId12"/>
    <p:sldId id="595" r:id="rId13"/>
    <p:sldId id="575" r:id="rId14"/>
    <p:sldId id="573" r:id="rId15"/>
    <p:sldId id="574" r:id="rId16"/>
    <p:sldId id="543" r:id="rId17"/>
    <p:sldId id="579" r:id="rId18"/>
    <p:sldId id="578" r:id="rId19"/>
    <p:sldId id="320" r:id="rId20"/>
    <p:sldId id="580" r:id="rId21"/>
    <p:sldId id="581" r:id="rId22"/>
    <p:sldId id="582" r:id="rId23"/>
    <p:sldId id="431" r:id="rId24"/>
    <p:sldId id="544" r:id="rId25"/>
    <p:sldId id="583" r:id="rId26"/>
    <p:sldId id="432" r:id="rId27"/>
    <p:sldId id="545" r:id="rId28"/>
    <p:sldId id="584" r:id="rId29"/>
    <p:sldId id="546" r:id="rId30"/>
    <p:sldId id="433" r:id="rId31"/>
    <p:sldId id="547" r:id="rId32"/>
    <p:sldId id="585" r:id="rId33"/>
    <p:sldId id="434" r:id="rId34"/>
    <p:sldId id="587" r:id="rId35"/>
    <p:sldId id="548" r:id="rId36"/>
    <p:sldId id="588" r:id="rId37"/>
    <p:sldId id="435" r:id="rId38"/>
    <p:sldId id="572" r:id="rId39"/>
    <p:sldId id="593" r:id="rId40"/>
    <p:sldId id="594" r:id="rId41"/>
    <p:sldId id="563" r:id="rId42"/>
    <p:sldId id="564" r:id="rId43"/>
    <p:sldId id="569" r:id="rId44"/>
    <p:sldId id="567" r:id="rId45"/>
    <p:sldId id="570" r:id="rId46"/>
    <p:sldId id="566" r:id="rId47"/>
    <p:sldId id="568" r:id="rId48"/>
    <p:sldId id="565" r:id="rId49"/>
    <p:sldId id="558" r:id="rId50"/>
    <p:sldId id="559" r:id="rId51"/>
    <p:sldId id="549" r:id="rId52"/>
    <p:sldId id="589" r:id="rId53"/>
    <p:sldId id="557" r:id="rId54"/>
    <p:sldId id="560" r:id="rId55"/>
    <p:sldId id="550" r:id="rId56"/>
    <p:sldId id="561" r:id="rId57"/>
    <p:sldId id="551" r:id="rId58"/>
    <p:sldId id="562" r:id="rId59"/>
    <p:sldId id="552" r:id="rId60"/>
    <p:sldId id="571" r:id="rId61"/>
    <p:sldId id="597" r:id="rId62"/>
    <p:sldId id="553" r:id="rId63"/>
    <p:sldId id="576" r:id="rId64"/>
    <p:sldId id="596" r:id="rId65"/>
    <p:sldId id="554" r:id="rId66"/>
    <p:sldId id="577" r:id="rId67"/>
    <p:sldId id="555" r:id="rId68"/>
    <p:sldId id="426" r:id="rId69"/>
    <p:sldId id="334" r:id="rId70"/>
    <p:sldId id="590" r:id="rId71"/>
    <p:sldId id="423" r:id="rId72"/>
    <p:sldId id="427" r:id="rId73"/>
    <p:sldId id="428" r:id="rId74"/>
    <p:sldId id="429" r:id="rId75"/>
    <p:sldId id="430" r:id="rId76"/>
    <p:sldId id="316"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879" autoAdjust="0"/>
  </p:normalViewPr>
  <p:slideViewPr>
    <p:cSldViewPr snapToGrid="0">
      <p:cViewPr varScale="1">
        <p:scale>
          <a:sx n="68" d="100"/>
          <a:sy n="68" d="100"/>
        </p:scale>
        <p:origin x="738"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3/10/2023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3/10/2023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16" b="0" i="0">
                <a:solidFill>
                  <a:schemeClr val="bg1"/>
                </a:solidFill>
                <a:latin typeface="Arial MT"/>
                <a:cs typeface="Arial MT"/>
              </a:defRPr>
            </a:lvl1pPr>
          </a:lstStyle>
          <a:p>
            <a:pPr marL="11516">
              <a:spcBef>
                <a:spcPts val="50"/>
              </a:spcBef>
            </a:pPr>
            <a:r>
              <a:rPr lang="en-US" spc="5">
                <a:solidFill>
                  <a:srgbClr val="636466"/>
                </a:solidFill>
              </a:rPr>
              <a:t>Central</a:t>
            </a:r>
            <a:r>
              <a:rPr lang="en-US">
                <a:solidFill>
                  <a:srgbClr val="636466"/>
                </a:solidFill>
              </a:rPr>
              <a:t> </a:t>
            </a:r>
            <a:r>
              <a:rPr lang="en-US" spc="5">
                <a:solidFill>
                  <a:srgbClr val="636466"/>
                </a:solidFill>
              </a:rPr>
              <a:t>Bank</a:t>
            </a:r>
            <a:r>
              <a:rPr lang="en-US">
                <a:solidFill>
                  <a:srgbClr val="636466"/>
                </a:solidFill>
              </a:rPr>
              <a:t> </a:t>
            </a:r>
            <a:r>
              <a:rPr lang="en-US" spc="9">
                <a:solidFill>
                  <a:srgbClr val="636466"/>
                </a:solidFill>
              </a:rPr>
              <a:t>Digital</a:t>
            </a:r>
            <a:r>
              <a:rPr lang="en-US">
                <a:solidFill>
                  <a:srgbClr val="636466"/>
                </a:solidFill>
              </a:rPr>
              <a:t> </a:t>
            </a:r>
            <a:r>
              <a:rPr lang="en-US" spc="5">
                <a:solidFill>
                  <a:srgbClr val="636466"/>
                </a:solidFill>
              </a:rPr>
              <a:t>Currency</a:t>
            </a:r>
            <a:r>
              <a:rPr lang="en-US">
                <a:solidFill>
                  <a:srgbClr val="636466"/>
                </a:solidFill>
              </a:rPr>
              <a:t> in </a:t>
            </a:r>
            <a:r>
              <a:rPr lang="en-US" spc="5">
                <a:solidFill>
                  <a:srgbClr val="636466"/>
                </a:solidFill>
              </a:rPr>
              <a:t>the</a:t>
            </a:r>
            <a:r>
              <a:rPr lang="en-US">
                <a:solidFill>
                  <a:srgbClr val="636466"/>
                </a:solidFill>
              </a:rPr>
              <a:t> </a:t>
            </a:r>
            <a:r>
              <a:rPr lang="en-US" spc="5">
                <a:solidFill>
                  <a:srgbClr val="636466"/>
                </a:solidFill>
              </a:rPr>
              <a:t>Indian</a:t>
            </a:r>
            <a:r>
              <a:rPr lang="en-US">
                <a:solidFill>
                  <a:srgbClr val="636466"/>
                </a:solidFill>
              </a:rPr>
              <a:t> </a:t>
            </a:r>
            <a:r>
              <a:rPr lang="en-US" spc="18">
                <a:solidFill>
                  <a:srgbClr val="636466"/>
                </a:solidFill>
              </a:rPr>
              <a:t>context</a:t>
            </a:r>
            <a:endParaRPr lang="en-US" spc="18" dirty="0">
              <a:solidFill>
                <a:srgbClr val="636466"/>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3/10/2023</a:t>
            </a:fld>
            <a:endParaRPr lang="en-US"/>
          </a:p>
        </p:txBody>
      </p:sp>
      <p:sp>
        <p:nvSpPr>
          <p:cNvPr id="6" name="Holder 6"/>
          <p:cNvSpPr>
            <a:spLocks noGrp="1"/>
          </p:cNvSpPr>
          <p:nvPr>
            <p:ph type="sldNum" sz="quarter" idx="7"/>
          </p:nvPr>
        </p:nvSpPr>
        <p:spPr/>
        <p:txBody>
          <a:bodyPr lIns="0" tIns="0" rIns="0" bIns="0"/>
          <a:lstStyle>
            <a:lvl1pPr>
              <a:defRPr sz="816" b="0" i="0">
                <a:solidFill>
                  <a:srgbClr val="636466"/>
                </a:solidFill>
                <a:latin typeface="Arial MT"/>
                <a:cs typeface="Arial MT"/>
              </a:defRPr>
            </a:lvl1pPr>
          </a:lstStyle>
          <a:p>
            <a:pPr marL="34549">
              <a:spcBef>
                <a:spcPts val="50"/>
              </a:spcBef>
            </a:pPr>
            <a:fld id="{81D60167-4931-47E6-BA6A-407CBD079E47}" type="slidenum">
              <a:rPr lang="en-IN" spc="-5" smtClean="0"/>
              <a:pPr marL="34549">
                <a:spcBef>
                  <a:spcPts val="50"/>
                </a:spcBef>
              </a:pPr>
              <a:t>‹#›</a:t>
            </a:fld>
            <a:r>
              <a:rPr lang="en-IN" spc="299"/>
              <a:t> </a:t>
            </a:r>
            <a:r>
              <a:rPr lang="en-IN" spc="9"/>
              <a:t>PwC</a:t>
            </a:r>
            <a:endParaRPr lang="en-IN" spc="9" dirty="0"/>
          </a:p>
        </p:txBody>
      </p:sp>
    </p:spTree>
    <p:extLst>
      <p:ext uri="{BB962C8B-B14F-4D97-AF65-F5344CB8AC3E}">
        <p14:creationId xmlns:p14="http://schemas.microsoft.com/office/powerpoint/2010/main" val="3970017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6794" y="556539"/>
            <a:ext cx="11178413" cy="418576"/>
          </a:xfrm>
        </p:spPr>
        <p:txBody>
          <a:bodyPr lIns="0" tIns="0" rIns="0" bIns="0"/>
          <a:lstStyle>
            <a:lvl1pPr>
              <a:defRPr sz="2720" b="0"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816" b="0" i="0">
                <a:solidFill>
                  <a:schemeClr val="bg1"/>
                </a:solidFill>
                <a:latin typeface="Arial MT"/>
                <a:cs typeface="Arial MT"/>
              </a:defRPr>
            </a:lvl1pPr>
          </a:lstStyle>
          <a:p>
            <a:pPr marL="11516">
              <a:spcBef>
                <a:spcPts val="50"/>
              </a:spcBef>
            </a:pPr>
            <a:r>
              <a:rPr lang="en-US" spc="5">
                <a:solidFill>
                  <a:srgbClr val="636466"/>
                </a:solidFill>
              </a:rPr>
              <a:t>Central</a:t>
            </a:r>
            <a:r>
              <a:rPr lang="en-US">
                <a:solidFill>
                  <a:srgbClr val="636466"/>
                </a:solidFill>
              </a:rPr>
              <a:t> </a:t>
            </a:r>
            <a:r>
              <a:rPr lang="en-US" spc="5">
                <a:solidFill>
                  <a:srgbClr val="636466"/>
                </a:solidFill>
              </a:rPr>
              <a:t>Bank</a:t>
            </a:r>
            <a:r>
              <a:rPr lang="en-US">
                <a:solidFill>
                  <a:srgbClr val="636466"/>
                </a:solidFill>
              </a:rPr>
              <a:t> </a:t>
            </a:r>
            <a:r>
              <a:rPr lang="en-US" spc="9">
                <a:solidFill>
                  <a:srgbClr val="636466"/>
                </a:solidFill>
              </a:rPr>
              <a:t>Digital</a:t>
            </a:r>
            <a:r>
              <a:rPr lang="en-US">
                <a:solidFill>
                  <a:srgbClr val="636466"/>
                </a:solidFill>
              </a:rPr>
              <a:t> </a:t>
            </a:r>
            <a:r>
              <a:rPr lang="en-US" spc="5">
                <a:solidFill>
                  <a:srgbClr val="636466"/>
                </a:solidFill>
              </a:rPr>
              <a:t>Currency</a:t>
            </a:r>
            <a:r>
              <a:rPr lang="en-US">
                <a:solidFill>
                  <a:srgbClr val="636466"/>
                </a:solidFill>
              </a:rPr>
              <a:t> in </a:t>
            </a:r>
            <a:r>
              <a:rPr lang="en-US" spc="5">
                <a:solidFill>
                  <a:srgbClr val="636466"/>
                </a:solidFill>
              </a:rPr>
              <a:t>the</a:t>
            </a:r>
            <a:r>
              <a:rPr lang="en-US">
                <a:solidFill>
                  <a:srgbClr val="636466"/>
                </a:solidFill>
              </a:rPr>
              <a:t> </a:t>
            </a:r>
            <a:r>
              <a:rPr lang="en-US" spc="5">
                <a:solidFill>
                  <a:srgbClr val="636466"/>
                </a:solidFill>
              </a:rPr>
              <a:t>Indian</a:t>
            </a:r>
            <a:r>
              <a:rPr lang="en-US">
                <a:solidFill>
                  <a:srgbClr val="636466"/>
                </a:solidFill>
              </a:rPr>
              <a:t> </a:t>
            </a:r>
            <a:r>
              <a:rPr lang="en-US" spc="18">
                <a:solidFill>
                  <a:srgbClr val="636466"/>
                </a:solidFill>
              </a:rPr>
              <a:t>context</a:t>
            </a:r>
            <a:endParaRPr lang="en-US" spc="18" dirty="0">
              <a:solidFill>
                <a:srgbClr val="636466"/>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3/10/2023</a:t>
            </a:fld>
            <a:endParaRPr lang="en-US"/>
          </a:p>
        </p:txBody>
      </p:sp>
      <p:sp>
        <p:nvSpPr>
          <p:cNvPr id="6" name="Holder 6"/>
          <p:cNvSpPr>
            <a:spLocks noGrp="1"/>
          </p:cNvSpPr>
          <p:nvPr>
            <p:ph type="sldNum" sz="quarter" idx="7"/>
          </p:nvPr>
        </p:nvSpPr>
        <p:spPr/>
        <p:txBody>
          <a:bodyPr lIns="0" tIns="0" rIns="0" bIns="0"/>
          <a:lstStyle>
            <a:lvl1pPr>
              <a:defRPr sz="816" b="0" i="0">
                <a:solidFill>
                  <a:srgbClr val="636466"/>
                </a:solidFill>
                <a:latin typeface="Arial MT"/>
                <a:cs typeface="Arial MT"/>
              </a:defRPr>
            </a:lvl1pPr>
          </a:lstStyle>
          <a:p>
            <a:pPr marL="34549">
              <a:spcBef>
                <a:spcPts val="50"/>
              </a:spcBef>
            </a:pPr>
            <a:fld id="{81D60167-4931-47E6-BA6A-407CBD079E47}" type="slidenum">
              <a:rPr lang="en-IN" spc="-5" smtClean="0"/>
              <a:pPr marL="34549">
                <a:spcBef>
                  <a:spcPts val="50"/>
                </a:spcBef>
              </a:pPr>
              <a:t>‹#›</a:t>
            </a:fld>
            <a:r>
              <a:rPr lang="en-IN" spc="299"/>
              <a:t> </a:t>
            </a:r>
            <a:r>
              <a:rPr lang="en-IN" spc="9"/>
              <a:t>PwC</a:t>
            </a:r>
            <a:endParaRPr lang="en-IN" spc="9" dirty="0"/>
          </a:p>
        </p:txBody>
      </p:sp>
    </p:spTree>
    <p:extLst>
      <p:ext uri="{BB962C8B-B14F-4D97-AF65-F5344CB8AC3E}">
        <p14:creationId xmlns:p14="http://schemas.microsoft.com/office/powerpoint/2010/main" val="3769861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06794" y="556539"/>
            <a:ext cx="11178413" cy="418576"/>
          </a:xfrm>
        </p:spPr>
        <p:txBody>
          <a:bodyPr lIns="0" tIns="0" rIns="0" bIns="0"/>
          <a:lstStyle>
            <a:lvl1pPr>
              <a:defRPr sz="2720" b="0" i="0">
                <a:solidFill>
                  <a:schemeClr val="tx1"/>
                </a:solidFill>
                <a:latin typeface="Cambria"/>
                <a:cs typeface="Cambria"/>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16" b="0" i="0">
                <a:solidFill>
                  <a:schemeClr val="bg1"/>
                </a:solidFill>
                <a:latin typeface="Arial MT"/>
                <a:cs typeface="Arial MT"/>
              </a:defRPr>
            </a:lvl1pPr>
          </a:lstStyle>
          <a:p>
            <a:pPr marL="11516">
              <a:spcBef>
                <a:spcPts val="50"/>
              </a:spcBef>
            </a:pPr>
            <a:r>
              <a:rPr lang="en-US" spc="5">
                <a:solidFill>
                  <a:srgbClr val="636466"/>
                </a:solidFill>
              </a:rPr>
              <a:t>Central</a:t>
            </a:r>
            <a:r>
              <a:rPr lang="en-US">
                <a:solidFill>
                  <a:srgbClr val="636466"/>
                </a:solidFill>
              </a:rPr>
              <a:t> </a:t>
            </a:r>
            <a:r>
              <a:rPr lang="en-US" spc="5">
                <a:solidFill>
                  <a:srgbClr val="636466"/>
                </a:solidFill>
              </a:rPr>
              <a:t>Bank</a:t>
            </a:r>
            <a:r>
              <a:rPr lang="en-US">
                <a:solidFill>
                  <a:srgbClr val="636466"/>
                </a:solidFill>
              </a:rPr>
              <a:t> </a:t>
            </a:r>
            <a:r>
              <a:rPr lang="en-US" spc="9">
                <a:solidFill>
                  <a:srgbClr val="636466"/>
                </a:solidFill>
              </a:rPr>
              <a:t>Digital</a:t>
            </a:r>
            <a:r>
              <a:rPr lang="en-US">
                <a:solidFill>
                  <a:srgbClr val="636466"/>
                </a:solidFill>
              </a:rPr>
              <a:t> </a:t>
            </a:r>
            <a:r>
              <a:rPr lang="en-US" spc="5">
                <a:solidFill>
                  <a:srgbClr val="636466"/>
                </a:solidFill>
              </a:rPr>
              <a:t>Currency</a:t>
            </a:r>
            <a:r>
              <a:rPr lang="en-US">
                <a:solidFill>
                  <a:srgbClr val="636466"/>
                </a:solidFill>
              </a:rPr>
              <a:t> in </a:t>
            </a:r>
            <a:r>
              <a:rPr lang="en-US" spc="5">
                <a:solidFill>
                  <a:srgbClr val="636466"/>
                </a:solidFill>
              </a:rPr>
              <a:t>the</a:t>
            </a:r>
            <a:r>
              <a:rPr lang="en-US">
                <a:solidFill>
                  <a:srgbClr val="636466"/>
                </a:solidFill>
              </a:rPr>
              <a:t> </a:t>
            </a:r>
            <a:r>
              <a:rPr lang="en-US" spc="5">
                <a:solidFill>
                  <a:srgbClr val="636466"/>
                </a:solidFill>
              </a:rPr>
              <a:t>Indian</a:t>
            </a:r>
            <a:r>
              <a:rPr lang="en-US">
                <a:solidFill>
                  <a:srgbClr val="636466"/>
                </a:solidFill>
              </a:rPr>
              <a:t> </a:t>
            </a:r>
            <a:r>
              <a:rPr lang="en-US" spc="18">
                <a:solidFill>
                  <a:srgbClr val="636466"/>
                </a:solidFill>
              </a:rPr>
              <a:t>context</a:t>
            </a:r>
            <a:endParaRPr lang="en-US" spc="18" dirty="0">
              <a:solidFill>
                <a:srgbClr val="636466"/>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3/10/2023</a:t>
            </a:fld>
            <a:endParaRPr lang="en-US"/>
          </a:p>
        </p:txBody>
      </p:sp>
      <p:sp>
        <p:nvSpPr>
          <p:cNvPr id="7" name="Holder 7"/>
          <p:cNvSpPr>
            <a:spLocks noGrp="1"/>
          </p:cNvSpPr>
          <p:nvPr>
            <p:ph type="sldNum" sz="quarter" idx="7"/>
          </p:nvPr>
        </p:nvSpPr>
        <p:spPr/>
        <p:txBody>
          <a:bodyPr lIns="0" tIns="0" rIns="0" bIns="0"/>
          <a:lstStyle>
            <a:lvl1pPr>
              <a:defRPr sz="816" b="0" i="0">
                <a:solidFill>
                  <a:srgbClr val="636466"/>
                </a:solidFill>
                <a:latin typeface="Arial MT"/>
                <a:cs typeface="Arial MT"/>
              </a:defRPr>
            </a:lvl1pPr>
          </a:lstStyle>
          <a:p>
            <a:pPr marL="34549">
              <a:spcBef>
                <a:spcPts val="50"/>
              </a:spcBef>
            </a:pPr>
            <a:fld id="{81D60167-4931-47E6-BA6A-407CBD079E47}" type="slidenum">
              <a:rPr lang="en-IN" spc="-5" smtClean="0"/>
              <a:pPr marL="34549">
                <a:spcBef>
                  <a:spcPts val="50"/>
                </a:spcBef>
              </a:pPr>
              <a:t>‹#›</a:t>
            </a:fld>
            <a:r>
              <a:rPr lang="en-IN" spc="299"/>
              <a:t> </a:t>
            </a:r>
            <a:r>
              <a:rPr lang="en-IN" spc="9"/>
              <a:t>PwC</a:t>
            </a:r>
            <a:endParaRPr lang="en-IN" spc="9" dirty="0"/>
          </a:p>
        </p:txBody>
      </p:sp>
    </p:spTree>
    <p:extLst>
      <p:ext uri="{BB962C8B-B14F-4D97-AF65-F5344CB8AC3E}">
        <p14:creationId xmlns:p14="http://schemas.microsoft.com/office/powerpoint/2010/main" val="386664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1"/>
            <a:ext cx="12190407" cy="6855408"/>
          </a:xfrm>
          <a:prstGeom prst="rect">
            <a:avLst/>
          </a:prstGeom>
        </p:spPr>
      </p:pic>
      <p:sp>
        <p:nvSpPr>
          <p:cNvPr id="2" name="Holder 2"/>
          <p:cNvSpPr>
            <a:spLocks noGrp="1"/>
          </p:cNvSpPr>
          <p:nvPr>
            <p:ph type="title"/>
          </p:nvPr>
        </p:nvSpPr>
        <p:spPr>
          <a:xfrm>
            <a:off x="506794" y="556539"/>
            <a:ext cx="11178413" cy="418576"/>
          </a:xfrm>
        </p:spPr>
        <p:txBody>
          <a:bodyPr lIns="0" tIns="0" rIns="0" bIns="0"/>
          <a:lstStyle>
            <a:lvl1pPr>
              <a:defRPr sz="2720" b="0"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defRPr sz="816" b="0" i="0">
                <a:solidFill>
                  <a:schemeClr val="bg1"/>
                </a:solidFill>
                <a:latin typeface="Arial MT"/>
                <a:cs typeface="Arial MT"/>
              </a:defRPr>
            </a:lvl1pPr>
          </a:lstStyle>
          <a:p>
            <a:pPr marL="11516">
              <a:spcBef>
                <a:spcPts val="50"/>
              </a:spcBef>
            </a:pPr>
            <a:r>
              <a:rPr lang="en-US" spc="5">
                <a:solidFill>
                  <a:srgbClr val="636466"/>
                </a:solidFill>
              </a:rPr>
              <a:t>Central</a:t>
            </a:r>
            <a:r>
              <a:rPr lang="en-US">
                <a:solidFill>
                  <a:srgbClr val="636466"/>
                </a:solidFill>
              </a:rPr>
              <a:t> </a:t>
            </a:r>
            <a:r>
              <a:rPr lang="en-US" spc="5">
                <a:solidFill>
                  <a:srgbClr val="636466"/>
                </a:solidFill>
              </a:rPr>
              <a:t>Bank</a:t>
            </a:r>
            <a:r>
              <a:rPr lang="en-US">
                <a:solidFill>
                  <a:srgbClr val="636466"/>
                </a:solidFill>
              </a:rPr>
              <a:t> </a:t>
            </a:r>
            <a:r>
              <a:rPr lang="en-US" spc="9">
                <a:solidFill>
                  <a:srgbClr val="636466"/>
                </a:solidFill>
              </a:rPr>
              <a:t>Digital</a:t>
            </a:r>
            <a:r>
              <a:rPr lang="en-US">
                <a:solidFill>
                  <a:srgbClr val="636466"/>
                </a:solidFill>
              </a:rPr>
              <a:t> </a:t>
            </a:r>
            <a:r>
              <a:rPr lang="en-US" spc="5">
                <a:solidFill>
                  <a:srgbClr val="636466"/>
                </a:solidFill>
              </a:rPr>
              <a:t>Currency</a:t>
            </a:r>
            <a:r>
              <a:rPr lang="en-US">
                <a:solidFill>
                  <a:srgbClr val="636466"/>
                </a:solidFill>
              </a:rPr>
              <a:t> in </a:t>
            </a:r>
            <a:r>
              <a:rPr lang="en-US" spc="5">
                <a:solidFill>
                  <a:srgbClr val="636466"/>
                </a:solidFill>
              </a:rPr>
              <a:t>the</a:t>
            </a:r>
            <a:r>
              <a:rPr lang="en-US">
                <a:solidFill>
                  <a:srgbClr val="636466"/>
                </a:solidFill>
              </a:rPr>
              <a:t> </a:t>
            </a:r>
            <a:r>
              <a:rPr lang="en-US" spc="5">
                <a:solidFill>
                  <a:srgbClr val="636466"/>
                </a:solidFill>
              </a:rPr>
              <a:t>Indian</a:t>
            </a:r>
            <a:r>
              <a:rPr lang="en-US">
                <a:solidFill>
                  <a:srgbClr val="636466"/>
                </a:solidFill>
              </a:rPr>
              <a:t> </a:t>
            </a:r>
            <a:r>
              <a:rPr lang="en-US" spc="18">
                <a:solidFill>
                  <a:srgbClr val="636466"/>
                </a:solidFill>
              </a:rPr>
              <a:t>context</a:t>
            </a:r>
            <a:endParaRPr lang="en-US" spc="18" dirty="0">
              <a:solidFill>
                <a:srgbClr val="636466"/>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3/10/2023</a:t>
            </a:fld>
            <a:endParaRPr lang="en-US"/>
          </a:p>
        </p:txBody>
      </p:sp>
      <p:sp>
        <p:nvSpPr>
          <p:cNvPr id="5" name="Holder 5"/>
          <p:cNvSpPr>
            <a:spLocks noGrp="1"/>
          </p:cNvSpPr>
          <p:nvPr>
            <p:ph type="sldNum" sz="quarter" idx="7"/>
          </p:nvPr>
        </p:nvSpPr>
        <p:spPr/>
        <p:txBody>
          <a:bodyPr lIns="0" tIns="0" rIns="0" bIns="0"/>
          <a:lstStyle>
            <a:lvl1pPr>
              <a:defRPr sz="816" b="0" i="0">
                <a:solidFill>
                  <a:srgbClr val="636466"/>
                </a:solidFill>
                <a:latin typeface="Arial MT"/>
                <a:cs typeface="Arial MT"/>
              </a:defRPr>
            </a:lvl1pPr>
          </a:lstStyle>
          <a:p>
            <a:pPr marL="34549">
              <a:spcBef>
                <a:spcPts val="50"/>
              </a:spcBef>
            </a:pPr>
            <a:fld id="{81D60167-4931-47E6-BA6A-407CBD079E47}" type="slidenum">
              <a:rPr lang="en-IN" spc="-5" smtClean="0"/>
              <a:pPr marL="34549">
                <a:spcBef>
                  <a:spcPts val="50"/>
                </a:spcBef>
              </a:pPr>
              <a:t>‹#›</a:t>
            </a:fld>
            <a:r>
              <a:rPr lang="en-IN" spc="299"/>
              <a:t> </a:t>
            </a:r>
            <a:r>
              <a:rPr lang="en-IN" spc="9"/>
              <a:t>PwC</a:t>
            </a:r>
            <a:endParaRPr lang="en-IN" spc="9" dirty="0"/>
          </a:p>
        </p:txBody>
      </p:sp>
    </p:spTree>
    <p:extLst>
      <p:ext uri="{BB962C8B-B14F-4D97-AF65-F5344CB8AC3E}">
        <p14:creationId xmlns:p14="http://schemas.microsoft.com/office/powerpoint/2010/main" val="1584768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16" b="0" i="0">
                <a:solidFill>
                  <a:schemeClr val="bg1"/>
                </a:solidFill>
                <a:latin typeface="Arial MT"/>
                <a:cs typeface="Arial MT"/>
              </a:defRPr>
            </a:lvl1pPr>
          </a:lstStyle>
          <a:p>
            <a:pPr marL="11516">
              <a:spcBef>
                <a:spcPts val="50"/>
              </a:spcBef>
            </a:pPr>
            <a:r>
              <a:rPr lang="en-US" spc="5">
                <a:solidFill>
                  <a:srgbClr val="636466"/>
                </a:solidFill>
              </a:rPr>
              <a:t>Central</a:t>
            </a:r>
            <a:r>
              <a:rPr lang="en-US">
                <a:solidFill>
                  <a:srgbClr val="636466"/>
                </a:solidFill>
              </a:rPr>
              <a:t> </a:t>
            </a:r>
            <a:r>
              <a:rPr lang="en-US" spc="5">
                <a:solidFill>
                  <a:srgbClr val="636466"/>
                </a:solidFill>
              </a:rPr>
              <a:t>Bank</a:t>
            </a:r>
            <a:r>
              <a:rPr lang="en-US">
                <a:solidFill>
                  <a:srgbClr val="636466"/>
                </a:solidFill>
              </a:rPr>
              <a:t> </a:t>
            </a:r>
            <a:r>
              <a:rPr lang="en-US" spc="9">
                <a:solidFill>
                  <a:srgbClr val="636466"/>
                </a:solidFill>
              </a:rPr>
              <a:t>Digital</a:t>
            </a:r>
            <a:r>
              <a:rPr lang="en-US">
                <a:solidFill>
                  <a:srgbClr val="636466"/>
                </a:solidFill>
              </a:rPr>
              <a:t> </a:t>
            </a:r>
            <a:r>
              <a:rPr lang="en-US" spc="5">
                <a:solidFill>
                  <a:srgbClr val="636466"/>
                </a:solidFill>
              </a:rPr>
              <a:t>Currency</a:t>
            </a:r>
            <a:r>
              <a:rPr lang="en-US">
                <a:solidFill>
                  <a:srgbClr val="636466"/>
                </a:solidFill>
              </a:rPr>
              <a:t> in </a:t>
            </a:r>
            <a:r>
              <a:rPr lang="en-US" spc="5">
                <a:solidFill>
                  <a:srgbClr val="636466"/>
                </a:solidFill>
              </a:rPr>
              <a:t>the</a:t>
            </a:r>
            <a:r>
              <a:rPr lang="en-US">
                <a:solidFill>
                  <a:srgbClr val="636466"/>
                </a:solidFill>
              </a:rPr>
              <a:t> </a:t>
            </a:r>
            <a:r>
              <a:rPr lang="en-US" spc="5">
                <a:solidFill>
                  <a:srgbClr val="636466"/>
                </a:solidFill>
              </a:rPr>
              <a:t>Indian</a:t>
            </a:r>
            <a:r>
              <a:rPr lang="en-US">
                <a:solidFill>
                  <a:srgbClr val="636466"/>
                </a:solidFill>
              </a:rPr>
              <a:t> </a:t>
            </a:r>
            <a:r>
              <a:rPr lang="en-US" spc="18">
                <a:solidFill>
                  <a:srgbClr val="636466"/>
                </a:solidFill>
              </a:rPr>
              <a:t>context</a:t>
            </a:r>
            <a:endParaRPr lang="en-US" spc="18" dirty="0">
              <a:solidFill>
                <a:srgbClr val="636466"/>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3/10/2023</a:t>
            </a:fld>
            <a:endParaRPr lang="en-US"/>
          </a:p>
        </p:txBody>
      </p:sp>
      <p:sp>
        <p:nvSpPr>
          <p:cNvPr id="4" name="Holder 4"/>
          <p:cNvSpPr>
            <a:spLocks noGrp="1"/>
          </p:cNvSpPr>
          <p:nvPr>
            <p:ph type="sldNum" sz="quarter" idx="7"/>
          </p:nvPr>
        </p:nvSpPr>
        <p:spPr/>
        <p:txBody>
          <a:bodyPr lIns="0" tIns="0" rIns="0" bIns="0"/>
          <a:lstStyle>
            <a:lvl1pPr>
              <a:defRPr sz="816" b="0" i="0">
                <a:solidFill>
                  <a:srgbClr val="636466"/>
                </a:solidFill>
                <a:latin typeface="Arial MT"/>
                <a:cs typeface="Arial MT"/>
              </a:defRPr>
            </a:lvl1pPr>
          </a:lstStyle>
          <a:p>
            <a:pPr marL="34549">
              <a:spcBef>
                <a:spcPts val="50"/>
              </a:spcBef>
            </a:pPr>
            <a:fld id="{81D60167-4931-47E6-BA6A-407CBD079E47}" type="slidenum">
              <a:rPr lang="en-IN" spc="-5" smtClean="0"/>
              <a:pPr marL="34549">
                <a:spcBef>
                  <a:spcPts val="50"/>
                </a:spcBef>
              </a:pPr>
              <a:t>‹#›</a:t>
            </a:fld>
            <a:r>
              <a:rPr lang="en-IN" spc="299"/>
              <a:t> </a:t>
            </a:r>
            <a:r>
              <a:rPr lang="en-IN" spc="9"/>
              <a:t>PwC</a:t>
            </a:r>
            <a:endParaRPr lang="en-IN" spc="9" dirty="0"/>
          </a:p>
        </p:txBody>
      </p:sp>
    </p:spTree>
    <p:extLst>
      <p:ext uri="{BB962C8B-B14F-4D97-AF65-F5344CB8AC3E}">
        <p14:creationId xmlns:p14="http://schemas.microsoft.com/office/powerpoint/2010/main" val="232711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6794" y="556539"/>
            <a:ext cx="11178413" cy="461665"/>
          </a:xfrm>
          <a:prstGeom prst="rect">
            <a:avLst/>
          </a:prstGeom>
        </p:spPr>
        <p:txBody>
          <a:bodyPr wrap="square" lIns="0" tIns="0" rIns="0" bIns="0">
            <a:spAutoFit/>
          </a:bodyPr>
          <a:lstStyle>
            <a:lvl1pPr>
              <a:defRPr sz="3000" b="0" i="0">
                <a:solidFill>
                  <a:schemeClr val="tx1"/>
                </a:solidFill>
                <a:latin typeface="Cambria"/>
                <a:cs typeface="Cambria"/>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8661372" y="6589095"/>
            <a:ext cx="3022660" cy="125547"/>
          </a:xfrm>
          <a:prstGeom prst="rect">
            <a:avLst/>
          </a:prstGeom>
        </p:spPr>
        <p:txBody>
          <a:bodyPr wrap="square" lIns="0" tIns="0" rIns="0" bIns="0">
            <a:spAutoFit/>
          </a:bodyPr>
          <a:lstStyle>
            <a:lvl1pPr>
              <a:defRPr sz="816" b="0" i="0">
                <a:solidFill>
                  <a:schemeClr val="bg1"/>
                </a:solidFill>
                <a:latin typeface="Arial MT"/>
                <a:cs typeface="Arial MT"/>
              </a:defRPr>
            </a:lvl1pPr>
          </a:lstStyle>
          <a:p>
            <a:pPr marL="11516">
              <a:spcBef>
                <a:spcPts val="50"/>
              </a:spcBef>
            </a:pPr>
            <a:r>
              <a:rPr lang="en-US" spc="5">
                <a:solidFill>
                  <a:srgbClr val="636466"/>
                </a:solidFill>
              </a:rPr>
              <a:t>Central</a:t>
            </a:r>
            <a:r>
              <a:rPr lang="en-US">
                <a:solidFill>
                  <a:srgbClr val="636466"/>
                </a:solidFill>
              </a:rPr>
              <a:t> </a:t>
            </a:r>
            <a:r>
              <a:rPr lang="en-US" spc="5">
                <a:solidFill>
                  <a:srgbClr val="636466"/>
                </a:solidFill>
              </a:rPr>
              <a:t>Bank</a:t>
            </a:r>
            <a:r>
              <a:rPr lang="en-US">
                <a:solidFill>
                  <a:srgbClr val="636466"/>
                </a:solidFill>
              </a:rPr>
              <a:t> </a:t>
            </a:r>
            <a:r>
              <a:rPr lang="en-US" spc="9">
                <a:solidFill>
                  <a:srgbClr val="636466"/>
                </a:solidFill>
              </a:rPr>
              <a:t>Digital</a:t>
            </a:r>
            <a:r>
              <a:rPr lang="en-US">
                <a:solidFill>
                  <a:srgbClr val="636466"/>
                </a:solidFill>
              </a:rPr>
              <a:t> </a:t>
            </a:r>
            <a:r>
              <a:rPr lang="en-US" spc="5">
                <a:solidFill>
                  <a:srgbClr val="636466"/>
                </a:solidFill>
              </a:rPr>
              <a:t>Currency</a:t>
            </a:r>
            <a:r>
              <a:rPr lang="en-US">
                <a:solidFill>
                  <a:srgbClr val="636466"/>
                </a:solidFill>
              </a:rPr>
              <a:t> in </a:t>
            </a:r>
            <a:r>
              <a:rPr lang="en-US" spc="5">
                <a:solidFill>
                  <a:srgbClr val="636466"/>
                </a:solidFill>
              </a:rPr>
              <a:t>the</a:t>
            </a:r>
            <a:r>
              <a:rPr lang="en-US">
                <a:solidFill>
                  <a:srgbClr val="636466"/>
                </a:solidFill>
              </a:rPr>
              <a:t> </a:t>
            </a:r>
            <a:r>
              <a:rPr lang="en-US" spc="5">
                <a:solidFill>
                  <a:srgbClr val="636466"/>
                </a:solidFill>
              </a:rPr>
              <a:t>Indian</a:t>
            </a:r>
            <a:r>
              <a:rPr lang="en-US">
                <a:solidFill>
                  <a:srgbClr val="636466"/>
                </a:solidFill>
              </a:rPr>
              <a:t> </a:t>
            </a:r>
            <a:r>
              <a:rPr lang="en-US" spc="18">
                <a:solidFill>
                  <a:srgbClr val="636466"/>
                </a:solidFill>
              </a:rPr>
              <a:t>context</a:t>
            </a:r>
            <a:endParaRPr lang="en-US" spc="18" dirty="0">
              <a:solidFill>
                <a:srgbClr val="636466"/>
              </a:solidFill>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3/10/2023</a:t>
            </a:fld>
            <a:endParaRPr lang="en-US"/>
          </a:p>
        </p:txBody>
      </p:sp>
      <p:sp>
        <p:nvSpPr>
          <p:cNvPr id="6" name="Holder 6"/>
          <p:cNvSpPr>
            <a:spLocks noGrp="1"/>
          </p:cNvSpPr>
          <p:nvPr>
            <p:ph type="sldNum" sz="quarter" idx="7"/>
          </p:nvPr>
        </p:nvSpPr>
        <p:spPr>
          <a:xfrm>
            <a:off x="477834" y="6589095"/>
            <a:ext cx="616116" cy="125547"/>
          </a:xfrm>
          <a:prstGeom prst="rect">
            <a:avLst/>
          </a:prstGeom>
        </p:spPr>
        <p:txBody>
          <a:bodyPr wrap="square" lIns="0" tIns="0" rIns="0" bIns="0">
            <a:spAutoFit/>
          </a:bodyPr>
          <a:lstStyle>
            <a:lvl1pPr>
              <a:defRPr sz="816" b="0" i="0">
                <a:solidFill>
                  <a:srgbClr val="636466"/>
                </a:solidFill>
                <a:latin typeface="Arial MT"/>
                <a:cs typeface="Arial MT"/>
              </a:defRPr>
            </a:lvl1pPr>
          </a:lstStyle>
          <a:p>
            <a:pPr marL="34549">
              <a:spcBef>
                <a:spcPts val="50"/>
              </a:spcBef>
            </a:pPr>
            <a:fld id="{81D60167-4931-47E6-BA6A-407CBD079E47}" type="slidenum">
              <a:rPr lang="en-IN" spc="-5" smtClean="0"/>
              <a:pPr marL="34549">
                <a:spcBef>
                  <a:spcPts val="50"/>
                </a:spcBef>
              </a:pPr>
              <a:t>‹#›</a:t>
            </a:fld>
            <a:r>
              <a:rPr lang="en-IN" spc="299"/>
              <a:t> </a:t>
            </a:r>
            <a:r>
              <a:rPr lang="en-IN" spc="9"/>
              <a:t>PwC</a:t>
            </a:r>
            <a:endParaRPr lang="en-IN" spc="9" dirty="0"/>
          </a:p>
        </p:txBody>
      </p:sp>
    </p:spTree>
    <p:extLst>
      <p:ext uri="{BB962C8B-B14F-4D97-AF65-F5344CB8AC3E}">
        <p14:creationId xmlns:p14="http://schemas.microsoft.com/office/powerpoint/2010/main" val="95289621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805568" y="928469"/>
            <a:ext cx="6693408" cy="2300066"/>
          </a:xfrm>
        </p:spPr>
        <p:txBody>
          <a:bodyPr/>
          <a:lstStyle/>
          <a:p>
            <a:r>
              <a:rPr lang="en-US" sz="3200" b="1" dirty="0">
                <a:latin typeface="Gabriola" panose="04040605051002020D02" pitchFamily="82" charset="0"/>
              </a:rPr>
              <a:t>Role of CMAs </a:t>
            </a:r>
            <a:br>
              <a:rPr lang="en-US" sz="3200" b="1" dirty="0">
                <a:latin typeface="Gabriola" panose="04040605051002020D02" pitchFamily="82" charset="0"/>
              </a:rPr>
            </a:br>
            <a:r>
              <a:rPr lang="en-US" sz="3200" b="1" dirty="0">
                <a:latin typeface="Gabriola" panose="04040605051002020D02" pitchFamily="82" charset="0"/>
              </a:rPr>
              <a:t>in </a:t>
            </a:r>
            <a:br>
              <a:rPr lang="en-US" sz="3200" b="1" dirty="0">
                <a:latin typeface="Gabriola" panose="04040605051002020D02" pitchFamily="82" charset="0"/>
              </a:rPr>
            </a:br>
            <a:r>
              <a:rPr lang="en-US" sz="3200" b="1" dirty="0">
                <a:latin typeface="Gabriola" panose="04040605051002020D02" pitchFamily="82" charset="0"/>
              </a:rPr>
              <a:t>“Expected Credit Loss” </a:t>
            </a:r>
            <a:br>
              <a:rPr lang="en-US" sz="3200" b="1" dirty="0">
                <a:latin typeface="Gabriola" panose="04040605051002020D02" pitchFamily="82" charset="0"/>
              </a:rPr>
            </a:br>
            <a:r>
              <a:rPr lang="en-US" sz="3200" b="1" dirty="0">
                <a:latin typeface="Gabriola" panose="04040605051002020D02" pitchFamily="82" charset="0"/>
              </a:rPr>
              <a:t>Framework for </a:t>
            </a:r>
            <a:br>
              <a:rPr lang="en-US" sz="3200" b="1" dirty="0">
                <a:latin typeface="Gabriola" panose="04040605051002020D02" pitchFamily="82" charset="0"/>
              </a:rPr>
            </a:br>
            <a:r>
              <a:rPr lang="en-US" sz="3200" b="1" dirty="0">
                <a:latin typeface="Gabriola" panose="04040605051002020D02" pitchFamily="82" charset="0"/>
              </a:rPr>
              <a:t>Provisioning of Banks-Part I</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09292" y="4617017"/>
            <a:ext cx="4318782" cy="475488"/>
          </a:xfrm>
        </p:spPr>
        <p:txBody>
          <a:bodyPr>
            <a:normAutofit/>
          </a:bodyPr>
          <a:lstStyle/>
          <a:p>
            <a:r>
              <a:rPr lang="en-US" b="1" dirty="0"/>
              <a:t>CMA (Dr.) P. Siva Rama Prasad</a:t>
            </a:r>
            <a:r>
              <a:rPr lang="en-US" dirty="0"/>
              <a:t>​</a:t>
            </a:r>
          </a:p>
        </p:txBody>
      </p:sp>
      <p:pic>
        <p:nvPicPr>
          <p:cNvPr id="5122" name="Picture 2" descr="Reserve Bank of India - RBI - Logo and Tagline - Slogan">
            <a:extLst>
              <a:ext uri="{FF2B5EF4-FFF2-40B4-BE49-F238E27FC236}">
                <a16:creationId xmlns:a16="http://schemas.microsoft.com/office/drawing/2014/main" id="{7462820F-6296-9083-D0B9-B3AA78BA4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454" y="3189290"/>
            <a:ext cx="1727983" cy="104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marL="0" indent="0" algn="ctr">
              <a:buNone/>
            </a:pPr>
            <a:r>
              <a:rPr lang="en-US" sz="4500" b="1" dirty="0">
                <a:latin typeface="Gabriola" panose="04040605051002020D02" pitchFamily="82" charset="0"/>
                <a:ea typeface="+mn-lt"/>
                <a:cs typeface="Gill Sans Light" panose="020B0302020104020203" pitchFamily="34" charset="-79"/>
              </a:rPr>
              <a:t>Incurred</a:t>
            </a:r>
            <a:r>
              <a:rPr lang="en-US" sz="4500" b="1" dirty="0">
                <a:solidFill>
                  <a:schemeClr val="accent3"/>
                </a:solidFill>
                <a:latin typeface="Gabriola" panose="04040605051002020D02" pitchFamily="82" charset="0"/>
                <a:ea typeface="+mn-lt"/>
                <a:cs typeface="Gill Sans Light" panose="020B0302020104020203" pitchFamily="34" charset="-79"/>
              </a:rPr>
              <a:t> Loss Approach Vs. Expected Loss Approach</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ndParaRPr>
          </a:p>
        </p:txBody>
      </p:sp>
    </p:spTree>
    <p:extLst>
      <p:ext uri="{BB962C8B-B14F-4D97-AF65-F5344CB8AC3E}">
        <p14:creationId xmlns:p14="http://schemas.microsoft.com/office/powerpoint/2010/main" val="242053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marL="0" indent="0" algn="ctr">
              <a:buNone/>
            </a:pPr>
            <a:r>
              <a:rPr lang="en-US" sz="4500" b="1" dirty="0">
                <a:latin typeface="Gabriola" panose="04040605051002020D02" pitchFamily="82" charset="0"/>
                <a:ea typeface="+mn-lt"/>
                <a:cs typeface="Gill Sans Light" panose="020B0302020104020203" pitchFamily="34" charset="-79"/>
              </a:rPr>
              <a:t>A. Background</a:t>
            </a:r>
            <a:endParaRPr lang="en-US" sz="4500" b="1"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82417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The </a:t>
            </a:r>
            <a:r>
              <a:rPr lang="en-US" sz="3200" b="1" dirty="0">
                <a:solidFill>
                  <a:schemeClr val="accent3"/>
                </a:solidFill>
                <a:latin typeface="Gabriola" panose="04040605051002020D02" pitchFamily="82" charset="0"/>
                <a:ea typeface="+mn-lt"/>
                <a:cs typeface="Gill Sans Light" panose="020B0302020104020203" pitchFamily="34" charset="-79"/>
              </a:rPr>
              <a:t>exposures</a:t>
            </a:r>
            <a:r>
              <a:rPr lang="en-US" sz="3200" dirty="0">
                <a:solidFill>
                  <a:schemeClr val="accent3"/>
                </a:solidFill>
                <a:latin typeface="Gabriola" panose="04040605051002020D02" pitchFamily="82" charset="0"/>
                <a:ea typeface="+mn-lt"/>
                <a:cs typeface="Gill Sans Light" panose="020B0302020104020203" pitchFamily="34" charset="-79"/>
              </a:rPr>
              <a:t> taken by banks are </a:t>
            </a:r>
            <a:r>
              <a:rPr lang="en-US" sz="3200" b="1" dirty="0">
                <a:solidFill>
                  <a:schemeClr val="accent3"/>
                </a:solidFill>
                <a:latin typeface="Gabriola" panose="04040605051002020D02" pitchFamily="82" charset="0"/>
                <a:ea typeface="+mn-lt"/>
                <a:cs typeface="Gill Sans Light" panose="020B0302020104020203" pitchFamily="34" charset="-79"/>
              </a:rPr>
              <a:t>inherently susceptible</a:t>
            </a:r>
            <a:r>
              <a:rPr lang="en-US" sz="3200" dirty="0">
                <a:solidFill>
                  <a:schemeClr val="accent3"/>
                </a:solidFill>
                <a:latin typeface="Gabriola" panose="04040605051002020D02" pitchFamily="82" charset="0"/>
                <a:ea typeface="+mn-lt"/>
                <a:cs typeface="Gill Sans Light" panose="020B0302020104020203" pitchFamily="34" charset="-79"/>
              </a:rPr>
              <a:t> to various risks, of which </a:t>
            </a:r>
            <a:r>
              <a:rPr lang="en-US" sz="3200" b="1" dirty="0">
                <a:solidFill>
                  <a:schemeClr val="accent3"/>
                </a:solidFill>
                <a:latin typeface="Gabriola" panose="04040605051002020D02" pitchFamily="82" charset="0"/>
                <a:ea typeface="+mn-lt"/>
                <a:cs typeface="Gill Sans Light" panose="020B0302020104020203" pitchFamily="34" charset="-79"/>
              </a:rPr>
              <a:t>credit risk</a:t>
            </a:r>
            <a:r>
              <a:rPr lang="en-US" sz="3200" dirty="0">
                <a:solidFill>
                  <a:schemeClr val="accent3"/>
                </a:solidFill>
                <a:latin typeface="Gabriola" panose="04040605051002020D02" pitchFamily="82" charset="0"/>
                <a:ea typeface="+mn-lt"/>
                <a:cs typeface="Gill Sans Light" panose="020B0302020104020203" pitchFamily="34" charset="-79"/>
              </a:rPr>
              <a:t> is of </a:t>
            </a:r>
            <a:r>
              <a:rPr lang="en-US" sz="3200" b="1" dirty="0">
                <a:solidFill>
                  <a:schemeClr val="accent3"/>
                </a:solidFill>
                <a:latin typeface="Gabriola" panose="04040605051002020D02" pitchFamily="82" charset="0"/>
                <a:ea typeface="+mn-lt"/>
                <a:cs typeface="Gill Sans Light" panose="020B0302020104020203" pitchFamily="34" charset="-79"/>
              </a:rPr>
              <a:t>primary</a:t>
            </a:r>
            <a:r>
              <a:rPr lang="en-US" sz="3200" dirty="0">
                <a:solidFill>
                  <a:schemeClr val="accent3"/>
                </a:solidFill>
                <a:latin typeface="Gabriola" panose="04040605051002020D02" pitchFamily="82" charset="0"/>
                <a:ea typeface="+mn-lt"/>
                <a:cs typeface="Gill Sans Light" panose="020B0302020104020203" pitchFamily="34" charset="-79"/>
              </a:rPr>
              <a:t> importance.  </a:t>
            </a:r>
          </a:p>
          <a:p>
            <a:pPr marL="0" indent="0" algn="ctr">
              <a:buNone/>
            </a:pPr>
            <a:endParaRPr lang="en-US" sz="3200" dirty="0">
              <a:solidFill>
                <a:schemeClr val="accent3"/>
              </a:solidFill>
              <a:latin typeface="Gabriola" panose="04040605051002020D02" pitchFamily="82" charset="0"/>
              <a:ea typeface="+mn-lt"/>
              <a:cs typeface="Gill Sans Light" panose="020B0302020104020203" pitchFamily="34" charset="-79"/>
            </a:endParaRPr>
          </a:p>
          <a:p>
            <a:pPr marL="0" indent="0" algn="ctr">
              <a:buNone/>
            </a:pPr>
            <a:r>
              <a:rPr lang="en-US" sz="3200" dirty="0">
                <a:solidFill>
                  <a:schemeClr val="accent3"/>
                </a:solidFill>
                <a:latin typeface="Gabriola" panose="04040605051002020D02" pitchFamily="82" charset="0"/>
                <a:ea typeface="+mn-lt"/>
                <a:cs typeface="Gill Sans Light" panose="020B0302020104020203" pitchFamily="34" charset="-79"/>
              </a:rPr>
              <a:t>(</a:t>
            </a:r>
            <a:r>
              <a:rPr lang="en-US" sz="3200" b="1" dirty="0">
                <a:solidFill>
                  <a:schemeClr val="accent3"/>
                </a:solidFill>
                <a:latin typeface="Gabriola" panose="04040605051002020D02" pitchFamily="82" charset="0"/>
                <a:ea typeface="+mn-lt"/>
                <a:cs typeface="Gill Sans Light" panose="020B0302020104020203" pitchFamily="34" charset="-79"/>
              </a:rPr>
              <a:t>70% to 75%</a:t>
            </a:r>
            <a:r>
              <a:rPr lang="en-US" sz="3200" dirty="0">
                <a:solidFill>
                  <a:schemeClr val="accent3"/>
                </a:solidFill>
                <a:latin typeface="Gabriola" panose="04040605051002020D02" pitchFamily="82" charset="0"/>
                <a:ea typeface="+mn-lt"/>
                <a:cs typeface="Gill Sans Light" panose="020B0302020104020203" pitchFamily="34" charset="-79"/>
              </a:rPr>
              <a:t> of Total Deposits are used for Loans and Advances by the Banks)</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377825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b="1" dirty="0">
                <a:solidFill>
                  <a:schemeClr val="accent3"/>
                </a:solidFill>
                <a:latin typeface="Gabriola" panose="04040605051002020D02" pitchFamily="82" charset="0"/>
                <a:ea typeface="+mn-lt"/>
                <a:cs typeface="Gill Sans Light" panose="020B0302020104020203" pitchFamily="34" charset="-79"/>
              </a:rPr>
              <a:t>Credit Risk</a:t>
            </a:r>
            <a:r>
              <a:rPr lang="en-US" sz="3200" dirty="0">
                <a:solidFill>
                  <a:schemeClr val="accent3"/>
                </a:solidFill>
                <a:latin typeface="Gabriola" panose="04040605051002020D02" pitchFamily="82" charset="0"/>
                <a:ea typeface="+mn-lt"/>
                <a:cs typeface="Gill Sans Light" panose="020B0302020104020203" pitchFamily="34" charset="-79"/>
              </a:rPr>
              <a:t> represents the </a:t>
            </a:r>
            <a:r>
              <a:rPr lang="en-US" sz="3200" b="1" dirty="0">
                <a:solidFill>
                  <a:schemeClr val="accent3"/>
                </a:solidFill>
                <a:latin typeface="Gabriola" panose="04040605051002020D02" pitchFamily="82" charset="0"/>
                <a:ea typeface="+mn-lt"/>
                <a:cs typeface="Gill Sans Light" panose="020B0302020104020203" pitchFamily="34" charset="-79"/>
              </a:rPr>
              <a:t>risk that the loans given</a:t>
            </a:r>
            <a:r>
              <a:rPr lang="en-US" sz="3200" dirty="0">
                <a:solidFill>
                  <a:schemeClr val="accent3"/>
                </a:solidFill>
                <a:latin typeface="Gabriola" panose="04040605051002020D02" pitchFamily="82" charset="0"/>
                <a:ea typeface="+mn-lt"/>
                <a:cs typeface="Gill Sans Light" panose="020B0302020104020203" pitchFamily="34" charset="-79"/>
              </a:rPr>
              <a:t> by a bank will not be paid in full, i.e., the bank is likely to </a:t>
            </a:r>
            <a:r>
              <a:rPr lang="en-US" sz="3200" b="1" dirty="0">
                <a:solidFill>
                  <a:schemeClr val="accent3"/>
                </a:solidFill>
                <a:latin typeface="Gabriola" panose="04040605051002020D02" pitchFamily="82" charset="0"/>
                <a:ea typeface="+mn-lt"/>
                <a:cs typeface="Gill Sans Light" panose="020B0302020104020203" pitchFamily="34" charset="-79"/>
              </a:rPr>
              <a:t>suffer some level of ‘</a:t>
            </a:r>
            <a:r>
              <a:rPr lang="en-US" sz="3200" b="1" u="sng" dirty="0">
                <a:solidFill>
                  <a:schemeClr val="accent3"/>
                </a:solidFill>
                <a:latin typeface="Gabriola" panose="04040605051002020D02" pitchFamily="82" charset="0"/>
                <a:ea typeface="+mn-lt"/>
                <a:cs typeface="Gill Sans Light" panose="020B0302020104020203" pitchFamily="34" charset="-79"/>
              </a:rPr>
              <a:t>losses on its exposures</a:t>
            </a:r>
            <a:r>
              <a:rPr lang="en-US" sz="3200" b="1" dirty="0">
                <a:solidFill>
                  <a:schemeClr val="accent3"/>
                </a:solidFill>
                <a:latin typeface="Gabriola" panose="04040605051002020D02" pitchFamily="82" charset="0"/>
                <a:ea typeface="+mn-lt"/>
                <a:cs typeface="Gill Sans Light" panose="020B0302020104020203" pitchFamily="34" charset="-79"/>
              </a:rPr>
              <a:t>’</a:t>
            </a:r>
            <a:r>
              <a:rPr lang="en-US" sz="3200" dirty="0">
                <a:solidFill>
                  <a:schemeClr val="accent3"/>
                </a:solidFill>
                <a:latin typeface="Gabriola" panose="04040605051002020D02" pitchFamily="82" charset="0"/>
                <a:ea typeface="+mn-lt"/>
                <a:cs typeface="Gill Sans Light" panose="020B0302020104020203" pitchFamily="34" charset="-79"/>
              </a:rPr>
              <a:t>.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6840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Such </a:t>
            </a:r>
            <a:r>
              <a:rPr lang="en-US" sz="3200" b="1" dirty="0">
                <a:latin typeface="Gabriola" panose="04040605051002020D02" pitchFamily="82" charset="0"/>
                <a:ea typeface="+mn-lt"/>
                <a:cs typeface="Gill Sans Light" panose="020B0302020104020203" pitchFamily="34" charset="-79"/>
              </a:rPr>
              <a:t>C</a:t>
            </a:r>
            <a:r>
              <a:rPr lang="en-US" sz="3200" b="1" dirty="0">
                <a:solidFill>
                  <a:schemeClr val="accent3"/>
                </a:solidFill>
                <a:latin typeface="Gabriola" panose="04040605051002020D02" pitchFamily="82" charset="0"/>
                <a:ea typeface="+mn-lt"/>
                <a:cs typeface="Gill Sans Light" panose="020B0302020104020203" pitchFamily="34" charset="-79"/>
              </a:rPr>
              <a:t>redit </a:t>
            </a:r>
            <a:r>
              <a:rPr lang="en-US" sz="3200" b="1" dirty="0">
                <a:latin typeface="Gabriola" panose="04040605051002020D02" pitchFamily="82" charset="0"/>
                <a:ea typeface="+mn-lt"/>
                <a:cs typeface="Gill Sans Light" panose="020B0302020104020203" pitchFamily="34" charset="-79"/>
              </a:rPr>
              <a:t>L</a:t>
            </a:r>
            <a:r>
              <a:rPr lang="en-US" sz="3200" b="1" dirty="0">
                <a:solidFill>
                  <a:schemeClr val="accent3"/>
                </a:solidFill>
                <a:latin typeface="Gabriola" panose="04040605051002020D02" pitchFamily="82" charset="0"/>
                <a:ea typeface="+mn-lt"/>
                <a:cs typeface="Gill Sans Light" panose="020B0302020104020203" pitchFamily="34" charset="-79"/>
              </a:rPr>
              <a:t>osses</a:t>
            </a:r>
            <a:r>
              <a:rPr lang="en-US" sz="3200" dirty="0">
                <a:solidFill>
                  <a:schemeClr val="accent3"/>
                </a:solidFill>
                <a:latin typeface="Gabriola" panose="04040605051002020D02" pitchFamily="82" charset="0"/>
                <a:ea typeface="+mn-lt"/>
                <a:cs typeface="Gill Sans Light" panose="020B0302020104020203" pitchFamily="34" charset="-79"/>
              </a:rPr>
              <a:t> are a </a:t>
            </a:r>
            <a:r>
              <a:rPr lang="en-US" sz="3200" b="1" dirty="0">
                <a:latin typeface="Gabriola" panose="04040605051002020D02" pitchFamily="82" charset="0"/>
                <a:ea typeface="+mn-lt"/>
                <a:cs typeface="Gill Sans Light" panose="020B0302020104020203" pitchFamily="34" charset="-79"/>
              </a:rPr>
              <a:t>N</a:t>
            </a:r>
            <a:r>
              <a:rPr lang="en-US" sz="3200" b="1" dirty="0">
                <a:solidFill>
                  <a:schemeClr val="accent3"/>
                </a:solidFill>
                <a:latin typeface="Gabriola" panose="04040605051002020D02" pitchFamily="82" charset="0"/>
                <a:ea typeface="+mn-lt"/>
                <a:cs typeface="Gill Sans Light" panose="020B0302020104020203" pitchFamily="34" charset="-79"/>
              </a:rPr>
              <a:t>atural </a:t>
            </a:r>
            <a:r>
              <a:rPr lang="en-US" sz="3200" b="1" dirty="0">
                <a:latin typeface="Gabriola" panose="04040605051002020D02" pitchFamily="82" charset="0"/>
                <a:ea typeface="+mn-lt"/>
                <a:cs typeface="Gill Sans Light" panose="020B0302020104020203" pitchFamily="34" charset="-79"/>
              </a:rPr>
              <a:t>C</a:t>
            </a:r>
            <a:r>
              <a:rPr lang="en-US" sz="3200" b="1" dirty="0">
                <a:solidFill>
                  <a:schemeClr val="accent3"/>
                </a:solidFill>
                <a:latin typeface="Gabriola" panose="04040605051002020D02" pitchFamily="82" charset="0"/>
                <a:ea typeface="+mn-lt"/>
                <a:cs typeface="Gill Sans Light" panose="020B0302020104020203" pitchFamily="34" charset="-79"/>
              </a:rPr>
              <a:t>orollary</a:t>
            </a:r>
            <a:r>
              <a:rPr lang="en-US" sz="3200" dirty="0">
                <a:solidFill>
                  <a:schemeClr val="accent3"/>
                </a:solidFill>
                <a:latin typeface="Gabriola" panose="04040605051002020D02" pitchFamily="82" charset="0"/>
                <a:ea typeface="+mn-lt"/>
                <a:cs typeface="Gill Sans Light" panose="020B0302020104020203" pitchFamily="34" charset="-79"/>
              </a:rPr>
              <a:t> of banking business which involves ‘</a:t>
            </a:r>
            <a:r>
              <a:rPr lang="en-US" sz="3200" u="sng" dirty="0">
                <a:solidFill>
                  <a:schemeClr val="accent3"/>
                </a:solidFill>
                <a:latin typeface="Gabriola" panose="04040605051002020D02" pitchFamily="82" charset="0"/>
                <a:ea typeface="+mn-lt"/>
                <a:cs typeface="Gill Sans Light" panose="020B0302020104020203" pitchFamily="34" charset="-79"/>
              </a:rPr>
              <a:t>lending to ventures</a:t>
            </a:r>
            <a:r>
              <a:rPr lang="en-US" sz="3200" dirty="0">
                <a:solidFill>
                  <a:schemeClr val="accent3"/>
                </a:solidFill>
                <a:latin typeface="Gabriola" panose="04040605051002020D02" pitchFamily="82" charset="0"/>
                <a:ea typeface="+mn-lt"/>
                <a:cs typeface="Gill Sans Light" panose="020B0302020104020203" pitchFamily="34" charset="-79"/>
              </a:rPr>
              <a:t>’ based on </a:t>
            </a:r>
            <a:r>
              <a:rPr lang="en-US" sz="3200" b="1" dirty="0">
                <a:solidFill>
                  <a:schemeClr val="accent3"/>
                </a:solidFill>
                <a:latin typeface="Gabriola" panose="04040605051002020D02" pitchFamily="82" charset="0"/>
                <a:ea typeface="+mn-lt"/>
                <a:cs typeface="Gill Sans Light" panose="020B0302020104020203" pitchFamily="34" charset="-79"/>
              </a:rPr>
              <a:t>reasonable assessment of their viabilities</a:t>
            </a:r>
            <a:r>
              <a:rPr lang="en-US" sz="3200" dirty="0">
                <a:solidFill>
                  <a:schemeClr val="accent3"/>
                </a:solidFill>
                <a:latin typeface="Gabriola" panose="04040605051002020D02" pitchFamily="82" charset="0"/>
                <a:ea typeface="+mn-lt"/>
                <a:cs typeface="Gill Sans Light" panose="020B0302020104020203" pitchFamily="34" charset="-79"/>
              </a:rPr>
              <a:t>.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50285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Since such assessments </a:t>
            </a:r>
            <a:r>
              <a:rPr lang="en-US" sz="3200" b="1" dirty="0">
                <a:solidFill>
                  <a:schemeClr val="accent3"/>
                </a:solidFill>
                <a:latin typeface="Gabriola" panose="04040605051002020D02" pitchFamily="82" charset="0"/>
                <a:ea typeface="+mn-lt"/>
                <a:cs typeface="Gill Sans Light" panose="020B0302020104020203" pitchFamily="34" charset="-79"/>
              </a:rPr>
              <a:t>involve estimations</a:t>
            </a:r>
            <a:r>
              <a:rPr lang="en-US" sz="3200" dirty="0">
                <a:solidFill>
                  <a:schemeClr val="accent3"/>
                </a:solidFill>
                <a:latin typeface="Gabriola" panose="04040605051002020D02" pitchFamily="82" charset="0"/>
                <a:ea typeface="+mn-lt"/>
                <a:cs typeface="Gill Sans Light" panose="020B0302020104020203" pitchFamily="34" charset="-79"/>
              </a:rPr>
              <a:t> of </a:t>
            </a:r>
            <a:r>
              <a:rPr lang="en-US" sz="3200" b="1" dirty="0">
                <a:latin typeface="Gabriola" panose="04040605051002020D02" pitchFamily="82" charset="0"/>
                <a:ea typeface="+mn-lt"/>
                <a:cs typeface="Gill Sans Light" panose="020B0302020104020203" pitchFamily="34" charset="-79"/>
              </a:rPr>
              <a:t>F</a:t>
            </a:r>
            <a:r>
              <a:rPr lang="en-US" sz="3200" b="1" dirty="0">
                <a:solidFill>
                  <a:schemeClr val="accent3"/>
                </a:solidFill>
                <a:latin typeface="Gabriola" panose="04040605051002020D02" pitchFamily="82" charset="0"/>
                <a:ea typeface="+mn-lt"/>
                <a:cs typeface="Gill Sans Light" panose="020B0302020104020203" pitchFamily="34" charset="-79"/>
              </a:rPr>
              <a:t>uture </a:t>
            </a:r>
            <a:r>
              <a:rPr lang="en-US" sz="3200" b="1" dirty="0">
                <a:latin typeface="Gabriola" panose="04040605051002020D02" pitchFamily="82" charset="0"/>
                <a:ea typeface="+mn-lt"/>
                <a:cs typeface="Gill Sans Light" panose="020B0302020104020203" pitchFamily="34" charset="-79"/>
              </a:rPr>
              <a:t>T</a:t>
            </a:r>
            <a:r>
              <a:rPr lang="en-US" sz="3200" b="1" dirty="0">
                <a:solidFill>
                  <a:schemeClr val="accent3"/>
                </a:solidFill>
                <a:latin typeface="Gabriola" panose="04040605051002020D02" pitchFamily="82" charset="0"/>
                <a:ea typeface="+mn-lt"/>
                <a:cs typeface="Gill Sans Light" panose="020B0302020104020203" pitchFamily="34" charset="-79"/>
              </a:rPr>
              <a:t>rajectories</a:t>
            </a:r>
            <a:r>
              <a:rPr lang="en-US" sz="3200" dirty="0">
                <a:solidFill>
                  <a:schemeClr val="accent3"/>
                </a:solidFill>
                <a:latin typeface="Gabriola" panose="04040605051002020D02" pitchFamily="82" charset="0"/>
                <a:ea typeface="+mn-lt"/>
                <a:cs typeface="Gill Sans Light" panose="020B0302020104020203" pitchFamily="34" charset="-79"/>
              </a:rPr>
              <a:t> of the performance of a venture as well as that of the </a:t>
            </a:r>
            <a:r>
              <a:rPr lang="en-US" sz="3200" b="1" dirty="0">
                <a:latin typeface="Gabriola" panose="04040605051002020D02" pitchFamily="82" charset="0"/>
                <a:ea typeface="+mn-lt"/>
                <a:cs typeface="Gill Sans Light" panose="020B0302020104020203" pitchFamily="34" charset="-79"/>
              </a:rPr>
              <a:t>M</a:t>
            </a:r>
            <a:r>
              <a:rPr lang="en-US" sz="3200" b="1" dirty="0">
                <a:solidFill>
                  <a:schemeClr val="accent3"/>
                </a:solidFill>
                <a:latin typeface="Gabriola" panose="04040605051002020D02" pitchFamily="82" charset="0"/>
                <a:ea typeface="+mn-lt"/>
                <a:cs typeface="Gill Sans Light" panose="020B0302020104020203" pitchFamily="34" charset="-79"/>
              </a:rPr>
              <a:t>acroeconomy</a:t>
            </a:r>
            <a:r>
              <a:rPr lang="en-US" sz="3200" dirty="0">
                <a:solidFill>
                  <a:schemeClr val="accent3"/>
                </a:solidFill>
                <a:latin typeface="Gabriola" panose="04040605051002020D02" pitchFamily="82" charset="0"/>
                <a:ea typeface="+mn-lt"/>
                <a:cs typeface="Gill Sans Light" panose="020B0302020104020203" pitchFamily="34" charset="-79"/>
              </a:rPr>
              <a:t> in which such ventures are </a:t>
            </a:r>
            <a:r>
              <a:rPr lang="en-US" sz="3200" b="1" dirty="0">
                <a:latin typeface="Gabriola" panose="04040605051002020D02" pitchFamily="82" charset="0"/>
                <a:ea typeface="+mn-lt"/>
                <a:cs typeface="Gill Sans Light" panose="020B0302020104020203" pitchFamily="34" charset="-79"/>
              </a:rPr>
              <a:t>E</a:t>
            </a:r>
            <a:r>
              <a:rPr lang="en-US" sz="3200" b="1" dirty="0">
                <a:solidFill>
                  <a:schemeClr val="accent3"/>
                </a:solidFill>
                <a:latin typeface="Gabriola" panose="04040605051002020D02" pitchFamily="82" charset="0"/>
                <a:ea typeface="+mn-lt"/>
                <a:cs typeface="Gill Sans Light" panose="020B0302020104020203" pitchFamily="34" charset="-79"/>
              </a:rPr>
              <a:t>mbedded</a:t>
            </a:r>
            <a:r>
              <a:rPr lang="en-US" sz="3200" dirty="0">
                <a:solidFill>
                  <a:schemeClr val="accent3"/>
                </a:solidFill>
                <a:latin typeface="Gabriola" panose="04040605051002020D02" pitchFamily="82" charset="0"/>
                <a:ea typeface="+mn-lt"/>
                <a:cs typeface="Gill Sans Light" panose="020B0302020104020203" pitchFamily="34" charset="-79"/>
              </a:rPr>
              <a:t>, an element of </a:t>
            </a:r>
            <a:r>
              <a:rPr lang="en-US" sz="3200" b="1" dirty="0">
                <a:latin typeface="Gabriola" panose="04040605051002020D02" pitchFamily="82" charset="0"/>
                <a:ea typeface="+mn-lt"/>
                <a:cs typeface="Gill Sans Light" panose="020B0302020104020203" pitchFamily="34" charset="-79"/>
              </a:rPr>
              <a:t>U</a:t>
            </a:r>
            <a:r>
              <a:rPr lang="en-US" sz="3200" b="1" dirty="0">
                <a:solidFill>
                  <a:schemeClr val="accent3"/>
                </a:solidFill>
                <a:latin typeface="Gabriola" panose="04040605051002020D02" pitchFamily="82" charset="0"/>
                <a:ea typeface="+mn-lt"/>
                <a:cs typeface="Gill Sans Light" panose="020B0302020104020203" pitchFamily="34" charset="-79"/>
              </a:rPr>
              <a:t>ncertainty is Inherent</a:t>
            </a:r>
            <a:r>
              <a:rPr lang="en-US" sz="3200" dirty="0">
                <a:solidFill>
                  <a:schemeClr val="accent3"/>
                </a:solidFill>
                <a:latin typeface="Gabriola" panose="04040605051002020D02" pitchFamily="82" charset="0"/>
                <a:ea typeface="+mn-lt"/>
                <a:cs typeface="Gill Sans Light" panose="020B0302020104020203" pitchFamily="34" charset="-79"/>
              </a:rPr>
              <a:t> in such assessments, especially since the assessments would also involve </a:t>
            </a:r>
            <a:r>
              <a:rPr lang="en-US" sz="3200" b="1" dirty="0">
                <a:latin typeface="Gabriola" panose="04040605051002020D02" pitchFamily="82" charset="0"/>
                <a:ea typeface="+mn-lt"/>
                <a:cs typeface="Gill Sans Light" panose="020B0302020104020203" pitchFamily="34" charset="-79"/>
              </a:rPr>
              <a:t>B</a:t>
            </a:r>
            <a:r>
              <a:rPr lang="en-US" sz="3200" b="1" dirty="0">
                <a:solidFill>
                  <a:schemeClr val="accent3"/>
                </a:solidFill>
                <a:latin typeface="Gabriola" panose="04040605051002020D02" pitchFamily="82" charset="0"/>
                <a:ea typeface="+mn-lt"/>
                <a:cs typeface="Gill Sans Light" panose="020B0302020104020203" pitchFamily="34" charset="-79"/>
              </a:rPr>
              <a:t>iases such as Projections</a:t>
            </a:r>
            <a:r>
              <a:rPr lang="en-US" sz="3200" dirty="0">
                <a:solidFill>
                  <a:schemeClr val="accent3"/>
                </a:solidFill>
                <a:latin typeface="Gabriola" panose="04040605051002020D02" pitchFamily="82" charset="0"/>
                <a:ea typeface="+mn-lt"/>
                <a:cs typeface="Gill Sans Light" panose="020B0302020104020203" pitchFamily="34" charset="-79"/>
              </a:rPr>
              <a:t> of the bank’s </a:t>
            </a:r>
            <a:r>
              <a:rPr lang="en-US" sz="3200" b="1" dirty="0">
                <a:latin typeface="Gabriola" panose="04040605051002020D02" pitchFamily="82" charset="0"/>
                <a:ea typeface="+mn-lt"/>
                <a:cs typeface="Gill Sans Light" panose="020B0302020104020203" pitchFamily="34" charset="-79"/>
              </a:rPr>
              <a:t>O</a:t>
            </a:r>
            <a:r>
              <a:rPr lang="en-US" sz="3200" b="1" dirty="0">
                <a:solidFill>
                  <a:schemeClr val="accent3"/>
                </a:solidFill>
                <a:latin typeface="Gabriola" panose="04040605051002020D02" pitchFamily="82" charset="0"/>
                <a:ea typeface="+mn-lt"/>
                <a:cs typeface="Gill Sans Light" panose="020B0302020104020203" pitchFamily="34" charset="-79"/>
              </a:rPr>
              <a:t>wn </a:t>
            </a:r>
            <a:r>
              <a:rPr lang="en-US" sz="3200" b="1" dirty="0">
                <a:latin typeface="Gabriola" panose="04040605051002020D02" pitchFamily="82" charset="0"/>
                <a:ea typeface="+mn-lt"/>
                <a:cs typeface="Gill Sans Light" panose="020B0302020104020203" pitchFamily="34" charset="-79"/>
              </a:rPr>
              <a:t>H</a:t>
            </a:r>
            <a:r>
              <a:rPr lang="en-US" sz="3200" b="1" dirty="0">
                <a:solidFill>
                  <a:schemeClr val="accent3"/>
                </a:solidFill>
                <a:latin typeface="Gabriola" panose="04040605051002020D02" pitchFamily="82" charset="0"/>
                <a:ea typeface="+mn-lt"/>
                <a:cs typeface="Gill Sans Light" panose="020B0302020104020203" pitchFamily="34" charset="-79"/>
              </a:rPr>
              <a:t>istorical </a:t>
            </a:r>
            <a:r>
              <a:rPr lang="en-US" sz="3200" b="1" dirty="0">
                <a:latin typeface="Gabriola" panose="04040605051002020D02" pitchFamily="82" charset="0"/>
                <a:ea typeface="+mn-lt"/>
                <a:cs typeface="Gill Sans Light" panose="020B0302020104020203" pitchFamily="34" charset="-79"/>
              </a:rPr>
              <a:t>E</a:t>
            </a:r>
            <a:r>
              <a:rPr lang="en-US" sz="3200" b="1" dirty="0">
                <a:solidFill>
                  <a:schemeClr val="accent3"/>
                </a:solidFill>
                <a:latin typeface="Gabriola" panose="04040605051002020D02" pitchFamily="82" charset="0"/>
                <a:ea typeface="+mn-lt"/>
                <a:cs typeface="Gill Sans Light" panose="020B0302020104020203" pitchFamily="34" charset="-79"/>
              </a:rPr>
              <a:t>xperiences</a:t>
            </a:r>
            <a:r>
              <a:rPr lang="en-US" sz="3200" dirty="0">
                <a:solidFill>
                  <a:schemeClr val="accent3"/>
                </a:solidFill>
                <a:latin typeface="Gabriola" panose="04040605051002020D02" pitchFamily="82" charset="0"/>
                <a:ea typeface="+mn-lt"/>
                <a:cs typeface="Gill Sans Light" panose="020B0302020104020203" pitchFamily="34" charset="-79"/>
              </a:rPr>
              <a:t> into the future.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05266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Thus, the </a:t>
            </a:r>
            <a:r>
              <a:rPr lang="en-US" sz="3200" b="1" dirty="0">
                <a:solidFill>
                  <a:schemeClr val="accent3"/>
                </a:solidFill>
                <a:latin typeface="Gabriola" panose="04040605051002020D02" pitchFamily="82" charset="0"/>
                <a:ea typeface="+mn-lt"/>
                <a:cs typeface="Gill Sans Light" panose="020B0302020104020203" pitchFamily="34" charset="-79"/>
              </a:rPr>
              <a:t>probability of deviations</a:t>
            </a:r>
            <a:r>
              <a:rPr lang="en-US" sz="3200" dirty="0">
                <a:solidFill>
                  <a:schemeClr val="accent3"/>
                </a:solidFill>
                <a:latin typeface="Gabriola" panose="04040605051002020D02" pitchFamily="82" charset="0"/>
                <a:ea typeface="+mn-lt"/>
                <a:cs typeface="Gill Sans Light" panose="020B0302020104020203" pitchFamily="34" charset="-79"/>
              </a:rPr>
              <a:t> from such assessments is “</a:t>
            </a:r>
            <a:r>
              <a:rPr lang="en-US" sz="3200" b="1" dirty="0">
                <a:latin typeface="Gabriola" panose="04040605051002020D02" pitchFamily="82" charset="0"/>
                <a:ea typeface="+mn-lt"/>
                <a:cs typeface="Gill Sans Light" panose="020B0302020104020203" pitchFamily="34" charset="-79"/>
              </a:rPr>
              <a:t>N</a:t>
            </a:r>
            <a:r>
              <a:rPr lang="en-US" sz="3200" b="1" dirty="0">
                <a:solidFill>
                  <a:schemeClr val="accent3"/>
                </a:solidFill>
                <a:latin typeface="Gabriola" panose="04040605051002020D02" pitchFamily="82" charset="0"/>
                <a:ea typeface="+mn-lt"/>
                <a:cs typeface="Gill Sans Light" panose="020B0302020104020203" pitchFamily="34" charset="-79"/>
              </a:rPr>
              <a:t>on-Zero at </a:t>
            </a:r>
            <a:r>
              <a:rPr lang="en-US" sz="3200" b="1" dirty="0">
                <a:latin typeface="Gabriola" panose="04040605051002020D02" pitchFamily="82" charset="0"/>
                <a:ea typeface="+mn-lt"/>
                <a:cs typeface="Gill Sans Light" panose="020B0302020104020203" pitchFamily="34" charset="-79"/>
              </a:rPr>
              <a:t>A</a:t>
            </a:r>
            <a:r>
              <a:rPr lang="en-US" sz="3200" b="1" dirty="0">
                <a:solidFill>
                  <a:schemeClr val="accent3"/>
                </a:solidFill>
                <a:latin typeface="Gabriola" panose="04040605051002020D02" pitchFamily="82" charset="0"/>
                <a:ea typeface="+mn-lt"/>
                <a:cs typeface="Gill Sans Light" panose="020B0302020104020203" pitchFamily="34" charset="-79"/>
              </a:rPr>
              <a:t>ny </a:t>
            </a:r>
            <a:r>
              <a:rPr lang="en-US" sz="3200" b="1" dirty="0">
                <a:latin typeface="Gabriola" panose="04040605051002020D02" pitchFamily="82" charset="0"/>
                <a:ea typeface="+mn-lt"/>
                <a:cs typeface="Gill Sans Light" panose="020B0302020104020203" pitchFamily="34" charset="-79"/>
              </a:rPr>
              <a:t>P</a:t>
            </a:r>
            <a:r>
              <a:rPr lang="en-US" sz="3200" b="1" dirty="0">
                <a:solidFill>
                  <a:schemeClr val="accent3"/>
                </a:solidFill>
                <a:latin typeface="Gabriola" panose="04040605051002020D02" pitchFamily="82" charset="0"/>
                <a:ea typeface="+mn-lt"/>
                <a:cs typeface="Gill Sans Light" panose="020B0302020104020203" pitchFamily="34" charset="-79"/>
              </a:rPr>
              <a:t>oint”</a:t>
            </a:r>
            <a:r>
              <a:rPr lang="en-US" sz="3200" dirty="0">
                <a:solidFill>
                  <a:schemeClr val="accent3"/>
                </a:solidFill>
                <a:latin typeface="Gabriola" panose="04040605051002020D02" pitchFamily="82" charset="0"/>
                <a:ea typeface="+mn-lt"/>
                <a:cs typeface="Gill Sans Light" panose="020B0302020104020203" pitchFamily="34" charset="-79"/>
              </a:rPr>
              <a:t>.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311935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It thus follows that the </a:t>
            </a:r>
            <a:r>
              <a:rPr lang="en-US" sz="3200" b="1" dirty="0">
                <a:latin typeface="Gabriola" panose="04040605051002020D02" pitchFamily="82" charset="0"/>
                <a:ea typeface="+mn-lt"/>
                <a:cs typeface="Gill Sans Light" panose="020B0302020104020203" pitchFamily="34" charset="-79"/>
              </a:rPr>
              <a:t>P</a:t>
            </a:r>
            <a:r>
              <a:rPr lang="en-US" sz="3200" b="1" dirty="0">
                <a:solidFill>
                  <a:schemeClr val="accent3"/>
                </a:solidFill>
                <a:latin typeface="Gabriola" panose="04040605051002020D02" pitchFamily="82" charset="0"/>
                <a:ea typeface="+mn-lt"/>
                <a:cs typeface="Gill Sans Light" panose="020B0302020104020203" pitchFamily="34" charset="-79"/>
              </a:rPr>
              <a:t>robability of Losses</a:t>
            </a:r>
            <a:r>
              <a:rPr lang="en-US" sz="3200" dirty="0">
                <a:solidFill>
                  <a:schemeClr val="accent3"/>
                </a:solidFill>
                <a:latin typeface="Gabriola" panose="04040605051002020D02" pitchFamily="82" charset="0"/>
                <a:ea typeface="+mn-lt"/>
                <a:cs typeface="Gill Sans Light" panose="020B0302020104020203" pitchFamily="34" charset="-79"/>
              </a:rPr>
              <a:t> arising out of such Assessment is also “</a:t>
            </a:r>
            <a:r>
              <a:rPr lang="en-US" sz="3200" b="1" dirty="0">
                <a:latin typeface="Gabriola" panose="04040605051002020D02" pitchFamily="82" charset="0"/>
                <a:ea typeface="+mn-lt"/>
                <a:cs typeface="Gill Sans Light" panose="020B0302020104020203" pitchFamily="34" charset="-79"/>
              </a:rPr>
              <a:t>N</a:t>
            </a:r>
            <a:r>
              <a:rPr lang="en-US" sz="3200" b="1" dirty="0">
                <a:solidFill>
                  <a:schemeClr val="accent3"/>
                </a:solidFill>
                <a:latin typeface="Gabriola" panose="04040605051002020D02" pitchFamily="82" charset="0"/>
                <a:ea typeface="+mn-lt"/>
                <a:cs typeface="Gill Sans Light" panose="020B0302020104020203" pitchFamily="34" charset="-79"/>
              </a:rPr>
              <a:t>on-Zero”</a:t>
            </a:r>
            <a:r>
              <a:rPr lang="en-US" sz="3200" dirty="0">
                <a:solidFill>
                  <a:schemeClr val="accent3"/>
                </a:solidFill>
                <a:latin typeface="Gabriola" panose="04040605051002020D02" pitchFamily="82" charset="0"/>
                <a:ea typeface="+mn-lt"/>
                <a:cs typeface="Gill Sans Light" panose="020B0302020104020203" pitchFamily="34" charset="-79"/>
              </a:rPr>
              <a:t> at any Point.</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623015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Standard Approaches of regulating </a:t>
            </a:r>
            <a:r>
              <a:rPr lang="en-US" sz="3200" b="1" dirty="0">
                <a:solidFill>
                  <a:schemeClr val="accent3"/>
                </a:solidFill>
                <a:latin typeface="Gabriola" panose="04040605051002020D02" pitchFamily="82" charset="0"/>
                <a:ea typeface="+mn-lt"/>
                <a:cs typeface="Gill Sans Light" panose="020B0302020104020203" pitchFamily="34" charset="-79"/>
              </a:rPr>
              <a:t>Credit </a:t>
            </a:r>
            <a:r>
              <a:rPr lang="en-US" sz="3200" b="1" dirty="0">
                <a:latin typeface="Gabriola" panose="04040605051002020D02" pitchFamily="82" charset="0"/>
                <a:ea typeface="+mn-lt"/>
                <a:cs typeface="Gill Sans Light" panose="020B0302020104020203" pitchFamily="34" charset="-79"/>
              </a:rPr>
              <a:t>R</a:t>
            </a:r>
            <a:r>
              <a:rPr lang="en-US" sz="3200" b="1" dirty="0">
                <a:solidFill>
                  <a:schemeClr val="accent3"/>
                </a:solidFill>
                <a:latin typeface="Gabriola" panose="04040605051002020D02" pitchFamily="82" charset="0"/>
                <a:ea typeface="+mn-lt"/>
                <a:cs typeface="Gill Sans Light" panose="020B0302020104020203" pitchFamily="34" charset="-79"/>
              </a:rPr>
              <a:t>isk</a:t>
            </a:r>
            <a:r>
              <a:rPr lang="en-US" sz="3200" dirty="0">
                <a:solidFill>
                  <a:schemeClr val="accent3"/>
                </a:solidFill>
                <a:latin typeface="Gabriola" panose="04040605051002020D02" pitchFamily="82" charset="0"/>
                <a:ea typeface="+mn-lt"/>
                <a:cs typeface="Gill Sans Light" panose="020B0302020104020203" pitchFamily="34" charset="-79"/>
              </a:rPr>
              <a:t> </a:t>
            </a:r>
            <a:r>
              <a:rPr lang="en-US" sz="3200" dirty="0">
                <a:latin typeface="Gabriola" panose="04040605051002020D02" pitchFamily="82" charset="0"/>
                <a:ea typeface="+mn-lt"/>
                <a:cs typeface="Gill Sans Light" panose="020B0302020104020203" pitchFamily="34" charset="-79"/>
              </a:rPr>
              <a:t>C</a:t>
            </a:r>
            <a:r>
              <a:rPr lang="en-US" sz="3200" dirty="0">
                <a:solidFill>
                  <a:schemeClr val="accent3"/>
                </a:solidFill>
                <a:latin typeface="Gabriola" panose="04040605051002020D02" pitchFamily="82" charset="0"/>
                <a:ea typeface="+mn-lt"/>
                <a:cs typeface="Gill Sans Light" panose="020B0302020104020203" pitchFamily="34" charset="-79"/>
              </a:rPr>
              <a:t>lassify the Losses that Banks may face on their </a:t>
            </a:r>
            <a:r>
              <a:rPr lang="en-US" sz="3200" b="1" dirty="0">
                <a:solidFill>
                  <a:schemeClr val="accent3"/>
                </a:solidFill>
                <a:latin typeface="Gabriola" panose="04040605051002020D02" pitchFamily="82" charset="0"/>
                <a:ea typeface="+mn-lt"/>
                <a:cs typeface="Gill Sans Light" panose="020B0302020104020203" pitchFamily="34" charset="-79"/>
              </a:rPr>
              <a:t>Credit </a:t>
            </a:r>
            <a:r>
              <a:rPr lang="en-US" sz="3200" b="1" dirty="0">
                <a:latin typeface="Gabriola" panose="04040605051002020D02" pitchFamily="82" charset="0"/>
                <a:ea typeface="+mn-lt"/>
                <a:cs typeface="Gill Sans Light" panose="020B0302020104020203" pitchFamily="34" charset="-79"/>
              </a:rPr>
              <a:t>P</a:t>
            </a:r>
            <a:r>
              <a:rPr lang="en-US" sz="3200" b="1" dirty="0">
                <a:solidFill>
                  <a:schemeClr val="accent3"/>
                </a:solidFill>
                <a:latin typeface="Gabriola" panose="04040605051002020D02" pitchFamily="82" charset="0"/>
                <a:ea typeface="+mn-lt"/>
                <a:cs typeface="Gill Sans Light" panose="020B0302020104020203" pitchFamily="34" charset="-79"/>
              </a:rPr>
              <a:t>ortfolio</a:t>
            </a:r>
            <a:r>
              <a:rPr lang="en-US" sz="3200" dirty="0">
                <a:solidFill>
                  <a:schemeClr val="accent3"/>
                </a:solidFill>
                <a:latin typeface="Gabriola" panose="04040605051002020D02" pitchFamily="82" charset="0"/>
                <a:ea typeface="+mn-lt"/>
                <a:cs typeface="Gill Sans Light" panose="020B0302020104020203" pitchFamily="34" charset="-79"/>
              </a:rPr>
              <a:t> broadly into </a:t>
            </a:r>
            <a:r>
              <a:rPr lang="en-US" sz="3200" b="1" dirty="0">
                <a:latin typeface="Gabriola" panose="04040605051002020D02" pitchFamily="82" charset="0"/>
                <a:ea typeface="+mn-lt"/>
                <a:cs typeface="Gill Sans Light" panose="020B0302020104020203" pitchFamily="34" charset="-79"/>
              </a:rPr>
              <a:t>T</a:t>
            </a:r>
            <a:r>
              <a:rPr lang="en-US" sz="3200" b="1" dirty="0">
                <a:solidFill>
                  <a:schemeClr val="accent3"/>
                </a:solidFill>
                <a:latin typeface="Gabriola" panose="04040605051002020D02" pitchFamily="82" charset="0"/>
                <a:ea typeface="+mn-lt"/>
                <a:cs typeface="Gill Sans Light" panose="020B0302020104020203" pitchFamily="34" charset="-79"/>
              </a:rPr>
              <a:t>wo </a:t>
            </a:r>
            <a:r>
              <a:rPr lang="en-US" sz="3200" b="1" dirty="0">
                <a:latin typeface="Gabriola" panose="04040605051002020D02" pitchFamily="82" charset="0"/>
                <a:ea typeface="+mn-lt"/>
                <a:cs typeface="Gill Sans Light" panose="020B0302020104020203" pitchFamily="34" charset="-79"/>
              </a:rPr>
              <a:t>C</a:t>
            </a:r>
            <a:r>
              <a:rPr lang="en-US" sz="3200" b="1" dirty="0">
                <a:solidFill>
                  <a:schemeClr val="accent3"/>
                </a:solidFill>
                <a:latin typeface="Gabriola" panose="04040605051002020D02" pitchFamily="82" charset="0"/>
                <a:ea typeface="+mn-lt"/>
                <a:cs typeface="Gill Sans Light" panose="020B0302020104020203" pitchFamily="34" charset="-79"/>
              </a:rPr>
              <a:t>ategories:</a:t>
            </a:r>
          </a:p>
          <a:p>
            <a:pPr algn="just"/>
            <a:endParaRPr lang="en-US" sz="3200" b="1" dirty="0">
              <a:latin typeface="Gabriola" panose="04040605051002020D02" pitchFamily="82" charset="0"/>
              <a:ea typeface="+mn-lt"/>
              <a:cs typeface="Gill Sans Light" panose="020B0302020104020203" pitchFamily="34" charset="-79"/>
            </a:endParaRPr>
          </a:p>
          <a:p>
            <a:pPr lvl="1" algn="just">
              <a:buFont typeface="Wingdings" panose="05000000000000000000" pitchFamily="2" charset="2"/>
              <a:buChar char="ü"/>
            </a:pPr>
            <a:r>
              <a:rPr lang="en-US" sz="3200" b="1" dirty="0">
                <a:solidFill>
                  <a:schemeClr val="accent3"/>
                </a:solidFill>
                <a:latin typeface="Gabriola" panose="04040605051002020D02" pitchFamily="82" charset="0"/>
                <a:ea typeface="+mn-lt"/>
                <a:cs typeface="Gill Sans Light" panose="020B0302020104020203" pitchFamily="34" charset="-79"/>
              </a:rPr>
              <a:t>E</a:t>
            </a:r>
            <a:r>
              <a:rPr lang="en-US" sz="3200" dirty="0">
                <a:solidFill>
                  <a:schemeClr val="accent3"/>
                </a:solidFill>
                <a:latin typeface="Gabriola" panose="04040605051002020D02" pitchFamily="82" charset="0"/>
                <a:ea typeface="+mn-lt"/>
                <a:cs typeface="Gill Sans Light" panose="020B0302020104020203" pitchFamily="34" charset="-79"/>
              </a:rPr>
              <a:t>xpected </a:t>
            </a:r>
            <a:r>
              <a:rPr lang="en-US" sz="3200" b="1" dirty="0">
                <a:solidFill>
                  <a:schemeClr val="accent3"/>
                </a:solidFill>
                <a:latin typeface="Gabriola" panose="04040605051002020D02" pitchFamily="82" charset="0"/>
                <a:ea typeface="+mn-lt"/>
                <a:cs typeface="Gill Sans Light" panose="020B0302020104020203" pitchFamily="34" charset="-79"/>
              </a:rPr>
              <a:t>L</a:t>
            </a:r>
            <a:r>
              <a:rPr lang="en-US" sz="3200" dirty="0">
                <a:solidFill>
                  <a:schemeClr val="accent3"/>
                </a:solidFill>
                <a:latin typeface="Gabriola" panose="04040605051002020D02" pitchFamily="82" charset="0"/>
                <a:ea typeface="+mn-lt"/>
                <a:cs typeface="Gill Sans Light" panose="020B0302020104020203" pitchFamily="34" charset="-79"/>
              </a:rPr>
              <a:t>osses and </a:t>
            </a:r>
          </a:p>
          <a:p>
            <a:pPr lvl="1" algn="just">
              <a:buFont typeface="Wingdings" panose="05000000000000000000" pitchFamily="2" charset="2"/>
              <a:buChar char="ü"/>
            </a:pPr>
            <a:r>
              <a:rPr lang="en-US" sz="3200" b="1" dirty="0">
                <a:latin typeface="Gabriola" panose="04040605051002020D02" pitchFamily="82" charset="0"/>
                <a:ea typeface="+mn-lt"/>
                <a:cs typeface="Gill Sans Light" panose="020B0302020104020203" pitchFamily="34" charset="-79"/>
              </a:rPr>
              <a:t>U</a:t>
            </a:r>
            <a:r>
              <a:rPr lang="en-US" sz="3200" dirty="0">
                <a:solidFill>
                  <a:schemeClr val="accent3"/>
                </a:solidFill>
                <a:latin typeface="Gabriola" panose="04040605051002020D02" pitchFamily="82" charset="0"/>
                <a:ea typeface="+mn-lt"/>
                <a:cs typeface="Gill Sans Light" panose="020B0302020104020203" pitchFamily="34" charset="-79"/>
              </a:rPr>
              <a:t>nexpected </a:t>
            </a:r>
            <a:r>
              <a:rPr lang="en-US" sz="3200" b="1" dirty="0">
                <a:solidFill>
                  <a:schemeClr val="accent3"/>
                </a:solidFill>
                <a:latin typeface="Gabriola" panose="04040605051002020D02" pitchFamily="82" charset="0"/>
                <a:ea typeface="+mn-lt"/>
                <a:cs typeface="Gill Sans Light" panose="020B0302020104020203" pitchFamily="34" charset="-79"/>
              </a:rPr>
              <a:t>L</a:t>
            </a:r>
            <a:r>
              <a:rPr lang="en-US" sz="3200" dirty="0">
                <a:solidFill>
                  <a:schemeClr val="accent3"/>
                </a:solidFill>
                <a:latin typeface="Gabriola" panose="04040605051002020D02" pitchFamily="82" charset="0"/>
                <a:ea typeface="+mn-lt"/>
                <a:cs typeface="Gill Sans Light" panose="020B0302020104020203" pitchFamily="34" charset="-79"/>
              </a:rPr>
              <a:t>osses.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marL="0" indent="0" algn="just">
              <a:buNone/>
            </a:pPr>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3860140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While </a:t>
            </a:r>
            <a:r>
              <a:rPr lang="en-US" sz="3200" b="1" dirty="0">
                <a:latin typeface="Gabriola" panose="04040605051002020D02" pitchFamily="82" charset="0"/>
                <a:ea typeface="+mn-lt"/>
                <a:cs typeface="Gill Sans Light" panose="020B0302020104020203" pitchFamily="34" charset="-79"/>
              </a:rPr>
              <a:t>U</a:t>
            </a:r>
            <a:r>
              <a:rPr lang="en-US" sz="3200" b="1" dirty="0">
                <a:solidFill>
                  <a:schemeClr val="accent3"/>
                </a:solidFill>
                <a:latin typeface="Gabriola" panose="04040605051002020D02" pitchFamily="82" charset="0"/>
                <a:ea typeface="+mn-lt"/>
                <a:cs typeface="Gill Sans Light" panose="020B0302020104020203" pitchFamily="34" charset="-79"/>
              </a:rPr>
              <a:t>nexpected </a:t>
            </a:r>
            <a:r>
              <a:rPr lang="en-US" sz="3200" b="1" dirty="0">
                <a:latin typeface="Gabriola" panose="04040605051002020D02" pitchFamily="82" charset="0"/>
                <a:ea typeface="+mn-lt"/>
                <a:cs typeface="Gill Sans Light" panose="020B0302020104020203" pitchFamily="34" charset="-79"/>
              </a:rPr>
              <a:t>L</a:t>
            </a:r>
            <a:r>
              <a:rPr lang="en-US" sz="3200" b="1" dirty="0">
                <a:solidFill>
                  <a:schemeClr val="accent3"/>
                </a:solidFill>
                <a:latin typeface="Gabriola" panose="04040605051002020D02" pitchFamily="82" charset="0"/>
                <a:ea typeface="+mn-lt"/>
                <a:cs typeface="Gill Sans Light" panose="020B0302020104020203" pitchFamily="34" charset="-79"/>
              </a:rPr>
              <a:t>osses</a:t>
            </a:r>
            <a:r>
              <a:rPr lang="en-US" sz="3200" dirty="0">
                <a:solidFill>
                  <a:schemeClr val="accent3"/>
                </a:solidFill>
                <a:latin typeface="Gabriola" panose="04040605051002020D02" pitchFamily="82" charset="0"/>
                <a:ea typeface="+mn-lt"/>
                <a:cs typeface="Gill Sans Light" panose="020B0302020104020203" pitchFamily="34" charset="-79"/>
              </a:rPr>
              <a:t> are to be mitigated </a:t>
            </a:r>
            <a:r>
              <a:rPr lang="en-US" sz="3200" b="1" dirty="0">
                <a:solidFill>
                  <a:schemeClr val="accent3"/>
                </a:solidFill>
                <a:latin typeface="Gabriola" panose="04040605051002020D02" pitchFamily="82" charset="0"/>
                <a:ea typeface="+mn-lt"/>
                <a:cs typeface="Gill Sans Light" panose="020B0302020104020203" pitchFamily="34" charset="-79"/>
              </a:rPr>
              <a:t>through Maintaining </a:t>
            </a:r>
            <a:r>
              <a:rPr lang="en-US" sz="3200" b="1" dirty="0">
                <a:latin typeface="Gabriola" panose="04040605051002020D02" pitchFamily="82" charset="0"/>
                <a:ea typeface="+mn-lt"/>
                <a:cs typeface="Gill Sans Light" panose="020B0302020104020203" pitchFamily="34" charset="-79"/>
              </a:rPr>
              <a:t>C</a:t>
            </a:r>
            <a:r>
              <a:rPr lang="en-US" sz="3200" b="1" dirty="0">
                <a:solidFill>
                  <a:schemeClr val="accent3"/>
                </a:solidFill>
                <a:latin typeface="Gabriola" panose="04040605051002020D02" pitchFamily="82" charset="0"/>
                <a:ea typeface="+mn-lt"/>
                <a:cs typeface="Gill Sans Light" panose="020B0302020104020203" pitchFamily="34" charset="-79"/>
              </a:rPr>
              <a:t>apital</a:t>
            </a:r>
            <a:r>
              <a:rPr lang="en-US" sz="3200" b="1" dirty="0">
                <a:latin typeface="Gabriola" panose="04040605051002020D02" pitchFamily="82" charset="0"/>
                <a:ea typeface="+mn-lt"/>
                <a:cs typeface="Gill Sans Light" panose="020B0302020104020203" pitchFamily="34" charset="-79"/>
              </a:rPr>
              <a:t>.</a:t>
            </a:r>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Expected Losses are to be Mitigated </a:t>
            </a:r>
            <a:r>
              <a:rPr lang="en-US" sz="3200" b="1" dirty="0">
                <a:solidFill>
                  <a:schemeClr val="accent3"/>
                </a:solidFill>
                <a:latin typeface="Gabriola" panose="04040605051002020D02" pitchFamily="82" charset="0"/>
                <a:ea typeface="+mn-lt"/>
                <a:cs typeface="Gill Sans Light" panose="020B0302020104020203" pitchFamily="34" charset="-79"/>
              </a:rPr>
              <a:t>through </a:t>
            </a:r>
            <a:r>
              <a:rPr lang="en-US" sz="3200" b="1" u="sng" dirty="0">
                <a:latin typeface="Gabriola" panose="04040605051002020D02" pitchFamily="82" charset="0"/>
                <a:ea typeface="+mn-lt"/>
                <a:cs typeface="Gill Sans Light" panose="020B0302020104020203" pitchFamily="34" charset="-79"/>
              </a:rPr>
              <a:t>P</a:t>
            </a:r>
            <a:r>
              <a:rPr lang="en-US" sz="3200" b="1" u="sng" dirty="0">
                <a:solidFill>
                  <a:schemeClr val="accent3"/>
                </a:solidFill>
                <a:latin typeface="Gabriola" panose="04040605051002020D02" pitchFamily="82" charset="0"/>
                <a:ea typeface="+mn-lt"/>
                <a:cs typeface="Gill Sans Light" panose="020B0302020104020203" pitchFamily="34" charset="-79"/>
              </a:rPr>
              <a:t>ricing </a:t>
            </a:r>
            <a:r>
              <a:rPr lang="en-US" sz="3200" b="1" u="sng" dirty="0">
                <a:latin typeface="Gabriola" panose="04040605051002020D02" pitchFamily="82" charset="0"/>
                <a:ea typeface="+mn-lt"/>
                <a:cs typeface="Gill Sans Light" panose="020B0302020104020203" pitchFamily="34" charset="-79"/>
              </a:rPr>
              <a:t>P</a:t>
            </a:r>
            <a:r>
              <a:rPr lang="en-US" sz="3200" b="1" u="sng" dirty="0">
                <a:solidFill>
                  <a:schemeClr val="accent3"/>
                </a:solidFill>
                <a:latin typeface="Gabriola" panose="04040605051002020D02" pitchFamily="82" charset="0"/>
                <a:ea typeface="+mn-lt"/>
                <a:cs typeface="Gill Sans Light" panose="020B0302020104020203" pitchFamily="34" charset="-79"/>
              </a:rPr>
              <a:t>olicies</a:t>
            </a:r>
            <a:r>
              <a:rPr lang="en-US" sz="3200" b="1" dirty="0">
                <a:solidFill>
                  <a:schemeClr val="accent3"/>
                </a:solidFill>
                <a:latin typeface="Gabriola" panose="04040605051002020D02" pitchFamily="82" charset="0"/>
                <a:ea typeface="+mn-lt"/>
                <a:cs typeface="Gill Sans Light" panose="020B0302020104020203" pitchFamily="34" charset="-79"/>
              </a:rPr>
              <a:t> and Loan </a:t>
            </a:r>
            <a:r>
              <a:rPr lang="en-US" sz="3200" b="1" dirty="0">
                <a:latin typeface="Gabriola" panose="04040605051002020D02" pitchFamily="82" charset="0"/>
                <a:ea typeface="+mn-lt"/>
                <a:cs typeface="Gill Sans Light" panose="020B0302020104020203" pitchFamily="34" charset="-79"/>
              </a:rPr>
              <a:t>L</a:t>
            </a:r>
            <a:r>
              <a:rPr lang="en-US" sz="3200" b="1" dirty="0">
                <a:solidFill>
                  <a:schemeClr val="accent3"/>
                </a:solidFill>
                <a:latin typeface="Gabriola" panose="04040605051002020D02" pitchFamily="82" charset="0"/>
                <a:ea typeface="+mn-lt"/>
                <a:cs typeface="Gill Sans Light" panose="020B0302020104020203" pitchFamily="34" charset="-79"/>
              </a:rPr>
              <a:t>oss </a:t>
            </a:r>
            <a:r>
              <a:rPr lang="en-US" sz="3200" b="1" dirty="0">
                <a:latin typeface="Gabriola" panose="04040605051002020D02" pitchFamily="82" charset="0"/>
                <a:ea typeface="+mn-lt"/>
                <a:cs typeface="Gill Sans Light" panose="020B0302020104020203" pitchFamily="34" charset="-79"/>
              </a:rPr>
              <a:t>P</a:t>
            </a:r>
            <a:r>
              <a:rPr lang="en-US" sz="3200" b="1" dirty="0">
                <a:solidFill>
                  <a:schemeClr val="accent3"/>
                </a:solidFill>
                <a:latin typeface="Gabriola" panose="04040605051002020D02" pitchFamily="82" charset="0"/>
                <a:ea typeface="+mn-lt"/>
                <a:cs typeface="Gill Sans Light" panose="020B0302020104020203" pitchFamily="34" charset="-79"/>
              </a:rPr>
              <a:t>rovisions (</a:t>
            </a:r>
            <a:r>
              <a:rPr lang="en-US" sz="3200" b="1" dirty="0">
                <a:latin typeface="Gabriola" panose="04040605051002020D02" pitchFamily="82" charset="0"/>
                <a:ea typeface="+mn-lt"/>
                <a:cs typeface="Gill Sans Light" panose="020B0302020104020203" pitchFamily="34" charset="-79"/>
              </a:rPr>
              <a:t>IRAC Norms)</a:t>
            </a:r>
            <a:r>
              <a:rPr lang="en-US" sz="3200" dirty="0">
                <a:solidFill>
                  <a:schemeClr val="accent3"/>
                </a:solidFill>
                <a:latin typeface="Gabriola" panose="04040605051002020D02" pitchFamily="82" charset="0"/>
                <a:ea typeface="+mn-lt"/>
                <a:cs typeface="Gill Sans Light" panose="020B0302020104020203" pitchFamily="34" charset="-79"/>
              </a:rPr>
              <a:t>. </a:t>
            </a:r>
          </a:p>
          <a:p>
            <a:pPr marL="0" indent="0" algn="just">
              <a:buNone/>
            </a:pPr>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ndParaRPr>
          </a:p>
        </p:txBody>
      </p:sp>
    </p:spTree>
    <p:extLst>
      <p:ext uri="{BB962C8B-B14F-4D97-AF65-F5344CB8AC3E}">
        <p14:creationId xmlns:p14="http://schemas.microsoft.com/office/powerpoint/2010/main" val="377144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redit Risk Monitoring With 96% Accuracy | CreditRiskMonitor">
            <a:extLst>
              <a:ext uri="{FF2B5EF4-FFF2-40B4-BE49-F238E27FC236}">
                <a16:creationId xmlns:a16="http://schemas.microsoft.com/office/drawing/2014/main" id="{84838D3D-5198-7218-5B40-EDB1BB778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456" y="1814733"/>
            <a:ext cx="7638756" cy="296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Such classification </a:t>
            </a:r>
            <a:r>
              <a:rPr lang="en-US" sz="3200" b="1" u="sng" dirty="0">
                <a:solidFill>
                  <a:schemeClr val="accent3"/>
                </a:solidFill>
                <a:latin typeface="Gabriola" panose="04040605051002020D02" pitchFamily="82" charset="0"/>
                <a:ea typeface="+mn-lt"/>
                <a:cs typeface="Gill Sans Light" panose="020B0302020104020203" pitchFamily="34" charset="-79"/>
              </a:rPr>
              <a:t>intuitively highlights</a:t>
            </a:r>
            <a:r>
              <a:rPr lang="en-US" sz="3200" b="1" dirty="0">
                <a:solidFill>
                  <a:schemeClr val="accent3"/>
                </a:solidFill>
                <a:latin typeface="Gabriola" panose="04040605051002020D02" pitchFamily="82" charset="0"/>
                <a:ea typeface="+mn-lt"/>
                <a:cs typeface="Gill Sans Light" panose="020B0302020104020203" pitchFamily="34" charset="-79"/>
              </a:rPr>
              <a:t> the importance of loan loss provisioning</a:t>
            </a:r>
            <a:r>
              <a:rPr lang="en-US" sz="3200" dirty="0">
                <a:solidFill>
                  <a:schemeClr val="accent3"/>
                </a:solidFill>
                <a:latin typeface="Gabriola" panose="04040605051002020D02" pitchFamily="82" charset="0"/>
                <a:ea typeface="+mn-lt"/>
                <a:cs typeface="Gill Sans Light" panose="020B0302020104020203" pitchFamily="34" charset="-79"/>
              </a:rPr>
              <a:t>-the burden of mitigating expected losses </a:t>
            </a:r>
            <a:r>
              <a:rPr lang="en-US" sz="3200" u="sng" dirty="0">
                <a:solidFill>
                  <a:schemeClr val="accent3"/>
                </a:solidFill>
                <a:latin typeface="Gabriola" panose="04040605051002020D02" pitchFamily="82" charset="0"/>
                <a:ea typeface="+mn-lt"/>
                <a:cs typeface="Gill Sans Light" panose="020B0302020104020203" pitchFamily="34" charset="-79"/>
              </a:rPr>
              <a:t>uncovered by the provisions</a:t>
            </a:r>
            <a:r>
              <a:rPr lang="en-US" sz="3200" dirty="0">
                <a:solidFill>
                  <a:schemeClr val="accent3"/>
                </a:solidFill>
                <a:latin typeface="Gabriola" panose="04040605051002020D02" pitchFamily="82" charset="0"/>
                <a:ea typeface="+mn-lt"/>
                <a:cs typeface="Gill Sans Light" panose="020B0302020104020203" pitchFamily="34" charset="-79"/>
              </a:rPr>
              <a:t> </a:t>
            </a:r>
            <a:r>
              <a:rPr lang="en-US" sz="3200" b="1" dirty="0">
                <a:solidFill>
                  <a:schemeClr val="accent3"/>
                </a:solidFill>
                <a:latin typeface="Gabriola" panose="04040605051002020D02" pitchFamily="82" charset="0"/>
                <a:ea typeface="+mn-lt"/>
                <a:cs typeface="Gill Sans Light" panose="020B0302020104020203" pitchFamily="34" charset="-79"/>
              </a:rPr>
              <a:t>maintained by the banks would also </a:t>
            </a:r>
            <a:r>
              <a:rPr lang="en-US" sz="3200" b="1" u="sng" dirty="0">
                <a:solidFill>
                  <a:schemeClr val="accent3"/>
                </a:solidFill>
                <a:latin typeface="Gabriola" panose="04040605051002020D02" pitchFamily="82" charset="0"/>
                <a:ea typeface="+mn-lt"/>
                <a:cs typeface="Gill Sans Light" panose="020B0302020104020203" pitchFamily="34" charset="-79"/>
              </a:rPr>
              <a:t>fall on the capital maintained</a:t>
            </a:r>
            <a:r>
              <a:rPr lang="en-US" sz="3200" dirty="0">
                <a:solidFill>
                  <a:schemeClr val="accent3"/>
                </a:solidFill>
                <a:latin typeface="Gabriola" panose="04040605051002020D02" pitchFamily="82" charset="0"/>
                <a:ea typeface="+mn-lt"/>
                <a:cs typeface="Gill Sans Light" panose="020B0302020104020203" pitchFamily="34" charset="-79"/>
              </a:rPr>
              <a:t> by the banks, which then leaves the </a:t>
            </a:r>
            <a:r>
              <a:rPr lang="en-US" sz="3200" u="sng" dirty="0">
                <a:solidFill>
                  <a:schemeClr val="accent3"/>
                </a:solidFill>
                <a:latin typeface="Gabriola" panose="04040605051002020D02" pitchFamily="82" charset="0"/>
                <a:ea typeface="+mn-lt"/>
                <a:cs typeface="Gill Sans Light" panose="020B0302020104020203" pitchFamily="34" charset="-79"/>
              </a:rPr>
              <a:t>banks vulnerable to materialization of unexpected losses</a:t>
            </a:r>
            <a:r>
              <a:rPr lang="en-US" sz="3200" dirty="0">
                <a:solidFill>
                  <a:schemeClr val="accent3"/>
                </a:solidFill>
                <a:latin typeface="Gabriola" panose="04040605051002020D02" pitchFamily="82" charset="0"/>
                <a:ea typeface="+mn-lt"/>
                <a:cs typeface="Gill Sans Light" panose="020B0302020104020203" pitchFamily="34" charset="-79"/>
              </a:rPr>
              <a:t> thereby increasing the probabilities of Bank </a:t>
            </a:r>
            <a:r>
              <a:rPr lang="en-US" sz="3200" dirty="0">
                <a:latin typeface="Gabriola" panose="04040605051002020D02" pitchFamily="82" charset="0"/>
                <a:ea typeface="+mn-lt"/>
                <a:cs typeface="Gill Sans Light" panose="020B0302020104020203" pitchFamily="34" charset="-79"/>
              </a:rPr>
              <a:t>F</a:t>
            </a:r>
            <a:r>
              <a:rPr lang="en-US" sz="3200" dirty="0">
                <a:solidFill>
                  <a:schemeClr val="accent3"/>
                </a:solidFill>
                <a:latin typeface="Gabriola" panose="04040605051002020D02" pitchFamily="82" charset="0"/>
                <a:ea typeface="+mn-lt"/>
                <a:cs typeface="Gill Sans Light" panose="020B0302020104020203" pitchFamily="34" charset="-79"/>
              </a:rPr>
              <a:t>ailure.</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59956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In India, presently, banks are required to make loan loss provisions based on an “</a:t>
            </a:r>
            <a:r>
              <a:rPr lang="en-US" sz="3200" b="1" dirty="0">
                <a:solidFill>
                  <a:schemeClr val="accent3"/>
                </a:solidFill>
                <a:latin typeface="Gabriola" panose="04040605051002020D02" pitchFamily="82" charset="0"/>
                <a:ea typeface="+mn-lt"/>
                <a:cs typeface="Gill Sans Light" panose="020B0302020104020203" pitchFamily="34" charset="-79"/>
              </a:rPr>
              <a:t>incurred loss</a:t>
            </a:r>
            <a:r>
              <a:rPr lang="en-US" sz="3200" dirty="0">
                <a:solidFill>
                  <a:schemeClr val="accent3"/>
                </a:solidFill>
                <a:latin typeface="Gabriola" panose="04040605051002020D02" pitchFamily="82" charset="0"/>
                <a:ea typeface="+mn-lt"/>
                <a:cs typeface="Gill Sans Light" panose="020B0302020104020203" pitchFamily="34" charset="-79"/>
              </a:rPr>
              <a:t>” approach, which used to be the </a:t>
            </a:r>
            <a:r>
              <a:rPr lang="en-US" sz="3200" b="1" dirty="0">
                <a:solidFill>
                  <a:schemeClr val="accent3"/>
                </a:solidFill>
                <a:latin typeface="Gabriola" panose="04040605051002020D02" pitchFamily="82" charset="0"/>
                <a:ea typeface="+mn-lt"/>
                <a:cs typeface="Gill Sans Light" panose="020B0302020104020203" pitchFamily="34" charset="-79"/>
              </a:rPr>
              <a:t>standard globally till recently</a:t>
            </a:r>
            <a:r>
              <a:rPr lang="en-US" sz="3200" dirty="0">
                <a:solidFill>
                  <a:schemeClr val="accent3"/>
                </a:solidFill>
                <a:latin typeface="Gabriola" panose="04040605051002020D02" pitchFamily="82" charset="0"/>
                <a:ea typeface="+mn-lt"/>
                <a:cs typeface="Gill Sans Light" panose="020B0302020104020203" pitchFamily="34" charset="-79"/>
              </a:rPr>
              <a:t>.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The gist of this approach is that </a:t>
            </a:r>
            <a:r>
              <a:rPr lang="en-US" sz="3200" b="1" dirty="0">
                <a:solidFill>
                  <a:schemeClr val="accent3"/>
                </a:solidFill>
                <a:latin typeface="Gabriola" panose="04040605051002020D02" pitchFamily="82" charset="0"/>
                <a:ea typeface="+mn-lt"/>
                <a:cs typeface="Gill Sans Light" panose="020B0302020104020203" pitchFamily="34" charset="-79"/>
              </a:rPr>
              <a:t>banks need to provide for losses</a:t>
            </a:r>
            <a:r>
              <a:rPr lang="en-US" sz="3200" dirty="0">
                <a:solidFill>
                  <a:schemeClr val="accent3"/>
                </a:solidFill>
                <a:latin typeface="Gabriola" panose="04040605051002020D02" pitchFamily="82" charset="0"/>
                <a:ea typeface="+mn-lt"/>
                <a:cs typeface="Gill Sans Light" panose="020B0302020104020203" pitchFamily="34" charset="-79"/>
              </a:rPr>
              <a:t> that have </a:t>
            </a:r>
            <a:r>
              <a:rPr lang="en-US" sz="3200" b="1" dirty="0">
                <a:solidFill>
                  <a:schemeClr val="accent3"/>
                </a:solidFill>
                <a:latin typeface="Gabriola" panose="04040605051002020D02" pitchFamily="82" charset="0"/>
                <a:ea typeface="+mn-lt"/>
                <a:cs typeface="Gill Sans Light" panose="020B0302020104020203" pitchFamily="34" charset="-79"/>
              </a:rPr>
              <a:t>occurred / incurred</a:t>
            </a:r>
            <a:r>
              <a:rPr lang="en-US" sz="3200" dirty="0">
                <a:solidFill>
                  <a:schemeClr val="accent3"/>
                </a:solidFill>
                <a:latin typeface="Gabriola" panose="04040605051002020D02" pitchFamily="82" charset="0"/>
                <a:ea typeface="+mn-lt"/>
                <a:cs typeface="Gill Sans Light" panose="020B0302020104020203" pitchFamily="34" charset="-79"/>
              </a:rPr>
              <a:t>.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415430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An example in the Indian context is the requirement for banks to make provisions at the </a:t>
            </a:r>
            <a:r>
              <a:rPr lang="en-US" sz="3200" b="1" dirty="0">
                <a:solidFill>
                  <a:schemeClr val="accent3"/>
                </a:solidFill>
                <a:latin typeface="Gabriola" panose="04040605051002020D02" pitchFamily="82" charset="0"/>
                <a:ea typeface="+mn-lt"/>
                <a:cs typeface="Gill Sans Light" panose="020B0302020104020203" pitchFamily="34" charset="-79"/>
              </a:rPr>
              <a:t>rate of 15% in case of secured loans</a:t>
            </a:r>
            <a:r>
              <a:rPr lang="en-US" sz="3200" dirty="0">
                <a:solidFill>
                  <a:schemeClr val="accent3"/>
                </a:solidFill>
                <a:latin typeface="Gabriola" panose="04040605051002020D02" pitchFamily="82" charset="0"/>
                <a:ea typeface="+mn-lt"/>
                <a:cs typeface="Gill Sans Light" panose="020B0302020104020203" pitchFamily="34" charset="-79"/>
              </a:rPr>
              <a:t> and </a:t>
            </a:r>
            <a:r>
              <a:rPr lang="en-US" sz="3200" b="1" dirty="0">
                <a:solidFill>
                  <a:schemeClr val="accent3"/>
                </a:solidFill>
                <a:latin typeface="Gabriola" panose="04040605051002020D02" pitchFamily="82" charset="0"/>
                <a:ea typeface="+mn-lt"/>
                <a:cs typeface="Gill Sans Light" panose="020B0302020104020203" pitchFamily="34" charset="-79"/>
              </a:rPr>
              <a:t>25% for unsecured loans</a:t>
            </a:r>
            <a:r>
              <a:rPr lang="en-US" sz="3200" dirty="0">
                <a:solidFill>
                  <a:schemeClr val="accent3"/>
                </a:solidFill>
                <a:latin typeface="Gabriola" panose="04040605051002020D02" pitchFamily="82" charset="0"/>
                <a:ea typeface="+mn-lt"/>
                <a:cs typeface="Gill Sans Light" panose="020B0302020104020203" pitchFamily="34" charset="-79"/>
              </a:rPr>
              <a:t> when a loan exposure is </a:t>
            </a:r>
            <a:r>
              <a:rPr lang="en-US" sz="3200" b="1" dirty="0">
                <a:solidFill>
                  <a:schemeClr val="accent3"/>
                </a:solidFill>
                <a:latin typeface="Gabriola" panose="04040605051002020D02" pitchFamily="82" charset="0"/>
                <a:ea typeface="+mn-lt"/>
                <a:cs typeface="Gill Sans Light" panose="020B0302020104020203" pitchFamily="34" charset="-79"/>
              </a:rPr>
              <a:t>classified as non-performing asset</a:t>
            </a:r>
            <a:r>
              <a:rPr lang="en-US" sz="3200" dirty="0">
                <a:solidFill>
                  <a:schemeClr val="accent3"/>
                </a:solidFill>
                <a:latin typeface="Gabriola" panose="04040605051002020D02" pitchFamily="82" charset="0"/>
                <a:ea typeface="+mn-lt"/>
                <a:cs typeface="Gill Sans Light" panose="020B0302020104020203" pitchFamily="34" charset="-79"/>
              </a:rPr>
              <a:t> (NPA)-Stage 1 of NPA i.e., Sub-standard Assets.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60739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As can be seen, the event of classification of a loan as NPA </a:t>
            </a:r>
            <a:r>
              <a:rPr lang="en-US" sz="3200" b="1" dirty="0">
                <a:solidFill>
                  <a:schemeClr val="accent3"/>
                </a:solidFill>
                <a:latin typeface="Gabriola" panose="04040605051002020D02" pitchFamily="82" charset="0"/>
                <a:ea typeface="+mn-lt"/>
                <a:cs typeface="Gill Sans Light" panose="020B0302020104020203" pitchFamily="34" charset="-79"/>
              </a:rPr>
              <a:t>must happen first before the provisions</a:t>
            </a:r>
            <a:r>
              <a:rPr lang="en-US" sz="3200" dirty="0">
                <a:solidFill>
                  <a:schemeClr val="accent3"/>
                </a:solidFill>
                <a:latin typeface="Gabriola" panose="04040605051002020D02" pitchFamily="82" charset="0"/>
                <a:ea typeface="+mn-lt"/>
                <a:cs typeface="Gill Sans Light" panose="020B0302020104020203" pitchFamily="34" charset="-79"/>
              </a:rPr>
              <a:t> are to be maintained by the banks.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89904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solidFill>
                  <a:schemeClr val="accent3"/>
                </a:solidFill>
                <a:latin typeface="Gabriola" panose="04040605051002020D02" pitchFamily="82" charset="0"/>
                <a:ea typeface="+mn-lt"/>
                <a:cs typeface="Gill Sans Light" panose="020B0302020104020203" pitchFamily="34" charset="-79"/>
              </a:rPr>
              <a:t>Since default is a lagging indicator of credit risk and since classification of an exposure as NPA normally takes place after a borrower is overdue for more than 90 days, </a:t>
            </a:r>
            <a:r>
              <a:rPr lang="en-US" sz="3200" b="1" dirty="0">
                <a:solidFill>
                  <a:schemeClr val="accent3"/>
                </a:solidFill>
                <a:latin typeface="Gabriola" panose="04040605051002020D02" pitchFamily="82" charset="0"/>
                <a:ea typeface="+mn-lt"/>
                <a:cs typeface="Gill Sans Light" panose="020B0302020104020203" pitchFamily="34" charset="-79"/>
              </a:rPr>
              <a:t>loan loss provisions</a:t>
            </a:r>
            <a:r>
              <a:rPr lang="en-US" sz="3200" dirty="0">
                <a:solidFill>
                  <a:schemeClr val="accent3"/>
                </a:solidFill>
                <a:latin typeface="Gabriola" panose="04040605051002020D02" pitchFamily="82" charset="0"/>
                <a:ea typeface="+mn-lt"/>
                <a:cs typeface="Gill Sans Light" panose="020B0302020104020203" pitchFamily="34" charset="-79"/>
              </a:rPr>
              <a:t> are made by banks </a:t>
            </a:r>
            <a:r>
              <a:rPr lang="en-US" sz="3200" b="1" dirty="0">
                <a:solidFill>
                  <a:schemeClr val="accent3"/>
                </a:solidFill>
                <a:latin typeface="Gabriola" panose="04040605051002020D02" pitchFamily="82" charset="0"/>
                <a:ea typeface="+mn-lt"/>
                <a:cs typeface="Gill Sans Light" panose="020B0302020104020203" pitchFamily="34" charset="-79"/>
              </a:rPr>
              <a:t>with significant delays</a:t>
            </a:r>
            <a:r>
              <a:rPr lang="en-US" sz="3200" dirty="0">
                <a:solidFill>
                  <a:schemeClr val="accent3"/>
                </a:solidFill>
                <a:latin typeface="Gabriola" panose="04040605051002020D02" pitchFamily="82" charset="0"/>
                <a:ea typeface="+mn-lt"/>
                <a:cs typeface="Gill Sans Light" panose="020B0302020104020203" pitchFamily="34" charset="-79"/>
              </a:rPr>
              <a:t> </a:t>
            </a:r>
            <a:r>
              <a:rPr lang="en-US" sz="3200" u="sng" dirty="0">
                <a:solidFill>
                  <a:schemeClr val="accent3"/>
                </a:solidFill>
                <a:latin typeface="Gabriola" panose="04040605051002020D02" pitchFamily="82" charset="0"/>
                <a:ea typeface="+mn-lt"/>
                <a:cs typeface="Gill Sans Light" panose="020B0302020104020203" pitchFamily="34" charset="-79"/>
              </a:rPr>
              <a:t>after the borrower</a:t>
            </a:r>
            <a:r>
              <a:rPr lang="en-US" sz="3200" dirty="0">
                <a:solidFill>
                  <a:schemeClr val="accent3"/>
                </a:solidFill>
                <a:latin typeface="Gabriola" panose="04040605051002020D02" pitchFamily="82" charset="0"/>
                <a:ea typeface="+mn-lt"/>
                <a:cs typeface="Gill Sans Light" panose="020B0302020104020203" pitchFamily="34" charset="-79"/>
              </a:rPr>
              <a:t> may have started </a:t>
            </a:r>
            <a:r>
              <a:rPr lang="en-US" sz="3200" b="1" dirty="0">
                <a:solidFill>
                  <a:schemeClr val="accent3"/>
                </a:solidFill>
                <a:latin typeface="Gabriola" panose="04040605051002020D02" pitchFamily="82" charset="0"/>
                <a:ea typeface="+mn-lt"/>
                <a:cs typeface="Gill Sans Light" panose="020B0302020104020203" pitchFamily="34" charset="-79"/>
              </a:rPr>
              <a:t>facing financial difficulties</a:t>
            </a:r>
            <a:r>
              <a:rPr lang="en-US" sz="3200" dirty="0">
                <a:solidFill>
                  <a:schemeClr val="accent3"/>
                </a:solidFill>
                <a:latin typeface="Gabriola" panose="04040605051002020D02" pitchFamily="82" charset="0"/>
                <a:ea typeface="+mn-lt"/>
                <a:cs typeface="Gill Sans Light" panose="020B0302020104020203" pitchFamily="34" charset="-79"/>
              </a:rPr>
              <a:t> thereby increasing the </a:t>
            </a:r>
            <a:r>
              <a:rPr lang="en-US" sz="3200" b="1" dirty="0">
                <a:solidFill>
                  <a:schemeClr val="accent3"/>
                </a:solidFill>
                <a:latin typeface="Gabriola" panose="04040605051002020D02" pitchFamily="82" charset="0"/>
                <a:ea typeface="+mn-lt"/>
                <a:cs typeface="Gill Sans Light" panose="020B0302020104020203" pitchFamily="34" charset="-79"/>
              </a:rPr>
              <a:t>credit risk faced</a:t>
            </a:r>
            <a:r>
              <a:rPr lang="en-US" sz="3200" dirty="0">
                <a:solidFill>
                  <a:schemeClr val="accent3"/>
                </a:solidFill>
                <a:latin typeface="Gabriola" panose="04040605051002020D02" pitchFamily="82" charset="0"/>
                <a:ea typeface="+mn-lt"/>
                <a:cs typeface="Gill Sans Light" panose="020B0302020104020203" pitchFamily="34" charset="-79"/>
              </a:rPr>
              <a:t> by the banks, which then remained </a:t>
            </a:r>
            <a:r>
              <a:rPr lang="en-US" sz="3200" b="1" dirty="0">
                <a:solidFill>
                  <a:schemeClr val="accent3"/>
                </a:solidFill>
                <a:latin typeface="Gabriola" panose="04040605051002020D02" pitchFamily="82" charset="0"/>
                <a:ea typeface="+mn-lt"/>
                <a:cs typeface="Gill Sans Light" panose="020B0302020104020203" pitchFamily="34" charset="-79"/>
              </a:rPr>
              <a:t>unmitigated till the regulatory requirement of loan loss provisions was triggered</a:t>
            </a:r>
            <a:r>
              <a:rPr lang="en-US" sz="3200" dirty="0">
                <a:solidFill>
                  <a:schemeClr val="accent3"/>
                </a:solidFill>
                <a:latin typeface="Gabriola" panose="04040605051002020D02" pitchFamily="82" charset="0"/>
                <a:ea typeface="+mn-lt"/>
                <a:cs typeface="Gill Sans Light" panose="020B0302020104020203" pitchFamily="34" charset="-79"/>
              </a:rPr>
              <a:t> upon the classification of the exposure as NPA.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748665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Ideally, the bank should have </a:t>
            </a:r>
            <a:r>
              <a:rPr lang="en-US" sz="3200" b="1" dirty="0">
                <a:solidFill>
                  <a:schemeClr val="accent3"/>
                </a:solidFill>
                <a:latin typeface="Gabriola" panose="04040605051002020D02" pitchFamily="82" charset="0"/>
                <a:ea typeface="+mn-lt"/>
                <a:cs typeface="Gill Sans Light" panose="020B0302020104020203" pitchFamily="34" charset="-79"/>
              </a:rPr>
              <a:t>recognized the increase in the credit risk</a:t>
            </a:r>
            <a:r>
              <a:rPr lang="en-US" sz="3200" dirty="0">
                <a:solidFill>
                  <a:schemeClr val="accent3"/>
                </a:solidFill>
                <a:latin typeface="Gabriola" panose="04040605051002020D02" pitchFamily="82" charset="0"/>
                <a:ea typeface="+mn-lt"/>
                <a:cs typeface="Gill Sans Light" panose="020B0302020104020203" pitchFamily="34" charset="-79"/>
              </a:rPr>
              <a:t> and started making provisions for the losses </a:t>
            </a:r>
            <a:r>
              <a:rPr lang="en-US" sz="3200" b="1" dirty="0">
                <a:solidFill>
                  <a:schemeClr val="accent3"/>
                </a:solidFill>
                <a:latin typeface="Gabriola" panose="04040605051002020D02" pitchFamily="82" charset="0"/>
                <a:ea typeface="+mn-lt"/>
                <a:cs typeface="Gill Sans Light" panose="020B0302020104020203" pitchFamily="34" charset="-79"/>
              </a:rPr>
              <a:t>that would be expected in such exposure </a:t>
            </a:r>
            <a:r>
              <a:rPr lang="en-US" sz="3200" b="1" u="sng" dirty="0">
                <a:solidFill>
                  <a:schemeClr val="accent3"/>
                </a:solidFill>
                <a:latin typeface="Gabriola" panose="04040605051002020D02" pitchFamily="82" charset="0"/>
                <a:ea typeface="+mn-lt"/>
                <a:cs typeface="Gill Sans Light" panose="020B0302020104020203" pitchFamily="34" charset="-79"/>
              </a:rPr>
              <a:t>much before the default happened</a:t>
            </a:r>
            <a:r>
              <a:rPr lang="en-US" sz="3200" dirty="0">
                <a:solidFill>
                  <a:schemeClr val="accent3"/>
                </a:solidFill>
                <a:latin typeface="Gabriola" panose="04040605051002020D02" pitchFamily="82" charset="0"/>
                <a:ea typeface="+mn-lt"/>
                <a:cs typeface="Gill Sans Light" panose="020B0302020104020203" pitchFamily="34" charset="-79"/>
              </a:rPr>
              <a:t> let alone the </a:t>
            </a:r>
            <a:r>
              <a:rPr lang="en-US" sz="3200" b="1" dirty="0">
                <a:solidFill>
                  <a:schemeClr val="accent3"/>
                </a:solidFill>
                <a:latin typeface="Gabriola" panose="04040605051002020D02" pitchFamily="82" charset="0"/>
                <a:ea typeface="+mn-lt"/>
                <a:cs typeface="Gill Sans Light" panose="020B0302020104020203" pitchFamily="34" charset="-79"/>
              </a:rPr>
              <a:t>subsequent classification</a:t>
            </a:r>
            <a:r>
              <a:rPr lang="en-US" sz="3200" dirty="0">
                <a:solidFill>
                  <a:schemeClr val="accent3"/>
                </a:solidFill>
                <a:latin typeface="Gabriola" panose="04040605051002020D02" pitchFamily="82" charset="0"/>
                <a:ea typeface="+mn-lt"/>
                <a:cs typeface="Gill Sans Light" panose="020B0302020104020203" pitchFamily="34" charset="-79"/>
              </a:rPr>
              <a:t> of the exposure as NPA.</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587109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lnSpcReduction="10000"/>
          </a:bodyPr>
          <a:lstStyle/>
          <a:p>
            <a:pPr algn="just"/>
            <a:r>
              <a:rPr lang="en-US" sz="3200" dirty="0">
                <a:solidFill>
                  <a:schemeClr val="accent3"/>
                </a:solidFill>
                <a:latin typeface="Gabriola" panose="04040605051002020D02" pitchFamily="82" charset="0"/>
                <a:ea typeface="+mn-lt"/>
                <a:cs typeface="Gill Sans Light" panose="020B0302020104020203" pitchFamily="34" charset="-79"/>
              </a:rPr>
              <a:t>The </a:t>
            </a:r>
            <a:r>
              <a:rPr lang="en-US" sz="3200" b="1" dirty="0">
                <a:solidFill>
                  <a:schemeClr val="accent3"/>
                </a:solidFill>
                <a:latin typeface="Gabriola" panose="04040605051002020D02" pitchFamily="82" charset="0"/>
                <a:ea typeface="+mn-lt"/>
                <a:cs typeface="Gill Sans Light" panose="020B0302020104020203" pitchFamily="34" charset="-79"/>
              </a:rPr>
              <a:t>incurred loss approach</a:t>
            </a:r>
            <a:r>
              <a:rPr lang="en-US" sz="3200" dirty="0">
                <a:solidFill>
                  <a:schemeClr val="accent3"/>
                </a:solidFill>
                <a:latin typeface="Gabriola" panose="04040605051002020D02" pitchFamily="82" charset="0"/>
                <a:ea typeface="+mn-lt"/>
                <a:cs typeface="Gill Sans Light" panose="020B0302020104020203" pitchFamily="34" charset="-79"/>
              </a:rPr>
              <a:t> used to be the global standard as well till very recently. </a:t>
            </a:r>
            <a:endParaRPr lang="en-US" sz="3200" dirty="0">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However, this meant that loan loss provisioning used to happen much later to the </a:t>
            </a:r>
            <a:r>
              <a:rPr lang="en-US" sz="3200" b="1" dirty="0">
                <a:solidFill>
                  <a:schemeClr val="accent3"/>
                </a:solidFill>
                <a:latin typeface="Gabriola" panose="04040605051002020D02" pitchFamily="82" charset="0"/>
                <a:ea typeface="+mn-lt"/>
                <a:cs typeface="Gill Sans Light" panose="020B0302020104020203" pitchFamily="34" charset="-79"/>
              </a:rPr>
              <a:t>increase in credit risk </a:t>
            </a:r>
            <a:r>
              <a:rPr lang="en-US" sz="3200" dirty="0">
                <a:solidFill>
                  <a:schemeClr val="accent3"/>
                </a:solidFill>
                <a:latin typeface="Gabriola" panose="04040605051002020D02" pitchFamily="82" charset="0"/>
                <a:ea typeface="+mn-lt"/>
                <a:cs typeface="Gill Sans Light" panose="020B0302020104020203" pitchFamily="34" charset="-79"/>
              </a:rPr>
              <a:t>to the banks.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Such delays in </a:t>
            </a:r>
            <a:r>
              <a:rPr lang="en-US" sz="3200" u="sng" dirty="0">
                <a:solidFill>
                  <a:schemeClr val="accent3"/>
                </a:solidFill>
                <a:latin typeface="Gabriola" panose="04040605051002020D02" pitchFamily="82" charset="0"/>
                <a:ea typeface="+mn-lt"/>
                <a:cs typeface="Gill Sans Light" panose="020B0302020104020203" pitchFamily="34" charset="-79"/>
              </a:rPr>
              <a:t>recognizing expected losses</a:t>
            </a:r>
            <a:r>
              <a:rPr lang="en-US" sz="3200" dirty="0">
                <a:solidFill>
                  <a:schemeClr val="accent3"/>
                </a:solidFill>
                <a:latin typeface="Gabriola" panose="04040605051002020D02" pitchFamily="82" charset="0"/>
                <a:ea typeface="+mn-lt"/>
                <a:cs typeface="Gill Sans Light" panose="020B0302020104020203" pitchFamily="34" charset="-79"/>
              </a:rPr>
              <a:t> under an “</a:t>
            </a:r>
            <a:r>
              <a:rPr lang="en-US" sz="3200" b="1" dirty="0">
                <a:solidFill>
                  <a:schemeClr val="accent3"/>
                </a:solidFill>
                <a:latin typeface="Gabriola" panose="04040605051002020D02" pitchFamily="82" charset="0"/>
                <a:ea typeface="+mn-lt"/>
                <a:cs typeface="Gill Sans Light" panose="020B0302020104020203" pitchFamily="34" charset="-79"/>
              </a:rPr>
              <a:t>incurred loss” approach</a:t>
            </a:r>
            <a:r>
              <a:rPr lang="en-US" sz="3200" dirty="0">
                <a:solidFill>
                  <a:schemeClr val="accent3"/>
                </a:solidFill>
                <a:latin typeface="Gabriola" panose="04040605051002020D02" pitchFamily="82" charset="0"/>
                <a:ea typeface="+mn-lt"/>
                <a:cs typeface="Gill Sans Light" panose="020B0302020104020203" pitchFamily="34" charset="-79"/>
              </a:rPr>
              <a:t> was found to exacerbate the downswing during the financial crisis of </a:t>
            </a:r>
            <a:r>
              <a:rPr lang="en-US" sz="3200" b="1" dirty="0">
                <a:solidFill>
                  <a:schemeClr val="accent3"/>
                </a:solidFill>
                <a:latin typeface="Gabriola" panose="04040605051002020D02" pitchFamily="82" charset="0"/>
                <a:ea typeface="+mn-lt"/>
                <a:cs typeface="Gill Sans Light" panose="020B0302020104020203" pitchFamily="34" charset="-79"/>
              </a:rPr>
              <a:t>2007-09</a:t>
            </a:r>
            <a:r>
              <a:rPr lang="en-US" sz="3200" dirty="0">
                <a:solidFill>
                  <a:schemeClr val="accent3"/>
                </a:solidFill>
                <a:latin typeface="Gabriola" panose="04040605051002020D02" pitchFamily="82" charset="0"/>
                <a:ea typeface="+mn-lt"/>
                <a:cs typeface="Gill Sans Light" panose="020B0302020104020203" pitchFamily="34" charset="-79"/>
              </a:rPr>
              <a:t>.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06296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Faced with a </a:t>
            </a:r>
            <a:r>
              <a:rPr lang="en-US" sz="3200" b="1" dirty="0">
                <a:solidFill>
                  <a:schemeClr val="accent3"/>
                </a:solidFill>
                <a:latin typeface="Gabriola" panose="04040605051002020D02" pitchFamily="82" charset="0"/>
                <a:ea typeface="+mn-lt"/>
                <a:cs typeface="Gill Sans Light" panose="020B0302020104020203" pitchFamily="34" charset="-79"/>
              </a:rPr>
              <a:t>systemic</a:t>
            </a:r>
            <a:r>
              <a:rPr lang="en-US" sz="3200" dirty="0">
                <a:solidFill>
                  <a:schemeClr val="accent3"/>
                </a:solidFill>
                <a:latin typeface="Gabriola" panose="04040605051002020D02" pitchFamily="82" charset="0"/>
                <a:ea typeface="+mn-lt"/>
                <a:cs typeface="Gill Sans Light" panose="020B0302020104020203" pitchFamily="34" charset="-79"/>
              </a:rPr>
              <a:t> increase in defaults, </a:t>
            </a:r>
            <a:r>
              <a:rPr lang="en-US" sz="3200" b="1" dirty="0">
                <a:solidFill>
                  <a:schemeClr val="accent3"/>
                </a:solidFill>
                <a:latin typeface="Gabriola" panose="04040605051002020D02" pitchFamily="82" charset="0"/>
                <a:ea typeface="+mn-lt"/>
                <a:cs typeface="Gill Sans Light" panose="020B0302020104020203" pitchFamily="34" charset="-79"/>
              </a:rPr>
              <a:t>the delay</a:t>
            </a:r>
            <a:r>
              <a:rPr lang="en-US" sz="3200" dirty="0">
                <a:solidFill>
                  <a:schemeClr val="accent3"/>
                </a:solidFill>
                <a:latin typeface="Gabriola" panose="04040605051002020D02" pitchFamily="82" charset="0"/>
                <a:ea typeface="+mn-lt"/>
                <a:cs typeface="Gill Sans Light" panose="020B0302020104020203" pitchFamily="34" charset="-79"/>
              </a:rPr>
              <a:t> in recognizing loan losses resulted in banks having to make </a:t>
            </a:r>
            <a:r>
              <a:rPr lang="en-US" sz="3200" b="1" dirty="0">
                <a:solidFill>
                  <a:schemeClr val="accent3"/>
                </a:solidFill>
                <a:latin typeface="Gabriola" panose="04040605051002020D02" pitchFamily="82" charset="0"/>
                <a:ea typeface="+mn-lt"/>
                <a:cs typeface="Gill Sans Light" panose="020B0302020104020203" pitchFamily="34" charset="-79"/>
              </a:rPr>
              <a:t>higher levels of provisions which </a:t>
            </a:r>
            <a:r>
              <a:rPr lang="en-US" sz="3200" b="1" u="sng" dirty="0">
                <a:solidFill>
                  <a:srgbClr val="C00000"/>
                </a:solidFill>
                <a:latin typeface="Gabriola" panose="04040605051002020D02" pitchFamily="82" charset="0"/>
                <a:ea typeface="+mn-lt"/>
                <a:cs typeface="Gill Sans Light" panose="020B0302020104020203" pitchFamily="34" charset="-79"/>
              </a:rPr>
              <a:t>ate</a:t>
            </a:r>
            <a:r>
              <a:rPr lang="en-US" sz="3200" b="1" dirty="0">
                <a:solidFill>
                  <a:schemeClr val="accent3"/>
                </a:solidFill>
                <a:latin typeface="Gabriola" panose="04040605051002020D02" pitchFamily="82" charset="0"/>
                <a:ea typeface="+mn-lt"/>
                <a:cs typeface="Gill Sans Light" panose="020B0302020104020203" pitchFamily="34" charset="-79"/>
              </a:rPr>
              <a:t> into the capital maintained</a:t>
            </a:r>
            <a:r>
              <a:rPr lang="en-US" sz="3200" dirty="0">
                <a:solidFill>
                  <a:schemeClr val="accent3"/>
                </a:solidFill>
                <a:latin typeface="Gabriola" panose="04040605051002020D02" pitchFamily="82" charset="0"/>
                <a:ea typeface="+mn-lt"/>
                <a:cs typeface="Gill Sans Light" panose="020B0302020104020203" pitchFamily="34" charset="-79"/>
              </a:rPr>
              <a:t> precisely at a time when banks needed to </a:t>
            </a:r>
            <a:r>
              <a:rPr lang="en-US" sz="3200" b="1" dirty="0">
                <a:solidFill>
                  <a:schemeClr val="accent3"/>
                </a:solidFill>
                <a:latin typeface="Gabriola" panose="04040605051002020D02" pitchFamily="82" charset="0"/>
                <a:ea typeface="+mn-lt"/>
                <a:cs typeface="Gill Sans Light" panose="020B0302020104020203" pitchFamily="34" charset="-79"/>
              </a:rPr>
              <a:t>shore up their capital</a:t>
            </a:r>
            <a:r>
              <a:rPr lang="en-US" sz="3200" dirty="0">
                <a:solidFill>
                  <a:schemeClr val="accent3"/>
                </a:solidFill>
                <a:latin typeface="Gabriola" panose="04040605051002020D02" pitchFamily="82" charset="0"/>
                <a:ea typeface="+mn-lt"/>
                <a:cs typeface="Gill Sans Light" panose="020B0302020104020203" pitchFamily="34" charset="-79"/>
              </a:rPr>
              <a:t>, thereby affecting their resilience and posing </a:t>
            </a:r>
            <a:r>
              <a:rPr lang="en-US" sz="3200" b="1" dirty="0">
                <a:solidFill>
                  <a:schemeClr val="accent3"/>
                </a:solidFill>
                <a:latin typeface="Gabriola" panose="04040605051002020D02" pitchFamily="82" charset="0"/>
                <a:ea typeface="+mn-lt"/>
                <a:cs typeface="Gill Sans Light" panose="020B0302020104020203" pitchFamily="34" charset="-79"/>
              </a:rPr>
              <a:t>systemic risks</a:t>
            </a:r>
            <a:r>
              <a:rPr lang="en-US" sz="3200" dirty="0">
                <a:solidFill>
                  <a:schemeClr val="accent3"/>
                </a:solidFill>
                <a:latin typeface="Gabriola" panose="04040605051002020D02" pitchFamily="82" charset="0"/>
                <a:ea typeface="+mn-lt"/>
                <a:cs typeface="Gill Sans Light" panose="020B0302020104020203" pitchFamily="34" charset="-79"/>
              </a:rPr>
              <a:t>.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099150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Further, the delays in </a:t>
            </a:r>
            <a:r>
              <a:rPr lang="en-US" sz="3200" b="1" dirty="0">
                <a:solidFill>
                  <a:schemeClr val="accent3"/>
                </a:solidFill>
                <a:latin typeface="Gabriola" panose="04040605051002020D02" pitchFamily="82" charset="0"/>
                <a:ea typeface="+mn-lt"/>
                <a:cs typeface="Gill Sans Light" panose="020B0302020104020203" pitchFamily="34" charset="-79"/>
              </a:rPr>
              <a:t>recognizing loan losses, </a:t>
            </a:r>
            <a:r>
              <a:rPr lang="en-US" sz="3200" dirty="0">
                <a:solidFill>
                  <a:schemeClr val="accent3"/>
                </a:solidFill>
                <a:latin typeface="Gabriola" panose="04040605051002020D02" pitchFamily="82" charset="0"/>
                <a:ea typeface="+mn-lt"/>
                <a:cs typeface="Gill Sans Light" panose="020B0302020104020203" pitchFamily="34" charset="-79"/>
              </a:rPr>
              <a:t>overstated the income generated by the banks which, coupled with </a:t>
            </a:r>
            <a:r>
              <a:rPr lang="en-US" sz="3200" b="1" dirty="0">
                <a:solidFill>
                  <a:schemeClr val="accent3"/>
                </a:solidFill>
                <a:latin typeface="Gabriola" panose="04040605051002020D02" pitchFamily="82" charset="0"/>
                <a:ea typeface="+mn-lt"/>
                <a:cs typeface="Gill Sans Light" panose="020B0302020104020203" pitchFamily="34" charset="-79"/>
              </a:rPr>
              <a:t>dividend pay-outs</a:t>
            </a:r>
            <a:r>
              <a:rPr lang="en-US" sz="3200" dirty="0">
                <a:solidFill>
                  <a:schemeClr val="accent3"/>
                </a:solidFill>
                <a:latin typeface="Gabriola" panose="04040605051002020D02" pitchFamily="82" charset="0"/>
                <a:ea typeface="+mn-lt"/>
                <a:cs typeface="Gill Sans Light" panose="020B0302020104020203" pitchFamily="34" charset="-79"/>
              </a:rPr>
              <a:t>, impacted the capital base of banks because of </a:t>
            </a:r>
            <a:r>
              <a:rPr lang="en-US" sz="3200" b="1" dirty="0">
                <a:solidFill>
                  <a:schemeClr val="accent3"/>
                </a:solidFill>
                <a:latin typeface="Gabriola" panose="04040605051002020D02" pitchFamily="82" charset="0"/>
                <a:ea typeface="+mn-lt"/>
                <a:cs typeface="Gill Sans Light" panose="020B0302020104020203" pitchFamily="34" charset="-79"/>
              </a:rPr>
              <a:t>reduced internal accruals</a:t>
            </a:r>
            <a:r>
              <a:rPr lang="en-US" sz="3200" dirty="0">
                <a:solidFill>
                  <a:schemeClr val="accent3"/>
                </a:solidFill>
                <a:latin typeface="Gabriola" panose="04040605051002020D02" pitchFamily="82" charset="0"/>
                <a:ea typeface="+mn-lt"/>
                <a:cs typeface="Gill Sans Light" panose="020B0302020104020203" pitchFamily="34" charset="-79"/>
              </a:rPr>
              <a:t>, which also </a:t>
            </a:r>
            <a:r>
              <a:rPr lang="en-US" sz="3200" b="1" dirty="0">
                <a:solidFill>
                  <a:schemeClr val="accent3"/>
                </a:solidFill>
                <a:latin typeface="Gabriola" panose="04040605051002020D02" pitchFamily="82" charset="0"/>
                <a:ea typeface="+mn-lt"/>
                <a:cs typeface="Gill Sans Light" panose="020B0302020104020203" pitchFamily="34" charset="-79"/>
              </a:rPr>
              <a:t>affected the resilience of banks</a:t>
            </a:r>
            <a:r>
              <a:rPr lang="en-US" sz="3200" dirty="0">
                <a:solidFill>
                  <a:schemeClr val="accent3"/>
                </a:solidFill>
                <a:latin typeface="Gabriola" panose="04040605051002020D02" pitchFamily="82" charset="0"/>
                <a:ea typeface="+mn-lt"/>
                <a:cs typeface="Gill Sans Light" panose="020B0302020104020203" pitchFamily="34" charset="-79"/>
              </a:rPr>
              <a:t>.</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349133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This experience prompted the ‘</a:t>
            </a:r>
            <a:r>
              <a:rPr lang="en-US" sz="3200" b="1" dirty="0">
                <a:solidFill>
                  <a:schemeClr val="accent3"/>
                </a:solidFill>
                <a:latin typeface="Gabriola" panose="04040605051002020D02" pitchFamily="82" charset="0"/>
                <a:ea typeface="+mn-lt"/>
                <a:cs typeface="Gill Sans Light" panose="020B0302020104020203" pitchFamily="34" charset="-79"/>
              </a:rPr>
              <a:t>G20’ and the Basel Committee on Banking Supervision (BCBS)’</a:t>
            </a:r>
            <a:r>
              <a:rPr lang="en-US" sz="3200" dirty="0">
                <a:solidFill>
                  <a:schemeClr val="accent3"/>
                </a:solidFill>
                <a:latin typeface="Gabriola" panose="04040605051002020D02" pitchFamily="82" charset="0"/>
                <a:ea typeface="+mn-lt"/>
                <a:cs typeface="Gill Sans Light" panose="020B0302020104020203" pitchFamily="34" charset="-79"/>
              </a:rPr>
              <a:t> to recommend to accounting standard setters to modify the provisioning practices to incorporate a more ‘</a:t>
            </a:r>
            <a:r>
              <a:rPr lang="en-US" sz="3200" b="1" dirty="0">
                <a:solidFill>
                  <a:schemeClr val="accent3"/>
                </a:solidFill>
                <a:latin typeface="Gabriola" panose="04040605051002020D02" pitchFamily="82" charset="0"/>
                <a:ea typeface="+mn-lt"/>
                <a:cs typeface="Gill Sans Light" panose="020B0302020104020203" pitchFamily="34" charset="-79"/>
              </a:rPr>
              <a:t>forward looking approach’</a:t>
            </a:r>
            <a:r>
              <a:rPr lang="en-US" sz="3200" dirty="0">
                <a:solidFill>
                  <a:schemeClr val="accent3"/>
                </a:solidFill>
                <a:latin typeface="Gabriola" panose="04040605051002020D02" pitchFamily="82" charset="0"/>
                <a:ea typeface="+mn-lt"/>
                <a:cs typeface="Gill Sans Light" panose="020B0302020104020203" pitchFamily="34" charset="-79"/>
              </a:rPr>
              <a:t> rather than to require the losses to happen before recognizing the same.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69201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365125"/>
          </a:xfrm>
        </p:spPr>
        <p:txBody>
          <a:bodyPr>
            <a:normAutofit fontScale="77500" lnSpcReduction="20000"/>
          </a:bodyPr>
          <a:lstStyle/>
          <a:p>
            <a:pPr marL="0" indent="0" algn="ctr">
              <a:buNone/>
            </a:pPr>
            <a:r>
              <a:rPr lang="en-US" sz="3200" b="1" dirty="0">
                <a:solidFill>
                  <a:schemeClr val="accent3"/>
                </a:solidFill>
                <a:latin typeface="Gabriola" panose="04040605051002020D02" pitchFamily="82" charset="0"/>
                <a:ea typeface="+mn-lt"/>
                <a:cs typeface="Gill Sans Light" panose="020B0302020104020203" pitchFamily="34" charset="-79"/>
              </a:rPr>
              <a:t>Discussion Paper on Expected Loss</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pic>
        <p:nvPicPr>
          <p:cNvPr id="3" name="Picture 2">
            <a:extLst>
              <a:ext uri="{FF2B5EF4-FFF2-40B4-BE49-F238E27FC236}">
                <a16:creationId xmlns:a16="http://schemas.microsoft.com/office/drawing/2014/main" id="{F1823C7A-7534-5373-FEB9-766306C74A20}"/>
              </a:ext>
            </a:extLst>
          </p:cNvPr>
          <p:cNvPicPr>
            <a:picLocks noChangeAspect="1"/>
          </p:cNvPicPr>
          <p:nvPr/>
        </p:nvPicPr>
        <p:blipFill>
          <a:blip r:embed="rId2"/>
          <a:stretch>
            <a:fillRect/>
          </a:stretch>
        </p:blipFill>
        <p:spPr>
          <a:xfrm>
            <a:off x="1918704" y="2327587"/>
            <a:ext cx="8354591" cy="3553321"/>
          </a:xfrm>
          <a:prstGeom prst="rect">
            <a:avLst/>
          </a:prstGeom>
        </p:spPr>
      </p:pic>
    </p:spTree>
    <p:extLst>
      <p:ext uri="{BB962C8B-B14F-4D97-AF65-F5344CB8AC3E}">
        <p14:creationId xmlns:p14="http://schemas.microsoft.com/office/powerpoint/2010/main" val="3345961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In response, both the </a:t>
            </a:r>
            <a:r>
              <a:rPr lang="en-US" sz="3200" b="1" dirty="0">
                <a:solidFill>
                  <a:schemeClr val="accent3"/>
                </a:solidFill>
                <a:latin typeface="Gabriola" panose="04040605051002020D02" pitchFamily="82" charset="0"/>
                <a:ea typeface="+mn-lt"/>
                <a:cs typeface="Gill Sans Light" panose="020B0302020104020203" pitchFamily="34" charset="-79"/>
              </a:rPr>
              <a:t>International Accounting Standards Board (IASB)</a:t>
            </a:r>
            <a:r>
              <a:rPr lang="en-US" sz="3200" dirty="0">
                <a:solidFill>
                  <a:schemeClr val="accent3"/>
                </a:solidFill>
                <a:latin typeface="Gabriola" panose="04040605051002020D02" pitchFamily="82" charset="0"/>
                <a:ea typeface="+mn-lt"/>
                <a:cs typeface="Gill Sans Light" panose="020B0302020104020203" pitchFamily="34" charset="-79"/>
              </a:rPr>
              <a:t> and the US Financial Accounting Standards Board (FASB) have </a:t>
            </a:r>
            <a:r>
              <a:rPr lang="en-US" sz="3200" dirty="0">
                <a:latin typeface="Gabriola" panose="04040605051002020D02" pitchFamily="82" charset="0"/>
                <a:ea typeface="+mn-lt"/>
                <a:cs typeface="Gill Sans Light" panose="020B0302020104020203" pitchFamily="34" charset="-79"/>
              </a:rPr>
              <a:t>‘</a:t>
            </a:r>
            <a:r>
              <a:rPr lang="en-US" sz="3200" b="1" dirty="0">
                <a:solidFill>
                  <a:schemeClr val="accent3"/>
                </a:solidFill>
                <a:latin typeface="Gabriola" panose="04040605051002020D02" pitchFamily="82" charset="0"/>
                <a:ea typeface="+mn-lt"/>
                <a:cs typeface="Gill Sans Light" panose="020B0302020104020203" pitchFamily="34" charset="-79"/>
              </a:rPr>
              <a:t>adopted provisioning standards</a:t>
            </a:r>
            <a:r>
              <a:rPr lang="en-US" sz="3200" dirty="0">
                <a:solidFill>
                  <a:schemeClr val="accent3"/>
                </a:solidFill>
                <a:latin typeface="Gabriola" panose="04040605051002020D02" pitchFamily="82" charset="0"/>
                <a:ea typeface="+mn-lt"/>
                <a:cs typeface="Gill Sans Light" panose="020B0302020104020203" pitchFamily="34" charset="-79"/>
              </a:rPr>
              <a:t>’ that require the use of </a:t>
            </a:r>
            <a:r>
              <a:rPr lang="en-US" sz="3200" dirty="0">
                <a:latin typeface="Gabriola" panose="04040605051002020D02" pitchFamily="82" charset="0"/>
                <a:ea typeface="+mn-lt"/>
                <a:cs typeface="Gill Sans Light" panose="020B0302020104020203" pitchFamily="34" charset="-79"/>
              </a:rPr>
              <a:t>‘</a:t>
            </a:r>
            <a:r>
              <a:rPr lang="en-US" sz="3200" dirty="0">
                <a:solidFill>
                  <a:schemeClr val="accent3"/>
                </a:solidFill>
                <a:latin typeface="Gabriola" panose="04040605051002020D02" pitchFamily="82" charset="0"/>
                <a:ea typeface="+mn-lt"/>
                <a:cs typeface="Gill Sans Light" panose="020B0302020104020203" pitchFamily="34" charset="-79"/>
              </a:rPr>
              <a:t>Expected </a:t>
            </a:r>
            <a:r>
              <a:rPr lang="en-US" sz="3200" dirty="0">
                <a:latin typeface="Gabriola" panose="04040605051002020D02" pitchFamily="82" charset="0"/>
                <a:ea typeface="+mn-lt"/>
                <a:cs typeface="Gill Sans Light" panose="020B0302020104020203" pitchFamily="34" charset="-79"/>
              </a:rPr>
              <a:t>C</a:t>
            </a:r>
            <a:r>
              <a:rPr lang="en-US" sz="3200" dirty="0">
                <a:solidFill>
                  <a:schemeClr val="accent3"/>
                </a:solidFill>
                <a:latin typeface="Gabriola" panose="04040605051002020D02" pitchFamily="82" charset="0"/>
                <a:ea typeface="+mn-lt"/>
                <a:cs typeface="Gill Sans Light" panose="020B0302020104020203" pitchFamily="34" charset="-79"/>
              </a:rPr>
              <a:t>redit </a:t>
            </a:r>
            <a:r>
              <a:rPr lang="en-US" sz="3200" dirty="0">
                <a:latin typeface="Gabriola" panose="04040605051002020D02" pitchFamily="82" charset="0"/>
                <a:ea typeface="+mn-lt"/>
                <a:cs typeface="Gill Sans Light" panose="020B0302020104020203" pitchFamily="34" charset="-79"/>
              </a:rPr>
              <a:t>L</a:t>
            </a:r>
            <a:r>
              <a:rPr lang="en-US" sz="3200" dirty="0">
                <a:solidFill>
                  <a:schemeClr val="accent3"/>
                </a:solidFill>
                <a:latin typeface="Gabriola" panose="04040605051002020D02" pitchFamily="82" charset="0"/>
                <a:ea typeface="+mn-lt"/>
                <a:cs typeface="Gill Sans Light" panose="020B0302020104020203" pitchFamily="34" charset="-79"/>
              </a:rPr>
              <a:t>oss (ECL)’ </a:t>
            </a:r>
            <a:r>
              <a:rPr lang="en-US" sz="3200" dirty="0">
                <a:latin typeface="Gabriola" panose="04040605051002020D02" pitchFamily="82" charset="0"/>
                <a:ea typeface="+mn-lt"/>
                <a:cs typeface="Gill Sans Light" panose="020B0302020104020203" pitchFamily="34" charset="-79"/>
              </a:rPr>
              <a:t>M</a:t>
            </a:r>
            <a:r>
              <a:rPr lang="en-US" sz="3200" dirty="0">
                <a:solidFill>
                  <a:schemeClr val="accent3"/>
                </a:solidFill>
                <a:latin typeface="Gabriola" panose="04040605051002020D02" pitchFamily="82" charset="0"/>
                <a:ea typeface="+mn-lt"/>
                <a:cs typeface="Gill Sans Light" panose="020B0302020104020203" pitchFamily="34" charset="-79"/>
              </a:rPr>
              <a:t>odels rather than </a:t>
            </a:r>
            <a:r>
              <a:rPr lang="en-US" sz="3200" b="1" dirty="0">
                <a:latin typeface="Gabriola" panose="04040605051002020D02" pitchFamily="82" charset="0"/>
                <a:ea typeface="+mn-lt"/>
                <a:cs typeface="Gill Sans Light" panose="020B0302020104020203" pitchFamily="34" charset="-79"/>
              </a:rPr>
              <a:t>I</a:t>
            </a:r>
            <a:r>
              <a:rPr lang="en-US" sz="3200" b="1" dirty="0">
                <a:solidFill>
                  <a:schemeClr val="accent3"/>
                </a:solidFill>
                <a:latin typeface="Gabriola" panose="04040605051002020D02" pitchFamily="82" charset="0"/>
                <a:ea typeface="+mn-lt"/>
                <a:cs typeface="Gill Sans Light" panose="020B0302020104020203" pitchFamily="34" charset="-79"/>
              </a:rPr>
              <a:t>ncurred </a:t>
            </a:r>
            <a:r>
              <a:rPr lang="en-US" sz="3200" b="1" dirty="0">
                <a:latin typeface="Gabriola" panose="04040605051002020D02" pitchFamily="82" charset="0"/>
                <a:ea typeface="+mn-lt"/>
                <a:cs typeface="Gill Sans Light" panose="020B0302020104020203" pitchFamily="34" charset="-79"/>
              </a:rPr>
              <a:t>L</a:t>
            </a:r>
            <a:r>
              <a:rPr lang="en-US" sz="3200" b="1" dirty="0">
                <a:solidFill>
                  <a:schemeClr val="accent3"/>
                </a:solidFill>
                <a:latin typeface="Gabriola" panose="04040605051002020D02" pitchFamily="82" charset="0"/>
                <a:ea typeface="+mn-lt"/>
                <a:cs typeface="Gill Sans Light" panose="020B0302020104020203" pitchFamily="34" charset="-79"/>
              </a:rPr>
              <a:t>oss </a:t>
            </a:r>
            <a:r>
              <a:rPr lang="en-US" sz="3200" b="1" dirty="0">
                <a:latin typeface="Gabriola" panose="04040605051002020D02" pitchFamily="82" charset="0"/>
                <a:ea typeface="+mn-lt"/>
                <a:cs typeface="Gill Sans Light" panose="020B0302020104020203" pitchFamily="34" charset="-79"/>
              </a:rPr>
              <a:t>M</a:t>
            </a:r>
            <a:r>
              <a:rPr lang="en-US" sz="3200" b="1" dirty="0">
                <a:solidFill>
                  <a:schemeClr val="accent3"/>
                </a:solidFill>
                <a:latin typeface="Gabriola" panose="04040605051002020D02" pitchFamily="82" charset="0"/>
                <a:ea typeface="+mn-lt"/>
                <a:cs typeface="Gill Sans Light" panose="020B0302020104020203" pitchFamily="34" charset="-79"/>
              </a:rPr>
              <a:t>odels</a:t>
            </a:r>
            <a:r>
              <a:rPr lang="en-US" sz="3200" dirty="0">
                <a:solidFill>
                  <a:schemeClr val="accent3"/>
                </a:solidFill>
                <a:latin typeface="Gabriola" panose="04040605051002020D02" pitchFamily="82" charset="0"/>
                <a:ea typeface="+mn-lt"/>
                <a:cs typeface="Gill Sans Light" panose="020B0302020104020203" pitchFamily="34" charset="-79"/>
              </a:rPr>
              <a:t>.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440062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In principle, the approach requires a credit institution to </a:t>
            </a:r>
            <a:r>
              <a:rPr lang="en-US" sz="3200" b="1" dirty="0">
                <a:solidFill>
                  <a:schemeClr val="accent3"/>
                </a:solidFill>
                <a:latin typeface="Gabriola" panose="04040605051002020D02" pitchFamily="82" charset="0"/>
                <a:ea typeface="+mn-lt"/>
                <a:cs typeface="Gill Sans Light" panose="020B0302020104020203" pitchFamily="34" charset="-79"/>
              </a:rPr>
              <a:t>estimate expected credit losses</a:t>
            </a:r>
            <a:r>
              <a:rPr lang="en-US" sz="3200" dirty="0">
                <a:solidFill>
                  <a:schemeClr val="accent3"/>
                </a:solidFill>
                <a:latin typeface="Gabriola" panose="04040605051002020D02" pitchFamily="82" charset="0"/>
                <a:ea typeface="+mn-lt"/>
                <a:cs typeface="Gill Sans Light" panose="020B0302020104020203" pitchFamily="34" charset="-79"/>
              </a:rPr>
              <a:t> based </a:t>
            </a:r>
            <a:r>
              <a:rPr lang="en-US" sz="3200" b="1" dirty="0">
                <a:solidFill>
                  <a:schemeClr val="accent3"/>
                </a:solidFill>
                <a:latin typeface="Gabriola" panose="04040605051002020D02" pitchFamily="82" charset="0"/>
                <a:ea typeface="+mn-lt"/>
                <a:cs typeface="Gill Sans Light" panose="020B0302020104020203" pitchFamily="34" charset="-79"/>
              </a:rPr>
              <a:t>on ‘forward-looking estimations’</a:t>
            </a:r>
            <a:r>
              <a:rPr lang="en-US" sz="3200" dirty="0">
                <a:solidFill>
                  <a:schemeClr val="accent3"/>
                </a:solidFill>
                <a:latin typeface="Gabriola" panose="04040605051002020D02" pitchFamily="82" charset="0"/>
                <a:ea typeface="+mn-lt"/>
                <a:cs typeface="Gill Sans Light" panose="020B0302020104020203" pitchFamily="34" charset="-79"/>
              </a:rPr>
              <a:t> rather than </a:t>
            </a:r>
            <a:r>
              <a:rPr lang="en-US" sz="3200" b="1" dirty="0">
                <a:solidFill>
                  <a:schemeClr val="accent3"/>
                </a:solidFill>
                <a:latin typeface="Gabriola" panose="04040605051002020D02" pitchFamily="82" charset="0"/>
                <a:ea typeface="+mn-lt"/>
                <a:cs typeface="Gill Sans Light" panose="020B0302020104020203" pitchFamily="34" charset="-79"/>
              </a:rPr>
              <a:t>wait for ‘credit losses to be incurred’</a:t>
            </a:r>
            <a:r>
              <a:rPr lang="en-US" sz="3200" dirty="0">
                <a:solidFill>
                  <a:schemeClr val="accent3"/>
                </a:solidFill>
                <a:latin typeface="Gabriola" panose="04040605051002020D02" pitchFamily="82" charset="0"/>
                <a:ea typeface="+mn-lt"/>
                <a:cs typeface="Gill Sans Light" panose="020B0302020104020203" pitchFamily="34" charset="-79"/>
              </a:rPr>
              <a:t> before making </a:t>
            </a:r>
            <a:r>
              <a:rPr lang="en-US" sz="3200" b="1" dirty="0">
                <a:solidFill>
                  <a:schemeClr val="accent3"/>
                </a:solidFill>
                <a:latin typeface="Gabriola" panose="04040605051002020D02" pitchFamily="82" charset="0"/>
                <a:ea typeface="+mn-lt"/>
                <a:cs typeface="Gill Sans Light" panose="020B0302020104020203" pitchFamily="34" charset="-79"/>
              </a:rPr>
              <a:t>corresponding loss provisions</a:t>
            </a:r>
            <a:r>
              <a:rPr lang="en-US" sz="3200" dirty="0">
                <a:solidFill>
                  <a:schemeClr val="accent3"/>
                </a:solidFill>
                <a:latin typeface="Gabriola" panose="04040605051002020D02" pitchFamily="82" charset="0"/>
                <a:ea typeface="+mn-lt"/>
                <a:cs typeface="Gill Sans Light" panose="020B0302020104020203" pitchFamily="34" charset="-79"/>
              </a:rPr>
              <a:t>.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66020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The IASB published International Financial Reporting Standard (IFRS) </a:t>
            </a:r>
            <a:r>
              <a:rPr lang="en-US" sz="3200" b="1" dirty="0">
                <a:solidFill>
                  <a:schemeClr val="accent3"/>
                </a:solidFill>
                <a:latin typeface="Gabriola" panose="04040605051002020D02" pitchFamily="82" charset="0"/>
                <a:ea typeface="+mn-lt"/>
                <a:cs typeface="Gill Sans Light" panose="020B0302020104020203" pitchFamily="34" charset="-79"/>
              </a:rPr>
              <a:t>9 in July 2014</a:t>
            </a:r>
            <a:r>
              <a:rPr lang="en-US" sz="3200" dirty="0">
                <a:solidFill>
                  <a:schemeClr val="accent3"/>
                </a:solidFill>
                <a:latin typeface="Gabriola" panose="04040605051002020D02" pitchFamily="82" charset="0"/>
                <a:ea typeface="+mn-lt"/>
                <a:cs typeface="Gill Sans Light" panose="020B0302020104020203" pitchFamily="34" charset="-79"/>
              </a:rPr>
              <a:t>, which took effect on </a:t>
            </a:r>
            <a:r>
              <a:rPr lang="en-US" sz="3200" b="1" dirty="0">
                <a:solidFill>
                  <a:schemeClr val="accent3"/>
                </a:solidFill>
                <a:latin typeface="Gabriola" panose="04040605051002020D02" pitchFamily="82" charset="0"/>
                <a:ea typeface="+mn-lt"/>
                <a:cs typeface="Gill Sans Light" panose="020B0302020104020203" pitchFamily="34" charset="-79"/>
              </a:rPr>
              <a:t>January 1, 2018</a:t>
            </a:r>
            <a:r>
              <a:rPr lang="en-US" sz="3200" dirty="0">
                <a:solidFill>
                  <a:schemeClr val="accent3"/>
                </a:solidFill>
                <a:latin typeface="Gabriola" panose="04040605051002020D02" pitchFamily="82" charset="0"/>
                <a:ea typeface="+mn-lt"/>
                <a:cs typeface="Gill Sans Light" panose="020B0302020104020203" pitchFamily="34" charset="-79"/>
              </a:rPr>
              <a:t> (early adoption was allowed), while the FASB published its ‘</a:t>
            </a:r>
            <a:r>
              <a:rPr lang="en-US" sz="3200" b="1" dirty="0">
                <a:latin typeface="Gabriola" panose="04040605051002020D02" pitchFamily="82" charset="0"/>
                <a:ea typeface="+mn-lt"/>
                <a:cs typeface="Gill Sans Light" panose="020B0302020104020203" pitchFamily="34" charset="-79"/>
              </a:rPr>
              <a:t>F</a:t>
            </a:r>
            <a:r>
              <a:rPr lang="en-US" sz="3200" b="1" dirty="0">
                <a:solidFill>
                  <a:schemeClr val="accent3"/>
                </a:solidFill>
                <a:latin typeface="Gabriola" panose="04040605051002020D02" pitchFamily="82" charset="0"/>
                <a:ea typeface="+mn-lt"/>
                <a:cs typeface="Gill Sans Light" panose="020B0302020104020203" pitchFamily="34" charset="-79"/>
              </a:rPr>
              <a:t>inal </a:t>
            </a:r>
            <a:r>
              <a:rPr lang="en-US" sz="3200" b="1" dirty="0">
                <a:latin typeface="Gabriola" panose="04040605051002020D02" pitchFamily="82" charset="0"/>
                <a:ea typeface="+mn-lt"/>
                <a:cs typeface="Gill Sans Light" panose="020B0302020104020203" pitchFamily="34" charset="-79"/>
              </a:rPr>
              <a:t>S</a:t>
            </a:r>
            <a:r>
              <a:rPr lang="en-US" sz="3200" b="1" dirty="0">
                <a:solidFill>
                  <a:schemeClr val="accent3"/>
                </a:solidFill>
                <a:latin typeface="Gabriola" panose="04040605051002020D02" pitchFamily="82" charset="0"/>
                <a:ea typeface="+mn-lt"/>
                <a:cs typeface="Gill Sans Light" panose="020B0302020104020203" pitchFamily="34" charset="-79"/>
              </a:rPr>
              <a:t>tandard on Current </a:t>
            </a:r>
            <a:r>
              <a:rPr lang="en-US" sz="3200" b="1" dirty="0">
                <a:latin typeface="Gabriola" panose="04040605051002020D02" pitchFamily="82" charset="0"/>
                <a:ea typeface="+mn-lt"/>
                <a:cs typeface="Gill Sans Light" panose="020B0302020104020203" pitchFamily="34" charset="-79"/>
              </a:rPr>
              <a:t>E</a:t>
            </a:r>
            <a:r>
              <a:rPr lang="en-US" sz="3200" b="1" dirty="0">
                <a:solidFill>
                  <a:schemeClr val="accent3"/>
                </a:solidFill>
                <a:latin typeface="Gabriola" panose="04040605051002020D02" pitchFamily="82" charset="0"/>
                <a:ea typeface="+mn-lt"/>
                <a:cs typeface="Gill Sans Light" panose="020B0302020104020203" pitchFamily="34" charset="-79"/>
              </a:rPr>
              <a:t>xpected </a:t>
            </a:r>
            <a:r>
              <a:rPr lang="en-US" sz="3200" b="1" dirty="0">
                <a:latin typeface="Gabriola" panose="04040605051002020D02" pitchFamily="82" charset="0"/>
                <a:ea typeface="+mn-lt"/>
                <a:cs typeface="Gill Sans Light" panose="020B0302020104020203" pitchFamily="34" charset="-79"/>
              </a:rPr>
              <a:t>C</a:t>
            </a:r>
            <a:r>
              <a:rPr lang="en-US" sz="3200" b="1" dirty="0">
                <a:solidFill>
                  <a:schemeClr val="accent3"/>
                </a:solidFill>
                <a:latin typeface="Gabriola" panose="04040605051002020D02" pitchFamily="82" charset="0"/>
                <a:ea typeface="+mn-lt"/>
                <a:cs typeface="Gill Sans Light" panose="020B0302020104020203" pitchFamily="34" charset="-79"/>
              </a:rPr>
              <a:t>redit </a:t>
            </a:r>
            <a:r>
              <a:rPr lang="en-US" sz="3200" b="1" dirty="0">
                <a:latin typeface="Gabriola" panose="04040605051002020D02" pitchFamily="82" charset="0"/>
                <a:ea typeface="+mn-lt"/>
                <a:cs typeface="Gill Sans Light" panose="020B0302020104020203" pitchFamily="34" charset="-79"/>
              </a:rPr>
              <a:t>L</a:t>
            </a:r>
            <a:r>
              <a:rPr lang="en-US" sz="3200" b="1" dirty="0">
                <a:solidFill>
                  <a:schemeClr val="accent3"/>
                </a:solidFill>
                <a:latin typeface="Gabriola" panose="04040605051002020D02" pitchFamily="82" charset="0"/>
                <a:ea typeface="+mn-lt"/>
                <a:cs typeface="Gill Sans Light" panose="020B0302020104020203" pitchFamily="34" charset="-79"/>
              </a:rPr>
              <a:t>osses (CECL) in June 2016’</a:t>
            </a:r>
            <a:r>
              <a:rPr lang="en-US" sz="3200" dirty="0">
                <a:solidFill>
                  <a:schemeClr val="accent3"/>
                </a:solidFill>
                <a:latin typeface="Gabriola" panose="04040605051002020D02" pitchFamily="82" charset="0"/>
                <a:ea typeface="+mn-lt"/>
                <a:cs typeface="Gill Sans Light" panose="020B0302020104020203" pitchFamily="34" charset="-79"/>
              </a:rPr>
              <a:t> which took effect on</a:t>
            </a:r>
            <a:r>
              <a:rPr lang="en-US" sz="3200" u="sng" dirty="0">
                <a:solidFill>
                  <a:schemeClr val="accent3"/>
                </a:solidFill>
                <a:latin typeface="Gabriola" panose="04040605051002020D02" pitchFamily="82" charset="0"/>
                <a:ea typeface="+mn-lt"/>
                <a:cs typeface="Gill Sans Light" panose="020B0302020104020203" pitchFamily="34" charset="-79"/>
              </a:rPr>
              <a:t> </a:t>
            </a:r>
            <a:r>
              <a:rPr lang="en-US" sz="3200" b="1" u="sng" dirty="0">
                <a:solidFill>
                  <a:schemeClr val="accent3"/>
                </a:solidFill>
                <a:latin typeface="Gabriola" panose="04040605051002020D02" pitchFamily="82" charset="0"/>
                <a:ea typeface="+mn-lt"/>
                <a:cs typeface="Gill Sans Light" panose="020B0302020104020203" pitchFamily="34" charset="-79"/>
              </a:rPr>
              <a:t>January 1, 2020</a:t>
            </a:r>
            <a:r>
              <a:rPr lang="en-US" sz="3200" dirty="0">
                <a:solidFill>
                  <a:schemeClr val="accent3"/>
                </a:solidFill>
                <a:latin typeface="Gabriola" panose="04040605051002020D02" pitchFamily="82" charset="0"/>
                <a:ea typeface="+mn-lt"/>
                <a:cs typeface="Gill Sans Light" panose="020B0302020104020203" pitchFamily="34" charset="-79"/>
              </a:rPr>
              <a:t> for </a:t>
            </a:r>
            <a:r>
              <a:rPr lang="en-US" sz="3200" b="1" dirty="0">
                <a:solidFill>
                  <a:schemeClr val="accent3"/>
                </a:solidFill>
                <a:latin typeface="Gabriola" panose="04040605051002020D02" pitchFamily="82" charset="0"/>
                <a:ea typeface="+mn-lt"/>
                <a:cs typeface="Gill Sans Light" panose="020B0302020104020203" pitchFamily="34" charset="-79"/>
              </a:rPr>
              <a:t>most Large and Mid-sized U.S. Banks</a:t>
            </a:r>
            <a:r>
              <a:rPr lang="en-US" sz="3200" dirty="0">
                <a:solidFill>
                  <a:schemeClr val="accent3"/>
                </a:solidFill>
                <a:latin typeface="Gabriola" panose="04040605051002020D02" pitchFamily="82" charset="0"/>
                <a:ea typeface="+mn-lt"/>
                <a:cs typeface="Gill Sans Light" panose="020B0302020104020203" pitchFamily="34" charset="-79"/>
              </a:rPr>
              <a:t>.</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4014894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To further enhance the resilience of the banking system, Reserve Bank </a:t>
            </a:r>
            <a:r>
              <a:rPr lang="en-US" sz="3200" u="sng" dirty="0">
                <a:solidFill>
                  <a:schemeClr val="accent3"/>
                </a:solidFill>
                <a:latin typeface="Gabriola" panose="04040605051002020D02" pitchFamily="82" charset="0"/>
                <a:ea typeface="+mn-lt"/>
                <a:cs typeface="Gill Sans Light" panose="020B0302020104020203" pitchFamily="34" charset="-79"/>
              </a:rPr>
              <a:t>proposes to amend</a:t>
            </a:r>
            <a:r>
              <a:rPr lang="en-US" sz="3200" dirty="0">
                <a:solidFill>
                  <a:schemeClr val="accent3"/>
                </a:solidFill>
                <a:latin typeface="Gabriola" panose="04040605051002020D02" pitchFamily="82" charset="0"/>
                <a:ea typeface="+mn-lt"/>
                <a:cs typeface="Gill Sans Light" panose="020B0302020104020203" pitchFamily="34" charset="-79"/>
              </a:rPr>
              <a:t> the </a:t>
            </a:r>
            <a:r>
              <a:rPr lang="en-US" sz="3200" b="1" dirty="0">
                <a:solidFill>
                  <a:schemeClr val="accent3"/>
                </a:solidFill>
                <a:latin typeface="Gabriola" panose="04040605051002020D02" pitchFamily="82" charset="0"/>
                <a:ea typeface="+mn-lt"/>
                <a:cs typeface="Gill Sans Light" panose="020B0302020104020203" pitchFamily="34" charset="-79"/>
              </a:rPr>
              <a:t>prudential regulations governing loan loss provisioning by banks</a:t>
            </a:r>
            <a:r>
              <a:rPr lang="en-US" sz="3200" dirty="0">
                <a:solidFill>
                  <a:schemeClr val="accent3"/>
                </a:solidFill>
                <a:latin typeface="Gabriola" panose="04040605051002020D02" pitchFamily="82" charset="0"/>
                <a:ea typeface="+mn-lt"/>
                <a:cs typeface="Gill Sans Light" panose="020B0302020104020203" pitchFamily="34" charset="-79"/>
              </a:rPr>
              <a:t> to incorporate the </a:t>
            </a:r>
            <a:r>
              <a:rPr lang="en-US" sz="3200" b="1" dirty="0">
                <a:solidFill>
                  <a:schemeClr val="accent3"/>
                </a:solidFill>
                <a:latin typeface="Gabriola" panose="04040605051002020D02" pitchFamily="82" charset="0"/>
                <a:ea typeface="+mn-lt"/>
                <a:cs typeface="Gill Sans Light" panose="020B0302020104020203" pitchFamily="34" charset="-79"/>
              </a:rPr>
              <a:t>more forward looking expected credit losses approach</a:t>
            </a:r>
            <a:r>
              <a:rPr lang="en-US" sz="3200" dirty="0">
                <a:solidFill>
                  <a:schemeClr val="accent3"/>
                </a:solidFill>
                <a:latin typeface="Gabriola" panose="04040605051002020D02" pitchFamily="82" charset="0"/>
                <a:ea typeface="+mn-lt"/>
                <a:cs typeface="Gill Sans Light" panose="020B0302020104020203" pitchFamily="34" charset="-79"/>
              </a:rPr>
              <a:t> as against the extant “</a:t>
            </a:r>
            <a:r>
              <a:rPr lang="en-US" sz="3200" b="1" dirty="0">
                <a:solidFill>
                  <a:schemeClr val="accent3"/>
                </a:solidFill>
                <a:latin typeface="Gabriola" panose="04040605051002020D02" pitchFamily="82" charset="0"/>
                <a:ea typeface="+mn-lt"/>
                <a:cs typeface="Gill Sans Light" panose="020B0302020104020203" pitchFamily="34" charset="-79"/>
              </a:rPr>
              <a:t>incurred loss</a:t>
            </a:r>
            <a:r>
              <a:rPr lang="en-US" sz="3200" dirty="0">
                <a:solidFill>
                  <a:schemeClr val="accent3"/>
                </a:solidFill>
                <a:latin typeface="Gabriola" panose="04040605051002020D02" pitchFamily="82" charset="0"/>
                <a:ea typeface="+mn-lt"/>
                <a:cs typeface="Gill Sans Light" panose="020B0302020104020203" pitchFamily="34" charset="-79"/>
              </a:rPr>
              <a:t>” approach.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320127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marL="0" indent="0" algn="ctr">
              <a:buNone/>
            </a:pPr>
            <a:r>
              <a:rPr lang="en-US" sz="4500" b="1" dirty="0">
                <a:latin typeface="Gabriola" panose="04040605051002020D02" pitchFamily="82" charset="0"/>
                <a:ea typeface="+mn-lt"/>
                <a:cs typeface="Gill Sans Light" panose="020B0302020104020203" pitchFamily="34" charset="-79"/>
              </a:rPr>
              <a:t>B. Incurred</a:t>
            </a:r>
            <a:r>
              <a:rPr lang="en-US" sz="4500" b="1" dirty="0">
                <a:solidFill>
                  <a:schemeClr val="accent3"/>
                </a:solidFill>
                <a:latin typeface="Gabriola" panose="04040605051002020D02" pitchFamily="82" charset="0"/>
                <a:ea typeface="+mn-lt"/>
                <a:cs typeface="Gill Sans Light" panose="020B0302020104020203" pitchFamily="34" charset="-79"/>
              </a:rPr>
              <a:t> Loss Approach</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887749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marL="0" indent="0" algn="ctr">
              <a:buNone/>
            </a:pPr>
            <a:endParaRPr lang="en-US" sz="3200" b="1" dirty="0">
              <a:latin typeface="Gabriola" panose="04040605051002020D02" pitchFamily="82" charset="0"/>
              <a:ea typeface="+mn-lt"/>
              <a:cs typeface="Gill Sans Light" panose="020B0302020104020203" pitchFamily="34" charset="-79"/>
            </a:endParaRPr>
          </a:p>
          <a:p>
            <a:pPr marL="0" indent="0" algn="ctr">
              <a:buNone/>
            </a:pPr>
            <a:endParaRPr lang="en-US" sz="3200" b="1" dirty="0">
              <a:latin typeface="Gabriola" panose="04040605051002020D02" pitchFamily="82" charset="0"/>
              <a:ea typeface="+mn-lt"/>
              <a:cs typeface="Gill Sans Light" panose="020B0302020104020203" pitchFamily="34" charset="-79"/>
            </a:endParaRPr>
          </a:p>
          <a:p>
            <a:pPr marL="0" indent="0" algn="ctr">
              <a:buNone/>
            </a:pPr>
            <a:r>
              <a:rPr lang="en-US" sz="3600" b="1" dirty="0">
                <a:latin typeface="Gabriola" panose="04040605051002020D02" pitchFamily="82" charset="0"/>
                <a:ea typeface="+mn-lt"/>
                <a:cs typeface="Gill Sans Light" panose="020B0302020104020203" pitchFamily="34" charset="-79"/>
              </a:rPr>
              <a:t>Health Codes System</a:t>
            </a:r>
            <a:endParaRPr lang="en-US" sz="3600" b="1"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383510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83548"/>
            <a:ext cx="10515600" cy="456419"/>
          </a:xfrm>
        </p:spPr>
        <p:txBody>
          <a:bodyPr>
            <a:normAutofit fontScale="92500" lnSpcReduction="20000"/>
          </a:bodyPr>
          <a:lstStyle/>
          <a:p>
            <a:pPr marL="0" indent="0" algn="ctr">
              <a:buNone/>
            </a:pPr>
            <a:r>
              <a:rPr lang="en-US" sz="3200" b="1" dirty="0">
                <a:solidFill>
                  <a:schemeClr val="accent3"/>
                </a:solidFill>
                <a:latin typeface="Gabriola" panose="04040605051002020D02" pitchFamily="82" charset="0"/>
                <a:ea typeface="+mn-lt"/>
                <a:cs typeface="Gill Sans Light" panose="020B0302020104020203" pitchFamily="34" charset="-79"/>
              </a:rPr>
              <a:t>Health Codes System</a:t>
            </a:r>
          </a:p>
          <a:p>
            <a:pPr marL="0" indent="0" algn="just">
              <a:buNone/>
            </a:pPr>
            <a:endParaRPr lang="en-US" sz="3200" dirty="0">
              <a:latin typeface="Gabriola" panose="04040605051002020D02" pitchFamily="82" charset="0"/>
              <a:ea typeface="+mn-lt"/>
              <a:cs typeface="Gill Sans Light" panose="020B0302020104020203" pitchFamily="34" charset="-79"/>
            </a:endParaRPr>
          </a:p>
          <a:p>
            <a:pPr marL="0" indent="0" algn="ctr">
              <a:buNone/>
            </a:pPr>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graphicFrame>
        <p:nvGraphicFramePr>
          <p:cNvPr id="2" name="Table 1">
            <a:extLst>
              <a:ext uri="{FF2B5EF4-FFF2-40B4-BE49-F238E27FC236}">
                <a16:creationId xmlns:a16="http://schemas.microsoft.com/office/drawing/2014/main" id="{1BBF3A5B-3A6C-9382-1342-A1C04C0F83E3}"/>
              </a:ext>
            </a:extLst>
          </p:cNvPr>
          <p:cNvGraphicFramePr>
            <a:graphicFrameLocks noGrp="1"/>
          </p:cNvGraphicFramePr>
          <p:nvPr>
            <p:extLst>
              <p:ext uri="{D42A27DB-BD31-4B8C-83A1-F6EECF244321}">
                <p14:modId xmlns:p14="http://schemas.microsoft.com/office/powerpoint/2010/main" val="500389547"/>
              </p:ext>
            </p:extLst>
          </p:nvPr>
        </p:nvGraphicFramePr>
        <p:xfrm>
          <a:off x="2864739" y="2489983"/>
          <a:ext cx="6462522" cy="3661605"/>
        </p:xfrm>
        <a:graphic>
          <a:graphicData uri="http://schemas.openxmlformats.org/drawingml/2006/table">
            <a:tbl>
              <a:tblPr firstRow="1" firstCol="1" bandRow="1"/>
              <a:tblGrid>
                <a:gridCol w="2327800">
                  <a:extLst>
                    <a:ext uri="{9D8B030D-6E8A-4147-A177-3AD203B41FA5}">
                      <a16:colId xmlns:a16="http://schemas.microsoft.com/office/drawing/2014/main" val="2625801889"/>
                    </a:ext>
                  </a:extLst>
                </a:gridCol>
                <a:gridCol w="4134722">
                  <a:extLst>
                    <a:ext uri="{9D8B030D-6E8A-4147-A177-3AD203B41FA5}">
                      <a16:colId xmlns:a16="http://schemas.microsoft.com/office/drawing/2014/main" val="92462206"/>
                    </a:ext>
                  </a:extLst>
                </a:gridCol>
              </a:tblGrid>
              <a:tr h="384517">
                <a:tc>
                  <a:txBody>
                    <a:bodyPr/>
                    <a:lstStyle/>
                    <a:p>
                      <a:pPr algn="ctr">
                        <a:lnSpc>
                          <a:spcPct val="107000"/>
                        </a:lnSpc>
                        <a:spcAft>
                          <a:spcPts val="800"/>
                        </a:spcAft>
                      </a:pPr>
                      <a:r>
                        <a:rPr lang="en-IN" sz="2700" b="1"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Health Code</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IN" sz="2700" b="1" kern="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Category</a:t>
                      </a:r>
                      <a:endParaRPr lang="en-IN" sz="2700" kern="10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3298193"/>
                  </a:ext>
                </a:extLst>
              </a:tr>
              <a:tr h="384517">
                <a:tc>
                  <a:txBody>
                    <a:bodyPr/>
                    <a:lstStyle/>
                    <a:p>
                      <a:pPr algn="ctr">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1</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IN" sz="2700" kern="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Satisfactory</a:t>
                      </a:r>
                      <a:endParaRPr lang="en-IN" sz="2700" kern="10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931212"/>
                  </a:ext>
                </a:extLst>
              </a:tr>
              <a:tr h="384517">
                <a:tc>
                  <a:txBody>
                    <a:bodyPr/>
                    <a:lstStyle/>
                    <a:p>
                      <a:pPr algn="ctr">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2</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IN" sz="2700" kern="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Irregular</a:t>
                      </a:r>
                      <a:endParaRPr lang="en-IN" sz="2700" kern="10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1922086"/>
                  </a:ext>
                </a:extLst>
              </a:tr>
              <a:tr h="384517">
                <a:tc>
                  <a:txBody>
                    <a:bodyPr/>
                    <a:lstStyle/>
                    <a:p>
                      <a:pPr algn="ctr">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3</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Sick: Viable – Under Nursing</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0394947"/>
                  </a:ext>
                </a:extLst>
              </a:tr>
              <a:tr h="384517">
                <a:tc>
                  <a:txBody>
                    <a:bodyPr/>
                    <a:lstStyle/>
                    <a:p>
                      <a:pPr algn="ctr">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4</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Sick: Non-viable / sticky</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813393"/>
                  </a:ext>
                </a:extLst>
              </a:tr>
              <a:tr h="384517">
                <a:tc>
                  <a:txBody>
                    <a:bodyPr/>
                    <a:lstStyle/>
                    <a:p>
                      <a:pPr algn="ctr">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5</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Advances Recalled</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144874"/>
                  </a:ext>
                </a:extLst>
              </a:tr>
              <a:tr h="384517">
                <a:tc>
                  <a:txBody>
                    <a:bodyPr/>
                    <a:lstStyle/>
                    <a:p>
                      <a:pPr algn="ctr">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6</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Suit Filed Accounts</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7339979"/>
                  </a:ext>
                </a:extLst>
              </a:tr>
              <a:tr h="384517">
                <a:tc>
                  <a:txBody>
                    <a:bodyPr/>
                    <a:lstStyle/>
                    <a:p>
                      <a:pPr algn="ctr">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7</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Decreed Debts</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9216831"/>
                  </a:ext>
                </a:extLst>
              </a:tr>
              <a:tr h="384517">
                <a:tc>
                  <a:txBody>
                    <a:bodyPr/>
                    <a:lstStyle/>
                    <a:p>
                      <a:pPr algn="ctr">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8</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IN" sz="2700" kern="0" dirty="0">
                          <a:solidFill>
                            <a:srgbClr val="000000"/>
                          </a:solidFill>
                          <a:effectLst/>
                          <a:latin typeface="Gabriola" panose="04040605051002020D02" pitchFamily="82" charset="0"/>
                          <a:ea typeface="Times New Roman" panose="02020603050405020304" pitchFamily="18" charset="0"/>
                          <a:cs typeface="Times New Roman" panose="02020603050405020304" pitchFamily="18" charset="0"/>
                        </a:rPr>
                        <a:t>Bad and Doubtful Debts</a:t>
                      </a:r>
                      <a:endParaRPr lang="en-IN" sz="2700" kern="100" dirty="0">
                        <a:effectLst/>
                        <a:latin typeface="Gabriola" panose="04040605051002020D02" pitchFamily="82" charset="0"/>
                        <a:ea typeface="Calibri" panose="020F0502020204030204" pitchFamily="34" charset="0"/>
                        <a:cs typeface="Times New Roman" panose="02020603050405020304" pitchFamily="18" charset="0"/>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4372705"/>
                  </a:ext>
                </a:extLst>
              </a:tr>
            </a:tbl>
          </a:graphicData>
        </a:graphic>
      </p:graphicFrame>
    </p:spTree>
    <p:extLst>
      <p:ext uri="{BB962C8B-B14F-4D97-AF65-F5344CB8AC3E}">
        <p14:creationId xmlns:p14="http://schemas.microsoft.com/office/powerpoint/2010/main" val="550501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marL="0" indent="0" algn="ctr">
              <a:buNone/>
            </a:pPr>
            <a:r>
              <a:rPr lang="en-US" sz="3600" b="1" dirty="0">
                <a:solidFill>
                  <a:schemeClr val="accent3"/>
                </a:solidFill>
                <a:latin typeface="Gabriola" panose="04040605051002020D02" pitchFamily="82" charset="0"/>
                <a:ea typeface="+mn-lt"/>
                <a:cs typeface="Gill Sans Light" panose="020B0302020104020203" pitchFamily="34" charset="-79"/>
              </a:rPr>
              <a:t>1.Assets Classification</a:t>
            </a:r>
          </a:p>
          <a:p>
            <a:pPr marL="0" indent="0" algn="ctr">
              <a:buNone/>
            </a:pPr>
            <a:r>
              <a:rPr lang="en-US" sz="3600" b="1" dirty="0">
                <a:latin typeface="Gabriola" panose="04040605051002020D02" pitchFamily="82" charset="0"/>
                <a:ea typeface="+mn-lt"/>
                <a:cs typeface="Gill Sans Light" panose="020B0302020104020203" pitchFamily="34" charset="-79"/>
              </a:rPr>
              <a:t>(To be Discontinued)</a:t>
            </a:r>
            <a:endParaRPr lang="en-US" sz="3600" b="1"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948223E1-3706-2B7F-8FBD-801018F90826}"/>
              </a:ext>
            </a:extLst>
          </p:cNvPr>
          <p:cNvSpPr/>
          <p:nvPr/>
        </p:nvSpPr>
        <p:spPr>
          <a:xfrm>
            <a:off x="633046"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3426420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marL="0" indent="0" algn="ctr">
              <a:buNone/>
            </a:pPr>
            <a:r>
              <a:rPr lang="en-US" sz="3200" b="1" dirty="0">
                <a:solidFill>
                  <a:schemeClr val="accent3"/>
                </a:solidFill>
                <a:latin typeface="Gabriola" panose="04040605051002020D02" pitchFamily="82" charset="0"/>
                <a:ea typeface="+mn-lt"/>
                <a:cs typeface="Gill Sans Light" panose="020B0302020104020203" pitchFamily="34" charset="-79"/>
              </a:rPr>
              <a:t>As per the Extant </a:t>
            </a:r>
            <a:r>
              <a:rPr lang="en-US" sz="3200" b="1" dirty="0">
                <a:latin typeface="Gabriola" panose="04040605051002020D02" pitchFamily="82" charset="0"/>
                <a:ea typeface="+mn-lt"/>
                <a:cs typeface="Gill Sans Light" panose="020B0302020104020203" pitchFamily="34" charset="-79"/>
              </a:rPr>
              <a:t>I</a:t>
            </a:r>
            <a:r>
              <a:rPr lang="en-US" sz="3200" b="1" dirty="0">
                <a:solidFill>
                  <a:schemeClr val="accent3"/>
                </a:solidFill>
                <a:latin typeface="Gabriola" panose="04040605051002020D02" pitchFamily="82" charset="0"/>
                <a:ea typeface="+mn-lt"/>
                <a:cs typeface="Gill Sans Light" panose="020B0302020104020203" pitchFamily="34" charset="-79"/>
              </a:rPr>
              <a:t>nstructions, NPA is a Loan or an Advance </a:t>
            </a:r>
            <a:r>
              <a:rPr lang="en-US" sz="3200" b="1" dirty="0">
                <a:latin typeface="Gabriola" panose="04040605051002020D02" pitchFamily="82" charset="0"/>
                <a:ea typeface="+mn-lt"/>
                <a:cs typeface="Gill Sans Light" panose="020B0302020104020203" pitchFamily="34" charset="-79"/>
              </a:rPr>
              <a:t>W</a:t>
            </a:r>
            <a:r>
              <a:rPr lang="en-US" sz="3200" b="1" dirty="0">
                <a:solidFill>
                  <a:schemeClr val="accent3"/>
                </a:solidFill>
                <a:latin typeface="Gabriola" panose="04040605051002020D02" pitchFamily="82" charset="0"/>
                <a:ea typeface="+mn-lt"/>
                <a:cs typeface="Gill Sans Light" panose="020B0302020104020203" pitchFamily="34" charset="-79"/>
              </a:rPr>
              <a:t>here</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Interest and/ or instalment of </a:t>
            </a:r>
            <a:r>
              <a:rPr lang="en-US" sz="3200" b="1" dirty="0">
                <a:solidFill>
                  <a:schemeClr val="accent3"/>
                </a:solidFill>
                <a:latin typeface="Gabriola" panose="04040605051002020D02" pitchFamily="82" charset="0"/>
                <a:ea typeface="+mn-lt"/>
                <a:cs typeface="Gill Sans Light" panose="020B0302020104020203" pitchFamily="34" charset="-79"/>
              </a:rPr>
              <a:t>principal remains overdue</a:t>
            </a:r>
            <a:r>
              <a:rPr lang="en-US" sz="3200" dirty="0">
                <a:solidFill>
                  <a:schemeClr val="accent3"/>
                </a:solidFill>
                <a:latin typeface="Gabriola" panose="04040605051002020D02" pitchFamily="82" charset="0"/>
                <a:ea typeface="+mn-lt"/>
                <a:cs typeface="Gill Sans Light" panose="020B0302020104020203" pitchFamily="34" charset="-79"/>
              </a:rPr>
              <a:t> for a period of more than </a:t>
            </a:r>
            <a:r>
              <a:rPr lang="en-US" sz="3200" b="1" dirty="0">
                <a:solidFill>
                  <a:schemeClr val="accent3"/>
                </a:solidFill>
                <a:latin typeface="Gabriola" panose="04040605051002020D02" pitchFamily="82" charset="0"/>
                <a:ea typeface="+mn-lt"/>
                <a:cs typeface="Gill Sans Light" panose="020B0302020104020203" pitchFamily="34" charset="-79"/>
              </a:rPr>
              <a:t>90 days</a:t>
            </a:r>
            <a:r>
              <a:rPr lang="en-US" sz="3200" dirty="0">
                <a:solidFill>
                  <a:schemeClr val="accent3"/>
                </a:solidFill>
                <a:latin typeface="Gabriola" panose="04040605051002020D02" pitchFamily="82" charset="0"/>
                <a:ea typeface="+mn-lt"/>
                <a:cs typeface="Gill Sans Light" panose="020B0302020104020203" pitchFamily="34" charset="-79"/>
              </a:rPr>
              <a:t> in respect of a </a:t>
            </a:r>
            <a:r>
              <a:rPr lang="en-US" sz="3200" dirty="0">
                <a:latin typeface="Gabriola" panose="04040605051002020D02" pitchFamily="82" charset="0"/>
                <a:ea typeface="+mn-lt"/>
                <a:cs typeface="Gill Sans Light" panose="020B0302020104020203" pitchFamily="34" charset="-79"/>
              </a:rPr>
              <a:t>T</a:t>
            </a:r>
            <a:r>
              <a:rPr lang="en-US" sz="3200" dirty="0">
                <a:solidFill>
                  <a:schemeClr val="accent3"/>
                </a:solidFill>
                <a:latin typeface="Gabriola" panose="04040605051002020D02" pitchFamily="82" charset="0"/>
                <a:ea typeface="+mn-lt"/>
                <a:cs typeface="Gill Sans Light" panose="020B0302020104020203" pitchFamily="34" charset="-79"/>
              </a:rPr>
              <a:t>erm </a:t>
            </a:r>
            <a:r>
              <a:rPr lang="en-US" sz="3200" dirty="0">
                <a:latin typeface="Gabriola" panose="04040605051002020D02" pitchFamily="82" charset="0"/>
                <a:ea typeface="+mn-lt"/>
                <a:cs typeface="Gill Sans Light" panose="020B0302020104020203" pitchFamily="34" charset="-79"/>
              </a:rPr>
              <a:t>L</a:t>
            </a:r>
            <a:r>
              <a:rPr lang="en-US" sz="3200" dirty="0">
                <a:solidFill>
                  <a:schemeClr val="accent3"/>
                </a:solidFill>
                <a:latin typeface="Gabriola" panose="04040605051002020D02" pitchFamily="82" charset="0"/>
                <a:ea typeface="+mn-lt"/>
                <a:cs typeface="Gill Sans Light" panose="020B0302020104020203" pitchFamily="34" charset="-79"/>
              </a:rPr>
              <a:t>oan</a:t>
            </a:r>
            <a:r>
              <a:rPr lang="en-US" sz="3200" dirty="0">
                <a:latin typeface="Gabriola" panose="04040605051002020D02" pitchFamily="82" charset="0"/>
                <a:ea typeface="+mn-lt"/>
                <a:cs typeface="Gill Sans Light" panose="020B0302020104020203" pitchFamily="34" charset="-79"/>
              </a:rPr>
              <a:t>.</a:t>
            </a:r>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T</a:t>
            </a:r>
            <a:r>
              <a:rPr lang="en-US" sz="3200" dirty="0">
                <a:solidFill>
                  <a:schemeClr val="accent3"/>
                </a:solidFill>
                <a:latin typeface="Gabriola" panose="04040605051002020D02" pitchFamily="82" charset="0"/>
                <a:ea typeface="+mn-lt"/>
                <a:cs typeface="Gill Sans Light" panose="020B0302020104020203" pitchFamily="34" charset="-79"/>
              </a:rPr>
              <a:t>he Account remains ‘</a:t>
            </a:r>
            <a:r>
              <a:rPr lang="en-US" sz="3200" b="1" dirty="0">
                <a:solidFill>
                  <a:schemeClr val="accent3"/>
                </a:solidFill>
                <a:latin typeface="Gabriola" panose="04040605051002020D02" pitchFamily="82" charset="0"/>
                <a:ea typeface="+mn-lt"/>
                <a:cs typeface="Gill Sans Light" panose="020B0302020104020203" pitchFamily="34" charset="-79"/>
              </a:rPr>
              <a:t>out of order</a:t>
            </a:r>
            <a:r>
              <a:rPr lang="en-US" sz="3200" dirty="0">
                <a:solidFill>
                  <a:schemeClr val="accent3"/>
                </a:solidFill>
                <a:latin typeface="Gabriola" panose="04040605051002020D02" pitchFamily="82" charset="0"/>
                <a:ea typeface="+mn-lt"/>
                <a:cs typeface="Gill Sans Light" panose="020B0302020104020203" pitchFamily="34" charset="-79"/>
              </a:rPr>
              <a:t>’, in respect of an </a:t>
            </a:r>
            <a:r>
              <a:rPr lang="en-US" sz="3200" b="1" dirty="0">
                <a:solidFill>
                  <a:schemeClr val="accent3"/>
                </a:solidFill>
                <a:latin typeface="Gabriola" panose="04040605051002020D02" pitchFamily="82" charset="0"/>
                <a:ea typeface="+mn-lt"/>
                <a:cs typeface="Gill Sans Light" panose="020B0302020104020203" pitchFamily="34" charset="-79"/>
              </a:rPr>
              <a:t>Overdraft/Cash Credit</a:t>
            </a:r>
            <a:r>
              <a:rPr lang="en-US" sz="3200" dirty="0">
                <a:solidFill>
                  <a:schemeClr val="accent3"/>
                </a:solidFill>
                <a:latin typeface="Gabriola" panose="04040605051002020D02" pitchFamily="82" charset="0"/>
                <a:ea typeface="+mn-lt"/>
                <a:cs typeface="Gill Sans Light" panose="020B0302020104020203" pitchFamily="34" charset="-79"/>
              </a:rPr>
              <a:t> (OD/CC),</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A399EE18-58FD-A286-EDCB-4894577A005B}"/>
              </a:ext>
            </a:extLst>
          </p:cNvPr>
          <p:cNvSpPr/>
          <p:nvPr/>
        </p:nvSpPr>
        <p:spPr>
          <a:xfrm>
            <a:off x="9017394"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1493475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T</a:t>
            </a:r>
            <a:r>
              <a:rPr lang="en-US" sz="3200" dirty="0">
                <a:solidFill>
                  <a:schemeClr val="accent3"/>
                </a:solidFill>
                <a:latin typeface="Gabriola" panose="04040605051002020D02" pitchFamily="82" charset="0"/>
                <a:ea typeface="+mn-lt"/>
                <a:cs typeface="Gill Sans Light" panose="020B0302020104020203" pitchFamily="34" charset="-79"/>
              </a:rPr>
              <a:t>he </a:t>
            </a:r>
            <a:r>
              <a:rPr lang="en-US" sz="3200" b="1" dirty="0">
                <a:solidFill>
                  <a:schemeClr val="accent3"/>
                </a:solidFill>
                <a:latin typeface="Gabriola" panose="04040605051002020D02" pitchFamily="82" charset="0"/>
                <a:ea typeface="+mn-lt"/>
                <a:cs typeface="Gill Sans Light" panose="020B0302020104020203" pitchFamily="34" charset="-79"/>
              </a:rPr>
              <a:t>bill remains </a:t>
            </a:r>
            <a:r>
              <a:rPr lang="en-US" sz="3200" b="1" u="sng" dirty="0">
                <a:solidFill>
                  <a:schemeClr val="accent3"/>
                </a:solidFill>
                <a:latin typeface="Gabriola" panose="04040605051002020D02" pitchFamily="82" charset="0"/>
                <a:ea typeface="+mn-lt"/>
                <a:cs typeface="Gill Sans Light" panose="020B0302020104020203" pitchFamily="34" charset="-79"/>
              </a:rPr>
              <a:t>overdue</a:t>
            </a:r>
            <a:r>
              <a:rPr lang="en-US" sz="3200" dirty="0">
                <a:solidFill>
                  <a:schemeClr val="accent3"/>
                </a:solidFill>
                <a:latin typeface="Gabriola" panose="04040605051002020D02" pitchFamily="82" charset="0"/>
                <a:ea typeface="+mn-lt"/>
                <a:cs typeface="Gill Sans Light" panose="020B0302020104020203" pitchFamily="34" charset="-79"/>
              </a:rPr>
              <a:t> for a period of more than 90 days in the case of bills purchased and discounted,</a:t>
            </a: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T</a:t>
            </a:r>
            <a:r>
              <a:rPr lang="en-US" sz="3200" dirty="0">
                <a:solidFill>
                  <a:schemeClr val="accent3"/>
                </a:solidFill>
                <a:latin typeface="Gabriola" panose="04040605051002020D02" pitchFamily="82" charset="0"/>
                <a:ea typeface="+mn-lt"/>
                <a:cs typeface="Gill Sans Light" panose="020B0302020104020203" pitchFamily="34" charset="-79"/>
              </a:rPr>
              <a:t>he </a:t>
            </a:r>
            <a:r>
              <a:rPr lang="en-US" sz="3200" u="sng" dirty="0">
                <a:solidFill>
                  <a:schemeClr val="accent3"/>
                </a:solidFill>
                <a:latin typeface="Gabriola" panose="04040605051002020D02" pitchFamily="82" charset="0"/>
                <a:ea typeface="+mn-lt"/>
                <a:cs typeface="Gill Sans Light" panose="020B0302020104020203" pitchFamily="34" charset="-79"/>
              </a:rPr>
              <a:t>instalment of principal or interest</a:t>
            </a:r>
            <a:r>
              <a:rPr lang="en-US" sz="3200" dirty="0">
                <a:solidFill>
                  <a:schemeClr val="accent3"/>
                </a:solidFill>
                <a:latin typeface="Gabriola" panose="04040605051002020D02" pitchFamily="82" charset="0"/>
                <a:ea typeface="+mn-lt"/>
                <a:cs typeface="Gill Sans Light" panose="020B0302020104020203" pitchFamily="34" charset="-79"/>
              </a:rPr>
              <a:t> thereon remains overdue for </a:t>
            </a:r>
            <a:r>
              <a:rPr lang="en-US" sz="3200" u="sng" dirty="0">
                <a:solidFill>
                  <a:schemeClr val="accent3"/>
                </a:solidFill>
                <a:latin typeface="Gabriola" panose="04040605051002020D02" pitchFamily="82" charset="0"/>
                <a:ea typeface="+mn-lt"/>
                <a:cs typeface="Gill Sans Light" panose="020B0302020104020203" pitchFamily="34" charset="-79"/>
              </a:rPr>
              <a:t>two crop seasons</a:t>
            </a:r>
            <a:r>
              <a:rPr lang="en-US" sz="3200" dirty="0">
                <a:solidFill>
                  <a:schemeClr val="accent3"/>
                </a:solidFill>
                <a:latin typeface="Gabriola" panose="04040605051002020D02" pitchFamily="82" charset="0"/>
                <a:ea typeface="+mn-lt"/>
                <a:cs typeface="Gill Sans Light" panose="020B0302020104020203" pitchFamily="34" charset="-79"/>
              </a:rPr>
              <a:t> for short duration crops,</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02112D04-5FE5-6BC8-2357-8B32EBA3134E}"/>
              </a:ext>
            </a:extLst>
          </p:cNvPr>
          <p:cNvSpPr/>
          <p:nvPr/>
        </p:nvSpPr>
        <p:spPr>
          <a:xfrm>
            <a:off x="9017394"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41383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584775"/>
          </a:xfrm>
        </p:spPr>
        <p:txBody>
          <a:bodyPr>
            <a:normAutofit/>
          </a:bodyPr>
          <a:lstStyle/>
          <a:p>
            <a:pPr marL="0" indent="0" algn="ctr">
              <a:buNone/>
            </a:pPr>
            <a:r>
              <a:rPr lang="en-US" sz="3200" b="1" dirty="0">
                <a:solidFill>
                  <a:schemeClr val="accent3"/>
                </a:solidFill>
                <a:latin typeface="Gabriola" panose="04040605051002020D02" pitchFamily="82" charset="0"/>
                <a:ea typeface="+mn-lt"/>
                <a:cs typeface="Gill Sans Light" panose="020B0302020104020203" pitchFamily="34" charset="-79"/>
              </a:rPr>
              <a:t>Discussion Paper on Expected Loss</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pic>
        <p:nvPicPr>
          <p:cNvPr id="3" name="Picture 2">
            <a:extLst>
              <a:ext uri="{FF2B5EF4-FFF2-40B4-BE49-F238E27FC236}">
                <a16:creationId xmlns:a16="http://schemas.microsoft.com/office/drawing/2014/main" id="{AB1A91F4-3097-E479-447A-78E8F8D7A75A}"/>
              </a:ext>
            </a:extLst>
          </p:cNvPr>
          <p:cNvPicPr>
            <a:picLocks noChangeAspect="1"/>
          </p:cNvPicPr>
          <p:nvPr/>
        </p:nvPicPr>
        <p:blipFill>
          <a:blip r:embed="rId2"/>
          <a:stretch>
            <a:fillRect/>
          </a:stretch>
        </p:blipFill>
        <p:spPr>
          <a:xfrm>
            <a:off x="998806" y="2686929"/>
            <a:ext cx="10515600" cy="3052688"/>
          </a:xfrm>
          <a:prstGeom prst="rect">
            <a:avLst/>
          </a:prstGeom>
        </p:spPr>
      </p:pic>
    </p:spTree>
    <p:extLst>
      <p:ext uri="{BB962C8B-B14F-4D97-AF65-F5344CB8AC3E}">
        <p14:creationId xmlns:p14="http://schemas.microsoft.com/office/powerpoint/2010/main" val="300105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latin typeface="Gabriola" panose="04040605051002020D02" pitchFamily="82" charset="0"/>
                <a:ea typeface="+mn-lt"/>
                <a:cs typeface="Gill Sans Light" panose="020B0302020104020203" pitchFamily="34" charset="-79"/>
              </a:rPr>
              <a:t>T</a:t>
            </a:r>
            <a:r>
              <a:rPr lang="en-US" sz="3200" dirty="0">
                <a:solidFill>
                  <a:schemeClr val="accent3"/>
                </a:solidFill>
                <a:latin typeface="Gabriola" panose="04040605051002020D02" pitchFamily="82" charset="0"/>
                <a:ea typeface="+mn-lt"/>
                <a:cs typeface="Gill Sans Light" panose="020B0302020104020203" pitchFamily="34" charset="-79"/>
              </a:rPr>
              <a:t>he instalment of </a:t>
            </a:r>
            <a:r>
              <a:rPr lang="en-US" sz="3200" u="sng" dirty="0">
                <a:solidFill>
                  <a:schemeClr val="accent3"/>
                </a:solidFill>
                <a:latin typeface="Gabriola" panose="04040605051002020D02" pitchFamily="82" charset="0"/>
                <a:ea typeface="+mn-lt"/>
                <a:cs typeface="Gill Sans Light" panose="020B0302020104020203" pitchFamily="34" charset="-79"/>
              </a:rPr>
              <a:t>principal or interest</a:t>
            </a:r>
            <a:r>
              <a:rPr lang="en-US" sz="3200" dirty="0">
                <a:solidFill>
                  <a:schemeClr val="accent3"/>
                </a:solidFill>
                <a:latin typeface="Gabriola" panose="04040605051002020D02" pitchFamily="82" charset="0"/>
                <a:ea typeface="+mn-lt"/>
                <a:cs typeface="Gill Sans Light" panose="020B0302020104020203" pitchFamily="34" charset="-79"/>
              </a:rPr>
              <a:t> thereon remains overdue for </a:t>
            </a:r>
            <a:r>
              <a:rPr lang="en-US" sz="3200" u="sng" dirty="0">
                <a:solidFill>
                  <a:schemeClr val="accent3"/>
                </a:solidFill>
                <a:latin typeface="Gabriola" panose="04040605051002020D02" pitchFamily="82" charset="0"/>
                <a:ea typeface="+mn-lt"/>
                <a:cs typeface="Gill Sans Light" panose="020B0302020104020203" pitchFamily="34" charset="-79"/>
              </a:rPr>
              <a:t>one crop season for long duration crops</a:t>
            </a:r>
            <a:r>
              <a:rPr lang="en-US" sz="3200" dirty="0">
                <a:latin typeface="Gabriola" panose="04040605051002020D02" pitchFamily="82" charset="0"/>
                <a:ea typeface="+mn-lt"/>
                <a:cs typeface="Gill Sans Light" panose="020B0302020104020203" pitchFamily="34" charset="-79"/>
              </a:rPr>
              <a:t>.</a:t>
            </a:r>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T</a:t>
            </a:r>
            <a:r>
              <a:rPr lang="en-US" sz="3200" dirty="0">
                <a:solidFill>
                  <a:schemeClr val="accent3"/>
                </a:solidFill>
                <a:latin typeface="Gabriola" panose="04040605051002020D02" pitchFamily="82" charset="0"/>
                <a:ea typeface="+mn-lt"/>
                <a:cs typeface="Gill Sans Light" panose="020B0302020104020203" pitchFamily="34" charset="-79"/>
              </a:rPr>
              <a:t>he amount of liquidity facility </a:t>
            </a:r>
            <a:r>
              <a:rPr lang="en-US" sz="3200" u="sng" dirty="0">
                <a:solidFill>
                  <a:schemeClr val="accent3"/>
                </a:solidFill>
                <a:latin typeface="Gabriola" panose="04040605051002020D02" pitchFamily="82" charset="0"/>
                <a:ea typeface="+mn-lt"/>
                <a:cs typeface="Gill Sans Light" panose="020B0302020104020203" pitchFamily="34" charset="-79"/>
              </a:rPr>
              <a:t>remains outstanding</a:t>
            </a:r>
            <a:r>
              <a:rPr lang="en-US" sz="3200" dirty="0">
                <a:solidFill>
                  <a:schemeClr val="accent3"/>
                </a:solidFill>
                <a:latin typeface="Gabriola" panose="04040605051002020D02" pitchFamily="82" charset="0"/>
                <a:ea typeface="+mn-lt"/>
                <a:cs typeface="Gill Sans Light" panose="020B0302020104020203" pitchFamily="34" charset="-79"/>
              </a:rPr>
              <a:t> for more than 90 days, in respect of a </a:t>
            </a:r>
            <a:r>
              <a:rPr lang="en-US" sz="3200" dirty="0">
                <a:latin typeface="Gabriola" panose="04040605051002020D02" pitchFamily="82" charset="0"/>
                <a:ea typeface="+mn-lt"/>
                <a:cs typeface="Gill Sans Light" panose="020B0302020104020203" pitchFamily="34" charset="-79"/>
              </a:rPr>
              <a:t>Securitization</a:t>
            </a:r>
            <a:r>
              <a:rPr lang="en-US" sz="3200" dirty="0">
                <a:solidFill>
                  <a:schemeClr val="accent3"/>
                </a:solidFill>
                <a:latin typeface="Gabriola" panose="04040605051002020D02" pitchFamily="82" charset="0"/>
                <a:ea typeface="+mn-lt"/>
                <a:cs typeface="Gill Sans Light" panose="020B0302020104020203" pitchFamily="34" charset="-79"/>
              </a:rPr>
              <a:t> Transaction undertaken in terms of the Reserve Bank of India (Securitization of Standard Assets) Directions, 2021.</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53494162-6C2B-45DD-EDEA-04DB3E4C5206}"/>
              </a:ext>
            </a:extLst>
          </p:cNvPr>
          <p:cNvSpPr/>
          <p:nvPr/>
        </p:nvSpPr>
        <p:spPr>
          <a:xfrm>
            <a:off x="9017394"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3259617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I</a:t>
            </a:r>
            <a:r>
              <a:rPr lang="en-US" sz="3200" dirty="0">
                <a:solidFill>
                  <a:schemeClr val="accent3"/>
                </a:solidFill>
                <a:latin typeface="Gabriola" panose="04040605051002020D02" pitchFamily="82" charset="0"/>
                <a:ea typeface="+mn-lt"/>
                <a:cs typeface="Gill Sans Light" panose="020B0302020104020203" pitchFamily="34" charset="-79"/>
              </a:rPr>
              <a:t>n respect of </a:t>
            </a:r>
            <a:r>
              <a:rPr lang="en-US" sz="3200" b="1" dirty="0">
                <a:solidFill>
                  <a:schemeClr val="accent3"/>
                </a:solidFill>
                <a:latin typeface="Gabriola" panose="04040605051002020D02" pitchFamily="82" charset="0"/>
                <a:ea typeface="+mn-lt"/>
                <a:cs typeface="Gill Sans Light" panose="020B0302020104020203" pitchFamily="34" charset="-79"/>
              </a:rPr>
              <a:t>derivative transactions</a:t>
            </a:r>
            <a:r>
              <a:rPr lang="en-US" sz="3200" dirty="0">
                <a:solidFill>
                  <a:schemeClr val="accent3"/>
                </a:solidFill>
                <a:latin typeface="Gabriola" panose="04040605051002020D02" pitchFamily="82" charset="0"/>
                <a:ea typeface="+mn-lt"/>
                <a:cs typeface="Gill Sans Light" panose="020B0302020104020203" pitchFamily="34" charset="-79"/>
              </a:rPr>
              <a:t>, the overdue receivables representing positive </a:t>
            </a:r>
            <a:r>
              <a:rPr lang="en-US" sz="3200" b="1" dirty="0">
                <a:solidFill>
                  <a:schemeClr val="accent3"/>
                </a:solidFill>
                <a:latin typeface="Gabriola" panose="04040605051002020D02" pitchFamily="82" charset="0"/>
                <a:ea typeface="+mn-lt"/>
                <a:cs typeface="Gill Sans Light" panose="020B0302020104020203" pitchFamily="34" charset="-79"/>
              </a:rPr>
              <a:t>mark-to-market value</a:t>
            </a:r>
            <a:r>
              <a:rPr lang="en-US" sz="3200" dirty="0">
                <a:solidFill>
                  <a:schemeClr val="accent3"/>
                </a:solidFill>
                <a:latin typeface="Gabriola" panose="04040605051002020D02" pitchFamily="82" charset="0"/>
                <a:ea typeface="+mn-lt"/>
                <a:cs typeface="Gill Sans Light" panose="020B0302020104020203" pitchFamily="34" charset="-79"/>
              </a:rPr>
              <a:t> of a derivative contract, if these </a:t>
            </a:r>
            <a:r>
              <a:rPr lang="en-US" sz="3200" b="1" dirty="0">
                <a:solidFill>
                  <a:schemeClr val="accent3"/>
                </a:solidFill>
                <a:latin typeface="Gabriola" panose="04040605051002020D02" pitchFamily="82" charset="0"/>
                <a:ea typeface="+mn-lt"/>
                <a:cs typeface="Gill Sans Light" panose="020B0302020104020203" pitchFamily="34" charset="-79"/>
              </a:rPr>
              <a:t>remain unpaid</a:t>
            </a:r>
            <a:r>
              <a:rPr lang="en-US" sz="3200" dirty="0">
                <a:solidFill>
                  <a:schemeClr val="accent3"/>
                </a:solidFill>
                <a:latin typeface="Gabriola" panose="04040605051002020D02" pitchFamily="82" charset="0"/>
                <a:ea typeface="+mn-lt"/>
                <a:cs typeface="Gill Sans Light" panose="020B0302020104020203" pitchFamily="34" charset="-79"/>
              </a:rPr>
              <a:t> for a period of 90 days from the specified due date for payment.</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42534941-88F5-3AB5-F59B-71B5CE210051}"/>
              </a:ext>
            </a:extLst>
          </p:cNvPr>
          <p:cNvSpPr/>
          <p:nvPr/>
        </p:nvSpPr>
        <p:spPr>
          <a:xfrm>
            <a:off x="633046"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1831387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latin typeface="Gabriola" panose="04040605051002020D02" pitchFamily="82" charset="0"/>
                <a:ea typeface="+mn-lt"/>
                <a:cs typeface="Gill Sans Light" panose="020B0302020104020203" pitchFamily="34" charset="-79"/>
              </a:rPr>
              <a:t>O</a:t>
            </a:r>
            <a:r>
              <a:rPr lang="en-US" sz="3200" dirty="0">
                <a:solidFill>
                  <a:schemeClr val="accent3"/>
                </a:solidFill>
                <a:latin typeface="Gabriola" panose="04040605051002020D02" pitchFamily="82" charset="0"/>
                <a:ea typeface="+mn-lt"/>
                <a:cs typeface="Gill Sans Light" panose="020B0302020104020203" pitchFamily="34" charset="-79"/>
              </a:rPr>
              <a:t>utstanding in the </a:t>
            </a:r>
            <a:r>
              <a:rPr lang="en-US" sz="3200" b="1" dirty="0">
                <a:solidFill>
                  <a:schemeClr val="accent3"/>
                </a:solidFill>
                <a:latin typeface="Gabriola" panose="04040605051002020D02" pitchFamily="82" charset="0"/>
                <a:ea typeface="+mn-lt"/>
                <a:cs typeface="Gill Sans Light" panose="020B0302020104020203" pitchFamily="34" charset="-79"/>
              </a:rPr>
              <a:t>account is based on drawing power</a:t>
            </a:r>
            <a:r>
              <a:rPr lang="en-US" sz="3200" dirty="0">
                <a:solidFill>
                  <a:schemeClr val="accent3"/>
                </a:solidFill>
                <a:latin typeface="Gabriola" panose="04040605051002020D02" pitchFamily="82" charset="0"/>
                <a:ea typeface="+mn-lt"/>
                <a:cs typeface="Gill Sans Light" panose="020B0302020104020203" pitchFamily="34" charset="-79"/>
              </a:rPr>
              <a:t> calculated from stock statements older than </a:t>
            </a:r>
            <a:r>
              <a:rPr lang="en-US" sz="3200" b="1" dirty="0">
                <a:solidFill>
                  <a:schemeClr val="accent3"/>
                </a:solidFill>
                <a:latin typeface="Gabriola" panose="04040605051002020D02" pitchFamily="82" charset="0"/>
                <a:ea typeface="+mn-lt"/>
                <a:cs typeface="Gill Sans Light" panose="020B0302020104020203" pitchFamily="34" charset="-79"/>
              </a:rPr>
              <a:t>three months and remains</a:t>
            </a:r>
            <a:r>
              <a:rPr lang="en-US" sz="3200" dirty="0">
                <a:solidFill>
                  <a:schemeClr val="accent3"/>
                </a:solidFill>
                <a:latin typeface="Gabriola" panose="04040605051002020D02" pitchFamily="82" charset="0"/>
                <a:ea typeface="+mn-lt"/>
                <a:cs typeface="Gill Sans Light" panose="020B0302020104020203" pitchFamily="34" charset="-79"/>
              </a:rPr>
              <a:t> so for a continuous period of </a:t>
            </a:r>
            <a:r>
              <a:rPr lang="en-US" sz="3200" b="1" dirty="0">
                <a:solidFill>
                  <a:schemeClr val="accent3"/>
                </a:solidFill>
                <a:latin typeface="Gabriola" panose="04040605051002020D02" pitchFamily="82" charset="0"/>
                <a:ea typeface="+mn-lt"/>
                <a:cs typeface="Gill Sans Light" panose="020B0302020104020203" pitchFamily="34" charset="-79"/>
              </a:rPr>
              <a:t>90 days</a:t>
            </a:r>
            <a:r>
              <a:rPr lang="en-US" sz="3200" dirty="0">
                <a:solidFill>
                  <a:schemeClr val="accent3"/>
                </a:solidFill>
                <a:latin typeface="Gabriola" panose="04040605051002020D02" pitchFamily="82" charset="0"/>
                <a:ea typeface="+mn-lt"/>
                <a:cs typeface="Gill Sans Light" panose="020B0302020104020203" pitchFamily="34" charset="-79"/>
              </a:rPr>
              <a:t>.</a:t>
            </a: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R</a:t>
            </a:r>
            <a:r>
              <a:rPr lang="en-US" sz="3200" dirty="0">
                <a:solidFill>
                  <a:schemeClr val="accent3"/>
                </a:solidFill>
                <a:latin typeface="Gabriola" panose="04040605051002020D02" pitchFamily="82" charset="0"/>
                <a:ea typeface="+mn-lt"/>
                <a:cs typeface="Gill Sans Light" panose="020B0302020104020203" pitchFamily="34" charset="-79"/>
              </a:rPr>
              <a:t>egular / ad hoc credit limits have not been </a:t>
            </a:r>
            <a:r>
              <a:rPr lang="en-US" sz="3200" b="1" dirty="0">
                <a:solidFill>
                  <a:schemeClr val="accent3"/>
                </a:solidFill>
                <a:latin typeface="Gabriola" panose="04040605051002020D02" pitchFamily="82" charset="0"/>
                <a:ea typeface="+mn-lt"/>
                <a:cs typeface="Gill Sans Light" panose="020B0302020104020203" pitchFamily="34" charset="-79"/>
              </a:rPr>
              <a:t>renewed / reviewed</a:t>
            </a:r>
            <a:r>
              <a:rPr lang="en-US" sz="3200" dirty="0">
                <a:solidFill>
                  <a:schemeClr val="accent3"/>
                </a:solidFill>
                <a:latin typeface="Gabriola" panose="04040605051002020D02" pitchFamily="82" charset="0"/>
                <a:ea typeface="+mn-lt"/>
                <a:cs typeface="Gill Sans Light" panose="020B0302020104020203" pitchFamily="34" charset="-79"/>
              </a:rPr>
              <a:t> within 180 days from the due date/ date of ad hoc sanction.</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7864D277-6C3E-8B5E-A9A6-052C15789EDA}"/>
              </a:ext>
            </a:extLst>
          </p:cNvPr>
          <p:cNvSpPr/>
          <p:nvPr/>
        </p:nvSpPr>
        <p:spPr>
          <a:xfrm>
            <a:off x="9031462"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858349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latin typeface="Gabriola" panose="04040605051002020D02" pitchFamily="82" charset="0"/>
                <a:ea typeface="+mn-lt"/>
                <a:cs typeface="Gill Sans Light" panose="020B0302020104020203" pitchFamily="34" charset="-79"/>
              </a:rPr>
              <a:t>T</a:t>
            </a:r>
            <a:r>
              <a:rPr lang="en-US" sz="3200" dirty="0">
                <a:solidFill>
                  <a:schemeClr val="accent3"/>
                </a:solidFill>
                <a:latin typeface="Gabriola" panose="04040605051002020D02" pitchFamily="82" charset="0"/>
                <a:ea typeface="+mn-lt"/>
                <a:cs typeface="Gill Sans Light" panose="020B0302020104020203" pitchFamily="34" charset="-79"/>
              </a:rPr>
              <a:t>here are </a:t>
            </a:r>
            <a:r>
              <a:rPr lang="en-US" sz="3200" b="1" dirty="0">
                <a:solidFill>
                  <a:schemeClr val="accent3"/>
                </a:solidFill>
                <a:latin typeface="Gabriola" panose="04040605051002020D02" pitchFamily="82" charset="0"/>
                <a:ea typeface="+mn-lt"/>
                <a:cs typeface="Gill Sans Light" panose="020B0302020104020203" pitchFamily="34" charset="-79"/>
              </a:rPr>
              <a:t>potential threats for recovery</a:t>
            </a:r>
            <a:r>
              <a:rPr lang="en-US" sz="3200" dirty="0">
                <a:solidFill>
                  <a:schemeClr val="accent3"/>
                </a:solidFill>
                <a:latin typeface="Gabriola" panose="04040605051002020D02" pitchFamily="82" charset="0"/>
                <a:ea typeface="+mn-lt"/>
                <a:cs typeface="Gill Sans Light" panose="020B0302020104020203" pitchFamily="34" charset="-79"/>
              </a:rPr>
              <a:t> on account of erosion in the value of security or non-availability of security and existence of other factors, such as frauds committed by borrowers.</a:t>
            </a: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A</a:t>
            </a:r>
            <a:r>
              <a:rPr lang="en-US" sz="3200" dirty="0">
                <a:solidFill>
                  <a:schemeClr val="accent3"/>
                </a:solidFill>
                <a:latin typeface="Gabriola" panose="04040605051002020D02" pitchFamily="82" charset="0"/>
                <a:ea typeface="+mn-lt"/>
                <a:cs typeface="Gill Sans Light" panose="020B0302020104020203" pitchFamily="34" charset="-79"/>
              </a:rPr>
              <a:t> </a:t>
            </a:r>
            <a:r>
              <a:rPr lang="en-US" sz="3200" b="1" dirty="0">
                <a:solidFill>
                  <a:schemeClr val="accent3"/>
                </a:solidFill>
                <a:latin typeface="Gabriola" panose="04040605051002020D02" pitchFamily="82" charset="0"/>
                <a:ea typeface="+mn-lt"/>
                <a:cs typeface="Gill Sans Light" panose="020B0302020104020203" pitchFamily="34" charset="-79"/>
              </a:rPr>
              <a:t>restructuring plan has been implemented</a:t>
            </a:r>
            <a:r>
              <a:rPr lang="en-US" sz="3200" dirty="0">
                <a:solidFill>
                  <a:schemeClr val="accent3"/>
                </a:solidFill>
                <a:latin typeface="Gabriola" panose="04040605051002020D02" pitchFamily="82" charset="0"/>
                <a:ea typeface="+mn-lt"/>
                <a:cs typeface="Gill Sans Light" panose="020B0302020104020203" pitchFamily="34" charset="-79"/>
              </a:rPr>
              <a:t> under guidelines that do not permit Standard asset classification </a:t>
            </a:r>
            <a:r>
              <a:rPr lang="en-US" sz="3200" b="1" dirty="0">
                <a:solidFill>
                  <a:schemeClr val="accent3"/>
                </a:solidFill>
                <a:latin typeface="Gabriola" panose="04040605051002020D02" pitchFamily="82" charset="0"/>
                <a:ea typeface="+mn-lt"/>
                <a:cs typeface="Gill Sans Light" panose="020B0302020104020203" pitchFamily="34" charset="-79"/>
              </a:rPr>
              <a:t>post such restructuring</a:t>
            </a:r>
            <a:r>
              <a:rPr lang="en-US" sz="3200" dirty="0">
                <a:solidFill>
                  <a:schemeClr val="accent3"/>
                </a:solidFill>
                <a:latin typeface="Gabriola" panose="04040605051002020D02" pitchFamily="82" charset="0"/>
                <a:ea typeface="+mn-lt"/>
                <a:cs typeface="Gill Sans Light" panose="020B0302020104020203" pitchFamily="34" charset="-79"/>
              </a:rPr>
              <a:t>.</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497D0DD9-C4FE-D318-0AA8-92C262AA819A}"/>
              </a:ext>
            </a:extLst>
          </p:cNvPr>
          <p:cNvSpPr/>
          <p:nvPr/>
        </p:nvSpPr>
        <p:spPr>
          <a:xfrm>
            <a:off x="8890785"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675835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solidFill>
                  <a:schemeClr val="accent3"/>
                </a:solidFill>
                <a:latin typeface="Gabriola" panose="04040605051002020D02" pitchFamily="82" charset="0"/>
                <a:ea typeface="+mn-lt"/>
                <a:cs typeface="Gill Sans Light" panose="020B0302020104020203" pitchFamily="34" charset="-79"/>
              </a:rPr>
              <a:t>There are exemptions to the above classification. For instance, advances against Term </a:t>
            </a:r>
            <a:r>
              <a:rPr lang="en-US" sz="3200" dirty="0">
                <a:latin typeface="Gabriola" panose="04040605051002020D02" pitchFamily="82" charset="0"/>
                <a:ea typeface="+mn-lt"/>
                <a:cs typeface="Gill Sans Light" panose="020B0302020104020203" pitchFamily="34" charset="-79"/>
              </a:rPr>
              <a:t>D</a:t>
            </a:r>
            <a:r>
              <a:rPr lang="en-US" sz="3200" dirty="0">
                <a:solidFill>
                  <a:schemeClr val="accent3"/>
                </a:solidFill>
                <a:latin typeface="Gabriola" panose="04040605051002020D02" pitchFamily="82" charset="0"/>
                <a:ea typeface="+mn-lt"/>
                <a:cs typeface="Gill Sans Light" panose="020B0302020104020203" pitchFamily="34" charset="-79"/>
              </a:rPr>
              <a:t>eposits, NSCs eligible for Surrender, IVPs, KVPs and Life </a:t>
            </a:r>
            <a:r>
              <a:rPr lang="en-US" sz="3200" dirty="0">
                <a:latin typeface="Gabriola" panose="04040605051002020D02" pitchFamily="82" charset="0"/>
                <a:ea typeface="+mn-lt"/>
                <a:cs typeface="Gill Sans Light" panose="020B0302020104020203" pitchFamily="34" charset="-79"/>
              </a:rPr>
              <a:t>P</a:t>
            </a:r>
            <a:r>
              <a:rPr lang="en-US" sz="3200" dirty="0">
                <a:solidFill>
                  <a:schemeClr val="accent3"/>
                </a:solidFill>
                <a:latin typeface="Gabriola" panose="04040605051002020D02" pitchFamily="82" charset="0"/>
                <a:ea typeface="+mn-lt"/>
                <a:cs typeface="Gill Sans Light" panose="020B0302020104020203" pitchFamily="34" charset="-79"/>
              </a:rPr>
              <a:t>olicies need not be treated as NPAs, </a:t>
            </a:r>
            <a:r>
              <a:rPr lang="en-US" sz="3200" b="1" dirty="0">
                <a:solidFill>
                  <a:schemeClr val="accent3"/>
                </a:solidFill>
                <a:latin typeface="Gabriola" panose="04040605051002020D02" pitchFamily="82" charset="0"/>
                <a:ea typeface="+mn-lt"/>
                <a:cs typeface="Gill Sans Light" panose="020B0302020104020203" pitchFamily="34" charset="-79"/>
              </a:rPr>
              <a:t>provided adequate margin</a:t>
            </a:r>
            <a:r>
              <a:rPr lang="en-US" sz="3200" dirty="0">
                <a:solidFill>
                  <a:schemeClr val="accent3"/>
                </a:solidFill>
                <a:latin typeface="Gabriola" panose="04040605051002020D02" pitchFamily="82" charset="0"/>
                <a:ea typeface="+mn-lt"/>
                <a:cs typeface="Gill Sans Light" panose="020B0302020104020203" pitchFamily="34" charset="-79"/>
              </a:rPr>
              <a:t> is available in the accounts. </a:t>
            </a: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The </a:t>
            </a:r>
            <a:r>
              <a:rPr lang="en-US" sz="3200" b="1" dirty="0">
                <a:solidFill>
                  <a:schemeClr val="accent3"/>
                </a:solidFill>
                <a:latin typeface="Gabriola" panose="04040605051002020D02" pitchFamily="82" charset="0"/>
                <a:ea typeface="+mn-lt"/>
                <a:cs typeface="Gill Sans Light" panose="020B0302020104020203" pitchFamily="34" charset="-79"/>
              </a:rPr>
              <a:t>credit facilities backed by guarantee</a:t>
            </a:r>
            <a:r>
              <a:rPr lang="en-US" sz="3200" dirty="0">
                <a:solidFill>
                  <a:schemeClr val="accent3"/>
                </a:solidFill>
                <a:latin typeface="Gabriola" panose="04040605051002020D02" pitchFamily="82" charset="0"/>
                <a:ea typeface="+mn-lt"/>
                <a:cs typeface="Gill Sans Light" panose="020B0302020104020203" pitchFamily="34" charset="-79"/>
              </a:rPr>
              <a:t> of the Central Government though overdue may be treated as NPA only when the Government repudiates its guarantee when invoked.</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63DC2695-215D-5B5E-3143-00533F5599D7}"/>
              </a:ext>
            </a:extLst>
          </p:cNvPr>
          <p:cNvSpPr/>
          <p:nvPr/>
        </p:nvSpPr>
        <p:spPr>
          <a:xfrm>
            <a:off x="9059598" y="4979964"/>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323875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marL="0" indent="0" algn="ctr">
              <a:buNone/>
            </a:pPr>
            <a:r>
              <a:rPr lang="en-US" sz="3600" b="1" dirty="0">
                <a:solidFill>
                  <a:schemeClr val="accent3"/>
                </a:solidFill>
                <a:latin typeface="Gabriola" panose="04040605051002020D02" pitchFamily="82" charset="0"/>
                <a:ea typeface="+mn-lt"/>
                <a:cs typeface="Gill Sans Light" panose="020B0302020104020203" pitchFamily="34" charset="-79"/>
              </a:rPr>
              <a:t>2.Provisions</a:t>
            </a:r>
          </a:p>
          <a:p>
            <a:pPr marL="0" indent="0" algn="ctr">
              <a:buNone/>
            </a:pPr>
            <a:r>
              <a:rPr lang="en-US" sz="3600" b="1" dirty="0">
                <a:latin typeface="Gabriola" panose="04040605051002020D02" pitchFamily="82" charset="0"/>
                <a:ea typeface="+mn-lt"/>
                <a:cs typeface="Gill Sans Light" panose="020B0302020104020203" pitchFamily="34" charset="-79"/>
              </a:rPr>
              <a:t>(To be Discontinued)</a:t>
            </a:r>
            <a:endParaRPr lang="en-US" sz="3600" b="1"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66180510-050E-DCD8-410D-7D65DB80C125}"/>
              </a:ext>
            </a:extLst>
          </p:cNvPr>
          <p:cNvSpPr/>
          <p:nvPr/>
        </p:nvSpPr>
        <p:spPr>
          <a:xfrm>
            <a:off x="633046"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1782215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marL="0" indent="0" algn="ctr">
              <a:buNone/>
            </a:pPr>
            <a:r>
              <a:rPr lang="en-US" sz="3600" b="1" dirty="0" err="1">
                <a:solidFill>
                  <a:schemeClr val="accent3"/>
                </a:solidFill>
                <a:latin typeface="Gabriola" panose="04040605051002020D02" pitchFamily="82" charset="0"/>
                <a:ea typeface="+mn-lt"/>
                <a:cs typeface="Gill Sans Light" panose="020B0302020104020203" pitchFamily="34" charset="-79"/>
              </a:rPr>
              <a:t>i</a:t>
            </a:r>
            <a:r>
              <a:rPr lang="en-US" sz="3600" b="1" dirty="0">
                <a:solidFill>
                  <a:schemeClr val="accent3"/>
                </a:solidFill>
                <a:latin typeface="Gabriola" panose="04040605051002020D02" pitchFamily="82" charset="0"/>
                <a:ea typeface="+mn-lt"/>
                <a:cs typeface="Gill Sans Light" panose="020B0302020104020203" pitchFamily="34" charset="-79"/>
              </a:rPr>
              <a:t>. On Standard Assets</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A34207E3-9F96-8615-D851-285958F28761}"/>
              </a:ext>
            </a:extLst>
          </p:cNvPr>
          <p:cNvSpPr/>
          <p:nvPr/>
        </p:nvSpPr>
        <p:spPr>
          <a:xfrm>
            <a:off x="633046"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195700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fontScale="92500" lnSpcReduction="20000"/>
          </a:bodyPr>
          <a:lstStyle/>
          <a:p>
            <a:pPr marL="0" indent="0" algn="just">
              <a:buNone/>
            </a:pPr>
            <a:r>
              <a:rPr lang="en-US" sz="3200" dirty="0">
                <a:solidFill>
                  <a:schemeClr val="accent3"/>
                </a:solidFill>
                <a:latin typeface="Gabriola" panose="04040605051002020D02" pitchFamily="82" charset="0"/>
                <a:ea typeface="+mn-lt"/>
                <a:cs typeface="Gill Sans Light" panose="020B0302020104020203" pitchFamily="34" charset="-79"/>
              </a:rPr>
              <a:t>Banks should make </a:t>
            </a:r>
            <a:r>
              <a:rPr lang="en-US" sz="3200" b="1" dirty="0">
                <a:solidFill>
                  <a:schemeClr val="accent3"/>
                </a:solidFill>
                <a:latin typeface="Gabriola" panose="04040605051002020D02" pitchFamily="82" charset="0"/>
                <a:ea typeface="+mn-lt"/>
                <a:cs typeface="Gill Sans Light" panose="020B0302020104020203" pitchFamily="34" charset="-79"/>
              </a:rPr>
              <a:t>general provision for standard assets</a:t>
            </a:r>
            <a:r>
              <a:rPr lang="en-US" sz="3200" dirty="0">
                <a:solidFill>
                  <a:schemeClr val="accent3"/>
                </a:solidFill>
                <a:latin typeface="Gabriola" panose="04040605051002020D02" pitchFamily="82" charset="0"/>
                <a:ea typeface="+mn-lt"/>
                <a:cs typeface="Gill Sans Light" panose="020B0302020104020203" pitchFamily="34" charset="-79"/>
              </a:rPr>
              <a:t> at the following rates for the funded outstanding on </a:t>
            </a:r>
            <a:r>
              <a:rPr lang="en-US" sz="3200" b="1" dirty="0">
                <a:solidFill>
                  <a:schemeClr val="accent3"/>
                </a:solidFill>
                <a:latin typeface="Gabriola" panose="04040605051002020D02" pitchFamily="82" charset="0"/>
                <a:ea typeface="+mn-lt"/>
                <a:cs typeface="Gill Sans Light" panose="020B0302020104020203" pitchFamily="34" charset="-79"/>
              </a:rPr>
              <a:t>global loan portfolio basis</a:t>
            </a:r>
            <a:r>
              <a:rPr lang="en-US" sz="3200" dirty="0">
                <a:solidFill>
                  <a:schemeClr val="accent3"/>
                </a:solidFill>
                <a:latin typeface="Gabriola" panose="04040605051002020D02" pitchFamily="82" charset="0"/>
                <a:ea typeface="+mn-lt"/>
                <a:cs typeface="Gill Sans Light" panose="020B0302020104020203" pitchFamily="34" charset="-79"/>
              </a:rPr>
              <a:t>:</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b="1" dirty="0">
                <a:solidFill>
                  <a:schemeClr val="accent3"/>
                </a:solidFill>
                <a:latin typeface="Gabriola" panose="04040605051002020D02" pitchFamily="82" charset="0"/>
                <a:ea typeface="+mn-lt"/>
                <a:cs typeface="Gill Sans Light" panose="020B0302020104020203" pitchFamily="34" charset="-79"/>
              </a:rPr>
              <a:t>Farm Credit to agricultural activities</a:t>
            </a:r>
            <a:r>
              <a:rPr lang="en-US" sz="3200" dirty="0">
                <a:solidFill>
                  <a:schemeClr val="accent3"/>
                </a:solidFill>
                <a:latin typeface="Gabriola" panose="04040605051002020D02" pitchFamily="82" charset="0"/>
                <a:ea typeface="+mn-lt"/>
                <a:cs typeface="Gill Sans Light" panose="020B0302020104020203" pitchFamily="34" charset="-79"/>
              </a:rPr>
              <a:t>, individual housing loans and Small and Micro Enterprises (SMEs) sectors at 0.25 per cent.</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A</a:t>
            </a:r>
            <a:r>
              <a:rPr lang="en-US" sz="3200" dirty="0">
                <a:solidFill>
                  <a:schemeClr val="accent3"/>
                </a:solidFill>
                <a:latin typeface="Gabriola" panose="04040605051002020D02" pitchFamily="82" charset="0"/>
                <a:ea typeface="+mn-lt"/>
                <a:cs typeface="Gill Sans Light" panose="020B0302020104020203" pitchFamily="34" charset="-79"/>
              </a:rPr>
              <a:t>dvances to </a:t>
            </a:r>
            <a:r>
              <a:rPr lang="en-US" sz="3200" b="1" dirty="0">
                <a:solidFill>
                  <a:schemeClr val="accent3"/>
                </a:solidFill>
                <a:latin typeface="Gabriola" panose="04040605051002020D02" pitchFamily="82" charset="0"/>
                <a:ea typeface="+mn-lt"/>
                <a:cs typeface="Gill Sans Light" panose="020B0302020104020203" pitchFamily="34" charset="-79"/>
              </a:rPr>
              <a:t>Commercial Real Estate (CRE) Sector</a:t>
            </a:r>
            <a:r>
              <a:rPr lang="en-US" sz="3200" dirty="0">
                <a:solidFill>
                  <a:schemeClr val="accent3"/>
                </a:solidFill>
                <a:latin typeface="Gabriola" panose="04040605051002020D02" pitchFamily="82" charset="0"/>
                <a:ea typeface="+mn-lt"/>
                <a:cs typeface="Gill Sans Light" panose="020B0302020104020203" pitchFamily="34" charset="-79"/>
              </a:rPr>
              <a:t> at 1.00 per cent.</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A</a:t>
            </a:r>
            <a:r>
              <a:rPr lang="en-US" sz="3200" dirty="0">
                <a:solidFill>
                  <a:schemeClr val="accent3"/>
                </a:solidFill>
                <a:latin typeface="Gabriola" panose="04040605051002020D02" pitchFamily="82" charset="0"/>
                <a:ea typeface="+mn-lt"/>
                <a:cs typeface="Gill Sans Light" panose="020B0302020104020203" pitchFamily="34" charset="-79"/>
              </a:rPr>
              <a:t>dvances to </a:t>
            </a:r>
            <a:r>
              <a:rPr lang="en-US" sz="3200" b="1" dirty="0">
                <a:solidFill>
                  <a:schemeClr val="accent3"/>
                </a:solidFill>
                <a:latin typeface="Gabriola" panose="04040605051002020D02" pitchFamily="82" charset="0"/>
                <a:ea typeface="+mn-lt"/>
                <a:cs typeface="Gill Sans Light" panose="020B0302020104020203" pitchFamily="34" charset="-79"/>
              </a:rPr>
              <a:t>Commercial Real Estate-</a:t>
            </a:r>
            <a:r>
              <a:rPr lang="en-US" sz="3200" dirty="0">
                <a:solidFill>
                  <a:schemeClr val="accent3"/>
                </a:solidFill>
                <a:latin typeface="Gabriola" panose="04040605051002020D02" pitchFamily="82" charset="0"/>
                <a:ea typeface="+mn-lt"/>
                <a:cs typeface="Gill Sans Light" panose="020B0302020104020203" pitchFamily="34" charset="-79"/>
              </a:rPr>
              <a:t>Residential Housing Sector (CRE-RH) at </a:t>
            </a:r>
            <a:r>
              <a:rPr lang="en-US" sz="3200" b="1" dirty="0">
                <a:solidFill>
                  <a:schemeClr val="accent3"/>
                </a:solidFill>
                <a:latin typeface="Gabriola" panose="04040605051002020D02" pitchFamily="82" charset="0"/>
                <a:ea typeface="+mn-lt"/>
                <a:cs typeface="Gill Sans Light" panose="020B0302020104020203" pitchFamily="34" charset="-79"/>
              </a:rPr>
              <a:t>0.75 per cent</a:t>
            </a:r>
            <a:r>
              <a:rPr lang="en-US" sz="3200" dirty="0">
                <a:solidFill>
                  <a:schemeClr val="accent3"/>
                </a:solidFill>
                <a:latin typeface="Gabriola" panose="04040605051002020D02" pitchFamily="82" charset="0"/>
                <a:ea typeface="+mn-lt"/>
                <a:cs typeface="Gill Sans Light" panose="020B0302020104020203" pitchFamily="34" charset="-79"/>
              </a:rPr>
              <a:t>.</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47</a:t>
            </a:fld>
            <a:endParaRPr lang="en-US" dirty="0"/>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704106F4-5014-D1D1-2E9C-A8607778160A}"/>
              </a:ext>
            </a:extLst>
          </p:cNvPr>
          <p:cNvSpPr/>
          <p:nvPr/>
        </p:nvSpPr>
        <p:spPr>
          <a:xfrm>
            <a:off x="9144004" y="5697415"/>
            <a:ext cx="2532185" cy="47791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2001136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latin typeface="Gabriola" panose="04040605051002020D02" pitchFamily="82" charset="0"/>
                <a:ea typeface="+mn-lt"/>
                <a:cs typeface="Gill Sans Light" panose="020B0302020104020203" pitchFamily="34" charset="-79"/>
              </a:rPr>
              <a:t>H</a:t>
            </a:r>
            <a:r>
              <a:rPr lang="en-US" sz="3200" dirty="0">
                <a:solidFill>
                  <a:schemeClr val="accent3"/>
                </a:solidFill>
                <a:latin typeface="Gabriola" panose="04040605051002020D02" pitchFamily="82" charset="0"/>
                <a:ea typeface="+mn-lt"/>
                <a:cs typeface="Gill Sans Light" panose="020B0302020104020203" pitchFamily="34" charset="-79"/>
              </a:rPr>
              <a:t>ousing loans extended at </a:t>
            </a:r>
            <a:r>
              <a:rPr lang="en-US" sz="3200" b="1" dirty="0">
                <a:solidFill>
                  <a:schemeClr val="accent3"/>
                </a:solidFill>
                <a:latin typeface="Gabriola" panose="04040605051002020D02" pitchFamily="82" charset="0"/>
                <a:ea typeface="+mn-lt"/>
                <a:cs typeface="Gill Sans Light" panose="020B0302020104020203" pitchFamily="34" charset="-79"/>
              </a:rPr>
              <a:t>teaser rates</a:t>
            </a:r>
            <a:r>
              <a:rPr lang="en-US" sz="3200" dirty="0">
                <a:solidFill>
                  <a:schemeClr val="accent3"/>
                </a:solidFill>
                <a:latin typeface="Gabriola" panose="04040605051002020D02" pitchFamily="82" charset="0"/>
                <a:ea typeface="+mn-lt"/>
                <a:cs typeface="Gill Sans Light" panose="020B0302020104020203" pitchFamily="34" charset="-79"/>
              </a:rPr>
              <a:t>-2 per cent, which will revert to </a:t>
            </a:r>
            <a:r>
              <a:rPr lang="en-US" sz="3200" b="1" dirty="0">
                <a:solidFill>
                  <a:schemeClr val="accent3"/>
                </a:solidFill>
                <a:latin typeface="Gabriola" panose="04040605051002020D02" pitchFamily="82" charset="0"/>
                <a:ea typeface="+mn-lt"/>
                <a:cs typeface="Gill Sans Light" panose="020B0302020104020203" pitchFamily="34" charset="-79"/>
              </a:rPr>
              <a:t>0.40 per cent after 1 year</a:t>
            </a:r>
            <a:r>
              <a:rPr lang="en-US" sz="3200" dirty="0">
                <a:solidFill>
                  <a:schemeClr val="accent3"/>
                </a:solidFill>
                <a:latin typeface="Gabriola" panose="04040605051002020D02" pitchFamily="82" charset="0"/>
                <a:ea typeface="+mn-lt"/>
                <a:cs typeface="Gill Sans Light" panose="020B0302020104020203" pitchFamily="34" charset="-79"/>
              </a:rPr>
              <a:t> from the date on which the rates are </a:t>
            </a:r>
            <a:r>
              <a:rPr lang="en-US" sz="3200" b="1" dirty="0">
                <a:solidFill>
                  <a:schemeClr val="accent3"/>
                </a:solidFill>
                <a:latin typeface="Gabriola" panose="04040605051002020D02" pitchFamily="82" charset="0"/>
                <a:ea typeface="+mn-lt"/>
                <a:cs typeface="Gill Sans Light" panose="020B0302020104020203" pitchFamily="34" charset="-79"/>
              </a:rPr>
              <a:t>reset at higher rates if the accounts remain ‘standard</a:t>
            </a:r>
            <a:r>
              <a:rPr lang="en-US" sz="3200" dirty="0">
                <a:solidFill>
                  <a:schemeClr val="accent3"/>
                </a:solidFill>
                <a:latin typeface="Gabriola" panose="04040605051002020D02" pitchFamily="82" charset="0"/>
                <a:ea typeface="+mn-lt"/>
                <a:cs typeface="Gill Sans Light" panose="020B0302020104020203" pitchFamily="34" charset="-79"/>
              </a:rPr>
              <a:t>’.</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R</a:t>
            </a:r>
            <a:r>
              <a:rPr lang="en-US" sz="3200" dirty="0">
                <a:solidFill>
                  <a:schemeClr val="accent3"/>
                </a:solidFill>
                <a:latin typeface="Gabriola" panose="04040605051002020D02" pitchFamily="82" charset="0"/>
                <a:ea typeface="+mn-lt"/>
                <a:cs typeface="Gill Sans Light" panose="020B0302020104020203" pitchFamily="34" charset="-79"/>
              </a:rPr>
              <a:t>estructured advances-as stipulated in the </a:t>
            </a:r>
            <a:r>
              <a:rPr lang="en-US" sz="3200" b="1" dirty="0">
                <a:solidFill>
                  <a:schemeClr val="accent3"/>
                </a:solidFill>
                <a:latin typeface="Gabriola" panose="04040605051002020D02" pitchFamily="82" charset="0"/>
                <a:ea typeface="+mn-lt"/>
                <a:cs typeface="Gill Sans Light" panose="020B0302020104020203" pitchFamily="34" charset="-79"/>
              </a:rPr>
              <a:t>prudential norms for restructuring </a:t>
            </a:r>
            <a:r>
              <a:rPr lang="en-US" sz="3200" dirty="0">
                <a:solidFill>
                  <a:schemeClr val="accent3"/>
                </a:solidFill>
                <a:latin typeface="Gabriola" panose="04040605051002020D02" pitchFamily="82" charset="0"/>
                <a:ea typeface="+mn-lt"/>
                <a:cs typeface="Gill Sans Light" panose="020B0302020104020203" pitchFamily="34" charset="-79"/>
              </a:rPr>
              <a:t>of advances.</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FF6CF544-57C4-BD49-D9C9-0F8D8EAF4F1F}"/>
              </a:ext>
            </a:extLst>
          </p:cNvPr>
          <p:cNvSpPr/>
          <p:nvPr/>
        </p:nvSpPr>
        <p:spPr>
          <a:xfrm>
            <a:off x="633046" y="5064368"/>
            <a:ext cx="2532185" cy="9984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2843150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latin typeface="Gabriola" panose="04040605051002020D02" pitchFamily="82" charset="0"/>
                <a:ea typeface="+mn-lt"/>
                <a:cs typeface="Gill Sans Light" panose="020B0302020104020203" pitchFamily="34" charset="-79"/>
              </a:rPr>
              <a:t>A</a:t>
            </a:r>
            <a:r>
              <a:rPr lang="en-US" sz="3200" dirty="0">
                <a:solidFill>
                  <a:schemeClr val="accent3"/>
                </a:solidFill>
                <a:latin typeface="Gabriola" panose="04040605051002020D02" pitchFamily="82" charset="0"/>
                <a:ea typeface="+mn-lt"/>
                <a:cs typeface="Gill Sans Light" panose="020B0302020104020203" pitchFamily="34" charset="-79"/>
              </a:rPr>
              <a:t>dvances restructured and classified as standard in terms of the Master Direction – Reserve Bank of India (Relief Measures by Banks in Areas affected by Natural Calamities) Directions 2018-SCBs, as updated from time to time, </a:t>
            </a:r>
            <a:r>
              <a:rPr lang="en-US" sz="3200" b="1" dirty="0">
                <a:solidFill>
                  <a:schemeClr val="accent3"/>
                </a:solidFill>
                <a:latin typeface="Gabriola" panose="04040605051002020D02" pitchFamily="82" charset="0"/>
                <a:ea typeface="+mn-lt"/>
                <a:cs typeface="Gill Sans Light" panose="020B0302020104020203" pitchFamily="34" charset="-79"/>
              </a:rPr>
              <a:t>at 5%</a:t>
            </a:r>
            <a:r>
              <a:rPr lang="en-US" sz="3200" dirty="0">
                <a:solidFill>
                  <a:schemeClr val="accent3"/>
                </a:solidFill>
                <a:latin typeface="Gabriola" panose="04040605051002020D02" pitchFamily="82" charset="0"/>
                <a:ea typeface="+mn-lt"/>
                <a:cs typeface="Gill Sans Light" panose="020B0302020104020203" pitchFamily="34" charset="-79"/>
              </a:rPr>
              <a:t>.</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All other loans and advances at </a:t>
            </a:r>
            <a:r>
              <a:rPr lang="en-US" sz="3200" b="1" dirty="0">
                <a:solidFill>
                  <a:schemeClr val="accent3"/>
                </a:solidFill>
                <a:latin typeface="Gabriola" panose="04040605051002020D02" pitchFamily="82" charset="0"/>
                <a:ea typeface="+mn-lt"/>
                <a:cs typeface="Gill Sans Light" panose="020B0302020104020203" pitchFamily="34" charset="-79"/>
              </a:rPr>
              <a:t>0.40 per cent</a:t>
            </a:r>
            <a:r>
              <a:rPr lang="en-US" sz="3200" dirty="0">
                <a:solidFill>
                  <a:schemeClr val="accent3"/>
                </a:solidFill>
                <a:latin typeface="Gabriola" panose="04040605051002020D02" pitchFamily="82" charset="0"/>
                <a:ea typeface="+mn-lt"/>
                <a:cs typeface="Gill Sans Light" panose="020B0302020104020203" pitchFamily="34" charset="-79"/>
              </a:rPr>
              <a:t>.</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4767A625-6999-186D-BF4C-DB050BB4C454}"/>
              </a:ext>
            </a:extLst>
          </p:cNvPr>
          <p:cNvSpPr/>
          <p:nvPr/>
        </p:nvSpPr>
        <p:spPr>
          <a:xfrm>
            <a:off x="633046"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244245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69479"/>
            <a:ext cx="10515600" cy="584775"/>
          </a:xfrm>
        </p:spPr>
        <p:txBody>
          <a:bodyPr>
            <a:normAutofit/>
          </a:bodyPr>
          <a:lstStyle/>
          <a:p>
            <a:pPr marL="0" indent="0" algn="ctr">
              <a:buNone/>
            </a:pPr>
            <a:r>
              <a:rPr lang="en-US" sz="3200" b="1" dirty="0">
                <a:solidFill>
                  <a:schemeClr val="accent3"/>
                </a:solidFill>
                <a:latin typeface="Gabriola" panose="04040605051002020D02" pitchFamily="82" charset="0"/>
                <a:ea typeface="+mn-lt"/>
                <a:cs typeface="Gill Sans Light" panose="020B0302020104020203" pitchFamily="34" charset="-79"/>
              </a:rPr>
              <a:t>Discussion Paper on Expected Loss</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pic>
        <p:nvPicPr>
          <p:cNvPr id="3" name="Picture 2">
            <a:extLst>
              <a:ext uri="{FF2B5EF4-FFF2-40B4-BE49-F238E27FC236}">
                <a16:creationId xmlns:a16="http://schemas.microsoft.com/office/drawing/2014/main" id="{3012C70C-EB11-7398-BE3D-6FC4D5492706}"/>
              </a:ext>
            </a:extLst>
          </p:cNvPr>
          <p:cNvPicPr>
            <a:picLocks noChangeAspect="1"/>
          </p:cNvPicPr>
          <p:nvPr/>
        </p:nvPicPr>
        <p:blipFill>
          <a:blip r:embed="rId2"/>
          <a:stretch>
            <a:fillRect/>
          </a:stretch>
        </p:blipFill>
        <p:spPr>
          <a:xfrm>
            <a:off x="811652" y="2662455"/>
            <a:ext cx="10751990" cy="2795808"/>
          </a:xfrm>
          <a:prstGeom prst="rect">
            <a:avLst/>
          </a:prstGeom>
        </p:spPr>
      </p:pic>
    </p:spTree>
    <p:extLst>
      <p:ext uri="{BB962C8B-B14F-4D97-AF65-F5344CB8AC3E}">
        <p14:creationId xmlns:p14="http://schemas.microsoft.com/office/powerpoint/2010/main" val="2848126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marL="0" indent="0" algn="ctr">
              <a:buNone/>
            </a:pPr>
            <a:r>
              <a:rPr lang="en-US" sz="3600" b="1" dirty="0">
                <a:solidFill>
                  <a:schemeClr val="accent3"/>
                </a:solidFill>
                <a:latin typeface="Gabriola" panose="04040605051002020D02" pitchFamily="82" charset="0"/>
                <a:ea typeface="+mn-lt"/>
                <a:cs typeface="Gill Sans Light" panose="020B0302020104020203" pitchFamily="34" charset="-79"/>
              </a:rPr>
              <a:t>ii. On Sub-Standard Assets</a:t>
            </a:r>
          </a:p>
          <a:p>
            <a:pPr marL="0" indent="0" algn="ctr">
              <a:buNone/>
            </a:pPr>
            <a:r>
              <a:rPr lang="en-US" sz="3600" b="1" dirty="0">
                <a:latin typeface="Gabriola" panose="04040605051002020D02" pitchFamily="82" charset="0"/>
                <a:ea typeface="+mn-lt"/>
                <a:cs typeface="Gill Sans Light" panose="020B0302020104020203" pitchFamily="34" charset="-79"/>
              </a:rPr>
              <a:t>(To be Discontinued)</a:t>
            </a:r>
            <a:endParaRPr lang="en-US" sz="3600" b="1"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54451BA7-BF71-FFD5-D489-F02AC02F78CA}"/>
              </a:ext>
            </a:extLst>
          </p:cNvPr>
          <p:cNvSpPr/>
          <p:nvPr/>
        </p:nvSpPr>
        <p:spPr>
          <a:xfrm>
            <a:off x="633046"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1373674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solidFill>
                  <a:schemeClr val="accent3"/>
                </a:solidFill>
                <a:latin typeface="Gabriola" panose="04040605051002020D02" pitchFamily="82" charset="0"/>
                <a:ea typeface="+mn-lt"/>
                <a:cs typeface="Gill Sans Light" panose="020B0302020104020203" pitchFamily="34" charset="-79"/>
              </a:rPr>
              <a:t>A general provision of </a:t>
            </a:r>
            <a:r>
              <a:rPr lang="en-US" sz="3200" b="1" dirty="0">
                <a:solidFill>
                  <a:schemeClr val="accent3"/>
                </a:solidFill>
                <a:latin typeface="Gabriola" panose="04040605051002020D02" pitchFamily="82" charset="0"/>
                <a:ea typeface="+mn-lt"/>
                <a:cs typeface="Gill Sans Light" panose="020B0302020104020203" pitchFamily="34" charset="-79"/>
              </a:rPr>
              <a:t>15 percent</a:t>
            </a:r>
            <a:r>
              <a:rPr lang="en-US" sz="3200" dirty="0">
                <a:solidFill>
                  <a:schemeClr val="accent3"/>
                </a:solidFill>
                <a:latin typeface="Gabriola" panose="04040605051002020D02" pitchFamily="82" charset="0"/>
                <a:ea typeface="+mn-lt"/>
                <a:cs typeface="Gill Sans Light" panose="020B0302020104020203" pitchFamily="34" charset="-79"/>
              </a:rPr>
              <a:t> on total outstanding</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The ‘</a:t>
            </a:r>
            <a:r>
              <a:rPr lang="en-US" sz="3200" b="1" dirty="0">
                <a:solidFill>
                  <a:schemeClr val="accent3"/>
                </a:solidFill>
                <a:latin typeface="Gabriola" panose="04040605051002020D02" pitchFamily="82" charset="0"/>
                <a:ea typeface="+mn-lt"/>
                <a:cs typeface="Gill Sans Light" panose="020B0302020104020203" pitchFamily="34" charset="-79"/>
              </a:rPr>
              <a:t>unsecured exposures</a:t>
            </a:r>
            <a:r>
              <a:rPr lang="en-US" sz="3200" dirty="0">
                <a:solidFill>
                  <a:schemeClr val="accent3"/>
                </a:solidFill>
                <a:latin typeface="Gabriola" panose="04040605051002020D02" pitchFamily="82" charset="0"/>
                <a:ea typeface="+mn-lt"/>
                <a:cs typeface="Gill Sans Light" panose="020B0302020104020203" pitchFamily="34" charset="-79"/>
              </a:rPr>
              <a:t>’ which are identified as ‘substandard’ would attract additional provision of </a:t>
            </a:r>
            <a:r>
              <a:rPr lang="en-US" sz="3200" b="1" dirty="0">
                <a:solidFill>
                  <a:schemeClr val="accent3"/>
                </a:solidFill>
                <a:latin typeface="Gabriola" panose="04040605051002020D02" pitchFamily="82" charset="0"/>
                <a:ea typeface="+mn-lt"/>
                <a:cs typeface="Gill Sans Light" panose="020B0302020104020203" pitchFamily="34" charset="-79"/>
              </a:rPr>
              <a:t>10 per cent</a:t>
            </a:r>
            <a:r>
              <a:rPr lang="en-US" sz="3200" dirty="0">
                <a:solidFill>
                  <a:schemeClr val="accent3"/>
                </a:solidFill>
                <a:latin typeface="Gabriola" panose="04040605051002020D02" pitchFamily="82" charset="0"/>
                <a:ea typeface="+mn-lt"/>
                <a:cs typeface="Gill Sans Light" panose="020B0302020104020203" pitchFamily="34" charset="-79"/>
              </a:rPr>
              <a:t>, i.e., a total of 25 per cent on the outstanding balance. </a:t>
            </a:r>
          </a:p>
          <a:p>
            <a:pPr algn="just"/>
            <a:r>
              <a:rPr lang="en-US" sz="3200" dirty="0">
                <a:solidFill>
                  <a:schemeClr val="accent3"/>
                </a:solidFill>
                <a:latin typeface="Gabriola" panose="04040605051002020D02" pitchFamily="82" charset="0"/>
                <a:ea typeface="+mn-lt"/>
                <a:cs typeface="Gill Sans Light" panose="020B0302020104020203" pitchFamily="34" charset="-79"/>
              </a:rPr>
              <a:t>However, infrastructure loan accounts </a:t>
            </a:r>
            <a:r>
              <a:rPr lang="en-US" sz="3200" b="1" dirty="0">
                <a:solidFill>
                  <a:schemeClr val="accent3"/>
                </a:solidFill>
                <a:latin typeface="Gabriola" panose="04040605051002020D02" pitchFamily="82" charset="0"/>
                <a:ea typeface="+mn-lt"/>
                <a:cs typeface="Gill Sans Light" panose="020B0302020104020203" pitchFamily="34" charset="-79"/>
              </a:rPr>
              <a:t>which are classified as sub-standard</a:t>
            </a:r>
            <a:r>
              <a:rPr lang="en-US" sz="3200" dirty="0">
                <a:solidFill>
                  <a:schemeClr val="accent3"/>
                </a:solidFill>
                <a:latin typeface="Gabriola" panose="04040605051002020D02" pitchFamily="82" charset="0"/>
                <a:ea typeface="+mn-lt"/>
                <a:cs typeface="Gill Sans Light" panose="020B0302020104020203" pitchFamily="34" charset="-79"/>
              </a:rPr>
              <a:t> will attract a provisioning of </a:t>
            </a:r>
            <a:r>
              <a:rPr lang="en-US" sz="3200" b="1" dirty="0">
                <a:solidFill>
                  <a:schemeClr val="accent3"/>
                </a:solidFill>
                <a:latin typeface="Gabriola" panose="04040605051002020D02" pitchFamily="82" charset="0"/>
                <a:ea typeface="+mn-lt"/>
                <a:cs typeface="Gill Sans Light" panose="020B0302020104020203" pitchFamily="34" charset="-79"/>
              </a:rPr>
              <a:t>20 per cent instead</a:t>
            </a:r>
            <a:r>
              <a:rPr lang="en-US" sz="3200" dirty="0">
                <a:solidFill>
                  <a:schemeClr val="accent3"/>
                </a:solidFill>
                <a:latin typeface="Gabriola" panose="04040605051002020D02" pitchFamily="82" charset="0"/>
                <a:ea typeface="+mn-lt"/>
                <a:cs typeface="Gill Sans Light" panose="020B0302020104020203" pitchFamily="34" charset="-79"/>
              </a:rPr>
              <a:t> of the aforesaid prescription of 25 per cent.</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51</a:t>
            </a:fld>
            <a:endParaRPr lang="en-US" dirty="0"/>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862263AC-E068-AE6C-E3B4-460A2BEE5435}"/>
              </a:ext>
            </a:extLst>
          </p:cNvPr>
          <p:cNvSpPr/>
          <p:nvPr/>
        </p:nvSpPr>
        <p:spPr>
          <a:xfrm>
            <a:off x="9115868" y="5520211"/>
            <a:ext cx="2532185" cy="5847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1282954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marL="0" indent="0" algn="ctr">
              <a:buNone/>
            </a:pPr>
            <a:r>
              <a:rPr lang="en-US" sz="3600" b="1" dirty="0">
                <a:solidFill>
                  <a:schemeClr val="accent3"/>
                </a:solidFill>
                <a:latin typeface="Gabriola" panose="04040605051002020D02" pitchFamily="82" charset="0"/>
                <a:ea typeface="+mn-lt"/>
                <a:cs typeface="Gill Sans Light" panose="020B0302020104020203" pitchFamily="34" charset="-79"/>
              </a:rPr>
              <a:t>iii. On Doubtful Assets</a:t>
            </a:r>
          </a:p>
          <a:p>
            <a:pPr marL="0" indent="0" algn="ctr">
              <a:buNone/>
            </a:pPr>
            <a:r>
              <a:rPr lang="en-US" sz="3600" b="1" dirty="0">
                <a:latin typeface="Gabriola" panose="04040605051002020D02" pitchFamily="82" charset="0"/>
                <a:ea typeface="+mn-lt"/>
                <a:cs typeface="Gill Sans Light" panose="020B0302020104020203" pitchFamily="34" charset="-79"/>
              </a:rPr>
              <a:t>(To be Discontinued)</a:t>
            </a:r>
            <a:endParaRPr lang="en-US" sz="3600" b="1"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00906974-6FEB-98C8-D732-07B4093370F9}"/>
              </a:ext>
            </a:extLst>
          </p:cNvPr>
          <p:cNvSpPr/>
          <p:nvPr/>
        </p:nvSpPr>
        <p:spPr>
          <a:xfrm>
            <a:off x="633046"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3358409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2700" dirty="0">
                <a:solidFill>
                  <a:schemeClr val="accent3"/>
                </a:solidFill>
                <a:latin typeface="Gabriola" panose="04040605051002020D02" pitchFamily="82" charset="0"/>
                <a:ea typeface="+mn-lt"/>
                <a:cs typeface="Gill Sans Light" panose="020B0302020104020203" pitchFamily="34" charset="-79"/>
              </a:rPr>
              <a:t>100 percent of the extent to which the advance is not covered by the realizable value of the security to which the bank has a valid recourse and the realizable value is estimated on a realistic basis.</a:t>
            </a:r>
          </a:p>
          <a:p>
            <a:pPr algn="just"/>
            <a:r>
              <a:rPr lang="en-US" sz="2700" dirty="0">
                <a:solidFill>
                  <a:schemeClr val="accent3"/>
                </a:solidFill>
                <a:latin typeface="Gabriola" panose="04040605051002020D02" pitchFamily="82" charset="0"/>
                <a:ea typeface="+mn-lt"/>
                <a:cs typeface="Gill Sans Light" panose="020B0302020104020203" pitchFamily="34" charset="-79"/>
              </a:rPr>
              <a:t>In regard to the secured portion, provision may be made on the following basis, at the rates ranging from 25 percent to 100 percent of the secured portion depending upon the period for which the asset has remained doubtful:</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53</a:t>
            </a:fld>
            <a:endParaRPr lang="en-US" dirty="0"/>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graphicFrame>
        <p:nvGraphicFramePr>
          <p:cNvPr id="2" name="Table 1">
            <a:extLst>
              <a:ext uri="{FF2B5EF4-FFF2-40B4-BE49-F238E27FC236}">
                <a16:creationId xmlns:a16="http://schemas.microsoft.com/office/drawing/2014/main" id="{05A06E0D-7941-9DD1-92A8-09FFB3AC7374}"/>
              </a:ext>
            </a:extLst>
          </p:cNvPr>
          <p:cNvGraphicFramePr>
            <a:graphicFrameLocks noGrp="1"/>
          </p:cNvGraphicFramePr>
          <p:nvPr>
            <p:extLst>
              <p:ext uri="{D42A27DB-BD31-4B8C-83A1-F6EECF244321}">
                <p14:modId xmlns:p14="http://schemas.microsoft.com/office/powerpoint/2010/main" val="386227201"/>
              </p:ext>
            </p:extLst>
          </p:nvPr>
        </p:nvGraphicFramePr>
        <p:xfrm>
          <a:off x="2208628" y="4398701"/>
          <a:ext cx="8342142" cy="1509728"/>
        </p:xfrm>
        <a:graphic>
          <a:graphicData uri="http://schemas.openxmlformats.org/drawingml/2006/table">
            <a:tbl>
              <a:tblPr>
                <a:tableStyleId>{775DCB02-9BB8-47FD-8907-85C794F793BA}</a:tableStyleId>
              </a:tblPr>
              <a:tblGrid>
                <a:gridCol w="5789499">
                  <a:extLst>
                    <a:ext uri="{9D8B030D-6E8A-4147-A177-3AD203B41FA5}">
                      <a16:colId xmlns:a16="http://schemas.microsoft.com/office/drawing/2014/main" val="1987589317"/>
                    </a:ext>
                  </a:extLst>
                </a:gridCol>
                <a:gridCol w="2552643">
                  <a:extLst>
                    <a:ext uri="{9D8B030D-6E8A-4147-A177-3AD203B41FA5}">
                      <a16:colId xmlns:a16="http://schemas.microsoft.com/office/drawing/2014/main" val="968842893"/>
                    </a:ext>
                  </a:extLst>
                </a:gridCol>
              </a:tblGrid>
              <a:tr h="377432">
                <a:tc>
                  <a:txBody>
                    <a:bodyPr/>
                    <a:lstStyle/>
                    <a:p>
                      <a:pPr algn="ctr"/>
                      <a:r>
                        <a:rPr lang="en-US" sz="2000" b="1" dirty="0">
                          <a:solidFill>
                            <a:srgbClr val="000000"/>
                          </a:solidFill>
                          <a:effectLst/>
                          <a:latin typeface="Gabriola" panose="04040605051002020D02" pitchFamily="82" charset="0"/>
                        </a:rPr>
                        <a:t>Period for which the Advance has Remained in ‘Doubtful’ Category</a:t>
                      </a:r>
                    </a:p>
                  </a:txBody>
                  <a:tcPr marL="28575" marR="28575" marT="0" marB="0" anchor="ctr"/>
                </a:tc>
                <a:tc>
                  <a:txBody>
                    <a:bodyPr/>
                    <a:lstStyle/>
                    <a:p>
                      <a:pPr algn="ctr"/>
                      <a:r>
                        <a:rPr lang="en-IN" sz="2000" b="1" dirty="0">
                          <a:solidFill>
                            <a:srgbClr val="000000"/>
                          </a:solidFill>
                          <a:effectLst/>
                          <a:latin typeface="Gabriola" panose="04040605051002020D02" pitchFamily="82" charset="0"/>
                        </a:rPr>
                        <a:t>Provisioning Requirement (%)</a:t>
                      </a:r>
                    </a:p>
                  </a:txBody>
                  <a:tcPr marL="28575" marR="28575" marT="0" marB="0" anchor="ctr"/>
                </a:tc>
                <a:extLst>
                  <a:ext uri="{0D108BD9-81ED-4DB2-BD59-A6C34878D82A}">
                    <a16:rowId xmlns:a16="http://schemas.microsoft.com/office/drawing/2014/main" val="3891858152"/>
                  </a:ext>
                </a:extLst>
              </a:tr>
              <a:tr h="377432">
                <a:tc>
                  <a:txBody>
                    <a:bodyPr/>
                    <a:lstStyle/>
                    <a:p>
                      <a:pPr algn="ctr"/>
                      <a:r>
                        <a:rPr lang="en-IN" sz="2000" dirty="0">
                          <a:solidFill>
                            <a:srgbClr val="000000"/>
                          </a:solidFill>
                          <a:effectLst/>
                          <a:latin typeface="Gabriola" panose="04040605051002020D02" pitchFamily="82" charset="0"/>
                        </a:rPr>
                        <a:t>Up to one year</a:t>
                      </a:r>
                    </a:p>
                  </a:txBody>
                  <a:tcPr marL="28575" marR="28575" marT="0" marB="0" anchor="ctr"/>
                </a:tc>
                <a:tc>
                  <a:txBody>
                    <a:bodyPr/>
                    <a:lstStyle/>
                    <a:p>
                      <a:pPr algn="ctr"/>
                      <a:r>
                        <a:rPr lang="en-IN" sz="2000">
                          <a:solidFill>
                            <a:srgbClr val="000000"/>
                          </a:solidFill>
                          <a:effectLst/>
                          <a:latin typeface="Gabriola" panose="04040605051002020D02" pitchFamily="82" charset="0"/>
                        </a:rPr>
                        <a:t>25</a:t>
                      </a:r>
                    </a:p>
                  </a:txBody>
                  <a:tcPr marL="28575" marR="28575" marT="0" marB="0" anchor="ctr"/>
                </a:tc>
                <a:extLst>
                  <a:ext uri="{0D108BD9-81ED-4DB2-BD59-A6C34878D82A}">
                    <a16:rowId xmlns:a16="http://schemas.microsoft.com/office/drawing/2014/main" val="3888435134"/>
                  </a:ext>
                </a:extLst>
              </a:tr>
              <a:tr h="377432">
                <a:tc>
                  <a:txBody>
                    <a:bodyPr/>
                    <a:lstStyle/>
                    <a:p>
                      <a:pPr algn="ctr"/>
                      <a:r>
                        <a:rPr lang="en-IN" sz="2000" dirty="0">
                          <a:solidFill>
                            <a:srgbClr val="000000"/>
                          </a:solidFill>
                          <a:effectLst/>
                          <a:latin typeface="Gabriola" panose="04040605051002020D02" pitchFamily="82" charset="0"/>
                        </a:rPr>
                        <a:t>One to three years</a:t>
                      </a:r>
                    </a:p>
                  </a:txBody>
                  <a:tcPr marL="28575" marR="28575" marT="0" marB="0" anchor="ctr"/>
                </a:tc>
                <a:tc>
                  <a:txBody>
                    <a:bodyPr/>
                    <a:lstStyle/>
                    <a:p>
                      <a:pPr algn="ctr"/>
                      <a:r>
                        <a:rPr lang="en-IN" sz="2000">
                          <a:solidFill>
                            <a:srgbClr val="000000"/>
                          </a:solidFill>
                          <a:effectLst/>
                          <a:latin typeface="Gabriola" panose="04040605051002020D02" pitchFamily="82" charset="0"/>
                        </a:rPr>
                        <a:t>40</a:t>
                      </a:r>
                    </a:p>
                  </a:txBody>
                  <a:tcPr marL="28575" marR="28575" marT="0" marB="0" anchor="ctr"/>
                </a:tc>
                <a:extLst>
                  <a:ext uri="{0D108BD9-81ED-4DB2-BD59-A6C34878D82A}">
                    <a16:rowId xmlns:a16="http://schemas.microsoft.com/office/drawing/2014/main" val="3205680583"/>
                  </a:ext>
                </a:extLst>
              </a:tr>
              <a:tr h="377432">
                <a:tc>
                  <a:txBody>
                    <a:bodyPr/>
                    <a:lstStyle/>
                    <a:p>
                      <a:pPr algn="ctr"/>
                      <a:r>
                        <a:rPr lang="en-IN" sz="2000" dirty="0">
                          <a:solidFill>
                            <a:srgbClr val="000000"/>
                          </a:solidFill>
                          <a:effectLst/>
                          <a:latin typeface="Gabriola" panose="04040605051002020D02" pitchFamily="82" charset="0"/>
                        </a:rPr>
                        <a:t>More than three years</a:t>
                      </a:r>
                    </a:p>
                  </a:txBody>
                  <a:tcPr marL="28575" marR="28575" marT="0" marB="0" anchor="ctr"/>
                </a:tc>
                <a:tc>
                  <a:txBody>
                    <a:bodyPr/>
                    <a:lstStyle/>
                    <a:p>
                      <a:pPr algn="ctr"/>
                      <a:r>
                        <a:rPr lang="en-IN" sz="2000" dirty="0">
                          <a:solidFill>
                            <a:srgbClr val="000000"/>
                          </a:solidFill>
                          <a:effectLst/>
                          <a:latin typeface="Gabriola" panose="04040605051002020D02" pitchFamily="82" charset="0"/>
                        </a:rPr>
                        <a:t>100</a:t>
                      </a:r>
                    </a:p>
                  </a:txBody>
                  <a:tcPr marL="28575" marR="28575" marT="0" marB="0" anchor="ctr"/>
                </a:tc>
                <a:extLst>
                  <a:ext uri="{0D108BD9-81ED-4DB2-BD59-A6C34878D82A}">
                    <a16:rowId xmlns:a16="http://schemas.microsoft.com/office/drawing/2014/main" val="4095826407"/>
                  </a:ext>
                </a:extLst>
              </a:tr>
            </a:tbl>
          </a:graphicData>
        </a:graphic>
      </p:graphicFrame>
      <p:sp>
        <p:nvSpPr>
          <p:cNvPr id="3" name="Rectangle: Rounded Corners 2">
            <a:extLst>
              <a:ext uri="{FF2B5EF4-FFF2-40B4-BE49-F238E27FC236}">
                <a16:creationId xmlns:a16="http://schemas.microsoft.com/office/drawing/2014/main" id="{2D04299C-CB13-FE2E-1561-8DD20C16D723}"/>
              </a:ext>
            </a:extLst>
          </p:cNvPr>
          <p:cNvSpPr/>
          <p:nvPr/>
        </p:nvSpPr>
        <p:spPr>
          <a:xfrm>
            <a:off x="548639" y="4867422"/>
            <a:ext cx="1575582"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1475840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latin typeface="Gabriola" panose="04040605051002020D02" pitchFamily="82" charset="0"/>
              <a:ea typeface="+mn-lt"/>
              <a:cs typeface="Gill Sans Light" panose="020B0302020104020203" pitchFamily="34" charset="-79"/>
            </a:endParaRP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marL="0" indent="0" algn="ctr">
              <a:buNone/>
            </a:pPr>
            <a:r>
              <a:rPr lang="en-US" sz="3600" b="1" dirty="0">
                <a:solidFill>
                  <a:schemeClr val="accent3"/>
                </a:solidFill>
                <a:latin typeface="Gabriola" panose="04040605051002020D02" pitchFamily="82" charset="0"/>
                <a:ea typeface="+mn-lt"/>
                <a:cs typeface="Gill Sans Light" panose="020B0302020104020203" pitchFamily="34" charset="-79"/>
              </a:rPr>
              <a:t>iv. On Loss Assets</a:t>
            </a:r>
          </a:p>
          <a:p>
            <a:pPr marL="0" indent="0" algn="ctr">
              <a:buNone/>
            </a:pPr>
            <a:r>
              <a:rPr lang="en-US" sz="3600" b="1" dirty="0">
                <a:latin typeface="Gabriola" panose="04040605051002020D02" pitchFamily="82" charset="0"/>
                <a:ea typeface="+mn-lt"/>
                <a:cs typeface="Gill Sans Light" panose="020B0302020104020203" pitchFamily="34" charset="-79"/>
              </a:rPr>
              <a:t>(To be Discontinued)</a:t>
            </a:r>
            <a:endParaRPr lang="en-US" sz="3600" b="1"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1C7DEE06-CC3E-B387-3A67-B276EC272CE3}"/>
              </a:ext>
            </a:extLst>
          </p:cNvPr>
          <p:cNvSpPr/>
          <p:nvPr/>
        </p:nvSpPr>
        <p:spPr>
          <a:xfrm>
            <a:off x="633046"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1344428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Loss assets should be written off.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If loss assets are permitted to remain in the books for any reason, 100 percent of the outstanding should be provided for.</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55</a:t>
            </a:fld>
            <a:endParaRPr lang="en-US" dirty="0"/>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
        <p:nvSpPr>
          <p:cNvPr id="2" name="Rectangle: Rounded Corners 1">
            <a:extLst>
              <a:ext uri="{FF2B5EF4-FFF2-40B4-BE49-F238E27FC236}">
                <a16:creationId xmlns:a16="http://schemas.microsoft.com/office/drawing/2014/main" id="{16C6A20C-45AE-FCA0-D175-EB5E0A6B4922}"/>
              </a:ext>
            </a:extLst>
          </p:cNvPr>
          <p:cNvSpPr/>
          <p:nvPr/>
        </p:nvSpPr>
        <p:spPr>
          <a:xfrm>
            <a:off x="633046" y="4867422"/>
            <a:ext cx="2532185" cy="11953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Present Major Role of “Statutory Auditor”</a:t>
            </a:r>
          </a:p>
        </p:txBody>
      </p:sp>
    </p:spTree>
    <p:extLst>
      <p:ext uri="{BB962C8B-B14F-4D97-AF65-F5344CB8AC3E}">
        <p14:creationId xmlns:p14="http://schemas.microsoft.com/office/powerpoint/2010/main" val="3634119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marL="0" indent="0" algn="ctr">
              <a:buNone/>
            </a:pPr>
            <a:r>
              <a:rPr lang="en-US" sz="4500" b="1" dirty="0">
                <a:solidFill>
                  <a:schemeClr val="accent3"/>
                </a:solidFill>
                <a:latin typeface="Gabriola" panose="04040605051002020D02" pitchFamily="82" charset="0"/>
                <a:ea typeface="+mn-lt"/>
                <a:cs typeface="Gill Sans Light" panose="020B0302020104020203" pitchFamily="34" charset="-79"/>
              </a:rPr>
              <a:t>C. Expected Credit Loss Approach</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610791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marL="0" indent="0" algn="just">
              <a:buNone/>
            </a:pPr>
            <a:r>
              <a:rPr lang="en-US" sz="3200" dirty="0">
                <a:solidFill>
                  <a:schemeClr val="accent3"/>
                </a:solidFill>
                <a:latin typeface="Gabriola" panose="04040605051002020D02" pitchFamily="82" charset="0"/>
                <a:ea typeface="+mn-lt"/>
                <a:cs typeface="Gill Sans Light" panose="020B0302020104020203" pitchFamily="34" charset="-79"/>
              </a:rPr>
              <a:t>Due to Introduction of “</a:t>
            </a:r>
            <a:r>
              <a:rPr lang="en-US" sz="3200" b="1" dirty="0">
                <a:solidFill>
                  <a:schemeClr val="accent3"/>
                </a:solidFill>
                <a:latin typeface="Gabriola" panose="04040605051002020D02" pitchFamily="82" charset="0"/>
                <a:ea typeface="+mn-lt"/>
                <a:cs typeface="Gill Sans Light" panose="020B0302020104020203" pitchFamily="34" charset="-79"/>
              </a:rPr>
              <a:t>Expected Credit Loss Provisions Approach</a:t>
            </a:r>
            <a:r>
              <a:rPr lang="en-US" sz="3200" dirty="0">
                <a:solidFill>
                  <a:schemeClr val="accent3"/>
                </a:solidFill>
                <a:latin typeface="Gabriola" panose="04040605051002020D02" pitchFamily="82" charset="0"/>
                <a:ea typeface="+mn-lt"/>
                <a:cs typeface="Gill Sans Light" panose="020B0302020104020203" pitchFamily="34" charset="-79"/>
              </a:rPr>
              <a:t>”. </a:t>
            </a:r>
          </a:p>
          <a:p>
            <a:pPr marL="0" indent="0" algn="just">
              <a:buNone/>
            </a:pPr>
            <a:r>
              <a:rPr lang="en-US" sz="3200" dirty="0">
                <a:solidFill>
                  <a:schemeClr val="accent3"/>
                </a:solidFill>
                <a:latin typeface="Gabriola" panose="04040605051002020D02" pitchFamily="82" charset="0"/>
                <a:ea typeface="+mn-lt"/>
                <a:cs typeface="Gill Sans Light" panose="020B0302020104020203" pitchFamily="34" charset="-79"/>
              </a:rPr>
              <a:t>The following changes will happen in the Banking Sector.</a:t>
            </a:r>
          </a:p>
          <a:p>
            <a:pPr algn="just"/>
            <a:r>
              <a:rPr lang="en-US" sz="3200" dirty="0">
                <a:solidFill>
                  <a:schemeClr val="accent3"/>
                </a:solidFill>
                <a:latin typeface="Gabriola" panose="04040605051002020D02" pitchFamily="82" charset="0"/>
                <a:ea typeface="+mn-lt"/>
                <a:cs typeface="Gill Sans Light" panose="020B0302020104020203" pitchFamily="34" charset="-79"/>
              </a:rPr>
              <a:t>Changes in Core Banking Solutions.</a:t>
            </a:r>
          </a:p>
          <a:p>
            <a:pPr algn="just"/>
            <a:r>
              <a:rPr lang="en-US" sz="3200" dirty="0">
                <a:solidFill>
                  <a:schemeClr val="accent3"/>
                </a:solidFill>
                <a:latin typeface="Gabriola" panose="04040605051002020D02" pitchFamily="82" charset="0"/>
                <a:ea typeface="+mn-lt"/>
                <a:cs typeface="Gill Sans Light" panose="020B0302020104020203" pitchFamily="34" charset="-79"/>
              </a:rPr>
              <a:t>Changes in Risk Focused Internal Audit of the Bank.</a:t>
            </a:r>
          </a:p>
          <a:p>
            <a:pPr algn="just"/>
            <a:r>
              <a:rPr lang="en-US" sz="3200" dirty="0">
                <a:latin typeface="Gabriola" panose="04040605051002020D02" pitchFamily="82" charset="0"/>
                <a:ea typeface="+mn-lt"/>
                <a:cs typeface="Gill Sans Light" panose="020B0302020104020203" pitchFamily="34" charset="-79"/>
              </a:rPr>
              <a:t>Changes in “Concurrent Audit System of the Bank.”</a:t>
            </a:r>
          </a:p>
          <a:p>
            <a:pPr algn="just"/>
            <a:r>
              <a:rPr lang="en-US" sz="3200" dirty="0">
                <a:solidFill>
                  <a:schemeClr val="accent3"/>
                </a:solidFill>
                <a:latin typeface="Gabriola" panose="04040605051002020D02" pitchFamily="82" charset="0"/>
                <a:ea typeface="+mn-lt"/>
                <a:cs typeface="Gill Sans Light" panose="020B0302020104020203" pitchFamily="34" charset="-79"/>
              </a:rPr>
              <a:t>Few Changes in Reporting System of P&amp;L / Balance Sheet of Banks and also Disclosure Norms.</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57</a:t>
            </a:fld>
            <a:endParaRPr lang="en-US" dirty="0"/>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891551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solidFill>
                  <a:schemeClr val="accent3"/>
                </a:solidFill>
                <a:latin typeface="Gabriola" panose="04040605051002020D02" pitchFamily="82" charset="0"/>
                <a:ea typeface="+mn-lt"/>
                <a:cs typeface="Gill Sans Light" panose="020B0302020104020203" pitchFamily="34" charset="-79"/>
              </a:rPr>
              <a:t> Apart from the practical deficiencies already noted earlier, the incurred loss approach for </a:t>
            </a:r>
            <a:r>
              <a:rPr lang="en-US" sz="3200" b="1" dirty="0">
                <a:solidFill>
                  <a:schemeClr val="accent3"/>
                </a:solidFill>
                <a:latin typeface="Gabriola" panose="04040605051002020D02" pitchFamily="82" charset="0"/>
                <a:ea typeface="+mn-lt"/>
                <a:cs typeface="Gill Sans Light" panose="020B0302020104020203" pitchFamily="34" charset="-79"/>
              </a:rPr>
              <a:t>loan loss provisions is inconsistent with the fundamental principles of financial valuation</a:t>
            </a:r>
            <a:r>
              <a:rPr lang="en-US" sz="3200" dirty="0">
                <a:solidFill>
                  <a:schemeClr val="accent3"/>
                </a:solidFill>
                <a:latin typeface="Gabriola" panose="04040605051002020D02" pitchFamily="82" charset="0"/>
                <a:ea typeface="+mn-lt"/>
                <a:cs typeface="Gill Sans Light" panose="020B0302020104020203" pitchFamily="34" charset="-79"/>
              </a:rPr>
              <a:t> in which the value of an asset is arrived at as the summation of the stream of present value of cash flows expected over the lifetime of the asset.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58</a:t>
            </a:fld>
            <a:endParaRPr lang="en-US" dirty="0"/>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040590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r>
              <a:rPr lang="en-US" sz="3200" dirty="0">
                <a:solidFill>
                  <a:schemeClr val="accent3"/>
                </a:solidFill>
                <a:latin typeface="Gabriola" panose="04040605051002020D02" pitchFamily="82" charset="0"/>
                <a:ea typeface="+mn-lt"/>
                <a:cs typeface="Gill Sans Light" panose="020B0302020104020203" pitchFamily="34" charset="-79"/>
              </a:rPr>
              <a:t>The approach is also inconsistent with the prudential separation of credit risk mitigation responsibilities assigned to capital and to provisions-since the provisions are </a:t>
            </a:r>
            <a:r>
              <a:rPr lang="en-US" sz="3200" b="1" dirty="0">
                <a:solidFill>
                  <a:schemeClr val="accent3"/>
                </a:solidFill>
                <a:latin typeface="Gabriola" panose="04040605051002020D02" pitchFamily="82" charset="0"/>
                <a:ea typeface="+mn-lt"/>
                <a:cs typeface="Gill Sans Light" panose="020B0302020104020203" pitchFamily="34" charset="-79"/>
              </a:rPr>
              <a:t>not maintained with a forward-looking perspective</a:t>
            </a:r>
            <a:r>
              <a:rPr lang="en-US" sz="3200" dirty="0">
                <a:solidFill>
                  <a:schemeClr val="accent3"/>
                </a:solidFill>
                <a:latin typeface="Gabriola" panose="04040605051002020D02" pitchFamily="82" charset="0"/>
                <a:ea typeface="+mn-lt"/>
                <a:cs typeface="Gill Sans Light" panose="020B0302020104020203" pitchFamily="34" charset="-79"/>
              </a:rPr>
              <a:t>, the capital maintained has to partly accommodate the </a:t>
            </a:r>
            <a:r>
              <a:rPr lang="en-US" sz="3200" b="1" dirty="0">
                <a:solidFill>
                  <a:schemeClr val="accent3"/>
                </a:solidFill>
                <a:latin typeface="Gabriola" panose="04040605051002020D02" pitchFamily="82" charset="0"/>
                <a:ea typeface="+mn-lt"/>
                <a:cs typeface="Gill Sans Light" panose="020B0302020104020203" pitchFamily="34" charset="-79"/>
              </a:rPr>
              <a:t>burden</a:t>
            </a:r>
            <a:r>
              <a:rPr lang="en-US" sz="3200" dirty="0">
                <a:solidFill>
                  <a:schemeClr val="accent3"/>
                </a:solidFill>
                <a:latin typeface="Gabriola" panose="04040605051002020D02" pitchFamily="82" charset="0"/>
                <a:ea typeface="+mn-lt"/>
                <a:cs typeface="Gill Sans Light" panose="020B0302020104020203" pitchFamily="34" charset="-79"/>
              </a:rPr>
              <a:t> of expected credit losses, which then materializes in the form of volatility in regulatory capital levels when events trigger the provisioning requirements under incurred loss approach.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60659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marL="0" indent="0" algn="ctr">
              <a:buNone/>
            </a:pPr>
            <a:r>
              <a:rPr lang="en-US" sz="3200" dirty="0">
                <a:solidFill>
                  <a:schemeClr val="accent3"/>
                </a:solidFill>
                <a:latin typeface="Gabriola" panose="04040605051002020D02" pitchFamily="82" charset="0"/>
                <a:ea typeface="+mn-lt"/>
                <a:cs typeface="Gill Sans Light" panose="020B0302020104020203" pitchFamily="34" charset="-79"/>
              </a:rPr>
              <a:t>Risks of the Banking Sector </a:t>
            </a:r>
            <a:r>
              <a:rPr lang="en-US" sz="3200" b="1" dirty="0">
                <a:solidFill>
                  <a:schemeClr val="accent3"/>
                </a:solidFill>
                <a:latin typeface="Gabriola" panose="04040605051002020D02" pitchFamily="82" charset="0"/>
                <a:ea typeface="+mn-lt"/>
                <a:cs typeface="Gill Sans Light" panose="020B0302020104020203" pitchFamily="34" charset="-79"/>
              </a:rPr>
              <a:t>“</a:t>
            </a:r>
            <a:r>
              <a:rPr lang="en-US" sz="3200" b="1" dirty="0">
                <a:latin typeface="Gabriola" panose="04040605051002020D02" pitchFamily="82" charset="0"/>
                <a:ea typeface="+mn-lt"/>
                <a:cs typeface="Gill Sans Light" panose="020B0302020104020203" pitchFamily="34" charset="-79"/>
              </a:rPr>
              <a:t>Broadly </a:t>
            </a:r>
            <a:r>
              <a:rPr lang="en-US" sz="3200" b="1" dirty="0">
                <a:solidFill>
                  <a:schemeClr val="accent3"/>
                </a:solidFill>
                <a:latin typeface="Gabriola" panose="04040605051002020D02" pitchFamily="82" charset="0"/>
                <a:ea typeface="+mn-lt"/>
                <a:cs typeface="Gill Sans Light" panose="020B0302020104020203" pitchFamily="34" charset="-79"/>
              </a:rPr>
              <a:t>Classified”</a:t>
            </a:r>
            <a:r>
              <a:rPr lang="en-US" sz="3200" dirty="0">
                <a:solidFill>
                  <a:schemeClr val="accent3"/>
                </a:solidFill>
                <a:latin typeface="Gabriola" panose="04040605051002020D02" pitchFamily="82" charset="0"/>
                <a:ea typeface="+mn-lt"/>
                <a:cs typeface="Gill Sans Light" panose="020B0302020104020203" pitchFamily="34" charset="-79"/>
              </a:rPr>
              <a:t> as per Basel Committee</a:t>
            </a:r>
          </a:p>
          <a:p>
            <a:pPr algn="just">
              <a:buFont typeface="Wingdings" panose="05000000000000000000" pitchFamily="2" charset="2"/>
              <a:buChar char="ü"/>
            </a:pPr>
            <a:r>
              <a:rPr lang="en-US" sz="3200" b="1" dirty="0">
                <a:solidFill>
                  <a:schemeClr val="accent3"/>
                </a:solidFill>
                <a:latin typeface="Gabriola" panose="04040605051002020D02" pitchFamily="82" charset="0"/>
                <a:ea typeface="+mn-lt"/>
                <a:cs typeface="Gill Sans Light" panose="020B0302020104020203" pitchFamily="34" charset="-79"/>
              </a:rPr>
              <a:t>Credit Risk.</a:t>
            </a:r>
          </a:p>
          <a:p>
            <a:pPr algn="just">
              <a:buFont typeface="Wingdings" panose="05000000000000000000" pitchFamily="2" charset="2"/>
              <a:buChar char="ü"/>
            </a:pPr>
            <a:r>
              <a:rPr lang="en-US" sz="3200" b="1" dirty="0">
                <a:latin typeface="Gabriola" panose="04040605051002020D02" pitchFamily="82" charset="0"/>
                <a:ea typeface="+mn-lt"/>
                <a:cs typeface="Gill Sans Light" panose="020B0302020104020203" pitchFamily="34" charset="-79"/>
              </a:rPr>
              <a:t>Market Risk.</a:t>
            </a:r>
          </a:p>
          <a:p>
            <a:pPr marL="0" indent="0" algn="ctr">
              <a:buNone/>
            </a:pPr>
            <a:r>
              <a:rPr lang="en-US" sz="3200" dirty="0">
                <a:solidFill>
                  <a:schemeClr val="accent3"/>
                </a:solidFill>
                <a:latin typeface="Gabriola" panose="04040605051002020D02" pitchFamily="82" charset="0"/>
                <a:ea typeface="+mn-lt"/>
                <a:cs typeface="Gill Sans Light" panose="020B0302020104020203" pitchFamily="34" charset="-79"/>
              </a:rPr>
              <a:t>(The above </a:t>
            </a:r>
            <a:r>
              <a:rPr lang="en-US" sz="3200" b="1" dirty="0">
                <a:solidFill>
                  <a:schemeClr val="accent3"/>
                </a:solidFill>
                <a:latin typeface="Gabriola" panose="04040605051002020D02" pitchFamily="82" charset="0"/>
                <a:ea typeface="+mn-lt"/>
                <a:cs typeface="Gill Sans Light" panose="020B0302020104020203" pitchFamily="34" charset="-79"/>
              </a:rPr>
              <a:t>TWO</a:t>
            </a:r>
            <a:r>
              <a:rPr lang="en-US" sz="3200" dirty="0">
                <a:solidFill>
                  <a:schemeClr val="accent3"/>
                </a:solidFill>
                <a:latin typeface="Gabriola" panose="04040605051002020D02" pitchFamily="82" charset="0"/>
                <a:ea typeface="+mn-lt"/>
                <a:cs typeface="Gill Sans Light" panose="020B0302020104020203" pitchFamily="34" charset="-79"/>
              </a:rPr>
              <a:t> are Importance </a:t>
            </a:r>
            <a:r>
              <a:rPr lang="en-US" sz="3200" b="1" dirty="0">
                <a:solidFill>
                  <a:schemeClr val="accent3"/>
                </a:solidFill>
                <a:latin typeface="Gabriola" panose="04040605051002020D02" pitchFamily="82" charset="0"/>
                <a:ea typeface="+mn-lt"/>
                <a:cs typeface="Gill Sans Light" panose="020B0302020104020203" pitchFamily="34" charset="-79"/>
              </a:rPr>
              <a:t>Assets related Risks</a:t>
            </a:r>
            <a:r>
              <a:rPr lang="en-US" sz="3200" dirty="0">
                <a:solidFill>
                  <a:schemeClr val="accent3"/>
                </a:solidFill>
                <a:latin typeface="Gabriola" panose="04040605051002020D02" pitchFamily="82" charset="0"/>
                <a:ea typeface="+mn-lt"/>
                <a:cs typeface="Gill Sans Light" panose="020B0302020104020203" pitchFamily="34" charset="-79"/>
              </a:rPr>
              <a:t> of the Banks)</a:t>
            </a:r>
          </a:p>
          <a:p>
            <a:pPr algn="just">
              <a:buFont typeface="Wingdings" panose="05000000000000000000" pitchFamily="2" charset="2"/>
              <a:buChar char="ü"/>
            </a:pPr>
            <a:r>
              <a:rPr lang="en-US" sz="3200" b="1" dirty="0">
                <a:solidFill>
                  <a:schemeClr val="accent3"/>
                </a:solidFill>
                <a:latin typeface="Gabriola" panose="04040605051002020D02" pitchFamily="82" charset="0"/>
                <a:ea typeface="+mn-lt"/>
                <a:cs typeface="Gill Sans Light" panose="020B0302020104020203" pitchFamily="34" charset="-79"/>
              </a:rPr>
              <a:t>Operational</a:t>
            </a:r>
            <a:r>
              <a:rPr lang="en-US" sz="3200" dirty="0">
                <a:solidFill>
                  <a:schemeClr val="accent3"/>
                </a:solidFill>
                <a:latin typeface="Gabriola" panose="04040605051002020D02" pitchFamily="82" charset="0"/>
                <a:ea typeface="+mn-lt"/>
                <a:cs typeface="Gill Sans Light" panose="020B0302020104020203" pitchFamily="34" charset="-79"/>
              </a:rPr>
              <a:t> Risk.</a:t>
            </a:r>
          </a:p>
          <a:p>
            <a:pPr marL="0" indent="0" algn="ctr">
              <a:buNone/>
            </a:pPr>
            <a:r>
              <a:rPr lang="en-US" sz="3200" dirty="0">
                <a:latin typeface="Gabriola" panose="04040605051002020D02" pitchFamily="82" charset="0"/>
                <a:ea typeface="+mn-lt"/>
                <a:cs typeface="Gill Sans Light" panose="020B0302020104020203" pitchFamily="34" charset="-79"/>
              </a:rPr>
              <a:t>(People, Process, Technology and Compliance </a:t>
            </a:r>
            <a:r>
              <a:rPr lang="en-US" sz="3200" b="1" dirty="0">
                <a:latin typeface="Gabriola" panose="04040605051002020D02" pitchFamily="82" charset="0"/>
                <a:ea typeface="+mn-lt"/>
                <a:cs typeface="Gill Sans Light" panose="020B0302020104020203" pitchFamily="34" charset="-79"/>
              </a:rPr>
              <a:t>Risks</a:t>
            </a:r>
            <a:r>
              <a:rPr lang="en-US" sz="3200" dirty="0">
                <a:latin typeface="Gabriola" panose="04040605051002020D02" pitchFamily="82" charset="0"/>
                <a:ea typeface="+mn-lt"/>
                <a:cs typeface="Gill Sans Light" panose="020B0302020104020203" pitchFamily="34" charset="-79"/>
              </a:rPr>
              <a:t>)</a:t>
            </a:r>
            <a:endParaRPr lang="en-US" sz="3200"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054586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The expected credit loss approach to loan loss provisioning attempts to address the above shortcomings.</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1421456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In principle, expected credit losses represent the probability weighted estimate of the </a:t>
            </a:r>
            <a:r>
              <a:rPr lang="en-US" sz="3200" b="1" dirty="0">
                <a:solidFill>
                  <a:schemeClr val="accent3"/>
                </a:solidFill>
                <a:latin typeface="Gabriola" panose="04040605051002020D02" pitchFamily="82" charset="0"/>
                <a:ea typeface="+mn-lt"/>
                <a:cs typeface="Gill Sans Light" panose="020B0302020104020203" pitchFamily="34" charset="-79"/>
              </a:rPr>
              <a:t>present value of all cash shortfalls from an instrument / Loan</a:t>
            </a:r>
            <a:r>
              <a:rPr lang="en-US" sz="3200" dirty="0">
                <a:solidFill>
                  <a:schemeClr val="accent3"/>
                </a:solidFill>
                <a:latin typeface="Gabriola" panose="04040605051002020D02" pitchFamily="82" charset="0"/>
                <a:ea typeface="+mn-lt"/>
                <a:cs typeface="Gill Sans Light" panose="020B0302020104020203" pitchFamily="34" charset="-79"/>
              </a:rPr>
              <a:t>. </a:t>
            </a:r>
          </a:p>
          <a:p>
            <a:pPr algn="just"/>
            <a:r>
              <a:rPr lang="en-US" sz="3200" dirty="0">
                <a:solidFill>
                  <a:schemeClr val="accent3"/>
                </a:solidFill>
                <a:latin typeface="Gabriola" panose="04040605051002020D02" pitchFamily="82" charset="0"/>
                <a:ea typeface="+mn-lt"/>
                <a:cs typeface="Gill Sans Light" panose="020B0302020104020203" pitchFamily="34" charset="-79"/>
              </a:rPr>
              <a:t>The cash shortfalls occur when the cash receipts that a credit institution expects to receive from an instrument is less than the contractual cash flow receipts.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61</a:t>
            </a:fld>
            <a:endParaRPr lang="en-US" dirty="0"/>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087419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Since the cash shortfalls are discounted for this purpose, a delay in payment, even if not an actual shortfall in amount of payment, </a:t>
            </a:r>
            <a:r>
              <a:rPr lang="en-US" sz="3200" b="1" dirty="0">
                <a:solidFill>
                  <a:schemeClr val="accent3"/>
                </a:solidFill>
                <a:latin typeface="Gabriola" panose="04040605051002020D02" pitchFamily="82" charset="0"/>
                <a:ea typeface="+mn-lt"/>
                <a:cs typeface="Gill Sans Light" panose="020B0302020104020203" pitchFamily="34" charset="-79"/>
              </a:rPr>
              <a:t>will also give rise to expected credit losses</a:t>
            </a:r>
            <a:r>
              <a:rPr lang="en-US" sz="3200" dirty="0">
                <a:solidFill>
                  <a:schemeClr val="accent3"/>
                </a:solidFill>
                <a:latin typeface="Gabriola" panose="04040605051002020D02" pitchFamily="82" charset="0"/>
                <a:ea typeface="+mn-lt"/>
                <a:cs typeface="Gill Sans Light" panose="020B0302020104020203" pitchFamily="34" charset="-79"/>
              </a:rPr>
              <a:t>. </a:t>
            </a:r>
          </a:p>
          <a:p>
            <a:pPr algn="just"/>
            <a:r>
              <a:rPr lang="en-US" sz="3200" dirty="0">
                <a:solidFill>
                  <a:schemeClr val="accent3"/>
                </a:solidFill>
                <a:latin typeface="Gabriola" panose="04040605051002020D02" pitchFamily="82" charset="0"/>
                <a:ea typeface="+mn-lt"/>
                <a:cs typeface="Gill Sans Light" panose="020B0302020104020203" pitchFamily="34" charset="-79"/>
              </a:rPr>
              <a:t>Thus, the estimation of expected credit loss depends upon the assessment of the management of the credit institution regarding the </a:t>
            </a:r>
            <a:r>
              <a:rPr lang="en-US" sz="3200" b="1" dirty="0">
                <a:solidFill>
                  <a:schemeClr val="accent3"/>
                </a:solidFill>
                <a:latin typeface="Gabriola" panose="04040605051002020D02" pitchFamily="82" charset="0"/>
                <a:ea typeface="+mn-lt"/>
                <a:cs typeface="Gill Sans Light" panose="020B0302020104020203" pitchFamily="34" charset="-79"/>
              </a:rPr>
              <a:t>likelihood of cash shortfalls after considering all available factors</a:t>
            </a:r>
            <a:r>
              <a:rPr lang="en-US" sz="3200" dirty="0">
                <a:solidFill>
                  <a:schemeClr val="accent3"/>
                </a:solidFill>
                <a:latin typeface="Gabriola" panose="04040605051002020D02" pitchFamily="82" charset="0"/>
                <a:ea typeface="+mn-lt"/>
                <a:cs typeface="Gill Sans Light" panose="020B0302020104020203" pitchFamily="34" charset="-79"/>
              </a:rPr>
              <a:t> that may be of relevance to the assessment.</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511314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lnSpcReduction="10000"/>
          </a:bodyPr>
          <a:lstStyle/>
          <a:p>
            <a:pPr algn="just"/>
            <a:r>
              <a:rPr lang="en-US" sz="3200" dirty="0">
                <a:solidFill>
                  <a:schemeClr val="accent3"/>
                </a:solidFill>
                <a:latin typeface="Gabriola" panose="04040605051002020D02" pitchFamily="82" charset="0"/>
                <a:ea typeface="+mn-lt"/>
                <a:cs typeface="Gill Sans Light" panose="020B0302020104020203" pitchFamily="34" charset="-79"/>
              </a:rPr>
              <a:t>As mentioned previously, expected credit loss approach for credit impairment is an </a:t>
            </a:r>
            <a:r>
              <a:rPr lang="en-US" sz="3200" b="1" dirty="0">
                <a:solidFill>
                  <a:schemeClr val="accent3"/>
                </a:solidFill>
                <a:latin typeface="Gabriola" panose="04040605051002020D02" pitchFamily="82" charset="0"/>
                <a:ea typeface="+mn-lt"/>
                <a:cs typeface="Gill Sans Light" panose="020B0302020104020203" pitchFamily="34" charset="-79"/>
              </a:rPr>
              <a:t>integral part of the IFRS</a:t>
            </a:r>
            <a:r>
              <a:rPr lang="en-US" sz="3200" dirty="0">
                <a:solidFill>
                  <a:schemeClr val="accent3"/>
                </a:solidFill>
                <a:latin typeface="Gabriola" panose="04040605051002020D02" pitchFamily="82" charset="0"/>
                <a:ea typeface="+mn-lt"/>
                <a:cs typeface="Gill Sans Light" panose="020B0302020104020203" pitchFamily="34" charset="-79"/>
              </a:rPr>
              <a:t> issued by IASB and the US GAAP issued by the FASB.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In the case of IFRS, the guidelines pertaining to impairment in financial instruments are dealt with in </a:t>
            </a:r>
            <a:r>
              <a:rPr lang="en-US" sz="3200" b="1" dirty="0">
                <a:solidFill>
                  <a:schemeClr val="accent3"/>
                </a:solidFill>
                <a:latin typeface="Gabriola" panose="04040605051002020D02" pitchFamily="82" charset="0"/>
                <a:ea typeface="+mn-lt"/>
                <a:cs typeface="Gill Sans Light" panose="020B0302020104020203" pitchFamily="34" charset="-79"/>
              </a:rPr>
              <a:t>IFRS 9</a:t>
            </a:r>
            <a:r>
              <a:rPr lang="en-US" sz="3200" dirty="0">
                <a:solidFill>
                  <a:schemeClr val="accent3"/>
                </a:solidFill>
                <a:latin typeface="Gabriola" panose="04040605051002020D02" pitchFamily="82" charset="0"/>
                <a:ea typeface="+mn-lt"/>
                <a:cs typeface="Gill Sans Light" panose="020B0302020104020203" pitchFamily="34" charset="-79"/>
              </a:rPr>
              <a:t> (Financial Instruments). </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In the case of US GAAP, the modification related to impairment in financial instruments is dealt with in </a:t>
            </a:r>
            <a:r>
              <a:rPr lang="en-US" sz="3200" b="1" dirty="0">
                <a:solidFill>
                  <a:schemeClr val="accent3"/>
                </a:solidFill>
                <a:latin typeface="Gabriola" panose="04040605051002020D02" pitchFamily="82" charset="0"/>
                <a:ea typeface="+mn-lt"/>
                <a:cs typeface="Gill Sans Light" panose="020B0302020104020203" pitchFamily="34" charset="-79"/>
              </a:rPr>
              <a:t>Topic 326: Financial Instruments – Credit Losses</a:t>
            </a:r>
            <a:r>
              <a:rPr lang="en-US" sz="3200" dirty="0">
                <a:solidFill>
                  <a:schemeClr val="accent3"/>
                </a:solidFill>
                <a:latin typeface="Gabriola" panose="04040605051002020D02" pitchFamily="82" charset="0"/>
                <a:ea typeface="+mn-lt"/>
                <a:cs typeface="Gill Sans Light" panose="020B0302020104020203" pitchFamily="34" charset="-79"/>
              </a:rPr>
              <a:t>.</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63</a:t>
            </a:fld>
            <a:endParaRPr lang="en-US" dirty="0"/>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043504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kumimoji="0" lang="en-US" sz="3200" b="0" i="0" u="none" strike="noStrike" kern="1200" cap="none" spc="0" normalizeH="0" baseline="0" noProof="0" dirty="0">
              <a:ln>
                <a:noFill/>
              </a:ln>
              <a:solidFill>
                <a:srgbClr val="4A3A1C"/>
              </a:solidFill>
              <a:effectLst/>
              <a:uLnTx/>
              <a:uFillTx/>
              <a:latin typeface="Baskerville Old Face" panose="02020602080505020303" pitchFamily="18" charset="77"/>
              <a:ea typeface="Baskerville" panose="02020502070401020303" pitchFamily="18" charset="0"/>
              <a:cs typeface="+mj-cs"/>
            </a:endParaRPr>
          </a:p>
          <a:p>
            <a:pPr algn="just"/>
            <a:endParaRPr lang="en-US" sz="3200" dirty="0">
              <a:solidFill>
                <a:srgbClr val="4A3A1C"/>
              </a:solidFill>
              <a:latin typeface="Baskerville Old Face" panose="02020602080505020303" pitchFamily="18" charset="77"/>
              <a:ea typeface="Baskerville" panose="02020502070401020303" pitchFamily="18" charset="0"/>
              <a:cs typeface="+mj-cs"/>
            </a:endParaRPr>
          </a:p>
          <a:p>
            <a:pPr marL="0" indent="0" algn="ctr">
              <a:buNone/>
            </a:pPr>
            <a:r>
              <a:rPr kumimoji="0" lang="en-US" sz="4100" b="0" i="0" u="none" strike="noStrike" kern="1200" cap="none" spc="0" normalizeH="0" baseline="0" noProof="0" dirty="0">
                <a:ln>
                  <a:noFill/>
                </a:ln>
                <a:solidFill>
                  <a:srgbClr val="4A3A1C"/>
                </a:solidFill>
                <a:effectLst/>
                <a:uLnTx/>
                <a:uFillTx/>
                <a:latin typeface="Baskerville Old Face" panose="02020602080505020303" pitchFamily="18" charset="77"/>
                <a:ea typeface="Baskerville" panose="02020502070401020303" pitchFamily="18" charset="0"/>
                <a:cs typeface="+mj-cs"/>
              </a:rPr>
              <a:t> </a:t>
            </a:r>
            <a:r>
              <a:rPr kumimoji="0" lang="en-US" sz="5400" b="1" i="0" u="none" strike="noStrike" kern="1200" cap="none" spc="0" normalizeH="0" baseline="0" noProof="0" dirty="0">
                <a:ln>
                  <a:noFill/>
                </a:ln>
                <a:solidFill>
                  <a:srgbClr val="4A3A1C"/>
                </a:solidFill>
                <a:effectLst/>
                <a:uLnTx/>
                <a:uFillTx/>
                <a:latin typeface="Gabriola" panose="04040605051002020D02" pitchFamily="82" charset="0"/>
                <a:ea typeface="Baskerville" panose="02020502070401020303" pitchFamily="18" charset="0"/>
                <a:cs typeface="+mj-cs"/>
              </a:rPr>
              <a:t>Conclusion</a:t>
            </a:r>
            <a:endParaRPr lang="en-US" sz="5400" b="1" dirty="0">
              <a:solidFill>
                <a:schemeClr val="accent3"/>
              </a:solidFill>
              <a:latin typeface="Gabriola" panose="04040605051002020D02" pitchFamily="82"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708086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5400" b="1" dirty="0">
                <a:solidFill>
                  <a:schemeClr val="accent3"/>
                </a:solidFill>
                <a:latin typeface="Gabriola" panose="04040605051002020D02" pitchFamily="82" charset="0"/>
                <a:ea typeface="Baskerville" panose="02020502070401020303" pitchFamily="18" charset="0"/>
              </a:rPr>
              <a:t>Conclusion</a:t>
            </a:r>
            <a:endParaRPr lang="en-US" sz="5400" b="1" dirty="0">
              <a:latin typeface="Gabriola" panose="04040605051002020D02" pitchFamily="82" charset="0"/>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fontScale="92500" lnSpcReduction="10000"/>
          </a:bodyPr>
          <a:lstStyle/>
          <a:p>
            <a:pPr marL="0" indent="0" algn="just">
              <a:buNone/>
            </a:pPr>
            <a:r>
              <a:rPr lang="en-US" sz="3200" dirty="0">
                <a:solidFill>
                  <a:schemeClr val="accent3"/>
                </a:solidFill>
                <a:latin typeface="Gabriola" panose="04040605051002020D02" pitchFamily="82" charset="0"/>
                <a:ea typeface="+mn-lt"/>
                <a:cs typeface="Gill Sans Light" panose="020B0302020104020203" pitchFamily="34" charset="-79"/>
              </a:rPr>
              <a:t>The key requirement under the proposed framework shall be for the banks to Classify </a:t>
            </a:r>
            <a:r>
              <a:rPr lang="en-US" sz="3200" dirty="0">
                <a:latin typeface="Gabriola" panose="04040605051002020D02" pitchFamily="82" charset="0"/>
                <a:ea typeface="+mn-lt"/>
                <a:cs typeface="Gill Sans Light" panose="020B0302020104020203" pitchFamily="34" charset="-79"/>
              </a:rPr>
              <a:t>F</a:t>
            </a:r>
            <a:r>
              <a:rPr lang="en-US" sz="3200" dirty="0">
                <a:solidFill>
                  <a:schemeClr val="accent3"/>
                </a:solidFill>
                <a:latin typeface="Gabriola" panose="04040605051002020D02" pitchFamily="82" charset="0"/>
                <a:ea typeface="+mn-lt"/>
                <a:cs typeface="Gill Sans Light" panose="020B0302020104020203" pitchFamily="34" charset="-79"/>
              </a:rPr>
              <a:t>inancial </a:t>
            </a:r>
            <a:r>
              <a:rPr lang="en-US" sz="3200" dirty="0">
                <a:latin typeface="Gabriola" panose="04040605051002020D02" pitchFamily="82" charset="0"/>
                <a:ea typeface="+mn-lt"/>
                <a:cs typeface="Gill Sans Light" panose="020B0302020104020203" pitchFamily="34" charset="-79"/>
              </a:rPr>
              <a:t>A</a:t>
            </a:r>
            <a:r>
              <a:rPr lang="en-US" sz="3200" dirty="0">
                <a:solidFill>
                  <a:schemeClr val="accent3"/>
                </a:solidFill>
                <a:latin typeface="Gabriola" panose="04040605051002020D02" pitchFamily="82" charset="0"/>
                <a:ea typeface="+mn-lt"/>
                <a:cs typeface="Gill Sans Light" panose="020B0302020104020203" pitchFamily="34" charset="-79"/>
              </a:rPr>
              <a:t>ssets (Primarily </a:t>
            </a:r>
            <a:r>
              <a:rPr lang="en-US" sz="3200" dirty="0">
                <a:latin typeface="Gabriola" panose="04040605051002020D02" pitchFamily="82" charset="0"/>
                <a:ea typeface="+mn-lt"/>
                <a:cs typeface="Gill Sans Light" panose="020B0302020104020203" pitchFamily="34" charset="-79"/>
              </a:rPr>
              <a:t>L</a:t>
            </a:r>
            <a:r>
              <a:rPr lang="en-US" sz="3200" dirty="0">
                <a:solidFill>
                  <a:schemeClr val="accent3"/>
                </a:solidFill>
                <a:latin typeface="Gabriola" panose="04040605051002020D02" pitchFamily="82" charset="0"/>
                <a:ea typeface="+mn-lt"/>
                <a:cs typeface="Gill Sans Light" panose="020B0302020104020203" pitchFamily="34" charset="-79"/>
              </a:rPr>
              <a:t>oans, including Irrevocable </a:t>
            </a:r>
            <a:r>
              <a:rPr lang="en-US" sz="3200" dirty="0">
                <a:latin typeface="Gabriola" panose="04040605051002020D02" pitchFamily="82" charset="0"/>
                <a:ea typeface="+mn-lt"/>
                <a:cs typeface="Gill Sans Light" panose="020B0302020104020203" pitchFamily="34" charset="-79"/>
              </a:rPr>
              <a:t>L</a:t>
            </a:r>
            <a:r>
              <a:rPr lang="en-US" sz="3200" dirty="0">
                <a:solidFill>
                  <a:schemeClr val="accent3"/>
                </a:solidFill>
                <a:latin typeface="Gabriola" panose="04040605051002020D02" pitchFamily="82" charset="0"/>
                <a:ea typeface="+mn-lt"/>
                <a:cs typeface="Gill Sans Light" panose="020B0302020104020203" pitchFamily="34" charset="-79"/>
              </a:rPr>
              <a:t>oan </a:t>
            </a:r>
            <a:r>
              <a:rPr lang="en-US" sz="3200" dirty="0">
                <a:latin typeface="Gabriola" panose="04040605051002020D02" pitchFamily="82" charset="0"/>
                <a:ea typeface="+mn-lt"/>
                <a:cs typeface="Gill Sans Light" panose="020B0302020104020203" pitchFamily="34" charset="-79"/>
              </a:rPr>
              <a:t>C</a:t>
            </a:r>
            <a:r>
              <a:rPr lang="en-US" sz="3200" dirty="0">
                <a:solidFill>
                  <a:schemeClr val="accent3"/>
                </a:solidFill>
                <a:latin typeface="Gabriola" panose="04040605051002020D02" pitchFamily="82" charset="0"/>
                <a:ea typeface="+mn-lt"/>
                <a:cs typeface="Gill Sans Light" panose="020B0302020104020203" pitchFamily="34" charset="-79"/>
              </a:rPr>
              <a:t>ommitments, and Investments classified as Held-to-Maturity or Available-for-Sale) into one of the THREE </a:t>
            </a:r>
            <a:r>
              <a:rPr lang="en-US" sz="3200" dirty="0">
                <a:latin typeface="Gabriola" panose="04040605051002020D02" pitchFamily="82" charset="0"/>
                <a:ea typeface="+mn-lt"/>
                <a:cs typeface="Gill Sans Light" panose="020B0302020104020203" pitchFamily="34" charset="-79"/>
              </a:rPr>
              <a:t>C</a:t>
            </a:r>
            <a:r>
              <a:rPr lang="en-US" sz="3200" dirty="0">
                <a:solidFill>
                  <a:schemeClr val="accent3"/>
                </a:solidFill>
                <a:latin typeface="Gabriola" panose="04040605051002020D02" pitchFamily="82" charset="0"/>
                <a:ea typeface="+mn-lt"/>
                <a:cs typeface="Gill Sans Light" panose="020B0302020104020203" pitchFamily="34" charset="-79"/>
              </a:rPr>
              <a:t>ategories:</a:t>
            </a:r>
          </a:p>
          <a:p>
            <a:pPr algn="just">
              <a:buFont typeface="Wingdings" panose="05000000000000000000" pitchFamily="2" charset="2"/>
              <a:buChar char="ü"/>
            </a:pPr>
            <a:r>
              <a:rPr lang="en-US" sz="3200" dirty="0">
                <a:solidFill>
                  <a:schemeClr val="accent3"/>
                </a:solidFill>
                <a:latin typeface="Gabriola" panose="04040605051002020D02" pitchFamily="82" charset="0"/>
                <a:ea typeface="+mn-lt"/>
                <a:cs typeface="Gill Sans Light" panose="020B0302020104020203" pitchFamily="34" charset="-79"/>
              </a:rPr>
              <a:t>Stage 1. </a:t>
            </a:r>
          </a:p>
          <a:p>
            <a:pPr algn="just">
              <a:buFont typeface="Wingdings" panose="05000000000000000000" pitchFamily="2" charset="2"/>
              <a:buChar char="ü"/>
            </a:pPr>
            <a:r>
              <a:rPr lang="en-US" sz="3200" dirty="0">
                <a:solidFill>
                  <a:schemeClr val="accent3"/>
                </a:solidFill>
                <a:latin typeface="Gabriola" panose="04040605051002020D02" pitchFamily="82" charset="0"/>
                <a:ea typeface="+mn-lt"/>
                <a:cs typeface="Gill Sans Light" panose="020B0302020104020203" pitchFamily="34" charset="-79"/>
              </a:rPr>
              <a:t>Stage 2 and </a:t>
            </a:r>
          </a:p>
          <a:p>
            <a:pPr algn="just">
              <a:buFont typeface="Wingdings" panose="05000000000000000000" pitchFamily="2" charset="2"/>
              <a:buChar char="ü"/>
            </a:pPr>
            <a:r>
              <a:rPr lang="en-US" sz="3200" dirty="0">
                <a:solidFill>
                  <a:schemeClr val="accent3"/>
                </a:solidFill>
                <a:latin typeface="Gabriola" panose="04040605051002020D02" pitchFamily="82" charset="0"/>
                <a:ea typeface="+mn-lt"/>
                <a:cs typeface="Gill Sans Light" panose="020B0302020104020203" pitchFamily="34" charset="-79"/>
              </a:rPr>
              <a:t>Stage 3. </a:t>
            </a:r>
          </a:p>
          <a:p>
            <a:pPr marL="0" indent="0" algn="just">
              <a:buNone/>
            </a:pPr>
            <a:r>
              <a:rPr lang="en-US" sz="3200" dirty="0">
                <a:latin typeface="Gabriola" panose="04040605051002020D02" pitchFamily="82" charset="0"/>
                <a:ea typeface="+mn-lt"/>
                <a:cs typeface="Gill Sans Light" panose="020B0302020104020203" pitchFamily="34" charset="-79"/>
              </a:rPr>
              <a:t>D</a:t>
            </a:r>
            <a:r>
              <a:rPr lang="en-US" sz="3200" dirty="0">
                <a:solidFill>
                  <a:schemeClr val="accent3"/>
                </a:solidFill>
                <a:latin typeface="Gabriola" panose="04040605051002020D02" pitchFamily="82" charset="0"/>
                <a:ea typeface="+mn-lt"/>
                <a:cs typeface="Gill Sans Light" panose="020B0302020104020203" pitchFamily="34" charset="-79"/>
              </a:rPr>
              <a:t>epending upon the Assessed </a:t>
            </a:r>
            <a:r>
              <a:rPr lang="en-US" sz="3200" dirty="0">
                <a:latin typeface="Gabriola" panose="04040605051002020D02" pitchFamily="82" charset="0"/>
                <a:ea typeface="+mn-lt"/>
                <a:cs typeface="Gill Sans Light" panose="020B0302020104020203" pitchFamily="34" charset="-79"/>
              </a:rPr>
              <a:t>C</a:t>
            </a:r>
            <a:r>
              <a:rPr lang="en-US" sz="3200" dirty="0">
                <a:solidFill>
                  <a:schemeClr val="accent3"/>
                </a:solidFill>
                <a:latin typeface="Gabriola" panose="04040605051002020D02" pitchFamily="82" charset="0"/>
                <a:ea typeface="+mn-lt"/>
                <a:cs typeface="Gill Sans Light" panose="020B0302020104020203" pitchFamily="34" charset="-79"/>
              </a:rPr>
              <a:t>redit </a:t>
            </a:r>
            <a:r>
              <a:rPr lang="en-US" sz="3200" dirty="0">
                <a:latin typeface="Gabriola" panose="04040605051002020D02" pitchFamily="82" charset="0"/>
                <a:ea typeface="+mn-lt"/>
                <a:cs typeface="Gill Sans Light" panose="020B0302020104020203" pitchFamily="34" charset="-79"/>
              </a:rPr>
              <a:t>L</a:t>
            </a:r>
            <a:r>
              <a:rPr lang="en-US" sz="3200" dirty="0">
                <a:solidFill>
                  <a:schemeClr val="accent3"/>
                </a:solidFill>
                <a:latin typeface="Gabriola" panose="04040605051002020D02" pitchFamily="82" charset="0"/>
                <a:ea typeface="+mn-lt"/>
                <a:cs typeface="Gill Sans Light" panose="020B0302020104020203" pitchFamily="34" charset="-79"/>
              </a:rPr>
              <a:t>osses on them, at the Time of Initial </a:t>
            </a:r>
            <a:r>
              <a:rPr lang="en-US" sz="3200" dirty="0">
                <a:latin typeface="Gabriola" panose="04040605051002020D02" pitchFamily="82" charset="0"/>
                <a:ea typeface="+mn-lt"/>
                <a:cs typeface="Gill Sans Light" panose="020B0302020104020203" pitchFamily="34" charset="-79"/>
              </a:rPr>
              <a:t>R</a:t>
            </a:r>
            <a:r>
              <a:rPr lang="en-US" sz="3200" dirty="0">
                <a:solidFill>
                  <a:schemeClr val="accent3"/>
                </a:solidFill>
                <a:latin typeface="Gabriola" panose="04040605051002020D02" pitchFamily="82" charset="0"/>
                <a:ea typeface="+mn-lt"/>
                <a:cs typeface="Gill Sans Light" panose="020B0302020104020203" pitchFamily="34" charset="-79"/>
              </a:rPr>
              <a:t>ecognition as well as on Each </a:t>
            </a:r>
            <a:r>
              <a:rPr lang="en-US" sz="3200" dirty="0">
                <a:latin typeface="Gabriola" panose="04040605051002020D02" pitchFamily="82" charset="0"/>
                <a:ea typeface="+mn-lt"/>
                <a:cs typeface="Gill Sans Light" panose="020B0302020104020203" pitchFamily="34" charset="-79"/>
              </a:rPr>
              <a:t>S</a:t>
            </a:r>
            <a:r>
              <a:rPr lang="en-US" sz="3200" dirty="0">
                <a:solidFill>
                  <a:schemeClr val="accent3"/>
                </a:solidFill>
                <a:latin typeface="Gabriola" panose="04040605051002020D02" pitchFamily="82" charset="0"/>
                <a:ea typeface="+mn-lt"/>
                <a:cs typeface="Gill Sans Light" panose="020B0302020104020203" pitchFamily="34" charset="-79"/>
              </a:rPr>
              <a:t>ubsequent </a:t>
            </a:r>
            <a:r>
              <a:rPr lang="en-US" sz="3200" dirty="0">
                <a:latin typeface="Gabriola" panose="04040605051002020D02" pitchFamily="82" charset="0"/>
                <a:ea typeface="+mn-lt"/>
                <a:cs typeface="Gill Sans Light" panose="020B0302020104020203" pitchFamily="34" charset="-79"/>
              </a:rPr>
              <a:t>R</a:t>
            </a:r>
            <a:r>
              <a:rPr lang="en-US" sz="3200" dirty="0">
                <a:solidFill>
                  <a:schemeClr val="accent3"/>
                </a:solidFill>
                <a:latin typeface="Gabriola" panose="04040605051002020D02" pitchFamily="82" charset="0"/>
                <a:ea typeface="+mn-lt"/>
                <a:cs typeface="Gill Sans Light" panose="020B0302020104020203" pitchFamily="34" charset="-79"/>
              </a:rPr>
              <a:t>eporting </a:t>
            </a:r>
            <a:r>
              <a:rPr lang="en-US" sz="3200" dirty="0">
                <a:latin typeface="Gabriola" panose="04040605051002020D02" pitchFamily="82" charset="0"/>
                <a:ea typeface="+mn-lt"/>
                <a:cs typeface="Gill Sans Light" panose="020B0302020104020203" pitchFamily="34" charset="-79"/>
              </a:rPr>
              <a:t>D</a:t>
            </a:r>
            <a:r>
              <a:rPr lang="en-US" sz="3200" dirty="0">
                <a:solidFill>
                  <a:schemeClr val="accent3"/>
                </a:solidFill>
                <a:latin typeface="Gabriola" panose="04040605051002020D02" pitchFamily="82" charset="0"/>
                <a:ea typeface="+mn-lt"/>
                <a:cs typeface="Gill Sans Light" panose="020B0302020104020203" pitchFamily="34" charset="-79"/>
              </a:rPr>
              <a:t>ate and make Necessary </a:t>
            </a:r>
            <a:r>
              <a:rPr lang="en-US" sz="3200" dirty="0">
                <a:latin typeface="Gabriola" panose="04040605051002020D02" pitchFamily="82" charset="0"/>
                <a:ea typeface="+mn-lt"/>
                <a:cs typeface="Gill Sans Light" panose="020B0302020104020203" pitchFamily="34" charset="-79"/>
              </a:rPr>
              <a:t>P</a:t>
            </a:r>
            <a:r>
              <a:rPr lang="en-US" sz="3200" dirty="0">
                <a:solidFill>
                  <a:schemeClr val="accent3"/>
                </a:solidFill>
                <a:latin typeface="Gabriola" panose="04040605051002020D02" pitchFamily="82" charset="0"/>
                <a:ea typeface="+mn-lt"/>
                <a:cs typeface="Gill Sans Light" panose="020B0302020104020203" pitchFamily="34" charset="-79"/>
              </a:rPr>
              <a:t>rovisions.</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300760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endParaRPr lang="en-US" sz="3200" dirty="0">
              <a:latin typeface="Gabriola" panose="04040605051002020D02" pitchFamily="82" charset="0"/>
              <a:ea typeface="+mn-lt"/>
              <a:cs typeface="Gill Sans Light" panose="020B0302020104020203" pitchFamily="34" charset="-79"/>
            </a:endParaRPr>
          </a:p>
          <a:p>
            <a:pPr marL="0" indent="0" algn="ctr">
              <a:buNone/>
            </a:pPr>
            <a:r>
              <a:rPr lang="en-US" sz="3600" b="1" dirty="0">
                <a:solidFill>
                  <a:schemeClr val="accent3"/>
                </a:solidFill>
                <a:latin typeface="Gabriola" panose="04040605051002020D02" pitchFamily="82" charset="0"/>
                <a:ea typeface="+mn-lt"/>
                <a:cs typeface="Gill Sans Light" panose="020B0302020104020203" pitchFamily="34" charset="-79"/>
              </a:rPr>
              <a:t>Part 2 and 3 Coves</a:t>
            </a:r>
            <a:r>
              <a:rPr lang="en-US" sz="3200" dirty="0">
                <a:solidFill>
                  <a:schemeClr val="accent3"/>
                </a:solidFill>
                <a:latin typeface="Gabriola" panose="04040605051002020D02" pitchFamily="82" charset="0"/>
                <a:ea typeface="+mn-lt"/>
                <a:cs typeface="Gill Sans Light" panose="020B0302020104020203" pitchFamily="34" charset="-79"/>
              </a:rPr>
              <a:t>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66</a:t>
            </a:fld>
            <a:endParaRPr lang="en-US" dirty="0"/>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233727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3" name="TextBox 2">
            <a:extLst>
              <a:ext uri="{FF2B5EF4-FFF2-40B4-BE49-F238E27FC236}">
                <a16:creationId xmlns:a16="http://schemas.microsoft.com/office/drawing/2014/main" id="{46B20AD7-CCD7-AAEC-D748-72A8AC7E9421}"/>
              </a:ext>
            </a:extLst>
          </p:cNvPr>
          <p:cNvSpPr txBox="1"/>
          <p:nvPr/>
        </p:nvSpPr>
        <p:spPr>
          <a:xfrm>
            <a:off x="844061" y="1034368"/>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pic>
        <p:nvPicPr>
          <p:cNvPr id="1028" name="Picture 4" descr="What is Expected Credit Loss?">
            <a:extLst>
              <a:ext uri="{FF2B5EF4-FFF2-40B4-BE49-F238E27FC236}">
                <a16:creationId xmlns:a16="http://schemas.microsoft.com/office/drawing/2014/main" id="{1E17E128-C625-2D60-2AEB-3B3A67C5C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898" y="2124223"/>
            <a:ext cx="7329267" cy="379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12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3" name="TextBox 2">
            <a:extLst>
              <a:ext uri="{FF2B5EF4-FFF2-40B4-BE49-F238E27FC236}">
                <a16:creationId xmlns:a16="http://schemas.microsoft.com/office/drawing/2014/main" id="{46B20AD7-CCD7-AAEC-D748-72A8AC7E9421}"/>
              </a:ext>
            </a:extLst>
          </p:cNvPr>
          <p:cNvSpPr txBox="1"/>
          <p:nvPr/>
        </p:nvSpPr>
        <p:spPr>
          <a:xfrm>
            <a:off x="844061" y="1034368"/>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pic>
        <p:nvPicPr>
          <p:cNvPr id="2050" name="Picture 2" descr="Expected Credit Loss: Basel III vs IFRS 9 - YouTube">
            <a:extLst>
              <a:ext uri="{FF2B5EF4-FFF2-40B4-BE49-F238E27FC236}">
                <a16:creationId xmlns:a16="http://schemas.microsoft.com/office/drawing/2014/main" id="{8F89EB81-9779-CF58-2096-E8B03AECA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222" y="2194560"/>
            <a:ext cx="7821636" cy="346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60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3" name="TextBox 2">
            <a:extLst>
              <a:ext uri="{FF2B5EF4-FFF2-40B4-BE49-F238E27FC236}">
                <a16:creationId xmlns:a16="http://schemas.microsoft.com/office/drawing/2014/main" id="{46B20AD7-CCD7-AAEC-D748-72A8AC7E9421}"/>
              </a:ext>
            </a:extLst>
          </p:cNvPr>
          <p:cNvSpPr txBox="1"/>
          <p:nvPr/>
        </p:nvSpPr>
        <p:spPr>
          <a:xfrm>
            <a:off x="844061" y="1034368"/>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pic>
        <p:nvPicPr>
          <p:cNvPr id="2" name="Picture 1">
            <a:extLst>
              <a:ext uri="{FF2B5EF4-FFF2-40B4-BE49-F238E27FC236}">
                <a16:creationId xmlns:a16="http://schemas.microsoft.com/office/drawing/2014/main" id="{709838A3-CDFD-9A34-5845-C8300BE3C901}"/>
              </a:ext>
            </a:extLst>
          </p:cNvPr>
          <p:cNvPicPr>
            <a:picLocks noChangeAspect="1"/>
          </p:cNvPicPr>
          <p:nvPr/>
        </p:nvPicPr>
        <p:blipFill>
          <a:blip r:embed="rId2"/>
          <a:stretch>
            <a:fillRect/>
          </a:stretch>
        </p:blipFill>
        <p:spPr>
          <a:xfrm>
            <a:off x="2771335" y="2082018"/>
            <a:ext cx="6436673" cy="3207433"/>
          </a:xfrm>
          <a:prstGeom prst="rect">
            <a:avLst/>
          </a:prstGeom>
        </p:spPr>
      </p:pic>
    </p:spTree>
    <p:extLst>
      <p:ext uri="{BB962C8B-B14F-4D97-AF65-F5344CB8AC3E}">
        <p14:creationId xmlns:p14="http://schemas.microsoft.com/office/powerpoint/2010/main" val="151629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marL="0" indent="0" algn="ctr">
              <a:buNone/>
            </a:pPr>
            <a:endParaRPr lang="en-US" sz="3200" b="1" dirty="0">
              <a:solidFill>
                <a:schemeClr val="accent3"/>
              </a:solidFill>
              <a:latin typeface="Gabriola" panose="04040605051002020D02" pitchFamily="82" charset="0"/>
              <a:ea typeface="+mn-lt"/>
              <a:cs typeface="Gill Sans Light" panose="020B0302020104020203" pitchFamily="34" charset="-79"/>
            </a:endParaRPr>
          </a:p>
          <a:p>
            <a:pPr marL="0" indent="0" algn="ctr">
              <a:buNone/>
            </a:pPr>
            <a:r>
              <a:rPr lang="en-US" sz="3200" b="1" dirty="0">
                <a:solidFill>
                  <a:schemeClr val="accent3"/>
                </a:solidFill>
                <a:latin typeface="Gabriola" panose="04040605051002020D02" pitchFamily="82" charset="0"/>
                <a:ea typeface="+mn-lt"/>
                <a:cs typeface="Gill Sans Light" panose="020B0302020104020203" pitchFamily="34" charset="-79"/>
              </a:rPr>
              <a:t>(a) State Bank of India-Total Assets of the Balance Sheet i.e., ₹49,87,597 Crores</a:t>
            </a:r>
          </a:p>
          <a:p>
            <a:pPr algn="just"/>
            <a:endParaRPr lang="en-US" sz="3200" dirty="0">
              <a:latin typeface="Gabriola" panose="04040605051002020D02" pitchFamily="82" charset="0"/>
              <a:ea typeface="+mn-lt"/>
              <a:cs typeface="Gill Sans Light" panose="020B0302020104020203" pitchFamily="34" charset="-79"/>
            </a:endParaRPr>
          </a:p>
          <a:p>
            <a:pPr algn="just"/>
            <a:r>
              <a:rPr lang="en-US" sz="3200" dirty="0">
                <a:latin typeface="Gabriola" panose="04040605051002020D02" pitchFamily="82" charset="0"/>
                <a:ea typeface="+mn-lt"/>
                <a:cs typeface="Gill Sans Light" panose="020B0302020104020203" pitchFamily="34" charset="-79"/>
              </a:rPr>
              <a:t>Out of </a:t>
            </a:r>
            <a:r>
              <a:rPr lang="en-US" sz="3200" b="1" dirty="0">
                <a:latin typeface="Gabriola" panose="04040605051002020D02" pitchFamily="82" charset="0"/>
                <a:ea typeface="+mn-lt"/>
                <a:cs typeface="Gill Sans Light" panose="020B0302020104020203" pitchFamily="34" charset="-79"/>
              </a:rPr>
              <a:t>(a)</a:t>
            </a:r>
            <a:r>
              <a:rPr lang="en-US" sz="3200" dirty="0">
                <a:latin typeface="Gabriola" panose="04040605051002020D02" pitchFamily="82" charset="0"/>
                <a:ea typeface="+mn-lt"/>
                <a:cs typeface="Gill Sans Light" panose="020B0302020104020203" pitchFamily="34" charset="-79"/>
              </a:rPr>
              <a:t> above </a:t>
            </a:r>
            <a:r>
              <a:rPr lang="en-US" sz="3200" b="1" dirty="0">
                <a:latin typeface="Gabriola" panose="04040605051002020D02" pitchFamily="82" charset="0"/>
                <a:ea typeface="+mn-lt"/>
                <a:cs typeface="Gill Sans Light" panose="020B0302020104020203" pitchFamily="34" charset="-79"/>
              </a:rPr>
              <a:t>₹27,33,966</a:t>
            </a:r>
            <a:r>
              <a:rPr lang="en-US" sz="3200" dirty="0">
                <a:latin typeface="Gabriola" panose="04040605051002020D02" pitchFamily="82" charset="0"/>
                <a:ea typeface="+mn-lt"/>
                <a:cs typeface="Gill Sans Light" panose="020B0302020104020203" pitchFamily="34" charset="-79"/>
              </a:rPr>
              <a:t> Crores is Loans and Advances (</a:t>
            </a:r>
            <a:r>
              <a:rPr lang="en-US" sz="3200" b="1" dirty="0">
                <a:latin typeface="Gabriola" panose="04040605051002020D02" pitchFamily="82" charset="0"/>
                <a:ea typeface="+mn-lt"/>
                <a:cs typeface="Gill Sans Light" panose="020B0302020104020203" pitchFamily="34" charset="-79"/>
              </a:rPr>
              <a:t>54.81%</a:t>
            </a:r>
            <a:r>
              <a:rPr lang="en-US" sz="3200" dirty="0">
                <a:latin typeface="Gabriola" panose="04040605051002020D02" pitchFamily="82" charset="0"/>
                <a:ea typeface="+mn-lt"/>
                <a:cs typeface="Gill Sans Light" panose="020B0302020104020203" pitchFamily="34" charset="-79"/>
              </a:rPr>
              <a:t>)-</a:t>
            </a:r>
            <a:r>
              <a:rPr lang="en-US" sz="3200" b="1" dirty="0">
                <a:latin typeface="Gabriola" panose="04040605051002020D02" pitchFamily="82" charset="0"/>
                <a:ea typeface="+mn-lt"/>
                <a:cs typeface="Gill Sans Light" panose="020B0302020104020203" pitchFamily="34" charset="-79"/>
              </a:rPr>
              <a:t>Credit</a:t>
            </a:r>
            <a:r>
              <a:rPr lang="en-US" sz="3200" dirty="0">
                <a:latin typeface="Gabriola" panose="04040605051002020D02" pitchFamily="82" charset="0"/>
                <a:ea typeface="+mn-lt"/>
                <a:cs typeface="Gill Sans Light" panose="020B0302020104020203" pitchFamily="34" charset="-79"/>
              </a:rPr>
              <a:t> Risk.</a:t>
            </a:r>
          </a:p>
          <a:p>
            <a:pPr algn="just"/>
            <a:endParaRPr lang="en-US" sz="3200" dirty="0">
              <a:solidFill>
                <a:schemeClr val="accent3"/>
              </a:solidFill>
              <a:latin typeface="Gabriola" panose="04040605051002020D02" pitchFamily="82" charset="0"/>
              <a:ea typeface="+mn-lt"/>
              <a:cs typeface="Gill Sans Light" panose="020B0302020104020203" pitchFamily="34" charset="-79"/>
            </a:endParaRPr>
          </a:p>
          <a:p>
            <a:pPr algn="just"/>
            <a:r>
              <a:rPr lang="en-US" sz="3200" dirty="0">
                <a:solidFill>
                  <a:schemeClr val="accent3"/>
                </a:solidFill>
                <a:latin typeface="Gabriola" panose="04040605051002020D02" pitchFamily="82" charset="0"/>
                <a:ea typeface="+mn-lt"/>
                <a:cs typeface="Gill Sans Light" panose="020B0302020104020203" pitchFamily="34" charset="-79"/>
              </a:rPr>
              <a:t>Out of </a:t>
            </a:r>
            <a:r>
              <a:rPr lang="en-US" sz="3200" b="1" dirty="0">
                <a:solidFill>
                  <a:schemeClr val="accent3"/>
                </a:solidFill>
                <a:latin typeface="Gabriola" panose="04040605051002020D02" pitchFamily="82" charset="0"/>
                <a:ea typeface="+mn-lt"/>
                <a:cs typeface="Gill Sans Light" panose="020B0302020104020203" pitchFamily="34" charset="-79"/>
              </a:rPr>
              <a:t>(a)</a:t>
            </a:r>
            <a:r>
              <a:rPr lang="en-US" sz="3200" dirty="0">
                <a:solidFill>
                  <a:schemeClr val="accent3"/>
                </a:solidFill>
                <a:latin typeface="Gabriola" panose="04040605051002020D02" pitchFamily="82" charset="0"/>
                <a:ea typeface="+mn-lt"/>
                <a:cs typeface="Gill Sans Light" panose="020B0302020104020203" pitchFamily="34" charset="-79"/>
              </a:rPr>
              <a:t> above </a:t>
            </a:r>
            <a:r>
              <a:rPr lang="en-US" sz="3200" b="1" dirty="0">
                <a:solidFill>
                  <a:schemeClr val="accent3"/>
                </a:solidFill>
                <a:latin typeface="Gabriola" panose="04040605051002020D02" pitchFamily="82" charset="0"/>
                <a:ea typeface="+mn-lt"/>
                <a:cs typeface="Gill Sans Light" panose="020B0302020104020203" pitchFamily="34" charset="-79"/>
              </a:rPr>
              <a:t>₹14,81,445</a:t>
            </a:r>
            <a:r>
              <a:rPr lang="en-US" sz="3200" dirty="0">
                <a:solidFill>
                  <a:schemeClr val="accent3"/>
                </a:solidFill>
                <a:latin typeface="Gabriola" panose="04040605051002020D02" pitchFamily="82" charset="0"/>
                <a:ea typeface="+mn-lt"/>
                <a:cs typeface="Gill Sans Light" panose="020B0302020104020203" pitchFamily="34" charset="-79"/>
              </a:rPr>
              <a:t> Crores is Investments (</a:t>
            </a:r>
            <a:r>
              <a:rPr lang="en-US" sz="3200" b="1" dirty="0">
                <a:solidFill>
                  <a:schemeClr val="accent3"/>
                </a:solidFill>
                <a:latin typeface="Gabriola" panose="04040605051002020D02" pitchFamily="82" charset="0"/>
                <a:ea typeface="+mn-lt"/>
                <a:cs typeface="Gill Sans Light" panose="020B0302020104020203" pitchFamily="34" charset="-79"/>
              </a:rPr>
              <a:t>29.70%</a:t>
            </a:r>
            <a:r>
              <a:rPr lang="en-US" sz="3200" dirty="0">
                <a:solidFill>
                  <a:schemeClr val="accent3"/>
                </a:solidFill>
                <a:latin typeface="Gabriola" panose="04040605051002020D02" pitchFamily="82" charset="0"/>
                <a:ea typeface="+mn-lt"/>
                <a:cs typeface="Gill Sans Light" panose="020B0302020104020203" pitchFamily="34" charset="-79"/>
              </a:rPr>
              <a:t>)-</a:t>
            </a:r>
            <a:r>
              <a:rPr lang="en-US" sz="3200" b="1" dirty="0">
                <a:solidFill>
                  <a:schemeClr val="accent3"/>
                </a:solidFill>
                <a:latin typeface="Gabriola" panose="04040605051002020D02" pitchFamily="82" charset="0"/>
                <a:ea typeface="+mn-lt"/>
                <a:cs typeface="Gill Sans Light" panose="020B0302020104020203" pitchFamily="34" charset="-79"/>
              </a:rPr>
              <a:t>Market</a:t>
            </a:r>
            <a:r>
              <a:rPr lang="en-US" sz="3200" dirty="0">
                <a:solidFill>
                  <a:schemeClr val="accent3"/>
                </a:solidFill>
                <a:latin typeface="Gabriola" panose="04040605051002020D02" pitchFamily="82" charset="0"/>
                <a:ea typeface="+mn-lt"/>
                <a:cs typeface="Gill Sans Light" panose="020B0302020104020203" pitchFamily="34" charset="-79"/>
              </a:rPr>
              <a:t> Risk.</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2754545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3" name="TextBox 2">
            <a:extLst>
              <a:ext uri="{FF2B5EF4-FFF2-40B4-BE49-F238E27FC236}">
                <a16:creationId xmlns:a16="http://schemas.microsoft.com/office/drawing/2014/main" id="{46B20AD7-CCD7-AAEC-D748-72A8AC7E9421}"/>
              </a:ext>
            </a:extLst>
          </p:cNvPr>
          <p:cNvSpPr txBox="1"/>
          <p:nvPr/>
        </p:nvSpPr>
        <p:spPr>
          <a:xfrm>
            <a:off x="844061" y="1034368"/>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pic>
        <p:nvPicPr>
          <p:cNvPr id="3074" name="Picture 2" descr="Impairments of financial instruments are changing under IFRS 9! | GAAP  Dynamics">
            <a:extLst>
              <a:ext uri="{FF2B5EF4-FFF2-40B4-BE49-F238E27FC236}">
                <a16:creationId xmlns:a16="http://schemas.microsoft.com/office/drawing/2014/main" id="{ED4E921D-6F35-2CA8-80B9-BBF16C4FB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892" y="2082018"/>
            <a:ext cx="6113115" cy="35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69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3" name="TextBox 2">
            <a:extLst>
              <a:ext uri="{FF2B5EF4-FFF2-40B4-BE49-F238E27FC236}">
                <a16:creationId xmlns:a16="http://schemas.microsoft.com/office/drawing/2014/main" id="{46B20AD7-CCD7-AAEC-D748-72A8AC7E9421}"/>
              </a:ext>
            </a:extLst>
          </p:cNvPr>
          <p:cNvSpPr txBox="1"/>
          <p:nvPr/>
        </p:nvSpPr>
        <p:spPr>
          <a:xfrm>
            <a:off x="844061" y="1034368"/>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pic>
        <p:nvPicPr>
          <p:cNvPr id="2" name="Picture 1">
            <a:extLst>
              <a:ext uri="{FF2B5EF4-FFF2-40B4-BE49-F238E27FC236}">
                <a16:creationId xmlns:a16="http://schemas.microsoft.com/office/drawing/2014/main" id="{8215865E-46B4-05B7-97E2-8463A0A8E6A3}"/>
              </a:ext>
            </a:extLst>
          </p:cNvPr>
          <p:cNvPicPr>
            <a:picLocks noChangeAspect="1"/>
          </p:cNvPicPr>
          <p:nvPr/>
        </p:nvPicPr>
        <p:blipFill>
          <a:blip r:embed="rId2"/>
          <a:stretch>
            <a:fillRect/>
          </a:stretch>
        </p:blipFill>
        <p:spPr>
          <a:xfrm>
            <a:off x="2912013" y="2039816"/>
            <a:ext cx="6443002" cy="3671668"/>
          </a:xfrm>
          <a:prstGeom prst="rect">
            <a:avLst/>
          </a:prstGeom>
        </p:spPr>
      </p:pic>
    </p:spTree>
    <p:extLst>
      <p:ext uri="{BB962C8B-B14F-4D97-AF65-F5344CB8AC3E}">
        <p14:creationId xmlns:p14="http://schemas.microsoft.com/office/powerpoint/2010/main" val="383603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6461760" y="2011679"/>
            <a:ext cx="6096000" cy="3235569"/>
          </a:xfrm>
        </p:spPr>
        <p:txBody>
          <a:bodyPr>
            <a:normAutofit fontScale="92500" lnSpcReduction="20000"/>
          </a:bodyPr>
          <a:lstStyle/>
          <a:p>
            <a:pPr algn="ctr"/>
            <a:endParaRPr lang="en-US" b="1" dirty="0"/>
          </a:p>
          <a:p>
            <a:pPr algn="ctr"/>
            <a:endParaRPr lang="en-US" b="1" dirty="0"/>
          </a:p>
          <a:p>
            <a:pPr algn="ctr">
              <a:lnSpc>
                <a:spcPct val="110000"/>
              </a:lnSpc>
            </a:pPr>
            <a:r>
              <a:rPr lang="en-US" sz="2500" b="1" dirty="0"/>
              <a:t>Dr. P. Siva Rama Prasad</a:t>
            </a:r>
          </a:p>
          <a:p>
            <a:pPr algn="ctr">
              <a:lnSpc>
                <a:spcPct val="110000"/>
              </a:lnSpc>
            </a:pPr>
            <a:r>
              <a:rPr lang="en-US" sz="1300" b="1" dirty="0"/>
              <a:t>M.Com., MBA (Finance)., FCMA., FCS., FIIBF., FIII (Life &amp; General)., MAIMA</a:t>
            </a:r>
          </a:p>
          <a:p>
            <a:pPr algn="ctr">
              <a:lnSpc>
                <a:spcPct val="110000"/>
              </a:lnSpc>
            </a:pPr>
            <a:r>
              <a:rPr lang="en-US" dirty="0"/>
              <a:t>Former Asst. General Manager</a:t>
            </a:r>
          </a:p>
          <a:p>
            <a:pPr algn="ctr">
              <a:lnSpc>
                <a:spcPct val="110000"/>
              </a:lnSpc>
            </a:pPr>
            <a:r>
              <a:rPr lang="en-US" dirty="0"/>
              <a:t>State Bank of India</a:t>
            </a:r>
          </a:p>
          <a:p>
            <a:pPr algn="ctr">
              <a:lnSpc>
                <a:spcPct val="110000"/>
              </a:lnSpc>
            </a:pPr>
            <a:r>
              <a:rPr lang="en-US" b="1" dirty="0"/>
              <a:t>Hyderabad​</a:t>
            </a:r>
          </a:p>
          <a:p>
            <a:endParaRPr lang="en-US" dirty="0"/>
          </a:p>
          <a:p>
            <a:endParaRPr lang="en-US" dirty="0"/>
          </a:p>
        </p:txBody>
      </p:sp>
    </p:spTree>
    <p:extLst>
      <p:ext uri="{BB962C8B-B14F-4D97-AF65-F5344CB8AC3E}">
        <p14:creationId xmlns:p14="http://schemas.microsoft.com/office/powerpoint/2010/main" val="279025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97615"/>
            <a:ext cx="10515600" cy="4065564"/>
          </a:xfrm>
        </p:spPr>
        <p:txBody>
          <a:bodyPr>
            <a:normAutofit/>
          </a:bodyPr>
          <a:lstStyle/>
          <a:p>
            <a:pPr marL="0" indent="0" algn="just">
              <a:buNone/>
            </a:pPr>
            <a:r>
              <a:rPr lang="en-US" sz="3200" b="1" u="sng" dirty="0">
                <a:solidFill>
                  <a:schemeClr val="accent3"/>
                </a:solidFill>
                <a:latin typeface="Gabriola" panose="04040605051002020D02" pitchFamily="82" charset="0"/>
                <a:ea typeface="+mn-lt"/>
                <a:cs typeface="Gill Sans Light" panose="020B0302020104020203" pitchFamily="34" charset="-79"/>
              </a:rPr>
              <a:t>Impact of Credit Risk in Bank’s Financial Statements</a:t>
            </a:r>
            <a:r>
              <a:rPr lang="en-US" sz="3200" dirty="0">
                <a:solidFill>
                  <a:schemeClr val="accent3"/>
                </a:solidFill>
                <a:latin typeface="Gabriola" panose="04040605051002020D02" pitchFamily="82" charset="0"/>
                <a:ea typeface="+mn-lt"/>
                <a:cs typeface="Gill Sans Light" panose="020B0302020104020203" pitchFamily="34" charset="-79"/>
              </a:rPr>
              <a:t>:</a:t>
            </a:r>
          </a:p>
          <a:p>
            <a:pPr algn="just"/>
            <a:r>
              <a:rPr lang="en-US" sz="3200" dirty="0">
                <a:latin typeface="Gabriola" panose="04040605051002020D02" pitchFamily="82" charset="0"/>
                <a:ea typeface="+mn-lt"/>
                <a:cs typeface="Gill Sans Light" panose="020B0302020104020203" pitchFamily="34" charset="-79"/>
              </a:rPr>
              <a:t>Interest not to be applied in NPA Accounts (Risk Accounts). Hence, NO Income to the Bank.</a:t>
            </a:r>
          </a:p>
          <a:p>
            <a:pPr algn="just"/>
            <a:r>
              <a:rPr lang="en-US" sz="3200" dirty="0">
                <a:solidFill>
                  <a:schemeClr val="accent3"/>
                </a:solidFill>
                <a:latin typeface="Gabriola" panose="04040605051002020D02" pitchFamily="82" charset="0"/>
                <a:ea typeface="+mn-lt"/>
                <a:cs typeface="Gill Sans Light" panose="020B0302020104020203" pitchFamily="34" charset="-79"/>
              </a:rPr>
              <a:t>Provide Provisions on NPAs (Based on S, SS, DA-1, DA-2, DA-3 and Loss Assets).</a:t>
            </a:r>
          </a:p>
          <a:p>
            <a:pPr algn="just"/>
            <a:r>
              <a:rPr lang="en-US" sz="3200" b="1" dirty="0">
                <a:latin typeface="Gabriola" panose="04040605051002020D02" pitchFamily="82" charset="0"/>
                <a:ea typeface="+mn-lt"/>
                <a:cs typeface="Gill Sans Light" panose="020B0302020104020203" pitchFamily="34" charset="-79"/>
              </a:rPr>
              <a:t>Provisions are to meet the Expected Risks</a:t>
            </a:r>
            <a:r>
              <a:rPr lang="en-US" sz="3200" dirty="0">
                <a:latin typeface="Gabriola" panose="04040605051002020D02" pitchFamily="82" charset="0"/>
                <a:ea typeface="+mn-lt"/>
                <a:cs typeface="Gill Sans Light" panose="020B0302020104020203" pitchFamily="34" charset="-79"/>
              </a:rPr>
              <a:t>.</a:t>
            </a:r>
          </a:p>
          <a:p>
            <a:pPr algn="just"/>
            <a:r>
              <a:rPr lang="en-US" sz="3200" dirty="0">
                <a:solidFill>
                  <a:schemeClr val="accent3"/>
                </a:solidFill>
                <a:latin typeface="Gabriola" panose="04040605051002020D02" pitchFamily="82" charset="0"/>
                <a:ea typeface="+mn-lt"/>
                <a:cs typeface="Gill Sans Light" panose="020B0302020104020203" pitchFamily="34" charset="-79"/>
              </a:rPr>
              <a:t>For </a:t>
            </a:r>
            <a:r>
              <a:rPr lang="en-US" sz="3200" b="1" dirty="0">
                <a:solidFill>
                  <a:schemeClr val="accent3"/>
                </a:solidFill>
                <a:latin typeface="Gabriola" panose="04040605051002020D02" pitchFamily="82" charset="0"/>
                <a:ea typeface="+mn-lt"/>
                <a:cs typeface="Gill Sans Light" panose="020B0302020104020203" pitchFamily="34" charset="-79"/>
              </a:rPr>
              <a:t>Un-expected Risks</a:t>
            </a:r>
            <a:r>
              <a:rPr lang="en-US" sz="3200" dirty="0">
                <a:solidFill>
                  <a:schemeClr val="accent3"/>
                </a:solidFill>
                <a:latin typeface="Gabriola" panose="04040605051002020D02" pitchFamily="82" charset="0"/>
                <a:ea typeface="+mn-lt"/>
                <a:cs typeface="Gill Sans Light" panose="020B0302020104020203" pitchFamily="34" charset="-79"/>
              </a:rPr>
              <a:t> Banks are to provide Additional Capital i.e., Capital to Risk Assets Ratio (CRAR) or Capital Adequacy Ratio (CAR). At Present </a:t>
            </a:r>
            <a:r>
              <a:rPr lang="en-US" sz="3200" b="1" dirty="0">
                <a:solidFill>
                  <a:schemeClr val="accent3"/>
                </a:solidFill>
                <a:latin typeface="Gabriola" panose="04040605051002020D02" pitchFamily="82" charset="0"/>
                <a:ea typeface="+mn-lt"/>
                <a:cs typeface="Gill Sans Light" panose="020B0302020104020203" pitchFamily="34" charset="-79"/>
              </a:rPr>
              <a:t>11.50%</a:t>
            </a:r>
            <a:r>
              <a:rPr lang="en-US" sz="3200" dirty="0">
                <a:solidFill>
                  <a:schemeClr val="accent3"/>
                </a:solidFill>
                <a:latin typeface="Gabriola" panose="04040605051002020D02" pitchFamily="82" charset="0"/>
                <a:ea typeface="+mn-lt"/>
                <a:cs typeface="Gill Sans Light" panose="020B0302020104020203" pitchFamily="34" charset="-79"/>
              </a:rPr>
              <a:t>. </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Role of CMAs in Expected Credit Loss Framework for Provisioning of Banks</a:t>
            </a:r>
            <a:endParaRPr kumimoji="0" lang="en-IN" sz="32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endParaRPr>
          </a:p>
        </p:txBody>
      </p:sp>
    </p:spTree>
    <p:extLst>
      <p:ext uri="{BB962C8B-B14F-4D97-AF65-F5344CB8AC3E}">
        <p14:creationId xmlns:p14="http://schemas.microsoft.com/office/powerpoint/2010/main" val="48962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TextBox 5">
            <a:extLst>
              <a:ext uri="{FF2B5EF4-FFF2-40B4-BE49-F238E27FC236}">
                <a16:creationId xmlns:a16="http://schemas.microsoft.com/office/drawing/2014/main" id="{76B3AFFB-95AF-1F27-7449-576FC76BC346}"/>
              </a:ext>
            </a:extLst>
          </p:cNvPr>
          <p:cNvSpPr txBox="1"/>
          <p:nvPr/>
        </p:nvSpPr>
        <p:spPr>
          <a:xfrm>
            <a:off x="844061" y="795216"/>
            <a:ext cx="10536701"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0000"/>
                </a:solidFill>
                <a:effectLst/>
                <a:uLnTx/>
                <a:uFillTx/>
                <a:latin typeface="Gabriola" panose="04040605051002020D02" pitchFamily="82" charset="0"/>
                <a:ea typeface="+mn-lt"/>
                <a:cs typeface="Gill Sans Light" panose="020B0302020104020203" pitchFamily="34" charset="-79"/>
              </a:rPr>
              <a:t>Agenda-Part I</a:t>
            </a:r>
          </a:p>
        </p:txBody>
      </p:sp>
      <p:graphicFrame>
        <p:nvGraphicFramePr>
          <p:cNvPr id="2" name="Table 2">
            <a:extLst>
              <a:ext uri="{FF2B5EF4-FFF2-40B4-BE49-F238E27FC236}">
                <a16:creationId xmlns:a16="http://schemas.microsoft.com/office/drawing/2014/main" id="{E2C0496C-C32E-C904-A5A7-E66C2EF4FC68}"/>
              </a:ext>
            </a:extLst>
          </p:cNvPr>
          <p:cNvGraphicFramePr>
            <a:graphicFrameLocks noGrp="1"/>
          </p:cNvGraphicFramePr>
          <p:nvPr>
            <p:extLst>
              <p:ext uri="{D42A27DB-BD31-4B8C-83A1-F6EECF244321}">
                <p14:modId xmlns:p14="http://schemas.microsoft.com/office/powerpoint/2010/main" val="3285630572"/>
              </p:ext>
            </p:extLst>
          </p:nvPr>
        </p:nvGraphicFramePr>
        <p:xfrm>
          <a:off x="844061" y="1983545"/>
          <a:ext cx="10536701" cy="4075605"/>
        </p:xfrm>
        <a:graphic>
          <a:graphicData uri="http://schemas.openxmlformats.org/drawingml/2006/table">
            <a:tbl>
              <a:tblPr firstRow="1" bandRow="1">
                <a:tableStyleId>{5C22544A-7EE6-4342-B048-85BDC9FD1C3A}</a:tableStyleId>
              </a:tblPr>
              <a:tblGrid>
                <a:gridCol w="1596717">
                  <a:extLst>
                    <a:ext uri="{9D8B030D-6E8A-4147-A177-3AD203B41FA5}">
                      <a16:colId xmlns:a16="http://schemas.microsoft.com/office/drawing/2014/main" val="4225533734"/>
                    </a:ext>
                  </a:extLst>
                </a:gridCol>
                <a:gridCol w="8939984">
                  <a:extLst>
                    <a:ext uri="{9D8B030D-6E8A-4147-A177-3AD203B41FA5}">
                      <a16:colId xmlns:a16="http://schemas.microsoft.com/office/drawing/2014/main" val="2110410673"/>
                    </a:ext>
                  </a:extLst>
                </a:gridCol>
              </a:tblGrid>
              <a:tr h="481305">
                <a:tc>
                  <a:txBody>
                    <a:bodyPr/>
                    <a:lstStyle/>
                    <a:p>
                      <a:pPr algn="ctr"/>
                      <a:r>
                        <a:rPr lang="en-IN" sz="2300" b="1" dirty="0">
                          <a:latin typeface="Gabriola" panose="04040605051002020D02" pitchFamily="82" charset="0"/>
                        </a:rPr>
                        <a:t>Sl. No.</a:t>
                      </a:r>
                    </a:p>
                  </a:txBody>
                  <a:tcPr/>
                </a:tc>
                <a:tc>
                  <a:txBody>
                    <a:bodyPr/>
                    <a:lstStyle/>
                    <a:p>
                      <a:pPr algn="ctr"/>
                      <a:r>
                        <a:rPr lang="en-IN" sz="2300" b="1" dirty="0">
                          <a:latin typeface="Gabriola" panose="04040605051002020D02" pitchFamily="82" charset="0"/>
                        </a:rPr>
                        <a:t>Particulars</a:t>
                      </a:r>
                    </a:p>
                  </a:txBody>
                  <a:tcPr/>
                </a:tc>
                <a:extLst>
                  <a:ext uri="{0D108BD9-81ED-4DB2-BD59-A6C34878D82A}">
                    <a16:rowId xmlns:a16="http://schemas.microsoft.com/office/drawing/2014/main" val="104031798"/>
                  </a:ext>
                </a:extLst>
              </a:tr>
              <a:tr h="416170">
                <a:tc>
                  <a:txBody>
                    <a:bodyPr/>
                    <a:lstStyle/>
                    <a:p>
                      <a:pPr algn="ctr"/>
                      <a:r>
                        <a:rPr lang="en-IN" sz="1800" dirty="0">
                          <a:latin typeface="Gabriola" panose="04040605051002020D02" pitchFamily="82" charset="0"/>
                        </a:rPr>
                        <a:t>A</a:t>
                      </a:r>
                    </a:p>
                  </a:txBody>
                  <a:tcPr/>
                </a:tc>
                <a:tc>
                  <a:txBody>
                    <a:bodyPr/>
                    <a:lstStyle/>
                    <a:p>
                      <a:pPr algn="just"/>
                      <a:r>
                        <a:rPr lang="en-IN" sz="1800" dirty="0">
                          <a:latin typeface="Gabriola" panose="04040605051002020D02" pitchFamily="82" charset="0"/>
                        </a:rPr>
                        <a:t>Background.</a:t>
                      </a:r>
                    </a:p>
                  </a:txBody>
                  <a:tcPr/>
                </a:tc>
                <a:extLst>
                  <a:ext uri="{0D108BD9-81ED-4DB2-BD59-A6C34878D82A}">
                    <a16:rowId xmlns:a16="http://schemas.microsoft.com/office/drawing/2014/main" val="3127695531"/>
                  </a:ext>
                </a:extLst>
              </a:tr>
              <a:tr h="416170">
                <a:tc>
                  <a:txBody>
                    <a:bodyPr/>
                    <a:lstStyle/>
                    <a:p>
                      <a:pPr algn="ctr"/>
                      <a:r>
                        <a:rPr lang="en-IN" sz="1800" dirty="0">
                          <a:latin typeface="Gabriola" panose="04040605051002020D02" pitchFamily="82" charset="0"/>
                        </a:rPr>
                        <a:t>B</a:t>
                      </a:r>
                    </a:p>
                  </a:txBody>
                  <a:tcPr/>
                </a:tc>
                <a:tc>
                  <a:txBody>
                    <a:bodyPr/>
                    <a:lstStyle/>
                    <a:p>
                      <a:pPr algn="just"/>
                      <a:r>
                        <a:rPr lang="en-IN" sz="1800" dirty="0">
                          <a:latin typeface="Gabriola" panose="04040605051002020D02" pitchFamily="82" charset="0"/>
                        </a:rPr>
                        <a:t>Incurred Loss Approach.</a:t>
                      </a:r>
                    </a:p>
                  </a:txBody>
                  <a:tcPr/>
                </a:tc>
                <a:extLst>
                  <a:ext uri="{0D108BD9-81ED-4DB2-BD59-A6C34878D82A}">
                    <a16:rowId xmlns:a16="http://schemas.microsoft.com/office/drawing/2014/main" val="301177842"/>
                  </a:ext>
                </a:extLst>
              </a:tr>
              <a:tr h="416170">
                <a:tc>
                  <a:txBody>
                    <a:bodyPr/>
                    <a:lstStyle/>
                    <a:p>
                      <a:pPr algn="ctr"/>
                      <a:endParaRPr lang="en-IN" sz="1800" dirty="0">
                        <a:latin typeface="Gabriola" panose="04040605051002020D02" pitchFamily="82" charset="0"/>
                      </a:endParaRPr>
                    </a:p>
                  </a:txBody>
                  <a:tcPr/>
                </a:tc>
                <a:tc>
                  <a:txBody>
                    <a:bodyPr/>
                    <a:lstStyle/>
                    <a:p>
                      <a:pPr algn="just"/>
                      <a:r>
                        <a:rPr lang="en-IN" sz="1800" dirty="0">
                          <a:latin typeface="Gabriola" panose="04040605051002020D02" pitchFamily="82" charset="0"/>
                        </a:rPr>
                        <a:t>1. Asset Classification.</a:t>
                      </a:r>
                    </a:p>
                  </a:txBody>
                  <a:tcPr/>
                </a:tc>
                <a:extLst>
                  <a:ext uri="{0D108BD9-81ED-4DB2-BD59-A6C34878D82A}">
                    <a16:rowId xmlns:a16="http://schemas.microsoft.com/office/drawing/2014/main" val="811816579"/>
                  </a:ext>
                </a:extLst>
              </a:tr>
              <a:tr h="416170">
                <a:tc>
                  <a:txBody>
                    <a:bodyPr/>
                    <a:lstStyle/>
                    <a:p>
                      <a:pPr algn="ctr"/>
                      <a:endParaRPr lang="en-IN" sz="1800" dirty="0">
                        <a:latin typeface="Gabriola" panose="04040605051002020D02" pitchFamily="82" charset="0"/>
                      </a:endParaRPr>
                    </a:p>
                  </a:txBody>
                  <a:tcPr/>
                </a:tc>
                <a:tc>
                  <a:txBody>
                    <a:bodyPr/>
                    <a:lstStyle/>
                    <a:p>
                      <a:pPr algn="just"/>
                      <a:r>
                        <a:rPr lang="en-IN" sz="1800" dirty="0">
                          <a:latin typeface="Gabriola" panose="04040605051002020D02" pitchFamily="82" charset="0"/>
                        </a:rPr>
                        <a:t>2. Provisions.</a:t>
                      </a:r>
                    </a:p>
                  </a:txBody>
                  <a:tcPr/>
                </a:tc>
                <a:extLst>
                  <a:ext uri="{0D108BD9-81ED-4DB2-BD59-A6C34878D82A}">
                    <a16:rowId xmlns:a16="http://schemas.microsoft.com/office/drawing/2014/main" val="2320681554"/>
                  </a:ext>
                </a:extLst>
              </a:tr>
              <a:tr h="416170">
                <a:tc>
                  <a:txBody>
                    <a:bodyPr/>
                    <a:lstStyle/>
                    <a:p>
                      <a:pPr algn="ctr"/>
                      <a:endParaRPr lang="en-IN" sz="1800" dirty="0">
                        <a:latin typeface="Gabriola" panose="04040605051002020D02" pitchFamily="82" charset="0"/>
                      </a:endParaRPr>
                    </a:p>
                  </a:txBody>
                  <a:tcPr/>
                </a:tc>
                <a:tc>
                  <a:txBody>
                    <a:bodyPr/>
                    <a:lstStyle/>
                    <a:p>
                      <a:pPr algn="just"/>
                      <a:r>
                        <a:rPr lang="en-IN" sz="1800" dirty="0">
                          <a:latin typeface="Gabriola" panose="04040605051002020D02" pitchFamily="82" charset="0"/>
                        </a:rPr>
                        <a:t>    </a:t>
                      </a:r>
                      <a:r>
                        <a:rPr lang="en-IN" sz="1800" dirty="0" err="1">
                          <a:latin typeface="Gabriola" panose="04040605051002020D02" pitchFamily="82" charset="0"/>
                        </a:rPr>
                        <a:t>i</a:t>
                      </a:r>
                      <a:r>
                        <a:rPr lang="en-IN" sz="1800" dirty="0">
                          <a:latin typeface="Gabriola" panose="04040605051002020D02" pitchFamily="82" charset="0"/>
                        </a:rPr>
                        <a:t>) Standard Assets.</a:t>
                      </a:r>
                    </a:p>
                  </a:txBody>
                  <a:tcPr/>
                </a:tc>
                <a:extLst>
                  <a:ext uri="{0D108BD9-81ED-4DB2-BD59-A6C34878D82A}">
                    <a16:rowId xmlns:a16="http://schemas.microsoft.com/office/drawing/2014/main" val="3917010420"/>
                  </a:ext>
                </a:extLst>
              </a:tr>
              <a:tr h="416170">
                <a:tc>
                  <a:txBody>
                    <a:bodyPr/>
                    <a:lstStyle/>
                    <a:p>
                      <a:pPr algn="ctr"/>
                      <a:endParaRPr lang="en-IN" sz="1800" dirty="0">
                        <a:latin typeface="Gabriola" panose="04040605051002020D02" pitchFamily="82" charset="0"/>
                      </a:endParaRPr>
                    </a:p>
                  </a:txBody>
                  <a:tcPr/>
                </a:tc>
                <a:tc>
                  <a:txBody>
                    <a:bodyPr/>
                    <a:lstStyle/>
                    <a:p>
                      <a:pPr algn="just"/>
                      <a:r>
                        <a:rPr lang="en-IN" sz="1800" dirty="0">
                          <a:latin typeface="Gabriola" panose="04040605051002020D02" pitchFamily="82" charset="0"/>
                        </a:rPr>
                        <a:t>   ii) Sub-Standard Assets.</a:t>
                      </a:r>
                    </a:p>
                  </a:txBody>
                  <a:tcPr/>
                </a:tc>
                <a:extLst>
                  <a:ext uri="{0D108BD9-81ED-4DB2-BD59-A6C34878D82A}">
                    <a16:rowId xmlns:a16="http://schemas.microsoft.com/office/drawing/2014/main" val="1014545304"/>
                  </a:ext>
                </a:extLst>
              </a:tr>
              <a:tr h="118917">
                <a:tc>
                  <a:txBody>
                    <a:bodyPr/>
                    <a:lstStyle/>
                    <a:p>
                      <a:pPr algn="ctr"/>
                      <a:endParaRPr lang="en-IN" sz="1800" dirty="0">
                        <a:latin typeface="Gabriola" panose="04040605051002020D02" pitchFamily="82" charset="0"/>
                      </a:endParaRPr>
                    </a:p>
                  </a:txBody>
                  <a:tcPr/>
                </a:tc>
                <a:tc>
                  <a:txBody>
                    <a:bodyPr/>
                    <a:lstStyle/>
                    <a:p>
                      <a:pPr algn="just"/>
                      <a:r>
                        <a:rPr lang="en-IN" sz="1800" dirty="0">
                          <a:latin typeface="Gabriola" panose="04040605051002020D02" pitchFamily="82" charset="0"/>
                        </a:rPr>
                        <a:t>   iii) Doubtful Assets (1, 2, 3 Years)</a:t>
                      </a:r>
                    </a:p>
                  </a:txBody>
                  <a:tcPr/>
                </a:tc>
                <a:extLst>
                  <a:ext uri="{0D108BD9-81ED-4DB2-BD59-A6C34878D82A}">
                    <a16:rowId xmlns:a16="http://schemas.microsoft.com/office/drawing/2014/main" val="3543886760"/>
                  </a:ext>
                </a:extLst>
              </a:tr>
              <a:tr h="183394">
                <a:tc>
                  <a:txBody>
                    <a:bodyPr/>
                    <a:lstStyle/>
                    <a:p>
                      <a:pPr algn="ctr"/>
                      <a:endParaRPr lang="en-IN" sz="1800" dirty="0">
                        <a:latin typeface="Gabriola" panose="04040605051002020D02" pitchFamily="82" charset="0"/>
                      </a:endParaRPr>
                    </a:p>
                  </a:txBody>
                  <a:tcPr/>
                </a:tc>
                <a:tc>
                  <a:txBody>
                    <a:bodyPr/>
                    <a:lstStyle/>
                    <a:p>
                      <a:pPr algn="just"/>
                      <a:r>
                        <a:rPr lang="en-IN" sz="1800" dirty="0">
                          <a:latin typeface="Gabriola" panose="04040605051002020D02" pitchFamily="82" charset="0"/>
                        </a:rPr>
                        <a:t>   iv) Loss Assets</a:t>
                      </a:r>
                    </a:p>
                  </a:txBody>
                  <a:tcPr/>
                </a:tc>
                <a:extLst>
                  <a:ext uri="{0D108BD9-81ED-4DB2-BD59-A6C34878D82A}">
                    <a16:rowId xmlns:a16="http://schemas.microsoft.com/office/drawing/2014/main" val="288527965"/>
                  </a:ext>
                </a:extLst>
              </a:tr>
              <a:tr h="243176">
                <a:tc>
                  <a:txBody>
                    <a:bodyPr/>
                    <a:lstStyle/>
                    <a:p>
                      <a:pPr algn="ctr"/>
                      <a:r>
                        <a:rPr lang="en-IN" sz="1800" dirty="0">
                          <a:latin typeface="Gabriola" panose="04040605051002020D02" pitchFamily="82" charset="0"/>
                        </a:rPr>
                        <a:t>C</a:t>
                      </a:r>
                    </a:p>
                  </a:txBody>
                  <a:tcPr/>
                </a:tc>
                <a:tc>
                  <a:txBody>
                    <a:bodyPr/>
                    <a:lstStyle/>
                    <a:p>
                      <a:pPr algn="just"/>
                      <a:r>
                        <a:rPr lang="en-IN" sz="1800" dirty="0">
                          <a:latin typeface="Gabriola" panose="04040605051002020D02" pitchFamily="82" charset="0"/>
                        </a:rPr>
                        <a:t>Expected Credit Loss Approach</a:t>
                      </a:r>
                    </a:p>
                  </a:txBody>
                  <a:tcPr/>
                </a:tc>
                <a:extLst>
                  <a:ext uri="{0D108BD9-81ED-4DB2-BD59-A6C34878D82A}">
                    <a16:rowId xmlns:a16="http://schemas.microsoft.com/office/drawing/2014/main" val="3012405167"/>
                  </a:ext>
                </a:extLst>
              </a:tr>
            </a:tbl>
          </a:graphicData>
        </a:graphic>
      </p:graphicFrame>
    </p:spTree>
    <p:extLst>
      <p:ext uri="{BB962C8B-B14F-4D97-AF65-F5344CB8AC3E}">
        <p14:creationId xmlns:p14="http://schemas.microsoft.com/office/powerpoint/2010/main" val="2771506979"/>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{02B3FE47-E0AA-4825-9D8E-239A14BEA652}tf56410444_win32</Template>
  <TotalTime>971</TotalTime>
  <Words>3689</Words>
  <Application>Microsoft Office PowerPoint</Application>
  <PresentationFormat>Widescreen</PresentationFormat>
  <Paragraphs>402</Paragraphs>
  <Slides>72</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72</vt:i4>
      </vt:variant>
    </vt:vector>
  </HeadingPairs>
  <TitlesOfParts>
    <vt:vector size="85" baseType="lpstr">
      <vt:lpstr>Arial</vt:lpstr>
      <vt:lpstr>Arial MT</vt:lpstr>
      <vt:lpstr>Baskerville</vt:lpstr>
      <vt:lpstr>Baskerville Old Face</vt:lpstr>
      <vt:lpstr>Calibri</vt:lpstr>
      <vt:lpstr>Cambria</vt:lpstr>
      <vt:lpstr>Gabriola</vt:lpstr>
      <vt:lpstr>Gill Sans Light</vt:lpstr>
      <vt:lpstr>Gill Sans Nova</vt:lpstr>
      <vt:lpstr>Gill Sans Nova Light</vt:lpstr>
      <vt:lpstr>Wingdings</vt:lpstr>
      <vt:lpstr>Office Theme</vt:lpstr>
      <vt:lpstr>1_Office Theme</vt:lpstr>
      <vt:lpstr>Role of CMAs  in  “Expected Credit Loss”  Framework for  Provisioning of Banks-Part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Indu Sekhar Dantu</dc:creator>
  <cp:lastModifiedBy>Indu Sekhar Dantu</cp:lastModifiedBy>
  <cp:revision>84</cp:revision>
  <dcterms:created xsi:type="dcterms:W3CDTF">2023-01-31T17:16:08Z</dcterms:created>
  <dcterms:modified xsi:type="dcterms:W3CDTF">2023-03-10T08:57:27Z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