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43"/>
  </p:notesMasterIdLst>
  <p:sldIdLst>
    <p:sldId id="529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50" r:id="rId11"/>
    <p:sldId id="635" r:id="rId12"/>
    <p:sldId id="636" r:id="rId13"/>
    <p:sldId id="551" r:id="rId14"/>
    <p:sldId id="561" r:id="rId15"/>
    <p:sldId id="560" r:id="rId16"/>
    <p:sldId id="562" r:id="rId17"/>
    <p:sldId id="563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637" r:id="rId27"/>
    <p:sldId id="646" r:id="rId28"/>
    <p:sldId id="677" r:id="rId29"/>
    <p:sldId id="678" r:id="rId30"/>
    <p:sldId id="645" r:id="rId31"/>
    <p:sldId id="644" r:id="rId32"/>
    <p:sldId id="638" r:id="rId33"/>
    <p:sldId id="639" r:id="rId34"/>
    <p:sldId id="640" r:id="rId35"/>
    <p:sldId id="641" r:id="rId36"/>
    <p:sldId id="642" r:id="rId37"/>
    <p:sldId id="643" r:id="rId38"/>
    <p:sldId id="647" r:id="rId39"/>
    <p:sldId id="648" r:id="rId40"/>
    <p:sldId id="649" r:id="rId41"/>
    <p:sldId id="650" r:id="rId42"/>
    <p:sldId id="660" r:id="rId43"/>
    <p:sldId id="661" r:id="rId44"/>
    <p:sldId id="662" r:id="rId45"/>
    <p:sldId id="664" r:id="rId46"/>
    <p:sldId id="665" r:id="rId47"/>
    <p:sldId id="666" r:id="rId48"/>
    <p:sldId id="667" r:id="rId49"/>
    <p:sldId id="668" r:id="rId50"/>
    <p:sldId id="669" r:id="rId51"/>
    <p:sldId id="684" r:id="rId52"/>
    <p:sldId id="534" r:id="rId53"/>
    <p:sldId id="536" r:id="rId54"/>
    <p:sldId id="535" r:id="rId55"/>
    <p:sldId id="537" r:id="rId56"/>
    <p:sldId id="538" r:id="rId57"/>
    <p:sldId id="539" r:id="rId58"/>
    <p:sldId id="540" r:id="rId59"/>
    <p:sldId id="541" r:id="rId60"/>
    <p:sldId id="564" r:id="rId61"/>
    <p:sldId id="566" r:id="rId62"/>
    <p:sldId id="568" r:id="rId63"/>
    <p:sldId id="569" r:id="rId64"/>
    <p:sldId id="567" r:id="rId65"/>
    <p:sldId id="570" r:id="rId66"/>
    <p:sldId id="571" r:id="rId67"/>
    <p:sldId id="565" r:id="rId68"/>
    <p:sldId id="572" r:id="rId69"/>
    <p:sldId id="573" r:id="rId70"/>
    <p:sldId id="574" r:id="rId71"/>
    <p:sldId id="576" r:id="rId72"/>
    <p:sldId id="575" r:id="rId73"/>
    <p:sldId id="577" r:id="rId74"/>
    <p:sldId id="581" r:id="rId75"/>
    <p:sldId id="578" r:id="rId76"/>
    <p:sldId id="579" r:id="rId77"/>
    <p:sldId id="580" r:id="rId78"/>
    <p:sldId id="452" r:id="rId79"/>
    <p:sldId id="524" r:id="rId80"/>
    <p:sldId id="525" r:id="rId81"/>
    <p:sldId id="526" r:id="rId82"/>
    <p:sldId id="527" r:id="rId83"/>
    <p:sldId id="523" r:id="rId84"/>
    <p:sldId id="453" r:id="rId85"/>
    <p:sldId id="482" r:id="rId86"/>
    <p:sldId id="455" r:id="rId87"/>
    <p:sldId id="456" r:id="rId88"/>
    <p:sldId id="465" r:id="rId89"/>
    <p:sldId id="466" r:id="rId90"/>
    <p:sldId id="483" r:id="rId91"/>
    <p:sldId id="458" r:id="rId92"/>
    <p:sldId id="459" r:id="rId93"/>
    <p:sldId id="462" r:id="rId94"/>
    <p:sldId id="463" r:id="rId95"/>
    <p:sldId id="461" r:id="rId96"/>
    <p:sldId id="517" r:id="rId97"/>
    <p:sldId id="582" r:id="rId98"/>
    <p:sldId id="583" r:id="rId99"/>
    <p:sldId id="584" r:id="rId100"/>
    <p:sldId id="585" r:id="rId101"/>
    <p:sldId id="586" r:id="rId102"/>
    <p:sldId id="587" r:id="rId103"/>
    <p:sldId id="588" r:id="rId104"/>
    <p:sldId id="589" r:id="rId105"/>
    <p:sldId id="590" r:id="rId106"/>
    <p:sldId id="591" r:id="rId107"/>
    <p:sldId id="592" r:id="rId108"/>
    <p:sldId id="593" r:id="rId109"/>
    <p:sldId id="518" r:id="rId110"/>
    <p:sldId id="484" r:id="rId111"/>
    <p:sldId id="486" r:id="rId112"/>
    <p:sldId id="594" r:id="rId113"/>
    <p:sldId id="595" r:id="rId114"/>
    <p:sldId id="596" r:id="rId115"/>
    <p:sldId id="619" r:id="rId116"/>
    <p:sldId id="620" r:id="rId117"/>
    <p:sldId id="621" r:id="rId118"/>
    <p:sldId id="627" r:id="rId119"/>
    <p:sldId id="622" r:id="rId120"/>
    <p:sldId id="624" r:id="rId121"/>
    <p:sldId id="625" r:id="rId122"/>
    <p:sldId id="626" r:id="rId123"/>
    <p:sldId id="630" r:id="rId124"/>
    <p:sldId id="629" r:id="rId125"/>
    <p:sldId id="628" r:id="rId126"/>
    <p:sldId id="631" r:id="rId127"/>
    <p:sldId id="632" r:id="rId128"/>
    <p:sldId id="633" r:id="rId129"/>
    <p:sldId id="623" r:id="rId130"/>
    <p:sldId id="614" r:id="rId131"/>
    <p:sldId id="679" r:id="rId132"/>
    <p:sldId id="686" r:id="rId133"/>
    <p:sldId id="687" r:id="rId134"/>
    <p:sldId id="688" r:id="rId135"/>
    <p:sldId id="689" r:id="rId136"/>
    <p:sldId id="685" r:id="rId137"/>
    <p:sldId id="682" r:id="rId138"/>
    <p:sldId id="683" r:id="rId139"/>
    <p:sldId id="680" r:id="rId140"/>
    <p:sldId id="681" r:id="rId141"/>
    <p:sldId id="392" r:id="rId1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497BFD-A9D5-4143-984E-1ECF4BAAA0E7}">
          <p14:sldIdLst>
            <p14:sldId id="529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635"/>
            <p14:sldId id="636"/>
            <p14:sldId id="551"/>
            <p14:sldId id="561"/>
            <p14:sldId id="560"/>
            <p14:sldId id="562"/>
            <p14:sldId id="563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637"/>
            <p14:sldId id="646"/>
            <p14:sldId id="677"/>
            <p14:sldId id="678"/>
            <p14:sldId id="645"/>
            <p14:sldId id="644"/>
            <p14:sldId id="638"/>
            <p14:sldId id="639"/>
            <p14:sldId id="640"/>
            <p14:sldId id="641"/>
            <p14:sldId id="642"/>
            <p14:sldId id="643"/>
            <p14:sldId id="647"/>
            <p14:sldId id="648"/>
            <p14:sldId id="649"/>
            <p14:sldId id="650"/>
            <p14:sldId id="660"/>
            <p14:sldId id="661"/>
            <p14:sldId id="662"/>
            <p14:sldId id="664"/>
            <p14:sldId id="665"/>
            <p14:sldId id="666"/>
            <p14:sldId id="667"/>
            <p14:sldId id="668"/>
            <p14:sldId id="669"/>
            <p14:sldId id="684"/>
            <p14:sldId id="534"/>
            <p14:sldId id="536"/>
            <p14:sldId id="535"/>
            <p14:sldId id="537"/>
            <p14:sldId id="538"/>
            <p14:sldId id="539"/>
            <p14:sldId id="540"/>
            <p14:sldId id="541"/>
            <p14:sldId id="564"/>
            <p14:sldId id="566"/>
            <p14:sldId id="568"/>
            <p14:sldId id="569"/>
            <p14:sldId id="567"/>
            <p14:sldId id="570"/>
            <p14:sldId id="571"/>
            <p14:sldId id="565"/>
            <p14:sldId id="572"/>
            <p14:sldId id="573"/>
            <p14:sldId id="574"/>
            <p14:sldId id="576"/>
            <p14:sldId id="575"/>
            <p14:sldId id="577"/>
            <p14:sldId id="581"/>
            <p14:sldId id="578"/>
            <p14:sldId id="579"/>
            <p14:sldId id="580"/>
            <p14:sldId id="452"/>
            <p14:sldId id="524"/>
            <p14:sldId id="525"/>
            <p14:sldId id="526"/>
            <p14:sldId id="527"/>
            <p14:sldId id="523"/>
            <p14:sldId id="453"/>
            <p14:sldId id="482"/>
            <p14:sldId id="455"/>
            <p14:sldId id="456"/>
            <p14:sldId id="465"/>
            <p14:sldId id="466"/>
            <p14:sldId id="483"/>
            <p14:sldId id="458"/>
            <p14:sldId id="459"/>
            <p14:sldId id="462"/>
            <p14:sldId id="463"/>
            <p14:sldId id="461"/>
            <p14:sldId id="517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18"/>
            <p14:sldId id="484"/>
            <p14:sldId id="486"/>
            <p14:sldId id="594"/>
            <p14:sldId id="595"/>
            <p14:sldId id="596"/>
            <p14:sldId id="619"/>
            <p14:sldId id="620"/>
            <p14:sldId id="621"/>
            <p14:sldId id="627"/>
            <p14:sldId id="622"/>
            <p14:sldId id="624"/>
            <p14:sldId id="625"/>
            <p14:sldId id="626"/>
            <p14:sldId id="630"/>
            <p14:sldId id="629"/>
            <p14:sldId id="628"/>
            <p14:sldId id="631"/>
            <p14:sldId id="632"/>
            <p14:sldId id="633"/>
            <p14:sldId id="623"/>
            <p14:sldId id="614"/>
            <p14:sldId id="679"/>
            <p14:sldId id="686"/>
            <p14:sldId id="687"/>
            <p14:sldId id="688"/>
            <p14:sldId id="689"/>
            <p14:sldId id="685"/>
            <p14:sldId id="682"/>
            <p14:sldId id="683"/>
            <p14:sldId id="680"/>
            <p14:sldId id="681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hna Mohan Yellapantula" initials="KMY" lastIdx="2" clrIdx="0">
    <p:extLst>
      <p:ext uri="{19B8F6BF-5375-455C-9EA6-DF929625EA0E}">
        <p15:presenceInfo xmlns:p15="http://schemas.microsoft.com/office/powerpoint/2012/main" userId="S::ykmohan@Bluebellsib.com::d1cd204b-9f35-4cf0-90ab-71885e302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4DAD3-B0CE-4588-ABDF-7F6674418F7F}" type="datetimeFigureOut">
              <a:rPr lang="en-IN" smtClean="0"/>
              <a:t>18-10-2024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7CD18-9534-4F23-8DB9-C3792AA06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51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669D108C-B272-4771-BE84-AE8BBC3957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50DEFC81-138D-483B-B5EF-27B3DAC035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96" y="276093"/>
            <a:ext cx="11372637" cy="43088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13CD18BE-2C6A-4821-BD8A-D33060AC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4" y="1295400"/>
            <a:ext cx="11372637" cy="83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600"/>
            </a:lvl1pPr>
            <a:lvl2pPr marL="231775" indent="-231775">
              <a:defRPr sz="1600"/>
            </a:lvl2pPr>
            <a:lvl3pPr marL="457200" indent="-228600"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313599-BC4A-4342-8931-83DAC83778C6}"/>
              </a:ext>
            </a:extLst>
          </p:cNvPr>
          <p:cNvSpPr/>
          <p:nvPr userDrawn="1"/>
        </p:nvSpPr>
        <p:spPr>
          <a:xfrm>
            <a:off x="0" y="6509469"/>
            <a:ext cx="12192000" cy="3485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06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8E-640E-4228-B6F7-51D0DAADF62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8052-18BF-417A-89FE-C01D10EF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4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What </a:t>
            </a:r>
            <a:r>
              <a:rPr lang="en-US" sz="5000" b="1" smtClean="0">
                <a:solidFill>
                  <a:srgbClr val="055399"/>
                </a:solidFill>
              </a:rPr>
              <a:t>CMAs </a:t>
            </a:r>
          </a:p>
          <a:p>
            <a:pPr algn="ctr">
              <a:defRPr/>
            </a:pPr>
            <a:r>
              <a:rPr lang="en-US" sz="5000" b="1" smtClean="0">
                <a:solidFill>
                  <a:srgbClr val="055399"/>
                </a:solidFill>
              </a:rPr>
              <a:t>ought </a:t>
            </a:r>
            <a:r>
              <a:rPr lang="en-US" sz="5000" b="1" dirty="0" smtClean="0">
                <a:solidFill>
                  <a:srgbClr val="055399"/>
                </a:solidFill>
              </a:rPr>
              <a:t>to know about Complexities of Life </a:t>
            </a:r>
            <a:r>
              <a:rPr lang="en-US" sz="5000" b="1" smtClean="0">
                <a:solidFill>
                  <a:srgbClr val="055399"/>
                </a:solidFill>
              </a:rPr>
              <a:t>Insurance Business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Insurance </a:t>
            </a:r>
            <a:r>
              <a:rPr lang="en-US" sz="5000" b="1" dirty="0">
                <a:solidFill>
                  <a:srgbClr val="055399"/>
                </a:solidFill>
              </a:rPr>
              <a:t>sector market size </a:t>
            </a:r>
            <a:r>
              <a:rPr lang="en-US" sz="5000" b="1" dirty="0" smtClean="0">
                <a:solidFill>
                  <a:srgbClr val="055399"/>
                </a:solidFill>
              </a:rPr>
              <a:t>in India today </a:t>
            </a:r>
            <a:r>
              <a:rPr lang="en-US" sz="5000" b="1" dirty="0">
                <a:solidFill>
                  <a:srgbClr val="055399"/>
                </a:solidFill>
              </a:rPr>
              <a:t>is roughly Rs. 8 lakh crore </a:t>
            </a:r>
            <a:r>
              <a:rPr lang="en-US" sz="5000" b="1" dirty="0" smtClean="0">
                <a:solidFill>
                  <a:srgbClr val="055399"/>
                </a:solidFill>
              </a:rPr>
              <a:t>, which was Rs 50000 crore in 2000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(70</a:t>
            </a:r>
            <a:r>
              <a:rPr lang="en-US" sz="5000" b="1" dirty="0">
                <a:solidFill>
                  <a:srgbClr val="055399"/>
                </a:solidFill>
              </a:rPr>
              <a:t>% </a:t>
            </a:r>
            <a:r>
              <a:rPr lang="en-US" sz="5000" b="1" dirty="0" smtClean="0">
                <a:solidFill>
                  <a:srgbClr val="055399"/>
                </a:solidFill>
              </a:rPr>
              <a:t>life </a:t>
            </a:r>
            <a:r>
              <a:rPr lang="en-US" sz="5000" b="1" dirty="0">
                <a:solidFill>
                  <a:srgbClr val="055399"/>
                </a:solidFill>
              </a:rPr>
              <a:t>insurance while balance </a:t>
            </a:r>
            <a:r>
              <a:rPr lang="en-US" sz="5000" b="1" dirty="0" smtClean="0">
                <a:solidFill>
                  <a:srgbClr val="055399"/>
                </a:solidFill>
              </a:rPr>
              <a:t>general insurance</a:t>
            </a:r>
            <a:r>
              <a:rPr lang="en-US" sz="5000" b="1" dirty="0">
                <a:solidFill>
                  <a:srgbClr val="055399"/>
                </a:solidFill>
              </a:rPr>
              <a:t>)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sum of the free surplus and required capital is the adjusted net worth.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Adjusted net worth is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value of all assets allocated to the covered business that are not required to back the liabilities of the covered business.</a:t>
            </a:r>
            <a:endParaRPr lang="en-IN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Value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of in-force covered business (“VIF”) is the present value of future post taxation shareholder cash flows projected to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emerge..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…..from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in-force covered business and the assets backing liabilities of the in-force covered business.</a:t>
            </a: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800" b="1">
                <a:solidFill>
                  <a:srgbClr val="055399"/>
                </a:solidFill>
                <a:cs typeface="Times New Roman" panose="02020603050405020304" pitchFamily="18" charset="0"/>
              </a:rPr>
              <a:t>The VIF includes the value of renewals of the in-force business and should be net of reinsurance accepted and ceded. </a:t>
            </a:r>
            <a:endParaRPr lang="en-IN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VIF will consist of the following components: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 a) Present value of future profits (“PVFP”) from the in-force </a:t>
            </a: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business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055399"/>
                </a:solidFill>
                <a:cs typeface="Times New Roman" pitchFamily="18" charset="0"/>
              </a:rPr>
              <a:t>(where profits are post taxation shareholder cash flows from the inforce business and the assets backing the associated liabilities)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b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) The time value of financial options and guarantees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c) The frictional costs of required capital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d) cost of residual non-</a:t>
            </a:r>
            <a:r>
              <a:rPr lang="en-US" sz="4800" b="1" dirty="0" err="1">
                <a:solidFill>
                  <a:srgbClr val="055399"/>
                </a:solidFill>
                <a:cs typeface="Times New Roman" pitchFamily="18" charset="0"/>
              </a:rPr>
              <a:t>hedgeable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 risks</a:t>
            </a: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,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, each of which should be separately disclosed</a:t>
            </a: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e) The PVFP should reflect the intrinsic value of financial options and guarantees.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value of future new business is excluded from the IEV. Each of the components of the IEV is defined in APS 10.</a:t>
            </a:r>
            <a:endParaRPr lang="en-IN" sz="54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India , in 2022, was 10</a:t>
            </a:r>
            <a:r>
              <a:rPr lang="en-US" sz="5000" b="1" baseline="30000" dirty="0" smtClean="0">
                <a:solidFill>
                  <a:srgbClr val="055399"/>
                </a:solidFill>
              </a:rPr>
              <a:t>th</a:t>
            </a:r>
            <a:r>
              <a:rPr lang="en-US" sz="5000" b="1" dirty="0" smtClean="0">
                <a:solidFill>
                  <a:srgbClr val="055399"/>
                </a:solidFill>
              </a:rPr>
              <a:t> largest Insurance Market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 ( USD131 billion with 1.9% share in global insurance premium) </a:t>
            </a:r>
          </a:p>
        </p:txBody>
      </p:sp>
    </p:spTree>
    <p:extLst>
      <p:ext uri="{BB962C8B-B14F-4D97-AF65-F5344CB8AC3E}">
        <p14:creationId xmlns:p14="http://schemas.microsoft.com/office/powerpoint/2010/main" val="62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Value of New Business (“VNB”) is also a key component of the IEV results.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VNB is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additional value to shareholders created through the activity of writing new business</a:t>
            </a:r>
            <a:endParaRPr lang="en-US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u="sng" dirty="0" smtClean="0">
                <a:solidFill>
                  <a:srgbClr val="055399"/>
                </a:solidFill>
                <a:cs typeface="Times New Roman" pitchFamily="18" charset="0"/>
              </a:rPr>
              <a:t>Important </a:t>
            </a:r>
            <a:r>
              <a:rPr lang="en-US" altLang="en-US" sz="4800" b="1" u="sng" dirty="0" smtClean="0">
                <a:solidFill>
                  <a:srgbClr val="055399"/>
                </a:solidFill>
                <a:cs typeface="Times New Roman" pitchFamily="18" charset="0"/>
              </a:rPr>
              <a:t>Milestones of Listing</a:t>
            </a:r>
            <a:endParaRPr lang="en-US" altLang="en-US" sz="4800" b="1" u="sng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1.Capital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Structure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2.Appointment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of Intermediaries like Registrar, Lead Manager etc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3.Filing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Draft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Red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Herring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Prospectus (DRHP)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4.Post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listing Compliance Structure under </a:t>
            </a:r>
            <a:endParaRPr lang="en-US" alt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SEBI </a:t>
            </a: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( Listing Obligations and Disclosure Requirements) Regulations 2015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itchFamily="18" charset="0"/>
              </a:rPr>
              <a:t>( Popularly known as LODR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)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Important Compliance Requirements under SEBI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LODR) Regulations , 2015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Board Composition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Corporate Governance norms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Financials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Timely Disclosures of Material Events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Compliance Certificate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From CFO/CEO)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on Internal Financial Control </a:t>
            </a: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IFC) under Regulation 17(8)</a:t>
            </a: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Schedule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II deals with Corporate Governance and Part B thereof specifies the format of compliance certificate to be provided by CEO/CFO as required under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Regulation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17(8) , which is as follows:-</a:t>
            </a:r>
          </a:p>
        </p:txBody>
      </p:sp>
    </p:spTree>
    <p:extLst>
      <p:ext uri="{BB962C8B-B14F-4D97-AF65-F5344CB8AC3E}">
        <p14:creationId xmlns:p14="http://schemas.microsoft.com/office/powerpoint/2010/main" val="11565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0508" y="1079437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PART B: </a:t>
            </a:r>
            <a:endParaRPr lang="en-US" sz="4800" b="1" u="sng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u="sng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COMPLIANCE </a:t>
            </a:r>
            <a:r>
              <a:rPr lang="en-US" sz="48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CERTIFICATE</a:t>
            </a:r>
          </a:p>
          <a:p>
            <a:pPr algn="ctr">
              <a:defRPr/>
            </a:pPr>
            <a:r>
              <a:rPr lang="en-US" sz="48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[See Regulation 17(8)] 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 following compliance certificate shall be furnished by chief executive officer and chief financial officer: </a:t>
            </a:r>
          </a:p>
        </p:txBody>
      </p:sp>
    </p:spTree>
    <p:extLst>
      <p:ext uri="{BB962C8B-B14F-4D97-AF65-F5344CB8AC3E}">
        <p14:creationId xmlns:p14="http://schemas.microsoft.com/office/powerpoint/2010/main" val="1566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India is projected </a:t>
            </a:r>
            <a:r>
              <a:rPr lang="en-US" sz="5000" b="1" dirty="0">
                <a:solidFill>
                  <a:srgbClr val="055399"/>
                </a:solidFill>
              </a:rPr>
              <a:t>to become the sixth largest by </a:t>
            </a:r>
            <a:r>
              <a:rPr lang="en-US" sz="5000" b="1" dirty="0" smtClean="0">
                <a:solidFill>
                  <a:srgbClr val="055399"/>
                </a:solidFill>
              </a:rPr>
              <a:t>2032, 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being one of the fastest growing insurance markets in the world.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A. They have reviewed financial statements and the cash flow statement for the year and that to the best of their knowledge and belief: </a:t>
            </a:r>
          </a:p>
        </p:txBody>
      </p:sp>
    </p:spTree>
    <p:extLst>
      <p:ext uri="{BB962C8B-B14F-4D97-AF65-F5344CB8AC3E}">
        <p14:creationId xmlns:p14="http://schemas.microsoft.com/office/powerpoint/2010/main" val="13449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(1) these statements do not contain any materially untrue statement or omit any material fact or contain statements that might be misleading; </a:t>
            </a:r>
          </a:p>
        </p:txBody>
      </p:sp>
    </p:spTree>
    <p:extLst>
      <p:ext uri="{BB962C8B-B14F-4D97-AF65-F5344CB8AC3E}">
        <p14:creationId xmlns:p14="http://schemas.microsoft.com/office/powerpoint/2010/main" val="32803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2) these statements together present a true and fair view of the listed entity’s affairs and are in compliance with existing accounting standards, applicable laws and regulations. </a:t>
            </a:r>
          </a:p>
          <a:p>
            <a:r>
              <a:rPr lang="en-US" altLang="en-US" sz="5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4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B. There are, to the best of their knowledge and belief, no transactions entered into by the listed entity during the year which are fraudulent, illegal or </a:t>
            </a:r>
            <a:r>
              <a:rPr lang="en-US" altLang="en-US" sz="4800" b="1" dirty="0" err="1">
                <a:solidFill>
                  <a:srgbClr val="055399"/>
                </a:solidFill>
                <a:cs typeface="Times New Roman" panose="02020603050405020304" pitchFamily="18" charset="0"/>
              </a:rPr>
              <a:t>violative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 of the listed entity’s code of conduct. </a:t>
            </a:r>
          </a:p>
        </p:txBody>
      </p:sp>
    </p:spTree>
    <p:extLst>
      <p:ext uri="{BB962C8B-B14F-4D97-AF65-F5344CB8AC3E}">
        <p14:creationId xmlns:p14="http://schemas.microsoft.com/office/powerpoint/2010/main" val="36813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They accept responsibility for establishing and maintaining internal controls for financial reporting and that they have evaluated the effectiveness of internal control systems of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</a:t>
            </a: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..the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listed entity pertaining to financial reporting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and they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have disclosed to the auditors and the audit committee, deficiencies in the design or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</a:t>
            </a: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operation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of such internal controls, if any, of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which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they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are aware and the steps they have taken or propose to take to rectify these deficiencies.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D. They have indicated to the auditors and the Audit committee 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(1) significant changes in internal control over financial reporting during the year;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(2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 significant changes in accounting policies during the year and that the same have been disclosed in the notes to the financial statements; and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(3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 instances of significant fraud of which they have become aware and the involvement therein, if any, of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the…. </a:t>
            </a: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dirty="0"/>
              <a:t>. </a:t>
            </a:r>
            <a:r>
              <a:rPr lang="en-US" sz="5000" b="1" dirty="0">
                <a:solidFill>
                  <a:srgbClr val="055399"/>
                </a:solidFill>
              </a:rPr>
              <a:t>Life segment has dominated </a:t>
            </a:r>
            <a:r>
              <a:rPr lang="en-US" sz="5000" b="1" dirty="0" smtClean="0">
                <a:solidFill>
                  <a:srgbClr val="055399"/>
                </a:solidFill>
              </a:rPr>
              <a:t>penetration </a:t>
            </a:r>
            <a:r>
              <a:rPr lang="en-US" sz="5000" b="1" dirty="0">
                <a:solidFill>
                  <a:srgbClr val="055399"/>
                </a:solidFill>
              </a:rPr>
              <a:t>rate over the years as life insurance </a:t>
            </a:r>
            <a:r>
              <a:rPr lang="en-US" sz="5000" b="1" dirty="0" smtClean="0">
                <a:solidFill>
                  <a:srgbClr val="055399"/>
                </a:solidFill>
              </a:rPr>
              <a:t>was </a:t>
            </a:r>
            <a:r>
              <a:rPr lang="en-US" sz="5000" b="1" dirty="0">
                <a:solidFill>
                  <a:srgbClr val="055399"/>
                </a:solidFill>
              </a:rPr>
              <a:t>primarily seen as an instrument for tax saving.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….management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or an employee having a significant role in the listed entity’s internal control system over financial reporting. 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KPI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( Key Performance Indicators)</a:t>
            </a:r>
            <a:b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 </a:t>
            </a: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Life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Insurance Companies</a:t>
            </a: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8043" y="1169122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</a:b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1) Annualized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Premium Equivalent ( APE)</a:t>
            </a: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2) Individual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New Business Sum Assured</a:t>
            </a:r>
          </a:p>
          <a:p>
            <a:pPr algn="ctr"/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3)Total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Operating Cost Ratio</a:t>
            </a: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4) Persistency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Ratio</a:t>
            </a: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5) Value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of New Business ( </a:t>
            </a:r>
            <a:r>
              <a:rPr lang="en-US" sz="4800" b="1" dirty="0" err="1">
                <a:solidFill>
                  <a:srgbClr val="055399"/>
                </a:solidFill>
                <a:cs typeface="Times New Roman" panose="02020603050405020304" pitchFamily="18" charset="0"/>
              </a:rPr>
              <a:t>VnB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6)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 </a:t>
            </a:r>
            <a:r>
              <a:rPr lang="en-US" sz="4800" b="1" dirty="0" err="1">
                <a:solidFill>
                  <a:srgbClr val="055399"/>
                </a:solidFill>
                <a:cs typeface="Times New Roman" panose="02020603050405020304" pitchFamily="18" charset="0"/>
              </a:rPr>
              <a:t>VnB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Margin</a:t>
            </a: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</a:t>
            </a: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7)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Indian Embedded Value ( IEV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8)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IEV Operating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Earnings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(IEVOE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9)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 Operating Return on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IEV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(ORIEV)</a:t>
            </a:r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10) Net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Premium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11) Assets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under Management </a:t>
            </a:r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AUM)</a:t>
            </a:r>
          </a:p>
          <a:p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12) Solvency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Ratio</a:t>
            </a: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r>
              <a:rPr lang="en-US" sz="5400" dirty="0"/>
              <a:t/>
            </a:r>
            <a:br>
              <a:rPr lang="en-US" sz="5400" dirty="0"/>
            </a:b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So, as CMA , we may contribute </a:t>
            </a:r>
            <a:r>
              <a:rPr lang="en-IN" sz="5000" b="1" dirty="0" smtClean="0">
                <a:solidFill>
                  <a:srgbClr val="055399"/>
                </a:solidFill>
              </a:rPr>
              <a:t>, associating ourselves with Life Insurance Industry in any capacity , be employee, auditor, agent etc….</a:t>
            </a: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>
                <a:solidFill>
                  <a:srgbClr val="055399"/>
                </a:solidFill>
              </a:rPr>
              <a:t>a</a:t>
            </a:r>
            <a:r>
              <a:rPr lang="en-IN" sz="5000" b="1" dirty="0" smtClean="0">
                <a:solidFill>
                  <a:srgbClr val="055399"/>
                </a:solidFill>
              </a:rPr>
              <a:t>nd certainly be instrumental in achieving IRDAI’s </a:t>
            </a:r>
            <a:r>
              <a:rPr lang="en-IN" sz="5000" b="1" dirty="0" smtClean="0">
                <a:solidFill>
                  <a:srgbClr val="055399"/>
                </a:solidFill>
              </a:rPr>
              <a:t>vision of Fully Insured India by 2047 …..</a:t>
            </a: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Let us pray to ALMIGHTY for the same seeking that……</a:t>
            </a:r>
          </a:p>
        </p:txBody>
      </p:sp>
    </p:spTree>
    <p:extLst>
      <p:ext uri="{BB962C8B-B14F-4D97-AF65-F5344CB8AC3E}">
        <p14:creationId xmlns:p14="http://schemas.microsoft.com/office/powerpoint/2010/main" val="683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GOD, grant me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the courage to change what I can not accept,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the serenity to accept what I can not change and …</a:t>
            </a:r>
          </a:p>
        </p:txBody>
      </p:sp>
    </p:spTree>
    <p:extLst>
      <p:ext uri="{BB962C8B-B14F-4D97-AF65-F5344CB8AC3E}">
        <p14:creationId xmlns:p14="http://schemas.microsoft.com/office/powerpoint/2010/main" val="10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886691"/>
            <a:ext cx="9592684" cy="5211763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Insurance business is complex business as product sold is intangible, where the buyer does not immediately relate utility quotient for the price paid and profit motive of the seller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THE WISDOM to know the difference between what I can not accept and what I can not change..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IN" dirty="0"/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75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944" y="1152144"/>
            <a:ext cx="8403336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BBD69CD1-C770-4288-B4EE-9D5B408C5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196D2-4337-4434-A443-ECB9642E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6" y="276093"/>
            <a:ext cx="11372637" cy="480131"/>
          </a:xfr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VID-20210902-WA0001">
            <a:hlinkClick r:id="" action="ppaction://media"/>
            <a:extLst>
              <a:ext uri="{FF2B5EF4-FFF2-40B4-BE49-F238E27FC236}">
                <a16:creationId xmlns="" xmlns:a16="http://schemas.microsoft.com/office/drawing/2014/main" id="{08E5EA94-F6D3-478B-A8B7-5FB1CB90AB9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1168400"/>
            <a:ext cx="9042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01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So Insurance is Risk Management where…………..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Risk is transferred by families or businesses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 who cannot afford )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to Insurance Companies.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 who can afford )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Indian Regulator( IRDAI) is taking several steps to ensure that the insurance reaches to one and all and so…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IRDAI’s vision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is 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FULLY INSURED INDIA BY 2047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  </a:t>
            </a:r>
            <a:r>
              <a:rPr lang="en-US" sz="5000" b="1" dirty="0">
                <a:solidFill>
                  <a:srgbClr val="055399"/>
                </a:solidFill>
              </a:rPr>
              <a:t>I</a:t>
            </a:r>
            <a:r>
              <a:rPr lang="en-US" sz="5000" b="1" dirty="0" smtClean="0">
                <a:solidFill>
                  <a:srgbClr val="055399"/>
                </a:solidFill>
              </a:rPr>
              <a:t>f we travel back, we see that despite 219 life companies, Life Insurance Business in 1947 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was ……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ROAD AHEAD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964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INDIA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is now the most populous country ahead of China</a:t>
            </a:r>
          </a:p>
        </p:txBody>
      </p:sp>
    </p:spTree>
    <p:extLst>
      <p:ext uri="{BB962C8B-B14F-4D97-AF65-F5344CB8AC3E}">
        <p14:creationId xmlns:p14="http://schemas.microsoft.com/office/powerpoint/2010/main" val="39603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With 143.81 crores as against 140.97 crores of China</a:t>
            </a:r>
          </a:p>
        </p:txBody>
      </p:sp>
    </p:spTree>
    <p:extLst>
      <p:ext uri="{BB962C8B-B14F-4D97-AF65-F5344CB8AC3E}">
        <p14:creationId xmlns:p14="http://schemas.microsoft.com/office/powerpoint/2010/main" val="1085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1/4</a:t>
            </a:r>
            <a:r>
              <a:rPr lang="en-IN" sz="5000" b="1" baseline="30000" dirty="0" smtClean="0">
                <a:solidFill>
                  <a:srgbClr val="055399"/>
                </a:solidFill>
              </a:rPr>
              <a:t>th</a:t>
            </a:r>
            <a:r>
              <a:rPr lang="en-IN" sz="5000" b="1" dirty="0" smtClean="0">
                <a:solidFill>
                  <a:srgbClr val="055399"/>
                </a:solidFill>
              </a:rPr>
              <a:t>     &lt; 14 years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68%     15-64 years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7%        &gt; 65 </a:t>
            </a:r>
            <a:r>
              <a:rPr lang="en-IN" sz="5000" b="1" dirty="0" smtClean="0">
                <a:solidFill>
                  <a:srgbClr val="055399"/>
                </a:solidFill>
              </a:rPr>
              <a:t>years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* Median age 29.5 years</a:t>
            </a:r>
            <a:endParaRPr lang="en-IN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India’s population will keep rising for next three decades till 165 Crores and then will decline </a:t>
            </a:r>
          </a:p>
        </p:txBody>
      </p:sp>
    </p:spTree>
    <p:extLst>
      <p:ext uri="{BB962C8B-B14F-4D97-AF65-F5344CB8AC3E}">
        <p14:creationId xmlns:p14="http://schemas.microsoft.com/office/powerpoint/2010/main" val="3954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Europe and Asia are facing demographic slump 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( </a:t>
            </a:r>
            <a:r>
              <a:rPr lang="en-IN" sz="5000" b="1" dirty="0">
                <a:solidFill>
                  <a:srgbClr val="055399"/>
                </a:solidFill>
              </a:rPr>
              <a:t>World P</a:t>
            </a:r>
            <a:r>
              <a:rPr lang="en-IN" sz="5000" b="1" dirty="0" smtClean="0">
                <a:solidFill>
                  <a:srgbClr val="055399"/>
                </a:solidFill>
              </a:rPr>
              <a:t>opulation 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8.181 Billion)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9.7b(2050),10.3b(2080),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10.2b(2100)</a:t>
            </a:r>
          </a:p>
        </p:txBody>
      </p:sp>
    </p:spTree>
    <p:extLst>
      <p:ext uri="{BB962C8B-B14F-4D97-AF65-F5344CB8AC3E}">
        <p14:creationId xmlns:p14="http://schemas.microsoft.com/office/powerpoint/2010/main" val="42482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A</a:t>
            </a:r>
            <a:r>
              <a:rPr lang="en-US" sz="5000" b="1" dirty="0" smtClean="0">
                <a:solidFill>
                  <a:srgbClr val="055399"/>
                </a:solidFill>
              </a:rPr>
              <a:t>s CMA, how can we contribute to this life insurance industry ,</a:t>
            </a:r>
            <a:r>
              <a:rPr lang="en-US" sz="5000" b="1" dirty="0">
                <a:solidFill>
                  <a:srgbClr val="055399"/>
                </a:solidFill>
              </a:rPr>
              <a:t> </a:t>
            </a:r>
            <a:r>
              <a:rPr lang="en-US" sz="5000" b="1" dirty="0" smtClean="0">
                <a:solidFill>
                  <a:srgbClr val="055399"/>
                </a:solidFill>
              </a:rPr>
              <a:t>which has immense potential as detailed so far..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84552" y="9105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A</a:t>
            </a:r>
            <a:r>
              <a:rPr lang="en-US" sz="5000" b="1" dirty="0" smtClean="0">
                <a:solidFill>
                  <a:srgbClr val="055399"/>
                </a:solidFill>
              </a:rPr>
              <a:t>s Employee, Auditor , Distributer like Agent , Insurance Marketing Firm etc.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    </a:t>
            </a:r>
            <a:r>
              <a:rPr lang="en-US" sz="4000" b="1" dirty="0">
                <a:solidFill>
                  <a:schemeClr val="tx1"/>
                </a:solidFill>
              </a:rPr>
              <a:t>Section 25C of LIC Act.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Internal auditor.—(1) The Board shall, on the recommendation of the Audit </a:t>
            </a:r>
            <a:r>
              <a:rPr lang="en-US" sz="4000" b="1" dirty="0" err="1">
                <a:solidFill>
                  <a:schemeClr val="tx1"/>
                </a:solidFill>
              </a:rPr>
              <a:t>Committee,appoint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an internal auditor, who shall either be </a:t>
            </a:r>
            <a:r>
              <a:rPr lang="en-US" sz="4000" b="1" dirty="0">
                <a:solidFill>
                  <a:schemeClr val="tx1"/>
                </a:solidFill>
              </a:rPr>
              <a:t>…….</a:t>
            </a:r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          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 ……a </a:t>
            </a:r>
            <a:r>
              <a:rPr lang="en-US" sz="4000" b="1" dirty="0">
                <a:solidFill>
                  <a:schemeClr val="tx1"/>
                </a:solidFill>
              </a:rPr>
              <a:t>chartered accountant or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a </a:t>
            </a:r>
            <a:r>
              <a:rPr lang="en-US" sz="4000" b="1" dirty="0">
                <a:solidFill>
                  <a:schemeClr val="tx1"/>
                </a:solidFill>
              </a:rPr>
              <a:t>cost accountant, or such other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professional as may be determined by the Board to conduct the internal audit of the functions and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activities of the Corporation.</a:t>
            </a:r>
            <a:endParaRPr lang="en-IN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pPr algn="ctr">
              <a:defRPr/>
            </a:pPr>
            <a:endParaRPr lang="en-IN" sz="4000" b="1" dirty="0"/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u="sng" dirty="0" smtClean="0">
                <a:solidFill>
                  <a:srgbClr val="055399"/>
                </a:solidFill>
              </a:rPr>
              <a:t>New Business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544 thousands Polices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139.60 Crores Sum Assured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Now </a:t>
            </a:r>
            <a:r>
              <a:rPr lang="en-US" sz="5000" b="1" dirty="0" smtClean="0">
                <a:solidFill>
                  <a:srgbClr val="055399"/>
                </a:solidFill>
              </a:rPr>
              <a:t>as CMA, let us understand so called Complexities of Life Insurance business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Main Income in Life Insurance Operations is _________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4130" y="1211609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 smtClean="0">
                <a:solidFill>
                  <a:srgbClr val="055399"/>
                </a:solidFill>
              </a:rPr>
              <a:t>PREMIUM </a:t>
            </a:r>
          </a:p>
          <a:p>
            <a:pPr algn="ctr">
              <a:defRPr/>
            </a:pPr>
            <a:r>
              <a:rPr lang="en-US" sz="8000" b="1" dirty="0" smtClean="0">
                <a:solidFill>
                  <a:srgbClr val="055399"/>
                </a:solidFill>
              </a:rPr>
              <a:t>INCOME</a:t>
            </a:r>
            <a:endParaRPr lang="en-US" sz="8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Premium</a:t>
            </a:r>
            <a:r>
              <a:rPr lang="en-US" sz="4800" b="1" dirty="0" smtClean="0">
                <a:solidFill>
                  <a:srgbClr val="055399"/>
                </a:solidFill>
              </a:rPr>
              <a:t> charged from Life Assured is the outcome of three assumptions  </a:t>
            </a:r>
          </a:p>
        </p:txBody>
      </p:sp>
    </p:spTree>
    <p:extLst>
      <p:ext uri="{BB962C8B-B14F-4D97-AF65-F5344CB8AC3E}">
        <p14:creationId xmlns:p14="http://schemas.microsoft.com/office/powerpoint/2010/main" val="148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indent="-914400" algn="ctr">
              <a:buAutoNum type="arabicPeriod"/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Mortality</a:t>
            </a:r>
          </a:p>
          <a:p>
            <a:pPr marL="914400" indent="-914400" algn="ctr">
              <a:buAutoNum type="arabicPeriod"/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Expenses</a:t>
            </a:r>
          </a:p>
          <a:p>
            <a:pPr marL="914400" indent="-914400" algn="ctr">
              <a:buAutoNum type="arabicPeriod"/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Investment income </a:t>
            </a:r>
            <a:r>
              <a:rPr lang="en-US" sz="4800" b="1" dirty="0" smtClean="0">
                <a:solidFill>
                  <a:srgbClr val="055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1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Bonus paid to participating policyholders  </a:t>
            </a:r>
            <a:r>
              <a:rPr lang="en-US" sz="4800" b="1" dirty="0" smtClean="0">
                <a:solidFill>
                  <a:srgbClr val="055399"/>
                </a:solidFill>
              </a:rPr>
              <a:t>is _______</a:t>
            </a:r>
          </a:p>
        </p:txBody>
      </p:sp>
    </p:spTree>
    <p:extLst>
      <p:ext uri="{BB962C8B-B14F-4D97-AF65-F5344CB8AC3E}">
        <p14:creationId xmlns:p14="http://schemas.microsoft.com/office/powerpoint/2010/main" val="41631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Bonus paid to participating policyholders  </a:t>
            </a:r>
            <a:r>
              <a:rPr lang="en-US" sz="4800" b="1" dirty="0" smtClean="0">
                <a:solidFill>
                  <a:srgbClr val="055399"/>
                </a:solidFill>
              </a:rPr>
              <a:t>is in fact refund of excess premium charged , on actual results being </a:t>
            </a:r>
            <a:r>
              <a:rPr lang="en-US" sz="4800" b="1" dirty="0" err="1" smtClean="0">
                <a:solidFill>
                  <a:srgbClr val="055399"/>
                </a:solidFill>
              </a:rPr>
              <a:t>favourable</a:t>
            </a:r>
            <a:r>
              <a:rPr lang="en-US" sz="4800" b="1" dirty="0" smtClean="0">
                <a:solidFill>
                  <a:srgbClr val="055399"/>
                </a:solidFill>
              </a:rPr>
              <a:t> than what were assumed.</a:t>
            </a:r>
          </a:p>
        </p:txBody>
      </p:sp>
    </p:spTree>
    <p:extLst>
      <p:ext uri="{BB962C8B-B14F-4D97-AF65-F5344CB8AC3E}">
        <p14:creationId xmlns:p14="http://schemas.microsoft.com/office/powerpoint/2010/main" val="544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Mortality is beyond our control but expenses and investment income can be prudentially managed to generate more available surplus for participating policyholders.</a:t>
            </a:r>
            <a:endParaRPr lang="en-US" sz="48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737" y="1028730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Major Heads of Expenses in Life Insurance Accounting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A) Commission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B) Operating Expenses related to Insurance Business</a:t>
            </a:r>
          </a:p>
          <a:p>
            <a:pPr algn="ctr">
              <a:defRPr/>
            </a:pPr>
            <a:r>
              <a:rPr lang="en-US" sz="5000" b="1" dirty="0" err="1" smtClean="0">
                <a:solidFill>
                  <a:srgbClr val="055399"/>
                </a:solidFill>
              </a:rPr>
              <a:t>i</a:t>
            </a:r>
            <a:r>
              <a:rPr lang="en-US" sz="5000" b="1" dirty="0" smtClean="0">
                <a:solidFill>
                  <a:srgbClr val="055399"/>
                </a:solidFill>
              </a:rPr>
              <a:t>) Employee Remuneration and Welfare Expenses 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ii) Other Operating Expenses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u="sng" dirty="0" smtClean="0">
                <a:solidFill>
                  <a:srgbClr val="055399"/>
                </a:solidFill>
              </a:rPr>
              <a:t>Business in Force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2936 thousands Polices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706 Crores Sum Assured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5000" b="1" u="sng" dirty="0">
              <a:solidFill>
                <a:srgbClr val="055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207" y="1280160"/>
            <a:ext cx="61597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55399"/>
                </a:solidFill>
              </a:rPr>
              <a:t>New </a:t>
            </a:r>
            <a:r>
              <a:rPr lang="en-US" sz="4000" b="1" dirty="0" smtClean="0">
                <a:solidFill>
                  <a:srgbClr val="055399"/>
                </a:solidFill>
              </a:rPr>
              <a:t>Business </a:t>
            </a:r>
            <a:r>
              <a:rPr lang="en-US" sz="4000" b="1" dirty="0" smtClean="0">
                <a:solidFill>
                  <a:srgbClr val="055399"/>
                </a:solidFill>
              </a:rPr>
              <a:t>Expenses</a:t>
            </a:r>
          </a:p>
          <a:p>
            <a:pPr algn="ctr">
              <a:defRPr/>
            </a:pPr>
            <a:endParaRPr lang="en-US" sz="4000" b="1" dirty="0" smtClean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55399"/>
                </a:solidFill>
              </a:rPr>
              <a:t>Renewal Expenses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5000" b="1" u="sng" dirty="0">
              <a:solidFill>
                <a:srgbClr val="055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207" y="1280160"/>
            <a:ext cx="61597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055399"/>
                </a:solidFill>
              </a:rPr>
              <a:t>Acquisition </a:t>
            </a:r>
            <a:r>
              <a:rPr lang="en-US" sz="4000" b="1" u="sng" dirty="0" smtClean="0">
                <a:solidFill>
                  <a:srgbClr val="055399"/>
                </a:solidFill>
              </a:rPr>
              <a:t>costs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055399"/>
                </a:solidFill>
              </a:rPr>
              <a:t>These are primarily related to the acquisition of new and renewal insurance contracts.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Expense Ratios are convenient tools for comparing the performance of different insurance companies, particularly when private insurers are operating.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8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Since expenses incurred during the first year of a policy are substantially higher than in subsequent years, one has to use two Expense Ratios,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viz</a:t>
            </a:r>
            <a:r>
              <a:rPr lang="en-US" sz="4000" b="1" dirty="0" smtClean="0">
                <a:solidFill>
                  <a:schemeClr val="tx1"/>
                </a:solidFill>
              </a:rPr>
              <a:t>.,FYER and RER</a:t>
            </a:r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 smtClean="0">
              <a:solidFill>
                <a:schemeClr val="tx1"/>
              </a:solidFill>
            </a:endParaRPr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IN" sz="4000" b="1" dirty="0" smtClean="0">
              <a:solidFill>
                <a:schemeClr val="tx1"/>
              </a:solidFill>
            </a:endParaRPr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RER is the proportion of the Renewal Premium income in a year spent in payment of Renewal Commission and other Renewal Expenses after allowing the cost of the new business of the year </a:t>
            </a:r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RER is sensitive to the size of the policy and premium per policy.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If the average size is high and consequently premium on policy is also high, then RER is bound to come down because……………………</a:t>
            </a:r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040" y="1321724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per </a:t>
            </a:r>
            <a:r>
              <a:rPr lang="en-US" sz="4000" b="1" dirty="0">
                <a:solidFill>
                  <a:schemeClr val="tx1"/>
                </a:solidFill>
              </a:rPr>
              <a:t>policy expenses other than variable expenses like commission, medical fees, policy stamp and field staff salary is more or less constant.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NBCR( New Business Cost Ratio)</a:t>
            </a:r>
          </a:p>
          <a:p>
            <a:pPr algn="just"/>
            <a:endParaRPr lang="en-US" sz="40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The total new business expenses when compared to First Year Premium gives NBCR.</a:t>
            </a: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There are certain expenses which can be directly identified with new business procuration like first year commission , policy stamps, medical fees, development officers’ salaries.</a:t>
            </a: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 allocated cost of new business together with the direct cost of new business is the total new business expenses.</a:t>
            </a: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In fact, in Independent India, gradual evolution has led to the development of insurance through increase in two important parameters namely……… 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There is, however, a large chunk of common costs and these have to be allocated on equitable basis to new business and renewal.</a:t>
            </a:r>
            <a:endParaRPr lang="en-IN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238" y="73778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Present scenario of Life Insurance Industry in India</a:t>
            </a:r>
            <a:endParaRPr lang="en-IN" sz="5000" b="1" dirty="0">
              <a:solidFill>
                <a:srgbClr val="055399"/>
              </a:solidFill>
            </a:endParaRPr>
          </a:p>
          <a:p>
            <a:pPr algn="just"/>
            <a:endParaRPr lang="en-US" sz="4000" b="1" dirty="0">
              <a:solidFill>
                <a:schemeClr val="tx1"/>
              </a:solidFill>
            </a:endParaRPr>
          </a:p>
          <a:p>
            <a:pPr algn="just"/>
            <a:endParaRPr lang="en-IN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IN" sz="4000" dirty="0"/>
          </a:p>
          <a:p>
            <a:pPr algn="ctr"/>
            <a:endParaRPr lang="en-IN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269" y="947651"/>
            <a:ext cx="6159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IN" sz="4000" b="1" dirty="0">
              <a:solidFill>
                <a:srgbClr val="055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Out of 26 Life Insurance Companies, only 4 are listed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Out of 27 Non Life Insurance Companies, only </a:t>
            </a:r>
            <a:r>
              <a:rPr lang="en-US" sz="5000" b="1" dirty="0">
                <a:solidFill>
                  <a:srgbClr val="055399"/>
                </a:solidFill>
              </a:rPr>
              <a:t>3</a:t>
            </a:r>
            <a:r>
              <a:rPr lang="en-US" sz="5000" b="1" dirty="0" smtClean="0">
                <a:solidFill>
                  <a:srgbClr val="055399"/>
                </a:solidFill>
              </a:rPr>
              <a:t> are listed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Out of 7 Health Insurance Companies, only 1 is listed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WHY LISTING ?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In </a:t>
            </a:r>
            <a:r>
              <a:rPr lang="en-US" sz="5000" b="1" dirty="0">
                <a:solidFill>
                  <a:srgbClr val="055399"/>
                </a:solidFill>
              </a:rPr>
              <a:t>Budget speech of 2020-21, Finance Minister, inter-alia, made the following</a:t>
            </a: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Announcement.......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"Listing </a:t>
            </a:r>
            <a:r>
              <a:rPr lang="en-US" sz="5000" b="1" dirty="0">
                <a:solidFill>
                  <a:srgbClr val="055399"/>
                </a:solidFill>
              </a:rPr>
              <a:t>of companies on stock exchanges disciplines the company</a:t>
            </a:r>
          </a:p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and provides access to financial markets and unlocks its value. 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  <p:sp>
        <p:nvSpPr>
          <p:cNvPr id="2" name="AutoShape 2" descr="https://inc-powerpoint.officeapps.live.com/pods/GetClipboardImage.ashx?Id=7ad34b6b-1d15-4ce2-84f5-4ed576bf2985&amp;DC=IN3&amp;pkey=9050b9a8-8870-4ac3-af0a-0c428eb11e52&amp;wdwaccluster=IN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1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It </a:t>
            </a:r>
            <a:r>
              <a:rPr lang="en-US" sz="5000" b="1" dirty="0">
                <a:solidFill>
                  <a:srgbClr val="055399"/>
                </a:solidFill>
              </a:rPr>
              <a:t>also gives an</a:t>
            </a:r>
          </a:p>
          <a:p>
            <a:pPr algn="ctr">
              <a:defRPr/>
            </a:pPr>
            <a:r>
              <a:rPr lang="en-US" sz="5000" b="1" dirty="0">
                <a:solidFill>
                  <a:srgbClr val="055399"/>
                </a:solidFill>
              </a:rPr>
              <a:t>opportunity for retail investors to participate in the wealth so created. 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The </a:t>
            </a:r>
            <a:r>
              <a:rPr lang="en-US" sz="5000" b="1" dirty="0">
                <a:solidFill>
                  <a:srgbClr val="055399"/>
                </a:solidFill>
              </a:rPr>
              <a:t>Government now proposes to sell a part of its holding in LIC by way of Initial Public Offer (IPO)."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 A) Insurance Penetration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(Ratio of Premium to GDP)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B) Insurance Density</a:t>
            </a:r>
          </a:p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(Ratio of Premium to Total Population) 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Relevant Listing Regulations for Insurance Companies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By listing , we normally see the companies approach SEBI as it is the market regulator and who is empowered to …..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Subject </a:t>
            </a:r>
            <a:r>
              <a:rPr lang="en-US" sz="5000" b="1" dirty="0">
                <a:solidFill>
                  <a:srgbClr val="055399"/>
                </a:solidFill>
              </a:rPr>
              <a:t>to the provisions of </a:t>
            </a:r>
            <a:r>
              <a:rPr lang="en-US" sz="5000" b="1" dirty="0" smtClean="0">
                <a:solidFill>
                  <a:srgbClr val="055399"/>
                </a:solidFill>
              </a:rPr>
              <a:t>SEBI Act</a:t>
            </a:r>
            <a:r>
              <a:rPr lang="en-US" sz="5000" b="1" dirty="0">
                <a:solidFill>
                  <a:srgbClr val="055399"/>
                </a:solidFill>
              </a:rPr>
              <a:t>, it shall be the duty of the Board to protect the </a:t>
            </a:r>
          </a:p>
          <a:p>
            <a:pPr algn="ctr"/>
            <a:r>
              <a:rPr lang="en-US" sz="5000" b="1" dirty="0">
                <a:solidFill>
                  <a:srgbClr val="055399"/>
                </a:solidFill>
              </a:rPr>
              <a:t>interests of </a:t>
            </a:r>
            <a:r>
              <a:rPr lang="en-US" sz="5000" b="1" i="1" u="sng" dirty="0" smtClean="0">
                <a:solidFill>
                  <a:srgbClr val="055399"/>
                </a:solidFill>
              </a:rPr>
              <a:t>investors </a:t>
            </a:r>
            <a:r>
              <a:rPr lang="en-US" sz="5000" b="1" dirty="0">
                <a:solidFill>
                  <a:srgbClr val="055399"/>
                </a:solidFill>
              </a:rPr>
              <a:t>in securities </a:t>
            </a:r>
            <a:r>
              <a:rPr lang="en-US" sz="5000" b="1" dirty="0" smtClean="0">
                <a:solidFill>
                  <a:srgbClr val="055399"/>
                </a:solidFill>
              </a:rPr>
              <a:t>and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>
                <a:solidFill>
                  <a:srgbClr val="055399"/>
                </a:solidFill>
              </a:rPr>
              <a:t>to promote the development of, and to regulate the </a:t>
            </a:r>
          </a:p>
          <a:p>
            <a:pPr algn="ctr"/>
            <a:r>
              <a:rPr lang="en-US" sz="5000" b="1" dirty="0">
                <a:solidFill>
                  <a:srgbClr val="055399"/>
                </a:solidFill>
              </a:rPr>
              <a:t>securities market, by such measures as it thinks </a:t>
            </a:r>
            <a:r>
              <a:rPr lang="en-US" sz="5000" b="1" dirty="0" smtClean="0">
                <a:solidFill>
                  <a:srgbClr val="055399"/>
                </a:solidFill>
              </a:rPr>
              <a:t>fit</a:t>
            </a:r>
            <a:endParaRPr lang="en-US" sz="50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BUT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IRDAI has the </a:t>
            </a:r>
            <a:r>
              <a:rPr lang="en-US" sz="5000" b="1" dirty="0">
                <a:solidFill>
                  <a:srgbClr val="055399"/>
                </a:solidFill>
              </a:rPr>
              <a:t>duty to regulate, promote and ensure orderly growth of the insurance business and re-insurance </a:t>
            </a:r>
            <a:r>
              <a:rPr lang="en-US" sz="5000" b="1" dirty="0" smtClean="0">
                <a:solidFill>
                  <a:srgbClr val="055399"/>
                </a:solidFill>
              </a:rPr>
              <a:t>business and is empowered to……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000" b="1" dirty="0" smtClean="0">
                <a:solidFill>
                  <a:srgbClr val="055399"/>
                </a:solidFill>
              </a:rPr>
              <a:t>….include protection </a:t>
            </a:r>
            <a:r>
              <a:rPr lang="en-US" sz="5000" b="1" dirty="0">
                <a:solidFill>
                  <a:srgbClr val="055399"/>
                </a:solidFill>
              </a:rPr>
              <a:t>of the interests of the </a:t>
            </a:r>
            <a:r>
              <a:rPr lang="en-US" sz="5000" b="1" i="1" u="sng" dirty="0" smtClean="0">
                <a:solidFill>
                  <a:srgbClr val="055399"/>
                </a:solidFill>
              </a:rPr>
              <a:t>policyholders.</a:t>
            </a:r>
            <a:endParaRPr lang="en-US" sz="5000" b="1" i="1" u="sng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So can insurance companies approach market regulator SEBI directly for listing ?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5400" b="1" u="sng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Important </a:t>
            </a:r>
            <a:r>
              <a:rPr lang="en-IN" altLang="en-US" sz="54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Regulations for IPO of </a:t>
            </a:r>
            <a:r>
              <a:rPr lang="en-IN" altLang="en-US" sz="5400" b="1" u="sng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Insurance </a:t>
            </a:r>
            <a:r>
              <a:rPr lang="en-IN" altLang="en-US" sz="5400" b="1" u="sng" dirty="0">
                <a:solidFill>
                  <a:srgbClr val="055399"/>
                </a:solidFill>
                <a:cs typeface="Times New Roman" panose="02020603050405020304" pitchFamily="18" charset="0"/>
              </a:rPr>
              <a:t>Companies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IRDAI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(Issuance of Capital by Indian Insurance Companies transacting Life Insurance Business) Regulations, 2015</a:t>
            </a: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err="1" smtClean="0">
                <a:solidFill>
                  <a:srgbClr val="055399"/>
                </a:solidFill>
              </a:rPr>
              <a:t>Pentetration</a:t>
            </a:r>
            <a:r>
              <a:rPr lang="en-IN" sz="5000" b="1" dirty="0" smtClean="0">
                <a:solidFill>
                  <a:srgbClr val="055399"/>
                </a:solidFill>
              </a:rPr>
              <a:t> in </a:t>
            </a:r>
            <a:r>
              <a:rPr lang="en-IN" sz="5000" b="1" dirty="0">
                <a:solidFill>
                  <a:srgbClr val="055399"/>
                </a:solidFill>
              </a:rPr>
              <a:t>India </a:t>
            </a:r>
            <a:endParaRPr lang="en-IN" sz="5000" b="1" dirty="0" smtClean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(</a:t>
            </a:r>
            <a:r>
              <a:rPr lang="en-IN" sz="5000" b="1" dirty="0">
                <a:solidFill>
                  <a:srgbClr val="055399"/>
                </a:solidFill>
              </a:rPr>
              <a:t>2001-02)/  </a:t>
            </a:r>
            <a:r>
              <a:rPr lang="en-IN" sz="5000" b="1" dirty="0" smtClean="0">
                <a:solidFill>
                  <a:srgbClr val="055399"/>
                </a:solidFill>
              </a:rPr>
              <a:t>2022-23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>
                <a:solidFill>
                  <a:srgbClr val="055399"/>
                </a:solidFill>
              </a:rPr>
              <a:t>Life </a:t>
            </a:r>
            <a:r>
              <a:rPr lang="en-IN" sz="5000" b="1" dirty="0" smtClean="0">
                <a:solidFill>
                  <a:srgbClr val="055399"/>
                </a:solidFill>
              </a:rPr>
              <a:t>2.15/3.00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>
                <a:solidFill>
                  <a:srgbClr val="055399"/>
                </a:solidFill>
              </a:rPr>
              <a:t>Non </a:t>
            </a:r>
            <a:r>
              <a:rPr lang="en-IN" sz="5000" b="1" dirty="0" smtClean="0">
                <a:solidFill>
                  <a:srgbClr val="055399"/>
                </a:solidFill>
              </a:rPr>
              <a:t>Life 0.56/1.00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>
                <a:solidFill>
                  <a:srgbClr val="055399"/>
                </a:solidFill>
              </a:rPr>
              <a:t>Total </a:t>
            </a:r>
            <a:r>
              <a:rPr lang="en-IN" sz="5000" b="1" dirty="0" smtClean="0">
                <a:solidFill>
                  <a:srgbClr val="055399"/>
                </a:solidFill>
              </a:rPr>
              <a:t>2.71/4.00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SEBI </a:t>
            </a: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Issue of Capital and Disclosure Requirements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Regulations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,2018</a:t>
            </a: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( Popularly known as ICDR)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Section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3 of IRDAI (Issuance of Capital by Indian Insurance Companies transacting Life Insurance Business) Regulations,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2015 provides that ……</a:t>
            </a:r>
            <a:endParaRPr lang="en-US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No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Indian insurance company transacting Life insurance business shall approach SEBI for public issue of shares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and…..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…..for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any subsequent issue, by whatsoever name called, under the ICDR Regulations without the specific previous approval of the Authority in writing under these Regulations. </a:t>
            </a: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Similarly , section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3 of IRDAI (Issuance of Capital by Indian Insurance Companies transacting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other than Life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Insurance Business) Regulations,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2015 provides..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No </a:t>
            </a:r>
            <a:r>
              <a:rPr 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Indian insurance company transacting the General insurance or Health insurance or Reinsurance business shall approach the </a:t>
            </a:r>
            <a:r>
              <a:rPr 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SEBI….</a:t>
            </a:r>
            <a:endParaRPr 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…for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public issue </a:t>
            </a:r>
            <a:r>
              <a:rPr 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of shares </a:t>
            </a:r>
            <a:r>
              <a:rPr 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and for any subsequent issue, by whatsoever name called, under the ICDR Regulations without the specific previous approval of the Authority in writing under these Regulations.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5400" b="1" dirty="0" smtClean="0">
                <a:solidFill>
                  <a:srgbClr val="055399"/>
                </a:solidFill>
                <a:cs typeface="Times New Roman" pitchFamily="18" charset="0"/>
              </a:rPr>
              <a:t>Section </a:t>
            </a:r>
            <a:r>
              <a:rPr lang="en-IN" sz="5400" b="1" dirty="0">
                <a:solidFill>
                  <a:srgbClr val="055399"/>
                </a:solidFill>
                <a:cs typeface="Times New Roman" pitchFamily="18" charset="0"/>
              </a:rPr>
              <a:t>5 of IRDAI </a:t>
            </a:r>
            <a:endParaRPr lang="en-IN" sz="54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(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Issuance of Capital by Indian Insurance Companies transacting Life Insurance Business) </a:t>
            </a:r>
            <a:endParaRPr lang="en-US" sz="54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Regulations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,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2015…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…requires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Embedded Value of the applicant company. </a:t>
            </a: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Embedded Value Report shall be prepared by an independent Actuary in the manner prescribed by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….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Density in India ( in USD)</a:t>
            </a:r>
            <a:endParaRPr lang="en-IN" sz="5000" b="1" dirty="0">
              <a:solidFill>
                <a:srgbClr val="055399"/>
              </a:solidFill>
            </a:endParaRP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(2001-02)/  2022-23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Life 9.10/70.00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Non Life 2.40/19.00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Total 11.50/92.00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…..the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Actuarial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Practice Standard </a:t>
            </a:r>
            <a:endParaRPr 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issued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by the Institute of Actuaries of India.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</a:rPr>
              <a:t>( APS 10) </a:t>
            </a:r>
            <a:endParaRPr lang="en-US" sz="48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Actuarial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Practice Standard 10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deals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with determination of the Embedded Value (EV) of life insurance companies incorporated in India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and..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35469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….Regulated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by IRDA for the purpose of Initial Public Offering (IPO) 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Embedded Value (“EV”) is a measure of the consolidated value of shareholders’ interest in the life insurance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business.. </a:t>
            </a:r>
            <a:endParaRPr lang="en-US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…within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the meaning of Insurance Act, 1938, and applicable IRDA Regulations.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It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represents the present value of shareholders’ interests in the earnings distributable from the assets allocated to the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business….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…..after 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sufficient allowance for the aggregate risks in the business</a:t>
            </a: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4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Embedded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value techniques are an actuarial method of determining the value of a life insurance business.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IEV </a:t>
            </a: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Indian Embedded Value) </a:t>
            </a:r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is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 measure of the consolidated value of shareholders’ interest in the covered business.</a:t>
            </a: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business covered by the Embedded Value Methodology should, where material, cover all life insurance business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….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2552" y="1316904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5000" b="1" u="sng" dirty="0" smtClean="0">
                <a:solidFill>
                  <a:srgbClr val="055399"/>
                </a:solidFill>
              </a:rPr>
              <a:t>Global Penetration / Density in  2022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Life 2.8/354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Non Life 4/499</a:t>
            </a:r>
          </a:p>
          <a:p>
            <a:pPr algn="ctr"/>
            <a:r>
              <a:rPr lang="en-IN" sz="5000" b="1" dirty="0" smtClean="0">
                <a:solidFill>
                  <a:srgbClr val="055399"/>
                </a:solidFill>
              </a:rPr>
              <a:t>Total 6.8/853</a:t>
            </a:r>
            <a:endParaRPr lang="en-IN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as defined under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applicable IRDA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regulations and which would be disclosed in an Appointed Actuary Report on the date on which IEV is prepared.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It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should also include all </a:t>
            </a: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or the relevant proportion of) such life insurance business in any subsidiary (or joint venture). </a:t>
            </a:r>
            <a:endParaRPr lang="en-IN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3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055399"/>
                </a:solidFill>
              </a:rPr>
              <a:t>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business covered by the EVM covers only in-force business as at the date of the IEV. </a:t>
            </a: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‘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In-force’ business means existing business, irrespective of its premium paying status, and includes lapsed business which still has the potential of getting </a:t>
            </a:r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revived. </a:t>
            </a:r>
            <a:endParaRPr lang="en-US" sz="5000" b="1" i="1" u="sng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54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54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Such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life insurance business is </a:t>
            </a: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called </a:t>
            </a:r>
          </a:p>
          <a:p>
            <a:pPr algn="ctr">
              <a:defRPr/>
            </a:pPr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‘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covered business’.</a:t>
            </a:r>
          </a:p>
          <a:p>
            <a:pPr algn="ctr">
              <a:defRPr/>
            </a:pPr>
            <a:endParaRPr lang="en-US" sz="5400" b="1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6000" b="1" i="1" u="sng" dirty="0">
              <a:solidFill>
                <a:srgbClr val="055399"/>
              </a:solidFill>
            </a:endParaRPr>
          </a:p>
          <a:p>
            <a:pPr algn="ctr">
              <a:defRPr/>
            </a:pPr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The 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IEV consists of the following 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components</a:t>
            </a: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:</a:t>
            </a:r>
            <a:endParaRPr lang="en-IN" sz="54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055399"/>
                </a:solidFill>
                <a:cs typeface="Times New Roman" pitchFamily="18" charset="0"/>
              </a:rPr>
              <a:t>a) The free surplus allocated to the covered business</a:t>
            </a:r>
            <a:r>
              <a:rPr lang="en-US" sz="5400" b="1" dirty="0" smtClean="0">
                <a:solidFill>
                  <a:srgbClr val="055399"/>
                </a:solidFill>
                <a:cs typeface="Times New Roman" pitchFamily="18" charset="0"/>
              </a:rPr>
              <a:t>;</a:t>
            </a:r>
            <a:endParaRPr lang="en-IN" sz="5400" b="1" dirty="0">
              <a:solidFill>
                <a:srgbClr val="055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b="1" dirty="0" smtClean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055399"/>
                </a:solidFill>
                <a:cs typeface="Times New Roman" pitchFamily="18" charset="0"/>
              </a:rPr>
              <a:t>b</a:t>
            </a: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) The required capital identified to support the business; and</a:t>
            </a:r>
            <a:endParaRPr lang="en-IN" sz="4800" b="1" dirty="0">
              <a:solidFill>
                <a:srgbClr val="05539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55399"/>
                </a:solidFill>
                <a:cs typeface="Times New Roman" pitchFamily="18" charset="0"/>
              </a:rPr>
              <a:t>c) The value of in-force covered business (“VIF”).</a:t>
            </a:r>
          </a:p>
          <a:p>
            <a:pPr algn="ctr"/>
            <a:endParaRPr lang="en-US" sz="4800" b="1" i="1" u="sng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54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5400" b="1" dirty="0">
                <a:solidFill>
                  <a:srgbClr val="055399"/>
                </a:solidFill>
                <a:cs typeface="Times New Roman" panose="02020603050405020304" pitchFamily="18" charset="0"/>
              </a:rPr>
              <a:t>free surplus is the market value of any assets allocated to, but not required to support, the in-force business at the valuation date. </a:t>
            </a:r>
            <a:endParaRPr lang="en-US" sz="5000" b="1" dirty="0" smtClean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It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is determined as the market value of any excess of all assets attributed to the business but not backing liabilities over the required capital to support the covered business.</a:t>
            </a:r>
            <a:endParaRPr lang="en-IN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055399"/>
              </a:solidFill>
            </a:endParaRPr>
          </a:p>
          <a:p>
            <a:pPr algn="ctr"/>
            <a:endParaRPr lang="en-US" sz="5000" b="1" dirty="0">
              <a:solidFill>
                <a:srgbClr val="055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388" y="1344613"/>
            <a:ext cx="9339262" cy="4781550"/>
          </a:xfrm>
          <a:prstGeom prst="roundRect">
            <a:avLst>
              <a:gd name="adj" fmla="val 319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sz="4800" b="1" dirty="0" smtClean="0">
              <a:solidFill>
                <a:srgbClr val="055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055399"/>
                </a:solidFill>
                <a:cs typeface="Times New Roman" panose="02020603050405020304" pitchFamily="18" charset="0"/>
              </a:rPr>
              <a:t>Required </a:t>
            </a:r>
            <a:r>
              <a:rPr lang="en-US" altLang="en-US" sz="4800" b="1" dirty="0">
                <a:solidFill>
                  <a:srgbClr val="055399"/>
                </a:solidFill>
                <a:cs typeface="Times New Roman" panose="02020603050405020304" pitchFamily="18" charset="0"/>
              </a:rPr>
              <a:t>capital is the amount of assets, attributed to the covered business over and above that required to back liabilities for covered business, whose distribution to shareholders is restricted.</a:t>
            </a:r>
          </a:p>
          <a:p>
            <a:pPr algn="ctr"/>
            <a:endParaRPr lang="en-US" altLang="en-US" sz="4800" b="1" dirty="0">
              <a:solidFill>
                <a:srgbClr val="055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bVTqTErmfC5OiqAXJN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16429</TotalTime>
  <Words>2605</Words>
  <Application>Microsoft Office PowerPoint</Application>
  <PresentationFormat>Widescreen</PresentationFormat>
  <Paragraphs>588</Paragraphs>
  <Slides>141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7" baseType="lpstr">
      <vt:lpstr>Arial</vt:lpstr>
      <vt:lpstr>Calibri</vt:lpstr>
      <vt:lpstr>Calibri Light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iii</dc:creator>
  <cp:lastModifiedBy>LIC</cp:lastModifiedBy>
  <cp:revision>350</cp:revision>
  <dcterms:created xsi:type="dcterms:W3CDTF">2021-04-19T07:33:51Z</dcterms:created>
  <dcterms:modified xsi:type="dcterms:W3CDTF">2024-10-22T15:09:54Z</dcterms:modified>
</cp:coreProperties>
</file>