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698" r:id="rId5"/>
  </p:sldMasterIdLst>
  <p:notesMasterIdLst>
    <p:notesMasterId r:id="rId93"/>
  </p:notesMasterIdLst>
  <p:handoutMasterIdLst>
    <p:handoutMasterId r:id="rId94"/>
  </p:handoutMasterIdLst>
  <p:sldIdLst>
    <p:sldId id="256" r:id="rId6"/>
    <p:sldId id="665" r:id="rId7"/>
    <p:sldId id="653" r:id="rId8"/>
    <p:sldId id="658" r:id="rId9"/>
    <p:sldId id="652" r:id="rId10"/>
    <p:sldId id="655" r:id="rId11"/>
    <p:sldId id="659" r:id="rId12"/>
    <p:sldId id="656" r:id="rId13"/>
    <p:sldId id="657" r:id="rId14"/>
    <p:sldId id="660" r:id="rId15"/>
    <p:sldId id="661" r:id="rId16"/>
    <p:sldId id="495" r:id="rId17"/>
    <p:sldId id="555" r:id="rId18"/>
    <p:sldId id="556" r:id="rId19"/>
    <p:sldId id="496" r:id="rId20"/>
    <p:sldId id="557" r:id="rId21"/>
    <p:sldId id="497" r:id="rId22"/>
    <p:sldId id="547" r:id="rId23"/>
    <p:sldId id="498" r:id="rId24"/>
    <p:sldId id="499" r:id="rId25"/>
    <p:sldId id="650" r:id="rId26"/>
    <p:sldId id="651" r:id="rId27"/>
    <p:sldId id="548" r:id="rId28"/>
    <p:sldId id="500" r:id="rId29"/>
    <p:sldId id="501" r:id="rId30"/>
    <p:sldId id="654" r:id="rId31"/>
    <p:sldId id="549" r:id="rId32"/>
    <p:sldId id="610" r:id="rId33"/>
    <p:sldId id="611" r:id="rId34"/>
    <p:sldId id="612" r:id="rId35"/>
    <p:sldId id="504" r:id="rId36"/>
    <p:sldId id="550" r:id="rId37"/>
    <p:sldId id="505" r:id="rId38"/>
    <p:sldId id="506" r:id="rId39"/>
    <p:sldId id="662" r:id="rId40"/>
    <p:sldId id="613" r:id="rId41"/>
    <p:sldId id="614" r:id="rId42"/>
    <p:sldId id="615" r:id="rId43"/>
    <p:sldId id="616" r:id="rId44"/>
    <p:sldId id="617" r:id="rId45"/>
    <p:sldId id="618" r:id="rId46"/>
    <p:sldId id="619" r:id="rId47"/>
    <p:sldId id="620" r:id="rId48"/>
    <p:sldId id="514" r:id="rId49"/>
    <p:sldId id="541" r:id="rId50"/>
    <p:sldId id="664" r:id="rId51"/>
    <p:sldId id="551" r:id="rId52"/>
    <p:sldId id="515" r:id="rId53"/>
    <p:sldId id="621" r:id="rId54"/>
    <p:sldId id="622" r:id="rId55"/>
    <p:sldId id="623" r:id="rId56"/>
    <p:sldId id="624" r:id="rId57"/>
    <p:sldId id="625" r:id="rId58"/>
    <p:sldId id="626" r:id="rId59"/>
    <p:sldId id="627" r:id="rId60"/>
    <p:sldId id="628" r:id="rId61"/>
    <p:sldId id="629" r:id="rId62"/>
    <p:sldId id="552" r:id="rId63"/>
    <p:sldId id="525" r:id="rId64"/>
    <p:sldId id="630" r:id="rId65"/>
    <p:sldId id="631" r:id="rId66"/>
    <p:sldId id="632" r:id="rId67"/>
    <p:sldId id="633" r:id="rId68"/>
    <p:sldId id="634" r:id="rId69"/>
    <p:sldId id="635" r:id="rId70"/>
    <p:sldId id="636" r:id="rId71"/>
    <p:sldId id="637" r:id="rId72"/>
    <p:sldId id="638" r:id="rId73"/>
    <p:sldId id="535" r:id="rId74"/>
    <p:sldId id="553" r:id="rId75"/>
    <p:sldId id="639" r:id="rId76"/>
    <p:sldId id="640" r:id="rId77"/>
    <p:sldId id="641" r:id="rId78"/>
    <p:sldId id="642" r:id="rId79"/>
    <p:sldId id="643" r:id="rId80"/>
    <p:sldId id="644" r:id="rId81"/>
    <p:sldId id="645" r:id="rId82"/>
    <p:sldId id="646" r:id="rId83"/>
    <p:sldId id="647" r:id="rId84"/>
    <p:sldId id="554" r:id="rId85"/>
    <p:sldId id="546" r:id="rId86"/>
    <p:sldId id="648" r:id="rId87"/>
    <p:sldId id="649" r:id="rId88"/>
    <p:sldId id="608" r:id="rId89"/>
    <p:sldId id="609" r:id="rId90"/>
    <p:sldId id="663" r:id="rId91"/>
    <p:sldId id="468" r:id="rId9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E42"/>
    <a:srgbClr val="E2DED9"/>
    <a:srgbClr val="FDFDFD"/>
    <a:srgbClr val="DEDBD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738" y="60"/>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slide" Target="slides/slide84.xml"/><Relationship Id="rId97"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handoutMaster" Target="handoutMasters/handoutMaster1.xml"/><Relationship Id="rId9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du Sekhar Dantu" userId="4218edbc7ffe59d5" providerId="LiveId" clId="{96C0BAD7-81BD-41F1-A1E9-5ECBF92D27A7}"/>
    <pc:docChg chg="custSel addSld modSld">
      <pc:chgData name="Indu Sekhar Dantu" userId="4218edbc7ffe59d5" providerId="LiveId" clId="{96C0BAD7-81BD-41F1-A1E9-5ECBF92D27A7}" dt="2022-08-03T12:37:51.132" v="254" actId="207"/>
      <pc:docMkLst>
        <pc:docMk/>
      </pc:docMkLst>
      <pc:sldChg chg="modSp mod">
        <pc:chgData name="Indu Sekhar Dantu" userId="4218edbc7ffe59d5" providerId="LiveId" clId="{96C0BAD7-81BD-41F1-A1E9-5ECBF92D27A7}" dt="2022-08-03T12:02:18.487" v="123" actId="20577"/>
        <pc:sldMkLst>
          <pc:docMk/>
          <pc:sldMk cId="2329411327" sldId="365"/>
        </pc:sldMkLst>
        <pc:spChg chg="mod">
          <ac:chgData name="Indu Sekhar Dantu" userId="4218edbc7ffe59d5" providerId="LiveId" clId="{96C0BAD7-81BD-41F1-A1E9-5ECBF92D27A7}" dt="2022-08-03T12:02:18.487" v="123" actId="20577"/>
          <ac:spMkLst>
            <pc:docMk/>
            <pc:sldMk cId="2329411327" sldId="365"/>
            <ac:spMk id="3" creationId="{C3C0199F-A274-44C6-BF37-784A855E6EEA}"/>
          </ac:spMkLst>
        </pc:spChg>
      </pc:sldChg>
      <pc:sldChg chg="modSp mod">
        <pc:chgData name="Indu Sekhar Dantu" userId="4218edbc7ffe59d5" providerId="LiveId" clId="{96C0BAD7-81BD-41F1-A1E9-5ECBF92D27A7}" dt="2022-08-03T12:03:15.175" v="128" actId="20577"/>
        <pc:sldMkLst>
          <pc:docMk/>
          <pc:sldMk cId="1965045435" sldId="366"/>
        </pc:sldMkLst>
        <pc:spChg chg="mod">
          <ac:chgData name="Indu Sekhar Dantu" userId="4218edbc7ffe59d5" providerId="LiveId" clId="{96C0BAD7-81BD-41F1-A1E9-5ECBF92D27A7}" dt="2022-08-03T12:03:15.175" v="128" actId="20577"/>
          <ac:spMkLst>
            <pc:docMk/>
            <pc:sldMk cId="1965045435" sldId="366"/>
            <ac:spMk id="3" creationId="{C3C0199F-A274-44C6-BF37-784A855E6EEA}"/>
          </ac:spMkLst>
        </pc:spChg>
      </pc:sldChg>
      <pc:sldChg chg="modSp mod">
        <pc:chgData name="Indu Sekhar Dantu" userId="4218edbc7ffe59d5" providerId="LiveId" clId="{96C0BAD7-81BD-41F1-A1E9-5ECBF92D27A7}" dt="2022-08-03T12:05:49.068" v="159" actId="1036"/>
        <pc:sldMkLst>
          <pc:docMk/>
          <pc:sldMk cId="258094232" sldId="369"/>
        </pc:sldMkLst>
        <pc:spChg chg="mod">
          <ac:chgData name="Indu Sekhar Dantu" userId="4218edbc7ffe59d5" providerId="LiveId" clId="{96C0BAD7-81BD-41F1-A1E9-5ECBF92D27A7}" dt="2022-08-03T12:05:37.071" v="130" actId="6549"/>
          <ac:spMkLst>
            <pc:docMk/>
            <pc:sldMk cId="258094232" sldId="369"/>
            <ac:spMk id="3" creationId="{C3C0199F-A274-44C6-BF37-784A855E6EEA}"/>
          </ac:spMkLst>
        </pc:spChg>
        <pc:picChg chg="mod">
          <ac:chgData name="Indu Sekhar Dantu" userId="4218edbc7ffe59d5" providerId="LiveId" clId="{96C0BAD7-81BD-41F1-A1E9-5ECBF92D27A7}" dt="2022-08-03T12:05:49.068" v="159" actId="1036"/>
          <ac:picMkLst>
            <pc:docMk/>
            <pc:sldMk cId="258094232" sldId="369"/>
            <ac:picMk id="3074" creationId="{4E112EC2-3CD9-453B-BBE5-434F63EA8735}"/>
          </ac:picMkLst>
        </pc:picChg>
      </pc:sldChg>
      <pc:sldChg chg="modSp mod">
        <pc:chgData name="Indu Sekhar Dantu" userId="4218edbc7ffe59d5" providerId="LiveId" clId="{96C0BAD7-81BD-41F1-A1E9-5ECBF92D27A7}" dt="2022-08-03T12:20:46.581" v="246" actId="20577"/>
        <pc:sldMkLst>
          <pc:docMk/>
          <pc:sldMk cId="1947345976" sldId="372"/>
        </pc:sldMkLst>
        <pc:spChg chg="mod">
          <ac:chgData name="Indu Sekhar Dantu" userId="4218edbc7ffe59d5" providerId="LiveId" clId="{96C0BAD7-81BD-41F1-A1E9-5ECBF92D27A7}" dt="2022-08-03T12:20:46.581" v="246" actId="20577"/>
          <ac:spMkLst>
            <pc:docMk/>
            <pc:sldMk cId="1947345976" sldId="372"/>
            <ac:spMk id="3" creationId="{C3C0199F-A274-44C6-BF37-784A855E6EEA}"/>
          </ac:spMkLst>
        </pc:spChg>
      </pc:sldChg>
      <pc:sldChg chg="modSp mod">
        <pc:chgData name="Indu Sekhar Dantu" userId="4218edbc7ffe59d5" providerId="LiveId" clId="{96C0BAD7-81BD-41F1-A1E9-5ECBF92D27A7}" dt="2022-08-03T12:25:18.904" v="250" actId="20577"/>
        <pc:sldMkLst>
          <pc:docMk/>
          <pc:sldMk cId="1933227059" sldId="374"/>
        </pc:sldMkLst>
        <pc:spChg chg="mod">
          <ac:chgData name="Indu Sekhar Dantu" userId="4218edbc7ffe59d5" providerId="LiveId" clId="{96C0BAD7-81BD-41F1-A1E9-5ECBF92D27A7}" dt="2022-08-03T12:25:18.904" v="250" actId="20577"/>
          <ac:spMkLst>
            <pc:docMk/>
            <pc:sldMk cId="1933227059" sldId="374"/>
            <ac:spMk id="3" creationId="{C3C0199F-A274-44C6-BF37-784A855E6EEA}"/>
          </ac:spMkLst>
        </pc:spChg>
      </pc:sldChg>
      <pc:sldChg chg="modSp mod">
        <pc:chgData name="Indu Sekhar Dantu" userId="4218edbc7ffe59d5" providerId="LiveId" clId="{96C0BAD7-81BD-41F1-A1E9-5ECBF92D27A7}" dt="2022-08-03T12:31:28.993" v="253" actId="20577"/>
        <pc:sldMkLst>
          <pc:docMk/>
          <pc:sldMk cId="2155068095" sldId="376"/>
        </pc:sldMkLst>
        <pc:spChg chg="mod">
          <ac:chgData name="Indu Sekhar Dantu" userId="4218edbc7ffe59d5" providerId="LiveId" clId="{96C0BAD7-81BD-41F1-A1E9-5ECBF92D27A7}" dt="2022-08-03T12:31:28.993" v="253" actId="20577"/>
          <ac:spMkLst>
            <pc:docMk/>
            <pc:sldMk cId="2155068095" sldId="376"/>
            <ac:spMk id="3" creationId="{C3C0199F-A274-44C6-BF37-784A855E6EEA}"/>
          </ac:spMkLst>
        </pc:spChg>
      </pc:sldChg>
      <pc:sldChg chg="modSp mod">
        <pc:chgData name="Indu Sekhar Dantu" userId="4218edbc7ffe59d5" providerId="LiveId" clId="{96C0BAD7-81BD-41F1-A1E9-5ECBF92D27A7}" dt="2022-08-03T12:07:26.060" v="161" actId="20577"/>
        <pc:sldMkLst>
          <pc:docMk/>
          <pc:sldMk cId="4288778318" sldId="403"/>
        </pc:sldMkLst>
        <pc:spChg chg="mod">
          <ac:chgData name="Indu Sekhar Dantu" userId="4218edbc7ffe59d5" providerId="LiveId" clId="{96C0BAD7-81BD-41F1-A1E9-5ECBF92D27A7}" dt="2022-08-03T12:07:26.060" v="161" actId="20577"/>
          <ac:spMkLst>
            <pc:docMk/>
            <pc:sldMk cId="4288778318" sldId="403"/>
            <ac:spMk id="3" creationId="{C3C0199F-A274-44C6-BF37-784A855E6EEA}"/>
          </ac:spMkLst>
        </pc:spChg>
      </pc:sldChg>
      <pc:sldChg chg="modSp mod">
        <pc:chgData name="Indu Sekhar Dantu" userId="4218edbc7ffe59d5" providerId="LiveId" clId="{96C0BAD7-81BD-41F1-A1E9-5ECBF92D27A7}" dt="2022-08-03T12:37:51.132" v="254" actId="207"/>
        <pc:sldMkLst>
          <pc:docMk/>
          <pc:sldMk cId="1225132025" sldId="410"/>
        </pc:sldMkLst>
        <pc:spChg chg="mod">
          <ac:chgData name="Indu Sekhar Dantu" userId="4218edbc7ffe59d5" providerId="LiveId" clId="{96C0BAD7-81BD-41F1-A1E9-5ECBF92D27A7}" dt="2022-08-03T12:37:51.132" v="254" actId="207"/>
          <ac:spMkLst>
            <pc:docMk/>
            <pc:sldMk cId="1225132025" sldId="410"/>
            <ac:spMk id="3" creationId="{C3C0199F-A274-44C6-BF37-784A855E6EEA}"/>
          </ac:spMkLst>
        </pc:spChg>
      </pc:sldChg>
      <pc:sldChg chg="modSp mod">
        <pc:chgData name="Indu Sekhar Dantu" userId="4218edbc7ffe59d5" providerId="LiveId" clId="{96C0BAD7-81BD-41F1-A1E9-5ECBF92D27A7}" dt="2022-08-03T11:33:41.100" v="4" actId="313"/>
        <pc:sldMkLst>
          <pc:docMk/>
          <pc:sldMk cId="650604639" sldId="470"/>
        </pc:sldMkLst>
        <pc:spChg chg="mod">
          <ac:chgData name="Indu Sekhar Dantu" userId="4218edbc7ffe59d5" providerId="LiveId" clId="{96C0BAD7-81BD-41F1-A1E9-5ECBF92D27A7}" dt="2022-08-03T11:33:41.100" v="4" actId="313"/>
          <ac:spMkLst>
            <pc:docMk/>
            <pc:sldMk cId="650604639" sldId="470"/>
            <ac:spMk id="8" creationId="{08401D1E-8C89-42A5-AC8F-8ED3C470623E}"/>
          </ac:spMkLst>
        </pc:spChg>
      </pc:sldChg>
      <pc:sldChg chg="modSp mod">
        <pc:chgData name="Indu Sekhar Dantu" userId="4218edbc7ffe59d5" providerId="LiveId" clId="{96C0BAD7-81BD-41F1-A1E9-5ECBF92D27A7}" dt="2022-08-03T11:42:29.992" v="7" actId="113"/>
        <pc:sldMkLst>
          <pc:docMk/>
          <pc:sldMk cId="3481876440" sldId="471"/>
        </pc:sldMkLst>
        <pc:spChg chg="mod">
          <ac:chgData name="Indu Sekhar Dantu" userId="4218edbc7ffe59d5" providerId="LiveId" clId="{96C0BAD7-81BD-41F1-A1E9-5ECBF92D27A7}" dt="2022-08-03T11:42:29.992" v="7" actId="113"/>
          <ac:spMkLst>
            <pc:docMk/>
            <pc:sldMk cId="3481876440" sldId="471"/>
            <ac:spMk id="8" creationId="{6FAFECB8-122D-4FE0-9F35-005870C42238}"/>
          </ac:spMkLst>
        </pc:spChg>
      </pc:sldChg>
      <pc:sldChg chg="modSp mod">
        <pc:chgData name="Indu Sekhar Dantu" userId="4218edbc7ffe59d5" providerId="LiveId" clId="{96C0BAD7-81BD-41F1-A1E9-5ECBF92D27A7}" dt="2022-08-03T11:44:20.570" v="39" actId="113"/>
        <pc:sldMkLst>
          <pc:docMk/>
          <pc:sldMk cId="1617345184" sldId="472"/>
        </pc:sldMkLst>
        <pc:graphicFrameChg chg="modGraphic">
          <ac:chgData name="Indu Sekhar Dantu" userId="4218edbc7ffe59d5" providerId="LiveId" clId="{96C0BAD7-81BD-41F1-A1E9-5ECBF92D27A7}" dt="2022-08-03T11:44:20.570" v="39" actId="113"/>
          <ac:graphicFrameMkLst>
            <pc:docMk/>
            <pc:sldMk cId="1617345184" sldId="472"/>
            <ac:graphicFrameMk id="7" creationId="{7E93C0F6-113A-4CFB-9088-2E4D64007083}"/>
          </ac:graphicFrameMkLst>
        </pc:graphicFrameChg>
      </pc:sldChg>
      <pc:sldChg chg="modSp mod">
        <pc:chgData name="Indu Sekhar Dantu" userId="4218edbc7ffe59d5" providerId="LiveId" clId="{96C0BAD7-81BD-41F1-A1E9-5ECBF92D27A7}" dt="2022-08-03T11:46:33.832" v="47" actId="20577"/>
        <pc:sldMkLst>
          <pc:docMk/>
          <pc:sldMk cId="3638420543" sldId="476"/>
        </pc:sldMkLst>
        <pc:spChg chg="mod">
          <ac:chgData name="Indu Sekhar Dantu" userId="4218edbc7ffe59d5" providerId="LiveId" clId="{96C0BAD7-81BD-41F1-A1E9-5ECBF92D27A7}" dt="2022-08-03T11:46:33.832" v="47" actId="20577"/>
          <ac:spMkLst>
            <pc:docMk/>
            <pc:sldMk cId="3638420543" sldId="476"/>
            <ac:spMk id="8" creationId="{C4D635FB-29BB-4957-80AA-47A7BBA556C6}"/>
          </ac:spMkLst>
        </pc:spChg>
      </pc:sldChg>
      <pc:sldChg chg="modSp mod">
        <pc:chgData name="Indu Sekhar Dantu" userId="4218edbc7ffe59d5" providerId="LiveId" clId="{96C0BAD7-81BD-41F1-A1E9-5ECBF92D27A7}" dt="2022-08-03T11:47:29.040" v="55" actId="313"/>
        <pc:sldMkLst>
          <pc:docMk/>
          <pc:sldMk cId="1592906455" sldId="477"/>
        </pc:sldMkLst>
        <pc:spChg chg="mod">
          <ac:chgData name="Indu Sekhar Dantu" userId="4218edbc7ffe59d5" providerId="LiveId" clId="{96C0BAD7-81BD-41F1-A1E9-5ECBF92D27A7}" dt="2022-08-03T11:47:29.040" v="55" actId="313"/>
          <ac:spMkLst>
            <pc:docMk/>
            <pc:sldMk cId="1592906455" sldId="477"/>
            <ac:spMk id="8" creationId="{09811530-E7E4-4A5A-BC51-9B39351041B5}"/>
          </ac:spMkLst>
        </pc:spChg>
      </pc:sldChg>
      <pc:sldChg chg="modSp mod">
        <pc:chgData name="Indu Sekhar Dantu" userId="4218edbc7ffe59d5" providerId="LiveId" clId="{96C0BAD7-81BD-41F1-A1E9-5ECBF92D27A7}" dt="2022-08-03T11:54:17.883" v="91" actId="20577"/>
        <pc:sldMkLst>
          <pc:docMk/>
          <pc:sldMk cId="644031407" sldId="478"/>
        </pc:sldMkLst>
        <pc:spChg chg="mod">
          <ac:chgData name="Indu Sekhar Dantu" userId="4218edbc7ffe59d5" providerId="LiveId" clId="{96C0BAD7-81BD-41F1-A1E9-5ECBF92D27A7}" dt="2022-08-03T11:54:17.883" v="91" actId="20577"/>
          <ac:spMkLst>
            <pc:docMk/>
            <pc:sldMk cId="644031407" sldId="478"/>
            <ac:spMk id="3" creationId="{C3C0199F-A274-44C6-BF37-784A855E6EEA}"/>
          </ac:spMkLst>
        </pc:spChg>
      </pc:sldChg>
      <pc:sldChg chg="modSp mod">
        <pc:chgData name="Indu Sekhar Dantu" userId="4218edbc7ffe59d5" providerId="LiveId" clId="{96C0BAD7-81BD-41F1-A1E9-5ECBF92D27A7}" dt="2022-08-03T11:57:52.675" v="112" actId="20577"/>
        <pc:sldMkLst>
          <pc:docMk/>
          <pc:sldMk cId="3748627518" sldId="479"/>
        </pc:sldMkLst>
        <pc:spChg chg="mod">
          <ac:chgData name="Indu Sekhar Dantu" userId="4218edbc7ffe59d5" providerId="LiveId" clId="{96C0BAD7-81BD-41F1-A1E9-5ECBF92D27A7}" dt="2022-08-03T11:57:52.675" v="112" actId="20577"/>
          <ac:spMkLst>
            <pc:docMk/>
            <pc:sldMk cId="3748627518" sldId="479"/>
            <ac:spMk id="3" creationId="{C3C0199F-A274-44C6-BF37-784A855E6EEA}"/>
          </ac:spMkLst>
        </pc:spChg>
      </pc:sldChg>
      <pc:sldChg chg="modSp mod">
        <pc:chgData name="Indu Sekhar Dantu" userId="4218edbc7ffe59d5" providerId="LiveId" clId="{96C0BAD7-81BD-41F1-A1E9-5ECBF92D27A7}" dt="2022-08-03T11:52:54.036" v="86" actId="20577"/>
        <pc:sldMkLst>
          <pc:docMk/>
          <pc:sldMk cId="2103748373" sldId="483"/>
        </pc:sldMkLst>
        <pc:spChg chg="mod">
          <ac:chgData name="Indu Sekhar Dantu" userId="4218edbc7ffe59d5" providerId="LiveId" clId="{96C0BAD7-81BD-41F1-A1E9-5ECBF92D27A7}" dt="2022-08-03T11:52:54.036" v="86" actId="20577"/>
          <ac:spMkLst>
            <pc:docMk/>
            <pc:sldMk cId="2103748373" sldId="483"/>
            <ac:spMk id="3" creationId="{C3C0199F-A274-44C6-BF37-784A855E6EEA}"/>
          </ac:spMkLst>
        </pc:spChg>
      </pc:sldChg>
      <pc:sldChg chg="modSp mod">
        <pc:chgData name="Indu Sekhar Dantu" userId="4218edbc7ffe59d5" providerId="LiveId" clId="{96C0BAD7-81BD-41F1-A1E9-5ECBF92D27A7}" dt="2022-08-03T11:49:42.845" v="56" actId="20577"/>
        <pc:sldMkLst>
          <pc:docMk/>
          <pc:sldMk cId="2923402291" sldId="487"/>
        </pc:sldMkLst>
        <pc:spChg chg="mod">
          <ac:chgData name="Indu Sekhar Dantu" userId="4218edbc7ffe59d5" providerId="LiveId" clId="{96C0BAD7-81BD-41F1-A1E9-5ECBF92D27A7}" dt="2022-08-03T11:49:42.845" v="56" actId="20577"/>
          <ac:spMkLst>
            <pc:docMk/>
            <pc:sldMk cId="2923402291" sldId="487"/>
            <ac:spMk id="8" creationId="{09811530-E7E4-4A5A-BC51-9B39351041B5}"/>
          </ac:spMkLst>
        </pc:spChg>
      </pc:sldChg>
      <pc:sldChg chg="modSp add mod">
        <pc:chgData name="Indu Sekhar Dantu" userId="4218edbc7ffe59d5" providerId="LiveId" clId="{96C0BAD7-81BD-41F1-A1E9-5ECBF92D27A7}" dt="2022-08-03T11:56:16.777" v="98" actId="20577"/>
        <pc:sldMkLst>
          <pc:docMk/>
          <pc:sldMk cId="1413103365" sldId="491"/>
        </pc:sldMkLst>
        <pc:spChg chg="mod">
          <ac:chgData name="Indu Sekhar Dantu" userId="4218edbc7ffe59d5" providerId="LiveId" clId="{96C0BAD7-81BD-41F1-A1E9-5ECBF92D27A7}" dt="2022-08-03T11:56:16.777" v="98" actId="20577"/>
          <ac:spMkLst>
            <pc:docMk/>
            <pc:sldMk cId="1413103365" sldId="491"/>
            <ac:spMk id="3" creationId="{C3C0199F-A274-44C6-BF37-784A855E6EEA}"/>
          </ac:spMkLst>
        </pc:spChg>
      </pc:sldChg>
      <pc:sldChg chg="modSp add mod">
        <pc:chgData name="Indu Sekhar Dantu" userId="4218edbc7ffe59d5" providerId="LiveId" clId="{96C0BAD7-81BD-41F1-A1E9-5ECBF92D27A7}" dt="2022-08-03T11:59:27.182" v="118" actId="20577"/>
        <pc:sldMkLst>
          <pc:docMk/>
          <pc:sldMk cId="1331664726" sldId="492"/>
        </pc:sldMkLst>
        <pc:spChg chg="mod">
          <ac:chgData name="Indu Sekhar Dantu" userId="4218edbc7ffe59d5" providerId="LiveId" clId="{96C0BAD7-81BD-41F1-A1E9-5ECBF92D27A7}" dt="2022-08-03T11:59:27.182" v="118" actId="20577"/>
          <ac:spMkLst>
            <pc:docMk/>
            <pc:sldMk cId="1331664726" sldId="492"/>
            <ac:spMk id="3" creationId="{C3C0199F-A274-44C6-BF37-784A855E6EEA}"/>
          </ac:spMkLst>
        </pc:spChg>
      </pc:sldChg>
      <pc:sldChg chg="modSp add mod">
        <pc:chgData name="Indu Sekhar Dantu" userId="4218edbc7ffe59d5" providerId="LiveId" clId="{96C0BAD7-81BD-41F1-A1E9-5ECBF92D27A7}" dt="2022-08-03T12:15:00.314" v="237" actId="2711"/>
        <pc:sldMkLst>
          <pc:docMk/>
          <pc:sldMk cId="2148904380" sldId="493"/>
        </pc:sldMkLst>
        <pc:spChg chg="mod">
          <ac:chgData name="Indu Sekhar Dantu" userId="4218edbc7ffe59d5" providerId="LiveId" clId="{96C0BAD7-81BD-41F1-A1E9-5ECBF92D27A7}" dt="2022-08-03T12:15:00.314" v="237" actId="2711"/>
          <ac:spMkLst>
            <pc:docMk/>
            <pc:sldMk cId="2148904380" sldId="493"/>
            <ac:spMk id="3" creationId="{C3C0199F-A274-44C6-BF37-784A855E6EEA}"/>
          </ac:spMkLst>
        </pc:spChg>
      </pc:sldChg>
      <pc:sldChg chg="modSp add mod">
        <pc:chgData name="Indu Sekhar Dantu" userId="4218edbc7ffe59d5" providerId="LiveId" clId="{96C0BAD7-81BD-41F1-A1E9-5ECBF92D27A7}" dt="2022-08-03T12:15:19.227" v="239" actId="2711"/>
        <pc:sldMkLst>
          <pc:docMk/>
          <pc:sldMk cId="1710091146" sldId="494"/>
        </pc:sldMkLst>
        <pc:spChg chg="mod">
          <ac:chgData name="Indu Sekhar Dantu" userId="4218edbc7ffe59d5" providerId="LiveId" clId="{96C0BAD7-81BD-41F1-A1E9-5ECBF92D27A7}" dt="2022-08-03T12:15:19.227" v="239" actId="2711"/>
          <ac:spMkLst>
            <pc:docMk/>
            <pc:sldMk cId="1710091146" sldId="494"/>
            <ac:spMk id="3" creationId="{C3C0199F-A274-44C6-BF37-784A855E6EE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D81DDF-98D4-498E-A94D-DDD7A807AD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391BFCE-55A1-4C09-B4B5-9359AD6F4D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E4FA28-26D5-4BDF-9A75-C27596ADE055}" type="datetimeFigureOut">
              <a:rPr lang="en-US" smtClean="0"/>
              <a:t>7/26/2024</a:t>
            </a:fld>
            <a:endParaRPr lang="en-US" dirty="0"/>
          </a:p>
        </p:txBody>
      </p:sp>
      <p:sp>
        <p:nvSpPr>
          <p:cNvPr id="4" name="Footer Placeholder 3">
            <a:extLst>
              <a:ext uri="{FF2B5EF4-FFF2-40B4-BE49-F238E27FC236}">
                <a16:creationId xmlns:a16="http://schemas.microsoft.com/office/drawing/2014/main" id="{4BEEB1F3-97EE-4F0D-B402-E34820EC68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054877F-A04A-4D6A-A0A8-95CC6E2D2A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507CFE-5866-4B40-8953-42375E9B5DB3}" type="slidenum">
              <a:rPr lang="en-US" smtClean="0"/>
              <a:t>‹#›</a:t>
            </a:fld>
            <a:endParaRPr lang="en-US" dirty="0"/>
          </a:p>
        </p:txBody>
      </p:sp>
    </p:spTree>
    <p:extLst>
      <p:ext uri="{BB962C8B-B14F-4D97-AF65-F5344CB8AC3E}">
        <p14:creationId xmlns:p14="http://schemas.microsoft.com/office/powerpoint/2010/main" val="1955250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E1D6F-8584-4A53-833D-DCA47225B220}" type="datetimeFigureOut">
              <a:rPr lang="en-US" smtClean="0"/>
              <a:t>7/26/2024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3874D-A20A-4B3E-9C12-F524953D5B76}" type="slidenum">
              <a:rPr lang="en-US" smtClean="0"/>
              <a:t>‹#›</a:t>
            </a:fld>
            <a:endParaRPr lang="en-US" dirty="0"/>
          </a:p>
        </p:txBody>
      </p:sp>
    </p:spTree>
    <p:extLst>
      <p:ext uri="{BB962C8B-B14F-4D97-AF65-F5344CB8AC3E}">
        <p14:creationId xmlns:p14="http://schemas.microsoft.com/office/powerpoint/2010/main" val="2285305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7464" y="802298"/>
            <a:ext cx="8637073" cy="2541431"/>
          </a:xfrm>
        </p:spPr>
        <p:txBody>
          <a:bodyPr bIns="0" anchor="b">
            <a:normAutofit/>
          </a:bodyPr>
          <a:lstStyle>
            <a:lvl1pPr algn="l">
              <a:defRPr sz="6600"/>
            </a:lvl1pPr>
          </a:lstStyle>
          <a:p>
            <a:r>
              <a:rPr lang="en-US" noProof="0"/>
              <a:t>Click to edit Master title style</a:t>
            </a:r>
          </a:p>
        </p:txBody>
      </p:sp>
      <p:sp>
        <p:nvSpPr>
          <p:cNvPr id="3" name="Subtitle 2"/>
          <p:cNvSpPr>
            <a:spLocks noGrp="1"/>
          </p:cNvSpPr>
          <p:nvPr>
            <p:ph type="subTitle" idx="1"/>
          </p:nvPr>
        </p:nvSpPr>
        <p:spPr>
          <a:xfrm>
            <a:off x="1777464"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p:cNvSpPr>
            <a:spLocks noGrp="1"/>
          </p:cNvSpPr>
          <p:nvPr>
            <p:ph type="dt" sz="half" idx="10"/>
          </p:nvPr>
        </p:nvSpPr>
        <p:spPr>
          <a:xfrm>
            <a:off x="6913821" y="6370429"/>
            <a:ext cx="3500715" cy="309201"/>
          </a:xfrm>
        </p:spPr>
        <p:txBody>
          <a:bodyPr/>
          <a:lstStyle/>
          <a:p>
            <a:fld id="{2D202488-4139-4052-B998-251C9C912739}" type="datetimeFigureOut">
              <a:rPr lang="en-US" noProof="0" smtClean="0"/>
              <a:t>7/26/2024</a:t>
            </a:fld>
            <a:endParaRPr lang="en-US" noProof="0" dirty="0"/>
          </a:p>
        </p:txBody>
      </p:sp>
      <p:sp>
        <p:nvSpPr>
          <p:cNvPr id="5" name="Footer Placeholder 4"/>
          <p:cNvSpPr>
            <a:spLocks noGrp="1"/>
          </p:cNvSpPr>
          <p:nvPr>
            <p:ph type="ftr" sz="quarter" idx="11"/>
          </p:nvPr>
        </p:nvSpPr>
        <p:spPr>
          <a:xfrm>
            <a:off x="1777464" y="6370430"/>
            <a:ext cx="4973915" cy="309201"/>
          </a:xfrm>
        </p:spPr>
        <p:txBody>
          <a:bodyPr/>
          <a:lstStyle/>
          <a:p>
            <a:r>
              <a:rPr lang="en-US" noProof="0" dirty="0"/>
              <a:t>Add Footer Here</a:t>
            </a:r>
          </a:p>
        </p:txBody>
      </p:sp>
      <p:cxnSp>
        <p:nvCxnSpPr>
          <p:cNvPr id="15" name="Straight Connector 14"/>
          <p:cNvCxnSpPr/>
          <p:nvPr/>
        </p:nvCxnSpPr>
        <p:spPr>
          <a:xfrm>
            <a:off x="1777464"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6400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Gallery ">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0394"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7873638" y="5144980"/>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2D202488-4139-4052-B998-251C9C912739}" type="datetimeFigureOut">
              <a:rPr lang="en-US" noProof="0" smtClean="0"/>
              <a:t>7/26/2024</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Content Placeholder 2">
            <a:extLst>
              <a:ext uri="{FF2B5EF4-FFF2-40B4-BE49-F238E27FC236}">
                <a16:creationId xmlns:a16="http://schemas.microsoft.com/office/drawing/2014/main" id="{9DE9A20D-024F-4A17-9B20-526AA4037253}"/>
              </a:ext>
            </a:extLst>
          </p:cNvPr>
          <p:cNvSpPr>
            <a:spLocks noGrp="1"/>
          </p:cNvSpPr>
          <p:nvPr>
            <p:ph idx="12"/>
          </p:nvPr>
        </p:nvSpPr>
        <p:spPr>
          <a:xfrm>
            <a:off x="4602108"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37D8F60F-F9DD-4AAC-BF28-C004CCDF2D69}"/>
              </a:ext>
            </a:extLst>
          </p:cNvPr>
          <p:cNvSpPr>
            <a:spLocks noGrp="1"/>
          </p:cNvSpPr>
          <p:nvPr>
            <p:ph idx="13"/>
          </p:nvPr>
        </p:nvSpPr>
        <p:spPr>
          <a:xfrm>
            <a:off x="7873638"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3">
            <a:extLst>
              <a:ext uri="{FF2B5EF4-FFF2-40B4-BE49-F238E27FC236}">
                <a16:creationId xmlns:a16="http://schemas.microsoft.com/office/drawing/2014/main" id="{8F09FDD8-5B1C-4AAA-8EEC-0A77C9E477D1}"/>
              </a:ext>
            </a:extLst>
          </p:cNvPr>
          <p:cNvSpPr>
            <a:spLocks noGrp="1"/>
          </p:cNvSpPr>
          <p:nvPr>
            <p:ph type="body" sz="half" idx="14"/>
          </p:nvPr>
        </p:nvSpPr>
        <p:spPr>
          <a:xfrm>
            <a:off x="4595889" y="5144979"/>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2" name="Text Placeholder 3">
            <a:extLst>
              <a:ext uri="{FF2B5EF4-FFF2-40B4-BE49-F238E27FC236}">
                <a16:creationId xmlns:a16="http://schemas.microsoft.com/office/drawing/2014/main" id="{E6DF0B7E-E17E-4875-966D-4DE67F755B71}"/>
              </a:ext>
            </a:extLst>
          </p:cNvPr>
          <p:cNvSpPr>
            <a:spLocks noGrp="1"/>
          </p:cNvSpPr>
          <p:nvPr>
            <p:ph type="body" sz="half" idx="15"/>
          </p:nvPr>
        </p:nvSpPr>
        <p:spPr>
          <a:xfrm>
            <a:off x="1306587" y="5144978"/>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cxnSp>
        <p:nvCxnSpPr>
          <p:cNvPr id="13" name="Straight Connector 12">
            <a:extLst>
              <a:ext uri="{FF2B5EF4-FFF2-40B4-BE49-F238E27FC236}">
                <a16:creationId xmlns:a16="http://schemas.microsoft.com/office/drawing/2014/main" id="{5685D963-B130-47E9-AFCC-AEBED2B1155B}"/>
              </a:ext>
            </a:extLst>
          </p:cNvPr>
          <p:cNvCxnSpPr>
            <a:cxnSpLocks/>
          </p:cNvCxnSpPr>
          <p:nvPr userDrawn="1"/>
        </p:nvCxnSpPr>
        <p:spPr>
          <a:xfrm>
            <a:off x="448407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2FA9B6CF-713A-4942-BE35-A61AFCDDFD3D}"/>
              </a:ext>
            </a:extLst>
          </p:cNvPr>
          <p:cNvCxnSpPr>
            <a:cxnSpLocks/>
          </p:cNvCxnSpPr>
          <p:nvPr userDrawn="1"/>
        </p:nvCxnSpPr>
        <p:spPr>
          <a:xfrm>
            <a:off x="775774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sp>
        <p:nvSpPr>
          <p:cNvPr id="19" name="Text Placeholder 18">
            <a:extLst>
              <a:ext uri="{FF2B5EF4-FFF2-40B4-BE49-F238E27FC236}">
                <a16:creationId xmlns:a16="http://schemas.microsoft.com/office/drawing/2014/main" id="{93809A32-C7A4-4739-994B-BE492F855ACC}"/>
              </a:ext>
            </a:extLst>
          </p:cNvPr>
          <p:cNvSpPr>
            <a:spLocks noGrp="1"/>
          </p:cNvSpPr>
          <p:nvPr>
            <p:ph type="body" sz="quarter" idx="16"/>
          </p:nvPr>
        </p:nvSpPr>
        <p:spPr>
          <a:xfrm>
            <a:off x="1290908" y="1617663"/>
            <a:ext cx="9618391" cy="1336675"/>
          </a:xfr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itle 6">
            <a:extLst>
              <a:ext uri="{FF2B5EF4-FFF2-40B4-BE49-F238E27FC236}">
                <a16:creationId xmlns:a16="http://schemas.microsoft.com/office/drawing/2014/main" id="{2C1ABD52-D5FE-4FC2-8449-5DA0E52853E1}"/>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24270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noProof="0"/>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a:xfrm>
            <a:off x="7236069" y="6332578"/>
            <a:ext cx="4315852" cy="320123"/>
          </a:xfrm>
        </p:spPr>
        <p:txBody>
          <a:bodyPr/>
          <a:lstStyle>
            <a:lvl1pPr algn="r">
              <a:defRPr/>
            </a:lvl1pPr>
          </a:lstStyle>
          <a:p>
            <a:fld id="{2D202488-4139-4052-B998-251C9C912739}" type="datetimeFigureOut">
              <a:rPr lang="en-US" noProof="0" smtClean="0"/>
              <a:pPr/>
              <a:t>7/26/2024</a:t>
            </a:fld>
            <a:endParaRPr lang="en-US" noProof="0" dirty="0"/>
          </a:p>
        </p:txBody>
      </p:sp>
      <p:sp>
        <p:nvSpPr>
          <p:cNvPr id="6" name="Footer Placeholder 5"/>
          <p:cNvSpPr>
            <a:spLocks noGrp="1"/>
          </p:cNvSpPr>
          <p:nvPr>
            <p:ph type="ftr" sz="quarter" idx="11"/>
          </p:nvPr>
        </p:nvSpPr>
        <p:spPr>
          <a:xfrm>
            <a:off x="1447382" y="6332578"/>
            <a:ext cx="5541004" cy="320931"/>
          </a:xfrm>
        </p:spPr>
        <p:txBody>
          <a:bodyPr/>
          <a:lstStyle/>
          <a:p>
            <a:r>
              <a:rPr lang="en-US" noProof="0" dirty="0"/>
              <a:t>Add Footer Here</a:t>
            </a: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1589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7/26/2024</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96339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7/26/2024</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02304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7/26/2024</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69649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7/26/2024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69722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7/26/2024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02081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7/26/2024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59077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7/26/2024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4493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7/26/2024</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341584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2D202488-4139-4052-B998-251C9C912739}" type="datetimeFigureOut">
              <a:rPr lang="en-US" noProof="0" smtClean="0"/>
              <a:t>7/26/2024</a:t>
            </a:fld>
            <a:endParaRPr lang="en-US" noProof="0" dirty="0"/>
          </a:p>
        </p:txBody>
      </p:sp>
      <p:sp>
        <p:nvSpPr>
          <p:cNvPr id="5" name="Footer Placeholder 4"/>
          <p:cNvSpPr>
            <a:spLocks noGrp="1"/>
          </p:cNvSpPr>
          <p:nvPr>
            <p:ph type="ftr" sz="quarter" idx="11"/>
          </p:nvPr>
        </p:nvSpPr>
        <p:spPr/>
        <p:txBody>
          <a:bodyPr/>
          <a:lstStyle/>
          <a:p>
            <a:r>
              <a:rPr lang="en-US" noProof="0" dirty="0"/>
              <a:t>Add Footer Here</a:t>
            </a:r>
          </a:p>
        </p:txBody>
      </p:sp>
      <p:cxnSp>
        <p:nvCxnSpPr>
          <p:cNvPr id="33" name="Straight Connector 32"/>
          <p:cNvCxnSpPr/>
          <p:nvPr/>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Title 5">
            <a:extLst>
              <a:ext uri="{FF2B5EF4-FFF2-40B4-BE49-F238E27FC236}">
                <a16:creationId xmlns:a16="http://schemas.microsoft.com/office/drawing/2014/main" id="{C414FF1F-6558-4E39-87DB-276E44F5477C}"/>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56888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7/26/2024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55729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7/26/2024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412326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7/26/2024</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55066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887950"/>
          </a:xfrm>
        </p:spPr>
        <p:txBody>
          <a:bodyPr anchor="b">
            <a:normAutofit/>
          </a:bodyPr>
          <a:lstStyle>
            <a:lvl1pPr algn="l">
              <a:defRPr sz="3600"/>
            </a:lvl1pPr>
          </a:lstStyle>
          <a:p>
            <a:r>
              <a:rPr lang="en-US" noProof="0"/>
              <a:t>Click to edit Master title style</a:t>
            </a:r>
          </a:p>
        </p:txBody>
      </p:sp>
      <p:sp>
        <p:nvSpPr>
          <p:cNvPr id="3" name="Text Placeholder 2"/>
          <p:cNvSpPr>
            <a:spLocks noGrp="1"/>
          </p:cNvSpPr>
          <p:nvPr>
            <p:ph type="body" idx="1"/>
          </p:nvPr>
        </p:nvSpPr>
        <p:spPr>
          <a:xfrm>
            <a:off x="1780777"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2D202488-4139-4052-B998-251C9C912739}" type="datetimeFigureOut">
              <a:rPr lang="en-US" noProof="0" smtClean="0"/>
              <a:t>7/26/2024</a:t>
            </a:fld>
            <a:endParaRPr lang="en-US" noProof="0" dirty="0"/>
          </a:p>
        </p:txBody>
      </p:sp>
      <p:sp>
        <p:nvSpPr>
          <p:cNvPr id="5" name="Footer Placeholder 4"/>
          <p:cNvSpPr>
            <a:spLocks noGrp="1"/>
          </p:cNvSpPr>
          <p:nvPr>
            <p:ph type="ftr" sz="quarter" idx="11"/>
          </p:nvPr>
        </p:nvSpPr>
        <p:spPr/>
        <p:txBody>
          <a:bodyPr/>
          <a:lstStyle/>
          <a:p>
            <a:r>
              <a:rPr lang="en-US" noProof="0" dirty="0"/>
              <a:t>Add Footer Here</a:t>
            </a:r>
          </a:p>
        </p:txBody>
      </p:sp>
      <p:cxnSp>
        <p:nvCxnSpPr>
          <p:cNvPr id="15" name="Straight Connector 14"/>
          <p:cNvCxnSpPr/>
          <p:nvPr/>
        </p:nvCxnSpPr>
        <p:spPr>
          <a:xfrm>
            <a:off x="1780777"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0136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92239" y="2161853"/>
            <a:ext cx="4645152" cy="34485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258679" y="2168318"/>
            <a:ext cx="4645152" cy="344152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2D202488-4139-4052-B998-251C9C912739}" type="datetimeFigureOut">
              <a:rPr lang="en-US" noProof="0" smtClean="0"/>
              <a:t>7/26/2024</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4715607D-9DE2-4687-AAF8-EF2427252A90}"/>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a16="http://schemas.microsoft.com/office/drawing/2014/main" id="{2F96D46B-C1B8-46AB-87DF-61A8058B1F42}"/>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7775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87315" y="1950795"/>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287315" y="2755515"/>
            <a:ext cx="4645152" cy="264445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52486" y="1954249"/>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252486" y="2752737"/>
            <a:ext cx="4645152" cy="263737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2D202488-4139-4052-B998-251C9C912739}" type="datetimeFigureOut">
              <a:rPr lang="en-US" noProof="0" smtClean="0"/>
              <a:t>7/26/2024</a:t>
            </a:fld>
            <a:endParaRPr lang="en-US" noProof="0" dirty="0"/>
          </a:p>
        </p:txBody>
      </p:sp>
      <p:sp>
        <p:nvSpPr>
          <p:cNvPr id="8" name="Footer Placeholder 7"/>
          <p:cNvSpPr>
            <a:spLocks noGrp="1"/>
          </p:cNvSpPr>
          <p:nvPr>
            <p:ph type="ftr" sz="quarter" idx="11"/>
          </p:nvPr>
        </p:nvSpPr>
        <p:spPr/>
        <p:txBody>
          <a:bodyPr/>
          <a:lstStyle/>
          <a:p>
            <a:r>
              <a:rPr lang="en-US" noProof="0" dirty="0"/>
              <a:t>Add Footer Here</a:t>
            </a:r>
          </a:p>
        </p:txBody>
      </p:sp>
      <p:cxnSp>
        <p:nvCxnSpPr>
          <p:cNvPr id="11" name="Straight Connector 10">
            <a:extLst>
              <a:ext uri="{FF2B5EF4-FFF2-40B4-BE49-F238E27FC236}">
                <a16:creationId xmlns:a16="http://schemas.microsoft.com/office/drawing/2014/main" id="{C384AA55-1960-47F4-BA3C-E97A6F2D0B19}"/>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Title 8">
            <a:extLst>
              <a:ext uri="{FF2B5EF4-FFF2-40B4-BE49-F238E27FC236}">
                <a16:creationId xmlns:a16="http://schemas.microsoft.com/office/drawing/2014/main" id="{09471694-1220-4CFC-A31F-622E5D3DE2D5}"/>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98174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202488-4139-4052-B998-251C9C912739}" type="datetimeFigureOut">
              <a:rPr lang="en-US" noProof="0" smtClean="0"/>
              <a:t>7/26/2024</a:t>
            </a:fld>
            <a:endParaRPr lang="en-US" noProof="0" dirty="0"/>
          </a:p>
        </p:txBody>
      </p:sp>
      <p:sp>
        <p:nvSpPr>
          <p:cNvPr id="4" name="Footer Placeholder 3"/>
          <p:cNvSpPr>
            <a:spLocks noGrp="1"/>
          </p:cNvSpPr>
          <p:nvPr>
            <p:ph type="ftr" sz="quarter" idx="11"/>
          </p:nvPr>
        </p:nvSpPr>
        <p:spPr/>
        <p:txBody>
          <a:bodyPr/>
          <a:lstStyle/>
          <a:p>
            <a:r>
              <a:rPr lang="en-US" noProof="0" dirty="0"/>
              <a:t>Add Footer Here</a:t>
            </a:r>
          </a:p>
        </p:txBody>
      </p:sp>
      <p:cxnSp>
        <p:nvCxnSpPr>
          <p:cNvPr id="7" name="Straight Connector 6">
            <a:extLst>
              <a:ext uri="{FF2B5EF4-FFF2-40B4-BE49-F238E27FC236}">
                <a16:creationId xmlns:a16="http://schemas.microsoft.com/office/drawing/2014/main"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id="{3DF0054B-B64C-418E-A1B8-428EE4A1DB50}"/>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453955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202488-4139-4052-B998-251C9C912739}" type="datetimeFigureOut">
              <a:rPr lang="en-US" noProof="0" smtClean="0"/>
              <a:t>7/26/2024</a:t>
            </a:fld>
            <a:endParaRPr lang="en-US" noProof="0" dirty="0"/>
          </a:p>
        </p:txBody>
      </p:sp>
      <p:sp>
        <p:nvSpPr>
          <p:cNvPr id="4" name="Footer Placeholder 3"/>
          <p:cNvSpPr>
            <a:spLocks noGrp="1"/>
          </p:cNvSpPr>
          <p:nvPr>
            <p:ph type="ftr" sz="quarter" idx="11"/>
          </p:nvPr>
        </p:nvSpPr>
        <p:spPr/>
        <p:txBody>
          <a:bodyPr/>
          <a:lstStyle/>
          <a:p>
            <a:r>
              <a:rPr lang="en-US" noProof="0" dirty="0"/>
              <a:t>Add Footer Here</a:t>
            </a:r>
          </a:p>
        </p:txBody>
      </p:sp>
      <p:cxnSp>
        <p:nvCxnSpPr>
          <p:cNvPr id="7" name="Straight Connector 6">
            <a:extLst>
              <a:ext uri="{FF2B5EF4-FFF2-40B4-BE49-F238E27FC236}">
                <a16:creationId xmlns:a16="http://schemas.microsoft.com/office/drawing/2014/main"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id="{3DF0054B-B64C-418E-A1B8-428EE4A1DB50}"/>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A5A680F6-C147-410B-94DF-19850752D7DF}"/>
              </a:ext>
            </a:extLst>
          </p:cNvPr>
          <p:cNvSpPr>
            <a:spLocks noGrp="1"/>
          </p:cNvSpPr>
          <p:nvPr>
            <p:ph type="body" sz="quarter" idx="12"/>
          </p:nvPr>
        </p:nvSpPr>
        <p:spPr>
          <a:xfrm>
            <a:off x="1694656" y="1865037"/>
            <a:ext cx="8802688" cy="3127927"/>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4010242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202488-4139-4052-B998-251C9C912739}" type="datetimeFigureOut">
              <a:rPr lang="en-US" noProof="0" smtClean="0"/>
              <a:t>7/26/2024</a:t>
            </a:fld>
            <a:endParaRPr lang="en-US" noProof="0" dirty="0"/>
          </a:p>
        </p:txBody>
      </p:sp>
      <p:sp>
        <p:nvSpPr>
          <p:cNvPr id="3" name="Footer Placeholder 2"/>
          <p:cNvSpPr>
            <a:spLocks noGrp="1"/>
          </p:cNvSpPr>
          <p:nvPr>
            <p:ph type="ftr" sz="quarter" idx="11"/>
          </p:nvPr>
        </p:nvSpPr>
        <p:spPr/>
        <p:txBody>
          <a:bodyPr/>
          <a:lstStyle/>
          <a:p>
            <a:r>
              <a:rPr lang="en-US" noProof="0" dirty="0"/>
              <a:t>Add Footer Here </a:t>
            </a:r>
          </a:p>
        </p:txBody>
      </p:sp>
    </p:spTree>
    <p:extLst>
      <p:ext uri="{BB962C8B-B14F-4D97-AF65-F5344CB8AC3E}">
        <p14:creationId xmlns:p14="http://schemas.microsoft.com/office/powerpoint/2010/main" val="377124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5246" y="1645522"/>
            <a:ext cx="5807176" cy="3840852"/>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1290909" y="1645522"/>
            <a:ext cx="3600000" cy="383672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2D202488-4139-4052-B998-251C9C912739}" type="datetimeFigureOut">
              <a:rPr lang="en-US" noProof="0" smtClean="0"/>
              <a:t>7/26/2024</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a16="http://schemas.microsoft.com/office/drawing/2014/main" id="{1B74F78C-6D32-47C3-ABB2-6E7092A9C4A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281653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cstate="screen">
            <a:extLst>
              <a:ext uri="{BEBA8EAE-BF5A-486C-A8C5-ECC9F3942E4B}">
                <a14:imgProps xmlns:a14="http://schemas.microsoft.com/office/drawing/2010/main">
                  <a14:imgLayer r:embed="rId15">
                    <a14:imgEffect>
                      <a14:brightnessContrast contrast="40000"/>
                    </a14:imgEffect>
                  </a14:imgLayer>
                </a14:imgProps>
              </a:ex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294363" y="804519"/>
            <a:ext cx="9603275" cy="1049235"/>
          </a:xfrm>
          <a:prstGeom prst="rect">
            <a:avLst/>
          </a:prstGeom>
        </p:spPr>
        <p:txBody>
          <a:bodyPr vert="horz" lIns="91440" tIns="45720" rIns="91440" bIns="45720" rtlCol="0" anchor="t">
            <a:normAutofit/>
          </a:bodyPr>
          <a:lstStyle/>
          <a:p>
            <a:r>
              <a:rPr lang="en-US" noProof="0"/>
              <a:t>Click to edit Master title style</a:t>
            </a:r>
          </a:p>
        </p:txBody>
      </p:sp>
      <p:sp>
        <p:nvSpPr>
          <p:cNvPr id="3" name="Text Placeholder 2"/>
          <p:cNvSpPr>
            <a:spLocks noGrp="1"/>
          </p:cNvSpPr>
          <p:nvPr>
            <p:ph type="body" idx="1"/>
          </p:nvPr>
        </p:nvSpPr>
        <p:spPr>
          <a:xfrm>
            <a:off x="1294363" y="2015732"/>
            <a:ext cx="9603275" cy="345061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396923" y="6340793"/>
            <a:ext cx="3500715" cy="309201"/>
          </a:xfrm>
          <a:prstGeom prst="rect">
            <a:avLst/>
          </a:prstGeom>
        </p:spPr>
        <p:txBody>
          <a:bodyPr vert="horz" lIns="91440" tIns="45720" rIns="91440" bIns="45720" rtlCol="0" anchor="ctr"/>
          <a:lstStyle>
            <a:lvl1pPr algn="r">
              <a:defRPr sz="1000">
                <a:solidFill>
                  <a:schemeClr val="bg1"/>
                </a:solidFill>
              </a:defRPr>
            </a:lvl1pPr>
          </a:lstStyle>
          <a:p>
            <a:fld id="{2D202488-4139-4052-B998-251C9C912739}" type="datetimeFigureOut">
              <a:rPr lang="en-US" noProof="0" smtClean="0"/>
              <a:pPr/>
              <a:t>7/26/2024</a:t>
            </a:fld>
            <a:endParaRPr lang="en-US" noProof="0" dirty="0"/>
          </a:p>
        </p:txBody>
      </p:sp>
      <p:sp>
        <p:nvSpPr>
          <p:cNvPr id="5" name="Footer Placeholder 4"/>
          <p:cNvSpPr>
            <a:spLocks noGrp="1"/>
          </p:cNvSpPr>
          <p:nvPr>
            <p:ph type="ftr" sz="quarter" idx="3"/>
          </p:nvPr>
        </p:nvSpPr>
        <p:spPr>
          <a:xfrm>
            <a:off x="1294364" y="6339730"/>
            <a:ext cx="5938836" cy="309201"/>
          </a:xfrm>
          <a:prstGeom prst="rect">
            <a:avLst/>
          </a:prstGeom>
        </p:spPr>
        <p:txBody>
          <a:bodyPr vert="horz" lIns="91440" tIns="45720" rIns="91440" bIns="45720" rtlCol="0" anchor="ctr"/>
          <a:lstStyle>
            <a:lvl1pPr algn="l">
              <a:defRPr sz="1000">
                <a:solidFill>
                  <a:schemeClr val="bg1"/>
                </a:solidFill>
              </a:defRPr>
            </a:lvl1pPr>
          </a:lstStyle>
          <a:p>
            <a:r>
              <a:rPr lang="en-US" noProof="0" dirty="0"/>
              <a:t>Add Footer Here</a:t>
            </a: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5870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7" r:id="rId7"/>
    <p:sldLayoutId id="2147483691" r:id="rId8"/>
    <p:sldLayoutId id="2147483692" r:id="rId9"/>
    <p:sldLayoutId id="2147483696" r:id="rId10"/>
    <p:sldLayoutId id="214748369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7/26/2024</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6210564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jpeg"/></Relationships>
</file>

<file path=ppt/slides/_rels/slide4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9.jpeg"/></Relationships>
</file>

<file path=ppt/slides/_rels/slide4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jpeg"/></Relationships>
</file>

<file path=ppt/slides/_rels/slide7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CA56C-7A25-4BD4-AA72-5256E68BE4CB}"/>
              </a:ext>
            </a:extLst>
          </p:cNvPr>
          <p:cNvSpPr>
            <a:spLocks noGrp="1"/>
          </p:cNvSpPr>
          <p:nvPr>
            <p:ph type="ctrTitle"/>
          </p:nvPr>
        </p:nvSpPr>
        <p:spPr/>
        <p:txBody>
          <a:bodyPr>
            <a:normAutofit/>
          </a:bodyPr>
          <a:lstStyle/>
          <a:p>
            <a:pPr algn="ctr"/>
            <a:r>
              <a:rPr lang="en-US" sz="4500" cap="none" dirty="0"/>
              <a:t>Open Banking Architecture</a:t>
            </a:r>
            <a:br>
              <a:rPr lang="en-US" sz="2400" cap="none" dirty="0"/>
            </a:br>
            <a:br>
              <a:rPr lang="en-US" sz="2400" cap="none" dirty="0"/>
            </a:br>
            <a:endParaRPr lang="en-US" sz="2400" cap="none" dirty="0"/>
          </a:p>
        </p:txBody>
      </p:sp>
      <p:pic>
        <p:nvPicPr>
          <p:cNvPr id="5" name="Graphic 4" descr="Brain in head icon&#10;">
            <a:extLst>
              <a:ext uri="{FF2B5EF4-FFF2-40B4-BE49-F238E27FC236}">
                <a16:creationId xmlns:a16="http://schemas.microsoft.com/office/drawing/2014/main" id="{D011E263-3212-4780-A140-E652B108BDC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107471" y="1989000"/>
            <a:ext cx="1440000" cy="1440000"/>
          </a:xfrm>
          <a:prstGeom prst="rect">
            <a:avLst/>
          </a:prstGeom>
        </p:spPr>
      </p:pic>
      <p:sp>
        <p:nvSpPr>
          <p:cNvPr id="3" name="Subtitle 2">
            <a:extLst>
              <a:ext uri="{FF2B5EF4-FFF2-40B4-BE49-F238E27FC236}">
                <a16:creationId xmlns:a16="http://schemas.microsoft.com/office/drawing/2014/main" id="{BBBCF363-1123-45B1-8A9A-ABCDA40EF3F2}"/>
              </a:ext>
            </a:extLst>
          </p:cNvPr>
          <p:cNvSpPr>
            <a:spLocks noGrp="1"/>
          </p:cNvSpPr>
          <p:nvPr>
            <p:ph type="subTitle" idx="1"/>
          </p:nvPr>
        </p:nvSpPr>
        <p:spPr>
          <a:xfrm>
            <a:off x="1777464" y="3575164"/>
            <a:ext cx="8637072" cy="977621"/>
          </a:xfrm>
        </p:spPr>
        <p:txBody>
          <a:bodyPr>
            <a:normAutofit fontScale="85000" lnSpcReduction="20000"/>
          </a:bodyPr>
          <a:lstStyle/>
          <a:p>
            <a:r>
              <a:rPr lang="en-US" sz="2900" b="1" cap="none" dirty="0">
                <a:solidFill>
                  <a:srgbClr val="000000"/>
                </a:solidFill>
                <a:latin typeface="Calibri" panose="020F0502020204030204" pitchFamily="34" charset="0"/>
                <a:ea typeface="Tahoma" panose="020B0604030504040204" pitchFamily="34" charset="0"/>
                <a:cs typeface="Calibri" panose="020F0502020204030204" pitchFamily="34" charset="0"/>
              </a:rPr>
              <a:t>CMA (Dr.) Siva Rama Prasad Puvvala</a:t>
            </a:r>
          </a:p>
          <a:p>
            <a:r>
              <a:rPr lang="en-US" sz="1900" b="1" i="1" cap="none" dirty="0" err="1">
                <a:solidFill>
                  <a:srgbClr val="000000"/>
                </a:solidFill>
                <a:latin typeface="Calibri" panose="020F0502020204030204" pitchFamily="34" charset="0"/>
                <a:ea typeface="Tahoma" panose="020B0604030504040204" pitchFamily="34" charset="0"/>
                <a:cs typeface="Calibri" panose="020F0502020204030204" pitchFamily="34" charset="0"/>
              </a:rPr>
              <a:t>M.Com</a:t>
            </a:r>
            <a:r>
              <a:rPr lang="en-US" sz="1900" b="1" i="1" cap="none" dirty="0">
                <a:solidFill>
                  <a:srgbClr val="000000"/>
                </a:solidFill>
                <a:latin typeface="Calibri" panose="020F0502020204030204" pitchFamily="34" charset="0"/>
                <a:ea typeface="Tahoma" panose="020B0604030504040204" pitchFamily="34" charset="0"/>
                <a:cs typeface="Calibri" panose="020F0502020204030204" pitchFamily="34" charset="0"/>
              </a:rPr>
              <a:t>., MBA., FCMA., FCS., FIIBF., FIII (Life &amp; General)., MAIMA.,</a:t>
            </a:r>
          </a:p>
          <a:p>
            <a:endParaRPr lang="en-US" dirty="0"/>
          </a:p>
        </p:txBody>
      </p:sp>
      <p:pic>
        <p:nvPicPr>
          <p:cNvPr id="1030" name="Picture 6" descr="ICWAI">
            <a:extLst>
              <a:ext uri="{FF2B5EF4-FFF2-40B4-BE49-F238E27FC236}">
                <a16:creationId xmlns:a16="http://schemas.microsoft.com/office/drawing/2014/main" id="{9320110E-2264-07A6-3CD0-9017111CC5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32549" y="137159"/>
            <a:ext cx="19431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Why Aren't Banks Closing Empty Branches ...">
            <a:extLst>
              <a:ext uri="{FF2B5EF4-FFF2-40B4-BE49-F238E27FC236}">
                <a16:creationId xmlns:a16="http://schemas.microsoft.com/office/drawing/2014/main" id="{3296E1ED-BC9A-72A1-426F-36723D465C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244" y="151889"/>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29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3" name="Picture 2" descr="open banking API platforms [Q&amp;A ...">
            <a:extLst>
              <a:ext uri="{FF2B5EF4-FFF2-40B4-BE49-F238E27FC236}">
                <a16:creationId xmlns:a16="http://schemas.microsoft.com/office/drawing/2014/main" id="{0235B8DD-23D3-5980-F64F-1A8B400FCD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10" y="192618"/>
            <a:ext cx="2208627" cy="1122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93876B9F-67EF-4F77-733D-C16D7FEFA06C}"/>
              </a:ext>
            </a:extLst>
          </p:cNvPr>
          <p:cNvGraphicFramePr>
            <a:graphicFrameLocks noGrp="1"/>
          </p:cNvGraphicFramePr>
          <p:nvPr>
            <p:extLst>
              <p:ext uri="{D42A27DB-BD31-4B8C-83A1-F6EECF244321}">
                <p14:modId xmlns:p14="http://schemas.microsoft.com/office/powerpoint/2010/main" val="3648259020"/>
              </p:ext>
            </p:extLst>
          </p:nvPr>
        </p:nvGraphicFramePr>
        <p:xfrm>
          <a:off x="1308294" y="1589649"/>
          <a:ext cx="9598926" cy="4394592"/>
        </p:xfrm>
        <a:graphic>
          <a:graphicData uri="http://schemas.openxmlformats.org/drawingml/2006/table">
            <a:tbl>
              <a:tblPr firstRow="1" bandRow="1">
                <a:tableStyleId>{775DCB02-9BB8-47FD-8907-85C794F793BA}</a:tableStyleId>
              </a:tblPr>
              <a:tblGrid>
                <a:gridCol w="4799463">
                  <a:extLst>
                    <a:ext uri="{9D8B030D-6E8A-4147-A177-3AD203B41FA5}">
                      <a16:colId xmlns:a16="http://schemas.microsoft.com/office/drawing/2014/main" val="535081860"/>
                    </a:ext>
                  </a:extLst>
                </a:gridCol>
                <a:gridCol w="4799463">
                  <a:extLst>
                    <a:ext uri="{9D8B030D-6E8A-4147-A177-3AD203B41FA5}">
                      <a16:colId xmlns:a16="http://schemas.microsoft.com/office/drawing/2014/main" val="2014893813"/>
                    </a:ext>
                  </a:extLst>
                </a:gridCol>
              </a:tblGrid>
              <a:tr h="484554">
                <a:tc>
                  <a:txBody>
                    <a:bodyPr/>
                    <a:lstStyle/>
                    <a:p>
                      <a:pPr algn="ctr"/>
                      <a:r>
                        <a:rPr lang="en-IN" sz="2800" dirty="0"/>
                        <a:t>Name of the Bank</a:t>
                      </a:r>
                    </a:p>
                  </a:txBody>
                  <a:tcPr/>
                </a:tc>
                <a:tc>
                  <a:txBody>
                    <a:bodyPr/>
                    <a:lstStyle/>
                    <a:p>
                      <a:pPr algn="ctr"/>
                      <a:r>
                        <a:rPr lang="en-IN" sz="2800" dirty="0"/>
                        <a:t>Collaboration with FinTech</a:t>
                      </a:r>
                    </a:p>
                  </a:txBody>
                  <a:tcPr/>
                </a:tc>
                <a:extLst>
                  <a:ext uri="{0D108BD9-81ED-4DB2-BD59-A6C34878D82A}">
                    <a16:rowId xmlns:a16="http://schemas.microsoft.com/office/drawing/2014/main" val="1500618019"/>
                  </a:ext>
                </a:extLst>
              </a:tr>
              <a:tr h="484554">
                <a:tc>
                  <a:txBody>
                    <a:bodyPr/>
                    <a:lstStyle/>
                    <a:p>
                      <a:pPr algn="ctr"/>
                      <a:r>
                        <a:rPr lang="en-US" sz="2300" dirty="0"/>
                        <a:t>DBS Bank</a:t>
                      </a:r>
                    </a:p>
                  </a:txBody>
                  <a:tcPr/>
                </a:tc>
                <a:tc>
                  <a:txBody>
                    <a:bodyPr/>
                    <a:lstStyle/>
                    <a:p>
                      <a:pPr algn="ctr"/>
                      <a:r>
                        <a:rPr lang="en-IN" sz="2300" dirty="0" err="1"/>
                        <a:t>CredAble</a:t>
                      </a:r>
                      <a:endParaRPr lang="en-IN" sz="2300" dirty="0"/>
                    </a:p>
                  </a:txBody>
                  <a:tcPr/>
                </a:tc>
                <a:extLst>
                  <a:ext uri="{0D108BD9-81ED-4DB2-BD59-A6C34878D82A}">
                    <a16:rowId xmlns:a16="http://schemas.microsoft.com/office/drawing/2014/main" val="929751518"/>
                  </a:ext>
                </a:extLst>
              </a:tr>
              <a:tr h="484554">
                <a:tc>
                  <a:txBody>
                    <a:bodyPr/>
                    <a:lstStyle/>
                    <a:p>
                      <a:pPr algn="ctr"/>
                      <a:r>
                        <a:rPr lang="en-IN" sz="2300" dirty="0"/>
                        <a:t>Kotak Mahindra Bank</a:t>
                      </a:r>
                    </a:p>
                  </a:txBody>
                  <a:tcPr/>
                </a:tc>
                <a:tc>
                  <a:txBody>
                    <a:bodyPr/>
                    <a:lstStyle/>
                    <a:p>
                      <a:pPr algn="ctr"/>
                      <a:r>
                        <a:rPr lang="en-IN" sz="2300" dirty="0"/>
                        <a:t>Pine Labs</a:t>
                      </a:r>
                    </a:p>
                  </a:txBody>
                  <a:tcPr/>
                </a:tc>
                <a:extLst>
                  <a:ext uri="{0D108BD9-81ED-4DB2-BD59-A6C34878D82A}">
                    <a16:rowId xmlns:a16="http://schemas.microsoft.com/office/drawing/2014/main" val="3036555776"/>
                  </a:ext>
                </a:extLst>
              </a:tr>
              <a:tr h="484554">
                <a:tc>
                  <a:txBody>
                    <a:bodyPr/>
                    <a:lstStyle/>
                    <a:p>
                      <a:pPr algn="ctr"/>
                      <a:r>
                        <a:rPr lang="en-IN" sz="2300" dirty="0"/>
                        <a:t>Federal Bank</a:t>
                      </a:r>
                    </a:p>
                  </a:txBody>
                  <a:tcPr/>
                </a:tc>
                <a:tc>
                  <a:txBody>
                    <a:bodyPr/>
                    <a:lstStyle/>
                    <a:p>
                      <a:pPr algn="ctr"/>
                      <a:r>
                        <a:rPr lang="en-IN" sz="2300" dirty="0" err="1"/>
                        <a:t>CredAvenue</a:t>
                      </a:r>
                      <a:endParaRPr lang="en-IN" sz="2300" dirty="0"/>
                    </a:p>
                  </a:txBody>
                  <a:tcPr/>
                </a:tc>
                <a:extLst>
                  <a:ext uri="{0D108BD9-81ED-4DB2-BD59-A6C34878D82A}">
                    <a16:rowId xmlns:a16="http://schemas.microsoft.com/office/drawing/2014/main" val="3820439569"/>
                  </a:ext>
                </a:extLst>
              </a:tr>
              <a:tr h="484554">
                <a:tc>
                  <a:txBody>
                    <a:bodyPr/>
                    <a:lstStyle/>
                    <a:p>
                      <a:pPr algn="ctr"/>
                      <a:r>
                        <a:rPr lang="en-IN" sz="2300" dirty="0"/>
                        <a:t>HDFC Bank</a:t>
                      </a:r>
                    </a:p>
                  </a:txBody>
                  <a:tcPr/>
                </a:tc>
                <a:tc>
                  <a:txBody>
                    <a:bodyPr/>
                    <a:lstStyle/>
                    <a:p>
                      <a:pPr algn="ctr"/>
                      <a:r>
                        <a:rPr lang="en-IN" sz="2300" dirty="0"/>
                        <a:t>Paytm</a:t>
                      </a:r>
                    </a:p>
                  </a:txBody>
                  <a:tcPr/>
                </a:tc>
                <a:extLst>
                  <a:ext uri="{0D108BD9-81ED-4DB2-BD59-A6C34878D82A}">
                    <a16:rowId xmlns:a16="http://schemas.microsoft.com/office/drawing/2014/main" val="1770574709"/>
                  </a:ext>
                </a:extLst>
              </a:tr>
              <a:tr h="484554">
                <a:tc>
                  <a:txBody>
                    <a:bodyPr/>
                    <a:lstStyle/>
                    <a:p>
                      <a:pPr algn="ctr"/>
                      <a:r>
                        <a:rPr lang="en-IN" sz="2300" dirty="0"/>
                        <a:t>ICICI Bank</a:t>
                      </a:r>
                    </a:p>
                  </a:txBody>
                  <a:tcPr/>
                </a:tc>
                <a:tc>
                  <a:txBody>
                    <a:bodyPr/>
                    <a:lstStyle/>
                    <a:p>
                      <a:pPr algn="ctr"/>
                      <a:r>
                        <a:rPr lang="en-IN" sz="2300" dirty="0" err="1"/>
                        <a:t>Niyo</a:t>
                      </a:r>
                      <a:endParaRPr lang="en-IN" sz="2300" dirty="0"/>
                    </a:p>
                  </a:txBody>
                  <a:tcPr/>
                </a:tc>
                <a:extLst>
                  <a:ext uri="{0D108BD9-81ED-4DB2-BD59-A6C34878D82A}">
                    <a16:rowId xmlns:a16="http://schemas.microsoft.com/office/drawing/2014/main" val="4267666985"/>
                  </a:ext>
                </a:extLst>
              </a:tr>
              <a:tr h="484554">
                <a:tc>
                  <a:txBody>
                    <a:bodyPr/>
                    <a:lstStyle/>
                    <a:p>
                      <a:pPr algn="ctr"/>
                      <a:r>
                        <a:rPr lang="en-IN" sz="2300" dirty="0" err="1"/>
                        <a:t>Axix</a:t>
                      </a:r>
                      <a:r>
                        <a:rPr lang="en-IN" sz="2300" dirty="0"/>
                        <a:t> Bank</a:t>
                      </a:r>
                    </a:p>
                  </a:txBody>
                  <a:tcPr/>
                </a:tc>
                <a:tc>
                  <a:txBody>
                    <a:bodyPr/>
                    <a:lstStyle/>
                    <a:p>
                      <a:pPr algn="ctr"/>
                      <a:r>
                        <a:rPr lang="en-IN" sz="2300" dirty="0" err="1"/>
                        <a:t>BharatPe</a:t>
                      </a:r>
                      <a:endParaRPr lang="en-IN" sz="2300" dirty="0"/>
                    </a:p>
                  </a:txBody>
                  <a:tcPr/>
                </a:tc>
                <a:extLst>
                  <a:ext uri="{0D108BD9-81ED-4DB2-BD59-A6C34878D82A}">
                    <a16:rowId xmlns:a16="http://schemas.microsoft.com/office/drawing/2014/main" val="474987855"/>
                  </a:ext>
                </a:extLst>
              </a:tr>
              <a:tr h="484554">
                <a:tc>
                  <a:txBody>
                    <a:bodyPr/>
                    <a:lstStyle/>
                    <a:p>
                      <a:pPr algn="ctr"/>
                      <a:r>
                        <a:rPr lang="en-IN" sz="2300" dirty="0"/>
                        <a:t>IDBI Bank</a:t>
                      </a:r>
                    </a:p>
                  </a:txBody>
                  <a:tcPr/>
                </a:tc>
                <a:tc>
                  <a:txBody>
                    <a:bodyPr/>
                    <a:lstStyle/>
                    <a:p>
                      <a:pPr algn="ctr"/>
                      <a:r>
                        <a:rPr lang="en-IN" sz="2300" dirty="0"/>
                        <a:t>U GRO Capital</a:t>
                      </a:r>
                    </a:p>
                  </a:txBody>
                  <a:tcPr/>
                </a:tc>
                <a:extLst>
                  <a:ext uri="{0D108BD9-81ED-4DB2-BD59-A6C34878D82A}">
                    <a16:rowId xmlns:a16="http://schemas.microsoft.com/office/drawing/2014/main" val="554104840"/>
                  </a:ext>
                </a:extLst>
              </a:tr>
              <a:tr h="484554">
                <a:tc>
                  <a:txBody>
                    <a:bodyPr/>
                    <a:lstStyle/>
                    <a:p>
                      <a:pPr algn="ctr"/>
                      <a:r>
                        <a:rPr lang="en-IN" sz="2300" dirty="0"/>
                        <a:t>SBM Bank India</a:t>
                      </a:r>
                    </a:p>
                  </a:txBody>
                  <a:tcPr/>
                </a:tc>
                <a:tc>
                  <a:txBody>
                    <a:bodyPr/>
                    <a:lstStyle/>
                    <a:p>
                      <a:pPr algn="ctr"/>
                      <a:r>
                        <a:rPr lang="en-IN" sz="2300" dirty="0"/>
                        <a:t>Drip Capital</a:t>
                      </a:r>
                    </a:p>
                  </a:txBody>
                  <a:tcPr/>
                </a:tc>
                <a:extLst>
                  <a:ext uri="{0D108BD9-81ED-4DB2-BD59-A6C34878D82A}">
                    <a16:rowId xmlns:a16="http://schemas.microsoft.com/office/drawing/2014/main" val="3047772192"/>
                  </a:ext>
                </a:extLst>
              </a:tr>
            </a:tbl>
          </a:graphicData>
        </a:graphic>
      </p:graphicFrame>
    </p:spTree>
    <p:extLst>
      <p:ext uri="{BB962C8B-B14F-4D97-AF65-F5344CB8AC3E}">
        <p14:creationId xmlns:p14="http://schemas.microsoft.com/office/powerpoint/2010/main" val="2103077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8" name="TextBox 7">
            <a:extLst>
              <a:ext uri="{FF2B5EF4-FFF2-40B4-BE49-F238E27FC236}">
                <a16:creationId xmlns:a16="http://schemas.microsoft.com/office/drawing/2014/main" id="{08401D1E-8C89-42A5-AC8F-8ED3C470623E}"/>
              </a:ext>
            </a:extLst>
          </p:cNvPr>
          <p:cNvSpPr txBox="1"/>
          <p:nvPr/>
        </p:nvSpPr>
        <p:spPr>
          <a:xfrm>
            <a:off x="1280294" y="1588373"/>
            <a:ext cx="9598925" cy="2635530"/>
          </a:xfrm>
          <a:prstGeom prst="rect">
            <a:avLst/>
          </a:prstGeom>
          <a:noFill/>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IN"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Hence</a:t>
            </a:r>
          </a:p>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en-IN" sz="3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31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 Banks of the Future will be Software Companies</a:t>
            </a:r>
            <a:endParaRPr kumimoji="0" lang="en-IN" sz="31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en-IN" sz="3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descr="open banking API platforms [Q&amp;A ...">
            <a:extLst>
              <a:ext uri="{FF2B5EF4-FFF2-40B4-BE49-F238E27FC236}">
                <a16:creationId xmlns:a16="http://schemas.microsoft.com/office/drawing/2014/main" id="{29A1C5CE-7B1D-7C35-438B-73B9DC5849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803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8" name="TextBox 7">
            <a:extLst>
              <a:ext uri="{FF2B5EF4-FFF2-40B4-BE49-F238E27FC236}">
                <a16:creationId xmlns:a16="http://schemas.microsoft.com/office/drawing/2014/main" id="{08401D1E-8C89-42A5-AC8F-8ED3C470623E}"/>
              </a:ext>
            </a:extLst>
          </p:cNvPr>
          <p:cNvSpPr txBox="1"/>
          <p:nvPr/>
        </p:nvSpPr>
        <p:spPr>
          <a:xfrm>
            <a:off x="1280294" y="1588373"/>
            <a:ext cx="9598925" cy="3105594"/>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“Open </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B</a:t>
            </a:r>
            <a:r>
              <a:rPr kumimoji="0" lang="en-US" sz="2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anking</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is Changing the “Financial </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S</a:t>
            </a:r>
            <a:r>
              <a:rPr kumimoji="0" lang="en-US" sz="2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ervices</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Sector”</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endPar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6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Paving the way for </a:t>
            </a:r>
            <a:r>
              <a:rPr kumimoji="0" lang="en-US" sz="26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Innovations</a:t>
            </a:r>
            <a:r>
              <a:rPr kumimoji="0" lang="en-US" sz="26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that are</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just" defTabSz="457200" rtl="0" eaLnBrk="1" fontAlgn="auto" latinLnBrk="0" hangingPunct="1">
              <a:lnSpc>
                <a:spcPct val="107000"/>
              </a:lnSpc>
              <a:spcBef>
                <a:spcPts val="0"/>
              </a:spcBef>
              <a:spcAft>
                <a:spcPts val="800"/>
              </a:spcAft>
              <a:buClrTx/>
              <a:buSzTx/>
              <a:buFontTx/>
              <a:buNone/>
              <a:tabLst/>
              <a:defRPr/>
            </a:pPr>
            <a:endPar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Redefining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H</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ow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B</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usinesses</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and Financial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I</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nstitutions</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Interact”</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pic>
        <p:nvPicPr>
          <p:cNvPr id="2050" name="Picture 2" descr="open banking API platforms [Q&amp;A ...">
            <a:extLst>
              <a:ext uri="{FF2B5EF4-FFF2-40B4-BE49-F238E27FC236}">
                <a16:creationId xmlns:a16="http://schemas.microsoft.com/office/drawing/2014/main" id="{7CF655F4-4FD0-A846-1B65-872F0AA5CA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10" y="206686"/>
            <a:ext cx="2208627" cy="112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123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8" name="TextBox 7">
            <a:extLst>
              <a:ext uri="{FF2B5EF4-FFF2-40B4-BE49-F238E27FC236}">
                <a16:creationId xmlns:a16="http://schemas.microsoft.com/office/drawing/2014/main" id="{08401D1E-8C89-42A5-AC8F-8ED3C470623E}"/>
              </a:ext>
            </a:extLst>
          </p:cNvPr>
          <p:cNvSpPr txBox="1"/>
          <p:nvPr/>
        </p:nvSpPr>
        <p:spPr>
          <a:xfrm>
            <a:off x="1280294" y="1588373"/>
            <a:ext cx="9598925" cy="2525435"/>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endParaRPr lang="en-US" sz="23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S</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hift</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Towards</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 more “</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Open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I</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nfrastructure</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has Created: </a:t>
            </a:r>
          </a:p>
          <a:p>
            <a:pPr marL="0" marR="0" lvl="0" indent="0" algn="just" defTabSz="457200" rtl="0" eaLnBrk="1" fontAlgn="auto" latinLnBrk="0" hangingPunct="1">
              <a:lnSpc>
                <a:spcPct val="107000"/>
              </a:lnSpc>
              <a:spcBef>
                <a:spcPts val="0"/>
              </a:spcBef>
              <a:spcAft>
                <a:spcPts val="800"/>
              </a:spcAft>
              <a:buClrTx/>
              <a:buSzTx/>
              <a:buFontTx/>
              <a:buNone/>
              <a:tabLst/>
              <a:defRPr/>
            </a:pPr>
            <a:endPar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“O</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pportunities</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for Accelerated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M</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odernization</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and Service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D</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iversity</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endPar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open banking API platforms [Q&amp;A ...">
            <a:extLst>
              <a:ext uri="{FF2B5EF4-FFF2-40B4-BE49-F238E27FC236}">
                <a16:creationId xmlns:a16="http://schemas.microsoft.com/office/drawing/2014/main" id="{0235B8DD-23D3-5980-F64F-1A8B400FCD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10" y="192618"/>
            <a:ext cx="2208627" cy="112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610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8" name="TextBox 7">
            <a:extLst>
              <a:ext uri="{FF2B5EF4-FFF2-40B4-BE49-F238E27FC236}">
                <a16:creationId xmlns:a16="http://schemas.microsoft.com/office/drawing/2014/main" id="{08401D1E-8C89-42A5-AC8F-8ED3C470623E}"/>
              </a:ext>
            </a:extLst>
          </p:cNvPr>
          <p:cNvSpPr txBox="1"/>
          <p:nvPr/>
        </p:nvSpPr>
        <p:spPr>
          <a:xfrm>
            <a:off x="1280294" y="1588373"/>
            <a:ext cx="9598925" cy="3381695"/>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R</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egulatory</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Trends are Driving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doption</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Rates</a:t>
            </a:r>
          </a:p>
          <a:p>
            <a:pPr marL="0" marR="0" lvl="0" indent="0" algn="just" defTabSz="457200" rtl="0" eaLnBrk="1" fontAlgn="auto" latinLnBrk="0" hangingPunct="1">
              <a:lnSpc>
                <a:spcPct val="107000"/>
              </a:lnSpc>
              <a:spcBef>
                <a:spcPts val="0"/>
              </a:spcBef>
              <a:spcAft>
                <a:spcPts val="800"/>
              </a:spcAft>
              <a:buClrTx/>
              <a:buSzTx/>
              <a:buFontTx/>
              <a:buNone/>
              <a:tabLst/>
              <a:defRPr/>
            </a:pPr>
            <a:endPar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2023 Report by </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Juniper Research Predicting</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that ‘</a:t>
            </a:r>
            <a:r>
              <a:rPr kumimoji="0" lang="en-US" sz="26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Open </a:t>
            </a:r>
            <a:r>
              <a:rPr lang="en-US" sz="2600"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B</a:t>
            </a:r>
            <a:r>
              <a:rPr kumimoji="0" lang="en-US" sz="2600" b="0" i="0" u="sng"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anking</a:t>
            </a:r>
            <a:r>
              <a:rPr kumimoji="0" lang="en-US" sz="26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Payment </a:t>
            </a:r>
            <a:r>
              <a:rPr lang="en-US" sz="2600"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T</a:t>
            </a:r>
            <a:r>
              <a:rPr kumimoji="0" lang="en-US" sz="2600" b="0" i="0" u="sng"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ransaction</a:t>
            </a:r>
            <a:r>
              <a:rPr kumimoji="0" lang="en-US" sz="26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Values</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will </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Exceed US$330 Billion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G</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lobally</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by 2027”</a:t>
            </a:r>
            <a:endParaRPr kumimoji="0" lang="en-IN"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open banking API platforms [Q&amp;A ...">
            <a:extLst>
              <a:ext uri="{FF2B5EF4-FFF2-40B4-BE49-F238E27FC236}">
                <a16:creationId xmlns:a16="http://schemas.microsoft.com/office/drawing/2014/main" id="{DDD5CD73-51C3-0C02-6DF5-5511C70153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10" y="206686"/>
            <a:ext cx="2208627" cy="112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075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8" name="TextBox 7">
            <a:extLst>
              <a:ext uri="{FF2B5EF4-FFF2-40B4-BE49-F238E27FC236}">
                <a16:creationId xmlns:a16="http://schemas.microsoft.com/office/drawing/2014/main" id="{08401D1E-8C89-42A5-AC8F-8ED3C470623E}"/>
              </a:ext>
            </a:extLst>
          </p:cNvPr>
          <p:cNvSpPr txBox="1"/>
          <p:nvPr/>
        </p:nvSpPr>
        <p:spPr>
          <a:xfrm>
            <a:off x="1280294" y="1588373"/>
            <a:ext cx="9598925" cy="3961854"/>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Data Plays</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 Important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R</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ole in the Shift to ‘Open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B</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anking</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just" defTabSz="457200" rtl="0" eaLnBrk="1" fontAlgn="auto" latinLnBrk="0" hangingPunct="1">
              <a:lnSpc>
                <a:spcPct val="107000"/>
              </a:lnSpc>
              <a:spcBef>
                <a:spcPts val="0"/>
              </a:spcBef>
              <a:spcAft>
                <a:spcPts val="800"/>
              </a:spcAft>
              <a:buClrTx/>
              <a:buSzTx/>
              <a:buFontTx/>
              <a:buNone/>
              <a:tabLst/>
              <a:defRPr/>
            </a:pPr>
            <a:endPar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6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With </a:t>
            </a:r>
            <a:r>
              <a:rPr lang="en-US" sz="2600"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A</a:t>
            </a:r>
            <a:r>
              <a:rPr kumimoji="0" lang="en-US" sz="2600" b="0" i="0" u="sng"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ccess</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to ‘</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Detailed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F</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inancial</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Data’</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Companies can make more </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Informed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S</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trategic</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Decisions</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from ‘</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Risk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M</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itigation</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to ‘Investment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P</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lanning</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However, it’s </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About </a:t>
            </a:r>
            <a:r>
              <a:rPr lang="en-US" sz="2600" b="1"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M</a:t>
            </a:r>
            <a:r>
              <a:rPr kumimoji="0" lang="en-US" sz="26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ore </a:t>
            </a:r>
            <a:r>
              <a:rPr lang="en-US" sz="2600" b="1"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T</a:t>
            </a:r>
            <a:r>
              <a:rPr kumimoji="0" lang="en-US" sz="2600" b="1" i="0" u="sng"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han</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‘Data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ccess</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pic>
        <p:nvPicPr>
          <p:cNvPr id="3" name="Picture 2" descr="open banking API platforms [Q&amp;A ...">
            <a:extLst>
              <a:ext uri="{FF2B5EF4-FFF2-40B4-BE49-F238E27FC236}">
                <a16:creationId xmlns:a16="http://schemas.microsoft.com/office/drawing/2014/main" id="{9F79AC5B-38E2-8A69-9B29-B3C942FAE6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10" y="206686"/>
            <a:ext cx="2208627" cy="112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198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8" name="TextBox 7">
            <a:extLst>
              <a:ext uri="{FF2B5EF4-FFF2-40B4-BE49-F238E27FC236}">
                <a16:creationId xmlns:a16="http://schemas.microsoft.com/office/drawing/2014/main" id="{08401D1E-8C89-42A5-AC8F-8ED3C470623E}"/>
              </a:ext>
            </a:extLst>
          </p:cNvPr>
          <p:cNvSpPr txBox="1"/>
          <p:nvPr/>
        </p:nvSpPr>
        <p:spPr>
          <a:xfrm>
            <a:off x="1280294" y="1588373"/>
            <a:ext cx="9598925" cy="4113883"/>
          </a:xfrm>
          <a:prstGeom prst="rect">
            <a:avLst/>
          </a:prstGeom>
          <a:noFill/>
        </p:spPr>
        <p:txBody>
          <a:bodyPr wrap="square">
            <a:spAutoFit/>
          </a:bodyPr>
          <a:lstStyle/>
          <a:p>
            <a:pPr marL="342900" marR="0" lvl="0" indent="-342900" algn="just" defTabSz="4572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Speed</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just" defTabSz="4572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Adaptability and a </a:t>
            </a:r>
          </a:p>
          <a:p>
            <a:pPr marL="342900" marR="0" lvl="0" indent="-342900" algn="just" defTabSz="4572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Comprehensive</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set of </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Offerings</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 A</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 Equally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I</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mportant</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Financial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S</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ervices</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Market</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is ‘</a:t>
            </a:r>
            <a:r>
              <a:rPr kumimoji="0" lang="en-US" sz="26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Transitioning</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from </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Siloed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O</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perations</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to a more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I</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nterconnected</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E</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nvironment</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where: </a:t>
            </a:r>
          </a:p>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Financial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I</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nstitutions</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and Tech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C</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ompanies</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Work Together’ </a:t>
            </a: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To Offer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B</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roader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S</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ervices</a:t>
            </a:r>
            <a:endParaRPr kumimoji="0" lang="en-IN"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open banking API platforms [Q&amp;A ...">
            <a:extLst>
              <a:ext uri="{FF2B5EF4-FFF2-40B4-BE49-F238E27FC236}">
                <a16:creationId xmlns:a16="http://schemas.microsoft.com/office/drawing/2014/main" id="{1835D2AC-EB62-0CE8-6FA7-42A1114002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706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8" name="TextBox 7">
            <a:extLst>
              <a:ext uri="{FF2B5EF4-FFF2-40B4-BE49-F238E27FC236}">
                <a16:creationId xmlns:a16="http://schemas.microsoft.com/office/drawing/2014/main" id="{08401D1E-8C89-42A5-AC8F-8ED3C470623E}"/>
              </a:ext>
            </a:extLst>
          </p:cNvPr>
          <p:cNvSpPr txBox="1"/>
          <p:nvPr/>
        </p:nvSpPr>
        <p:spPr>
          <a:xfrm>
            <a:off x="1280294" y="1588373"/>
            <a:ext cx="9598925" cy="4497065"/>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But ‘Open </a:t>
            </a:r>
            <a:r>
              <a:rPr lang="en-US" sz="2500" dirty="0">
                <a:solidFill>
                  <a:prstClr val="black"/>
                </a:solidFill>
                <a:latin typeface="Calibri" panose="020F0502020204030204" pitchFamily="34" charset="0"/>
                <a:ea typeface="Calibri" panose="020F0502020204030204" pitchFamily="34" charset="0"/>
                <a:cs typeface="Times New Roman" panose="02020603050405020304" pitchFamily="18" charset="0"/>
              </a:rPr>
              <a:t>B</a:t>
            </a:r>
            <a:r>
              <a:rPr kumimoji="0" lang="en-US" sz="25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anking</a:t>
            </a:r>
            <a:r>
              <a:rPr kumimoji="0" lang="en-US" sz="2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is </a:t>
            </a:r>
            <a:r>
              <a:rPr lang="en-US" sz="25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N</a:t>
            </a:r>
            <a:r>
              <a:rPr kumimoji="0" lang="en-US" sz="25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ot</a:t>
            </a:r>
            <a:r>
              <a:rPr kumimoji="0" lang="en-US" sz="25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Without</a:t>
            </a:r>
            <a:r>
              <a:rPr kumimoji="0" lang="en-US" sz="2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its ‘Challenges’. </a:t>
            </a:r>
          </a:p>
          <a:p>
            <a:pPr marR="0" lvl="0" algn="just" defTabSz="457200" rtl="0" eaLnBrk="1" fontAlgn="auto" latinLnBrk="0" hangingPunct="1">
              <a:lnSpc>
                <a:spcPct val="107000"/>
              </a:lnSpc>
              <a:spcBef>
                <a:spcPts val="0"/>
              </a:spcBef>
              <a:spcAft>
                <a:spcPts val="800"/>
              </a:spcAft>
              <a:buClrTx/>
              <a:buSzTx/>
              <a:tabLst/>
              <a:defRPr/>
            </a:pPr>
            <a:r>
              <a:rPr kumimoji="0" lang="en-US" sz="25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Issues such as</a:t>
            </a:r>
            <a:r>
              <a:rPr kumimoji="0" lang="en-US" sz="2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just" defTabSz="4572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US" sz="2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Data </a:t>
            </a:r>
            <a:r>
              <a:rPr lang="en-US" sz="2500" dirty="0">
                <a:solidFill>
                  <a:prstClr val="black"/>
                </a:solidFill>
                <a:latin typeface="Calibri" panose="020F0502020204030204" pitchFamily="34" charset="0"/>
                <a:ea typeface="Calibri" panose="020F0502020204030204" pitchFamily="34" charset="0"/>
                <a:cs typeface="Times New Roman" panose="02020603050405020304" pitchFamily="18" charset="0"/>
              </a:rPr>
              <a:t>P</a:t>
            </a:r>
            <a:r>
              <a:rPr kumimoji="0" lang="en-US" sz="25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rivacy</a:t>
            </a:r>
            <a:r>
              <a:rPr lang="en-US" sz="2500"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endParaRPr kumimoji="0" lang="en-US" sz="2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4572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lang="en-US" sz="2500" dirty="0">
                <a:solidFill>
                  <a:prstClr val="black"/>
                </a:solidFill>
                <a:latin typeface="Calibri" panose="020F0502020204030204" pitchFamily="34" charset="0"/>
                <a:ea typeface="Calibri" panose="020F0502020204030204" pitchFamily="34" charset="0"/>
                <a:cs typeface="Times New Roman" panose="02020603050405020304" pitchFamily="18" charset="0"/>
              </a:rPr>
              <a:t>I</a:t>
            </a:r>
            <a:r>
              <a:rPr kumimoji="0" lang="en-US" sz="25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nconsistent</a:t>
            </a:r>
            <a:r>
              <a:rPr kumimoji="0" lang="en-US" sz="2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Service </a:t>
            </a:r>
            <a:r>
              <a:rPr lang="en-US" sz="2500" dirty="0">
                <a:solidFill>
                  <a:prstClr val="black"/>
                </a:solidFill>
                <a:latin typeface="Calibri" panose="020F0502020204030204" pitchFamily="34" charset="0"/>
                <a:ea typeface="Calibri" panose="020F0502020204030204" pitchFamily="34" charset="0"/>
                <a:cs typeface="Times New Roman" panose="02020603050405020304" pitchFamily="18" charset="0"/>
              </a:rPr>
              <a:t>Q</a:t>
            </a:r>
            <a:r>
              <a:rPr kumimoji="0" lang="en-US" sz="25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uality</a:t>
            </a:r>
            <a:r>
              <a:rPr kumimoji="0" lang="en-US" sz="2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and </a:t>
            </a:r>
          </a:p>
          <a:p>
            <a:pPr marL="342900" marR="0" lvl="0" indent="-342900" algn="just" defTabSz="4572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US" sz="2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Potential </a:t>
            </a:r>
            <a:r>
              <a:rPr lang="en-US" sz="2500" dirty="0">
                <a:solidFill>
                  <a:prstClr val="black"/>
                </a:solidFill>
                <a:latin typeface="Calibri" panose="020F0502020204030204" pitchFamily="34" charset="0"/>
                <a:ea typeface="Calibri" panose="020F0502020204030204" pitchFamily="34" charset="0"/>
                <a:cs typeface="Times New Roman" panose="02020603050405020304" pitchFamily="18" charset="0"/>
              </a:rPr>
              <a:t>S</a:t>
            </a:r>
            <a:r>
              <a:rPr kumimoji="0" lang="en-US" sz="25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ecurity</a:t>
            </a:r>
            <a:r>
              <a:rPr kumimoji="0" lang="en-US" sz="2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Vulnerabilities -  </a:t>
            </a:r>
            <a:r>
              <a:rPr lang="en-US" sz="2500" dirty="0">
                <a:solidFill>
                  <a:prstClr val="black"/>
                </a:solidFill>
                <a:latin typeface="Calibri" panose="020F0502020204030204" pitchFamily="34" charset="0"/>
                <a:ea typeface="Calibri" panose="020F0502020204030204" pitchFamily="34" charset="0"/>
                <a:cs typeface="Times New Roman" panose="02020603050405020304" pitchFamily="18" charset="0"/>
              </a:rPr>
              <a:t>R</a:t>
            </a:r>
            <a:r>
              <a:rPr kumimoji="0" lang="en-US" sz="25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equire</a:t>
            </a:r>
            <a:r>
              <a:rPr kumimoji="0" lang="en-US" sz="2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5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Careful </a:t>
            </a:r>
            <a:r>
              <a:rPr lang="en-US" sz="25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C</a:t>
            </a:r>
            <a:r>
              <a:rPr kumimoji="0" lang="en-US" sz="25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onsideration</a:t>
            </a:r>
            <a:r>
              <a:rPr kumimoji="0" lang="en-US" sz="2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just" defTabSz="457200" rtl="0" eaLnBrk="1" fontAlgn="auto" latinLnBrk="0" hangingPunct="1">
              <a:lnSpc>
                <a:spcPct val="107000"/>
              </a:lnSpc>
              <a:spcBef>
                <a:spcPts val="0"/>
              </a:spcBef>
              <a:spcAft>
                <a:spcPts val="800"/>
              </a:spcAft>
              <a:buClrTx/>
              <a:buSzTx/>
              <a:buFontTx/>
              <a:buNone/>
              <a:tabLst/>
              <a:defRPr/>
            </a:pPr>
            <a:endParaRPr lang="en-US" sz="25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As Developments in </a:t>
            </a:r>
            <a:r>
              <a:rPr kumimoji="0" lang="en-US" sz="25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Financial </a:t>
            </a:r>
            <a:r>
              <a:rPr lang="en-US" sz="25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S</a:t>
            </a:r>
            <a:r>
              <a:rPr kumimoji="0" lang="en-US" sz="25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ervices</a:t>
            </a:r>
            <a:r>
              <a:rPr kumimoji="0" lang="en-US" sz="2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Continue to </a:t>
            </a:r>
            <a:r>
              <a:rPr kumimoji="0" lang="en-US" sz="25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Evolve, Businesses</a:t>
            </a:r>
            <a:r>
              <a:rPr kumimoji="0" lang="en-US" sz="2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Need to </a:t>
            </a:r>
            <a:r>
              <a:rPr lang="en-US" sz="25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S</a:t>
            </a:r>
            <a:r>
              <a:rPr kumimoji="0" lang="en-US" sz="25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tay</a:t>
            </a:r>
            <a:r>
              <a:rPr kumimoji="0" lang="en-US" sz="25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US" sz="25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a:t>
            </a:r>
            <a:r>
              <a:rPr kumimoji="0" lang="en-US" sz="25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head of These</a:t>
            </a:r>
            <a:r>
              <a:rPr kumimoji="0" lang="en-US" sz="2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Challenges “In Order to </a:t>
            </a:r>
            <a:r>
              <a:rPr lang="en-US" sz="2500" dirty="0">
                <a:solidFill>
                  <a:prstClr val="black"/>
                </a:solidFill>
                <a:latin typeface="Calibri" panose="020F0502020204030204" pitchFamily="34" charset="0"/>
                <a:ea typeface="Calibri" panose="020F0502020204030204" pitchFamily="34" charset="0"/>
                <a:cs typeface="Times New Roman" panose="02020603050405020304" pitchFamily="18" charset="0"/>
              </a:rPr>
              <a:t>F</a:t>
            </a:r>
            <a:r>
              <a:rPr kumimoji="0" lang="en-US" sz="25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ully</a:t>
            </a:r>
            <a:r>
              <a:rPr kumimoji="0" lang="en-US" sz="2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Access” </a:t>
            </a: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Open </a:t>
            </a:r>
            <a:r>
              <a:rPr lang="en-US" sz="25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B</a:t>
            </a:r>
            <a:r>
              <a:rPr kumimoji="0" lang="en-US" sz="25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anking’s</a:t>
            </a:r>
            <a:r>
              <a:rPr kumimoji="0" lang="en-US" sz="25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Potential</a:t>
            </a:r>
            <a:endParaRPr kumimoji="0" lang="en-IN" sz="2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open banking API platforms [Q&amp;A ...">
            <a:extLst>
              <a:ext uri="{FF2B5EF4-FFF2-40B4-BE49-F238E27FC236}">
                <a16:creationId xmlns:a16="http://schemas.microsoft.com/office/drawing/2014/main" id="{71584237-C3BB-BA5A-3678-F5DF954D8C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195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8" name="TextBox 7">
            <a:extLst>
              <a:ext uri="{FF2B5EF4-FFF2-40B4-BE49-F238E27FC236}">
                <a16:creationId xmlns:a16="http://schemas.microsoft.com/office/drawing/2014/main" id="{08401D1E-8C89-42A5-AC8F-8ED3C470623E}"/>
              </a:ext>
            </a:extLst>
          </p:cNvPr>
          <p:cNvSpPr txBox="1"/>
          <p:nvPr/>
        </p:nvSpPr>
        <p:spPr>
          <a:xfrm>
            <a:off x="1280294" y="1588373"/>
            <a:ext cx="9598925" cy="2102692"/>
          </a:xfrm>
          <a:prstGeom prst="rect">
            <a:avLst/>
          </a:prstGeom>
          <a:noFill/>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endParaRPr lang="en-US" sz="23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What is Open </a:t>
            </a:r>
            <a:r>
              <a:rPr lang="en-US" sz="3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B</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anking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p:txBody>
      </p:sp>
      <p:pic>
        <p:nvPicPr>
          <p:cNvPr id="3" name="Picture 2" descr="open banking API platforms [Q&amp;A ...">
            <a:extLst>
              <a:ext uri="{FF2B5EF4-FFF2-40B4-BE49-F238E27FC236}">
                <a16:creationId xmlns:a16="http://schemas.microsoft.com/office/drawing/2014/main" id="{E9437DEB-0FF8-1CD7-895F-5CCD0EAE17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685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8" name="TextBox 7">
            <a:extLst>
              <a:ext uri="{FF2B5EF4-FFF2-40B4-BE49-F238E27FC236}">
                <a16:creationId xmlns:a16="http://schemas.microsoft.com/office/drawing/2014/main" id="{08401D1E-8C89-42A5-AC8F-8ED3C470623E}"/>
              </a:ext>
            </a:extLst>
          </p:cNvPr>
          <p:cNvSpPr txBox="1"/>
          <p:nvPr/>
        </p:nvSpPr>
        <p:spPr>
          <a:xfrm>
            <a:off x="1280294" y="1588373"/>
            <a:ext cx="9598925" cy="4011291"/>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26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Open Banking</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is a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F</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inancial</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S</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ervices</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M</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odel</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that allows: </a:t>
            </a:r>
          </a:p>
          <a:p>
            <a:pPr marL="342900" marR="0" lvl="0" indent="-342900" algn="just" defTabSz="4572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Third-party </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D</a:t>
            </a:r>
            <a:r>
              <a:rPr kumimoji="0" lang="en-US" sz="2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evelopers</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6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to Access</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Financial </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D</a:t>
            </a:r>
            <a:r>
              <a:rPr kumimoji="0" lang="en-US" sz="2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ata</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in Traditional </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B</a:t>
            </a:r>
            <a:r>
              <a:rPr kumimoji="0" lang="en-US" sz="2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anking</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S</a:t>
            </a:r>
            <a:r>
              <a:rPr kumimoji="0" lang="en-US" sz="2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ystems</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endPar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endPar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4572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T</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hrough</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pplication</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P</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rogramming</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I</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nterfaces</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(APIs)</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just" defTabSz="457200" rtl="0" eaLnBrk="1" fontAlgn="auto" latinLnBrk="0" hangingPunct="1">
              <a:lnSpc>
                <a:spcPct val="107000"/>
              </a:lnSpc>
              <a:spcBef>
                <a:spcPts val="0"/>
              </a:spcBef>
              <a:spcAft>
                <a:spcPts val="800"/>
              </a:spcAft>
              <a:buClrTx/>
              <a:buSzTx/>
              <a:buFontTx/>
              <a:buNone/>
              <a:tabLst/>
              <a:defRPr/>
            </a:pPr>
            <a:endPar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4572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This Model </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C</a:t>
            </a:r>
            <a:r>
              <a:rPr kumimoji="0" lang="en-US" sz="2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ompletely</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C</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hanges</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the Way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F</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inancial</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D</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ata</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is Shared and Accessed</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IN"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open banking API platforms [Q&amp;A ...">
            <a:extLst>
              <a:ext uri="{FF2B5EF4-FFF2-40B4-BE49-F238E27FC236}">
                <a16:creationId xmlns:a16="http://schemas.microsoft.com/office/drawing/2014/main" id="{C6D00E68-CDCD-EC35-8AF9-A59BB54163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385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8" name="TextBox 7">
            <a:extLst>
              <a:ext uri="{FF2B5EF4-FFF2-40B4-BE49-F238E27FC236}">
                <a16:creationId xmlns:a16="http://schemas.microsoft.com/office/drawing/2014/main" id="{08401D1E-8C89-42A5-AC8F-8ED3C470623E}"/>
              </a:ext>
            </a:extLst>
          </p:cNvPr>
          <p:cNvSpPr txBox="1"/>
          <p:nvPr/>
        </p:nvSpPr>
        <p:spPr>
          <a:xfrm>
            <a:off x="1280294" y="1588373"/>
            <a:ext cx="9598925" cy="501291"/>
          </a:xfrm>
          <a:prstGeom prst="rect">
            <a:avLst/>
          </a:prstGeom>
          <a:noFill/>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IN" sz="2700" b="1" i="0" u="none" strike="noStrike" kern="1200" cap="none" spc="0" normalizeH="0" baseline="0" noProof="0" dirty="0">
                <a:ln>
                  <a:noFill/>
                </a:ln>
                <a:solidFill>
                  <a:prstClr val="black"/>
                </a:solidFill>
                <a:effectLst/>
                <a:uLnTx/>
                <a:uFillTx/>
                <a:latin typeface="Century Gothic" panose="020B0502020202020204" pitchFamily="34" charset="0"/>
                <a:ea typeface="Tahoma" panose="020B0604030504040204" pitchFamily="34" charset="0"/>
                <a:cs typeface="Tahoma" panose="020B0604030504040204" pitchFamily="34" charset="0"/>
              </a:rPr>
              <a:t>Loan From Banks in Minutes</a:t>
            </a:r>
          </a:p>
        </p:txBody>
      </p:sp>
      <p:pic>
        <p:nvPicPr>
          <p:cNvPr id="3" name="Picture 2" descr="open banking API platforms [Q&amp;A ...">
            <a:extLst>
              <a:ext uri="{FF2B5EF4-FFF2-40B4-BE49-F238E27FC236}">
                <a16:creationId xmlns:a16="http://schemas.microsoft.com/office/drawing/2014/main" id="{29A1C5CE-7B1D-7C35-438B-73B9DC5849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608D19B5-B970-3BD7-C47B-D07325B8F31A}"/>
              </a:ext>
            </a:extLst>
          </p:cNvPr>
          <p:cNvGraphicFramePr>
            <a:graphicFrameLocks noGrp="1"/>
          </p:cNvGraphicFramePr>
          <p:nvPr>
            <p:extLst>
              <p:ext uri="{D42A27DB-BD31-4B8C-83A1-F6EECF244321}">
                <p14:modId xmlns:p14="http://schemas.microsoft.com/office/powerpoint/2010/main" val="3477472721"/>
              </p:ext>
            </p:extLst>
          </p:nvPr>
        </p:nvGraphicFramePr>
        <p:xfrm>
          <a:off x="1420837" y="2143173"/>
          <a:ext cx="9458382" cy="3835596"/>
        </p:xfrm>
        <a:graphic>
          <a:graphicData uri="http://schemas.openxmlformats.org/drawingml/2006/table">
            <a:tbl>
              <a:tblPr firstRow="1" bandRow="1">
                <a:tableStyleId>{08FB837D-C827-4EFA-A057-4D05807E0F7C}</a:tableStyleId>
              </a:tblPr>
              <a:tblGrid>
                <a:gridCol w="3390314">
                  <a:extLst>
                    <a:ext uri="{9D8B030D-6E8A-4147-A177-3AD203B41FA5}">
                      <a16:colId xmlns:a16="http://schemas.microsoft.com/office/drawing/2014/main" val="73311414"/>
                    </a:ext>
                  </a:extLst>
                </a:gridCol>
                <a:gridCol w="6068068">
                  <a:extLst>
                    <a:ext uri="{9D8B030D-6E8A-4147-A177-3AD203B41FA5}">
                      <a16:colId xmlns:a16="http://schemas.microsoft.com/office/drawing/2014/main" val="3642796361"/>
                    </a:ext>
                  </a:extLst>
                </a:gridCol>
              </a:tblGrid>
              <a:tr h="3835596">
                <a:tc>
                  <a:txBody>
                    <a:bodyPr/>
                    <a:lstStyle/>
                    <a:p>
                      <a:endParaRPr lang="en-IN"/>
                    </a:p>
                  </a:txBody>
                  <a:tcPr/>
                </a:tc>
                <a:tc>
                  <a:txBody>
                    <a:bodyPr/>
                    <a:lstStyle/>
                    <a:p>
                      <a:pPr algn="ctr"/>
                      <a:r>
                        <a:rPr lang="en-US" sz="2700" dirty="0"/>
                        <a:t>SBI Launch SME Digital Loans Programme using Data from Tax and GST Returns for Quick Credit Assessment and Loan Approval up to ₹50 lakhs </a:t>
                      </a:r>
                    </a:p>
                    <a:p>
                      <a:pPr algn="ctr"/>
                      <a:r>
                        <a:rPr lang="en-US" sz="2700" dirty="0"/>
                        <a:t>In </a:t>
                      </a:r>
                    </a:p>
                    <a:p>
                      <a:pPr algn="ctr"/>
                      <a:r>
                        <a:rPr lang="en-US" sz="2700" dirty="0"/>
                        <a:t>“10 Seconds” </a:t>
                      </a:r>
                      <a:r>
                        <a:rPr lang="en-US" sz="2700" u="sng"/>
                        <a:t>without</a:t>
                      </a:r>
                      <a:r>
                        <a:rPr lang="en-US" sz="2700"/>
                        <a:t> </a:t>
                      </a:r>
                    </a:p>
                    <a:p>
                      <a:pPr algn="ctr"/>
                      <a:r>
                        <a:rPr lang="en-US" sz="2700" dirty="0"/>
                        <a:t>Human Intervention.</a:t>
                      </a:r>
                      <a:endParaRPr lang="en-IN" sz="2700" dirty="0"/>
                    </a:p>
                  </a:txBody>
                  <a:tcPr/>
                </a:tc>
                <a:extLst>
                  <a:ext uri="{0D108BD9-81ED-4DB2-BD59-A6C34878D82A}">
                    <a16:rowId xmlns:a16="http://schemas.microsoft.com/office/drawing/2014/main" val="1603252779"/>
                  </a:ext>
                </a:extLst>
              </a:tr>
            </a:tbl>
          </a:graphicData>
        </a:graphic>
      </p:graphicFrame>
      <p:pic>
        <p:nvPicPr>
          <p:cNvPr id="2050" name="Picture 2" descr="SBI loan for these businesses in just ...">
            <a:extLst>
              <a:ext uri="{FF2B5EF4-FFF2-40B4-BE49-F238E27FC236}">
                <a16:creationId xmlns:a16="http://schemas.microsoft.com/office/drawing/2014/main" id="{E5FE0D5F-22FA-7320-9F19-A69A25890F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9987" y="2642968"/>
            <a:ext cx="3334043" cy="3026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852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8" name="TextBox 7">
            <a:extLst>
              <a:ext uri="{FF2B5EF4-FFF2-40B4-BE49-F238E27FC236}">
                <a16:creationId xmlns:a16="http://schemas.microsoft.com/office/drawing/2014/main" id="{08401D1E-8C89-42A5-AC8F-8ED3C470623E}"/>
              </a:ext>
            </a:extLst>
          </p:cNvPr>
          <p:cNvSpPr txBox="1"/>
          <p:nvPr/>
        </p:nvSpPr>
        <p:spPr>
          <a:xfrm>
            <a:off x="1280294" y="1588373"/>
            <a:ext cx="9598925" cy="3589124"/>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‘Open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B</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anking</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Can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G</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ive</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C</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onsumers</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4572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M</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ore </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C</a:t>
            </a:r>
            <a:r>
              <a:rPr kumimoji="0" lang="en-US" sz="2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ontrol</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O</a:t>
            </a:r>
            <a:r>
              <a:rPr kumimoji="0" lang="en-US" sz="2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ver</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their Financial </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I</a:t>
            </a:r>
            <a:r>
              <a:rPr kumimoji="0" lang="en-US" sz="2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nformation</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and </a:t>
            </a:r>
          </a:p>
          <a:p>
            <a:pPr marL="342900" marR="0" lvl="0" indent="-342900" algn="just" defTabSz="457200" rtl="0" eaLnBrk="1" fontAlgn="auto" latinLnBrk="0" hangingPunct="1">
              <a:lnSpc>
                <a:spcPct val="107000"/>
              </a:lnSpc>
              <a:spcBef>
                <a:spcPts val="0"/>
              </a:spcBef>
              <a:spcAft>
                <a:spcPts val="800"/>
              </a:spcAft>
              <a:buClrTx/>
              <a:buSzTx/>
              <a:buFont typeface="Wingdings" panose="05000000000000000000" pitchFamily="2" charset="2"/>
              <a:buChar char="ü"/>
              <a:tabLst/>
              <a:defRPr/>
            </a:pPr>
            <a:endPar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4572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Provide </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N</a:t>
            </a:r>
            <a:r>
              <a:rPr kumimoji="0" lang="en-US" sz="2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ew</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S</a:t>
            </a:r>
            <a:r>
              <a:rPr kumimoji="0" lang="en-US" sz="2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ervices</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and Applications”. </a:t>
            </a:r>
          </a:p>
          <a:p>
            <a:pPr marL="0" marR="0" lvl="0" indent="0" algn="just" defTabSz="457200" rtl="0" eaLnBrk="1" fontAlgn="auto" latinLnBrk="0" hangingPunct="1">
              <a:lnSpc>
                <a:spcPct val="107000"/>
              </a:lnSpc>
              <a:spcBef>
                <a:spcPts val="0"/>
              </a:spcBef>
              <a:spcAft>
                <a:spcPts val="800"/>
              </a:spcAft>
              <a:buClrTx/>
              <a:buSzTx/>
              <a:buFontTx/>
              <a:buNone/>
              <a:tabLst/>
              <a:defRPr/>
            </a:pPr>
            <a:endParaRPr lang="en-US" sz="23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open banking API platforms [Q&amp;A ...">
            <a:extLst>
              <a:ext uri="{FF2B5EF4-FFF2-40B4-BE49-F238E27FC236}">
                <a16:creationId xmlns:a16="http://schemas.microsoft.com/office/drawing/2014/main" id="{D0668943-4965-B432-0778-72F5729C32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616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8" name="TextBox 7">
            <a:extLst>
              <a:ext uri="{FF2B5EF4-FFF2-40B4-BE49-F238E27FC236}">
                <a16:creationId xmlns:a16="http://schemas.microsoft.com/office/drawing/2014/main" id="{08401D1E-8C89-42A5-AC8F-8ED3C470623E}"/>
              </a:ext>
            </a:extLst>
          </p:cNvPr>
          <p:cNvSpPr txBox="1"/>
          <p:nvPr/>
        </p:nvSpPr>
        <p:spPr>
          <a:xfrm>
            <a:off x="1280294" y="1588373"/>
            <a:ext cx="9598925" cy="3964099"/>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For Non-financial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C</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ompanies</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just" defTabSz="457200" rtl="0" eaLnBrk="1" fontAlgn="auto" latinLnBrk="0" hangingPunct="1">
              <a:lnSpc>
                <a:spcPct val="107000"/>
              </a:lnSpc>
              <a:spcBef>
                <a:spcPts val="0"/>
              </a:spcBef>
              <a:spcAft>
                <a:spcPts val="800"/>
              </a:spcAft>
              <a:buClrTx/>
              <a:buSzTx/>
              <a:buFontTx/>
              <a:buNone/>
              <a:tabLst/>
              <a:defRPr/>
            </a:pPr>
            <a:endPar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4572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T</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his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S</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hift</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M</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eans</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they are able to Offer “</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C</a:t>
            </a:r>
            <a:r>
              <a:rPr kumimoji="0" lang="en-US" sz="2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ustomised</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F</a:t>
            </a:r>
            <a:r>
              <a:rPr kumimoji="0" lang="en-US" sz="2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inancial</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S</a:t>
            </a:r>
            <a:r>
              <a:rPr kumimoji="0" lang="en-US" sz="2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ervices</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to “Their </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C</a:t>
            </a:r>
            <a:r>
              <a:rPr kumimoji="0" lang="en-US" sz="2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ustomers</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just" defTabSz="457200" rtl="0" eaLnBrk="1" fontAlgn="auto" latinLnBrk="0" hangingPunct="1">
              <a:lnSpc>
                <a:spcPct val="107000"/>
              </a:lnSpc>
              <a:spcBef>
                <a:spcPts val="0"/>
              </a:spcBef>
              <a:spcAft>
                <a:spcPts val="800"/>
              </a:spcAft>
              <a:buClrTx/>
              <a:buSzTx/>
              <a:buFont typeface="Wingdings" panose="05000000000000000000" pitchFamily="2" charset="2"/>
              <a:buChar char="ü"/>
              <a:tabLst/>
              <a:defRPr/>
            </a:pPr>
            <a:endPar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4572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M</a:t>
            </a:r>
            <a:r>
              <a:rPr kumimoji="0" lang="en-US" sz="2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ake</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more “</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Data-driven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D</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ecisions</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and “Innovate in Payments and Account </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M</a:t>
            </a:r>
            <a:r>
              <a:rPr kumimoji="0" lang="en-US" sz="2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anagement</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just" defTabSz="457200" rtl="0" eaLnBrk="1" fontAlgn="auto" latinLnBrk="0" hangingPunct="1">
              <a:lnSpc>
                <a:spcPct val="107000"/>
              </a:lnSpc>
              <a:spcBef>
                <a:spcPts val="0"/>
              </a:spcBef>
              <a:spcAft>
                <a:spcPts val="800"/>
              </a:spcAft>
              <a:buClrTx/>
              <a:buSzTx/>
              <a:buFontTx/>
              <a:buNone/>
              <a:tabLst/>
              <a:defRPr/>
            </a:pPr>
            <a:endParaRPr lang="en-US" sz="23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open banking API platforms [Q&amp;A ...">
            <a:extLst>
              <a:ext uri="{FF2B5EF4-FFF2-40B4-BE49-F238E27FC236}">
                <a16:creationId xmlns:a16="http://schemas.microsoft.com/office/drawing/2014/main" id="{D0668943-4965-B432-0778-72F5729C32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224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8" name="TextBox 7">
            <a:extLst>
              <a:ext uri="{FF2B5EF4-FFF2-40B4-BE49-F238E27FC236}">
                <a16:creationId xmlns:a16="http://schemas.microsoft.com/office/drawing/2014/main" id="{08401D1E-8C89-42A5-AC8F-8ED3C470623E}"/>
              </a:ext>
            </a:extLst>
          </p:cNvPr>
          <p:cNvSpPr txBox="1"/>
          <p:nvPr/>
        </p:nvSpPr>
        <p:spPr>
          <a:xfrm>
            <a:off x="1280294" y="1588373"/>
            <a:ext cx="9598925" cy="3105594"/>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endParaRPr lang="en-US" sz="23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With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B</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etter</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ccess</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to Financial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D</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ata</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4572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Businesses </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C</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 also “Simplify </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P</a:t>
            </a:r>
            <a:r>
              <a:rPr kumimoji="0" lang="en-US" sz="2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ayment</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P</a:t>
            </a:r>
            <a:r>
              <a:rPr kumimoji="0" lang="en-US" sz="2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rocesses</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and </a:t>
            </a:r>
          </a:p>
          <a:p>
            <a:pPr marL="342900" marR="0" lvl="0" indent="-342900" algn="just" defTabSz="457200" rtl="0" eaLnBrk="1" fontAlgn="auto" latinLnBrk="0" hangingPunct="1">
              <a:lnSpc>
                <a:spcPct val="107000"/>
              </a:lnSpc>
              <a:spcBef>
                <a:spcPts val="0"/>
              </a:spcBef>
              <a:spcAft>
                <a:spcPts val="800"/>
              </a:spcAft>
              <a:buClrTx/>
              <a:buSzTx/>
              <a:buFont typeface="Wingdings" panose="05000000000000000000" pitchFamily="2" charset="2"/>
              <a:buChar char="ü"/>
              <a:tabLst/>
              <a:defRPr/>
            </a:pPr>
            <a:endPar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4572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Generate “</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N</a:t>
            </a:r>
            <a:r>
              <a:rPr kumimoji="0" lang="en-US" sz="2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ew</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R</a:t>
            </a:r>
            <a:r>
              <a:rPr kumimoji="0" lang="en-US" sz="2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evenue</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S</a:t>
            </a:r>
            <a:r>
              <a:rPr kumimoji="0" lang="en-US" sz="2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treams</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IN"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open banking API platforms [Q&amp;A ...">
            <a:extLst>
              <a:ext uri="{FF2B5EF4-FFF2-40B4-BE49-F238E27FC236}">
                <a16:creationId xmlns:a16="http://schemas.microsoft.com/office/drawing/2014/main" id="{D0668943-4965-B432-0778-72F5729C32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252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8" name="TextBox 7">
            <a:extLst>
              <a:ext uri="{FF2B5EF4-FFF2-40B4-BE49-F238E27FC236}">
                <a16:creationId xmlns:a16="http://schemas.microsoft.com/office/drawing/2014/main" id="{08401D1E-8C89-42A5-AC8F-8ED3C470623E}"/>
              </a:ext>
            </a:extLst>
          </p:cNvPr>
          <p:cNvSpPr txBox="1"/>
          <p:nvPr/>
        </p:nvSpPr>
        <p:spPr>
          <a:xfrm>
            <a:off x="1280294" y="1588373"/>
            <a:ext cx="9598925" cy="2102692"/>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endParaRPr lang="en-US" sz="23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How does ‘Open </a:t>
            </a:r>
            <a:r>
              <a:rPr lang="en-US" sz="3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B</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anking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Work?</a:t>
            </a:r>
          </a:p>
        </p:txBody>
      </p:sp>
      <p:pic>
        <p:nvPicPr>
          <p:cNvPr id="3" name="Picture 2" descr="open banking API platforms [Q&amp;A ...">
            <a:extLst>
              <a:ext uri="{FF2B5EF4-FFF2-40B4-BE49-F238E27FC236}">
                <a16:creationId xmlns:a16="http://schemas.microsoft.com/office/drawing/2014/main" id="{F9DE5333-5E83-D7A4-5C8D-DA53389D3C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325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8" name="TextBox 7">
            <a:extLst>
              <a:ext uri="{FF2B5EF4-FFF2-40B4-BE49-F238E27FC236}">
                <a16:creationId xmlns:a16="http://schemas.microsoft.com/office/drawing/2014/main" id="{08401D1E-8C89-42A5-AC8F-8ED3C470623E}"/>
              </a:ext>
            </a:extLst>
          </p:cNvPr>
          <p:cNvSpPr txBox="1"/>
          <p:nvPr/>
        </p:nvSpPr>
        <p:spPr>
          <a:xfrm>
            <a:off x="1280294" y="1588373"/>
            <a:ext cx="9598925" cy="3703514"/>
          </a:xfrm>
          <a:prstGeom prst="rect">
            <a:avLst/>
          </a:prstGeom>
          <a:noFill/>
        </p:spPr>
        <p:txBody>
          <a:bodyPr wrap="square">
            <a:spAutoFit/>
          </a:bodyPr>
          <a:lstStyle/>
          <a:p>
            <a:pPr marL="342900" marR="0" lvl="0" indent="-342900" algn="just" defTabSz="4572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Open Banking</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enables Interoperable ‘</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F</a:t>
            </a:r>
            <a:r>
              <a:rPr kumimoji="0" lang="en-US" sz="2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inancial</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S</a:t>
            </a:r>
            <a:r>
              <a:rPr kumimoji="0" lang="en-US" sz="2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ervices</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through the </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Use of APIs (Application Programming </a:t>
            </a:r>
            <a:r>
              <a:rPr kumimoji="0" lang="en-US" sz="26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Interface</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just" defTabSz="4572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These APIs (Application Programming Interface)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F</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acilitate</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the “</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Secure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E</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xchange</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of Financial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I</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nformation</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between “</a:t>
            </a:r>
            <a:r>
              <a:rPr kumimoji="0" lang="en-US" sz="26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Banks and Authorised </a:t>
            </a:r>
            <a:r>
              <a:rPr lang="en-US" sz="2600"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T</a:t>
            </a:r>
            <a:r>
              <a:rPr kumimoji="0" lang="en-US" sz="2600" b="0" i="0" u="sng"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hird</a:t>
            </a:r>
            <a:r>
              <a:rPr kumimoji="0" lang="en-US" sz="26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-party </a:t>
            </a:r>
            <a:r>
              <a:rPr lang="en-US" sz="2600"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P</a:t>
            </a:r>
            <a:r>
              <a:rPr kumimoji="0" lang="en-US" sz="2600" b="0" i="0" u="sng"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roviders</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just" defTabSz="4572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Unlike Traditional </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B</a:t>
            </a:r>
            <a:r>
              <a:rPr kumimoji="0" lang="en-US" sz="2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anking</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S</a:t>
            </a:r>
            <a:r>
              <a:rPr kumimoji="0" lang="en-US" sz="2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ervices</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which often “</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Operate within a Closed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E</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nvironment</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O</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pen </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B</a:t>
            </a:r>
            <a:r>
              <a:rPr kumimoji="0" lang="en-US" sz="2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anking</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D</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ecentralises</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F</a:t>
            </a:r>
            <a:r>
              <a:rPr kumimoji="0" lang="en-US" sz="2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inancial</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S</a:t>
            </a:r>
            <a:r>
              <a:rPr kumimoji="0" lang="en-US" sz="2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ervices</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IN"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open banking API platforms [Q&amp;A ...">
            <a:extLst>
              <a:ext uri="{FF2B5EF4-FFF2-40B4-BE49-F238E27FC236}">
                <a16:creationId xmlns:a16="http://schemas.microsoft.com/office/drawing/2014/main" id="{F4831DE1-FB11-BA6E-A68A-6323651B92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8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8" name="TextBox 7">
            <a:extLst>
              <a:ext uri="{FF2B5EF4-FFF2-40B4-BE49-F238E27FC236}">
                <a16:creationId xmlns:a16="http://schemas.microsoft.com/office/drawing/2014/main" id="{08401D1E-8C89-42A5-AC8F-8ED3C470623E}"/>
              </a:ext>
            </a:extLst>
          </p:cNvPr>
          <p:cNvSpPr txBox="1"/>
          <p:nvPr/>
        </p:nvSpPr>
        <p:spPr>
          <a:xfrm>
            <a:off x="1280294" y="1588373"/>
            <a:ext cx="9598925" cy="3756669"/>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4572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 </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T</a:t>
            </a:r>
            <a:r>
              <a:rPr kumimoji="0" lang="en-US" sz="2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raditional</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B</a:t>
            </a:r>
            <a:r>
              <a:rPr kumimoji="0" lang="en-US" sz="2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anking</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Data is often </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Siloed</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(Operate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I</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ndependently</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and Avoid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S</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haring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I</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nformation</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6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within</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US" sz="2600"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I</a:t>
            </a:r>
            <a:r>
              <a:rPr kumimoji="0" lang="en-US" sz="2600" b="0" i="0" u="sng"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ndividual</a:t>
            </a:r>
            <a:r>
              <a:rPr kumimoji="0" lang="en-US" sz="26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US" sz="2600"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I</a:t>
            </a:r>
            <a:r>
              <a:rPr kumimoji="0" lang="en-US" sz="2600" b="0" i="0" u="sng"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nstitutions</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making it </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Challenging for Outside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pplications</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to </a:t>
            </a:r>
            <a:r>
              <a:rPr kumimoji="0" lang="en-US" sz="26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Interact </a:t>
            </a:r>
            <a:r>
              <a:rPr lang="en-US" sz="2600"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D</a:t>
            </a:r>
            <a:r>
              <a:rPr kumimoji="0" lang="en-US" sz="2600" b="0" i="0" u="sng"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irectly</a:t>
            </a:r>
            <a:r>
              <a:rPr kumimoji="0" lang="en-US" sz="26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with Financial </a:t>
            </a:r>
            <a:r>
              <a:rPr lang="en-US" sz="2600"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A</a:t>
            </a:r>
            <a:r>
              <a:rPr kumimoji="0" lang="en-US" sz="2600" b="0" i="0" u="sng"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ccounts</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4572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‘Open </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B</a:t>
            </a:r>
            <a:r>
              <a:rPr kumimoji="0" lang="en-US" sz="2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anking</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D</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isrupts</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this by ‘Mandating </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S</a:t>
            </a:r>
            <a:r>
              <a:rPr kumimoji="0" lang="en-US" sz="2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tandardised</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D</a:t>
            </a:r>
            <a:r>
              <a:rPr kumimoji="0" lang="en-US" sz="2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ata</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F</a:t>
            </a:r>
            <a:r>
              <a:rPr kumimoji="0" lang="en-US" sz="2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ormats</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and </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Secure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C</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ommunication</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P</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rotocols</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pic>
        <p:nvPicPr>
          <p:cNvPr id="3" name="Picture 2" descr="open banking API platforms [Q&amp;A ...">
            <a:extLst>
              <a:ext uri="{FF2B5EF4-FFF2-40B4-BE49-F238E27FC236}">
                <a16:creationId xmlns:a16="http://schemas.microsoft.com/office/drawing/2014/main" id="{C00EAB0E-B6FE-CA3F-1D0F-091801D482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355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8" name="TextBox 7">
            <a:extLst>
              <a:ext uri="{FF2B5EF4-FFF2-40B4-BE49-F238E27FC236}">
                <a16:creationId xmlns:a16="http://schemas.microsoft.com/office/drawing/2014/main" id="{08401D1E-8C89-42A5-AC8F-8ED3C470623E}"/>
              </a:ext>
            </a:extLst>
          </p:cNvPr>
          <p:cNvSpPr txBox="1"/>
          <p:nvPr/>
        </p:nvSpPr>
        <p:spPr>
          <a:xfrm>
            <a:off x="1280294" y="1588373"/>
            <a:ext cx="9598925" cy="2320251"/>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endParaRPr lang="en-US" sz="23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This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C</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reates</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 Level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P</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laying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F</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ield</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where “Third-party </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S</a:t>
            </a:r>
            <a:r>
              <a:rPr kumimoji="0" lang="en-US" sz="2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ervices</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can </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Integrate with Multiple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B</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anks</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6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under</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 “Common </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S</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et of Rules”, “Regulations and Technical </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S</a:t>
            </a:r>
            <a:r>
              <a:rPr kumimoji="0" lang="en-US" sz="2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tandards</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IN"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open banking API platforms [Q&amp;A ...">
            <a:extLst>
              <a:ext uri="{FF2B5EF4-FFF2-40B4-BE49-F238E27FC236}">
                <a16:creationId xmlns:a16="http://schemas.microsoft.com/office/drawing/2014/main" id="{C00EAB0E-B6FE-CA3F-1D0F-091801D482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264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8" name="TextBox 7">
            <a:extLst>
              <a:ext uri="{FF2B5EF4-FFF2-40B4-BE49-F238E27FC236}">
                <a16:creationId xmlns:a16="http://schemas.microsoft.com/office/drawing/2014/main" id="{08401D1E-8C89-42A5-AC8F-8ED3C470623E}"/>
              </a:ext>
            </a:extLst>
          </p:cNvPr>
          <p:cNvSpPr txBox="1"/>
          <p:nvPr/>
        </p:nvSpPr>
        <p:spPr>
          <a:xfrm>
            <a:off x="1280294" y="1588373"/>
            <a:ext cx="9598925" cy="3931141"/>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endParaRPr lang="en-US" sz="3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APIs (Application Programming Interface)</a:t>
            </a:r>
          </a:p>
          <a:p>
            <a:pPr marL="0" marR="0" lvl="0" indent="0" algn="ctr" defTabSz="457200" rtl="0" eaLnBrk="1" fontAlgn="auto" latinLnBrk="0" hangingPunct="1">
              <a:lnSpc>
                <a:spcPct val="107000"/>
              </a:lnSpc>
              <a:spcBef>
                <a:spcPts val="0"/>
              </a:spcBef>
              <a:spcAft>
                <a:spcPts val="800"/>
              </a:spcAft>
              <a:buClrTx/>
              <a:buSzTx/>
              <a:buFontTx/>
              <a:buNone/>
              <a:tabLst/>
              <a:defRPr/>
            </a:pPr>
            <a:r>
              <a:rPr lang="en-US" sz="3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I</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 ‘Open </a:t>
            </a:r>
            <a:r>
              <a:rPr lang="en-US" sz="3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B</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anking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457200" rtl="0" eaLnBrk="1" fontAlgn="auto" latinLnBrk="0" hangingPunct="1">
              <a:lnSpc>
                <a:spcPct val="107000"/>
              </a:lnSpc>
              <a:spcBef>
                <a:spcPts val="0"/>
              </a:spcBef>
              <a:spcAft>
                <a:spcPts val="800"/>
              </a:spcAft>
              <a:buClrTx/>
              <a:buSzTx/>
              <a:buFontTx/>
              <a:buNone/>
              <a:tabLst/>
              <a:defRPr/>
            </a:pPr>
            <a:r>
              <a:rPr lang="en-US" sz="3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 </a:t>
            </a: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Typically </a:t>
            </a:r>
            <a:r>
              <a:rPr lang="en-US" sz="3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C</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ategorised</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into “Three </a:t>
            </a:r>
            <a:r>
              <a:rPr lang="en-US" sz="3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M</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ain</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Types”</a:t>
            </a:r>
          </a:p>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open banking API platforms [Q&amp;A ...">
            <a:extLst>
              <a:ext uri="{FF2B5EF4-FFF2-40B4-BE49-F238E27FC236}">
                <a16:creationId xmlns:a16="http://schemas.microsoft.com/office/drawing/2014/main" id="{09DE1A07-771D-B2CE-4282-2046F5A7DB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808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3" name="Picture 2" descr="open banking API platforms [Q&amp;A ...">
            <a:extLst>
              <a:ext uri="{FF2B5EF4-FFF2-40B4-BE49-F238E27FC236}">
                <a16:creationId xmlns:a16="http://schemas.microsoft.com/office/drawing/2014/main" id="{32AEB52D-792C-1C25-E43F-9128E511C4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1976719A-F579-2A9B-016D-56F8DB49F697}"/>
              </a:ext>
            </a:extLst>
          </p:cNvPr>
          <p:cNvGraphicFramePr>
            <a:graphicFrameLocks noGrp="1"/>
          </p:cNvGraphicFramePr>
          <p:nvPr>
            <p:extLst>
              <p:ext uri="{D42A27DB-BD31-4B8C-83A1-F6EECF244321}">
                <p14:modId xmlns:p14="http://schemas.microsoft.com/office/powerpoint/2010/main" val="3822847111"/>
              </p:ext>
            </p:extLst>
          </p:nvPr>
        </p:nvGraphicFramePr>
        <p:xfrm>
          <a:off x="1317604" y="2328641"/>
          <a:ext cx="9598926" cy="2088613"/>
        </p:xfrm>
        <a:graphic>
          <a:graphicData uri="http://schemas.openxmlformats.org/drawingml/2006/table">
            <a:tbl>
              <a:tblPr firstRow="1" bandRow="1">
                <a:tableStyleId>{69C7853C-536D-4A76-A0AE-DD22124D55A5}</a:tableStyleId>
              </a:tblPr>
              <a:tblGrid>
                <a:gridCol w="3324734">
                  <a:extLst>
                    <a:ext uri="{9D8B030D-6E8A-4147-A177-3AD203B41FA5}">
                      <a16:colId xmlns:a16="http://schemas.microsoft.com/office/drawing/2014/main" val="3722597962"/>
                    </a:ext>
                  </a:extLst>
                </a:gridCol>
                <a:gridCol w="6274192">
                  <a:extLst>
                    <a:ext uri="{9D8B030D-6E8A-4147-A177-3AD203B41FA5}">
                      <a16:colId xmlns:a16="http://schemas.microsoft.com/office/drawing/2014/main" val="2866004981"/>
                    </a:ext>
                  </a:extLst>
                </a:gridCol>
              </a:tblGrid>
              <a:tr h="2088613">
                <a:tc>
                  <a:txBody>
                    <a:bodyPr/>
                    <a:lstStyle/>
                    <a:p>
                      <a:pPr algn="ctr"/>
                      <a:endParaRPr lang="en-IN" sz="2600" dirty="0"/>
                    </a:p>
                    <a:p>
                      <a:pPr algn="ctr"/>
                      <a:r>
                        <a:rPr lang="en-IN" sz="2600" dirty="0"/>
                        <a:t>Data APIs</a:t>
                      </a:r>
                    </a:p>
                    <a:p>
                      <a:endParaRPr lang="en-IN" sz="2600" dirty="0"/>
                    </a:p>
                  </a:txBody>
                  <a:tcPr/>
                </a:tc>
                <a:tc>
                  <a:txBody>
                    <a:bodyPr/>
                    <a:lstStyle/>
                    <a:p>
                      <a:pPr algn="just"/>
                      <a:endParaRPr lang="en-US" sz="2600" b="0" dirty="0"/>
                    </a:p>
                    <a:p>
                      <a:pPr algn="just"/>
                      <a:r>
                        <a:rPr lang="en-US" sz="2600" b="0" dirty="0"/>
                        <a:t>These Provide </a:t>
                      </a:r>
                      <a:r>
                        <a:rPr lang="en-US" sz="2600" b="0" u="sng" dirty="0"/>
                        <a:t>Read-only Access</a:t>
                      </a:r>
                      <a:r>
                        <a:rPr lang="en-US" sz="2600" b="0" dirty="0"/>
                        <a:t> to Account Information, Balances and Transaction History.</a:t>
                      </a:r>
                      <a:endParaRPr lang="en-IN" sz="2600" b="0" dirty="0"/>
                    </a:p>
                  </a:txBody>
                  <a:tcPr/>
                </a:tc>
                <a:extLst>
                  <a:ext uri="{0D108BD9-81ED-4DB2-BD59-A6C34878D82A}">
                    <a16:rowId xmlns:a16="http://schemas.microsoft.com/office/drawing/2014/main" val="4217779630"/>
                  </a:ext>
                </a:extLst>
              </a:tr>
            </a:tbl>
          </a:graphicData>
        </a:graphic>
      </p:graphicFrame>
    </p:spTree>
    <p:extLst>
      <p:ext uri="{BB962C8B-B14F-4D97-AF65-F5344CB8AC3E}">
        <p14:creationId xmlns:p14="http://schemas.microsoft.com/office/powerpoint/2010/main" val="1148586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3" name="Picture 2" descr="open banking API platforms [Q&amp;A ...">
            <a:extLst>
              <a:ext uri="{FF2B5EF4-FFF2-40B4-BE49-F238E27FC236}">
                <a16:creationId xmlns:a16="http://schemas.microsoft.com/office/drawing/2014/main" id="{32AEB52D-792C-1C25-E43F-9128E511C4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1976719A-F579-2A9B-016D-56F8DB49F697}"/>
              </a:ext>
            </a:extLst>
          </p:cNvPr>
          <p:cNvGraphicFramePr>
            <a:graphicFrameLocks noGrp="1"/>
          </p:cNvGraphicFramePr>
          <p:nvPr>
            <p:extLst>
              <p:ext uri="{D42A27DB-BD31-4B8C-83A1-F6EECF244321}">
                <p14:modId xmlns:p14="http://schemas.microsoft.com/office/powerpoint/2010/main" val="584101346"/>
              </p:ext>
            </p:extLst>
          </p:nvPr>
        </p:nvGraphicFramePr>
        <p:xfrm>
          <a:off x="1317604" y="2314573"/>
          <a:ext cx="9598926" cy="2088613"/>
        </p:xfrm>
        <a:graphic>
          <a:graphicData uri="http://schemas.openxmlformats.org/drawingml/2006/table">
            <a:tbl>
              <a:tblPr firstRow="1" bandRow="1">
                <a:tableStyleId>{69C7853C-536D-4A76-A0AE-DD22124D55A5}</a:tableStyleId>
              </a:tblPr>
              <a:tblGrid>
                <a:gridCol w="3324734">
                  <a:extLst>
                    <a:ext uri="{9D8B030D-6E8A-4147-A177-3AD203B41FA5}">
                      <a16:colId xmlns:a16="http://schemas.microsoft.com/office/drawing/2014/main" val="3722597962"/>
                    </a:ext>
                  </a:extLst>
                </a:gridCol>
                <a:gridCol w="6274192">
                  <a:extLst>
                    <a:ext uri="{9D8B030D-6E8A-4147-A177-3AD203B41FA5}">
                      <a16:colId xmlns:a16="http://schemas.microsoft.com/office/drawing/2014/main" val="2866004981"/>
                    </a:ext>
                  </a:extLst>
                </a:gridCol>
              </a:tblGrid>
              <a:tr h="2088613">
                <a:tc>
                  <a:txBody>
                    <a:bodyPr/>
                    <a:lstStyle/>
                    <a:p>
                      <a:endParaRPr lang="en-IN" sz="2600" dirty="0"/>
                    </a:p>
                    <a:p>
                      <a:pPr algn="ctr"/>
                      <a:r>
                        <a:rPr lang="en-IN" sz="2600" dirty="0"/>
                        <a:t>Transaction APIs</a:t>
                      </a:r>
                    </a:p>
                  </a:txBody>
                  <a:tcPr/>
                </a:tc>
                <a:tc>
                  <a:txBody>
                    <a:bodyPr/>
                    <a:lstStyle/>
                    <a:p>
                      <a:pPr algn="just"/>
                      <a:endParaRPr lang="en-US" sz="2600" b="0" dirty="0"/>
                    </a:p>
                    <a:p>
                      <a:pPr algn="just"/>
                      <a:r>
                        <a:rPr lang="en-US" sz="2600" b="0" dirty="0"/>
                        <a:t>These APIs allow for Transferring Funds, Setting-up Direct Debits and Initiating Payments.</a:t>
                      </a:r>
                    </a:p>
                  </a:txBody>
                  <a:tcPr/>
                </a:tc>
                <a:extLst>
                  <a:ext uri="{0D108BD9-81ED-4DB2-BD59-A6C34878D82A}">
                    <a16:rowId xmlns:a16="http://schemas.microsoft.com/office/drawing/2014/main" val="4217779630"/>
                  </a:ext>
                </a:extLst>
              </a:tr>
            </a:tbl>
          </a:graphicData>
        </a:graphic>
      </p:graphicFrame>
    </p:spTree>
    <p:extLst>
      <p:ext uri="{BB962C8B-B14F-4D97-AF65-F5344CB8AC3E}">
        <p14:creationId xmlns:p14="http://schemas.microsoft.com/office/powerpoint/2010/main" val="4020799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8" name="TextBox 7">
            <a:extLst>
              <a:ext uri="{FF2B5EF4-FFF2-40B4-BE49-F238E27FC236}">
                <a16:creationId xmlns:a16="http://schemas.microsoft.com/office/drawing/2014/main" id="{08401D1E-8C89-42A5-AC8F-8ED3C470623E}"/>
              </a:ext>
            </a:extLst>
          </p:cNvPr>
          <p:cNvSpPr txBox="1"/>
          <p:nvPr/>
        </p:nvSpPr>
        <p:spPr>
          <a:xfrm>
            <a:off x="1280294" y="1588373"/>
            <a:ext cx="9598925" cy="2817566"/>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endParaRPr lang="en-US" sz="23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Earlier Banks are in ‘Closed System’</a:t>
            </a:r>
          </a:p>
          <a:p>
            <a:pPr marL="0" marR="0" lvl="0" indent="0" algn="ctr" defTabSz="457200" rtl="0" eaLnBrk="1" fontAlgn="auto" latinLnBrk="0" hangingPunct="1">
              <a:lnSpc>
                <a:spcPct val="107000"/>
              </a:lnSpc>
              <a:spcBef>
                <a:spcPts val="0"/>
              </a:spcBef>
              <a:spcAft>
                <a:spcPts val="800"/>
              </a:spcAft>
              <a:buClrTx/>
              <a:buSzTx/>
              <a:buFontTx/>
              <a:buNone/>
              <a:tabLst/>
              <a:defRPr/>
            </a:pPr>
            <a:endParaRPr lang="en-US" sz="32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lang="en-US" sz="3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Now Banks are in ‘Open System’</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open banking API platforms [Q&amp;A ...">
            <a:extLst>
              <a:ext uri="{FF2B5EF4-FFF2-40B4-BE49-F238E27FC236}">
                <a16:creationId xmlns:a16="http://schemas.microsoft.com/office/drawing/2014/main" id="{0235B8DD-23D3-5980-F64F-1A8B400FCD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10" y="192618"/>
            <a:ext cx="2208627" cy="112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178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3" name="Picture 2" descr="open banking API platforms [Q&amp;A ...">
            <a:extLst>
              <a:ext uri="{FF2B5EF4-FFF2-40B4-BE49-F238E27FC236}">
                <a16:creationId xmlns:a16="http://schemas.microsoft.com/office/drawing/2014/main" id="{32AEB52D-792C-1C25-E43F-9128E511C4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1976719A-F579-2A9B-016D-56F8DB49F697}"/>
              </a:ext>
            </a:extLst>
          </p:cNvPr>
          <p:cNvGraphicFramePr>
            <a:graphicFrameLocks noGrp="1"/>
          </p:cNvGraphicFramePr>
          <p:nvPr>
            <p:extLst>
              <p:ext uri="{D42A27DB-BD31-4B8C-83A1-F6EECF244321}">
                <p14:modId xmlns:p14="http://schemas.microsoft.com/office/powerpoint/2010/main" val="4266088905"/>
              </p:ext>
            </p:extLst>
          </p:nvPr>
        </p:nvGraphicFramePr>
        <p:xfrm>
          <a:off x="1317604" y="2328641"/>
          <a:ext cx="9598926" cy="2865120"/>
        </p:xfrm>
        <a:graphic>
          <a:graphicData uri="http://schemas.openxmlformats.org/drawingml/2006/table">
            <a:tbl>
              <a:tblPr firstRow="1" bandRow="1">
                <a:tableStyleId>{69C7853C-536D-4A76-A0AE-DD22124D55A5}</a:tableStyleId>
              </a:tblPr>
              <a:tblGrid>
                <a:gridCol w="2649485">
                  <a:extLst>
                    <a:ext uri="{9D8B030D-6E8A-4147-A177-3AD203B41FA5}">
                      <a16:colId xmlns:a16="http://schemas.microsoft.com/office/drawing/2014/main" val="3722597962"/>
                    </a:ext>
                  </a:extLst>
                </a:gridCol>
                <a:gridCol w="6949441">
                  <a:extLst>
                    <a:ext uri="{9D8B030D-6E8A-4147-A177-3AD203B41FA5}">
                      <a16:colId xmlns:a16="http://schemas.microsoft.com/office/drawing/2014/main" val="2866004981"/>
                    </a:ext>
                  </a:extLst>
                </a:gridCol>
              </a:tblGrid>
              <a:tr h="2088613">
                <a:tc>
                  <a:txBody>
                    <a:bodyPr/>
                    <a:lstStyle/>
                    <a:p>
                      <a:endParaRPr lang="en-IN" sz="2600" dirty="0"/>
                    </a:p>
                    <a:p>
                      <a:endParaRPr lang="en-IN" sz="2600" dirty="0"/>
                    </a:p>
                    <a:p>
                      <a:endParaRPr lang="en-IN" sz="2600" dirty="0"/>
                    </a:p>
                    <a:p>
                      <a:pPr algn="ctr"/>
                      <a:r>
                        <a:rPr lang="en-IN" sz="2600" dirty="0"/>
                        <a:t>Product APIs</a:t>
                      </a:r>
                    </a:p>
                  </a:txBody>
                  <a:tcPr/>
                </a:tc>
                <a:tc>
                  <a:txBody>
                    <a:bodyPr/>
                    <a:lstStyle/>
                    <a:p>
                      <a:endParaRPr lang="en-IN" sz="2600" dirty="0"/>
                    </a:p>
                    <a:p>
                      <a:pPr algn="just"/>
                      <a:r>
                        <a:rPr lang="en-US" sz="2600" b="0" dirty="0"/>
                        <a:t>These Enable Third Parties to “List Financial Products, Rates and Terms”. </a:t>
                      </a:r>
                    </a:p>
                    <a:p>
                      <a:pPr algn="just"/>
                      <a:endParaRPr lang="en-US" sz="2600" b="0" dirty="0"/>
                    </a:p>
                    <a:p>
                      <a:pPr algn="just"/>
                      <a:r>
                        <a:rPr lang="en-US" sz="2600" b="0" dirty="0"/>
                        <a:t>They’re Often Used for Comparison Websites or Marketplaces.</a:t>
                      </a:r>
                    </a:p>
                    <a:p>
                      <a:pPr algn="just"/>
                      <a:endParaRPr lang="en-IN" sz="2600" b="0" dirty="0"/>
                    </a:p>
                  </a:txBody>
                  <a:tcPr/>
                </a:tc>
                <a:extLst>
                  <a:ext uri="{0D108BD9-81ED-4DB2-BD59-A6C34878D82A}">
                    <a16:rowId xmlns:a16="http://schemas.microsoft.com/office/drawing/2014/main" val="4217779630"/>
                  </a:ext>
                </a:extLst>
              </a:tr>
            </a:tbl>
          </a:graphicData>
        </a:graphic>
      </p:graphicFrame>
    </p:spTree>
    <p:extLst>
      <p:ext uri="{BB962C8B-B14F-4D97-AF65-F5344CB8AC3E}">
        <p14:creationId xmlns:p14="http://schemas.microsoft.com/office/powerpoint/2010/main" val="2166738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8" name="TextBox 7">
            <a:extLst>
              <a:ext uri="{FF2B5EF4-FFF2-40B4-BE49-F238E27FC236}">
                <a16:creationId xmlns:a16="http://schemas.microsoft.com/office/drawing/2014/main" id="{08401D1E-8C89-42A5-AC8F-8ED3C470623E}"/>
              </a:ext>
            </a:extLst>
          </p:cNvPr>
          <p:cNvSpPr txBox="1"/>
          <p:nvPr/>
        </p:nvSpPr>
        <p:spPr>
          <a:xfrm>
            <a:off x="1280294" y="1588373"/>
            <a:ext cx="9598925" cy="3328540"/>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 </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breaking down data barriers</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and enabling </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interoperability between platforms</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Open </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B</a:t>
            </a:r>
            <a:r>
              <a:rPr kumimoji="0" lang="en-US" sz="2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anking</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can Accelerate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I</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nnovation</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in the Financial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S</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ervices</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I</a:t>
            </a:r>
            <a:r>
              <a:rPr kumimoji="0" lang="en-US" sz="2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ndustry</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by Providing </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B</a:t>
            </a:r>
            <a:r>
              <a:rPr kumimoji="0" lang="en-US" sz="2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usinesses</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with more “Granular </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D</a:t>
            </a:r>
            <a:r>
              <a:rPr kumimoji="0" lang="en-US" sz="2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ata</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I</a:t>
            </a:r>
            <a:r>
              <a:rPr kumimoji="0" lang="en-US" sz="2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nsights</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and an “</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Expanded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R</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ange</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of Financial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S</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ervices</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O</a:t>
            </a:r>
            <a:r>
              <a:rPr kumimoji="0" lang="en-US" sz="2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ptions</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IN"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open banking API platforms [Q&amp;A ...">
            <a:extLst>
              <a:ext uri="{FF2B5EF4-FFF2-40B4-BE49-F238E27FC236}">
                <a16:creationId xmlns:a16="http://schemas.microsoft.com/office/drawing/2014/main" id="{83296898-9712-08C8-70C1-EECDF5E36A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218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8" name="TextBox 7">
            <a:extLst>
              <a:ext uri="{FF2B5EF4-FFF2-40B4-BE49-F238E27FC236}">
                <a16:creationId xmlns:a16="http://schemas.microsoft.com/office/drawing/2014/main" id="{08401D1E-8C89-42A5-AC8F-8ED3C470623E}"/>
              </a:ext>
            </a:extLst>
          </p:cNvPr>
          <p:cNvSpPr txBox="1"/>
          <p:nvPr/>
        </p:nvSpPr>
        <p:spPr>
          <a:xfrm>
            <a:off x="1280294" y="1588373"/>
            <a:ext cx="9598925" cy="2049600"/>
          </a:xfrm>
          <a:prstGeom prst="rect">
            <a:avLst/>
          </a:prstGeom>
          <a:noFill/>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Examples of “Open </a:t>
            </a:r>
            <a:r>
              <a:rPr lang="en-US" sz="3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B</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anking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Services</a:t>
            </a:r>
          </a:p>
        </p:txBody>
      </p:sp>
      <p:pic>
        <p:nvPicPr>
          <p:cNvPr id="3" name="Picture 2" descr="open banking API platforms [Q&amp;A ...">
            <a:extLst>
              <a:ext uri="{FF2B5EF4-FFF2-40B4-BE49-F238E27FC236}">
                <a16:creationId xmlns:a16="http://schemas.microsoft.com/office/drawing/2014/main" id="{9624BF2D-BA2A-290C-C7E6-C9F14ABD61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441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8" name="TextBox 7">
            <a:extLst>
              <a:ext uri="{FF2B5EF4-FFF2-40B4-BE49-F238E27FC236}">
                <a16:creationId xmlns:a16="http://schemas.microsoft.com/office/drawing/2014/main" id="{08401D1E-8C89-42A5-AC8F-8ED3C470623E}"/>
              </a:ext>
            </a:extLst>
          </p:cNvPr>
          <p:cNvSpPr txBox="1"/>
          <p:nvPr/>
        </p:nvSpPr>
        <p:spPr>
          <a:xfrm>
            <a:off x="1280294" y="1588373"/>
            <a:ext cx="9598925" cy="4445384"/>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just" defTabSz="4572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Open banking is </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not one discrete product</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or service. </a:t>
            </a:r>
          </a:p>
          <a:p>
            <a:pPr marL="457200" marR="0" lvl="0" indent="-457200" algn="just" defTabSz="457200" rtl="0" eaLnBrk="1" fontAlgn="auto" latinLnBrk="0" hangingPunct="1">
              <a:lnSpc>
                <a:spcPct val="107000"/>
              </a:lnSpc>
              <a:spcBef>
                <a:spcPts val="0"/>
              </a:spcBef>
              <a:spcAft>
                <a:spcPts val="800"/>
              </a:spcAft>
              <a:buClrTx/>
              <a:buSzTx/>
              <a:buFont typeface="Wingdings" panose="05000000000000000000" pitchFamily="2" charset="2"/>
              <a:buChar char="ü"/>
              <a:tabLst/>
              <a:defRPr/>
            </a:pPr>
            <a:endPar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just" defTabSz="4572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Rather, it's a framework within which any </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number of financial services can be enabled</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457200" marR="0" lvl="0" indent="-457200" algn="just" defTabSz="457200" rtl="0" eaLnBrk="1" fontAlgn="auto" latinLnBrk="0" hangingPunct="1">
              <a:lnSpc>
                <a:spcPct val="107000"/>
              </a:lnSpc>
              <a:spcBef>
                <a:spcPts val="0"/>
              </a:spcBef>
              <a:spcAft>
                <a:spcPts val="800"/>
              </a:spcAft>
              <a:buClrTx/>
              <a:buSzTx/>
              <a:buFont typeface="Wingdings" panose="05000000000000000000" pitchFamily="2" charset="2"/>
              <a:buChar char="ü"/>
              <a:tabLst/>
              <a:defRPr/>
            </a:pPr>
            <a:endPar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just" defTabSz="4572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This is an actively evolving field, </a:t>
            </a: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so the scope of financial services coming to market is likely to expand</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just" defTabSz="457200" rtl="0" eaLnBrk="1" fontAlgn="auto" latinLnBrk="0" hangingPunct="1">
              <a:lnSpc>
                <a:spcPct val="107000"/>
              </a:lnSpc>
              <a:spcBef>
                <a:spcPts val="0"/>
              </a:spcBef>
              <a:spcAft>
                <a:spcPts val="800"/>
              </a:spcAft>
              <a:buClrTx/>
              <a:buSzTx/>
              <a:buFontTx/>
              <a:buNone/>
              <a:tabLst/>
              <a:defRPr/>
            </a:pPr>
            <a:endParaRPr lang="en-US" sz="23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open banking API platforms [Q&amp;A ...">
            <a:extLst>
              <a:ext uri="{FF2B5EF4-FFF2-40B4-BE49-F238E27FC236}">
                <a16:creationId xmlns:a16="http://schemas.microsoft.com/office/drawing/2014/main" id="{3AC7F3FC-EF6A-80EF-65E6-E1DE6718C6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2341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8" name="TextBox 7">
            <a:extLst>
              <a:ext uri="{FF2B5EF4-FFF2-40B4-BE49-F238E27FC236}">
                <a16:creationId xmlns:a16="http://schemas.microsoft.com/office/drawing/2014/main" id="{08401D1E-8C89-42A5-AC8F-8ED3C470623E}"/>
              </a:ext>
            </a:extLst>
          </p:cNvPr>
          <p:cNvSpPr txBox="1"/>
          <p:nvPr/>
        </p:nvSpPr>
        <p:spPr>
          <a:xfrm>
            <a:off x="1280294" y="1588373"/>
            <a:ext cx="9598925" cy="3012171"/>
          </a:xfrm>
          <a:prstGeom prst="rect">
            <a:avLst/>
          </a:prstGeom>
          <a:noFill/>
        </p:spPr>
        <p:txBody>
          <a:bodyPr wrap="square">
            <a:spAutoFit/>
          </a:bodyPr>
          <a:lstStyle/>
          <a:p>
            <a:pPr algn="just">
              <a:lnSpc>
                <a:spcPct val="107000"/>
              </a:lnSpc>
              <a:spcAft>
                <a:spcPts val="800"/>
              </a:spcAft>
              <a:defRPr/>
            </a:pPr>
            <a:endPar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defRPr/>
            </a:pPr>
            <a:endParaRPr lang="en-US" sz="23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defRPr/>
            </a:pPr>
            <a:r>
              <a:rPr lang="en-US" sz="3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“W</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ays</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in Which “</a:t>
            </a:r>
            <a:r>
              <a:rPr lang="en-US" sz="3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O</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pen </a:t>
            </a:r>
            <a:r>
              <a:rPr lang="en-US" sz="3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B</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anking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is </a:t>
            </a:r>
          </a:p>
          <a:p>
            <a:pPr algn="ctr">
              <a:lnSpc>
                <a:spcPct val="107000"/>
              </a:lnSpc>
              <a:spcAft>
                <a:spcPts val="800"/>
              </a:spcAf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Currently </a:t>
            </a:r>
            <a:r>
              <a:rPr lang="en-US" sz="3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U</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sed</a:t>
            </a:r>
            <a:endParaRPr kumimoji="0" lang="en-IN"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open banking API platforms [Q&amp;A ...">
            <a:extLst>
              <a:ext uri="{FF2B5EF4-FFF2-40B4-BE49-F238E27FC236}">
                <a16:creationId xmlns:a16="http://schemas.microsoft.com/office/drawing/2014/main" id="{1966C662-99E5-1D10-843E-DFC7574D27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546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3" name="Picture 2" descr="open banking API platforms [Q&amp;A ...">
            <a:extLst>
              <a:ext uri="{FF2B5EF4-FFF2-40B4-BE49-F238E27FC236}">
                <a16:creationId xmlns:a16="http://schemas.microsoft.com/office/drawing/2014/main" id="{E0F24736-F70A-492B-0058-2297F44A08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265A6B6A-3CDA-A2CE-42E0-765B363F9457}"/>
              </a:ext>
            </a:extLst>
          </p:cNvPr>
          <p:cNvGraphicFramePr>
            <a:graphicFrameLocks noGrp="1"/>
          </p:cNvGraphicFramePr>
          <p:nvPr>
            <p:extLst>
              <p:ext uri="{D42A27DB-BD31-4B8C-83A1-F6EECF244321}">
                <p14:modId xmlns:p14="http://schemas.microsoft.com/office/powerpoint/2010/main" val="2572237738"/>
              </p:ext>
            </p:extLst>
          </p:nvPr>
        </p:nvGraphicFramePr>
        <p:xfrm>
          <a:off x="1406768" y="2230169"/>
          <a:ext cx="9378326" cy="2552846"/>
        </p:xfrm>
        <a:graphic>
          <a:graphicData uri="http://schemas.openxmlformats.org/drawingml/2006/table">
            <a:tbl>
              <a:tblPr firstRow="1" bandRow="1">
                <a:tableStyleId>{3C2FFA5D-87B4-456A-9821-1D502468CF0F}</a:tableStyleId>
              </a:tblPr>
              <a:tblGrid>
                <a:gridCol w="3488789">
                  <a:extLst>
                    <a:ext uri="{9D8B030D-6E8A-4147-A177-3AD203B41FA5}">
                      <a16:colId xmlns:a16="http://schemas.microsoft.com/office/drawing/2014/main" val="1938120912"/>
                    </a:ext>
                  </a:extLst>
                </a:gridCol>
                <a:gridCol w="5889537">
                  <a:extLst>
                    <a:ext uri="{9D8B030D-6E8A-4147-A177-3AD203B41FA5}">
                      <a16:colId xmlns:a16="http://schemas.microsoft.com/office/drawing/2014/main" val="1732695699"/>
                    </a:ext>
                  </a:extLst>
                </a:gridCol>
              </a:tblGrid>
              <a:tr h="2552846">
                <a:tc>
                  <a:txBody>
                    <a:bodyPr/>
                    <a:lstStyle/>
                    <a:p>
                      <a:endParaRPr lang="en-IN" dirty="0"/>
                    </a:p>
                    <a:p>
                      <a:endParaRPr lang="en-IN" dirty="0"/>
                    </a:p>
                    <a:p>
                      <a:endParaRPr lang="en-IN" dirty="0"/>
                    </a:p>
                    <a:p>
                      <a:pPr algn="ctr"/>
                      <a:r>
                        <a:rPr lang="en-IN" sz="2300" dirty="0"/>
                        <a:t>Payment Initiation Services</a:t>
                      </a:r>
                      <a:endParaRPr lang="en-IN" dirty="0"/>
                    </a:p>
                    <a:p>
                      <a:endParaRPr lang="en-IN" dirty="0"/>
                    </a:p>
                  </a:txBody>
                  <a:tcPr/>
                </a:tc>
                <a:tc>
                  <a:txBody>
                    <a:bodyPr/>
                    <a:lstStyle/>
                    <a:p>
                      <a:pPr algn="just"/>
                      <a:endParaRPr lang="en-US" sz="2300" b="0" dirty="0"/>
                    </a:p>
                    <a:p>
                      <a:pPr algn="just"/>
                      <a:r>
                        <a:rPr lang="en-US" sz="2300" b="0" dirty="0"/>
                        <a:t>Retailers can initiate payments directly from a customer's bank account, bypassing the need for a traditional payment gateway. This method could lead to faster settlements and reduced transaction fees.</a:t>
                      </a:r>
                    </a:p>
                    <a:p>
                      <a:endParaRPr lang="en-IN" dirty="0"/>
                    </a:p>
                  </a:txBody>
                  <a:tcPr/>
                </a:tc>
                <a:extLst>
                  <a:ext uri="{0D108BD9-81ED-4DB2-BD59-A6C34878D82A}">
                    <a16:rowId xmlns:a16="http://schemas.microsoft.com/office/drawing/2014/main" val="3543479571"/>
                  </a:ext>
                </a:extLst>
              </a:tr>
            </a:tbl>
          </a:graphicData>
        </a:graphic>
      </p:graphicFrame>
    </p:spTree>
    <p:extLst>
      <p:ext uri="{BB962C8B-B14F-4D97-AF65-F5344CB8AC3E}">
        <p14:creationId xmlns:p14="http://schemas.microsoft.com/office/powerpoint/2010/main" val="2593772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3" name="Picture 2" descr="open banking API platforms [Q&amp;A ...">
            <a:extLst>
              <a:ext uri="{FF2B5EF4-FFF2-40B4-BE49-F238E27FC236}">
                <a16:creationId xmlns:a16="http://schemas.microsoft.com/office/drawing/2014/main" id="{E0F24736-F70A-492B-0058-2297F44A08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265A6B6A-3CDA-A2CE-42E0-765B363F9457}"/>
              </a:ext>
            </a:extLst>
          </p:cNvPr>
          <p:cNvGraphicFramePr>
            <a:graphicFrameLocks noGrp="1"/>
          </p:cNvGraphicFramePr>
          <p:nvPr>
            <p:extLst>
              <p:ext uri="{D42A27DB-BD31-4B8C-83A1-F6EECF244321}">
                <p14:modId xmlns:p14="http://schemas.microsoft.com/office/powerpoint/2010/main" val="2470631634"/>
              </p:ext>
            </p:extLst>
          </p:nvPr>
        </p:nvGraphicFramePr>
        <p:xfrm>
          <a:off x="1406768" y="2230169"/>
          <a:ext cx="9378326" cy="2552846"/>
        </p:xfrm>
        <a:graphic>
          <a:graphicData uri="http://schemas.openxmlformats.org/drawingml/2006/table">
            <a:tbl>
              <a:tblPr firstRow="1" bandRow="1">
                <a:tableStyleId>{3C2FFA5D-87B4-456A-9821-1D502468CF0F}</a:tableStyleId>
              </a:tblPr>
              <a:tblGrid>
                <a:gridCol w="3488789">
                  <a:extLst>
                    <a:ext uri="{9D8B030D-6E8A-4147-A177-3AD203B41FA5}">
                      <a16:colId xmlns:a16="http://schemas.microsoft.com/office/drawing/2014/main" val="1938120912"/>
                    </a:ext>
                  </a:extLst>
                </a:gridCol>
                <a:gridCol w="5889537">
                  <a:extLst>
                    <a:ext uri="{9D8B030D-6E8A-4147-A177-3AD203B41FA5}">
                      <a16:colId xmlns:a16="http://schemas.microsoft.com/office/drawing/2014/main" val="1732695699"/>
                    </a:ext>
                  </a:extLst>
                </a:gridCol>
              </a:tblGrid>
              <a:tr h="2552846">
                <a:tc>
                  <a:txBody>
                    <a:bodyPr/>
                    <a:lstStyle/>
                    <a:p>
                      <a:endParaRPr lang="en-IN" dirty="0"/>
                    </a:p>
                    <a:p>
                      <a:endParaRPr lang="en-IN" dirty="0"/>
                    </a:p>
                    <a:p>
                      <a:endParaRPr lang="en-IN" dirty="0"/>
                    </a:p>
                    <a:p>
                      <a:pPr algn="ctr"/>
                      <a:r>
                        <a:rPr lang="en-IN" sz="2300" dirty="0"/>
                        <a:t>Account Aggregation</a:t>
                      </a:r>
                    </a:p>
                    <a:p>
                      <a:endParaRPr lang="en-IN" dirty="0"/>
                    </a:p>
                    <a:p>
                      <a:endParaRPr lang="en-IN" dirty="0"/>
                    </a:p>
                  </a:txBody>
                  <a:tcPr/>
                </a:tc>
                <a:tc>
                  <a:txBody>
                    <a:bodyPr/>
                    <a:lstStyle/>
                    <a:p>
                      <a:pPr algn="just"/>
                      <a:endParaRPr lang="en-US" sz="2300" b="0" dirty="0"/>
                    </a:p>
                    <a:p>
                      <a:pPr algn="just"/>
                      <a:r>
                        <a:rPr lang="en-US" sz="2300" b="0" dirty="0"/>
                        <a:t>Financial advisors and wealth management firms can pull in data from multiple accounts, giving them a more comprehensive view of a client's financial status. This enables more accurate and personalized advice.</a:t>
                      </a:r>
                    </a:p>
                    <a:p>
                      <a:endParaRPr lang="en-IN" dirty="0"/>
                    </a:p>
                  </a:txBody>
                  <a:tcPr/>
                </a:tc>
                <a:extLst>
                  <a:ext uri="{0D108BD9-81ED-4DB2-BD59-A6C34878D82A}">
                    <a16:rowId xmlns:a16="http://schemas.microsoft.com/office/drawing/2014/main" val="3543479571"/>
                  </a:ext>
                </a:extLst>
              </a:tr>
            </a:tbl>
          </a:graphicData>
        </a:graphic>
      </p:graphicFrame>
    </p:spTree>
    <p:extLst>
      <p:ext uri="{BB962C8B-B14F-4D97-AF65-F5344CB8AC3E}">
        <p14:creationId xmlns:p14="http://schemas.microsoft.com/office/powerpoint/2010/main" val="14064677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3" name="Picture 2" descr="open banking API platforms [Q&amp;A ...">
            <a:extLst>
              <a:ext uri="{FF2B5EF4-FFF2-40B4-BE49-F238E27FC236}">
                <a16:creationId xmlns:a16="http://schemas.microsoft.com/office/drawing/2014/main" id="{E0F24736-F70A-492B-0058-2297F44A08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265A6B6A-3CDA-A2CE-42E0-765B363F9457}"/>
              </a:ext>
            </a:extLst>
          </p:cNvPr>
          <p:cNvGraphicFramePr>
            <a:graphicFrameLocks noGrp="1"/>
          </p:cNvGraphicFramePr>
          <p:nvPr>
            <p:extLst>
              <p:ext uri="{D42A27DB-BD31-4B8C-83A1-F6EECF244321}">
                <p14:modId xmlns:p14="http://schemas.microsoft.com/office/powerpoint/2010/main" val="831882318"/>
              </p:ext>
            </p:extLst>
          </p:nvPr>
        </p:nvGraphicFramePr>
        <p:xfrm>
          <a:off x="1406768" y="2230169"/>
          <a:ext cx="9378326" cy="2552846"/>
        </p:xfrm>
        <a:graphic>
          <a:graphicData uri="http://schemas.openxmlformats.org/drawingml/2006/table">
            <a:tbl>
              <a:tblPr firstRow="1" bandRow="1">
                <a:tableStyleId>{3C2FFA5D-87B4-456A-9821-1D502468CF0F}</a:tableStyleId>
              </a:tblPr>
              <a:tblGrid>
                <a:gridCol w="3488789">
                  <a:extLst>
                    <a:ext uri="{9D8B030D-6E8A-4147-A177-3AD203B41FA5}">
                      <a16:colId xmlns:a16="http://schemas.microsoft.com/office/drawing/2014/main" val="1938120912"/>
                    </a:ext>
                  </a:extLst>
                </a:gridCol>
                <a:gridCol w="5889537">
                  <a:extLst>
                    <a:ext uri="{9D8B030D-6E8A-4147-A177-3AD203B41FA5}">
                      <a16:colId xmlns:a16="http://schemas.microsoft.com/office/drawing/2014/main" val="1732695699"/>
                    </a:ext>
                  </a:extLst>
                </a:gridCol>
              </a:tblGrid>
              <a:tr h="2552846">
                <a:tc>
                  <a:txBody>
                    <a:bodyPr/>
                    <a:lstStyle/>
                    <a:p>
                      <a:endParaRPr lang="en-IN" dirty="0"/>
                    </a:p>
                    <a:p>
                      <a:endParaRPr lang="en-IN" dirty="0"/>
                    </a:p>
                    <a:p>
                      <a:endParaRPr lang="en-IN" dirty="0"/>
                    </a:p>
                    <a:p>
                      <a:pPr algn="ctr"/>
                      <a:r>
                        <a:rPr lang="en-IN" sz="2300" dirty="0"/>
                        <a:t>Automated Budgeting</a:t>
                      </a:r>
                      <a:endParaRPr lang="en-IN" dirty="0"/>
                    </a:p>
                    <a:p>
                      <a:endParaRPr lang="en-IN" dirty="0"/>
                    </a:p>
                  </a:txBody>
                  <a:tcPr/>
                </a:tc>
                <a:tc>
                  <a:txBody>
                    <a:bodyPr/>
                    <a:lstStyle/>
                    <a:p>
                      <a:pPr algn="just"/>
                      <a:endParaRPr lang="en-US" sz="2300" b="0" dirty="0"/>
                    </a:p>
                    <a:p>
                      <a:pPr algn="just"/>
                      <a:r>
                        <a:rPr lang="en-US" sz="2300" b="0" dirty="0"/>
                        <a:t>Businesses can offer their employees a smart expense management system that automatically </a:t>
                      </a:r>
                      <a:r>
                        <a:rPr lang="en-US" sz="2300" b="0" dirty="0" err="1"/>
                        <a:t>categorises</a:t>
                      </a:r>
                      <a:r>
                        <a:rPr lang="en-US" sz="2300" b="0" dirty="0"/>
                        <a:t> and tracks spend from multiple bank accounts, simplifying financial reporting and oversight.</a:t>
                      </a:r>
                    </a:p>
                    <a:p>
                      <a:endParaRPr lang="en-IN" dirty="0"/>
                    </a:p>
                  </a:txBody>
                  <a:tcPr/>
                </a:tc>
                <a:extLst>
                  <a:ext uri="{0D108BD9-81ED-4DB2-BD59-A6C34878D82A}">
                    <a16:rowId xmlns:a16="http://schemas.microsoft.com/office/drawing/2014/main" val="3543479571"/>
                  </a:ext>
                </a:extLst>
              </a:tr>
            </a:tbl>
          </a:graphicData>
        </a:graphic>
      </p:graphicFrame>
    </p:spTree>
    <p:extLst>
      <p:ext uri="{BB962C8B-B14F-4D97-AF65-F5344CB8AC3E}">
        <p14:creationId xmlns:p14="http://schemas.microsoft.com/office/powerpoint/2010/main" val="14868309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3" name="Picture 2" descr="open banking API platforms [Q&amp;A ...">
            <a:extLst>
              <a:ext uri="{FF2B5EF4-FFF2-40B4-BE49-F238E27FC236}">
                <a16:creationId xmlns:a16="http://schemas.microsoft.com/office/drawing/2014/main" id="{E0F24736-F70A-492B-0058-2297F44A08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265A6B6A-3CDA-A2CE-42E0-765B363F9457}"/>
              </a:ext>
            </a:extLst>
          </p:cNvPr>
          <p:cNvGraphicFramePr>
            <a:graphicFrameLocks noGrp="1"/>
          </p:cNvGraphicFramePr>
          <p:nvPr>
            <p:extLst>
              <p:ext uri="{D42A27DB-BD31-4B8C-83A1-F6EECF244321}">
                <p14:modId xmlns:p14="http://schemas.microsoft.com/office/powerpoint/2010/main" val="3574151115"/>
              </p:ext>
            </p:extLst>
          </p:nvPr>
        </p:nvGraphicFramePr>
        <p:xfrm>
          <a:off x="1406768" y="2230169"/>
          <a:ext cx="9378326" cy="2552846"/>
        </p:xfrm>
        <a:graphic>
          <a:graphicData uri="http://schemas.openxmlformats.org/drawingml/2006/table">
            <a:tbl>
              <a:tblPr firstRow="1" bandRow="1">
                <a:tableStyleId>{3C2FFA5D-87B4-456A-9821-1D502468CF0F}</a:tableStyleId>
              </a:tblPr>
              <a:tblGrid>
                <a:gridCol w="3488789">
                  <a:extLst>
                    <a:ext uri="{9D8B030D-6E8A-4147-A177-3AD203B41FA5}">
                      <a16:colId xmlns:a16="http://schemas.microsoft.com/office/drawing/2014/main" val="1938120912"/>
                    </a:ext>
                  </a:extLst>
                </a:gridCol>
                <a:gridCol w="5889537">
                  <a:extLst>
                    <a:ext uri="{9D8B030D-6E8A-4147-A177-3AD203B41FA5}">
                      <a16:colId xmlns:a16="http://schemas.microsoft.com/office/drawing/2014/main" val="1732695699"/>
                    </a:ext>
                  </a:extLst>
                </a:gridCol>
              </a:tblGrid>
              <a:tr h="2552846">
                <a:tc>
                  <a:txBody>
                    <a:bodyPr/>
                    <a:lstStyle/>
                    <a:p>
                      <a:endParaRPr lang="en-IN" dirty="0"/>
                    </a:p>
                    <a:p>
                      <a:endParaRPr lang="en-IN" dirty="0"/>
                    </a:p>
                    <a:p>
                      <a:endParaRPr lang="en-IN" dirty="0"/>
                    </a:p>
                    <a:p>
                      <a:pPr algn="ctr"/>
                      <a:r>
                        <a:rPr lang="en-US" sz="2300" dirty="0"/>
                        <a:t>Instant Loans and Credit Scoring</a:t>
                      </a:r>
                      <a:endParaRPr lang="en-IN" dirty="0"/>
                    </a:p>
                    <a:p>
                      <a:endParaRPr lang="en-IN" dirty="0"/>
                    </a:p>
                  </a:txBody>
                  <a:tcPr/>
                </a:tc>
                <a:tc>
                  <a:txBody>
                    <a:bodyPr/>
                    <a:lstStyle/>
                    <a:p>
                      <a:pPr algn="just"/>
                      <a:endParaRPr lang="en-US" sz="2300" b="0" dirty="0"/>
                    </a:p>
                    <a:p>
                      <a:pPr algn="just"/>
                      <a:endParaRPr lang="en-US" sz="2300" b="0" dirty="0"/>
                    </a:p>
                    <a:p>
                      <a:pPr algn="just"/>
                      <a:r>
                        <a:rPr lang="en-US" sz="2300" b="0" dirty="0"/>
                        <a:t>Financial institutions can access real-time data to assess credit more accurately, speeding up loan approval processes.</a:t>
                      </a:r>
                      <a:endParaRPr lang="en-IN" dirty="0"/>
                    </a:p>
                  </a:txBody>
                  <a:tcPr/>
                </a:tc>
                <a:extLst>
                  <a:ext uri="{0D108BD9-81ED-4DB2-BD59-A6C34878D82A}">
                    <a16:rowId xmlns:a16="http://schemas.microsoft.com/office/drawing/2014/main" val="3543479571"/>
                  </a:ext>
                </a:extLst>
              </a:tr>
            </a:tbl>
          </a:graphicData>
        </a:graphic>
      </p:graphicFrame>
    </p:spTree>
    <p:extLst>
      <p:ext uri="{BB962C8B-B14F-4D97-AF65-F5344CB8AC3E}">
        <p14:creationId xmlns:p14="http://schemas.microsoft.com/office/powerpoint/2010/main" val="21580466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3" name="Picture 2" descr="open banking API platforms [Q&amp;A ...">
            <a:extLst>
              <a:ext uri="{FF2B5EF4-FFF2-40B4-BE49-F238E27FC236}">
                <a16:creationId xmlns:a16="http://schemas.microsoft.com/office/drawing/2014/main" id="{E0F24736-F70A-492B-0058-2297F44A08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265A6B6A-3CDA-A2CE-42E0-765B363F9457}"/>
              </a:ext>
            </a:extLst>
          </p:cNvPr>
          <p:cNvGraphicFramePr>
            <a:graphicFrameLocks noGrp="1"/>
          </p:cNvGraphicFramePr>
          <p:nvPr>
            <p:extLst>
              <p:ext uri="{D42A27DB-BD31-4B8C-83A1-F6EECF244321}">
                <p14:modId xmlns:p14="http://schemas.microsoft.com/office/powerpoint/2010/main" val="1701915667"/>
              </p:ext>
            </p:extLst>
          </p:nvPr>
        </p:nvGraphicFramePr>
        <p:xfrm>
          <a:off x="1406768" y="2230169"/>
          <a:ext cx="9378326" cy="2552846"/>
        </p:xfrm>
        <a:graphic>
          <a:graphicData uri="http://schemas.openxmlformats.org/drawingml/2006/table">
            <a:tbl>
              <a:tblPr firstRow="1" bandRow="1">
                <a:tableStyleId>{3C2FFA5D-87B4-456A-9821-1D502468CF0F}</a:tableStyleId>
              </a:tblPr>
              <a:tblGrid>
                <a:gridCol w="3488789">
                  <a:extLst>
                    <a:ext uri="{9D8B030D-6E8A-4147-A177-3AD203B41FA5}">
                      <a16:colId xmlns:a16="http://schemas.microsoft.com/office/drawing/2014/main" val="1938120912"/>
                    </a:ext>
                  </a:extLst>
                </a:gridCol>
                <a:gridCol w="5889537">
                  <a:extLst>
                    <a:ext uri="{9D8B030D-6E8A-4147-A177-3AD203B41FA5}">
                      <a16:colId xmlns:a16="http://schemas.microsoft.com/office/drawing/2014/main" val="1732695699"/>
                    </a:ext>
                  </a:extLst>
                </a:gridCol>
              </a:tblGrid>
              <a:tr h="2552846">
                <a:tc>
                  <a:txBody>
                    <a:bodyPr/>
                    <a:lstStyle/>
                    <a:p>
                      <a:endParaRPr lang="en-IN" dirty="0"/>
                    </a:p>
                    <a:p>
                      <a:endParaRPr lang="en-IN" dirty="0"/>
                    </a:p>
                    <a:p>
                      <a:pPr algn="ctr"/>
                      <a:r>
                        <a:rPr lang="en-IN" sz="2300" dirty="0"/>
                        <a:t>Automated Invoice Reconciliation</a:t>
                      </a:r>
                      <a:endParaRPr lang="en-IN" dirty="0"/>
                    </a:p>
                    <a:p>
                      <a:endParaRPr lang="en-IN" dirty="0"/>
                    </a:p>
                  </a:txBody>
                  <a:tcPr/>
                </a:tc>
                <a:tc>
                  <a:txBody>
                    <a:bodyPr/>
                    <a:lstStyle/>
                    <a:p>
                      <a:pPr algn="just"/>
                      <a:endParaRPr lang="en-US" sz="2300" b="0" dirty="0"/>
                    </a:p>
                    <a:p>
                      <a:pPr algn="just"/>
                      <a:r>
                        <a:rPr lang="en-US" sz="2300" b="0" dirty="0"/>
                        <a:t>Businesses can use open banking APIs to automate the process of matching invoices to transactions, reducing administrative work and improving accuracy.</a:t>
                      </a:r>
                    </a:p>
                    <a:p>
                      <a:endParaRPr lang="en-IN" dirty="0"/>
                    </a:p>
                  </a:txBody>
                  <a:tcPr/>
                </a:tc>
                <a:extLst>
                  <a:ext uri="{0D108BD9-81ED-4DB2-BD59-A6C34878D82A}">
                    <a16:rowId xmlns:a16="http://schemas.microsoft.com/office/drawing/2014/main" val="3543479571"/>
                  </a:ext>
                </a:extLst>
              </a:tr>
            </a:tbl>
          </a:graphicData>
        </a:graphic>
      </p:graphicFrame>
    </p:spTree>
    <p:extLst>
      <p:ext uri="{BB962C8B-B14F-4D97-AF65-F5344CB8AC3E}">
        <p14:creationId xmlns:p14="http://schemas.microsoft.com/office/powerpoint/2010/main" val="3564250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8" name="TextBox 7">
            <a:extLst>
              <a:ext uri="{FF2B5EF4-FFF2-40B4-BE49-F238E27FC236}">
                <a16:creationId xmlns:a16="http://schemas.microsoft.com/office/drawing/2014/main" id="{08401D1E-8C89-42A5-AC8F-8ED3C470623E}"/>
              </a:ext>
            </a:extLst>
          </p:cNvPr>
          <p:cNvSpPr txBox="1"/>
          <p:nvPr/>
        </p:nvSpPr>
        <p:spPr>
          <a:xfrm>
            <a:off x="1280294" y="1588373"/>
            <a:ext cx="9598925" cy="3286028"/>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 </a:t>
            </a:r>
            <a:r>
              <a:rPr lang="en-US" sz="3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Past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“Bank Managers” are Called “Agents”</a:t>
            </a:r>
          </a:p>
          <a:p>
            <a:pPr marL="0" marR="0" lvl="0" indent="0" algn="ctr" defTabSz="457200" rtl="0" eaLnBrk="1" fontAlgn="auto" latinLnBrk="0" hangingPunct="1">
              <a:lnSpc>
                <a:spcPct val="107000"/>
              </a:lnSpc>
              <a:spcBef>
                <a:spcPts val="0"/>
              </a:spcBef>
              <a:spcAft>
                <a:spcPts val="800"/>
              </a:spcAft>
              <a:buClrTx/>
              <a:buSzTx/>
              <a:buFontTx/>
              <a:buNone/>
              <a:tabLst/>
              <a:defRPr/>
            </a:pPr>
            <a:endParaRPr lang="en-US" sz="32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27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Banks are </a:t>
            </a:r>
            <a:r>
              <a:rPr lang="en-US" sz="2700" dirty="0">
                <a:solidFill>
                  <a:prstClr val="black"/>
                </a:solidFill>
                <a:latin typeface="Calibri" panose="020F0502020204030204" pitchFamily="34" charset="0"/>
                <a:ea typeface="Calibri" panose="020F0502020204030204" pitchFamily="34" charset="0"/>
                <a:cs typeface="Times New Roman" panose="02020603050405020304" pitchFamily="18" charset="0"/>
              </a:rPr>
              <a:t>M</a:t>
            </a:r>
            <a:r>
              <a:rPr kumimoji="0" lang="en-US" sz="270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aintain</a:t>
            </a:r>
            <a:r>
              <a:rPr kumimoji="0" lang="en-US" sz="27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7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Confidentiality</a:t>
            </a: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27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With regard to Customer Deposits / Loans / Transactions etc.</a:t>
            </a:r>
          </a:p>
        </p:txBody>
      </p:sp>
      <p:pic>
        <p:nvPicPr>
          <p:cNvPr id="3" name="Picture 2" descr="open banking API platforms [Q&amp;A ...">
            <a:extLst>
              <a:ext uri="{FF2B5EF4-FFF2-40B4-BE49-F238E27FC236}">
                <a16:creationId xmlns:a16="http://schemas.microsoft.com/office/drawing/2014/main" id="{0235B8DD-23D3-5980-F64F-1A8B400FCD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10" y="192618"/>
            <a:ext cx="2208627" cy="112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7472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3" name="Picture 2" descr="open banking API platforms [Q&amp;A ...">
            <a:extLst>
              <a:ext uri="{FF2B5EF4-FFF2-40B4-BE49-F238E27FC236}">
                <a16:creationId xmlns:a16="http://schemas.microsoft.com/office/drawing/2014/main" id="{E0F24736-F70A-492B-0058-2297F44A08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265A6B6A-3CDA-A2CE-42E0-765B363F9457}"/>
              </a:ext>
            </a:extLst>
          </p:cNvPr>
          <p:cNvGraphicFramePr>
            <a:graphicFrameLocks noGrp="1"/>
          </p:cNvGraphicFramePr>
          <p:nvPr>
            <p:extLst>
              <p:ext uri="{D42A27DB-BD31-4B8C-83A1-F6EECF244321}">
                <p14:modId xmlns:p14="http://schemas.microsoft.com/office/powerpoint/2010/main" val="2319982877"/>
              </p:ext>
            </p:extLst>
          </p:nvPr>
        </p:nvGraphicFramePr>
        <p:xfrm>
          <a:off x="1406768" y="2230169"/>
          <a:ext cx="9378326" cy="2552846"/>
        </p:xfrm>
        <a:graphic>
          <a:graphicData uri="http://schemas.openxmlformats.org/drawingml/2006/table">
            <a:tbl>
              <a:tblPr firstRow="1" bandRow="1">
                <a:tableStyleId>{3C2FFA5D-87B4-456A-9821-1D502468CF0F}</a:tableStyleId>
              </a:tblPr>
              <a:tblGrid>
                <a:gridCol w="3488789">
                  <a:extLst>
                    <a:ext uri="{9D8B030D-6E8A-4147-A177-3AD203B41FA5}">
                      <a16:colId xmlns:a16="http://schemas.microsoft.com/office/drawing/2014/main" val="1938120912"/>
                    </a:ext>
                  </a:extLst>
                </a:gridCol>
                <a:gridCol w="5889537">
                  <a:extLst>
                    <a:ext uri="{9D8B030D-6E8A-4147-A177-3AD203B41FA5}">
                      <a16:colId xmlns:a16="http://schemas.microsoft.com/office/drawing/2014/main" val="1732695699"/>
                    </a:ext>
                  </a:extLst>
                </a:gridCol>
              </a:tblGrid>
              <a:tr h="2552846">
                <a:tc>
                  <a:txBody>
                    <a:bodyPr/>
                    <a:lstStyle/>
                    <a:p>
                      <a:endParaRPr lang="en-IN" dirty="0"/>
                    </a:p>
                    <a:p>
                      <a:endParaRPr lang="en-IN" dirty="0"/>
                    </a:p>
                    <a:p>
                      <a:endParaRPr lang="en-IN" dirty="0"/>
                    </a:p>
                    <a:p>
                      <a:pPr algn="ctr"/>
                      <a:r>
                        <a:rPr lang="en-IN" sz="2300" dirty="0"/>
                        <a:t>Multi-banking Platforms</a:t>
                      </a:r>
                    </a:p>
                    <a:p>
                      <a:endParaRPr lang="en-IN" dirty="0"/>
                    </a:p>
                    <a:p>
                      <a:endParaRPr lang="en-IN" dirty="0"/>
                    </a:p>
                  </a:txBody>
                  <a:tcPr/>
                </a:tc>
                <a:tc>
                  <a:txBody>
                    <a:bodyPr/>
                    <a:lstStyle/>
                    <a:p>
                      <a:pPr algn="just"/>
                      <a:endParaRPr lang="en-US" sz="2300" b="0" dirty="0"/>
                    </a:p>
                    <a:p>
                      <a:pPr algn="just"/>
                      <a:r>
                        <a:rPr lang="en-US" sz="2300" b="0" dirty="0"/>
                        <a:t>A corporation operating in multiple markets could consolidate its accounts from different banks into a single dashboard, making it easier to monitor global operations.</a:t>
                      </a:r>
                    </a:p>
                    <a:p>
                      <a:endParaRPr lang="en-IN" dirty="0"/>
                    </a:p>
                  </a:txBody>
                  <a:tcPr/>
                </a:tc>
                <a:extLst>
                  <a:ext uri="{0D108BD9-81ED-4DB2-BD59-A6C34878D82A}">
                    <a16:rowId xmlns:a16="http://schemas.microsoft.com/office/drawing/2014/main" val="3543479571"/>
                  </a:ext>
                </a:extLst>
              </a:tr>
            </a:tbl>
          </a:graphicData>
        </a:graphic>
      </p:graphicFrame>
    </p:spTree>
    <p:extLst>
      <p:ext uri="{BB962C8B-B14F-4D97-AF65-F5344CB8AC3E}">
        <p14:creationId xmlns:p14="http://schemas.microsoft.com/office/powerpoint/2010/main" val="22179010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3" name="Picture 2" descr="open banking API platforms [Q&amp;A ...">
            <a:extLst>
              <a:ext uri="{FF2B5EF4-FFF2-40B4-BE49-F238E27FC236}">
                <a16:creationId xmlns:a16="http://schemas.microsoft.com/office/drawing/2014/main" id="{E0F24736-F70A-492B-0058-2297F44A08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265A6B6A-3CDA-A2CE-42E0-765B363F9457}"/>
              </a:ext>
            </a:extLst>
          </p:cNvPr>
          <p:cNvGraphicFramePr>
            <a:graphicFrameLocks noGrp="1"/>
          </p:cNvGraphicFramePr>
          <p:nvPr>
            <p:extLst>
              <p:ext uri="{D42A27DB-BD31-4B8C-83A1-F6EECF244321}">
                <p14:modId xmlns:p14="http://schemas.microsoft.com/office/powerpoint/2010/main" val="343206780"/>
              </p:ext>
            </p:extLst>
          </p:nvPr>
        </p:nvGraphicFramePr>
        <p:xfrm>
          <a:off x="1406768" y="2230169"/>
          <a:ext cx="9378326" cy="2552846"/>
        </p:xfrm>
        <a:graphic>
          <a:graphicData uri="http://schemas.openxmlformats.org/drawingml/2006/table">
            <a:tbl>
              <a:tblPr firstRow="1" bandRow="1">
                <a:tableStyleId>{3C2FFA5D-87B4-456A-9821-1D502468CF0F}</a:tableStyleId>
              </a:tblPr>
              <a:tblGrid>
                <a:gridCol w="3488789">
                  <a:extLst>
                    <a:ext uri="{9D8B030D-6E8A-4147-A177-3AD203B41FA5}">
                      <a16:colId xmlns:a16="http://schemas.microsoft.com/office/drawing/2014/main" val="1938120912"/>
                    </a:ext>
                  </a:extLst>
                </a:gridCol>
                <a:gridCol w="5889537">
                  <a:extLst>
                    <a:ext uri="{9D8B030D-6E8A-4147-A177-3AD203B41FA5}">
                      <a16:colId xmlns:a16="http://schemas.microsoft.com/office/drawing/2014/main" val="1732695699"/>
                    </a:ext>
                  </a:extLst>
                </a:gridCol>
              </a:tblGrid>
              <a:tr h="2552846">
                <a:tc>
                  <a:txBody>
                    <a:bodyPr/>
                    <a:lstStyle/>
                    <a:p>
                      <a:endParaRPr lang="en-IN" dirty="0"/>
                    </a:p>
                    <a:p>
                      <a:endParaRPr lang="en-IN" dirty="0"/>
                    </a:p>
                    <a:p>
                      <a:endParaRPr lang="en-IN" dirty="0"/>
                    </a:p>
                    <a:p>
                      <a:pPr algn="ctr"/>
                      <a:r>
                        <a:rPr lang="en-IN" sz="2300" dirty="0"/>
                        <a:t>Personalized Marketing</a:t>
                      </a:r>
                    </a:p>
                    <a:p>
                      <a:endParaRPr lang="en-IN" dirty="0"/>
                    </a:p>
                    <a:p>
                      <a:endParaRPr lang="en-IN" dirty="0"/>
                    </a:p>
                  </a:txBody>
                  <a:tcPr/>
                </a:tc>
                <a:tc>
                  <a:txBody>
                    <a:bodyPr/>
                    <a:lstStyle/>
                    <a:p>
                      <a:pPr algn="just"/>
                      <a:endParaRPr lang="en-US" sz="2300" b="0" dirty="0"/>
                    </a:p>
                    <a:p>
                      <a:pPr algn="just"/>
                      <a:r>
                        <a:rPr lang="en-US" sz="2300" b="0" dirty="0"/>
                        <a:t>Retailers can </a:t>
                      </a:r>
                      <a:r>
                        <a:rPr lang="en-US" sz="2300" b="0" dirty="0" err="1"/>
                        <a:t>analyse</a:t>
                      </a:r>
                      <a:r>
                        <a:rPr lang="en-US" sz="2300" b="0" dirty="0"/>
                        <a:t> transaction data to provide targeted promotions or loyalty rewards that are directly relevant to an individual's spending habits.</a:t>
                      </a:r>
                    </a:p>
                    <a:p>
                      <a:endParaRPr lang="en-IN" dirty="0"/>
                    </a:p>
                  </a:txBody>
                  <a:tcPr/>
                </a:tc>
                <a:extLst>
                  <a:ext uri="{0D108BD9-81ED-4DB2-BD59-A6C34878D82A}">
                    <a16:rowId xmlns:a16="http://schemas.microsoft.com/office/drawing/2014/main" val="3543479571"/>
                  </a:ext>
                </a:extLst>
              </a:tr>
            </a:tbl>
          </a:graphicData>
        </a:graphic>
      </p:graphicFrame>
    </p:spTree>
    <p:extLst>
      <p:ext uri="{BB962C8B-B14F-4D97-AF65-F5344CB8AC3E}">
        <p14:creationId xmlns:p14="http://schemas.microsoft.com/office/powerpoint/2010/main" val="42529337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3" name="Picture 2" descr="open banking API platforms [Q&amp;A ...">
            <a:extLst>
              <a:ext uri="{FF2B5EF4-FFF2-40B4-BE49-F238E27FC236}">
                <a16:creationId xmlns:a16="http://schemas.microsoft.com/office/drawing/2014/main" id="{E0F24736-F70A-492B-0058-2297F44A08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265A6B6A-3CDA-A2CE-42E0-765B363F9457}"/>
              </a:ext>
            </a:extLst>
          </p:cNvPr>
          <p:cNvGraphicFramePr>
            <a:graphicFrameLocks noGrp="1"/>
          </p:cNvGraphicFramePr>
          <p:nvPr/>
        </p:nvGraphicFramePr>
        <p:xfrm>
          <a:off x="1406768" y="2230169"/>
          <a:ext cx="9378326" cy="2552846"/>
        </p:xfrm>
        <a:graphic>
          <a:graphicData uri="http://schemas.openxmlformats.org/drawingml/2006/table">
            <a:tbl>
              <a:tblPr firstRow="1" bandRow="1">
                <a:tableStyleId>{3C2FFA5D-87B4-456A-9821-1D502468CF0F}</a:tableStyleId>
              </a:tblPr>
              <a:tblGrid>
                <a:gridCol w="3488789">
                  <a:extLst>
                    <a:ext uri="{9D8B030D-6E8A-4147-A177-3AD203B41FA5}">
                      <a16:colId xmlns:a16="http://schemas.microsoft.com/office/drawing/2014/main" val="1938120912"/>
                    </a:ext>
                  </a:extLst>
                </a:gridCol>
                <a:gridCol w="5889537">
                  <a:extLst>
                    <a:ext uri="{9D8B030D-6E8A-4147-A177-3AD203B41FA5}">
                      <a16:colId xmlns:a16="http://schemas.microsoft.com/office/drawing/2014/main" val="1732695699"/>
                    </a:ext>
                  </a:extLst>
                </a:gridCol>
              </a:tblGrid>
              <a:tr h="2552846">
                <a:tc>
                  <a:txBody>
                    <a:bodyPr/>
                    <a:lstStyle/>
                    <a:p>
                      <a:endParaRPr lang="en-IN" dirty="0"/>
                    </a:p>
                    <a:p>
                      <a:endParaRPr lang="en-IN" dirty="0"/>
                    </a:p>
                    <a:p>
                      <a:endParaRPr lang="en-IN" dirty="0"/>
                    </a:p>
                    <a:p>
                      <a:pPr algn="ctr"/>
                      <a:r>
                        <a:rPr lang="en-IN" sz="2300" dirty="0"/>
                        <a:t>Account Aggregation</a:t>
                      </a:r>
                    </a:p>
                    <a:p>
                      <a:endParaRPr lang="en-IN" dirty="0"/>
                    </a:p>
                    <a:p>
                      <a:endParaRPr lang="en-IN" dirty="0"/>
                    </a:p>
                  </a:txBody>
                  <a:tcPr/>
                </a:tc>
                <a:tc>
                  <a:txBody>
                    <a:bodyPr/>
                    <a:lstStyle/>
                    <a:p>
                      <a:pPr algn="just"/>
                      <a:endParaRPr lang="en-US" sz="2300" b="0" dirty="0"/>
                    </a:p>
                    <a:p>
                      <a:pPr algn="just"/>
                      <a:r>
                        <a:rPr lang="en-US" sz="2300" b="0" dirty="0"/>
                        <a:t>Financial advisors and wealth management firms can pull in data from multiple accounts, giving them a more comprehensive view of a client's financial status. This enables more accurate and personalized advice.</a:t>
                      </a:r>
                    </a:p>
                    <a:p>
                      <a:endParaRPr lang="en-IN" dirty="0"/>
                    </a:p>
                  </a:txBody>
                  <a:tcPr/>
                </a:tc>
                <a:extLst>
                  <a:ext uri="{0D108BD9-81ED-4DB2-BD59-A6C34878D82A}">
                    <a16:rowId xmlns:a16="http://schemas.microsoft.com/office/drawing/2014/main" val="3543479571"/>
                  </a:ext>
                </a:extLst>
              </a:tr>
            </a:tbl>
          </a:graphicData>
        </a:graphic>
      </p:graphicFrame>
    </p:spTree>
    <p:extLst>
      <p:ext uri="{BB962C8B-B14F-4D97-AF65-F5344CB8AC3E}">
        <p14:creationId xmlns:p14="http://schemas.microsoft.com/office/powerpoint/2010/main" val="27481672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3" name="Picture 2" descr="open banking API platforms [Q&amp;A ...">
            <a:extLst>
              <a:ext uri="{FF2B5EF4-FFF2-40B4-BE49-F238E27FC236}">
                <a16:creationId xmlns:a16="http://schemas.microsoft.com/office/drawing/2014/main" id="{E0F24736-F70A-492B-0058-2297F44A08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265A6B6A-3CDA-A2CE-42E0-765B363F9457}"/>
              </a:ext>
            </a:extLst>
          </p:cNvPr>
          <p:cNvGraphicFramePr>
            <a:graphicFrameLocks noGrp="1"/>
          </p:cNvGraphicFramePr>
          <p:nvPr>
            <p:extLst>
              <p:ext uri="{D42A27DB-BD31-4B8C-83A1-F6EECF244321}">
                <p14:modId xmlns:p14="http://schemas.microsoft.com/office/powerpoint/2010/main" val="4056721398"/>
              </p:ext>
            </p:extLst>
          </p:nvPr>
        </p:nvGraphicFramePr>
        <p:xfrm>
          <a:off x="1406768" y="2230169"/>
          <a:ext cx="9378326" cy="2552846"/>
        </p:xfrm>
        <a:graphic>
          <a:graphicData uri="http://schemas.openxmlformats.org/drawingml/2006/table">
            <a:tbl>
              <a:tblPr firstRow="1" bandRow="1">
                <a:tableStyleId>{3C2FFA5D-87B4-456A-9821-1D502468CF0F}</a:tableStyleId>
              </a:tblPr>
              <a:tblGrid>
                <a:gridCol w="3488789">
                  <a:extLst>
                    <a:ext uri="{9D8B030D-6E8A-4147-A177-3AD203B41FA5}">
                      <a16:colId xmlns:a16="http://schemas.microsoft.com/office/drawing/2014/main" val="1938120912"/>
                    </a:ext>
                  </a:extLst>
                </a:gridCol>
                <a:gridCol w="5889537">
                  <a:extLst>
                    <a:ext uri="{9D8B030D-6E8A-4147-A177-3AD203B41FA5}">
                      <a16:colId xmlns:a16="http://schemas.microsoft.com/office/drawing/2014/main" val="1732695699"/>
                    </a:ext>
                  </a:extLst>
                </a:gridCol>
              </a:tblGrid>
              <a:tr h="2552846">
                <a:tc>
                  <a:txBody>
                    <a:bodyPr/>
                    <a:lstStyle/>
                    <a:p>
                      <a:endParaRPr lang="en-IN" dirty="0"/>
                    </a:p>
                    <a:p>
                      <a:endParaRPr lang="en-IN" dirty="0"/>
                    </a:p>
                    <a:p>
                      <a:endParaRPr lang="en-IN" dirty="0"/>
                    </a:p>
                    <a:p>
                      <a:pPr algn="ctr"/>
                      <a:r>
                        <a:rPr lang="en-IN" sz="2300" dirty="0"/>
                        <a:t>Real-time fraud Detection</a:t>
                      </a:r>
                    </a:p>
                    <a:p>
                      <a:endParaRPr lang="en-IN" dirty="0"/>
                    </a:p>
                    <a:p>
                      <a:endParaRPr lang="en-IN" dirty="0"/>
                    </a:p>
                  </a:txBody>
                  <a:tcPr/>
                </a:tc>
                <a:tc>
                  <a:txBody>
                    <a:bodyPr/>
                    <a:lstStyle/>
                    <a:p>
                      <a:pPr algn="just"/>
                      <a:endParaRPr lang="en-US" sz="2300" b="0" dirty="0"/>
                    </a:p>
                    <a:p>
                      <a:pPr algn="just"/>
                      <a:r>
                        <a:rPr lang="en-US" sz="2300" b="0" dirty="0"/>
                        <a:t>By analyzing transaction data instantaneously, businesses can detect unusual activity quicker than ever before to reduce the risk of financial loss.</a:t>
                      </a:r>
                    </a:p>
                    <a:p>
                      <a:endParaRPr lang="en-IN" dirty="0"/>
                    </a:p>
                  </a:txBody>
                  <a:tcPr/>
                </a:tc>
                <a:extLst>
                  <a:ext uri="{0D108BD9-81ED-4DB2-BD59-A6C34878D82A}">
                    <a16:rowId xmlns:a16="http://schemas.microsoft.com/office/drawing/2014/main" val="3543479571"/>
                  </a:ext>
                </a:extLst>
              </a:tr>
            </a:tbl>
          </a:graphicData>
        </a:graphic>
      </p:graphicFrame>
    </p:spTree>
    <p:extLst>
      <p:ext uri="{BB962C8B-B14F-4D97-AF65-F5344CB8AC3E}">
        <p14:creationId xmlns:p14="http://schemas.microsoft.com/office/powerpoint/2010/main" val="5665156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8" name="TextBox 7">
            <a:extLst>
              <a:ext uri="{FF2B5EF4-FFF2-40B4-BE49-F238E27FC236}">
                <a16:creationId xmlns:a16="http://schemas.microsoft.com/office/drawing/2014/main" id="{08401D1E-8C89-42A5-AC8F-8ED3C470623E}"/>
              </a:ext>
            </a:extLst>
          </p:cNvPr>
          <p:cNvSpPr txBox="1"/>
          <p:nvPr/>
        </p:nvSpPr>
        <p:spPr>
          <a:xfrm>
            <a:off x="1280294" y="1588373"/>
            <a:ext cx="9598925" cy="2612382"/>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endParaRPr lang="en-US" sz="23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Though these examples are just the Start of What’s </a:t>
            </a:r>
            <a:r>
              <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P</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ossible</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they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Offer a Glimpse into how Open </a:t>
            </a:r>
            <a:r>
              <a:rPr lang="en-US" sz="3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B</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anking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can Change the Financial </a:t>
            </a:r>
            <a:r>
              <a:rPr lang="en-US" sz="3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S</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ervices</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US" sz="3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I</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ndustry</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IN"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open banking API platforms [Q&amp;A ...">
            <a:extLst>
              <a:ext uri="{FF2B5EF4-FFF2-40B4-BE49-F238E27FC236}">
                <a16:creationId xmlns:a16="http://schemas.microsoft.com/office/drawing/2014/main" id="{75D69123-29E7-6EE3-BCEF-D60BDDE18F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72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8" name="TextBox 7">
            <a:extLst>
              <a:ext uri="{FF2B5EF4-FFF2-40B4-BE49-F238E27FC236}">
                <a16:creationId xmlns:a16="http://schemas.microsoft.com/office/drawing/2014/main" id="{08401D1E-8C89-42A5-AC8F-8ED3C470623E}"/>
              </a:ext>
            </a:extLst>
          </p:cNvPr>
          <p:cNvSpPr txBox="1"/>
          <p:nvPr/>
        </p:nvSpPr>
        <p:spPr>
          <a:xfrm>
            <a:off x="1280294" y="1588373"/>
            <a:ext cx="9598925" cy="5078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2700" b="1" i="0" u="none" strike="noStrike" kern="1200" cap="none" spc="0" normalizeH="0" baseline="0" noProof="0" dirty="0">
                <a:ln>
                  <a:noFill/>
                </a:ln>
                <a:solidFill>
                  <a:prstClr val="black"/>
                </a:solidFill>
                <a:effectLst/>
                <a:uLnTx/>
                <a:uFillTx/>
                <a:latin typeface="Gill Sans MT"/>
                <a:ea typeface="+mn-ea"/>
                <a:cs typeface="+mn-cs"/>
              </a:rPr>
              <a:t>Key Requirements</a:t>
            </a:r>
          </a:p>
        </p:txBody>
      </p:sp>
      <p:pic>
        <p:nvPicPr>
          <p:cNvPr id="3" name="Picture 2" descr="open banking API platforms [Q&amp;A ...">
            <a:extLst>
              <a:ext uri="{FF2B5EF4-FFF2-40B4-BE49-F238E27FC236}">
                <a16:creationId xmlns:a16="http://schemas.microsoft.com/office/drawing/2014/main" id="{29A1C5CE-7B1D-7C35-438B-73B9DC5849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3D32229-5406-6F29-E76E-47C9E96CA6F7}"/>
              </a:ext>
            </a:extLst>
          </p:cNvPr>
          <p:cNvPicPr>
            <a:picLocks noChangeAspect="1"/>
          </p:cNvPicPr>
          <p:nvPr/>
        </p:nvPicPr>
        <p:blipFill>
          <a:blip r:embed="rId5"/>
          <a:stretch>
            <a:fillRect/>
          </a:stretch>
        </p:blipFill>
        <p:spPr>
          <a:xfrm>
            <a:off x="1551787" y="2020227"/>
            <a:ext cx="9233307" cy="4014813"/>
          </a:xfrm>
          <a:prstGeom prst="rect">
            <a:avLst/>
          </a:prstGeom>
        </p:spPr>
      </p:pic>
    </p:spTree>
    <p:extLst>
      <p:ext uri="{BB962C8B-B14F-4D97-AF65-F5344CB8AC3E}">
        <p14:creationId xmlns:p14="http://schemas.microsoft.com/office/powerpoint/2010/main" val="37583236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8" name="TextBox 7">
            <a:extLst>
              <a:ext uri="{FF2B5EF4-FFF2-40B4-BE49-F238E27FC236}">
                <a16:creationId xmlns:a16="http://schemas.microsoft.com/office/drawing/2014/main" id="{08401D1E-8C89-42A5-AC8F-8ED3C470623E}"/>
              </a:ext>
            </a:extLst>
          </p:cNvPr>
          <p:cNvSpPr txBox="1"/>
          <p:nvPr/>
        </p:nvSpPr>
        <p:spPr>
          <a:xfrm>
            <a:off x="1296537" y="1533877"/>
            <a:ext cx="9598925" cy="517193"/>
          </a:xfrm>
          <a:prstGeom prst="rect">
            <a:avLst/>
          </a:prstGeom>
          <a:noFill/>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IN" sz="27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Open Banking Architecture</a:t>
            </a:r>
          </a:p>
        </p:txBody>
      </p:sp>
      <p:pic>
        <p:nvPicPr>
          <p:cNvPr id="3" name="Picture 2" descr="open banking API platforms [Q&amp;A ...">
            <a:extLst>
              <a:ext uri="{FF2B5EF4-FFF2-40B4-BE49-F238E27FC236}">
                <a16:creationId xmlns:a16="http://schemas.microsoft.com/office/drawing/2014/main" id="{29A1C5CE-7B1D-7C35-438B-73B9DC5849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1D01C06-561F-E1A4-4D29-F26EAE938477}"/>
              </a:ext>
            </a:extLst>
          </p:cNvPr>
          <p:cNvPicPr>
            <a:picLocks noChangeAspect="1"/>
          </p:cNvPicPr>
          <p:nvPr/>
        </p:nvPicPr>
        <p:blipFill>
          <a:blip r:embed="rId5"/>
          <a:stretch>
            <a:fillRect/>
          </a:stretch>
        </p:blipFill>
        <p:spPr>
          <a:xfrm>
            <a:off x="1280295" y="2036069"/>
            <a:ext cx="9598926" cy="4013038"/>
          </a:xfrm>
          <a:prstGeom prst="rect">
            <a:avLst/>
          </a:prstGeom>
        </p:spPr>
      </p:pic>
    </p:spTree>
    <p:extLst>
      <p:ext uri="{BB962C8B-B14F-4D97-AF65-F5344CB8AC3E}">
        <p14:creationId xmlns:p14="http://schemas.microsoft.com/office/powerpoint/2010/main" val="7248812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8" name="TextBox 7">
            <a:extLst>
              <a:ext uri="{FF2B5EF4-FFF2-40B4-BE49-F238E27FC236}">
                <a16:creationId xmlns:a16="http://schemas.microsoft.com/office/drawing/2014/main" id="{08401D1E-8C89-42A5-AC8F-8ED3C470623E}"/>
              </a:ext>
            </a:extLst>
          </p:cNvPr>
          <p:cNvSpPr txBox="1"/>
          <p:nvPr/>
        </p:nvSpPr>
        <p:spPr>
          <a:xfrm>
            <a:off x="1280294" y="1588373"/>
            <a:ext cx="9598925" cy="2049600"/>
          </a:xfrm>
          <a:prstGeom prst="rect">
            <a:avLst/>
          </a:prstGeom>
          <a:noFill/>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endParaRPr lang="en-US" sz="36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Who </a:t>
            </a:r>
            <a:r>
              <a:rPr lang="en-US" sz="3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U</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ses</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Open </a:t>
            </a:r>
            <a:r>
              <a:rPr lang="en-US" sz="3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B</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anking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p:txBody>
      </p:sp>
      <p:pic>
        <p:nvPicPr>
          <p:cNvPr id="3" name="Picture 2" descr="open banking API platforms [Q&amp;A ...">
            <a:extLst>
              <a:ext uri="{FF2B5EF4-FFF2-40B4-BE49-F238E27FC236}">
                <a16:creationId xmlns:a16="http://schemas.microsoft.com/office/drawing/2014/main" id="{FF7DA6AC-50DA-E75F-E45C-DB20C1A944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9979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8" name="TextBox 7">
            <a:extLst>
              <a:ext uri="{FF2B5EF4-FFF2-40B4-BE49-F238E27FC236}">
                <a16:creationId xmlns:a16="http://schemas.microsoft.com/office/drawing/2014/main" id="{08401D1E-8C89-42A5-AC8F-8ED3C470623E}"/>
              </a:ext>
            </a:extLst>
          </p:cNvPr>
          <p:cNvSpPr txBox="1"/>
          <p:nvPr/>
        </p:nvSpPr>
        <p:spPr>
          <a:xfrm>
            <a:off x="1280294" y="1588373"/>
            <a:ext cx="9598925" cy="3435812"/>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Open banking completely restructures How </a:t>
            </a:r>
            <a:r>
              <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B</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usinesses</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and Customers </a:t>
            </a:r>
            <a:r>
              <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A</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ccess</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and use Financial </a:t>
            </a:r>
            <a:r>
              <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D</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ata</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Within the Open </a:t>
            </a:r>
            <a:r>
              <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B</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anking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F</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ramework</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there are New </a:t>
            </a:r>
            <a:r>
              <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F</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inancial</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S</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ervices</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that cater for Nearly </a:t>
            </a:r>
            <a:r>
              <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E</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very </a:t>
            </a:r>
            <a:r>
              <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C</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ustomer</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and B2B Segment. </a:t>
            </a:r>
            <a:endParaRPr kumimoji="0" lang="en-IN"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open banking API platforms [Q&amp;A ...">
            <a:extLst>
              <a:ext uri="{FF2B5EF4-FFF2-40B4-BE49-F238E27FC236}">
                <a16:creationId xmlns:a16="http://schemas.microsoft.com/office/drawing/2014/main" id="{AB2791B8-653F-3624-FCDC-E6368C6EC5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8322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3" name="Picture 2" descr="open banking API platforms [Q&amp;A ...">
            <a:extLst>
              <a:ext uri="{FF2B5EF4-FFF2-40B4-BE49-F238E27FC236}">
                <a16:creationId xmlns:a16="http://schemas.microsoft.com/office/drawing/2014/main" id="{233E7BDD-7264-813B-C1AE-33F4282821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67ABEE15-7BD4-352D-E7D6-665523C16EC2}"/>
              </a:ext>
            </a:extLst>
          </p:cNvPr>
          <p:cNvGraphicFramePr>
            <a:graphicFrameLocks noGrp="1"/>
          </p:cNvGraphicFramePr>
          <p:nvPr>
            <p:extLst>
              <p:ext uri="{D42A27DB-BD31-4B8C-83A1-F6EECF244321}">
                <p14:modId xmlns:p14="http://schemas.microsoft.com/office/powerpoint/2010/main" val="154909224"/>
              </p:ext>
            </p:extLst>
          </p:nvPr>
        </p:nvGraphicFramePr>
        <p:xfrm>
          <a:off x="1303537" y="2037466"/>
          <a:ext cx="9598926" cy="3246120"/>
        </p:xfrm>
        <a:graphic>
          <a:graphicData uri="http://schemas.openxmlformats.org/drawingml/2006/table">
            <a:tbl>
              <a:tblPr firstRow="1" bandRow="1">
                <a:tableStyleId>{18603FDC-E32A-4AB5-989C-0864C3EAD2B8}</a:tableStyleId>
              </a:tblPr>
              <a:tblGrid>
                <a:gridCol w="2621349">
                  <a:extLst>
                    <a:ext uri="{9D8B030D-6E8A-4147-A177-3AD203B41FA5}">
                      <a16:colId xmlns:a16="http://schemas.microsoft.com/office/drawing/2014/main" val="1200968466"/>
                    </a:ext>
                  </a:extLst>
                </a:gridCol>
                <a:gridCol w="6977577">
                  <a:extLst>
                    <a:ext uri="{9D8B030D-6E8A-4147-A177-3AD203B41FA5}">
                      <a16:colId xmlns:a16="http://schemas.microsoft.com/office/drawing/2014/main" val="3698928534"/>
                    </a:ext>
                  </a:extLst>
                </a:gridCol>
              </a:tblGrid>
              <a:tr h="2618942">
                <a:tc>
                  <a:txBody>
                    <a:bodyPr/>
                    <a:lstStyle/>
                    <a:p>
                      <a:endParaRPr lang="en-IN" sz="2300" dirty="0"/>
                    </a:p>
                    <a:p>
                      <a:endParaRPr lang="en-IN" sz="2300" dirty="0"/>
                    </a:p>
                    <a:p>
                      <a:endParaRPr lang="en-IN" sz="2300" dirty="0"/>
                    </a:p>
                    <a:p>
                      <a:endParaRPr lang="en-IN" sz="2300" dirty="0"/>
                    </a:p>
                    <a:p>
                      <a:pPr algn="ctr"/>
                      <a:r>
                        <a:rPr lang="en-IN" sz="2300" dirty="0"/>
                        <a:t>Individual Customers</a:t>
                      </a:r>
                    </a:p>
                    <a:p>
                      <a:endParaRPr lang="en-IN" sz="2300" dirty="0"/>
                    </a:p>
                  </a:txBody>
                  <a:tcPr/>
                </a:tc>
                <a:tc>
                  <a:txBody>
                    <a:bodyPr/>
                    <a:lstStyle/>
                    <a:p>
                      <a:endParaRPr lang="en-IN" sz="2300" dirty="0"/>
                    </a:p>
                    <a:p>
                      <a:endParaRPr lang="en-IN" sz="2300" dirty="0"/>
                    </a:p>
                    <a:p>
                      <a:pPr algn="just"/>
                      <a:r>
                        <a:rPr lang="en-US" sz="2300" b="0" dirty="0"/>
                        <a:t>People use Open Banking to access a wide range of financial services through third-party applications. </a:t>
                      </a:r>
                    </a:p>
                    <a:p>
                      <a:pPr algn="just"/>
                      <a:endParaRPr lang="en-US" sz="2300" b="0" dirty="0"/>
                    </a:p>
                    <a:p>
                      <a:pPr algn="just"/>
                      <a:r>
                        <a:rPr lang="en-US" sz="2300" b="0" dirty="0"/>
                        <a:t>They can review their spending patterns, get highly personalized financial advice, or automate transactions such as bill payments.</a:t>
                      </a:r>
                    </a:p>
                    <a:p>
                      <a:endParaRPr lang="en-IN" sz="2300" dirty="0"/>
                    </a:p>
                  </a:txBody>
                  <a:tcPr/>
                </a:tc>
                <a:extLst>
                  <a:ext uri="{0D108BD9-81ED-4DB2-BD59-A6C34878D82A}">
                    <a16:rowId xmlns:a16="http://schemas.microsoft.com/office/drawing/2014/main" val="2668758305"/>
                  </a:ext>
                </a:extLst>
              </a:tr>
            </a:tbl>
          </a:graphicData>
        </a:graphic>
      </p:graphicFrame>
    </p:spTree>
    <p:extLst>
      <p:ext uri="{BB962C8B-B14F-4D97-AF65-F5344CB8AC3E}">
        <p14:creationId xmlns:p14="http://schemas.microsoft.com/office/powerpoint/2010/main" val="79500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8" name="TextBox 7">
            <a:extLst>
              <a:ext uri="{FF2B5EF4-FFF2-40B4-BE49-F238E27FC236}">
                <a16:creationId xmlns:a16="http://schemas.microsoft.com/office/drawing/2014/main" id="{08401D1E-8C89-42A5-AC8F-8ED3C470623E}"/>
              </a:ext>
            </a:extLst>
          </p:cNvPr>
          <p:cNvSpPr txBox="1"/>
          <p:nvPr/>
        </p:nvSpPr>
        <p:spPr>
          <a:xfrm>
            <a:off x="1280294" y="1588373"/>
            <a:ext cx="9598925" cy="4304512"/>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3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Today Financial Sector Customer Data Accessed by (Manually / Physically) By</a:t>
            </a:r>
            <a:r>
              <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just" defTabSz="4572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Third Party Payment Systems “</a:t>
            </a:r>
            <a:r>
              <a:rPr kumimoji="0" lang="en-US" sz="23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Service Providers</a:t>
            </a:r>
            <a:r>
              <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just" defTabSz="4572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lang="en-US" sz="23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Third Party </a:t>
            </a:r>
            <a:r>
              <a:rPr lang="en-US" sz="2300"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ATM Service Providers (White / Brown Labelled / Micro ATMs</a:t>
            </a:r>
            <a:r>
              <a:rPr lang="en-US" sz="2300"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just" defTabSz="4572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Third Party </a:t>
            </a:r>
            <a:r>
              <a:rPr kumimoji="0" lang="en-US" sz="23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Point of Sale (</a:t>
            </a:r>
            <a:r>
              <a:rPr kumimoji="0" lang="en-US" sz="2300" b="0" i="0" u="sng"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PoS</a:t>
            </a:r>
            <a:r>
              <a:rPr kumimoji="0" lang="en-US" sz="23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Merchants</a:t>
            </a:r>
            <a:r>
              <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just" defTabSz="4572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lang="en-US" sz="23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Third Party Product – Service Providers like </a:t>
            </a:r>
            <a:r>
              <a:rPr lang="en-US" sz="2300"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Insurance, Mutual Funds</a:t>
            </a:r>
            <a:r>
              <a:rPr lang="en-US" sz="2300" dirty="0">
                <a:solidFill>
                  <a:prstClr val="black"/>
                </a:solidFill>
                <a:latin typeface="Calibri" panose="020F0502020204030204" pitchFamily="34" charset="0"/>
                <a:ea typeface="Calibri" panose="020F0502020204030204" pitchFamily="34" charset="0"/>
                <a:cs typeface="Times New Roman" panose="02020603050405020304" pitchFamily="18" charset="0"/>
              </a:rPr>
              <a:t> etc.</a:t>
            </a:r>
          </a:p>
          <a:p>
            <a:pPr marL="342900" marR="0" lvl="0" indent="-342900" algn="just" defTabSz="4572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Third Parities like </a:t>
            </a:r>
            <a:r>
              <a:rPr kumimoji="0" lang="en-US" sz="23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Credit Rating Agencies</a:t>
            </a:r>
            <a:r>
              <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just" defTabSz="4572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lang="en-US" sz="23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Customer Information shared to ED, </a:t>
            </a:r>
            <a:r>
              <a:rPr lang="en-US" sz="2300"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FIU Ind, Income Tax Authorities</a:t>
            </a:r>
            <a:r>
              <a:rPr lang="en-US" sz="2300" dirty="0">
                <a:solidFill>
                  <a:prstClr val="black"/>
                </a:solidFill>
                <a:latin typeface="Calibri" panose="020F0502020204030204" pitchFamily="34" charset="0"/>
                <a:ea typeface="Calibri" panose="020F0502020204030204" pitchFamily="34" charset="0"/>
                <a:cs typeface="Times New Roman" panose="02020603050405020304" pitchFamily="18" charset="0"/>
              </a:rPr>
              <a:t> etc.</a:t>
            </a:r>
          </a:p>
          <a:p>
            <a:pPr marL="342900" marR="0" lvl="0" indent="-342900" algn="just" defTabSz="4572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Centralized Clearing Systems in case of </a:t>
            </a:r>
            <a:r>
              <a:rPr kumimoji="0" lang="en-US" sz="23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CTS</a:t>
            </a:r>
            <a:r>
              <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just" defTabSz="4572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lang="en-US" sz="23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Third Party Service Providers like </a:t>
            </a:r>
            <a:r>
              <a:rPr lang="en-US" sz="2300"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Wealth Management</a:t>
            </a:r>
            <a:r>
              <a:rPr lang="en-US" sz="2300" dirty="0">
                <a:solidFill>
                  <a:prstClr val="black"/>
                </a:solidFill>
                <a:latin typeface="Calibri" panose="020F0502020204030204" pitchFamily="34" charset="0"/>
                <a:ea typeface="Calibri" panose="020F0502020204030204" pitchFamily="34" charset="0"/>
                <a:cs typeface="Times New Roman" panose="02020603050405020304" pitchFamily="18" charset="0"/>
              </a:rPr>
              <a:t> etc.</a:t>
            </a:r>
            <a:endPar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open banking API platforms [Q&amp;A ...">
            <a:extLst>
              <a:ext uri="{FF2B5EF4-FFF2-40B4-BE49-F238E27FC236}">
                <a16:creationId xmlns:a16="http://schemas.microsoft.com/office/drawing/2014/main" id="{0235B8DD-23D3-5980-F64F-1A8B400FCD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10" y="192618"/>
            <a:ext cx="2208627" cy="112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9357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3" name="Picture 2" descr="open banking API platforms [Q&amp;A ...">
            <a:extLst>
              <a:ext uri="{FF2B5EF4-FFF2-40B4-BE49-F238E27FC236}">
                <a16:creationId xmlns:a16="http://schemas.microsoft.com/office/drawing/2014/main" id="{233E7BDD-7264-813B-C1AE-33F4282821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67ABEE15-7BD4-352D-E7D6-665523C16EC2}"/>
              </a:ext>
            </a:extLst>
          </p:cNvPr>
          <p:cNvGraphicFramePr>
            <a:graphicFrameLocks noGrp="1"/>
          </p:cNvGraphicFramePr>
          <p:nvPr>
            <p:extLst>
              <p:ext uri="{D42A27DB-BD31-4B8C-83A1-F6EECF244321}">
                <p14:modId xmlns:p14="http://schemas.microsoft.com/office/powerpoint/2010/main" val="2561971242"/>
              </p:ext>
            </p:extLst>
          </p:nvPr>
        </p:nvGraphicFramePr>
        <p:xfrm>
          <a:off x="1303537" y="2037466"/>
          <a:ext cx="9598926" cy="2895600"/>
        </p:xfrm>
        <a:graphic>
          <a:graphicData uri="http://schemas.openxmlformats.org/drawingml/2006/table">
            <a:tbl>
              <a:tblPr firstRow="1" bandRow="1">
                <a:tableStyleId>{18603FDC-E32A-4AB5-989C-0864C3EAD2B8}</a:tableStyleId>
              </a:tblPr>
              <a:tblGrid>
                <a:gridCol w="2621349">
                  <a:extLst>
                    <a:ext uri="{9D8B030D-6E8A-4147-A177-3AD203B41FA5}">
                      <a16:colId xmlns:a16="http://schemas.microsoft.com/office/drawing/2014/main" val="1200968466"/>
                    </a:ext>
                  </a:extLst>
                </a:gridCol>
                <a:gridCol w="6977577">
                  <a:extLst>
                    <a:ext uri="{9D8B030D-6E8A-4147-A177-3AD203B41FA5}">
                      <a16:colId xmlns:a16="http://schemas.microsoft.com/office/drawing/2014/main" val="3698928534"/>
                    </a:ext>
                  </a:extLst>
                </a:gridCol>
              </a:tblGrid>
              <a:tr h="2618942">
                <a:tc>
                  <a:txBody>
                    <a:bodyPr/>
                    <a:lstStyle/>
                    <a:p>
                      <a:endParaRPr lang="en-IN" sz="2300" dirty="0"/>
                    </a:p>
                    <a:p>
                      <a:endParaRPr lang="en-IN" sz="2300" dirty="0"/>
                    </a:p>
                    <a:p>
                      <a:endParaRPr lang="en-IN" sz="2300" dirty="0"/>
                    </a:p>
                    <a:p>
                      <a:pPr algn="ctr"/>
                      <a:r>
                        <a:rPr lang="en-IN" sz="2300" dirty="0"/>
                        <a:t>Financial Institutions</a:t>
                      </a:r>
                    </a:p>
                    <a:p>
                      <a:endParaRPr lang="en-IN" sz="2300" dirty="0"/>
                    </a:p>
                  </a:txBody>
                  <a:tcPr/>
                </a:tc>
                <a:tc>
                  <a:txBody>
                    <a:bodyPr/>
                    <a:lstStyle/>
                    <a:p>
                      <a:endParaRPr lang="en-IN" sz="2300" dirty="0"/>
                    </a:p>
                    <a:p>
                      <a:pPr algn="just"/>
                      <a:r>
                        <a:rPr lang="en-US" sz="2300" b="0" dirty="0"/>
                        <a:t>Traditional Banks, Credit Unions and other Financial Service Providers use open banking to modernize their offerings and create better customer experiences. </a:t>
                      </a:r>
                    </a:p>
                    <a:p>
                      <a:pPr algn="just"/>
                      <a:endParaRPr lang="en-US" sz="2300" b="0" dirty="0"/>
                    </a:p>
                    <a:p>
                      <a:pPr algn="just"/>
                      <a:r>
                        <a:rPr lang="en-US" sz="2300" b="0" dirty="0"/>
                        <a:t>They can also </a:t>
                      </a:r>
                      <a:r>
                        <a:rPr lang="en-US" sz="2300" b="0" u="sng" dirty="0"/>
                        <a:t>collaborate with smaller technology companies</a:t>
                      </a:r>
                      <a:r>
                        <a:rPr lang="en-US" sz="2300" b="0" dirty="0"/>
                        <a:t> to bring innovative services to the market.</a:t>
                      </a:r>
                    </a:p>
                    <a:p>
                      <a:endParaRPr lang="en-IN" sz="2300" dirty="0"/>
                    </a:p>
                  </a:txBody>
                  <a:tcPr/>
                </a:tc>
                <a:extLst>
                  <a:ext uri="{0D108BD9-81ED-4DB2-BD59-A6C34878D82A}">
                    <a16:rowId xmlns:a16="http://schemas.microsoft.com/office/drawing/2014/main" val="2668758305"/>
                  </a:ext>
                </a:extLst>
              </a:tr>
            </a:tbl>
          </a:graphicData>
        </a:graphic>
      </p:graphicFrame>
    </p:spTree>
    <p:extLst>
      <p:ext uri="{BB962C8B-B14F-4D97-AF65-F5344CB8AC3E}">
        <p14:creationId xmlns:p14="http://schemas.microsoft.com/office/powerpoint/2010/main" val="21891952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3" name="Picture 2" descr="open banking API platforms [Q&amp;A ...">
            <a:extLst>
              <a:ext uri="{FF2B5EF4-FFF2-40B4-BE49-F238E27FC236}">
                <a16:creationId xmlns:a16="http://schemas.microsoft.com/office/drawing/2014/main" id="{233E7BDD-7264-813B-C1AE-33F4282821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67ABEE15-7BD4-352D-E7D6-665523C16EC2}"/>
              </a:ext>
            </a:extLst>
          </p:cNvPr>
          <p:cNvGraphicFramePr>
            <a:graphicFrameLocks noGrp="1"/>
          </p:cNvGraphicFramePr>
          <p:nvPr>
            <p:extLst>
              <p:ext uri="{D42A27DB-BD31-4B8C-83A1-F6EECF244321}">
                <p14:modId xmlns:p14="http://schemas.microsoft.com/office/powerpoint/2010/main" val="2882731425"/>
              </p:ext>
            </p:extLst>
          </p:nvPr>
        </p:nvGraphicFramePr>
        <p:xfrm>
          <a:off x="1303537" y="2037466"/>
          <a:ext cx="9598926" cy="3246120"/>
        </p:xfrm>
        <a:graphic>
          <a:graphicData uri="http://schemas.openxmlformats.org/drawingml/2006/table">
            <a:tbl>
              <a:tblPr firstRow="1" bandRow="1">
                <a:tableStyleId>{18603FDC-E32A-4AB5-989C-0864C3EAD2B8}</a:tableStyleId>
              </a:tblPr>
              <a:tblGrid>
                <a:gridCol w="2621349">
                  <a:extLst>
                    <a:ext uri="{9D8B030D-6E8A-4147-A177-3AD203B41FA5}">
                      <a16:colId xmlns:a16="http://schemas.microsoft.com/office/drawing/2014/main" val="1200968466"/>
                    </a:ext>
                  </a:extLst>
                </a:gridCol>
                <a:gridCol w="6977577">
                  <a:extLst>
                    <a:ext uri="{9D8B030D-6E8A-4147-A177-3AD203B41FA5}">
                      <a16:colId xmlns:a16="http://schemas.microsoft.com/office/drawing/2014/main" val="3698928534"/>
                    </a:ext>
                  </a:extLst>
                </a:gridCol>
              </a:tblGrid>
              <a:tr h="2618942">
                <a:tc>
                  <a:txBody>
                    <a:bodyPr/>
                    <a:lstStyle/>
                    <a:p>
                      <a:endParaRPr lang="en-IN" sz="2300" dirty="0"/>
                    </a:p>
                    <a:p>
                      <a:endParaRPr lang="en-IN" sz="2300" dirty="0"/>
                    </a:p>
                    <a:p>
                      <a:endParaRPr lang="en-IN" sz="2300" dirty="0"/>
                    </a:p>
                    <a:p>
                      <a:endParaRPr lang="en-IN" sz="2300" dirty="0"/>
                    </a:p>
                    <a:p>
                      <a:pPr algn="ctr"/>
                      <a:r>
                        <a:rPr lang="en-IN" sz="2300" dirty="0"/>
                        <a:t>Fintech Companies</a:t>
                      </a:r>
                    </a:p>
                    <a:p>
                      <a:endParaRPr lang="en-IN" sz="2300" dirty="0"/>
                    </a:p>
                  </a:txBody>
                  <a:tcPr/>
                </a:tc>
                <a:tc>
                  <a:txBody>
                    <a:bodyPr/>
                    <a:lstStyle/>
                    <a:p>
                      <a:endParaRPr lang="en-IN" sz="2300" dirty="0"/>
                    </a:p>
                    <a:p>
                      <a:endParaRPr lang="en-IN" sz="2300" dirty="0"/>
                    </a:p>
                    <a:p>
                      <a:pPr algn="just"/>
                      <a:r>
                        <a:rPr lang="en-US" sz="2300" b="0" dirty="0"/>
                        <a:t>Newer, Technology-focused Companies use the Secure Data-sharing features of open banking to Create Specialized Services. </a:t>
                      </a:r>
                    </a:p>
                    <a:p>
                      <a:pPr algn="just"/>
                      <a:endParaRPr lang="en-US" sz="2300" b="0" dirty="0"/>
                    </a:p>
                    <a:p>
                      <a:pPr algn="just"/>
                      <a:r>
                        <a:rPr lang="en-US" sz="2300" b="0" dirty="0"/>
                        <a:t>These range from budgeting apps to complex financial management solutions for businesses.</a:t>
                      </a:r>
                    </a:p>
                    <a:p>
                      <a:endParaRPr lang="en-IN" sz="2300" dirty="0"/>
                    </a:p>
                  </a:txBody>
                  <a:tcPr/>
                </a:tc>
                <a:extLst>
                  <a:ext uri="{0D108BD9-81ED-4DB2-BD59-A6C34878D82A}">
                    <a16:rowId xmlns:a16="http://schemas.microsoft.com/office/drawing/2014/main" val="2668758305"/>
                  </a:ext>
                </a:extLst>
              </a:tr>
            </a:tbl>
          </a:graphicData>
        </a:graphic>
      </p:graphicFrame>
    </p:spTree>
    <p:extLst>
      <p:ext uri="{BB962C8B-B14F-4D97-AF65-F5344CB8AC3E}">
        <p14:creationId xmlns:p14="http://schemas.microsoft.com/office/powerpoint/2010/main" val="34448493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3" name="Picture 2" descr="open banking API platforms [Q&amp;A ...">
            <a:extLst>
              <a:ext uri="{FF2B5EF4-FFF2-40B4-BE49-F238E27FC236}">
                <a16:creationId xmlns:a16="http://schemas.microsoft.com/office/drawing/2014/main" id="{233E7BDD-7264-813B-C1AE-33F4282821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67ABEE15-7BD4-352D-E7D6-665523C16EC2}"/>
              </a:ext>
            </a:extLst>
          </p:cNvPr>
          <p:cNvGraphicFramePr>
            <a:graphicFrameLocks noGrp="1"/>
          </p:cNvGraphicFramePr>
          <p:nvPr>
            <p:extLst>
              <p:ext uri="{D42A27DB-BD31-4B8C-83A1-F6EECF244321}">
                <p14:modId xmlns:p14="http://schemas.microsoft.com/office/powerpoint/2010/main" val="3944722559"/>
              </p:ext>
            </p:extLst>
          </p:nvPr>
        </p:nvGraphicFramePr>
        <p:xfrm>
          <a:off x="1303537" y="2037466"/>
          <a:ext cx="9598926" cy="2618942"/>
        </p:xfrm>
        <a:graphic>
          <a:graphicData uri="http://schemas.openxmlformats.org/drawingml/2006/table">
            <a:tbl>
              <a:tblPr firstRow="1" bandRow="1">
                <a:tableStyleId>{18603FDC-E32A-4AB5-989C-0864C3EAD2B8}</a:tableStyleId>
              </a:tblPr>
              <a:tblGrid>
                <a:gridCol w="2621349">
                  <a:extLst>
                    <a:ext uri="{9D8B030D-6E8A-4147-A177-3AD203B41FA5}">
                      <a16:colId xmlns:a16="http://schemas.microsoft.com/office/drawing/2014/main" val="1200968466"/>
                    </a:ext>
                  </a:extLst>
                </a:gridCol>
                <a:gridCol w="6977577">
                  <a:extLst>
                    <a:ext uri="{9D8B030D-6E8A-4147-A177-3AD203B41FA5}">
                      <a16:colId xmlns:a16="http://schemas.microsoft.com/office/drawing/2014/main" val="3698928534"/>
                    </a:ext>
                  </a:extLst>
                </a:gridCol>
              </a:tblGrid>
              <a:tr h="2618942">
                <a:tc>
                  <a:txBody>
                    <a:bodyPr/>
                    <a:lstStyle/>
                    <a:p>
                      <a:endParaRPr lang="en-IN" sz="2300" dirty="0"/>
                    </a:p>
                    <a:p>
                      <a:endParaRPr lang="en-IN" sz="2300" dirty="0"/>
                    </a:p>
                    <a:p>
                      <a:pPr algn="ctr"/>
                      <a:r>
                        <a:rPr lang="en-US" sz="2300" dirty="0"/>
                        <a:t>Small and Medium-sized Businesses (SMBs)</a:t>
                      </a:r>
                    </a:p>
                    <a:p>
                      <a:endParaRPr lang="en-IN" sz="2300" dirty="0"/>
                    </a:p>
                  </a:txBody>
                  <a:tcPr/>
                </a:tc>
                <a:tc>
                  <a:txBody>
                    <a:bodyPr/>
                    <a:lstStyle/>
                    <a:p>
                      <a:endParaRPr lang="en-IN" sz="2300" dirty="0"/>
                    </a:p>
                    <a:p>
                      <a:endParaRPr lang="en-IN" sz="2300" dirty="0"/>
                    </a:p>
                    <a:p>
                      <a:pPr algn="just"/>
                      <a:r>
                        <a:rPr lang="en-US" sz="2300" b="0" dirty="0"/>
                        <a:t>These Organizations use Open Banking to Automate various Tasks, such as Reconciling Invoices with Bank Transactions and Gaining a Clearer Picture of their Financial Status.</a:t>
                      </a:r>
                    </a:p>
                    <a:p>
                      <a:endParaRPr lang="en-IN" sz="2300" dirty="0"/>
                    </a:p>
                  </a:txBody>
                  <a:tcPr/>
                </a:tc>
                <a:extLst>
                  <a:ext uri="{0D108BD9-81ED-4DB2-BD59-A6C34878D82A}">
                    <a16:rowId xmlns:a16="http://schemas.microsoft.com/office/drawing/2014/main" val="2668758305"/>
                  </a:ext>
                </a:extLst>
              </a:tr>
            </a:tbl>
          </a:graphicData>
        </a:graphic>
      </p:graphicFrame>
    </p:spTree>
    <p:extLst>
      <p:ext uri="{BB962C8B-B14F-4D97-AF65-F5344CB8AC3E}">
        <p14:creationId xmlns:p14="http://schemas.microsoft.com/office/powerpoint/2010/main" val="34802375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3" name="Picture 2" descr="open banking API platforms [Q&amp;A ...">
            <a:extLst>
              <a:ext uri="{FF2B5EF4-FFF2-40B4-BE49-F238E27FC236}">
                <a16:creationId xmlns:a16="http://schemas.microsoft.com/office/drawing/2014/main" id="{233E7BDD-7264-813B-C1AE-33F4282821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67ABEE15-7BD4-352D-E7D6-665523C16EC2}"/>
              </a:ext>
            </a:extLst>
          </p:cNvPr>
          <p:cNvGraphicFramePr>
            <a:graphicFrameLocks noGrp="1"/>
          </p:cNvGraphicFramePr>
          <p:nvPr>
            <p:extLst>
              <p:ext uri="{D42A27DB-BD31-4B8C-83A1-F6EECF244321}">
                <p14:modId xmlns:p14="http://schemas.microsoft.com/office/powerpoint/2010/main" val="69533436"/>
              </p:ext>
            </p:extLst>
          </p:nvPr>
        </p:nvGraphicFramePr>
        <p:xfrm>
          <a:off x="1303537" y="2037466"/>
          <a:ext cx="9598926" cy="2895600"/>
        </p:xfrm>
        <a:graphic>
          <a:graphicData uri="http://schemas.openxmlformats.org/drawingml/2006/table">
            <a:tbl>
              <a:tblPr firstRow="1" bandRow="1">
                <a:tableStyleId>{18603FDC-E32A-4AB5-989C-0864C3EAD2B8}</a:tableStyleId>
              </a:tblPr>
              <a:tblGrid>
                <a:gridCol w="2621349">
                  <a:extLst>
                    <a:ext uri="{9D8B030D-6E8A-4147-A177-3AD203B41FA5}">
                      <a16:colId xmlns:a16="http://schemas.microsoft.com/office/drawing/2014/main" val="1200968466"/>
                    </a:ext>
                  </a:extLst>
                </a:gridCol>
                <a:gridCol w="6977577">
                  <a:extLst>
                    <a:ext uri="{9D8B030D-6E8A-4147-A177-3AD203B41FA5}">
                      <a16:colId xmlns:a16="http://schemas.microsoft.com/office/drawing/2014/main" val="3698928534"/>
                    </a:ext>
                  </a:extLst>
                </a:gridCol>
              </a:tblGrid>
              <a:tr h="2618942">
                <a:tc>
                  <a:txBody>
                    <a:bodyPr/>
                    <a:lstStyle/>
                    <a:p>
                      <a:endParaRPr lang="en-IN" sz="2300" dirty="0"/>
                    </a:p>
                    <a:p>
                      <a:endParaRPr lang="en-IN" sz="2300" dirty="0"/>
                    </a:p>
                    <a:p>
                      <a:endParaRPr lang="en-IN" sz="2300" dirty="0"/>
                    </a:p>
                    <a:p>
                      <a:pPr algn="ctr"/>
                      <a:r>
                        <a:rPr lang="en-IN" sz="2300" dirty="0"/>
                        <a:t>Regulatory Bodies</a:t>
                      </a:r>
                    </a:p>
                    <a:p>
                      <a:endParaRPr lang="en-IN" sz="2300" dirty="0"/>
                    </a:p>
                  </a:txBody>
                  <a:tcPr/>
                </a:tc>
                <a:tc>
                  <a:txBody>
                    <a:bodyPr/>
                    <a:lstStyle/>
                    <a:p>
                      <a:endParaRPr lang="en-IN" sz="2300" dirty="0"/>
                    </a:p>
                    <a:p>
                      <a:pPr algn="just"/>
                      <a:r>
                        <a:rPr lang="en-US" sz="2300" b="0" dirty="0"/>
                        <a:t>The Organizations that set and Enforce Financial Rules find Open Banking useful for Creating a </a:t>
                      </a:r>
                      <a:r>
                        <a:rPr lang="en-US" sz="2300" b="0" dirty="0" err="1"/>
                        <a:t>Standardised</a:t>
                      </a:r>
                      <a:r>
                        <a:rPr lang="en-US" sz="2300" b="0" dirty="0"/>
                        <a:t> Environment. </a:t>
                      </a:r>
                    </a:p>
                    <a:p>
                      <a:pPr algn="just"/>
                      <a:endParaRPr lang="en-US" sz="2300" b="0" dirty="0"/>
                    </a:p>
                    <a:p>
                      <a:pPr algn="just"/>
                      <a:r>
                        <a:rPr lang="en-US" sz="2300" b="0" dirty="0"/>
                        <a:t>This </a:t>
                      </a:r>
                      <a:r>
                        <a:rPr lang="en-US" sz="2300" b="0" u="sng" dirty="0"/>
                        <a:t>Helps Protect Customers and Ensure Secure Data Handling Practices</a:t>
                      </a:r>
                      <a:r>
                        <a:rPr lang="en-US" sz="2300" b="0" dirty="0"/>
                        <a:t> within the Financial Services Industry.</a:t>
                      </a:r>
                    </a:p>
                    <a:p>
                      <a:endParaRPr lang="en-IN" sz="2300" dirty="0"/>
                    </a:p>
                  </a:txBody>
                  <a:tcPr/>
                </a:tc>
                <a:extLst>
                  <a:ext uri="{0D108BD9-81ED-4DB2-BD59-A6C34878D82A}">
                    <a16:rowId xmlns:a16="http://schemas.microsoft.com/office/drawing/2014/main" val="2668758305"/>
                  </a:ext>
                </a:extLst>
              </a:tr>
            </a:tbl>
          </a:graphicData>
        </a:graphic>
      </p:graphicFrame>
    </p:spTree>
    <p:extLst>
      <p:ext uri="{BB962C8B-B14F-4D97-AF65-F5344CB8AC3E}">
        <p14:creationId xmlns:p14="http://schemas.microsoft.com/office/powerpoint/2010/main" val="319231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3" name="Picture 2" descr="open banking API platforms [Q&amp;A ...">
            <a:extLst>
              <a:ext uri="{FF2B5EF4-FFF2-40B4-BE49-F238E27FC236}">
                <a16:creationId xmlns:a16="http://schemas.microsoft.com/office/drawing/2014/main" id="{233E7BDD-7264-813B-C1AE-33F4282821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67ABEE15-7BD4-352D-E7D6-665523C16EC2}"/>
              </a:ext>
            </a:extLst>
          </p:cNvPr>
          <p:cNvGraphicFramePr>
            <a:graphicFrameLocks noGrp="1"/>
          </p:cNvGraphicFramePr>
          <p:nvPr>
            <p:extLst>
              <p:ext uri="{D42A27DB-BD31-4B8C-83A1-F6EECF244321}">
                <p14:modId xmlns:p14="http://schemas.microsoft.com/office/powerpoint/2010/main" val="570596608"/>
              </p:ext>
            </p:extLst>
          </p:nvPr>
        </p:nvGraphicFramePr>
        <p:xfrm>
          <a:off x="1303537" y="2037466"/>
          <a:ext cx="9598926" cy="2618942"/>
        </p:xfrm>
        <a:graphic>
          <a:graphicData uri="http://schemas.openxmlformats.org/drawingml/2006/table">
            <a:tbl>
              <a:tblPr firstRow="1" bandRow="1">
                <a:tableStyleId>{18603FDC-E32A-4AB5-989C-0864C3EAD2B8}</a:tableStyleId>
              </a:tblPr>
              <a:tblGrid>
                <a:gridCol w="2621349">
                  <a:extLst>
                    <a:ext uri="{9D8B030D-6E8A-4147-A177-3AD203B41FA5}">
                      <a16:colId xmlns:a16="http://schemas.microsoft.com/office/drawing/2014/main" val="1200968466"/>
                    </a:ext>
                  </a:extLst>
                </a:gridCol>
                <a:gridCol w="6977577">
                  <a:extLst>
                    <a:ext uri="{9D8B030D-6E8A-4147-A177-3AD203B41FA5}">
                      <a16:colId xmlns:a16="http://schemas.microsoft.com/office/drawing/2014/main" val="3698928534"/>
                    </a:ext>
                  </a:extLst>
                </a:gridCol>
              </a:tblGrid>
              <a:tr h="2618942">
                <a:tc>
                  <a:txBody>
                    <a:bodyPr/>
                    <a:lstStyle/>
                    <a:p>
                      <a:endParaRPr lang="en-IN" sz="2300" dirty="0"/>
                    </a:p>
                    <a:p>
                      <a:endParaRPr lang="en-IN" sz="2300" dirty="0"/>
                    </a:p>
                    <a:p>
                      <a:endParaRPr lang="en-IN" sz="2300" dirty="0"/>
                    </a:p>
                    <a:p>
                      <a:pPr algn="ctr"/>
                      <a:r>
                        <a:rPr lang="en-IN" sz="2300" dirty="0"/>
                        <a:t>E-commerce Companies</a:t>
                      </a:r>
                    </a:p>
                    <a:p>
                      <a:endParaRPr lang="en-IN" sz="2300" dirty="0"/>
                    </a:p>
                  </a:txBody>
                  <a:tcPr/>
                </a:tc>
                <a:tc>
                  <a:txBody>
                    <a:bodyPr/>
                    <a:lstStyle/>
                    <a:p>
                      <a:endParaRPr lang="en-IN" sz="2300" dirty="0"/>
                    </a:p>
                    <a:p>
                      <a:endParaRPr lang="en-IN" sz="2300" dirty="0"/>
                    </a:p>
                    <a:p>
                      <a:pPr algn="just"/>
                      <a:r>
                        <a:rPr lang="en-US" sz="2300" b="0" dirty="0"/>
                        <a:t>Businesses Selling Products or Services Online can Process Transactions more Directly, Often Bypassing Traditional Payment Systems and Reducing Costs.</a:t>
                      </a:r>
                    </a:p>
                    <a:p>
                      <a:endParaRPr lang="en-IN" sz="2300" dirty="0"/>
                    </a:p>
                  </a:txBody>
                  <a:tcPr/>
                </a:tc>
                <a:extLst>
                  <a:ext uri="{0D108BD9-81ED-4DB2-BD59-A6C34878D82A}">
                    <a16:rowId xmlns:a16="http://schemas.microsoft.com/office/drawing/2014/main" val="2668758305"/>
                  </a:ext>
                </a:extLst>
              </a:tr>
            </a:tbl>
          </a:graphicData>
        </a:graphic>
      </p:graphicFrame>
    </p:spTree>
    <p:extLst>
      <p:ext uri="{BB962C8B-B14F-4D97-AF65-F5344CB8AC3E}">
        <p14:creationId xmlns:p14="http://schemas.microsoft.com/office/powerpoint/2010/main" val="3043118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3" name="Picture 2" descr="open banking API platforms [Q&amp;A ...">
            <a:extLst>
              <a:ext uri="{FF2B5EF4-FFF2-40B4-BE49-F238E27FC236}">
                <a16:creationId xmlns:a16="http://schemas.microsoft.com/office/drawing/2014/main" id="{233E7BDD-7264-813B-C1AE-33F4282821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67ABEE15-7BD4-352D-E7D6-665523C16EC2}"/>
              </a:ext>
            </a:extLst>
          </p:cNvPr>
          <p:cNvGraphicFramePr>
            <a:graphicFrameLocks noGrp="1"/>
          </p:cNvGraphicFramePr>
          <p:nvPr>
            <p:extLst>
              <p:ext uri="{D42A27DB-BD31-4B8C-83A1-F6EECF244321}">
                <p14:modId xmlns:p14="http://schemas.microsoft.com/office/powerpoint/2010/main" val="801687591"/>
              </p:ext>
            </p:extLst>
          </p:nvPr>
        </p:nvGraphicFramePr>
        <p:xfrm>
          <a:off x="1303537" y="2037466"/>
          <a:ext cx="9598926" cy="2618942"/>
        </p:xfrm>
        <a:graphic>
          <a:graphicData uri="http://schemas.openxmlformats.org/drawingml/2006/table">
            <a:tbl>
              <a:tblPr firstRow="1" bandRow="1">
                <a:tableStyleId>{18603FDC-E32A-4AB5-989C-0864C3EAD2B8}</a:tableStyleId>
              </a:tblPr>
              <a:tblGrid>
                <a:gridCol w="2621349">
                  <a:extLst>
                    <a:ext uri="{9D8B030D-6E8A-4147-A177-3AD203B41FA5}">
                      <a16:colId xmlns:a16="http://schemas.microsoft.com/office/drawing/2014/main" val="1200968466"/>
                    </a:ext>
                  </a:extLst>
                </a:gridCol>
                <a:gridCol w="6977577">
                  <a:extLst>
                    <a:ext uri="{9D8B030D-6E8A-4147-A177-3AD203B41FA5}">
                      <a16:colId xmlns:a16="http://schemas.microsoft.com/office/drawing/2014/main" val="3698928534"/>
                    </a:ext>
                  </a:extLst>
                </a:gridCol>
              </a:tblGrid>
              <a:tr h="2618942">
                <a:tc>
                  <a:txBody>
                    <a:bodyPr/>
                    <a:lstStyle/>
                    <a:p>
                      <a:endParaRPr lang="en-IN" sz="2300" dirty="0"/>
                    </a:p>
                    <a:p>
                      <a:endParaRPr lang="en-IN" sz="2300" dirty="0"/>
                    </a:p>
                    <a:p>
                      <a:endParaRPr lang="en-IN" sz="2300" dirty="0"/>
                    </a:p>
                    <a:p>
                      <a:pPr algn="ctr"/>
                      <a:r>
                        <a:rPr lang="en-IN" sz="2300" dirty="0"/>
                        <a:t>Accounting Platforms</a:t>
                      </a:r>
                    </a:p>
                    <a:p>
                      <a:endParaRPr lang="en-IN" sz="2300" dirty="0"/>
                    </a:p>
                  </a:txBody>
                  <a:tcPr/>
                </a:tc>
                <a:tc>
                  <a:txBody>
                    <a:bodyPr/>
                    <a:lstStyle/>
                    <a:p>
                      <a:endParaRPr lang="en-IN" sz="2300" dirty="0"/>
                    </a:p>
                    <a:p>
                      <a:endParaRPr lang="en-IN" sz="2300" dirty="0"/>
                    </a:p>
                    <a:p>
                      <a:pPr algn="just"/>
                      <a:r>
                        <a:rPr lang="en-US" sz="2300" b="0" dirty="0"/>
                        <a:t>Financial Software can access Real-time Transaction Data, Making it easier to Manage Accounts and Reducing the need for Manual Data Entry.</a:t>
                      </a:r>
                    </a:p>
                    <a:p>
                      <a:endParaRPr lang="en-IN" sz="2300" dirty="0"/>
                    </a:p>
                  </a:txBody>
                  <a:tcPr/>
                </a:tc>
                <a:extLst>
                  <a:ext uri="{0D108BD9-81ED-4DB2-BD59-A6C34878D82A}">
                    <a16:rowId xmlns:a16="http://schemas.microsoft.com/office/drawing/2014/main" val="2668758305"/>
                  </a:ext>
                </a:extLst>
              </a:tr>
            </a:tbl>
          </a:graphicData>
        </a:graphic>
      </p:graphicFrame>
    </p:spTree>
    <p:extLst>
      <p:ext uri="{BB962C8B-B14F-4D97-AF65-F5344CB8AC3E}">
        <p14:creationId xmlns:p14="http://schemas.microsoft.com/office/powerpoint/2010/main" val="30531307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3" name="Picture 2" descr="open banking API platforms [Q&amp;A ...">
            <a:extLst>
              <a:ext uri="{FF2B5EF4-FFF2-40B4-BE49-F238E27FC236}">
                <a16:creationId xmlns:a16="http://schemas.microsoft.com/office/drawing/2014/main" id="{233E7BDD-7264-813B-C1AE-33F4282821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67ABEE15-7BD4-352D-E7D6-665523C16EC2}"/>
              </a:ext>
            </a:extLst>
          </p:cNvPr>
          <p:cNvGraphicFramePr>
            <a:graphicFrameLocks noGrp="1"/>
          </p:cNvGraphicFramePr>
          <p:nvPr>
            <p:extLst>
              <p:ext uri="{D42A27DB-BD31-4B8C-83A1-F6EECF244321}">
                <p14:modId xmlns:p14="http://schemas.microsoft.com/office/powerpoint/2010/main" val="3874150262"/>
              </p:ext>
            </p:extLst>
          </p:nvPr>
        </p:nvGraphicFramePr>
        <p:xfrm>
          <a:off x="1303537" y="2037466"/>
          <a:ext cx="9598926" cy="2618942"/>
        </p:xfrm>
        <a:graphic>
          <a:graphicData uri="http://schemas.openxmlformats.org/drawingml/2006/table">
            <a:tbl>
              <a:tblPr firstRow="1" bandRow="1">
                <a:tableStyleId>{18603FDC-E32A-4AB5-989C-0864C3EAD2B8}</a:tableStyleId>
              </a:tblPr>
              <a:tblGrid>
                <a:gridCol w="2621349">
                  <a:extLst>
                    <a:ext uri="{9D8B030D-6E8A-4147-A177-3AD203B41FA5}">
                      <a16:colId xmlns:a16="http://schemas.microsoft.com/office/drawing/2014/main" val="1200968466"/>
                    </a:ext>
                  </a:extLst>
                </a:gridCol>
                <a:gridCol w="6977577">
                  <a:extLst>
                    <a:ext uri="{9D8B030D-6E8A-4147-A177-3AD203B41FA5}">
                      <a16:colId xmlns:a16="http://schemas.microsoft.com/office/drawing/2014/main" val="3698928534"/>
                    </a:ext>
                  </a:extLst>
                </a:gridCol>
              </a:tblGrid>
              <a:tr h="2618942">
                <a:tc>
                  <a:txBody>
                    <a:bodyPr/>
                    <a:lstStyle/>
                    <a:p>
                      <a:endParaRPr lang="en-IN" sz="2300" dirty="0"/>
                    </a:p>
                    <a:p>
                      <a:endParaRPr lang="en-IN" sz="2300" dirty="0"/>
                    </a:p>
                    <a:p>
                      <a:endParaRPr lang="en-IN" sz="2300" dirty="0"/>
                    </a:p>
                    <a:p>
                      <a:pPr algn="ctr"/>
                      <a:r>
                        <a:rPr lang="en-IN" sz="2300" dirty="0"/>
                        <a:t>Software Developers</a:t>
                      </a:r>
                    </a:p>
                    <a:p>
                      <a:endParaRPr lang="en-IN" sz="2300" dirty="0"/>
                    </a:p>
                  </a:txBody>
                  <a:tcPr/>
                </a:tc>
                <a:tc>
                  <a:txBody>
                    <a:bodyPr/>
                    <a:lstStyle/>
                    <a:p>
                      <a:endParaRPr lang="en-IN" sz="2300" dirty="0"/>
                    </a:p>
                    <a:p>
                      <a:endParaRPr lang="en-IN" sz="2300" dirty="0"/>
                    </a:p>
                    <a:p>
                      <a:pPr algn="just"/>
                      <a:r>
                        <a:rPr lang="en-US" sz="2300" b="0" dirty="0"/>
                        <a:t>With Open Banking APIs, Software Developers can create a Range of Beneficial Services and Tools for Both Individual Customers and Businesses, Opening up New Avenues for Innovation.</a:t>
                      </a:r>
                    </a:p>
                    <a:p>
                      <a:endParaRPr lang="en-IN" sz="2300" dirty="0"/>
                    </a:p>
                  </a:txBody>
                  <a:tcPr/>
                </a:tc>
                <a:extLst>
                  <a:ext uri="{0D108BD9-81ED-4DB2-BD59-A6C34878D82A}">
                    <a16:rowId xmlns:a16="http://schemas.microsoft.com/office/drawing/2014/main" val="2668758305"/>
                  </a:ext>
                </a:extLst>
              </a:tr>
            </a:tbl>
          </a:graphicData>
        </a:graphic>
      </p:graphicFrame>
    </p:spTree>
    <p:extLst>
      <p:ext uri="{BB962C8B-B14F-4D97-AF65-F5344CB8AC3E}">
        <p14:creationId xmlns:p14="http://schemas.microsoft.com/office/powerpoint/2010/main" val="32679277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3" name="Picture 2" descr="open banking API platforms [Q&amp;A ...">
            <a:extLst>
              <a:ext uri="{FF2B5EF4-FFF2-40B4-BE49-F238E27FC236}">
                <a16:creationId xmlns:a16="http://schemas.microsoft.com/office/drawing/2014/main" id="{233E7BDD-7264-813B-C1AE-33F4282821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67ABEE15-7BD4-352D-E7D6-665523C16EC2}"/>
              </a:ext>
            </a:extLst>
          </p:cNvPr>
          <p:cNvGraphicFramePr>
            <a:graphicFrameLocks noGrp="1"/>
          </p:cNvGraphicFramePr>
          <p:nvPr>
            <p:extLst>
              <p:ext uri="{D42A27DB-BD31-4B8C-83A1-F6EECF244321}">
                <p14:modId xmlns:p14="http://schemas.microsoft.com/office/powerpoint/2010/main" val="1585877776"/>
              </p:ext>
            </p:extLst>
          </p:nvPr>
        </p:nvGraphicFramePr>
        <p:xfrm>
          <a:off x="1303537" y="2037466"/>
          <a:ext cx="9598926" cy="2618942"/>
        </p:xfrm>
        <a:graphic>
          <a:graphicData uri="http://schemas.openxmlformats.org/drawingml/2006/table">
            <a:tbl>
              <a:tblPr firstRow="1" bandRow="1">
                <a:tableStyleId>{18603FDC-E32A-4AB5-989C-0864C3EAD2B8}</a:tableStyleId>
              </a:tblPr>
              <a:tblGrid>
                <a:gridCol w="2621349">
                  <a:extLst>
                    <a:ext uri="{9D8B030D-6E8A-4147-A177-3AD203B41FA5}">
                      <a16:colId xmlns:a16="http://schemas.microsoft.com/office/drawing/2014/main" val="1200968466"/>
                    </a:ext>
                  </a:extLst>
                </a:gridCol>
                <a:gridCol w="6977577">
                  <a:extLst>
                    <a:ext uri="{9D8B030D-6E8A-4147-A177-3AD203B41FA5}">
                      <a16:colId xmlns:a16="http://schemas.microsoft.com/office/drawing/2014/main" val="3698928534"/>
                    </a:ext>
                  </a:extLst>
                </a:gridCol>
              </a:tblGrid>
              <a:tr h="2618942">
                <a:tc>
                  <a:txBody>
                    <a:bodyPr/>
                    <a:lstStyle/>
                    <a:p>
                      <a:endParaRPr lang="en-IN" sz="2300" dirty="0"/>
                    </a:p>
                    <a:p>
                      <a:endParaRPr lang="en-IN" sz="2300" dirty="0"/>
                    </a:p>
                    <a:p>
                      <a:pPr algn="ctr"/>
                      <a:r>
                        <a:rPr lang="en-IN" sz="2300" dirty="0"/>
                        <a:t>Credit and Lending Institutions</a:t>
                      </a:r>
                    </a:p>
                    <a:p>
                      <a:endParaRPr lang="en-IN" sz="2300" dirty="0"/>
                    </a:p>
                  </a:txBody>
                  <a:tcPr/>
                </a:tc>
                <a:tc>
                  <a:txBody>
                    <a:bodyPr/>
                    <a:lstStyle/>
                    <a:p>
                      <a:endParaRPr lang="en-IN" sz="2300" dirty="0"/>
                    </a:p>
                    <a:p>
                      <a:endParaRPr lang="en-IN" sz="2300" dirty="0"/>
                    </a:p>
                    <a:p>
                      <a:pPr algn="just"/>
                      <a:r>
                        <a:rPr lang="en-US" sz="2300" b="0" dirty="0"/>
                        <a:t>These Entities can make Faster and more Accurate decisions by Accessing Financial Data Quickly, </a:t>
                      </a:r>
                      <a:r>
                        <a:rPr lang="en-US" sz="2300" b="0" dirty="0" err="1"/>
                        <a:t>Optimising</a:t>
                      </a:r>
                      <a:r>
                        <a:rPr lang="en-US" sz="2300" b="0" dirty="0"/>
                        <a:t> Loan Provision and Credit Scoring Procedures.</a:t>
                      </a:r>
                    </a:p>
                    <a:p>
                      <a:endParaRPr lang="en-IN" sz="2300" dirty="0"/>
                    </a:p>
                  </a:txBody>
                  <a:tcPr/>
                </a:tc>
                <a:extLst>
                  <a:ext uri="{0D108BD9-81ED-4DB2-BD59-A6C34878D82A}">
                    <a16:rowId xmlns:a16="http://schemas.microsoft.com/office/drawing/2014/main" val="2668758305"/>
                  </a:ext>
                </a:extLst>
              </a:tr>
            </a:tbl>
          </a:graphicData>
        </a:graphic>
      </p:graphicFrame>
    </p:spTree>
    <p:extLst>
      <p:ext uri="{BB962C8B-B14F-4D97-AF65-F5344CB8AC3E}">
        <p14:creationId xmlns:p14="http://schemas.microsoft.com/office/powerpoint/2010/main" val="33431140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8" name="TextBox 7">
            <a:extLst>
              <a:ext uri="{FF2B5EF4-FFF2-40B4-BE49-F238E27FC236}">
                <a16:creationId xmlns:a16="http://schemas.microsoft.com/office/drawing/2014/main" id="{08401D1E-8C89-42A5-AC8F-8ED3C470623E}"/>
              </a:ext>
            </a:extLst>
          </p:cNvPr>
          <p:cNvSpPr txBox="1"/>
          <p:nvPr/>
        </p:nvSpPr>
        <p:spPr>
          <a:xfrm>
            <a:off x="1280294" y="1588373"/>
            <a:ext cx="9598925" cy="2049600"/>
          </a:xfrm>
          <a:prstGeom prst="rect">
            <a:avLst/>
          </a:prstGeom>
          <a:noFill/>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endParaRPr lang="en-US" sz="36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Benefits of Open </a:t>
            </a:r>
            <a:r>
              <a:rPr lang="en-US" sz="3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B</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anking</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open banking API platforms [Q&amp;A ...">
            <a:extLst>
              <a:ext uri="{FF2B5EF4-FFF2-40B4-BE49-F238E27FC236}">
                <a16:creationId xmlns:a16="http://schemas.microsoft.com/office/drawing/2014/main" id="{DCD84DF9-785F-2A35-5251-843319492C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3054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8" name="TextBox 7">
            <a:extLst>
              <a:ext uri="{FF2B5EF4-FFF2-40B4-BE49-F238E27FC236}">
                <a16:creationId xmlns:a16="http://schemas.microsoft.com/office/drawing/2014/main" id="{08401D1E-8C89-42A5-AC8F-8ED3C470623E}"/>
              </a:ext>
            </a:extLst>
          </p:cNvPr>
          <p:cNvSpPr txBox="1"/>
          <p:nvPr/>
        </p:nvSpPr>
        <p:spPr>
          <a:xfrm>
            <a:off x="1280294" y="1588373"/>
            <a:ext cx="9598925" cy="2658035"/>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Open banking provides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businesses with a variety of opportunities to improve operations</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comply more easily with regulations, and offer value-added services that can position them effectively for the future. </a:t>
            </a:r>
            <a:endParaRPr kumimoji="0" lang="en-IN"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open banking API platforms [Q&amp;A ...">
            <a:extLst>
              <a:ext uri="{FF2B5EF4-FFF2-40B4-BE49-F238E27FC236}">
                <a16:creationId xmlns:a16="http://schemas.microsoft.com/office/drawing/2014/main" id="{C9181021-C1B6-75ED-3352-B7CEBEA5C2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376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8" name="TextBox 7">
            <a:extLst>
              <a:ext uri="{FF2B5EF4-FFF2-40B4-BE49-F238E27FC236}">
                <a16:creationId xmlns:a16="http://schemas.microsoft.com/office/drawing/2014/main" id="{08401D1E-8C89-42A5-AC8F-8ED3C470623E}"/>
              </a:ext>
            </a:extLst>
          </p:cNvPr>
          <p:cNvSpPr txBox="1"/>
          <p:nvPr/>
        </p:nvSpPr>
        <p:spPr>
          <a:xfrm>
            <a:off x="1280294" y="1588373"/>
            <a:ext cx="9598925" cy="4201920"/>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3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Open Banking “Reduces” the Following:</a:t>
            </a:r>
            <a:endPar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4572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Cheque</a:t>
            </a:r>
            <a:r>
              <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Culture.</a:t>
            </a:r>
          </a:p>
          <a:p>
            <a:pPr marL="342900" marR="0" lvl="0" indent="-342900" algn="just" defTabSz="4572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lang="en-US" sz="23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Visiting to the Bank</a:t>
            </a:r>
            <a:r>
              <a:rPr lang="en-US" sz="2300" dirty="0">
                <a:solidFill>
                  <a:prstClr val="black"/>
                </a:solidFill>
                <a:latin typeface="Calibri" panose="020F0502020204030204" pitchFamily="34" charset="0"/>
                <a:ea typeface="Calibri" panose="020F0502020204030204" pitchFamily="34" charset="0"/>
                <a:cs typeface="Times New Roman" panose="02020603050405020304" pitchFamily="18" charset="0"/>
              </a:rPr>
              <a:t> for Bank Operations. Thereby </a:t>
            </a:r>
            <a:r>
              <a:rPr lang="en-US" sz="23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footfalls</a:t>
            </a:r>
            <a:r>
              <a:rPr lang="en-US" sz="2300" dirty="0">
                <a:solidFill>
                  <a:prstClr val="black"/>
                </a:solidFill>
                <a:latin typeface="Calibri" panose="020F0502020204030204" pitchFamily="34" charset="0"/>
                <a:ea typeface="Calibri" panose="020F0502020204030204" pitchFamily="34" charset="0"/>
                <a:cs typeface="Times New Roman" panose="02020603050405020304" pitchFamily="18" charset="0"/>
              </a:rPr>
              <a:t> of the Customer to Bank Premises Gradually reduced.</a:t>
            </a:r>
          </a:p>
          <a:p>
            <a:pPr marL="342900" marR="0" lvl="0" indent="-342900" algn="just" defTabSz="4572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lang="en-US" sz="23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Physical</a:t>
            </a:r>
            <a:r>
              <a:rPr lang="en-US" sz="2300" dirty="0">
                <a:solidFill>
                  <a:prstClr val="black"/>
                </a:solidFill>
                <a:latin typeface="Calibri" panose="020F0502020204030204" pitchFamily="34" charset="0"/>
                <a:ea typeface="Calibri" panose="020F0502020204030204" pitchFamily="34" charset="0"/>
                <a:cs typeface="Times New Roman" panose="02020603050405020304" pitchFamily="18" charset="0"/>
              </a:rPr>
              <a:t> to Electronic Payments.</a:t>
            </a:r>
          </a:p>
          <a:p>
            <a:pPr marL="342900" marR="0" lvl="0" indent="-342900" algn="just" defTabSz="4572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lang="en-US" sz="23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Reduction</a:t>
            </a:r>
            <a:r>
              <a:rPr lang="en-US" sz="2300" dirty="0">
                <a:solidFill>
                  <a:prstClr val="black"/>
                </a:solidFill>
                <a:latin typeface="Calibri" panose="020F0502020204030204" pitchFamily="34" charset="0"/>
                <a:ea typeface="Calibri" panose="020F0502020204030204" pitchFamily="34" charset="0"/>
                <a:cs typeface="Times New Roman" panose="02020603050405020304" pitchFamily="18" charset="0"/>
              </a:rPr>
              <a:t> in Cash Transactions.</a:t>
            </a:r>
          </a:p>
          <a:p>
            <a:pPr marL="342900" marR="0" lvl="0" indent="-342900" algn="just" defTabSz="4572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lang="en-US" sz="2300" dirty="0">
                <a:solidFill>
                  <a:prstClr val="black"/>
                </a:solidFill>
                <a:latin typeface="Calibri" panose="020F0502020204030204" pitchFamily="34" charset="0"/>
                <a:ea typeface="Calibri" panose="020F0502020204030204" pitchFamily="34" charset="0"/>
                <a:cs typeface="Times New Roman" panose="02020603050405020304" pitchFamily="18" charset="0"/>
              </a:rPr>
              <a:t>More </a:t>
            </a:r>
            <a:r>
              <a:rPr lang="en-US" sz="23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Investment </a:t>
            </a:r>
            <a:r>
              <a:rPr lang="en-US" sz="2300" dirty="0">
                <a:solidFill>
                  <a:prstClr val="black"/>
                </a:solidFill>
                <a:latin typeface="Calibri" panose="020F0502020204030204" pitchFamily="34" charset="0"/>
                <a:ea typeface="Calibri" panose="020F0502020204030204" pitchFamily="34" charset="0"/>
                <a:cs typeface="Times New Roman" panose="02020603050405020304" pitchFamily="18" charset="0"/>
              </a:rPr>
              <a:t>Opportunities.</a:t>
            </a:r>
          </a:p>
          <a:p>
            <a:pPr marL="342900" marR="0" lvl="0" indent="-342900" algn="just" defTabSz="4572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lang="en-US" sz="2300" dirty="0">
                <a:solidFill>
                  <a:prstClr val="black"/>
                </a:solidFill>
                <a:latin typeface="Calibri" panose="020F0502020204030204" pitchFamily="34" charset="0"/>
                <a:ea typeface="Calibri" panose="020F0502020204030204" pitchFamily="34" charset="0"/>
                <a:cs typeface="Times New Roman" panose="02020603050405020304" pitchFamily="18" charset="0"/>
              </a:rPr>
              <a:t>Increase in </a:t>
            </a:r>
            <a:r>
              <a:rPr lang="en-US" sz="23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Customer Awareness</a:t>
            </a:r>
            <a:r>
              <a:rPr lang="en-US" sz="2300" dirty="0">
                <a:solidFill>
                  <a:prstClr val="black"/>
                </a:solidFill>
                <a:latin typeface="Calibri" panose="020F0502020204030204" pitchFamily="34" charset="0"/>
                <a:ea typeface="Calibri" panose="020F0502020204030204" pitchFamily="34" charset="0"/>
                <a:cs typeface="Times New Roman" panose="02020603050405020304" pitchFamily="18" charset="0"/>
              </a:rPr>
              <a:t> in Technology Products.</a:t>
            </a:r>
          </a:p>
          <a:p>
            <a:pPr marL="342900" marR="0" lvl="0" indent="-342900" algn="just" defTabSz="4572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Increase in </a:t>
            </a:r>
            <a:r>
              <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Alternate / Al</a:t>
            </a:r>
            <a:r>
              <a:rPr lang="en-US" sz="23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ternative</a:t>
            </a:r>
            <a:r>
              <a:rPr lang="en-US" sz="23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Delivery</a:t>
            </a:r>
            <a:r>
              <a:rPr lang="en-US" sz="2300" dirty="0">
                <a:solidFill>
                  <a:prstClr val="black"/>
                </a:solidFill>
                <a:latin typeface="Calibri" panose="020F0502020204030204" pitchFamily="34" charset="0"/>
                <a:ea typeface="Calibri" panose="020F0502020204030204" pitchFamily="34" charset="0"/>
                <a:cs typeface="Times New Roman" panose="02020603050405020304" pitchFamily="18" charset="0"/>
              </a:rPr>
              <a:t> Channels in Banking System.</a:t>
            </a:r>
          </a:p>
        </p:txBody>
      </p:sp>
      <p:pic>
        <p:nvPicPr>
          <p:cNvPr id="3" name="Picture 2" descr="open banking API platforms [Q&amp;A ...">
            <a:extLst>
              <a:ext uri="{FF2B5EF4-FFF2-40B4-BE49-F238E27FC236}">
                <a16:creationId xmlns:a16="http://schemas.microsoft.com/office/drawing/2014/main" id="{0235B8DD-23D3-5980-F64F-1A8B400FCD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10" y="192618"/>
            <a:ext cx="2208627" cy="112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7174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3" name="Picture 2" descr="open banking API platforms [Q&amp;A ...">
            <a:extLst>
              <a:ext uri="{FF2B5EF4-FFF2-40B4-BE49-F238E27FC236}">
                <a16:creationId xmlns:a16="http://schemas.microsoft.com/office/drawing/2014/main" id="{D0E5D86C-08DE-C70E-58FD-D343BB9477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C6176CD0-6370-3003-15B7-29107FACDB5C}"/>
              </a:ext>
            </a:extLst>
          </p:cNvPr>
          <p:cNvGraphicFramePr>
            <a:graphicFrameLocks noGrp="1"/>
          </p:cNvGraphicFramePr>
          <p:nvPr>
            <p:extLst>
              <p:ext uri="{D42A27DB-BD31-4B8C-83A1-F6EECF244321}">
                <p14:modId xmlns:p14="http://schemas.microsoft.com/office/powerpoint/2010/main" val="147410724"/>
              </p:ext>
            </p:extLst>
          </p:nvPr>
        </p:nvGraphicFramePr>
        <p:xfrm>
          <a:off x="1294227" y="2340615"/>
          <a:ext cx="9598926" cy="2895600"/>
        </p:xfrm>
        <a:graphic>
          <a:graphicData uri="http://schemas.openxmlformats.org/drawingml/2006/table">
            <a:tbl>
              <a:tblPr firstRow="1" bandRow="1">
                <a:tableStyleId>{306799F8-075E-4A3A-A7F6-7FBC6576F1A4}</a:tableStyleId>
              </a:tblPr>
              <a:tblGrid>
                <a:gridCol w="3137096">
                  <a:extLst>
                    <a:ext uri="{9D8B030D-6E8A-4147-A177-3AD203B41FA5}">
                      <a16:colId xmlns:a16="http://schemas.microsoft.com/office/drawing/2014/main" val="1163961791"/>
                    </a:ext>
                  </a:extLst>
                </a:gridCol>
                <a:gridCol w="6461830">
                  <a:extLst>
                    <a:ext uri="{9D8B030D-6E8A-4147-A177-3AD203B41FA5}">
                      <a16:colId xmlns:a16="http://schemas.microsoft.com/office/drawing/2014/main" val="3312636476"/>
                    </a:ext>
                  </a:extLst>
                </a:gridCol>
              </a:tblGrid>
              <a:tr h="2442400">
                <a:tc>
                  <a:txBody>
                    <a:bodyPr/>
                    <a:lstStyle/>
                    <a:p>
                      <a:endParaRPr lang="en-IN" sz="2300" dirty="0"/>
                    </a:p>
                    <a:p>
                      <a:endParaRPr lang="en-IN" sz="2300" dirty="0"/>
                    </a:p>
                    <a:p>
                      <a:pPr algn="ctr"/>
                      <a:r>
                        <a:rPr lang="en-IN" sz="2300" dirty="0"/>
                        <a:t>Data-Driven Decision-making</a:t>
                      </a:r>
                    </a:p>
                    <a:p>
                      <a:endParaRPr lang="en-IN" sz="2300" dirty="0"/>
                    </a:p>
                  </a:txBody>
                  <a:tcPr/>
                </a:tc>
                <a:tc>
                  <a:txBody>
                    <a:bodyPr/>
                    <a:lstStyle/>
                    <a:p>
                      <a:endParaRPr lang="en-IN" sz="2300" dirty="0"/>
                    </a:p>
                    <a:p>
                      <a:pPr algn="just"/>
                      <a:r>
                        <a:rPr lang="en-US" sz="2300" b="0" dirty="0"/>
                        <a:t>Open banking allows businesses to </a:t>
                      </a:r>
                      <a:r>
                        <a:rPr lang="en-US" sz="2300" b="0" u="sng" dirty="0"/>
                        <a:t>obtain detailed financial data</a:t>
                      </a:r>
                      <a:r>
                        <a:rPr lang="en-US" sz="2300" b="0" dirty="0"/>
                        <a:t> that can inform strategic choices, </a:t>
                      </a:r>
                      <a:r>
                        <a:rPr lang="en-US" sz="2300" b="0" u="sng" dirty="0"/>
                        <a:t>from risk assessment to investment planning</a:t>
                      </a:r>
                      <a:r>
                        <a:rPr lang="en-US" sz="2300" b="0" dirty="0"/>
                        <a:t>. </a:t>
                      </a:r>
                    </a:p>
                    <a:p>
                      <a:pPr algn="just"/>
                      <a:endParaRPr lang="en-US" sz="2300" b="0" dirty="0"/>
                    </a:p>
                    <a:p>
                      <a:pPr algn="just"/>
                      <a:r>
                        <a:rPr lang="en-US" sz="2300" b="0" dirty="0"/>
                        <a:t>The depth of available information surpasses that of </a:t>
                      </a:r>
                      <a:r>
                        <a:rPr lang="en-US" sz="2300" b="0" u="sng" dirty="0"/>
                        <a:t>traditional financial statements</a:t>
                      </a:r>
                      <a:r>
                        <a:rPr lang="en-US" sz="2300" b="0" dirty="0"/>
                        <a:t>.</a:t>
                      </a:r>
                    </a:p>
                    <a:p>
                      <a:endParaRPr lang="en-IN" sz="2300" dirty="0"/>
                    </a:p>
                  </a:txBody>
                  <a:tcPr/>
                </a:tc>
                <a:extLst>
                  <a:ext uri="{0D108BD9-81ED-4DB2-BD59-A6C34878D82A}">
                    <a16:rowId xmlns:a16="http://schemas.microsoft.com/office/drawing/2014/main" val="4110672514"/>
                  </a:ext>
                </a:extLst>
              </a:tr>
            </a:tbl>
          </a:graphicData>
        </a:graphic>
      </p:graphicFrame>
    </p:spTree>
    <p:extLst>
      <p:ext uri="{BB962C8B-B14F-4D97-AF65-F5344CB8AC3E}">
        <p14:creationId xmlns:p14="http://schemas.microsoft.com/office/powerpoint/2010/main" val="4958073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3" name="Picture 2" descr="open banking API platforms [Q&amp;A ...">
            <a:extLst>
              <a:ext uri="{FF2B5EF4-FFF2-40B4-BE49-F238E27FC236}">
                <a16:creationId xmlns:a16="http://schemas.microsoft.com/office/drawing/2014/main" id="{D0E5D86C-08DE-C70E-58FD-D343BB9477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C6176CD0-6370-3003-15B7-29107FACDB5C}"/>
              </a:ext>
            </a:extLst>
          </p:cNvPr>
          <p:cNvGraphicFramePr>
            <a:graphicFrameLocks noGrp="1"/>
          </p:cNvGraphicFramePr>
          <p:nvPr>
            <p:extLst>
              <p:ext uri="{D42A27DB-BD31-4B8C-83A1-F6EECF244321}">
                <p14:modId xmlns:p14="http://schemas.microsoft.com/office/powerpoint/2010/main" val="3665807539"/>
              </p:ext>
            </p:extLst>
          </p:nvPr>
        </p:nvGraphicFramePr>
        <p:xfrm>
          <a:off x="1294227" y="2340615"/>
          <a:ext cx="9598926" cy="2895600"/>
        </p:xfrm>
        <a:graphic>
          <a:graphicData uri="http://schemas.openxmlformats.org/drawingml/2006/table">
            <a:tbl>
              <a:tblPr firstRow="1" bandRow="1">
                <a:tableStyleId>{306799F8-075E-4A3A-A7F6-7FBC6576F1A4}</a:tableStyleId>
              </a:tblPr>
              <a:tblGrid>
                <a:gridCol w="3137096">
                  <a:extLst>
                    <a:ext uri="{9D8B030D-6E8A-4147-A177-3AD203B41FA5}">
                      <a16:colId xmlns:a16="http://schemas.microsoft.com/office/drawing/2014/main" val="1163961791"/>
                    </a:ext>
                  </a:extLst>
                </a:gridCol>
                <a:gridCol w="6461830">
                  <a:extLst>
                    <a:ext uri="{9D8B030D-6E8A-4147-A177-3AD203B41FA5}">
                      <a16:colId xmlns:a16="http://schemas.microsoft.com/office/drawing/2014/main" val="3312636476"/>
                    </a:ext>
                  </a:extLst>
                </a:gridCol>
              </a:tblGrid>
              <a:tr h="2442400">
                <a:tc>
                  <a:txBody>
                    <a:bodyPr/>
                    <a:lstStyle/>
                    <a:p>
                      <a:endParaRPr lang="en-IN" sz="2300" dirty="0"/>
                    </a:p>
                    <a:p>
                      <a:endParaRPr lang="en-IN" sz="2300" dirty="0"/>
                    </a:p>
                    <a:p>
                      <a:endParaRPr lang="en-IN" sz="2300" dirty="0"/>
                    </a:p>
                    <a:p>
                      <a:pPr algn="ctr"/>
                      <a:r>
                        <a:rPr lang="en-IN" sz="2300" dirty="0"/>
                        <a:t>Operational Agility</a:t>
                      </a:r>
                    </a:p>
                    <a:p>
                      <a:endParaRPr lang="en-IN" sz="2300" dirty="0"/>
                    </a:p>
                  </a:txBody>
                  <a:tcPr/>
                </a:tc>
                <a:tc>
                  <a:txBody>
                    <a:bodyPr/>
                    <a:lstStyle/>
                    <a:p>
                      <a:endParaRPr lang="en-IN" sz="2300" dirty="0"/>
                    </a:p>
                    <a:p>
                      <a:pPr algn="just"/>
                      <a:r>
                        <a:rPr lang="en-US" sz="2300" b="0" dirty="0"/>
                        <a:t>Open banking offers accelerated data flow, expediting transactions and enabling quicker reconciliation. </a:t>
                      </a:r>
                    </a:p>
                    <a:p>
                      <a:pPr algn="just"/>
                      <a:endParaRPr lang="en-US" sz="2300" b="0" dirty="0"/>
                    </a:p>
                    <a:p>
                      <a:pPr algn="just"/>
                      <a:r>
                        <a:rPr lang="en-US" sz="2300" b="0" dirty="0"/>
                        <a:t>This </a:t>
                      </a:r>
                      <a:r>
                        <a:rPr lang="en-US" sz="2300" b="0" u="sng" dirty="0"/>
                        <a:t>speed translates into greater adaptability</a:t>
                      </a:r>
                      <a:r>
                        <a:rPr lang="en-US" sz="2300" b="0" dirty="0"/>
                        <a:t> in fast-paced market conditions.</a:t>
                      </a:r>
                    </a:p>
                    <a:p>
                      <a:endParaRPr lang="en-IN" sz="2300" dirty="0"/>
                    </a:p>
                  </a:txBody>
                  <a:tcPr/>
                </a:tc>
                <a:extLst>
                  <a:ext uri="{0D108BD9-81ED-4DB2-BD59-A6C34878D82A}">
                    <a16:rowId xmlns:a16="http://schemas.microsoft.com/office/drawing/2014/main" val="4110672514"/>
                  </a:ext>
                </a:extLst>
              </a:tr>
            </a:tbl>
          </a:graphicData>
        </a:graphic>
      </p:graphicFrame>
    </p:spTree>
    <p:extLst>
      <p:ext uri="{BB962C8B-B14F-4D97-AF65-F5344CB8AC3E}">
        <p14:creationId xmlns:p14="http://schemas.microsoft.com/office/powerpoint/2010/main" val="18906943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3" name="Picture 2" descr="open banking API platforms [Q&amp;A ...">
            <a:extLst>
              <a:ext uri="{FF2B5EF4-FFF2-40B4-BE49-F238E27FC236}">
                <a16:creationId xmlns:a16="http://schemas.microsoft.com/office/drawing/2014/main" id="{D0E5D86C-08DE-C70E-58FD-D343BB9477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C6176CD0-6370-3003-15B7-29107FACDB5C}"/>
              </a:ext>
            </a:extLst>
          </p:cNvPr>
          <p:cNvGraphicFramePr>
            <a:graphicFrameLocks noGrp="1"/>
          </p:cNvGraphicFramePr>
          <p:nvPr>
            <p:extLst>
              <p:ext uri="{D42A27DB-BD31-4B8C-83A1-F6EECF244321}">
                <p14:modId xmlns:p14="http://schemas.microsoft.com/office/powerpoint/2010/main" val="1117384558"/>
              </p:ext>
            </p:extLst>
          </p:nvPr>
        </p:nvGraphicFramePr>
        <p:xfrm>
          <a:off x="1294227" y="2340615"/>
          <a:ext cx="9598926" cy="3246120"/>
        </p:xfrm>
        <a:graphic>
          <a:graphicData uri="http://schemas.openxmlformats.org/drawingml/2006/table">
            <a:tbl>
              <a:tblPr firstRow="1" bandRow="1">
                <a:tableStyleId>{306799F8-075E-4A3A-A7F6-7FBC6576F1A4}</a:tableStyleId>
              </a:tblPr>
              <a:tblGrid>
                <a:gridCol w="3137096">
                  <a:extLst>
                    <a:ext uri="{9D8B030D-6E8A-4147-A177-3AD203B41FA5}">
                      <a16:colId xmlns:a16="http://schemas.microsoft.com/office/drawing/2014/main" val="1163961791"/>
                    </a:ext>
                  </a:extLst>
                </a:gridCol>
                <a:gridCol w="6461830">
                  <a:extLst>
                    <a:ext uri="{9D8B030D-6E8A-4147-A177-3AD203B41FA5}">
                      <a16:colId xmlns:a16="http://schemas.microsoft.com/office/drawing/2014/main" val="3312636476"/>
                    </a:ext>
                  </a:extLst>
                </a:gridCol>
              </a:tblGrid>
              <a:tr h="2442400">
                <a:tc>
                  <a:txBody>
                    <a:bodyPr/>
                    <a:lstStyle/>
                    <a:p>
                      <a:endParaRPr lang="en-IN" sz="2300" dirty="0"/>
                    </a:p>
                    <a:p>
                      <a:endParaRPr lang="en-IN" sz="2300" dirty="0"/>
                    </a:p>
                    <a:p>
                      <a:endParaRPr lang="en-IN" sz="2300" dirty="0"/>
                    </a:p>
                    <a:p>
                      <a:pPr algn="ctr"/>
                      <a:r>
                        <a:rPr lang="en-IN" sz="2300" dirty="0"/>
                        <a:t>Interoperable Collaboration</a:t>
                      </a:r>
                    </a:p>
                    <a:p>
                      <a:endParaRPr lang="en-IN" sz="2300" dirty="0"/>
                    </a:p>
                  </a:txBody>
                  <a:tcPr/>
                </a:tc>
                <a:tc>
                  <a:txBody>
                    <a:bodyPr/>
                    <a:lstStyle/>
                    <a:p>
                      <a:endParaRPr lang="en-IN" sz="2300" dirty="0"/>
                    </a:p>
                    <a:p>
                      <a:pPr algn="just"/>
                      <a:r>
                        <a:rPr lang="en-US" sz="2300" b="0" dirty="0"/>
                        <a:t>Open Banking creates an environment where financial institutions and tech-driven companies can </a:t>
                      </a:r>
                      <a:r>
                        <a:rPr lang="en-US" sz="2300" b="0" u="sng" dirty="0"/>
                        <a:t>innovate jointly.</a:t>
                      </a:r>
                      <a:r>
                        <a:rPr lang="en-US" sz="2300" b="0" dirty="0"/>
                        <a:t> </a:t>
                      </a:r>
                    </a:p>
                    <a:p>
                      <a:pPr algn="just"/>
                      <a:endParaRPr lang="en-US" sz="2300" b="0" dirty="0"/>
                    </a:p>
                    <a:p>
                      <a:pPr algn="just"/>
                      <a:r>
                        <a:rPr lang="en-US" sz="2300" b="0" dirty="0"/>
                        <a:t>This translates into a </a:t>
                      </a:r>
                      <a:r>
                        <a:rPr lang="en-US" sz="2300" b="0" u="sng" dirty="0"/>
                        <a:t>broader and more sophisticated service</a:t>
                      </a:r>
                      <a:r>
                        <a:rPr lang="en-US" sz="2300" b="0" dirty="0"/>
                        <a:t> offering for business customers.</a:t>
                      </a:r>
                    </a:p>
                    <a:p>
                      <a:endParaRPr lang="en-IN" sz="2300" dirty="0"/>
                    </a:p>
                  </a:txBody>
                  <a:tcPr/>
                </a:tc>
                <a:extLst>
                  <a:ext uri="{0D108BD9-81ED-4DB2-BD59-A6C34878D82A}">
                    <a16:rowId xmlns:a16="http://schemas.microsoft.com/office/drawing/2014/main" val="4110672514"/>
                  </a:ext>
                </a:extLst>
              </a:tr>
            </a:tbl>
          </a:graphicData>
        </a:graphic>
      </p:graphicFrame>
    </p:spTree>
    <p:extLst>
      <p:ext uri="{BB962C8B-B14F-4D97-AF65-F5344CB8AC3E}">
        <p14:creationId xmlns:p14="http://schemas.microsoft.com/office/powerpoint/2010/main" val="28713134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3" name="Picture 2" descr="open banking API platforms [Q&amp;A ...">
            <a:extLst>
              <a:ext uri="{FF2B5EF4-FFF2-40B4-BE49-F238E27FC236}">
                <a16:creationId xmlns:a16="http://schemas.microsoft.com/office/drawing/2014/main" id="{D0E5D86C-08DE-C70E-58FD-D343BB9477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C6176CD0-6370-3003-15B7-29107FACDB5C}"/>
              </a:ext>
            </a:extLst>
          </p:cNvPr>
          <p:cNvGraphicFramePr>
            <a:graphicFrameLocks noGrp="1"/>
          </p:cNvGraphicFramePr>
          <p:nvPr>
            <p:extLst>
              <p:ext uri="{D42A27DB-BD31-4B8C-83A1-F6EECF244321}">
                <p14:modId xmlns:p14="http://schemas.microsoft.com/office/powerpoint/2010/main" val="3950883513"/>
              </p:ext>
            </p:extLst>
          </p:nvPr>
        </p:nvGraphicFramePr>
        <p:xfrm>
          <a:off x="1294227" y="2340615"/>
          <a:ext cx="9598926" cy="2442400"/>
        </p:xfrm>
        <a:graphic>
          <a:graphicData uri="http://schemas.openxmlformats.org/drawingml/2006/table">
            <a:tbl>
              <a:tblPr firstRow="1" bandRow="1">
                <a:tableStyleId>{306799F8-075E-4A3A-A7F6-7FBC6576F1A4}</a:tableStyleId>
              </a:tblPr>
              <a:tblGrid>
                <a:gridCol w="3137096">
                  <a:extLst>
                    <a:ext uri="{9D8B030D-6E8A-4147-A177-3AD203B41FA5}">
                      <a16:colId xmlns:a16="http://schemas.microsoft.com/office/drawing/2014/main" val="1163961791"/>
                    </a:ext>
                  </a:extLst>
                </a:gridCol>
                <a:gridCol w="6461830">
                  <a:extLst>
                    <a:ext uri="{9D8B030D-6E8A-4147-A177-3AD203B41FA5}">
                      <a16:colId xmlns:a16="http://schemas.microsoft.com/office/drawing/2014/main" val="3312636476"/>
                    </a:ext>
                  </a:extLst>
                </a:gridCol>
              </a:tblGrid>
              <a:tr h="2442400">
                <a:tc>
                  <a:txBody>
                    <a:bodyPr/>
                    <a:lstStyle/>
                    <a:p>
                      <a:endParaRPr lang="en-IN" sz="2300" dirty="0"/>
                    </a:p>
                    <a:p>
                      <a:endParaRPr lang="en-IN" sz="2300" dirty="0"/>
                    </a:p>
                    <a:p>
                      <a:pPr algn="ctr"/>
                      <a:r>
                        <a:rPr lang="en-IN" sz="2300" dirty="0"/>
                        <a:t>Optimised Payment Processes</a:t>
                      </a:r>
                    </a:p>
                    <a:p>
                      <a:endParaRPr lang="en-IN" sz="2300" dirty="0"/>
                    </a:p>
                  </a:txBody>
                  <a:tcPr/>
                </a:tc>
                <a:tc>
                  <a:txBody>
                    <a:bodyPr/>
                    <a:lstStyle/>
                    <a:p>
                      <a:endParaRPr lang="en-IN" sz="2300" dirty="0"/>
                    </a:p>
                    <a:p>
                      <a:pPr algn="just"/>
                      <a:endParaRPr lang="en-US" sz="2300" b="0" dirty="0"/>
                    </a:p>
                    <a:p>
                      <a:pPr algn="just"/>
                      <a:r>
                        <a:rPr lang="en-US" sz="2300" b="0" dirty="0"/>
                        <a:t>Open Banking APIs allow for more direct payment methods, often bypassing Traditional Gateways and resulting in Lower Transaction Costs.</a:t>
                      </a:r>
                    </a:p>
                    <a:p>
                      <a:endParaRPr lang="en-IN" sz="2300" dirty="0"/>
                    </a:p>
                  </a:txBody>
                  <a:tcPr/>
                </a:tc>
                <a:extLst>
                  <a:ext uri="{0D108BD9-81ED-4DB2-BD59-A6C34878D82A}">
                    <a16:rowId xmlns:a16="http://schemas.microsoft.com/office/drawing/2014/main" val="4110672514"/>
                  </a:ext>
                </a:extLst>
              </a:tr>
            </a:tbl>
          </a:graphicData>
        </a:graphic>
      </p:graphicFrame>
    </p:spTree>
    <p:extLst>
      <p:ext uri="{BB962C8B-B14F-4D97-AF65-F5344CB8AC3E}">
        <p14:creationId xmlns:p14="http://schemas.microsoft.com/office/powerpoint/2010/main" val="7491354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3" name="Picture 2" descr="open banking API platforms [Q&amp;A ...">
            <a:extLst>
              <a:ext uri="{FF2B5EF4-FFF2-40B4-BE49-F238E27FC236}">
                <a16:creationId xmlns:a16="http://schemas.microsoft.com/office/drawing/2014/main" id="{D0E5D86C-08DE-C70E-58FD-D343BB9477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C6176CD0-6370-3003-15B7-29107FACDB5C}"/>
              </a:ext>
            </a:extLst>
          </p:cNvPr>
          <p:cNvGraphicFramePr>
            <a:graphicFrameLocks noGrp="1"/>
          </p:cNvGraphicFramePr>
          <p:nvPr>
            <p:extLst>
              <p:ext uri="{D42A27DB-BD31-4B8C-83A1-F6EECF244321}">
                <p14:modId xmlns:p14="http://schemas.microsoft.com/office/powerpoint/2010/main" val="3240918936"/>
              </p:ext>
            </p:extLst>
          </p:nvPr>
        </p:nvGraphicFramePr>
        <p:xfrm>
          <a:off x="1294227" y="2340615"/>
          <a:ext cx="9598926" cy="2442400"/>
        </p:xfrm>
        <a:graphic>
          <a:graphicData uri="http://schemas.openxmlformats.org/drawingml/2006/table">
            <a:tbl>
              <a:tblPr firstRow="1" bandRow="1">
                <a:tableStyleId>{306799F8-075E-4A3A-A7F6-7FBC6576F1A4}</a:tableStyleId>
              </a:tblPr>
              <a:tblGrid>
                <a:gridCol w="3137096">
                  <a:extLst>
                    <a:ext uri="{9D8B030D-6E8A-4147-A177-3AD203B41FA5}">
                      <a16:colId xmlns:a16="http://schemas.microsoft.com/office/drawing/2014/main" val="1163961791"/>
                    </a:ext>
                  </a:extLst>
                </a:gridCol>
                <a:gridCol w="6461830">
                  <a:extLst>
                    <a:ext uri="{9D8B030D-6E8A-4147-A177-3AD203B41FA5}">
                      <a16:colId xmlns:a16="http://schemas.microsoft.com/office/drawing/2014/main" val="3312636476"/>
                    </a:ext>
                  </a:extLst>
                </a:gridCol>
              </a:tblGrid>
              <a:tr h="2442400">
                <a:tc>
                  <a:txBody>
                    <a:bodyPr/>
                    <a:lstStyle/>
                    <a:p>
                      <a:endParaRPr lang="en-IN" sz="2300" dirty="0"/>
                    </a:p>
                    <a:p>
                      <a:endParaRPr lang="en-IN" sz="2300" dirty="0"/>
                    </a:p>
                    <a:p>
                      <a:pPr algn="ctr"/>
                      <a:r>
                        <a:rPr lang="en-IN" sz="2300" dirty="0"/>
                        <a:t>Regulatory Alignment</a:t>
                      </a:r>
                    </a:p>
                    <a:p>
                      <a:endParaRPr lang="en-IN" sz="2300" dirty="0"/>
                    </a:p>
                  </a:txBody>
                  <a:tcPr/>
                </a:tc>
                <a:tc>
                  <a:txBody>
                    <a:bodyPr/>
                    <a:lstStyle/>
                    <a:p>
                      <a:endParaRPr lang="en-IN" sz="2300" dirty="0"/>
                    </a:p>
                    <a:p>
                      <a:pPr algn="just"/>
                      <a:r>
                        <a:rPr lang="en-US" sz="2300" b="0" dirty="0"/>
                        <a:t>Open Banking frequently incorporates Standardized protocols and strong data protection measures, helping </a:t>
                      </a:r>
                      <a:r>
                        <a:rPr lang="en-US" sz="2300" b="0" u="sng" dirty="0"/>
                        <a:t>businesses meet regulatory requirements more easily</a:t>
                      </a:r>
                      <a:r>
                        <a:rPr lang="en-US" sz="2300" b="0" dirty="0"/>
                        <a:t>.</a:t>
                      </a:r>
                    </a:p>
                    <a:p>
                      <a:endParaRPr lang="en-IN" sz="2300" dirty="0"/>
                    </a:p>
                  </a:txBody>
                  <a:tcPr/>
                </a:tc>
                <a:extLst>
                  <a:ext uri="{0D108BD9-81ED-4DB2-BD59-A6C34878D82A}">
                    <a16:rowId xmlns:a16="http://schemas.microsoft.com/office/drawing/2014/main" val="4110672514"/>
                  </a:ext>
                </a:extLst>
              </a:tr>
            </a:tbl>
          </a:graphicData>
        </a:graphic>
      </p:graphicFrame>
    </p:spTree>
    <p:extLst>
      <p:ext uri="{BB962C8B-B14F-4D97-AF65-F5344CB8AC3E}">
        <p14:creationId xmlns:p14="http://schemas.microsoft.com/office/powerpoint/2010/main" val="9130963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3" name="Picture 2" descr="open banking API platforms [Q&amp;A ...">
            <a:extLst>
              <a:ext uri="{FF2B5EF4-FFF2-40B4-BE49-F238E27FC236}">
                <a16:creationId xmlns:a16="http://schemas.microsoft.com/office/drawing/2014/main" id="{D0E5D86C-08DE-C70E-58FD-D343BB9477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C6176CD0-6370-3003-15B7-29107FACDB5C}"/>
              </a:ext>
            </a:extLst>
          </p:cNvPr>
          <p:cNvGraphicFramePr>
            <a:graphicFrameLocks noGrp="1"/>
          </p:cNvGraphicFramePr>
          <p:nvPr>
            <p:extLst>
              <p:ext uri="{D42A27DB-BD31-4B8C-83A1-F6EECF244321}">
                <p14:modId xmlns:p14="http://schemas.microsoft.com/office/powerpoint/2010/main" val="2910753584"/>
              </p:ext>
            </p:extLst>
          </p:nvPr>
        </p:nvGraphicFramePr>
        <p:xfrm>
          <a:off x="1294227" y="2340615"/>
          <a:ext cx="9598926" cy="2442400"/>
        </p:xfrm>
        <a:graphic>
          <a:graphicData uri="http://schemas.openxmlformats.org/drawingml/2006/table">
            <a:tbl>
              <a:tblPr firstRow="1" bandRow="1">
                <a:tableStyleId>{306799F8-075E-4A3A-A7F6-7FBC6576F1A4}</a:tableStyleId>
              </a:tblPr>
              <a:tblGrid>
                <a:gridCol w="3137096">
                  <a:extLst>
                    <a:ext uri="{9D8B030D-6E8A-4147-A177-3AD203B41FA5}">
                      <a16:colId xmlns:a16="http://schemas.microsoft.com/office/drawing/2014/main" val="1163961791"/>
                    </a:ext>
                  </a:extLst>
                </a:gridCol>
                <a:gridCol w="6461830">
                  <a:extLst>
                    <a:ext uri="{9D8B030D-6E8A-4147-A177-3AD203B41FA5}">
                      <a16:colId xmlns:a16="http://schemas.microsoft.com/office/drawing/2014/main" val="3312636476"/>
                    </a:ext>
                  </a:extLst>
                </a:gridCol>
              </a:tblGrid>
              <a:tr h="2442400">
                <a:tc>
                  <a:txBody>
                    <a:bodyPr/>
                    <a:lstStyle/>
                    <a:p>
                      <a:endParaRPr lang="en-IN" sz="2300" dirty="0"/>
                    </a:p>
                    <a:p>
                      <a:endParaRPr lang="en-IN" sz="2300" dirty="0"/>
                    </a:p>
                    <a:p>
                      <a:pPr algn="ctr"/>
                      <a:r>
                        <a:rPr lang="en-IN" sz="2300" dirty="0"/>
                        <a:t>Customer Personalization</a:t>
                      </a:r>
                    </a:p>
                    <a:p>
                      <a:endParaRPr lang="en-IN" sz="2300" dirty="0"/>
                    </a:p>
                  </a:txBody>
                  <a:tcPr/>
                </a:tc>
                <a:tc>
                  <a:txBody>
                    <a:bodyPr/>
                    <a:lstStyle/>
                    <a:p>
                      <a:endParaRPr lang="en-IN" sz="2300" dirty="0"/>
                    </a:p>
                    <a:p>
                      <a:pPr algn="just"/>
                      <a:r>
                        <a:rPr lang="en-US" sz="2300" b="0" dirty="0"/>
                        <a:t>Businesses can offer </a:t>
                      </a:r>
                      <a:r>
                        <a:rPr lang="en-US" sz="2300" b="0" u="sng" dirty="0"/>
                        <a:t>customized financial services to their customers</a:t>
                      </a:r>
                      <a:r>
                        <a:rPr lang="en-US" sz="2300" b="0" dirty="0"/>
                        <a:t>, from specialized lending solutions to treasury services, all enabled by the </a:t>
                      </a:r>
                      <a:r>
                        <a:rPr lang="en-US" sz="2300" b="0" u="sng" dirty="0"/>
                        <a:t>rich data accessible via open banking</a:t>
                      </a:r>
                      <a:r>
                        <a:rPr lang="en-US" sz="2300" b="0" dirty="0"/>
                        <a:t>.</a:t>
                      </a:r>
                    </a:p>
                    <a:p>
                      <a:endParaRPr lang="en-IN" sz="2300" dirty="0"/>
                    </a:p>
                  </a:txBody>
                  <a:tcPr/>
                </a:tc>
                <a:extLst>
                  <a:ext uri="{0D108BD9-81ED-4DB2-BD59-A6C34878D82A}">
                    <a16:rowId xmlns:a16="http://schemas.microsoft.com/office/drawing/2014/main" val="4110672514"/>
                  </a:ext>
                </a:extLst>
              </a:tr>
            </a:tbl>
          </a:graphicData>
        </a:graphic>
      </p:graphicFrame>
    </p:spTree>
    <p:extLst>
      <p:ext uri="{BB962C8B-B14F-4D97-AF65-F5344CB8AC3E}">
        <p14:creationId xmlns:p14="http://schemas.microsoft.com/office/powerpoint/2010/main" val="1907920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3" name="Picture 2" descr="open banking API platforms [Q&amp;A ...">
            <a:extLst>
              <a:ext uri="{FF2B5EF4-FFF2-40B4-BE49-F238E27FC236}">
                <a16:creationId xmlns:a16="http://schemas.microsoft.com/office/drawing/2014/main" id="{D0E5D86C-08DE-C70E-58FD-D343BB9477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C6176CD0-6370-3003-15B7-29107FACDB5C}"/>
              </a:ext>
            </a:extLst>
          </p:cNvPr>
          <p:cNvGraphicFramePr>
            <a:graphicFrameLocks noGrp="1"/>
          </p:cNvGraphicFramePr>
          <p:nvPr>
            <p:extLst>
              <p:ext uri="{D42A27DB-BD31-4B8C-83A1-F6EECF244321}">
                <p14:modId xmlns:p14="http://schemas.microsoft.com/office/powerpoint/2010/main" val="1339993804"/>
              </p:ext>
            </p:extLst>
          </p:nvPr>
        </p:nvGraphicFramePr>
        <p:xfrm>
          <a:off x="1294227" y="2340615"/>
          <a:ext cx="9598926" cy="3246120"/>
        </p:xfrm>
        <a:graphic>
          <a:graphicData uri="http://schemas.openxmlformats.org/drawingml/2006/table">
            <a:tbl>
              <a:tblPr firstRow="1" bandRow="1">
                <a:tableStyleId>{306799F8-075E-4A3A-A7F6-7FBC6576F1A4}</a:tableStyleId>
              </a:tblPr>
              <a:tblGrid>
                <a:gridCol w="3137096">
                  <a:extLst>
                    <a:ext uri="{9D8B030D-6E8A-4147-A177-3AD203B41FA5}">
                      <a16:colId xmlns:a16="http://schemas.microsoft.com/office/drawing/2014/main" val="1163961791"/>
                    </a:ext>
                  </a:extLst>
                </a:gridCol>
                <a:gridCol w="6461830">
                  <a:extLst>
                    <a:ext uri="{9D8B030D-6E8A-4147-A177-3AD203B41FA5}">
                      <a16:colId xmlns:a16="http://schemas.microsoft.com/office/drawing/2014/main" val="3312636476"/>
                    </a:ext>
                  </a:extLst>
                </a:gridCol>
              </a:tblGrid>
              <a:tr h="2442400">
                <a:tc>
                  <a:txBody>
                    <a:bodyPr/>
                    <a:lstStyle/>
                    <a:p>
                      <a:endParaRPr lang="en-IN" sz="2300" dirty="0"/>
                    </a:p>
                    <a:p>
                      <a:endParaRPr lang="en-IN" sz="2300" dirty="0"/>
                    </a:p>
                    <a:p>
                      <a:endParaRPr lang="en-IN" sz="2300" dirty="0"/>
                    </a:p>
                    <a:p>
                      <a:endParaRPr lang="en-IN" sz="2300" dirty="0"/>
                    </a:p>
                    <a:p>
                      <a:pPr algn="ctr"/>
                      <a:r>
                        <a:rPr lang="en-IN" sz="2300" dirty="0"/>
                        <a:t>Resource Allocation</a:t>
                      </a:r>
                    </a:p>
                    <a:p>
                      <a:endParaRPr lang="en-IN" sz="2300" dirty="0"/>
                    </a:p>
                  </a:txBody>
                  <a:tcPr/>
                </a:tc>
                <a:tc>
                  <a:txBody>
                    <a:bodyPr/>
                    <a:lstStyle/>
                    <a:p>
                      <a:endParaRPr lang="en-IN" sz="2300" dirty="0"/>
                    </a:p>
                    <a:p>
                      <a:pPr algn="just"/>
                      <a:r>
                        <a:rPr lang="en-US" sz="2300" b="0" dirty="0"/>
                        <a:t>Simplified financial operations mean staff can focus on </a:t>
                      </a:r>
                      <a:r>
                        <a:rPr lang="en-US" sz="2300" b="0" u="sng" dirty="0"/>
                        <a:t>other areas of the business</a:t>
                      </a:r>
                      <a:r>
                        <a:rPr lang="en-US" sz="2300" b="0" dirty="0"/>
                        <a:t>. </a:t>
                      </a:r>
                    </a:p>
                    <a:p>
                      <a:pPr algn="just"/>
                      <a:endParaRPr lang="en-US" sz="2300" b="0" dirty="0"/>
                    </a:p>
                    <a:p>
                      <a:pPr algn="just"/>
                      <a:r>
                        <a:rPr lang="en-US" sz="2300" b="0" dirty="0"/>
                        <a:t>Whether it’s Automating Reconciliation or Smoothing out Invoicing Processes, Open Banking APIs can lead to more effective use of Human Resources.</a:t>
                      </a:r>
                    </a:p>
                    <a:p>
                      <a:endParaRPr lang="en-IN" sz="2300" dirty="0"/>
                    </a:p>
                  </a:txBody>
                  <a:tcPr/>
                </a:tc>
                <a:extLst>
                  <a:ext uri="{0D108BD9-81ED-4DB2-BD59-A6C34878D82A}">
                    <a16:rowId xmlns:a16="http://schemas.microsoft.com/office/drawing/2014/main" val="4110672514"/>
                  </a:ext>
                </a:extLst>
              </a:tr>
            </a:tbl>
          </a:graphicData>
        </a:graphic>
      </p:graphicFrame>
    </p:spTree>
    <p:extLst>
      <p:ext uri="{BB962C8B-B14F-4D97-AF65-F5344CB8AC3E}">
        <p14:creationId xmlns:p14="http://schemas.microsoft.com/office/powerpoint/2010/main" val="10456317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3" name="Picture 2" descr="open banking API platforms [Q&amp;A ...">
            <a:extLst>
              <a:ext uri="{FF2B5EF4-FFF2-40B4-BE49-F238E27FC236}">
                <a16:creationId xmlns:a16="http://schemas.microsoft.com/office/drawing/2014/main" id="{D0E5D86C-08DE-C70E-58FD-D343BB9477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C6176CD0-6370-3003-15B7-29107FACDB5C}"/>
              </a:ext>
            </a:extLst>
          </p:cNvPr>
          <p:cNvGraphicFramePr>
            <a:graphicFrameLocks noGrp="1"/>
          </p:cNvGraphicFramePr>
          <p:nvPr>
            <p:extLst>
              <p:ext uri="{D42A27DB-BD31-4B8C-83A1-F6EECF244321}">
                <p14:modId xmlns:p14="http://schemas.microsoft.com/office/powerpoint/2010/main" val="4185763213"/>
              </p:ext>
            </p:extLst>
          </p:nvPr>
        </p:nvGraphicFramePr>
        <p:xfrm>
          <a:off x="1294227" y="2340615"/>
          <a:ext cx="9598926" cy="2442400"/>
        </p:xfrm>
        <a:graphic>
          <a:graphicData uri="http://schemas.openxmlformats.org/drawingml/2006/table">
            <a:tbl>
              <a:tblPr firstRow="1" bandRow="1">
                <a:tableStyleId>{306799F8-075E-4A3A-A7F6-7FBC6576F1A4}</a:tableStyleId>
              </a:tblPr>
              <a:tblGrid>
                <a:gridCol w="3137096">
                  <a:extLst>
                    <a:ext uri="{9D8B030D-6E8A-4147-A177-3AD203B41FA5}">
                      <a16:colId xmlns:a16="http://schemas.microsoft.com/office/drawing/2014/main" val="1163961791"/>
                    </a:ext>
                  </a:extLst>
                </a:gridCol>
                <a:gridCol w="6461830">
                  <a:extLst>
                    <a:ext uri="{9D8B030D-6E8A-4147-A177-3AD203B41FA5}">
                      <a16:colId xmlns:a16="http://schemas.microsoft.com/office/drawing/2014/main" val="3312636476"/>
                    </a:ext>
                  </a:extLst>
                </a:gridCol>
              </a:tblGrid>
              <a:tr h="2442400">
                <a:tc>
                  <a:txBody>
                    <a:bodyPr/>
                    <a:lstStyle/>
                    <a:p>
                      <a:endParaRPr lang="en-IN" sz="2300" dirty="0"/>
                    </a:p>
                    <a:p>
                      <a:endParaRPr lang="en-IN" sz="2300" dirty="0"/>
                    </a:p>
                    <a:p>
                      <a:endParaRPr lang="en-IN" sz="2300" dirty="0"/>
                    </a:p>
                    <a:p>
                      <a:pPr algn="ctr"/>
                      <a:r>
                        <a:rPr lang="en-IN" sz="2300" dirty="0"/>
                        <a:t>Market Penetration</a:t>
                      </a:r>
                    </a:p>
                    <a:p>
                      <a:endParaRPr lang="en-IN" sz="2300" dirty="0"/>
                    </a:p>
                  </a:txBody>
                  <a:tcPr/>
                </a:tc>
                <a:tc>
                  <a:txBody>
                    <a:bodyPr/>
                    <a:lstStyle/>
                    <a:p>
                      <a:endParaRPr lang="en-IN" sz="2300" dirty="0"/>
                    </a:p>
                    <a:p>
                      <a:pPr algn="just"/>
                      <a:r>
                        <a:rPr lang="en-US" sz="2300" b="0" dirty="0"/>
                        <a:t>Open Banking can help Businesses Enter New Markets, facilitated by Partnerships with local FinTech Companies and easier Access to Customer Data for Localized Customization.</a:t>
                      </a:r>
                      <a:endParaRPr lang="en-IN" sz="2300" dirty="0"/>
                    </a:p>
                  </a:txBody>
                  <a:tcPr/>
                </a:tc>
                <a:extLst>
                  <a:ext uri="{0D108BD9-81ED-4DB2-BD59-A6C34878D82A}">
                    <a16:rowId xmlns:a16="http://schemas.microsoft.com/office/drawing/2014/main" val="4110672514"/>
                  </a:ext>
                </a:extLst>
              </a:tr>
            </a:tbl>
          </a:graphicData>
        </a:graphic>
      </p:graphicFrame>
    </p:spTree>
    <p:extLst>
      <p:ext uri="{BB962C8B-B14F-4D97-AF65-F5344CB8AC3E}">
        <p14:creationId xmlns:p14="http://schemas.microsoft.com/office/powerpoint/2010/main" val="1906192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3" name="Picture 2" descr="open banking API platforms [Q&amp;A ...">
            <a:extLst>
              <a:ext uri="{FF2B5EF4-FFF2-40B4-BE49-F238E27FC236}">
                <a16:creationId xmlns:a16="http://schemas.microsoft.com/office/drawing/2014/main" id="{D0E5D86C-08DE-C70E-58FD-D343BB9477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C6176CD0-6370-3003-15B7-29107FACDB5C}"/>
              </a:ext>
            </a:extLst>
          </p:cNvPr>
          <p:cNvGraphicFramePr>
            <a:graphicFrameLocks noGrp="1"/>
          </p:cNvGraphicFramePr>
          <p:nvPr>
            <p:extLst>
              <p:ext uri="{D42A27DB-BD31-4B8C-83A1-F6EECF244321}">
                <p14:modId xmlns:p14="http://schemas.microsoft.com/office/powerpoint/2010/main" val="692870987"/>
              </p:ext>
            </p:extLst>
          </p:nvPr>
        </p:nvGraphicFramePr>
        <p:xfrm>
          <a:off x="1294227" y="2340615"/>
          <a:ext cx="9598926" cy="2442400"/>
        </p:xfrm>
        <a:graphic>
          <a:graphicData uri="http://schemas.openxmlformats.org/drawingml/2006/table">
            <a:tbl>
              <a:tblPr firstRow="1" bandRow="1">
                <a:tableStyleId>{306799F8-075E-4A3A-A7F6-7FBC6576F1A4}</a:tableStyleId>
              </a:tblPr>
              <a:tblGrid>
                <a:gridCol w="3137096">
                  <a:extLst>
                    <a:ext uri="{9D8B030D-6E8A-4147-A177-3AD203B41FA5}">
                      <a16:colId xmlns:a16="http://schemas.microsoft.com/office/drawing/2014/main" val="1163961791"/>
                    </a:ext>
                  </a:extLst>
                </a:gridCol>
                <a:gridCol w="6461830">
                  <a:extLst>
                    <a:ext uri="{9D8B030D-6E8A-4147-A177-3AD203B41FA5}">
                      <a16:colId xmlns:a16="http://schemas.microsoft.com/office/drawing/2014/main" val="3312636476"/>
                    </a:ext>
                  </a:extLst>
                </a:gridCol>
              </a:tblGrid>
              <a:tr h="2442400">
                <a:tc>
                  <a:txBody>
                    <a:bodyPr/>
                    <a:lstStyle/>
                    <a:p>
                      <a:endParaRPr lang="en-IN" sz="2300" dirty="0"/>
                    </a:p>
                    <a:p>
                      <a:endParaRPr lang="en-IN" sz="2300" dirty="0"/>
                    </a:p>
                    <a:p>
                      <a:endParaRPr lang="en-IN" sz="2300" dirty="0"/>
                    </a:p>
                    <a:p>
                      <a:pPr algn="ctr"/>
                      <a:r>
                        <a:rPr lang="en-IN" sz="2300" dirty="0"/>
                        <a:t>Innovation Catalyst</a:t>
                      </a:r>
                    </a:p>
                    <a:p>
                      <a:endParaRPr lang="en-IN" sz="2300" dirty="0"/>
                    </a:p>
                  </a:txBody>
                  <a:tcPr/>
                </a:tc>
                <a:tc>
                  <a:txBody>
                    <a:bodyPr/>
                    <a:lstStyle/>
                    <a:p>
                      <a:endParaRPr lang="en-IN" sz="2300" dirty="0"/>
                    </a:p>
                    <a:p>
                      <a:pPr algn="just"/>
                      <a:r>
                        <a:rPr lang="en-US" sz="2300" b="0" dirty="0"/>
                        <a:t>For </a:t>
                      </a:r>
                      <a:r>
                        <a:rPr lang="en-US" sz="2300" b="0" u="sng" dirty="0"/>
                        <a:t>Businesses in the Tech and Financial Sectors</a:t>
                      </a:r>
                      <a:r>
                        <a:rPr lang="en-US" sz="2300" b="0" dirty="0"/>
                        <a:t>, Open Banking provides a Dynamic Way to offer New Services that can be monetized, increasing Revenue Streams and Customer Retention.</a:t>
                      </a:r>
                    </a:p>
                    <a:p>
                      <a:endParaRPr lang="en-IN" sz="2300" dirty="0"/>
                    </a:p>
                  </a:txBody>
                  <a:tcPr/>
                </a:tc>
                <a:extLst>
                  <a:ext uri="{0D108BD9-81ED-4DB2-BD59-A6C34878D82A}">
                    <a16:rowId xmlns:a16="http://schemas.microsoft.com/office/drawing/2014/main" val="4110672514"/>
                  </a:ext>
                </a:extLst>
              </a:tr>
            </a:tbl>
          </a:graphicData>
        </a:graphic>
      </p:graphicFrame>
    </p:spTree>
    <p:extLst>
      <p:ext uri="{BB962C8B-B14F-4D97-AF65-F5344CB8AC3E}">
        <p14:creationId xmlns:p14="http://schemas.microsoft.com/office/powerpoint/2010/main" val="41731064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8" name="TextBox 7">
            <a:extLst>
              <a:ext uri="{FF2B5EF4-FFF2-40B4-BE49-F238E27FC236}">
                <a16:creationId xmlns:a16="http://schemas.microsoft.com/office/drawing/2014/main" id="{08401D1E-8C89-42A5-AC8F-8ED3C470623E}"/>
              </a:ext>
            </a:extLst>
          </p:cNvPr>
          <p:cNvSpPr txBox="1"/>
          <p:nvPr/>
        </p:nvSpPr>
        <p:spPr>
          <a:xfrm>
            <a:off x="1280294" y="1588373"/>
            <a:ext cx="9598925" cy="2244269"/>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endParaRPr lang="en-US" sz="23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45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Challenges of “Open Banking”</a:t>
            </a:r>
          </a:p>
        </p:txBody>
      </p:sp>
      <p:pic>
        <p:nvPicPr>
          <p:cNvPr id="3" name="Picture 2" descr="open banking API platforms [Q&amp;A ...">
            <a:extLst>
              <a:ext uri="{FF2B5EF4-FFF2-40B4-BE49-F238E27FC236}">
                <a16:creationId xmlns:a16="http://schemas.microsoft.com/office/drawing/2014/main" id="{125B4DB7-22AA-2FBE-DC49-5D2B5102BE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629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3" name="Picture 2" descr="open banking API platforms [Q&amp;A ...">
            <a:extLst>
              <a:ext uri="{FF2B5EF4-FFF2-40B4-BE49-F238E27FC236}">
                <a16:creationId xmlns:a16="http://schemas.microsoft.com/office/drawing/2014/main" id="{29A1C5CE-7B1D-7C35-438B-73B9DC5849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F8DE16F6-4C80-D3D7-193C-94924C5DBD0A}"/>
              </a:ext>
            </a:extLst>
          </p:cNvPr>
          <p:cNvGraphicFramePr>
            <a:graphicFrameLocks noGrp="1"/>
          </p:cNvGraphicFramePr>
          <p:nvPr>
            <p:extLst>
              <p:ext uri="{D42A27DB-BD31-4B8C-83A1-F6EECF244321}">
                <p14:modId xmlns:p14="http://schemas.microsoft.com/office/powerpoint/2010/main" val="2010975301"/>
              </p:ext>
            </p:extLst>
          </p:nvPr>
        </p:nvGraphicFramePr>
        <p:xfrm>
          <a:off x="2031999" y="1533379"/>
          <a:ext cx="8167076" cy="4529796"/>
        </p:xfrm>
        <a:graphic>
          <a:graphicData uri="http://schemas.openxmlformats.org/drawingml/2006/table">
            <a:tbl>
              <a:tblPr firstRow="1" bandRow="1">
                <a:tableStyleId>{3C2FFA5D-87B4-456A-9821-1D502468CF0F}</a:tableStyleId>
              </a:tblPr>
              <a:tblGrid>
                <a:gridCol w="4083538">
                  <a:extLst>
                    <a:ext uri="{9D8B030D-6E8A-4147-A177-3AD203B41FA5}">
                      <a16:colId xmlns:a16="http://schemas.microsoft.com/office/drawing/2014/main" val="2877980084"/>
                    </a:ext>
                  </a:extLst>
                </a:gridCol>
                <a:gridCol w="4083538">
                  <a:extLst>
                    <a:ext uri="{9D8B030D-6E8A-4147-A177-3AD203B41FA5}">
                      <a16:colId xmlns:a16="http://schemas.microsoft.com/office/drawing/2014/main" val="4181582593"/>
                    </a:ext>
                  </a:extLst>
                </a:gridCol>
              </a:tblGrid>
              <a:tr h="4529796">
                <a:tc>
                  <a:txBody>
                    <a:bodyPr/>
                    <a:lstStyle/>
                    <a:p>
                      <a:endParaRPr lang="en-IN" dirty="0"/>
                    </a:p>
                  </a:txBody>
                  <a:tcPr/>
                </a:tc>
                <a:tc>
                  <a:txBody>
                    <a:bodyPr/>
                    <a:lstStyle/>
                    <a:p>
                      <a:pPr algn="just"/>
                      <a:endParaRPr lang="en-US" dirty="0"/>
                    </a:p>
                    <a:p>
                      <a:pPr algn="just"/>
                      <a:r>
                        <a:rPr lang="en-US" sz="2200" b="0" dirty="0"/>
                        <a:t>Egg was an Internet Bank Headquartered in Derby, that is now a Trading Name of Yorkshire Building Society. Egg was born out of the Banking Arm in the United Kingdom of Prudential PLC, which was established in 1996, and the Egg brand was Launched in October 1998. The first Online Credit Card was Launched in September 1999.</a:t>
                      </a:r>
                      <a:endParaRPr lang="en-IN" sz="2200" b="0" dirty="0"/>
                    </a:p>
                  </a:txBody>
                  <a:tcPr/>
                </a:tc>
                <a:extLst>
                  <a:ext uri="{0D108BD9-81ED-4DB2-BD59-A6C34878D82A}">
                    <a16:rowId xmlns:a16="http://schemas.microsoft.com/office/drawing/2014/main" val="749112203"/>
                  </a:ext>
                </a:extLst>
              </a:tr>
            </a:tbl>
          </a:graphicData>
        </a:graphic>
      </p:graphicFrame>
      <p:pic>
        <p:nvPicPr>
          <p:cNvPr id="7" name="Picture 6">
            <a:extLst>
              <a:ext uri="{FF2B5EF4-FFF2-40B4-BE49-F238E27FC236}">
                <a16:creationId xmlns:a16="http://schemas.microsoft.com/office/drawing/2014/main" id="{3168ECA1-6F4F-4D4B-4821-6C217C3693AA}"/>
              </a:ext>
            </a:extLst>
          </p:cNvPr>
          <p:cNvPicPr>
            <a:picLocks noChangeAspect="1"/>
          </p:cNvPicPr>
          <p:nvPr/>
        </p:nvPicPr>
        <p:blipFill>
          <a:blip r:embed="rId5"/>
          <a:stretch>
            <a:fillRect/>
          </a:stretch>
        </p:blipFill>
        <p:spPr>
          <a:xfrm>
            <a:off x="2264901" y="1955409"/>
            <a:ext cx="3756073" cy="3699804"/>
          </a:xfrm>
          <a:prstGeom prst="rect">
            <a:avLst/>
          </a:prstGeom>
        </p:spPr>
      </p:pic>
    </p:spTree>
    <p:extLst>
      <p:ext uri="{BB962C8B-B14F-4D97-AF65-F5344CB8AC3E}">
        <p14:creationId xmlns:p14="http://schemas.microsoft.com/office/powerpoint/2010/main" val="14573627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8" name="TextBox 7">
            <a:extLst>
              <a:ext uri="{FF2B5EF4-FFF2-40B4-BE49-F238E27FC236}">
                <a16:creationId xmlns:a16="http://schemas.microsoft.com/office/drawing/2014/main" id="{08401D1E-8C89-42A5-AC8F-8ED3C470623E}"/>
              </a:ext>
            </a:extLst>
          </p:cNvPr>
          <p:cNvSpPr txBox="1"/>
          <p:nvPr/>
        </p:nvSpPr>
        <p:spPr>
          <a:xfrm>
            <a:off x="1280294" y="1588373"/>
            <a:ext cx="9598925" cy="2776914"/>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While </a:t>
            </a:r>
            <a:r>
              <a:rPr lang="en-US" sz="2700" dirty="0">
                <a:solidFill>
                  <a:prstClr val="black"/>
                </a:solidFill>
                <a:latin typeface="Calibri" panose="020F0502020204030204" pitchFamily="34" charset="0"/>
                <a:ea typeface="Calibri" panose="020F0502020204030204" pitchFamily="34" charset="0"/>
                <a:cs typeface="Times New Roman" panose="02020603050405020304" pitchFamily="18" charset="0"/>
              </a:rPr>
              <a:t>O</a:t>
            </a:r>
            <a:r>
              <a:rPr kumimoji="0" lang="en-US" sz="2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pen </a:t>
            </a:r>
            <a:r>
              <a:rPr lang="en-US" sz="2700" dirty="0">
                <a:solidFill>
                  <a:prstClr val="black"/>
                </a:solidFill>
                <a:latin typeface="Calibri" panose="020F0502020204030204" pitchFamily="34" charset="0"/>
                <a:ea typeface="Calibri" panose="020F0502020204030204" pitchFamily="34" charset="0"/>
                <a:cs typeface="Times New Roman" panose="02020603050405020304" pitchFamily="18" charset="0"/>
              </a:rPr>
              <a:t>B</a:t>
            </a:r>
            <a:r>
              <a:rPr kumimoji="0" lang="en-US" sz="27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anking</a:t>
            </a:r>
            <a:r>
              <a:rPr kumimoji="0" lang="en-US" sz="2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offers many Benefits and Opportunities for Innovation, it also has Challenges that Businesses and Financial </a:t>
            </a:r>
            <a:r>
              <a:rPr lang="en-US" sz="2700" dirty="0">
                <a:solidFill>
                  <a:prstClr val="black"/>
                </a:solidFill>
                <a:latin typeface="Calibri" panose="020F0502020204030204" pitchFamily="34" charset="0"/>
                <a:ea typeface="Calibri" panose="020F0502020204030204" pitchFamily="34" charset="0"/>
                <a:cs typeface="Times New Roman" panose="02020603050405020304" pitchFamily="18" charset="0"/>
              </a:rPr>
              <a:t>I</a:t>
            </a:r>
            <a:r>
              <a:rPr kumimoji="0" lang="en-US" sz="27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nstitutions</a:t>
            </a:r>
            <a:r>
              <a:rPr kumimoji="0" lang="en-US" sz="2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need to be aware of. </a:t>
            </a:r>
            <a:r>
              <a:rPr kumimoji="0" lang="en-US" sz="27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From Integration </a:t>
            </a:r>
            <a:r>
              <a:rPr lang="en-US" sz="27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I</a:t>
            </a:r>
            <a:r>
              <a:rPr kumimoji="0" lang="en-US" sz="27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ssues</a:t>
            </a:r>
            <a:r>
              <a:rPr kumimoji="0" lang="en-US" sz="27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to Security </a:t>
            </a:r>
            <a:r>
              <a:rPr lang="en-US" sz="27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V</a:t>
            </a:r>
            <a:r>
              <a:rPr kumimoji="0" lang="en-US" sz="27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ulnerabilities</a:t>
            </a:r>
            <a:r>
              <a:rPr kumimoji="0" lang="en-US" sz="2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here are some of the Potential </a:t>
            </a:r>
            <a:r>
              <a:rPr lang="en-US" sz="2700" dirty="0">
                <a:solidFill>
                  <a:prstClr val="black"/>
                </a:solidFill>
                <a:latin typeface="Calibri" panose="020F0502020204030204" pitchFamily="34" charset="0"/>
                <a:ea typeface="Calibri" panose="020F0502020204030204" pitchFamily="34" charset="0"/>
                <a:cs typeface="Times New Roman" panose="02020603050405020304" pitchFamily="18" charset="0"/>
              </a:rPr>
              <a:t>D</a:t>
            </a:r>
            <a:r>
              <a:rPr kumimoji="0" lang="en-US" sz="27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rawbacks</a:t>
            </a:r>
            <a:r>
              <a:rPr kumimoji="0" lang="en-US" sz="2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of Open </a:t>
            </a:r>
            <a:r>
              <a:rPr lang="en-US" sz="2700" dirty="0">
                <a:solidFill>
                  <a:prstClr val="black"/>
                </a:solidFill>
                <a:latin typeface="Calibri" panose="020F0502020204030204" pitchFamily="34" charset="0"/>
                <a:ea typeface="Calibri" panose="020F0502020204030204" pitchFamily="34" charset="0"/>
                <a:cs typeface="Times New Roman" panose="02020603050405020304" pitchFamily="18" charset="0"/>
              </a:rPr>
              <a:t>B</a:t>
            </a:r>
            <a:r>
              <a:rPr kumimoji="0" lang="en-US" sz="27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anking</a:t>
            </a:r>
            <a:r>
              <a:rPr kumimoji="0" lang="en-US" sz="2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IN" sz="2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open banking API platforms [Q&amp;A ...">
            <a:extLst>
              <a:ext uri="{FF2B5EF4-FFF2-40B4-BE49-F238E27FC236}">
                <a16:creationId xmlns:a16="http://schemas.microsoft.com/office/drawing/2014/main" id="{B3F1F6FF-C4C0-D8D5-97C6-3307D9C190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8432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3" name="Picture 2" descr="open banking API platforms [Q&amp;A ...">
            <a:extLst>
              <a:ext uri="{FF2B5EF4-FFF2-40B4-BE49-F238E27FC236}">
                <a16:creationId xmlns:a16="http://schemas.microsoft.com/office/drawing/2014/main" id="{2AF9D4BE-92A7-6E63-98E9-49C1A46681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9EE322B3-AA29-B291-504F-CCDE1D719703}"/>
              </a:ext>
            </a:extLst>
          </p:cNvPr>
          <p:cNvGraphicFramePr>
            <a:graphicFrameLocks noGrp="1"/>
          </p:cNvGraphicFramePr>
          <p:nvPr>
            <p:extLst>
              <p:ext uri="{D42A27DB-BD31-4B8C-83A1-F6EECF244321}">
                <p14:modId xmlns:p14="http://schemas.microsoft.com/office/powerpoint/2010/main" val="3840264282"/>
              </p:ext>
            </p:extLst>
          </p:nvPr>
        </p:nvGraphicFramePr>
        <p:xfrm>
          <a:off x="1308295" y="1927275"/>
          <a:ext cx="9598924" cy="2545080"/>
        </p:xfrm>
        <a:graphic>
          <a:graphicData uri="http://schemas.openxmlformats.org/drawingml/2006/table">
            <a:tbl>
              <a:tblPr firstRow="1" bandRow="1">
                <a:tableStyleId>{638B1855-1B75-4FBE-930C-398BA8C253C6}</a:tableStyleId>
              </a:tblPr>
              <a:tblGrid>
                <a:gridCol w="3151163">
                  <a:extLst>
                    <a:ext uri="{9D8B030D-6E8A-4147-A177-3AD203B41FA5}">
                      <a16:colId xmlns:a16="http://schemas.microsoft.com/office/drawing/2014/main" val="2610752288"/>
                    </a:ext>
                  </a:extLst>
                </a:gridCol>
                <a:gridCol w="6447761">
                  <a:extLst>
                    <a:ext uri="{9D8B030D-6E8A-4147-A177-3AD203B41FA5}">
                      <a16:colId xmlns:a16="http://schemas.microsoft.com/office/drawing/2014/main" val="418220833"/>
                    </a:ext>
                  </a:extLst>
                </a:gridCol>
              </a:tblGrid>
              <a:tr h="2321168">
                <a:tc>
                  <a:txBody>
                    <a:bodyPr/>
                    <a:lstStyle/>
                    <a:p>
                      <a:endParaRPr lang="en-IN" sz="2300" dirty="0"/>
                    </a:p>
                    <a:p>
                      <a:endParaRPr lang="en-IN" sz="2300" dirty="0"/>
                    </a:p>
                    <a:p>
                      <a:endParaRPr lang="en-IN" sz="2300" dirty="0"/>
                    </a:p>
                    <a:p>
                      <a:pPr algn="ctr"/>
                      <a:r>
                        <a:rPr lang="en-IN" sz="2300" dirty="0"/>
                        <a:t>Inconsistent Quality</a:t>
                      </a:r>
                    </a:p>
                    <a:p>
                      <a:pPr algn="ctr"/>
                      <a:endParaRPr lang="en-IN" sz="2300" dirty="0"/>
                    </a:p>
                    <a:p>
                      <a:pPr algn="ctr"/>
                      <a:endParaRPr lang="en-IN" sz="2300" dirty="0"/>
                    </a:p>
                  </a:txBody>
                  <a:tcPr/>
                </a:tc>
                <a:tc>
                  <a:txBody>
                    <a:bodyPr/>
                    <a:lstStyle/>
                    <a:p>
                      <a:pPr algn="just"/>
                      <a:endParaRPr lang="en-US" sz="2300" b="0" dirty="0"/>
                    </a:p>
                    <a:p>
                      <a:pPr algn="just"/>
                      <a:r>
                        <a:rPr lang="en-US" sz="2300" b="0" dirty="0"/>
                        <a:t>While </a:t>
                      </a:r>
                      <a:r>
                        <a:rPr lang="en-US" sz="2300" b="0" u="sng" dirty="0"/>
                        <a:t>some</a:t>
                      </a:r>
                      <a:r>
                        <a:rPr lang="en-US" sz="2300" b="0" dirty="0"/>
                        <a:t> third-party services are excellent, others </a:t>
                      </a:r>
                      <a:r>
                        <a:rPr lang="en-US" sz="2300" b="0" u="sng" dirty="0"/>
                        <a:t>may not</a:t>
                      </a:r>
                      <a:r>
                        <a:rPr lang="en-US" sz="2300" b="0" dirty="0"/>
                        <a:t> meet the strictest standards. Inconsistencies </a:t>
                      </a:r>
                      <a:r>
                        <a:rPr lang="en-US" sz="2300" b="0" u="sng" dirty="0"/>
                        <a:t>in quality</a:t>
                      </a:r>
                      <a:r>
                        <a:rPr lang="en-US" sz="2300" b="0" dirty="0"/>
                        <a:t> could lead to service interruptions or unreliable data, causing operational difficulties and necessitating </a:t>
                      </a:r>
                      <a:r>
                        <a:rPr lang="en-US" sz="2300" b="0" u="sng" dirty="0"/>
                        <a:t>costly adjustments</a:t>
                      </a:r>
                      <a:r>
                        <a:rPr lang="en-US" sz="2300" b="0" dirty="0"/>
                        <a:t>.</a:t>
                      </a:r>
                    </a:p>
                    <a:p>
                      <a:endParaRPr lang="en-IN" sz="2300" dirty="0"/>
                    </a:p>
                  </a:txBody>
                  <a:tcPr/>
                </a:tc>
                <a:extLst>
                  <a:ext uri="{0D108BD9-81ED-4DB2-BD59-A6C34878D82A}">
                    <a16:rowId xmlns:a16="http://schemas.microsoft.com/office/drawing/2014/main" val="866683858"/>
                  </a:ext>
                </a:extLst>
              </a:tr>
            </a:tbl>
          </a:graphicData>
        </a:graphic>
      </p:graphicFrame>
    </p:spTree>
    <p:extLst>
      <p:ext uri="{BB962C8B-B14F-4D97-AF65-F5344CB8AC3E}">
        <p14:creationId xmlns:p14="http://schemas.microsoft.com/office/powerpoint/2010/main" val="34970194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3" name="Picture 2" descr="open banking API platforms [Q&amp;A ...">
            <a:extLst>
              <a:ext uri="{FF2B5EF4-FFF2-40B4-BE49-F238E27FC236}">
                <a16:creationId xmlns:a16="http://schemas.microsoft.com/office/drawing/2014/main" id="{2AF9D4BE-92A7-6E63-98E9-49C1A46681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9EE322B3-AA29-B291-504F-CCDE1D719703}"/>
              </a:ext>
            </a:extLst>
          </p:cNvPr>
          <p:cNvGraphicFramePr>
            <a:graphicFrameLocks noGrp="1"/>
          </p:cNvGraphicFramePr>
          <p:nvPr>
            <p:extLst>
              <p:ext uri="{D42A27DB-BD31-4B8C-83A1-F6EECF244321}">
                <p14:modId xmlns:p14="http://schemas.microsoft.com/office/powerpoint/2010/main" val="462315860"/>
              </p:ext>
            </p:extLst>
          </p:nvPr>
        </p:nvGraphicFramePr>
        <p:xfrm>
          <a:off x="1308295" y="1927275"/>
          <a:ext cx="9598924" cy="3246120"/>
        </p:xfrm>
        <a:graphic>
          <a:graphicData uri="http://schemas.openxmlformats.org/drawingml/2006/table">
            <a:tbl>
              <a:tblPr firstRow="1" bandRow="1">
                <a:tableStyleId>{638B1855-1B75-4FBE-930C-398BA8C253C6}</a:tableStyleId>
              </a:tblPr>
              <a:tblGrid>
                <a:gridCol w="3151163">
                  <a:extLst>
                    <a:ext uri="{9D8B030D-6E8A-4147-A177-3AD203B41FA5}">
                      <a16:colId xmlns:a16="http://schemas.microsoft.com/office/drawing/2014/main" val="2610752288"/>
                    </a:ext>
                  </a:extLst>
                </a:gridCol>
                <a:gridCol w="6447761">
                  <a:extLst>
                    <a:ext uri="{9D8B030D-6E8A-4147-A177-3AD203B41FA5}">
                      <a16:colId xmlns:a16="http://schemas.microsoft.com/office/drawing/2014/main" val="418220833"/>
                    </a:ext>
                  </a:extLst>
                </a:gridCol>
              </a:tblGrid>
              <a:tr h="2321168">
                <a:tc>
                  <a:txBody>
                    <a:bodyPr/>
                    <a:lstStyle/>
                    <a:p>
                      <a:endParaRPr lang="en-IN" sz="2300" dirty="0"/>
                    </a:p>
                    <a:p>
                      <a:endParaRPr lang="en-IN" sz="2300" dirty="0"/>
                    </a:p>
                    <a:p>
                      <a:endParaRPr lang="en-IN" sz="2300" dirty="0"/>
                    </a:p>
                    <a:p>
                      <a:endParaRPr lang="en-IN" sz="2300" dirty="0"/>
                    </a:p>
                    <a:p>
                      <a:pPr algn="ctr"/>
                      <a:r>
                        <a:rPr lang="en-IN" sz="2300" dirty="0"/>
                        <a:t>Integration Issues</a:t>
                      </a:r>
                    </a:p>
                    <a:p>
                      <a:pPr algn="ctr"/>
                      <a:endParaRPr lang="en-IN" sz="2300" dirty="0"/>
                    </a:p>
                  </a:txBody>
                  <a:tcPr/>
                </a:tc>
                <a:tc>
                  <a:txBody>
                    <a:bodyPr/>
                    <a:lstStyle/>
                    <a:p>
                      <a:pPr algn="just"/>
                      <a:endParaRPr lang="en-US" sz="2300" b="0" dirty="0"/>
                    </a:p>
                    <a:p>
                      <a:pPr algn="just"/>
                      <a:r>
                        <a:rPr lang="en-US" sz="2300" b="0" dirty="0"/>
                        <a:t>Combining multiple third-party services and APIs might cause </a:t>
                      </a:r>
                      <a:r>
                        <a:rPr lang="en-US" sz="2300" b="0" u="sng" dirty="0"/>
                        <a:t>unanticipated technical challenges</a:t>
                      </a:r>
                      <a:r>
                        <a:rPr lang="en-US" sz="2300" b="0" dirty="0"/>
                        <a:t>. </a:t>
                      </a:r>
                    </a:p>
                    <a:p>
                      <a:pPr algn="just"/>
                      <a:endParaRPr lang="en-US" sz="2300" b="0" dirty="0"/>
                    </a:p>
                    <a:p>
                      <a:pPr algn="just"/>
                      <a:r>
                        <a:rPr lang="en-US" sz="2300" b="0" dirty="0"/>
                        <a:t>These complications often require specialized expertise and additional hours to </a:t>
                      </a:r>
                      <a:r>
                        <a:rPr lang="en-US" sz="2300" b="0" u="sng" dirty="0"/>
                        <a:t>troubleshoot, affecting operational timelines</a:t>
                      </a:r>
                      <a:r>
                        <a:rPr lang="en-US" sz="2300" b="0" dirty="0"/>
                        <a:t> and potentially increasing costs.</a:t>
                      </a:r>
                    </a:p>
                    <a:p>
                      <a:endParaRPr lang="en-IN" sz="2300" dirty="0"/>
                    </a:p>
                  </a:txBody>
                  <a:tcPr/>
                </a:tc>
                <a:extLst>
                  <a:ext uri="{0D108BD9-81ED-4DB2-BD59-A6C34878D82A}">
                    <a16:rowId xmlns:a16="http://schemas.microsoft.com/office/drawing/2014/main" val="866683858"/>
                  </a:ext>
                </a:extLst>
              </a:tr>
            </a:tbl>
          </a:graphicData>
        </a:graphic>
      </p:graphicFrame>
    </p:spTree>
    <p:extLst>
      <p:ext uri="{BB962C8B-B14F-4D97-AF65-F5344CB8AC3E}">
        <p14:creationId xmlns:p14="http://schemas.microsoft.com/office/powerpoint/2010/main" val="5519822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3" name="Picture 2" descr="open banking API platforms [Q&amp;A ...">
            <a:extLst>
              <a:ext uri="{FF2B5EF4-FFF2-40B4-BE49-F238E27FC236}">
                <a16:creationId xmlns:a16="http://schemas.microsoft.com/office/drawing/2014/main" id="{2AF9D4BE-92A7-6E63-98E9-49C1A46681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9EE322B3-AA29-B291-504F-CCDE1D719703}"/>
              </a:ext>
            </a:extLst>
          </p:cNvPr>
          <p:cNvGraphicFramePr>
            <a:graphicFrameLocks noGrp="1"/>
          </p:cNvGraphicFramePr>
          <p:nvPr>
            <p:extLst>
              <p:ext uri="{D42A27DB-BD31-4B8C-83A1-F6EECF244321}">
                <p14:modId xmlns:p14="http://schemas.microsoft.com/office/powerpoint/2010/main" val="925825716"/>
              </p:ext>
            </p:extLst>
          </p:nvPr>
        </p:nvGraphicFramePr>
        <p:xfrm>
          <a:off x="1308295" y="1927275"/>
          <a:ext cx="9598924" cy="2895600"/>
        </p:xfrm>
        <a:graphic>
          <a:graphicData uri="http://schemas.openxmlformats.org/drawingml/2006/table">
            <a:tbl>
              <a:tblPr firstRow="1" bandRow="1">
                <a:tableStyleId>{638B1855-1B75-4FBE-930C-398BA8C253C6}</a:tableStyleId>
              </a:tblPr>
              <a:tblGrid>
                <a:gridCol w="3151163">
                  <a:extLst>
                    <a:ext uri="{9D8B030D-6E8A-4147-A177-3AD203B41FA5}">
                      <a16:colId xmlns:a16="http://schemas.microsoft.com/office/drawing/2014/main" val="2610752288"/>
                    </a:ext>
                  </a:extLst>
                </a:gridCol>
                <a:gridCol w="6447761">
                  <a:extLst>
                    <a:ext uri="{9D8B030D-6E8A-4147-A177-3AD203B41FA5}">
                      <a16:colId xmlns:a16="http://schemas.microsoft.com/office/drawing/2014/main" val="418220833"/>
                    </a:ext>
                  </a:extLst>
                </a:gridCol>
              </a:tblGrid>
              <a:tr h="2321168">
                <a:tc>
                  <a:txBody>
                    <a:bodyPr/>
                    <a:lstStyle/>
                    <a:p>
                      <a:endParaRPr lang="en-IN" sz="2300" dirty="0"/>
                    </a:p>
                    <a:p>
                      <a:endParaRPr lang="en-IN" sz="2300" dirty="0"/>
                    </a:p>
                    <a:p>
                      <a:endParaRPr lang="en-IN" sz="2300" dirty="0"/>
                    </a:p>
                    <a:p>
                      <a:pPr algn="ctr"/>
                      <a:r>
                        <a:rPr lang="en-IN" sz="2300" dirty="0"/>
                        <a:t>Limited Standardization</a:t>
                      </a:r>
                    </a:p>
                    <a:p>
                      <a:pPr algn="ctr"/>
                      <a:endParaRPr lang="en-IN" sz="2300" dirty="0"/>
                    </a:p>
                    <a:p>
                      <a:pPr algn="ctr"/>
                      <a:endParaRPr lang="en-IN" sz="2300" dirty="0"/>
                    </a:p>
                  </a:txBody>
                  <a:tcPr/>
                </a:tc>
                <a:tc>
                  <a:txBody>
                    <a:bodyPr/>
                    <a:lstStyle/>
                    <a:p>
                      <a:pPr algn="just"/>
                      <a:endParaRPr lang="en-US" sz="2300" b="0" dirty="0"/>
                    </a:p>
                    <a:p>
                      <a:pPr algn="just"/>
                      <a:r>
                        <a:rPr lang="en-US" sz="2300" b="0" dirty="0"/>
                        <a:t>The absence of </a:t>
                      </a:r>
                      <a:r>
                        <a:rPr lang="en-US" sz="2300" b="0" u="sng" dirty="0"/>
                        <a:t>universal standards complicates</a:t>
                      </a:r>
                      <a:r>
                        <a:rPr lang="en-US" sz="2300" b="0" dirty="0"/>
                        <a:t> the way services talk to each other. </a:t>
                      </a:r>
                    </a:p>
                    <a:p>
                      <a:pPr algn="just"/>
                      <a:endParaRPr lang="en-US" sz="2300" b="0" dirty="0"/>
                    </a:p>
                    <a:p>
                      <a:pPr algn="just"/>
                      <a:r>
                        <a:rPr lang="en-US" sz="2300" b="0" dirty="0"/>
                        <a:t>This lack of </a:t>
                      </a:r>
                      <a:r>
                        <a:rPr lang="en-US" sz="2300" b="0" u="sng" dirty="0"/>
                        <a:t>consistency may require manual intervention</a:t>
                      </a:r>
                      <a:r>
                        <a:rPr lang="en-US" sz="2300" b="0" dirty="0"/>
                        <a:t> to ensure that the systems are </a:t>
                      </a:r>
                      <a:r>
                        <a:rPr lang="en-US" sz="2300" b="0" u="sng" dirty="0"/>
                        <a:t>compatible and functional</a:t>
                      </a:r>
                      <a:r>
                        <a:rPr lang="en-US" sz="2300" b="0" dirty="0"/>
                        <a:t>.</a:t>
                      </a:r>
                    </a:p>
                    <a:p>
                      <a:endParaRPr lang="en-IN" sz="2300" dirty="0"/>
                    </a:p>
                  </a:txBody>
                  <a:tcPr/>
                </a:tc>
                <a:extLst>
                  <a:ext uri="{0D108BD9-81ED-4DB2-BD59-A6C34878D82A}">
                    <a16:rowId xmlns:a16="http://schemas.microsoft.com/office/drawing/2014/main" val="866683858"/>
                  </a:ext>
                </a:extLst>
              </a:tr>
            </a:tbl>
          </a:graphicData>
        </a:graphic>
      </p:graphicFrame>
    </p:spTree>
    <p:extLst>
      <p:ext uri="{BB962C8B-B14F-4D97-AF65-F5344CB8AC3E}">
        <p14:creationId xmlns:p14="http://schemas.microsoft.com/office/powerpoint/2010/main" val="8433395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3" name="Picture 2" descr="open banking API platforms [Q&amp;A ...">
            <a:extLst>
              <a:ext uri="{FF2B5EF4-FFF2-40B4-BE49-F238E27FC236}">
                <a16:creationId xmlns:a16="http://schemas.microsoft.com/office/drawing/2014/main" id="{2AF9D4BE-92A7-6E63-98E9-49C1A46681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9EE322B3-AA29-B291-504F-CCDE1D719703}"/>
              </a:ext>
            </a:extLst>
          </p:cNvPr>
          <p:cNvGraphicFramePr>
            <a:graphicFrameLocks noGrp="1"/>
          </p:cNvGraphicFramePr>
          <p:nvPr>
            <p:extLst>
              <p:ext uri="{D42A27DB-BD31-4B8C-83A1-F6EECF244321}">
                <p14:modId xmlns:p14="http://schemas.microsoft.com/office/powerpoint/2010/main" val="4164731716"/>
              </p:ext>
            </p:extLst>
          </p:nvPr>
        </p:nvGraphicFramePr>
        <p:xfrm>
          <a:off x="1308295" y="1927275"/>
          <a:ext cx="9598924" cy="3596640"/>
        </p:xfrm>
        <a:graphic>
          <a:graphicData uri="http://schemas.openxmlformats.org/drawingml/2006/table">
            <a:tbl>
              <a:tblPr firstRow="1" bandRow="1">
                <a:tableStyleId>{638B1855-1B75-4FBE-930C-398BA8C253C6}</a:tableStyleId>
              </a:tblPr>
              <a:tblGrid>
                <a:gridCol w="3151163">
                  <a:extLst>
                    <a:ext uri="{9D8B030D-6E8A-4147-A177-3AD203B41FA5}">
                      <a16:colId xmlns:a16="http://schemas.microsoft.com/office/drawing/2014/main" val="2610752288"/>
                    </a:ext>
                  </a:extLst>
                </a:gridCol>
                <a:gridCol w="6447761">
                  <a:extLst>
                    <a:ext uri="{9D8B030D-6E8A-4147-A177-3AD203B41FA5}">
                      <a16:colId xmlns:a16="http://schemas.microsoft.com/office/drawing/2014/main" val="418220833"/>
                    </a:ext>
                  </a:extLst>
                </a:gridCol>
              </a:tblGrid>
              <a:tr h="2321168">
                <a:tc>
                  <a:txBody>
                    <a:bodyPr/>
                    <a:lstStyle/>
                    <a:p>
                      <a:endParaRPr lang="en-IN" sz="2300" dirty="0"/>
                    </a:p>
                    <a:p>
                      <a:endParaRPr lang="en-IN" sz="2300" dirty="0"/>
                    </a:p>
                    <a:p>
                      <a:endParaRPr lang="en-IN" sz="2300" dirty="0"/>
                    </a:p>
                    <a:p>
                      <a:endParaRPr lang="en-IN" sz="2300" dirty="0"/>
                    </a:p>
                    <a:p>
                      <a:pPr algn="ctr"/>
                      <a:r>
                        <a:rPr lang="en-IN" sz="2300" dirty="0"/>
                        <a:t>Regulatory Hurdles</a:t>
                      </a:r>
                    </a:p>
                    <a:p>
                      <a:pPr algn="ctr"/>
                      <a:endParaRPr lang="en-IN" sz="2300" dirty="0"/>
                    </a:p>
                    <a:p>
                      <a:pPr algn="ctr"/>
                      <a:endParaRPr lang="en-IN" sz="2300" dirty="0"/>
                    </a:p>
                  </a:txBody>
                  <a:tcPr/>
                </a:tc>
                <a:tc>
                  <a:txBody>
                    <a:bodyPr/>
                    <a:lstStyle/>
                    <a:p>
                      <a:pPr algn="just"/>
                      <a:endParaRPr lang="en-US" sz="2300" b="0" dirty="0"/>
                    </a:p>
                    <a:p>
                      <a:pPr algn="just"/>
                      <a:r>
                        <a:rPr lang="en-US" sz="2300" b="0" dirty="0"/>
                        <a:t>As open banking evolves, </a:t>
                      </a:r>
                      <a:r>
                        <a:rPr lang="en-US" sz="2300" b="0" u="sng" dirty="0"/>
                        <a:t>so do its regulations</a:t>
                      </a:r>
                      <a:r>
                        <a:rPr lang="en-US" sz="2300" b="0" dirty="0"/>
                        <a:t>. </a:t>
                      </a:r>
                    </a:p>
                    <a:p>
                      <a:pPr algn="just"/>
                      <a:endParaRPr lang="en-US" sz="2300" b="0" dirty="0"/>
                    </a:p>
                    <a:p>
                      <a:pPr algn="just"/>
                      <a:r>
                        <a:rPr lang="en-US" sz="2300" b="0" u="sng" dirty="0"/>
                        <a:t>Keeping up to date with these changes</a:t>
                      </a:r>
                      <a:r>
                        <a:rPr lang="en-US" sz="2300" b="0" dirty="0"/>
                        <a:t> can be a resource-intensive task, requiring a dedicated internal team or external experts to help your business stay compliant. </a:t>
                      </a:r>
                    </a:p>
                    <a:p>
                      <a:pPr algn="just"/>
                      <a:endParaRPr lang="en-US" sz="2300" b="0" dirty="0"/>
                    </a:p>
                    <a:p>
                      <a:pPr algn="just"/>
                      <a:r>
                        <a:rPr lang="en-US" sz="2300" b="0" dirty="0"/>
                        <a:t>Failing to adapt can result in </a:t>
                      </a:r>
                      <a:r>
                        <a:rPr lang="en-US" sz="2300" b="0" u="sng" dirty="0"/>
                        <a:t>penalties or legal issues</a:t>
                      </a:r>
                      <a:r>
                        <a:rPr lang="en-US" sz="2300" b="0" dirty="0"/>
                        <a:t>.</a:t>
                      </a:r>
                    </a:p>
                    <a:p>
                      <a:endParaRPr lang="en-IN" sz="2300" dirty="0"/>
                    </a:p>
                  </a:txBody>
                  <a:tcPr/>
                </a:tc>
                <a:extLst>
                  <a:ext uri="{0D108BD9-81ED-4DB2-BD59-A6C34878D82A}">
                    <a16:rowId xmlns:a16="http://schemas.microsoft.com/office/drawing/2014/main" val="866683858"/>
                  </a:ext>
                </a:extLst>
              </a:tr>
            </a:tbl>
          </a:graphicData>
        </a:graphic>
      </p:graphicFrame>
    </p:spTree>
    <p:extLst>
      <p:ext uri="{BB962C8B-B14F-4D97-AF65-F5344CB8AC3E}">
        <p14:creationId xmlns:p14="http://schemas.microsoft.com/office/powerpoint/2010/main" val="10487757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3" name="Picture 2" descr="open banking API platforms [Q&amp;A ...">
            <a:extLst>
              <a:ext uri="{FF2B5EF4-FFF2-40B4-BE49-F238E27FC236}">
                <a16:creationId xmlns:a16="http://schemas.microsoft.com/office/drawing/2014/main" id="{2AF9D4BE-92A7-6E63-98E9-49C1A46681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9EE322B3-AA29-B291-504F-CCDE1D719703}"/>
              </a:ext>
            </a:extLst>
          </p:cNvPr>
          <p:cNvGraphicFramePr>
            <a:graphicFrameLocks noGrp="1"/>
          </p:cNvGraphicFramePr>
          <p:nvPr>
            <p:extLst>
              <p:ext uri="{D42A27DB-BD31-4B8C-83A1-F6EECF244321}">
                <p14:modId xmlns:p14="http://schemas.microsoft.com/office/powerpoint/2010/main" val="463883949"/>
              </p:ext>
            </p:extLst>
          </p:nvPr>
        </p:nvGraphicFramePr>
        <p:xfrm>
          <a:off x="1308295" y="1927275"/>
          <a:ext cx="9598924" cy="3246120"/>
        </p:xfrm>
        <a:graphic>
          <a:graphicData uri="http://schemas.openxmlformats.org/drawingml/2006/table">
            <a:tbl>
              <a:tblPr firstRow="1" bandRow="1">
                <a:tableStyleId>{638B1855-1B75-4FBE-930C-398BA8C253C6}</a:tableStyleId>
              </a:tblPr>
              <a:tblGrid>
                <a:gridCol w="3151163">
                  <a:extLst>
                    <a:ext uri="{9D8B030D-6E8A-4147-A177-3AD203B41FA5}">
                      <a16:colId xmlns:a16="http://schemas.microsoft.com/office/drawing/2014/main" val="2610752288"/>
                    </a:ext>
                  </a:extLst>
                </a:gridCol>
                <a:gridCol w="6447761">
                  <a:extLst>
                    <a:ext uri="{9D8B030D-6E8A-4147-A177-3AD203B41FA5}">
                      <a16:colId xmlns:a16="http://schemas.microsoft.com/office/drawing/2014/main" val="418220833"/>
                    </a:ext>
                  </a:extLst>
                </a:gridCol>
              </a:tblGrid>
              <a:tr h="2321168">
                <a:tc>
                  <a:txBody>
                    <a:bodyPr/>
                    <a:lstStyle/>
                    <a:p>
                      <a:endParaRPr lang="en-IN" sz="2300" dirty="0"/>
                    </a:p>
                    <a:p>
                      <a:endParaRPr lang="en-IN" sz="2300" dirty="0"/>
                    </a:p>
                    <a:p>
                      <a:endParaRPr lang="en-IN" sz="2300" dirty="0"/>
                    </a:p>
                    <a:p>
                      <a:pPr algn="ctr"/>
                      <a:r>
                        <a:rPr lang="en-IN" sz="2300" dirty="0"/>
                        <a:t>Accountability Gaps</a:t>
                      </a:r>
                    </a:p>
                    <a:p>
                      <a:pPr algn="ctr"/>
                      <a:endParaRPr lang="en-IN" sz="2300" dirty="0"/>
                    </a:p>
                    <a:p>
                      <a:pPr algn="ctr"/>
                      <a:endParaRPr lang="en-IN" sz="2300" dirty="0"/>
                    </a:p>
                  </a:txBody>
                  <a:tcPr/>
                </a:tc>
                <a:tc>
                  <a:txBody>
                    <a:bodyPr/>
                    <a:lstStyle/>
                    <a:p>
                      <a:pPr algn="just"/>
                      <a:endParaRPr lang="en-US" sz="2300" b="0" dirty="0"/>
                    </a:p>
                    <a:p>
                      <a:pPr algn="just"/>
                      <a:r>
                        <a:rPr lang="en-US" sz="2300" b="0" dirty="0"/>
                        <a:t>With </a:t>
                      </a:r>
                      <a:r>
                        <a:rPr lang="en-US" sz="2300" b="0" u="sng" dirty="0"/>
                        <a:t>various parties</a:t>
                      </a:r>
                      <a:r>
                        <a:rPr lang="en-US" sz="2300" b="0" dirty="0"/>
                        <a:t> involved, determining fault in the case of an error or security breach is more complex. </a:t>
                      </a:r>
                    </a:p>
                    <a:p>
                      <a:pPr algn="just"/>
                      <a:endParaRPr lang="en-US" sz="2300" b="0" dirty="0"/>
                    </a:p>
                    <a:p>
                      <a:pPr algn="just"/>
                      <a:r>
                        <a:rPr lang="en-US" sz="2300" b="0" dirty="0"/>
                        <a:t>This </a:t>
                      </a:r>
                      <a:r>
                        <a:rPr lang="en-US" sz="2300" b="0" u="sng" dirty="0"/>
                        <a:t>ambiguity can slow down problem-solving</a:t>
                      </a:r>
                      <a:r>
                        <a:rPr lang="en-US" sz="2300" b="0" dirty="0"/>
                        <a:t> and lead to </a:t>
                      </a:r>
                      <a:r>
                        <a:rPr lang="en-US" sz="2300" b="0" u="sng" dirty="0"/>
                        <a:t>prolonged downtimes or unresolved customer issues</a:t>
                      </a:r>
                      <a:r>
                        <a:rPr lang="en-US" sz="2300" b="0" dirty="0"/>
                        <a:t>.</a:t>
                      </a:r>
                    </a:p>
                    <a:p>
                      <a:endParaRPr lang="en-IN" sz="2300" dirty="0"/>
                    </a:p>
                  </a:txBody>
                  <a:tcPr/>
                </a:tc>
                <a:extLst>
                  <a:ext uri="{0D108BD9-81ED-4DB2-BD59-A6C34878D82A}">
                    <a16:rowId xmlns:a16="http://schemas.microsoft.com/office/drawing/2014/main" val="866683858"/>
                  </a:ext>
                </a:extLst>
              </a:tr>
            </a:tbl>
          </a:graphicData>
        </a:graphic>
      </p:graphicFrame>
    </p:spTree>
    <p:extLst>
      <p:ext uri="{BB962C8B-B14F-4D97-AF65-F5344CB8AC3E}">
        <p14:creationId xmlns:p14="http://schemas.microsoft.com/office/powerpoint/2010/main" val="35907755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3" name="Picture 2" descr="open banking API platforms [Q&amp;A ...">
            <a:extLst>
              <a:ext uri="{FF2B5EF4-FFF2-40B4-BE49-F238E27FC236}">
                <a16:creationId xmlns:a16="http://schemas.microsoft.com/office/drawing/2014/main" id="{2AF9D4BE-92A7-6E63-98E9-49C1A46681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9EE322B3-AA29-B291-504F-CCDE1D719703}"/>
              </a:ext>
            </a:extLst>
          </p:cNvPr>
          <p:cNvGraphicFramePr>
            <a:graphicFrameLocks noGrp="1"/>
          </p:cNvGraphicFramePr>
          <p:nvPr>
            <p:extLst>
              <p:ext uri="{D42A27DB-BD31-4B8C-83A1-F6EECF244321}">
                <p14:modId xmlns:p14="http://schemas.microsoft.com/office/powerpoint/2010/main" val="905848526"/>
              </p:ext>
            </p:extLst>
          </p:nvPr>
        </p:nvGraphicFramePr>
        <p:xfrm>
          <a:off x="1308295" y="1927275"/>
          <a:ext cx="9598924" cy="2545080"/>
        </p:xfrm>
        <a:graphic>
          <a:graphicData uri="http://schemas.openxmlformats.org/drawingml/2006/table">
            <a:tbl>
              <a:tblPr firstRow="1" bandRow="1">
                <a:tableStyleId>{638B1855-1B75-4FBE-930C-398BA8C253C6}</a:tableStyleId>
              </a:tblPr>
              <a:tblGrid>
                <a:gridCol w="3151163">
                  <a:extLst>
                    <a:ext uri="{9D8B030D-6E8A-4147-A177-3AD203B41FA5}">
                      <a16:colId xmlns:a16="http://schemas.microsoft.com/office/drawing/2014/main" val="2610752288"/>
                    </a:ext>
                  </a:extLst>
                </a:gridCol>
                <a:gridCol w="6447761">
                  <a:extLst>
                    <a:ext uri="{9D8B030D-6E8A-4147-A177-3AD203B41FA5}">
                      <a16:colId xmlns:a16="http://schemas.microsoft.com/office/drawing/2014/main" val="418220833"/>
                    </a:ext>
                  </a:extLst>
                </a:gridCol>
              </a:tblGrid>
              <a:tr h="2321168">
                <a:tc>
                  <a:txBody>
                    <a:bodyPr/>
                    <a:lstStyle/>
                    <a:p>
                      <a:endParaRPr lang="en-IN" sz="2300" dirty="0"/>
                    </a:p>
                    <a:p>
                      <a:endParaRPr lang="en-IN" sz="2300" dirty="0"/>
                    </a:p>
                    <a:p>
                      <a:endParaRPr lang="en-IN" sz="2300" dirty="0"/>
                    </a:p>
                    <a:p>
                      <a:pPr algn="ctr"/>
                      <a:r>
                        <a:rPr lang="en-IN" sz="2300" dirty="0"/>
                        <a:t>Hidden Costs</a:t>
                      </a:r>
                    </a:p>
                    <a:p>
                      <a:pPr algn="ctr"/>
                      <a:endParaRPr lang="en-IN" sz="2300" dirty="0"/>
                    </a:p>
                    <a:p>
                      <a:pPr algn="ctr"/>
                      <a:endParaRPr lang="en-IN" sz="2300" dirty="0"/>
                    </a:p>
                  </a:txBody>
                  <a:tcPr/>
                </a:tc>
                <a:tc>
                  <a:txBody>
                    <a:bodyPr/>
                    <a:lstStyle/>
                    <a:p>
                      <a:pPr algn="just"/>
                      <a:endParaRPr lang="en-US" sz="2300" b="0" dirty="0"/>
                    </a:p>
                    <a:p>
                      <a:pPr algn="just"/>
                      <a:r>
                        <a:rPr lang="en-US" sz="2300" b="0" dirty="0"/>
                        <a:t>Beyond API subscription fees, there may be hidden costs tied to </a:t>
                      </a:r>
                      <a:r>
                        <a:rPr lang="en-US" sz="2300" b="0" u="sng" dirty="0"/>
                        <a:t>compliance or technical adjustments</a:t>
                      </a:r>
                      <a:r>
                        <a:rPr lang="en-US" sz="2300" b="0" dirty="0"/>
                        <a:t>. </a:t>
                      </a:r>
                    </a:p>
                    <a:p>
                      <a:pPr algn="just"/>
                      <a:endParaRPr lang="en-US" sz="2300" b="0" dirty="0"/>
                    </a:p>
                    <a:p>
                      <a:pPr algn="just"/>
                      <a:r>
                        <a:rPr lang="en-US" sz="2300" b="0" dirty="0"/>
                        <a:t>These expenses </a:t>
                      </a:r>
                      <a:r>
                        <a:rPr lang="en-US" sz="2300" b="0" u="sng" dirty="0"/>
                        <a:t>can mount over time</a:t>
                      </a:r>
                      <a:r>
                        <a:rPr lang="en-US" sz="2300" b="0" dirty="0"/>
                        <a:t>, possibly offsetting any </a:t>
                      </a:r>
                      <a:r>
                        <a:rPr lang="en-US" sz="2300" b="0" u="sng" dirty="0"/>
                        <a:t>cost-saving benefits of open banking</a:t>
                      </a:r>
                      <a:r>
                        <a:rPr lang="en-US" sz="2300" b="0" dirty="0"/>
                        <a:t>.</a:t>
                      </a:r>
                    </a:p>
                    <a:p>
                      <a:endParaRPr lang="en-IN" sz="2300" dirty="0"/>
                    </a:p>
                  </a:txBody>
                  <a:tcPr/>
                </a:tc>
                <a:extLst>
                  <a:ext uri="{0D108BD9-81ED-4DB2-BD59-A6C34878D82A}">
                    <a16:rowId xmlns:a16="http://schemas.microsoft.com/office/drawing/2014/main" val="866683858"/>
                  </a:ext>
                </a:extLst>
              </a:tr>
            </a:tbl>
          </a:graphicData>
        </a:graphic>
      </p:graphicFrame>
    </p:spTree>
    <p:extLst>
      <p:ext uri="{BB962C8B-B14F-4D97-AF65-F5344CB8AC3E}">
        <p14:creationId xmlns:p14="http://schemas.microsoft.com/office/powerpoint/2010/main" val="34279394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3" name="Picture 2" descr="open banking API platforms [Q&amp;A ...">
            <a:extLst>
              <a:ext uri="{FF2B5EF4-FFF2-40B4-BE49-F238E27FC236}">
                <a16:creationId xmlns:a16="http://schemas.microsoft.com/office/drawing/2014/main" id="{2AF9D4BE-92A7-6E63-98E9-49C1A46681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9EE322B3-AA29-B291-504F-CCDE1D719703}"/>
              </a:ext>
            </a:extLst>
          </p:cNvPr>
          <p:cNvGraphicFramePr>
            <a:graphicFrameLocks noGrp="1"/>
          </p:cNvGraphicFramePr>
          <p:nvPr>
            <p:extLst>
              <p:ext uri="{D42A27DB-BD31-4B8C-83A1-F6EECF244321}">
                <p14:modId xmlns:p14="http://schemas.microsoft.com/office/powerpoint/2010/main" val="4230378894"/>
              </p:ext>
            </p:extLst>
          </p:nvPr>
        </p:nvGraphicFramePr>
        <p:xfrm>
          <a:off x="1308295" y="1927275"/>
          <a:ext cx="9598924" cy="3596640"/>
        </p:xfrm>
        <a:graphic>
          <a:graphicData uri="http://schemas.openxmlformats.org/drawingml/2006/table">
            <a:tbl>
              <a:tblPr firstRow="1" bandRow="1">
                <a:tableStyleId>{638B1855-1B75-4FBE-930C-398BA8C253C6}</a:tableStyleId>
              </a:tblPr>
              <a:tblGrid>
                <a:gridCol w="3151163">
                  <a:extLst>
                    <a:ext uri="{9D8B030D-6E8A-4147-A177-3AD203B41FA5}">
                      <a16:colId xmlns:a16="http://schemas.microsoft.com/office/drawing/2014/main" val="2610752288"/>
                    </a:ext>
                  </a:extLst>
                </a:gridCol>
                <a:gridCol w="6447761">
                  <a:extLst>
                    <a:ext uri="{9D8B030D-6E8A-4147-A177-3AD203B41FA5}">
                      <a16:colId xmlns:a16="http://schemas.microsoft.com/office/drawing/2014/main" val="418220833"/>
                    </a:ext>
                  </a:extLst>
                </a:gridCol>
              </a:tblGrid>
              <a:tr h="2321168">
                <a:tc>
                  <a:txBody>
                    <a:bodyPr/>
                    <a:lstStyle/>
                    <a:p>
                      <a:endParaRPr lang="en-IN" sz="2300" dirty="0"/>
                    </a:p>
                    <a:p>
                      <a:endParaRPr lang="en-IN" sz="2300" dirty="0"/>
                    </a:p>
                    <a:p>
                      <a:endParaRPr lang="en-IN" sz="2300" dirty="0"/>
                    </a:p>
                    <a:p>
                      <a:pPr algn="ctr"/>
                      <a:endParaRPr lang="en-IN" sz="2300" dirty="0"/>
                    </a:p>
                    <a:p>
                      <a:pPr algn="ctr"/>
                      <a:r>
                        <a:rPr lang="en-IN" sz="2300" dirty="0"/>
                        <a:t>Dependency Risks</a:t>
                      </a:r>
                    </a:p>
                    <a:p>
                      <a:pPr algn="ctr"/>
                      <a:endParaRPr lang="en-IN" sz="2300" dirty="0"/>
                    </a:p>
                    <a:p>
                      <a:pPr algn="ctr"/>
                      <a:endParaRPr lang="en-IN" sz="2300" dirty="0"/>
                    </a:p>
                  </a:txBody>
                  <a:tcPr/>
                </a:tc>
                <a:tc>
                  <a:txBody>
                    <a:bodyPr/>
                    <a:lstStyle/>
                    <a:p>
                      <a:pPr algn="just"/>
                      <a:endParaRPr lang="en-US" sz="2300" b="0" dirty="0"/>
                    </a:p>
                    <a:p>
                      <a:pPr algn="just"/>
                      <a:r>
                        <a:rPr lang="en-US" sz="2300" b="0" dirty="0"/>
                        <a:t>Outsourcing core financial functions to third-party services puts businesses </a:t>
                      </a:r>
                      <a:r>
                        <a:rPr lang="en-US" sz="2300" b="0" u="sng" dirty="0"/>
                        <a:t>under their control</a:t>
                      </a:r>
                      <a:r>
                        <a:rPr lang="en-US" sz="2300" b="0" dirty="0"/>
                        <a:t>, to some extent. </a:t>
                      </a:r>
                    </a:p>
                    <a:p>
                      <a:pPr algn="just"/>
                      <a:endParaRPr lang="en-US" sz="2300" b="0" dirty="0"/>
                    </a:p>
                    <a:p>
                      <a:pPr algn="just"/>
                      <a:r>
                        <a:rPr lang="en-US" sz="2300" b="0" dirty="0"/>
                        <a:t>Any change in their service availability or terms of use </a:t>
                      </a:r>
                      <a:r>
                        <a:rPr lang="en-US" sz="2300" b="0" u="sng" dirty="0"/>
                        <a:t>could necessitate an abrupt shift</a:t>
                      </a:r>
                      <a:r>
                        <a:rPr lang="en-US" sz="2300" b="0" dirty="0"/>
                        <a:t> in the operations that use those services, which could </a:t>
                      </a:r>
                      <a:r>
                        <a:rPr lang="en-US" sz="2300" b="0" u="sng" dirty="0"/>
                        <a:t>become costly and time consuming</a:t>
                      </a:r>
                      <a:r>
                        <a:rPr lang="en-US" sz="2300" b="0" dirty="0"/>
                        <a:t>.</a:t>
                      </a:r>
                    </a:p>
                    <a:p>
                      <a:endParaRPr lang="en-IN" sz="2300" dirty="0"/>
                    </a:p>
                  </a:txBody>
                  <a:tcPr/>
                </a:tc>
                <a:extLst>
                  <a:ext uri="{0D108BD9-81ED-4DB2-BD59-A6C34878D82A}">
                    <a16:rowId xmlns:a16="http://schemas.microsoft.com/office/drawing/2014/main" val="866683858"/>
                  </a:ext>
                </a:extLst>
              </a:tr>
            </a:tbl>
          </a:graphicData>
        </a:graphic>
      </p:graphicFrame>
    </p:spTree>
    <p:extLst>
      <p:ext uri="{BB962C8B-B14F-4D97-AF65-F5344CB8AC3E}">
        <p14:creationId xmlns:p14="http://schemas.microsoft.com/office/powerpoint/2010/main" val="18058037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3" name="Picture 2" descr="open banking API platforms [Q&amp;A ...">
            <a:extLst>
              <a:ext uri="{FF2B5EF4-FFF2-40B4-BE49-F238E27FC236}">
                <a16:creationId xmlns:a16="http://schemas.microsoft.com/office/drawing/2014/main" id="{2AF9D4BE-92A7-6E63-98E9-49C1A46681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9EE322B3-AA29-B291-504F-CCDE1D719703}"/>
              </a:ext>
            </a:extLst>
          </p:cNvPr>
          <p:cNvGraphicFramePr>
            <a:graphicFrameLocks noGrp="1"/>
          </p:cNvGraphicFramePr>
          <p:nvPr>
            <p:extLst>
              <p:ext uri="{D42A27DB-BD31-4B8C-83A1-F6EECF244321}">
                <p14:modId xmlns:p14="http://schemas.microsoft.com/office/powerpoint/2010/main" val="351900254"/>
              </p:ext>
            </p:extLst>
          </p:nvPr>
        </p:nvGraphicFramePr>
        <p:xfrm>
          <a:off x="1308295" y="1927275"/>
          <a:ext cx="9598924" cy="2895600"/>
        </p:xfrm>
        <a:graphic>
          <a:graphicData uri="http://schemas.openxmlformats.org/drawingml/2006/table">
            <a:tbl>
              <a:tblPr firstRow="1" bandRow="1">
                <a:tableStyleId>{638B1855-1B75-4FBE-930C-398BA8C253C6}</a:tableStyleId>
              </a:tblPr>
              <a:tblGrid>
                <a:gridCol w="3151163">
                  <a:extLst>
                    <a:ext uri="{9D8B030D-6E8A-4147-A177-3AD203B41FA5}">
                      <a16:colId xmlns:a16="http://schemas.microsoft.com/office/drawing/2014/main" val="2610752288"/>
                    </a:ext>
                  </a:extLst>
                </a:gridCol>
                <a:gridCol w="6447761">
                  <a:extLst>
                    <a:ext uri="{9D8B030D-6E8A-4147-A177-3AD203B41FA5}">
                      <a16:colId xmlns:a16="http://schemas.microsoft.com/office/drawing/2014/main" val="418220833"/>
                    </a:ext>
                  </a:extLst>
                </a:gridCol>
              </a:tblGrid>
              <a:tr h="2321168">
                <a:tc>
                  <a:txBody>
                    <a:bodyPr/>
                    <a:lstStyle/>
                    <a:p>
                      <a:endParaRPr lang="en-IN" sz="2300" dirty="0"/>
                    </a:p>
                    <a:p>
                      <a:endParaRPr lang="en-IN" sz="2300" dirty="0"/>
                    </a:p>
                    <a:p>
                      <a:endParaRPr lang="en-IN" sz="2300" dirty="0"/>
                    </a:p>
                    <a:p>
                      <a:pPr algn="ctr"/>
                      <a:r>
                        <a:rPr lang="en-IN" sz="2300" dirty="0"/>
                        <a:t>Market Uncertainties</a:t>
                      </a:r>
                    </a:p>
                    <a:p>
                      <a:pPr algn="ctr"/>
                      <a:endParaRPr lang="en-IN" sz="2300" dirty="0"/>
                    </a:p>
                    <a:p>
                      <a:pPr algn="ctr"/>
                      <a:endParaRPr lang="en-IN" sz="2300" dirty="0"/>
                    </a:p>
                  </a:txBody>
                  <a:tcPr/>
                </a:tc>
                <a:tc>
                  <a:txBody>
                    <a:bodyPr/>
                    <a:lstStyle/>
                    <a:p>
                      <a:pPr algn="just"/>
                      <a:endParaRPr lang="en-US" sz="2300" b="0" dirty="0"/>
                    </a:p>
                    <a:p>
                      <a:pPr algn="just"/>
                      <a:r>
                        <a:rPr lang="en-US" sz="2300" b="0" dirty="0"/>
                        <a:t>Open banking is still an </a:t>
                      </a:r>
                      <a:r>
                        <a:rPr lang="en-US" sz="2300" b="0" u="sng" dirty="0"/>
                        <a:t>evolving field</a:t>
                      </a:r>
                      <a:r>
                        <a:rPr lang="en-US" sz="2300" b="0" dirty="0"/>
                        <a:t>, subject to changes in technology and public sentiment. </a:t>
                      </a:r>
                    </a:p>
                    <a:p>
                      <a:pPr algn="just"/>
                      <a:endParaRPr lang="en-US" sz="2300" b="0" dirty="0"/>
                    </a:p>
                    <a:p>
                      <a:pPr algn="just"/>
                      <a:r>
                        <a:rPr lang="en-US" sz="2300" b="0" dirty="0"/>
                        <a:t>These unpredictable factors could influence long-term strategies, making it </a:t>
                      </a:r>
                      <a:r>
                        <a:rPr lang="en-US" sz="2300" b="0" u="sng" dirty="0"/>
                        <a:t>challenging to plan with certainty</a:t>
                      </a:r>
                      <a:r>
                        <a:rPr lang="en-US" sz="2300" b="0" dirty="0"/>
                        <a:t>.</a:t>
                      </a:r>
                    </a:p>
                    <a:p>
                      <a:endParaRPr lang="en-IN" sz="2300" dirty="0"/>
                    </a:p>
                  </a:txBody>
                  <a:tcPr/>
                </a:tc>
                <a:extLst>
                  <a:ext uri="{0D108BD9-81ED-4DB2-BD59-A6C34878D82A}">
                    <a16:rowId xmlns:a16="http://schemas.microsoft.com/office/drawing/2014/main" val="866683858"/>
                  </a:ext>
                </a:extLst>
              </a:tr>
            </a:tbl>
          </a:graphicData>
        </a:graphic>
      </p:graphicFrame>
    </p:spTree>
    <p:extLst>
      <p:ext uri="{BB962C8B-B14F-4D97-AF65-F5344CB8AC3E}">
        <p14:creationId xmlns:p14="http://schemas.microsoft.com/office/powerpoint/2010/main" val="3437031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3" name="Picture 2" descr="open banking API platforms [Q&amp;A ...">
            <a:extLst>
              <a:ext uri="{FF2B5EF4-FFF2-40B4-BE49-F238E27FC236}">
                <a16:creationId xmlns:a16="http://schemas.microsoft.com/office/drawing/2014/main" id="{2AF9D4BE-92A7-6E63-98E9-49C1A46681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9EE322B3-AA29-B291-504F-CCDE1D719703}"/>
              </a:ext>
            </a:extLst>
          </p:cNvPr>
          <p:cNvGraphicFramePr>
            <a:graphicFrameLocks noGrp="1"/>
          </p:cNvGraphicFramePr>
          <p:nvPr>
            <p:extLst>
              <p:ext uri="{D42A27DB-BD31-4B8C-83A1-F6EECF244321}">
                <p14:modId xmlns:p14="http://schemas.microsoft.com/office/powerpoint/2010/main" val="2058577839"/>
              </p:ext>
            </p:extLst>
          </p:nvPr>
        </p:nvGraphicFramePr>
        <p:xfrm>
          <a:off x="1308295" y="1927275"/>
          <a:ext cx="9598924" cy="3596640"/>
        </p:xfrm>
        <a:graphic>
          <a:graphicData uri="http://schemas.openxmlformats.org/drawingml/2006/table">
            <a:tbl>
              <a:tblPr firstRow="1" bandRow="1">
                <a:tableStyleId>{638B1855-1B75-4FBE-930C-398BA8C253C6}</a:tableStyleId>
              </a:tblPr>
              <a:tblGrid>
                <a:gridCol w="3151163">
                  <a:extLst>
                    <a:ext uri="{9D8B030D-6E8A-4147-A177-3AD203B41FA5}">
                      <a16:colId xmlns:a16="http://schemas.microsoft.com/office/drawing/2014/main" val="2610752288"/>
                    </a:ext>
                  </a:extLst>
                </a:gridCol>
                <a:gridCol w="6447761">
                  <a:extLst>
                    <a:ext uri="{9D8B030D-6E8A-4147-A177-3AD203B41FA5}">
                      <a16:colId xmlns:a16="http://schemas.microsoft.com/office/drawing/2014/main" val="418220833"/>
                    </a:ext>
                  </a:extLst>
                </a:gridCol>
              </a:tblGrid>
              <a:tr h="2321168">
                <a:tc>
                  <a:txBody>
                    <a:bodyPr/>
                    <a:lstStyle/>
                    <a:p>
                      <a:endParaRPr lang="en-IN" sz="2300" dirty="0"/>
                    </a:p>
                    <a:p>
                      <a:endParaRPr lang="en-IN" sz="2300" dirty="0"/>
                    </a:p>
                    <a:p>
                      <a:endParaRPr lang="en-IN" sz="2300" dirty="0"/>
                    </a:p>
                    <a:p>
                      <a:pPr algn="ctr"/>
                      <a:r>
                        <a:rPr lang="en-IN" sz="2300" dirty="0"/>
                        <a:t>Security Vulnerabilities</a:t>
                      </a:r>
                    </a:p>
                    <a:p>
                      <a:pPr algn="ctr"/>
                      <a:endParaRPr lang="en-IN" sz="2300" dirty="0"/>
                    </a:p>
                    <a:p>
                      <a:pPr algn="ctr"/>
                      <a:endParaRPr lang="en-IN" sz="2300" dirty="0"/>
                    </a:p>
                  </a:txBody>
                  <a:tcPr/>
                </a:tc>
                <a:tc>
                  <a:txBody>
                    <a:bodyPr/>
                    <a:lstStyle/>
                    <a:p>
                      <a:pPr algn="just"/>
                      <a:endParaRPr lang="en-US" sz="2300" b="0" dirty="0"/>
                    </a:p>
                    <a:p>
                      <a:pPr algn="just"/>
                      <a:r>
                        <a:rPr lang="en-US" sz="2300" b="0" dirty="0"/>
                        <a:t>Despite best efforts to keep systems safe, potential gaps in data protection and security protocols could be exploited. </a:t>
                      </a:r>
                    </a:p>
                    <a:p>
                      <a:pPr algn="just"/>
                      <a:endParaRPr lang="en-US" sz="2300" b="0" dirty="0"/>
                    </a:p>
                    <a:p>
                      <a:pPr algn="just"/>
                      <a:r>
                        <a:rPr lang="en-US" sz="2300" b="0" dirty="0"/>
                        <a:t>The repercussions of a data or other security breach could extend beyond financial loss to reputational damage, affecting customer trust and possibly leading to legal consequences.</a:t>
                      </a:r>
                    </a:p>
                    <a:p>
                      <a:endParaRPr lang="en-IN" sz="2300" dirty="0"/>
                    </a:p>
                  </a:txBody>
                  <a:tcPr/>
                </a:tc>
                <a:extLst>
                  <a:ext uri="{0D108BD9-81ED-4DB2-BD59-A6C34878D82A}">
                    <a16:rowId xmlns:a16="http://schemas.microsoft.com/office/drawing/2014/main" val="866683858"/>
                  </a:ext>
                </a:extLst>
              </a:tr>
            </a:tbl>
          </a:graphicData>
        </a:graphic>
      </p:graphicFrame>
    </p:spTree>
    <p:extLst>
      <p:ext uri="{BB962C8B-B14F-4D97-AF65-F5344CB8AC3E}">
        <p14:creationId xmlns:p14="http://schemas.microsoft.com/office/powerpoint/2010/main" val="3677340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8" name="TextBox 7">
            <a:extLst>
              <a:ext uri="{FF2B5EF4-FFF2-40B4-BE49-F238E27FC236}">
                <a16:creationId xmlns:a16="http://schemas.microsoft.com/office/drawing/2014/main" id="{08401D1E-8C89-42A5-AC8F-8ED3C470623E}"/>
              </a:ext>
            </a:extLst>
          </p:cNvPr>
          <p:cNvSpPr txBox="1"/>
          <p:nvPr/>
        </p:nvSpPr>
        <p:spPr>
          <a:xfrm>
            <a:off x="1280294" y="1588373"/>
            <a:ext cx="9598925" cy="3226268"/>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lang="en-US" sz="3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Hence, it is Called Open Banking </a:t>
            </a:r>
          </a:p>
          <a:p>
            <a:pPr marL="0" marR="0" lvl="0" indent="0" algn="ctr" defTabSz="457200" rtl="0" eaLnBrk="1" fontAlgn="auto" latinLnBrk="0" hangingPunct="1">
              <a:lnSpc>
                <a:spcPct val="107000"/>
              </a:lnSpc>
              <a:spcBef>
                <a:spcPts val="0"/>
              </a:spcBef>
              <a:spcAft>
                <a:spcPts val="800"/>
              </a:spcAft>
              <a:buClrTx/>
              <a:buSzTx/>
              <a:buFontTx/>
              <a:buNone/>
              <a:tabLst/>
              <a:defRPr/>
            </a:pPr>
            <a:r>
              <a:rPr lang="en-US" sz="3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And It is a Great Opportunity</a:t>
            </a:r>
          </a:p>
          <a:p>
            <a:pPr marL="0" marR="0" lvl="0" indent="0" algn="ctr" defTabSz="457200" rtl="0" eaLnBrk="1" fontAlgn="auto" latinLnBrk="0" hangingPunct="1">
              <a:lnSpc>
                <a:spcPct val="107000"/>
              </a:lnSpc>
              <a:spcBef>
                <a:spcPts val="0"/>
              </a:spcBef>
              <a:spcAft>
                <a:spcPts val="800"/>
              </a:spcAft>
              <a:buClrTx/>
              <a:buSzTx/>
              <a:buFontTx/>
              <a:buNone/>
              <a:tabLst/>
              <a:defRPr/>
            </a:pPr>
            <a:r>
              <a:rPr lang="en-US" sz="3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For </a:t>
            </a:r>
          </a:p>
          <a:p>
            <a:pPr marL="0" marR="0" lvl="0" indent="0" algn="ctr" defTabSz="457200" rtl="0" eaLnBrk="1" fontAlgn="auto" latinLnBrk="0" hangingPunct="1">
              <a:lnSpc>
                <a:spcPct val="107000"/>
              </a:lnSpc>
              <a:spcBef>
                <a:spcPts val="0"/>
              </a:spcBef>
              <a:spcAft>
                <a:spcPts val="800"/>
              </a:spcAft>
              <a:buClrTx/>
              <a:buSzTx/>
              <a:buFontTx/>
              <a:buNone/>
              <a:tabLst/>
              <a:defRPr/>
            </a:pPr>
            <a:r>
              <a:rPr lang="en-US" sz="3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“Startups” like “FinTech” Companies in India</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open banking API platforms [Q&amp;A ...">
            <a:extLst>
              <a:ext uri="{FF2B5EF4-FFF2-40B4-BE49-F238E27FC236}">
                <a16:creationId xmlns:a16="http://schemas.microsoft.com/office/drawing/2014/main" id="{0235B8DD-23D3-5980-F64F-1A8B400FCD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10" y="192618"/>
            <a:ext cx="2208627" cy="112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2799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8" name="TextBox 7">
            <a:extLst>
              <a:ext uri="{FF2B5EF4-FFF2-40B4-BE49-F238E27FC236}">
                <a16:creationId xmlns:a16="http://schemas.microsoft.com/office/drawing/2014/main" id="{08401D1E-8C89-42A5-AC8F-8ED3C470623E}"/>
              </a:ext>
            </a:extLst>
          </p:cNvPr>
          <p:cNvSpPr txBox="1"/>
          <p:nvPr/>
        </p:nvSpPr>
        <p:spPr>
          <a:xfrm>
            <a:off x="1280294" y="1588373"/>
            <a:ext cx="9598925" cy="2244269"/>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45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Conclusion</a:t>
            </a:r>
          </a:p>
        </p:txBody>
      </p:sp>
      <p:pic>
        <p:nvPicPr>
          <p:cNvPr id="3" name="Picture 2" descr="open banking API platforms [Q&amp;A ...">
            <a:extLst>
              <a:ext uri="{FF2B5EF4-FFF2-40B4-BE49-F238E27FC236}">
                <a16:creationId xmlns:a16="http://schemas.microsoft.com/office/drawing/2014/main" id="{5DE28E3D-9E6E-90E9-D4F3-942C258C9B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9862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8" name="TextBox 7">
            <a:extLst>
              <a:ext uri="{FF2B5EF4-FFF2-40B4-BE49-F238E27FC236}">
                <a16:creationId xmlns:a16="http://schemas.microsoft.com/office/drawing/2014/main" id="{08401D1E-8C89-42A5-AC8F-8ED3C470623E}"/>
              </a:ext>
            </a:extLst>
          </p:cNvPr>
          <p:cNvSpPr txBox="1"/>
          <p:nvPr/>
        </p:nvSpPr>
        <p:spPr>
          <a:xfrm>
            <a:off x="1280294" y="1588373"/>
            <a:ext cx="9598925" cy="2131096"/>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Potential of Open </a:t>
            </a:r>
            <a:r>
              <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B</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anking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to elevate Customer </a:t>
            </a:r>
            <a:r>
              <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S</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ervice</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and Generate </a:t>
            </a:r>
            <a:r>
              <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N</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ew</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R</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evenue</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S</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ources</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is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not without Added </a:t>
            </a:r>
            <a:r>
              <a:rPr lang="en-US" sz="3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R</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isks</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pic>
        <p:nvPicPr>
          <p:cNvPr id="3" name="Picture 2" descr="open banking API platforms [Q&amp;A ...">
            <a:extLst>
              <a:ext uri="{FF2B5EF4-FFF2-40B4-BE49-F238E27FC236}">
                <a16:creationId xmlns:a16="http://schemas.microsoft.com/office/drawing/2014/main" id="{31A87332-8C29-77ED-7A27-EAD2DF1765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2641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8" name="TextBox 7">
            <a:extLst>
              <a:ext uri="{FF2B5EF4-FFF2-40B4-BE49-F238E27FC236}">
                <a16:creationId xmlns:a16="http://schemas.microsoft.com/office/drawing/2014/main" id="{08401D1E-8C89-42A5-AC8F-8ED3C470623E}"/>
              </a:ext>
            </a:extLst>
          </p:cNvPr>
          <p:cNvSpPr txBox="1"/>
          <p:nvPr/>
        </p:nvSpPr>
        <p:spPr>
          <a:xfrm>
            <a:off x="1280294" y="1588373"/>
            <a:ext cx="9598925" cy="2131096"/>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Businesses </a:t>
            </a:r>
            <a:r>
              <a:rPr kumimoji="0" lang="en-US" sz="32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should exercise prudence</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when adopting this Technology and take Stringent </a:t>
            </a:r>
            <a:r>
              <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S</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teps</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to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Safeguard </a:t>
            </a:r>
            <a:r>
              <a:rPr lang="en-US" sz="3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S</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ecurity</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and Privacy</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pic>
        <p:nvPicPr>
          <p:cNvPr id="3" name="Picture 2" descr="open banking API platforms [Q&amp;A ...">
            <a:extLst>
              <a:ext uri="{FF2B5EF4-FFF2-40B4-BE49-F238E27FC236}">
                <a16:creationId xmlns:a16="http://schemas.microsoft.com/office/drawing/2014/main" id="{31A87332-8C29-77ED-7A27-EAD2DF1765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2917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8" name="TextBox 7">
            <a:extLst>
              <a:ext uri="{FF2B5EF4-FFF2-40B4-BE49-F238E27FC236}">
                <a16:creationId xmlns:a16="http://schemas.microsoft.com/office/drawing/2014/main" id="{08401D1E-8C89-42A5-AC8F-8ED3C470623E}"/>
              </a:ext>
            </a:extLst>
          </p:cNvPr>
          <p:cNvSpPr txBox="1"/>
          <p:nvPr/>
        </p:nvSpPr>
        <p:spPr>
          <a:xfrm>
            <a:off x="1280294" y="1588373"/>
            <a:ext cx="9598925" cy="2612382"/>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Many </a:t>
            </a:r>
            <a:r>
              <a:rPr lang="en-US" sz="3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B</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enefits</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to be Gained for Businesses that </a:t>
            </a:r>
            <a:r>
              <a:rPr kumimoji="0" lang="en-US" sz="32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Enter this Space </a:t>
            </a:r>
            <a:r>
              <a:rPr lang="en-US" sz="3200"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T</a:t>
            </a:r>
            <a:r>
              <a:rPr kumimoji="0" lang="en-US" sz="3200" b="0" i="0" u="sng"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houghtfully</a:t>
            </a:r>
            <a:r>
              <a:rPr kumimoji="0" lang="en-US" sz="32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Strategically</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and with the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Right </a:t>
            </a:r>
            <a:r>
              <a:rPr lang="en-US" sz="3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R</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isk</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-mitigation </a:t>
            </a:r>
            <a:r>
              <a:rPr lang="en-US" sz="3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M</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easures</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in Place</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IN"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open banking API platforms [Q&amp;A ...">
            <a:extLst>
              <a:ext uri="{FF2B5EF4-FFF2-40B4-BE49-F238E27FC236}">
                <a16:creationId xmlns:a16="http://schemas.microsoft.com/office/drawing/2014/main" id="{31A87332-8C29-77ED-7A27-EAD2DF1765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108213"/>
            <a:ext cx="2208627" cy="112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9369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Digital Transformation of Banks From Caterpillar to a Butterfly</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8" name="TextBox 7">
            <a:extLst>
              <a:ext uri="{FF2B5EF4-FFF2-40B4-BE49-F238E27FC236}">
                <a16:creationId xmlns:a16="http://schemas.microsoft.com/office/drawing/2014/main" id="{08401D1E-8C89-42A5-AC8F-8ED3C470623E}"/>
              </a:ext>
            </a:extLst>
          </p:cNvPr>
          <p:cNvSpPr txBox="1"/>
          <p:nvPr/>
        </p:nvSpPr>
        <p:spPr>
          <a:xfrm>
            <a:off x="1209954" y="1588373"/>
            <a:ext cx="9598925" cy="3209340"/>
          </a:xfrm>
          <a:prstGeom prst="rect">
            <a:avLst/>
          </a:prstGeom>
          <a:noFill/>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To Know More of </a:t>
            </a:r>
            <a:r>
              <a:rPr kumimoji="0" lang="en-IN"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Tomorrow’s ‘Banking System’</a:t>
            </a: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IN"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BFSI Board of The Institute of Cost Accountants of India Offers </a:t>
            </a: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IN" sz="5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“FinTech” Course</a:t>
            </a:r>
            <a:endParaRPr kumimoji="0" lang="en-US" sz="5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COST ACCOUNTANTS OF INDIA (ICMAI ...">
            <a:extLst>
              <a:ext uri="{FF2B5EF4-FFF2-40B4-BE49-F238E27FC236}">
                <a16:creationId xmlns:a16="http://schemas.microsoft.com/office/drawing/2014/main" id="{0F3A4D18-CECF-2E4C-501B-637AD8D69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48" y="90489"/>
            <a:ext cx="1893864" cy="936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658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Digital Transformation of Banks From Caterpillar to a Butterfly</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1026" name="Picture 2" descr="COST ACCOUNTANTS OF INDIA (ICMAI ...">
            <a:extLst>
              <a:ext uri="{FF2B5EF4-FFF2-40B4-BE49-F238E27FC236}">
                <a16:creationId xmlns:a16="http://schemas.microsoft.com/office/drawing/2014/main" id="{0F3A4D18-CECF-2E4C-501B-637AD8D69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48" y="90489"/>
            <a:ext cx="1893864" cy="9364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2801556-E727-1D29-B1ED-E8C9A715C330}"/>
              </a:ext>
            </a:extLst>
          </p:cNvPr>
          <p:cNvPicPr>
            <a:picLocks noChangeAspect="1"/>
          </p:cNvPicPr>
          <p:nvPr/>
        </p:nvPicPr>
        <p:blipFill>
          <a:blip r:embed="rId5"/>
          <a:stretch>
            <a:fillRect/>
          </a:stretch>
        </p:blipFill>
        <p:spPr>
          <a:xfrm>
            <a:off x="1406907" y="1612317"/>
            <a:ext cx="9378188" cy="4239843"/>
          </a:xfrm>
          <a:prstGeom prst="rect">
            <a:avLst/>
          </a:prstGeom>
        </p:spPr>
      </p:pic>
    </p:spTree>
    <p:extLst>
      <p:ext uri="{BB962C8B-B14F-4D97-AF65-F5344CB8AC3E}">
        <p14:creationId xmlns:p14="http://schemas.microsoft.com/office/powerpoint/2010/main" val="4016858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Digital Transformation of Banks From Caterpillar to a Butterfly</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8" name="TextBox 7">
            <a:extLst>
              <a:ext uri="{FF2B5EF4-FFF2-40B4-BE49-F238E27FC236}">
                <a16:creationId xmlns:a16="http://schemas.microsoft.com/office/drawing/2014/main" id="{08401D1E-8C89-42A5-AC8F-8ED3C470623E}"/>
              </a:ext>
            </a:extLst>
          </p:cNvPr>
          <p:cNvSpPr txBox="1"/>
          <p:nvPr/>
        </p:nvSpPr>
        <p:spPr>
          <a:xfrm>
            <a:off x="1209954" y="1588373"/>
            <a:ext cx="9598925" cy="2682401"/>
          </a:xfrm>
          <a:prstGeom prst="rect">
            <a:avLst/>
          </a:prstGeom>
          <a:noFill/>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Next Webinar </a:t>
            </a:r>
          </a:p>
          <a:p>
            <a:pPr marL="0" marR="0" lvl="0" indent="0" algn="ctr" defTabSz="457200" rtl="0" eaLnBrk="1" fontAlgn="auto" latinLnBrk="0" hangingPunct="1">
              <a:lnSpc>
                <a:spcPct val="107000"/>
              </a:lnSpc>
              <a:spcBef>
                <a:spcPts val="0"/>
              </a:spcBef>
              <a:spcAft>
                <a:spcPts val="800"/>
              </a:spcAft>
              <a:buClrTx/>
              <a:buSzTx/>
              <a:buFontTx/>
              <a:buNone/>
              <a:tabLst/>
              <a:defRPr/>
            </a:pPr>
            <a:r>
              <a:rPr lang="en-US" sz="3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On 02.08.2024</a:t>
            </a: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IN" sz="5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IN" sz="54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White</a:t>
            </a:r>
            <a:r>
              <a:rPr kumimoji="0" lang="en-IN" sz="5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Label Banking”</a:t>
            </a:r>
            <a:endParaRPr kumimoji="0" lang="en-US" sz="5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COST ACCOUNTANTS OF INDIA (ICMAI ...">
            <a:extLst>
              <a:ext uri="{FF2B5EF4-FFF2-40B4-BE49-F238E27FC236}">
                <a16:creationId xmlns:a16="http://schemas.microsoft.com/office/drawing/2014/main" id="{0F3A4D18-CECF-2E4C-501B-637AD8D69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48" y="90489"/>
            <a:ext cx="1893864" cy="936454"/>
          </a:xfrm>
          <a:prstGeom prst="rect">
            <a:avLst/>
          </a:prstGeom>
          <a:noFill/>
          <a:extLst>
            <a:ext uri="{909E8E84-426E-40DD-AFC4-6F175D3DCCD1}">
              <a14:hiddenFill xmlns:a14="http://schemas.microsoft.com/office/drawing/2010/main">
                <a:solidFill>
                  <a:srgbClr val="FFFFFF"/>
                </a:solidFill>
              </a14:hiddenFill>
            </a:ext>
          </a:extLst>
        </p:spPr>
      </p:pic>
      <p:sp>
        <p:nvSpPr>
          <p:cNvPr id="3" name="Arrow: Up 2">
            <a:extLst>
              <a:ext uri="{FF2B5EF4-FFF2-40B4-BE49-F238E27FC236}">
                <a16:creationId xmlns:a16="http://schemas.microsoft.com/office/drawing/2014/main" id="{85846481-0ACF-F4EA-BF47-2D02EDC09A8E}"/>
              </a:ext>
            </a:extLst>
          </p:cNvPr>
          <p:cNvSpPr/>
          <p:nvPr/>
        </p:nvSpPr>
        <p:spPr>
          <a:xfrm>
            <a:off x="3671668" y="4270774"/>
            <a:ext cx="506437" cy="826236"/>
          </a:xfrm>
          <a:prstGeom prst="upArrow">
            <a:avLst/>
          </a:prstGeom>
          <a:solidFill>
            <a:srgbClr val="B71E4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9938846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0573453-EFB3-447D-80A7-DC68DC74E523}"/>
              </a:ext>
            </a:extLst>
          </p:cNvPr>
          <p:cNvSpPr>
            <a:spLocks noGrp="1"/>
          </p:cNvSpPr>
          <p:nvPr>
            <p:ph idx="1"/>
          </p:nvPr>
        </p:nvSpPr>
        <p:spPr>
          <a:xfrm>
            <a:off x="581192" y="636104"/>
            <a:ext cx="11029615" cy="6095999"/>
          </a:xfrm>
        </p:spPr>
        <p:txBody>
          <a:bodyPr>
            <a:normAutofit fontScale="62500" lnSpcReduction="20000"/>
          </a:bodyPr>
          <a:lstStyle/>
          <a:p>
            <a:pPr marL="0" indent="0" algn="just">
              <a:buClr>
                <a:schemeClr val="tx1">
                  <a:lumMod val="95000"/>
                  <a:lumOff val="5000"/>
                </a:schemeClr>
              </a:buClr>
              <a:buNone/>
            </a:pPr>
            <a:endParaRPr lang="en-US" sz="2300" dirty="0">
              <a:solidFill>
                <a:schemeClr val="tx1">
                  <a:lumMod val="95000"/>
                  <a:lumOff val="5000"/>
                </a:schemeClr>
              </a:solidFill>
              <a:latin typeface="Gill Sans MT" panose="020B0502020104020203" pitchFamily="34" charset="0"/>
            </a:endParaRPr>
          </a:p>
          <a:p>
            <a:pPr marL="0" indent="0" algn="just">
              <a:buClr>
                <a:schemeClr val="tx1">
                  <a:lumMod val="95000"/>
                  <a:lumOff val="5000"/>
                </a:schemeClr>
              </a:buClr>
              <a:buNone/>
            </a:pPr>
            <a:endParaRPr lang="en-US" sz="2300" dirty="0">
              <a:solidFill>
                <a:schemeClr val="tx1">
                  <a:lumMod val="95000"/>
                  <a:lumOff val="5000"/>
                </a:schemeClr>
              </a:solidFill>
              <a:latin typeface="Gill Sans MT" panose="020B0502020104020203" pitchFamily="34" charset="0"/>
            </a:endParaRPr>
          </a:p>
          <a:p>
            <a:pPr marL="0" indent="0" algn="just">
              <a:buClr>
                <a:schemeClr val="tx1">
                  <a:lumMod val="95000"/>
                  <a:lumOff val="5000"/>
                </a:schemeClr>
              </a:buClr>
              <a:buNone/>
            </a:pPr>
            <a:endParaRPr lang="en-US" sz="2300" dirty="0">
              <a:solidFill>
                <a:schemeClr val="tx1">
                  <a:lumMod val="95000"/>
                  <a:lumOff val="5000"/>
                </a:schemeClr>
              </a:solidFill>
              <a:latin typeface="Gill Sans MT" panose="020B0502020104020203" pitchFamily="34" charset="0"/>
            </a:endParaRPr>
          </a:p>
          <a:p>
            <a:pPr marL="0" indent="0" algn="just">
              <a:buClr>
                <a:schemeClr val="tx1">
                  <a:lumMod val="95000"/>
                  <a:lumOff val="5000"/>
                </a:schemeClr>
              </a:buClr>
              <a:buNone/>
            </a:pPr>
            <a:endParaRPr lang="en-US" sz="2300" dirty="0">
              <a:solidFill>
                <a:schemeClr val="tx1">
                  <a:lumMod val="95000"/>
                  <a:lumOff val="5000"/>
                </a:schemeClr>
              </a:solidFill>
              <a:latin typeface="Gill Sans MT" panose="020B0502020104020203" pitchFamily="34" charset="0"/>
            </a:endParaRPr>
          </a:p>
          <a:p>
            <a:pPr marL="0" indent="0" algn="just">
              <a:buClr>
                <a:schemeClr val="tx1">
                  <a:lumMod val="95000"/>
                  <a:lumOff val="5000"/>
                </a:schemeClr>
              </a:buClr>
              <a:buNone/>
            </a:pPr>
            <a:endParaRPr lang="en-US" sz="2300" dirty="0">
              <a:solidFill>
                <a:schemeClr val="tx1">
                  <a:lumMod val="95000"/>
                  <a:lumOff val="5000"/>
                </a:schemeClr>
              </a:solidFill>
              <a:latin typeface="Gill Sans MT" panose="020B0502020104020203" pitchFamily="34" charset="0"/>
            </a:endParaRPr>
          </a:p>
          <a:p>
            <a:pPr marL="0" indent="0" algn="just">
              <a:buClr>
                <a:schemeClr val="tx1">
                  <a:lumMod val="95000"/>
                  <a:lumOff val="5000"/>
                </a:schemeClr>
              </a:buClr>
              <a:buNone/>
            </a:pPr>
            <a:endParaRPr lang="en-US" sz="2300" dirty="0">
              <a:solidFill>
                <a:schemeClr val="tx1">
                  <a:lumMod val="95000"/>
                  <a:lumOff val="5000"/>
                </a:schemeClr>
              </a:solidFill>
              <a:latin typeface="Gill Sans MT" panose="020B0502020104020203" pitchFamily="34" charset="0"/>
            </a:endParaRPr>
          </a:p>
          <a:p>
            <a:pPr marL="0" indent="0" algn="ctr">
              <a:buClr>
                <a:schemeClr val="tx1">
                  <a:lumMod val="95000"/>
                  <a:lumOff val="5000"/>
                </a:schemeClr>
              </a:buClr>
              <a:buNone/>
            </a:pPr>
            <a:endParaRPr lang="en-US" sz="4200" b="1" dirty="0">
              <a:solidFill>
                <a:schemeClr val="tx1">
                  <a:lumMod val="95000"/>
                  <a:lumOff val="5000"/>
                </a:schemeClr>
              </a:solidFill>
              <a:latin typeface="Copperplate Gothic Light" panose="020E0507020206020404" pitchFamily="34" charset="0"/>
            </a:endParaRPr>
          </a:p>
          <a:p>
            <a:pPr marL="0" indent="0" algn="ctr">
              <a:buClr>
                <a:schemeClr val="tx1">
                  <a:lumMod val="95000"/>
                  <a:lumOff val="5000"/>
                </a:schemeClr>
              </a:buClr>
              <a:buNone/>
            </a:pPr>
            <a:r>
              <a:rPr lang="en-US" sz="8200" b="1" dirty="0">
                <a:solidFill>
                  <a:schemeClr val="tx1">
                    <a:lumMod val="95000"/>
                    <a:lumOff val="5000"/>
                  </a:schemeClr>
                </a:solidFill>
                <a:latin typeface="Copperplate Gothic Light" panose="020E0507020206020404" pitchFamily="34" charset="0"/>
              </a:rPr>
              <a:t>Thank You</a:t>
            </a:r>
          </a:p>
          <a:p>
            <a:pPr marL="0" indent="0" algn="ctr">
              <a:buClr>
                <a:schemeClr val="tx1">
                  <a:lumMod val="95000"/>
                  <a:lumOff val="5000"/>
                </a:schemeClr>
              </a:buClr>
              <a:buNone/>
            </a:pPr>
            <a:endParaRPr lang="en-US" sz="4200" b="1" dirty="0">
              <a:solidFill>
                <a:schemeClr val="tx1">
                  <a:lumMod val="95000"/>
                  <a:lumOff val="5000"/>
                </a:schemeClr>
              </a:solidFill>
              <a:latin typeface="Copperplate Gothic Light" panose="020E0507020206020404" pitchFamily="34" charset="0"/>
            </a:endParaRPr>
          </a:p>
          <a:p>
            <a:pPr marL="0" indent="0" algn="r">
              <a:buNone/>
            </a:pPr>
            <a:r>
              <a:rPr lang="en-US" sz="3800" b="1" dirty="0">
                <a:solidFill>
                  <a:schemeClr val="tx1">
                    <a:lumMod val="95000"/>
                    <a:lumOff val="5000"/>
                  </a:schemeClr>
                </a:solidFill>
                <a:latin typeface="Gill Sans MT" panose="020B0502020104020203" pitchFamily="34" charset="0"/>
              </a:rPr>
              <a:t>CS (</a:t>
            </a:r>
            <a:r>
              <a:rPr lang="en-US" sz="3800" b="1" cap="none" dirty="0">
                <a:solidFill>
                  <a:schemeClr val="tx1">
                    <a:lumMod val="95000"/>
                    <a:lumOff val="5000"/>
                  </a:schemeClr>
                </a:solidFill>
                <a:latin typeface="Gill Sans MT" panose="020B0502020104020203" pitchFamily="34" charset="0"/>
              </a:rPr>
              <a:t>Dr.) P. Siva Rama Prasad</a:t>
            </a:r>
          </a:p>
          <a:p>
            <a:pPr marL="0" indent="0" algn="r">
              <a:buNone/>
            </a:pPr>
            <a:r>
              <a:rPr lang="en-US" sz="3800" b="1" cap="none" dirty="0">
                <a:solidFill>
                  <a:schemeClr val="tx1">
                    <a:lumMod val="95000"/>
                    <a:lumOff val="5000"/>
                  </a:schemeClr>
                </a:solidFill>
                <a:latin typeface="Gill Sans MT" panose="020B0502020104020203" pitchFamily="34" charset="0"/>
              </a:rPr>
              <a:t>Asst. General Manager (Retd.)</a:t>
            </a:r>
          </a:p>
          <a:p>
            <a:pPr marL="0" indent="0" algn="r">
              <a:buNone/>
            </a:pPr>
            <a:r>
              <a:rPr lang="en-US" sz="3800" b="1" cap="none" dirty="0">
                <a:solidFill>
                  <a:schemeClr val="tx1">
                    <a:lumMod val="95000"/>
                    <a:lumOff val="5000"/>
                  </a:schemeClr>
                </a:solidFill>
                <a:latin typeface="Gill Sans MT" panose="020B0502020104020203" pitchFamily="34" charset="0"/>
              </a:rPr>
              <a:t>State Bank of India</a:t>
            </a:r>
          </a:p>
          <a:p>
            <a:pPr marL="0" indent="0" algn="r">
              <a:buNone/>
            </a:pPr>
            <a:r>
              <a:rPr lang="en-US" sz="3800" b="1" i="1" cap="none" dirty="0" err="1">
                <a:solidFill>
                  <a:schemeClr val="tx1">
                    <a:lumMod val="95000"/>
                    <a:lumOff val="5000"/>
                  </a:schemeClr>
                </a:solidFill>
                <a:latin typeface="Gill Sans MT" panose="020B0502020104020203" pitchFamily="34" charset="0"/>
              </a:rPr>
              <a:t>M.Com</a:t>
            </a:r>
            <a:r>
              <a:rPr lang="en-US" sz="3800" b="1" i="1" cap="none" dirty="0">
                <a:solidFill>
                  <a:schemeClr val="tx1">
                    <a:lumMod val="95000"/>
                    <a:lumOff val="5000"/>
                  </a:schemeClr>
                </a:solidFill>
                <a:latin typeface="Gill Sans MT" panose="020B0502020104020203" pitchFamily="34" charset="0"/>
              </a:rPr>
              <a:t>., MBA (Finance)., FCMA., FIIBF., FCS., FIII (Life &amp; General)., MAIMA.,</a:t>
            </a:r>
          </a:p>
          <a:p>
            <a:pPr marL="0" indent="0" algn="just">
              <a:buClr>
                <a:schemeClr val="tx1">
                  <a:lumMod val="95000"/>
                  <a:lumOff val="5000"/>
                </a:schemeClr>
              </a:buClr>
              <a:buNone/>
            </a:pPr>
            <a:endParaRPr lang="en-US" sz="2300" dirty="0">
              <a:solidFill>
                <a:schemeClr val="tx1">
                  <a:lumMod val="95000"/>
                  <a:lumOff val="5000"/>
                </a:schemeClr>
              </a:solidFill>
              <a:latin typeface="Gill Sans MT" panose="020B0502020104020203" pitchFamily="34" charset="0"/>
            </a:endParaRPr>
          </a:p>
          <a:p>
            <a:pPr algn="just">
              <a:buClr>
                <a:schemeClr val="tx1">
                  <a:lumMod val="95000"/>
                  <a:lumOff val="5000"/>
                </a:schemeClr>
              </a:buClr>
              <a:buFont typeface="Wingdings 2" panose="05020102010507070707" pitchFamily="18" charset="2"/>
              <a:buChar char=""/>
            </a:pPr>
            <a:endParaRPr lang="en-US" sz="2300" dirty="0">
              <a:solidFill>
                <a:schemeClr val="tx1">
                  <a:lumMod val="95000"/>
                  <a:lumOff val="5000"/>
                </a:schemeClr>
              </a:solidFill>
              <a:latin typeface="Gill Sans MT" panose="020B0502020104020203" pitchFamily="34" charset="0"/>
            </a:endParaRPr>
          </a:p>
          <a:p>
            <a:pPr algn="just">
              <a:buClr>
                <a:schemeClr val="tx1">
                  <a:lumMod val="95000"/>
                  <a:lumOff val="5000"/>
                </a:schemeClr>
              </a:buClr>
              <a:buFont typeface="Wingdings 2" panose="05020102010507070707" pitchFamily="18" charset="2"/>
              <a:buChar char=""/>
            </a:pPr>
            <a:endParaRPr lang="en-US" sz="2300" dirty="0">
              <a:solidFill>
                <a:schemeClr val="tx1">
                  <a:lumMod val="95000"/>
                  <a:lumOff val="5000"/>
                </a:schemeClr>
              </a:solidFill>
              <a:latin typeface="Gill Sans MT" panose="020B0502020104020203" pitchFamily="34" charset="0"/>
            </a:endParaRPr>
          </a:p>
          <a:p>
            <a:pPr algn="just">
              <a:buClr>
                <a:schemeClr val="tx1">
                  <a:lumMod val="95000"/>
                  <a:lumOff val="5000"/>
                </a:schemeClr>
              </a:buClr>
              <a:buFont typeface="Wingdings 2" panose="05020102010507070707" pitchFamily="18" charset="2"/>
              <a:buChar char=""/>
            </a:pPr>
            <a:endParaRPr lang="en-IN" sz="2300" dirty="0"/>
          </a:p>
        </p:txBody>
      </p:sp>
      <p:pic>
        <p:nvPicPr>
          <p:cNvPr id="2" name="Picture 1" descr="open banking API platforms [Q&amp;A ...">
            <a:extLst>
              <a:ext uri="{FF2B5EF4-FFF2-40B4-BE49-F238E27FC236}">
                <a16:creationId xmlns:a16="http://schemas.microsoft.com/office/drawing/2014/main" id="{BC7C6361-889D-EF48-E655-AAB2115FD3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9120" y="1139483"/>
            <a:ext cx="3305907" cy="139947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CWAI">
            <a:extLst>
              <a:ext uri="{FF2B5EF4-FFF2-40B4-BE49-F238E27FC236}">
                <a16:creationId xmlns:a16="http://schemas.microsoft.com/office/drawing/2014/main" id="{9B83E473-72DC-3750-F0E1-B82B51DA5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12" y="2289517"/>
            <a:ext cx="19431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553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186169" y="675863"/>
            <a:ext cx="9598925" cy="1085128"/>
          </a:xfrm>
        </p:spPr>
        <p:txBody>
          <a:bodyPr>
            <a:normAutofit/>
          </a:bodyPr>
          <a:lstStyle/>
          <a:p>
            <a:pPr algn="ctr"/>
            <a:br>
              <a:rPr lang="en-US" sz="2800" cap="none" dirty="0"/>
            </a:br>
            <a:r>
              <a:rPr lang="en-US" sz="2800" cap="none" dirty="0"/>
              <a:t>Open Banking Architecture</a:t>
            </a:r>
            <a:endParaRPr lang="en-US" sz="3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8" name="TextBox 7">
            <a:extLst>
              <a:ext uri="{FF2B5EF4-FFF2-40B4-BE49-F238E27FC236}">
                <a16:creationId xmlns:a16="http://schemas.microsoft.com/office/drawing/2014/main" id="{08401D1E-8C89-42A5-AC8F-8ED3C470623E}"/>
              </a:ext>
            </a:extLst>
          </p:cNvPr>
          <p:cNvSpPr txBox="1"/>
          <p:nvPr/>
        </p:nvSpPr>
        <p:spPr>
          <a:xfrm>
            <a:off x="1280294" y="1588373"/>
            <a:ext cx="9598925" cy="3374514"/>
          </a:xfrm>
          <a:prstGeom prst="rect">
            <a:avLst/>
          </a:prstGeom>
          <a:noFill/>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36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Banks have Understood that the </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FinTechs</a:t>
            </a:r>
            <a:r>
              <a:rPr kumimoji="0" lang="en-US" sz="36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36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Are </a:t>
            </a: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32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Here to Stay</a:t>
            </a:r>
            <a:r>
              <a:rPr kumimoji="0" lang="en-US" sz="32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and thus have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Shifted Their Approach</a:t>
            </a:r>
            <a:r>
              <a:rPr kumimoji="0" lang="en-US" sz="32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457200" rtl="0" eaLnBrk="1" fontAlgn="auto" latinLnBrk="0" hangingPunct="1">
              <a:lnSpc>
                <a:spcPct val="107000"/>
              </a:lnSpc>
              <a:spcBef>
                <a:spcPts val="0"/>
              </a:spcBef>
              <a:spcAft>
                <a:spcPts val="800"/>
              </a:spcAft>
              <a:buClrTx/>
              <a:buSzTx/>
              <a:buFontTx/>
              <a:buNone/>
              <a:tabLst/>
              <a:defRPr/>
            </a:pPr>
            <a:r>
              <a:rPr lang="en-US" sz="3600" dirty="0">
                <a:solidFill>
                  <a:prstClr val="black"/>
                </a:solidFill>
                <a:latin typeface="Calibri" panose="020F0502020204030204" pitchFamily="34" charset="0"/>
                <a:ea typeface="Calibri" panose="020F0502020204030204" pitchFamily="34" charset="0"/>
                <a:cs typeface="Times New Roman" panose="02020603050405020304" pitchFamily="18" charset="0"/>
              </a:rPr>
              <a:t>F</a:t>
            </a:r>
            <a:r>
              <a:rPr kumimoji="0" lang="en-US" sz="36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rom </a:t>
            </a: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‘Competition’</a:t>
            </a:r>
            <a:r>
              <a:rPr kumimoji="0" lang="en-US" sz="36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To ‘</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Collaboration’</a:t>
            </a:r>
            <a:endParaRPr kumimoji="0" lang="en-US" sz="36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open banking API platforms [Q&amp;A ...">
            <a:extLst>
              <a:ext uri="{FF2B5EF4-FFF2-40B4-BE49-F238E27FC236}">
                <a16:creationId xmlns:a16="http://schemas.microsoft.com/office/drawing/2014/main" id="{0235B8DD-23D3-5980-F64F-1A8B400FCD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10" y="192618"/>
            <a:ext cx="2208627" cy="112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061046"/>
      </p:ext>
    </p:extLst>
  </p:cSld>
  <p:clrMapOvr>
    <a:masterClrMapping/>
  </p:clrMapOvr>
</p:sld>
</file>

<file path=ppt/theme/theme1.xml><?xml version="1.0" encoding="utf-8"?>
<a:theme xmlns:a="http://schemas.openxmlformats.org/drawingml/2006/main" name="Gallery">
  <a:themeElements>
    <a:clrScheme name="Custom 10">
      <a:dk1>
        <a:sysClr val="windowText" lastClr="000000"/>
      </a:dk1>
      <a:lt1>
        <a:sysClr val="window" lastClr="FFFFFF"/>
      </a:lt1>
      <a:dk2>
        <a:srgbClr val="454545"/>
      </a:dk2>
      <a:lt2>
        <a:srgbClr val="DFDBD5"/>
      </a:lt2>
      <a:accent1>
        <a:srgbClr val="B71E42"/>
      </a:accent1>
      <a:accent2>
        <a:srgbClr val="84582C"/>
      </a:accent2>
      <a:accent3>
        <a:srgbClr val="002060"/>
      </a:accent3>
      <a:accent4>
        <a:srgbClr val="586EA6"/>
      </a:accent4>
      <a:accent5>
        <a:srgbClr val="586EA6"/>
      </a:accent5>
      <a:accent6>
        <a:srgbClr val="6892A0"/>
      </a:accent6>
      <a:hlink>
        <a:srgbClr val="B71E42"/>
      </a:hlink>
      <a:folHlink>
        <a:srgbClr val="586EA6"/>
      </a:folHlink>
    </a:clrScheme>
    <a:fontScheme name="Default">
      <a:majorFont>
        <a:latin typeface="Gill Sans MT"/>
        <a:ea typeface=""/>
        <a:cs typeface=""/>
      </a:majorFont>
      <a:minorFont>
        <a:latin typeface="Gill Sans MT"/>
        <a:ea typeface=""/>
        <a:cs typeface=""/>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spDef>
      <a:spPr>
        <a:solidFill>
          <a:srgbClr val="B71E42"/>
        </a:solidFill>
        <a:ln>
          <a:noFill/>
        </a:ln>
      </a:spPr>
      <a:bodyPr rtlCol="0" anchor="ctr"/>
      <a:lstStyle>
        <a:defPPr algn="ctr">
          <a:defRPr/>
        </a:defPPr>
      </a:lstStyle>
      <a:style>
        <a:lnRef idx="3">
          <a:schemeClr val="lt1"/>
        </a:lnRef>
        <a:fillRef idx="1">
          <a:schemeClr val="accent1"/>
        </a:fillRef>
        <a:effectRef idx="1">
          <a:schemeClr val="accent1"/>
        </a:effectRef>
        <a:fontRef idx="minor">
          <a:schemeClr val="lt1"/>
        </a:fontRef>
      </a:style>
    </a:spDef>
    <a:lnDef>
      <a:spPr>
        <a:ln w="31750"/>
      </a:spPr>
      <a:bodyPr/>
      <a:lstStyle/>
      <a:style>
        <a:lnRef idx="3">
          <a:schemeClr val="accent1"/>
        </a:lnRef>
        <a:fillRef idx="0">
          <a:schemeClr val="accent1"/>
        </a:fillRef>
        <a:effectRef idx="2">
          <a:schemeClr val="accent1"/>
        </a:effectRef>
        <a:fontRef idx="minor">
          <a:schemeClr val="tx1"/>
        </a:fontRef>
      </a:style>
    </a:lnDef>
  </a:objectDefaults>
  <a:extraClrSchemeLst/>
  <a:extLst>
    <a:ext uri="{05A4C25C-085E-4340-85A3-A5531E510DB2}">
      <thm15:themeFamily xmlns:thm15="http://schemas.microsoft.com/office/thememl/2012/main" name="TF66921596_My invention presentation_AAS_v5" id="{87E5ADC5-22B1-48B6-A377-CC62C9F76903}" vid="{35D6D025-A430-4CAD-B81F-81678F6B39C9}"/>
    </a:ext>
  </a:extLst>
</a:theme>
</file>

<file path=ppt/theme/theme2.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1DB373-C1A1-4924-9AF2-F04368201509}">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CFA01955-FFEB-4169-B0BF-D790410D62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9C8665-7E41-4E8E-957E-307F6F826A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{7EB00C54-0E32-4713-B688-67C713E3E415}tf66921596_win32</Template>
  <TotalTime>2061</TotalTime>
  <Words>2988</Words>
  <Application>Microsoft Office PowerPoint</Application>
  <PresentationFormat>Widescreen</PresentationFormat>
  <Paragraphs>585</Paragraphs>
  <Slides>87</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87</vt:i4>
      </vt:variant>
    </vt:vector>
  </HeadingPairs>
  <TitlesOfParts>
    <vt:vector size="99" baseType="lpstr">
      <vt:lpstr>Arial</vt:lpstr>
      <vt:lpstr>Calibri</vt:lpstr>
      <vt:lpstr>Century Gothic</vt:lpstr>
      <vt:lpstr>Copperplate Gothic Light</vt:lpstr>
      <vt:lpstr>Franklin Gothic Book</vt:lpstr>
      <vt:lpstr>Franklin Gothic Demi</vt:lpstr>
      <vt:lpstr>Gill Sans MT</vt:lpstr>
      <vt:lpstr>Tahoma</vt:lpstr>
      <vt:lpstr>Wingdings</vt:lpstr>
      <vt:lpstr>Wingdings 2</vt:lpstr>
      <vt:lpstr>Gallery</vt:lpstr>
      <vt:lpstr>DividendVTI</vt:lpstr>
      <vt:lpstr>Open Banking Architecture  </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Open Banking Architecture</vt:lpstr>
      <vt:lpstr> Digital Transformation of Banks From Caterpillar to a Butterfly</vt:lpstr>
      <vt:lpstr> Digital Transformation of Banks From Caterpillar to a Butterfly</vt:lpstr>
      <vt:lpstr> Digital Transformation of Banks From Caterpillar to a Butterfly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Non-Deliverable Forward (NDF) market</dc:title>
  <dc:creator>Indu Sekhar Dantu</dc:creator>
  <cp:lastModifiedBy>Indu Sekhar Dantu</cp:lastModifiedBy>
  <cp:revision>121</cp:revision>
  <dcterms:created xsi:type="dcterms:W3CDTF">2020-10-01T03:17:05Z</dcterms:created>
  <dcterms:modified xsi:type="dcterms:W3CDTF">2024-07-26T11:53:47Z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