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8" r:id="rId6"/>
    <p:sldId id="358" r:id="rId7"/>
    <p:sldId id="365" r:id="rId8"/>
    <p:sldId id="346" r:id="rId9"/>
    <p:sldId id="360" r:id="rId10"/>
    <p:sldId id="361" r:id="rId11"/>
    <p:sldId id="362" r:id="rId12"/>
    <p:sldId id="363" r:id="rId13"/>
    <p:sldId id="364" r:id="rId14"/>
    <p:sldId id="369" r:id="rId15"/>
    <p:sldId id="349" r:id="rId16"/>
    <p:sldId id="350" r:id="rId17"/>
    <p:sldId id="352" r:id="rId18"/>
    <p:sldId id="353" r:id="rId19"/>
    <p:sldId id="354" r:id="rId20"/>
    <p:sldId id="351" r:id="rId21"/>
    <p:sldId id="348" r:id="rId22"/>
    <p:sldId id="347" r:id="rId23"/>
    <p:sldId id="355" r:id="rId24"/>
    <p:sldId id="356" r:id="rId25"/>
    <p:sldId id="357" r:id="rId26"/>
    <p:sldId id="257" r:id="rId27"/>
    <p:sldId id="359" r:id="rId28"/>
    <p:sldId id="274" r:id="rId29"/>
    <p:sldId id="337" r:id="rId30"/>
    <p:sldId id="338" r:id="rId31"/>
    <p:sldId id="339" r:id="rId32"/>
    <p:sldId id="340" r:id="rId33"/>
    <p:sldId id="341" r:id="rId34"/>
    <p:sldId id="343" r:id="rId35"/>
    <p:sldId id="342" r:id="rId36"/>
    <p:sldId id="326" r:id="rId37"/>
    <p:sldId id="327" r:id="rId38"/>
    <p:sldId id="334" r:id="rId39"/>
    <p:sldId id="335" r:id="rId40"/>
    <p:sldId id="309" r:id="rId41"/>
    <p:sldId id="310" r:id="rId42"/>
    <p:sldId id="311" r:id="rId43"/>
    <p:sldId id="344" r:id="rId44"/>
    <p:sldId id="345" r:id="rId45"/>
    <p:sldId id="312" r:id="rId46"/>
    <p:sldId id="313" r:id="rId47"/>
    <p:sldId id="314" r:id="rId48"/>
    <p:sldId id="315" r:id="rId49"/>
    <p:sldId id="316" r:id="rId50"/>
    <p:sldId id="317" r:id="rId51"/>
    <p:sldId id="370" r:id="rId52"/>
    <p:sldId id="374" r:id="rId53"/>
    <p:sldId id="371" r:id="rId54"/>
    <p:sldId id="372" r:id="rId55"/>
    <p:sldId id="373" r:id="rId56"/>
    <p:sldId id="272" r:id="rId57"/>
    <p:sldId id="27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2" autoAdjust="0"/>
    <p:restoredTop sz="94634" autoAdjust="0"/>
  </p:normalViewPr>
  <p:slideViewPr>
    <p:cSldViewPr snapToGrid="0">
      <p:cViewPr varScale="1">
        <p:scale>
          <a:sx n="79" d="100"/>
          <a:sy n="79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5">
  <dgm:title val="iconchunking_colorful5"/>
  <dgm:desc val="iconchunking_colorful5"/>
  <dgm:catLst>
    <dgm:cat type="Other" pri="2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5CB9B-6089-49DC-B947-71789EA7FB69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EC4140-94A4-4A30-BA47-8409CF1A497B}">
      <dgm:prSet phldrT="[Text]"/>
      <dgm:spPr/>
      <dgm:t>
        <a:bodyPr/>
        <a:lstStyle/>
        <a:p>
          <a:r>
            <a:rPr lang="en-US" dirty="0"/>
            <a:t>Job and Career opportunities</a:t>
          </a:r>
        </a:p>
      </dgm:t>
    </dgm:pt>
    <dgm:pt modelId="{1DBB99B4-548A-4B36-BCB8-FB2D0EBF3732}" type="parTrans" cxnId="{A5D0E6E5-BAD4-4E27-AA81-F7B5250ED9AA}">
      <dgm:prSet/>
      <dgm:spPr/>
      <dgm:t>
        <a:bodyPr/>
        <a:lstStyle/>
        <a:p>
          <a:endParaRPr lang="en-US"/>
        </a:p>
      </dgm:t>
    </dgm:pt>
    <dgm:pt modelId="{88126D94-8F09-47C3-BAEB-B8CC030F5ECE}" type="sibTrans" cxnId="{A5D0E6E5-BAD4-4E27-AA81-F7B5250ED9AA}">
      <dgm:prSet/>
      <dgm:spPr/>
      <dgm:t>
        <a:bodyPr/>
        <a:lstStyle/>
        <a:p>
          <a:endParaRPr lang="en-US"/>
        </a:p>
      </dgm:t>
    </dgm:pt>
    <dgm:pt modelId="{A2E8FFAA-D457-4497-B0A0-FED2540BB102}">
      <dgm:prSet phldrT="[Text]"/>
      <dgm:spPr/>
      <dgm:t>
        <a:bodyPr/>
        <a:lstStyle/>
        <a:p>
          <a:r>
            <a:rPr lang="en-US" dirty="0"/>
            <a:t>Existing (acute shortage of skilled resources)</a:t>
          </a:r>
        </a:p>
      </dgm:t>
    </dgm:pt>
    <dgm:pt modelId="{63F49D31-0006-4F48-AD5F-D96AD531FE8D}" type="parTrans" cxnId="{2C6767CE-E3F2-44C4-8538-0BC6E2E324CD}">
      <dgm:prSet/>
      <dgm:spPr/>
      <dgm:t>
        <a:bodyPr/>
        <a:lstStyle/>
        <a:p>
          <a:endParaRPr lang="en-US"/>
        </a:p>
      </dgm:t>
    </dgm:pt>
    <dgm:pt modelId="{3202849F-D2E4-4882-B796-4F2693E18AF2}" type="sibTrans" cxnId="{2C6767CE-E3F2-44C4-8538-0BC6E2E324CD}">
      <dgm:prSet/>
      <dgm:spPr/>
      <dgm:t>
        <a:bodyPr/>
        <a:lstStyle/>
        <a:p>
          <a:endParaRPr lang="en-US"/>
        </a:p>
      </dgm:t>
    </dgm:pt>
    <dgm:pt modelId="{EEBBD670-7B2C-4F9F-A5D7-791FCD07AE44}">
      <dgm:prSet phldrT="[Text]"/>
      <dgm:spPr/>
      <dgm:t>
        <a:bodyPr/>
        <a:lstStyle/>
        <a:p>
          <a:r>
            <a:rPr lang="en-US" dirty="0"/>
            <a:t>Huge Potential to create </a:t>
          </a:r>
        </a:p>
      </dgm:t>
    </dgm:pt>
    <dgm:pt modelId="{05A68F7E-84BC-4585-975A-B575B8775A84}" type="parTrans" cxnId="{0946F7CC-E37B-4983-9556-723FA58EF337}">
      <dgm:prSet/>
      <dgm:spPr/>
      <dgm:t>
        <a:bodyPr/>
        <a:lstStyle/>
        <a:p>
          <a:endParaRPr lang="en-US"/>
        </a:p>
      </dgm:t>
    </dgm:pt>
    <dgm:pt modelId="{E4D062B0-04BF-4FBB-BE0F-9F1A58EC843A}" type="sibTrans" cxnId="{0946F7CC-E37B-4983-9556-723FA58EF337}">
      <dgm:prSet/>
      <dgm:spPr/>
      <dgm:t>
        <a:bodyPr/>
        <a:lstStyle/>
        <a:p>
          <a:endParaRPr lang="en-US"/>
        </a:p>
      </dgm:t>
    </dgm:pt>
    <dgm:pt modelId="{834B80B7-4318-4169-87AD-F4E923D01015}">
      <dgm:prSet phldrT="[Text]"/>
      <dgm:spPr/>
      <dgm:t>
        <a:bodyPr/>
        <a:lstStyle/>
        <a:p>
          <a:r>
            <a:rPr lang="en-US" dirty="0"/>
            <a:t>Economic Opportunities</a:t>
          </a:r>
        </a:p>
      </dgm:t>
    </dgm:pt>
    <dgm:pt modelId="{C81CE102-063F-4728-A20B-77E2D76A9959}" type="parTrans" cxnId="{97D7897E-5496-46E4-84E7-ACD0CCB82A4A}">
      <dgm:prSet/>
      <dgm:spPr/>
      <dgm:t>
        <a:bodyPr/>
        <a:lstStyle/>
        <a:p>
          <a:endParaRPr lang="en-US"/>
        </a:p>
      </dgm:t>
    </dgm:pt>
    <dgm:pt modelId="{973138A2-B391-4261-9ED2-479C02810B2A}" type="sibTrans" cxnId="{97D7897E-5496-46E4-84E7-ACD0CCB82A4A}">
      <dgm:prSet/>
      <dgm:spPr/>
      <dgm:t>
        <a:bodyPr/>
        <a:lstStyle/>
        <a:p>
          <a:endParaRPr lang="en-US"/>
        </a:p>
      </dgm:t>
    </dgm:pt>
    <dgm:pt modelId="{8807F6B1-2AAE-4A56-93A6-212C8C1CEDC9}">
      <dgm:prSet phldrT="[Text]"/>
      <dgm:spPr/>
      <dgm:t>
        <a:bodyPr/>
        <a:lstStyle/>
        <a:p>
          <a:r>
            <a:rPr lang="en-US" dirty="0"/>
            <a:t>Lowest penetrations</a:t>
          </a:r>
        </a:p>
      </dgm:t>
    </dgm:pt>
    <dgm:pt modelId="{52E3EE79-0A07-42C9-BE43-3F748A805B25}" type="parTrans" cxnId="{F4C22712-A688-4BF0-AFA0-955DB3E28E44}">
      <dgm:prSet/>
      <dgm:spPr/>
      <dgm:t>
        <a:bodyPr/>
        <a:lstStyle/>
        <a:p>
          <a:endParaRPr lang="en-US"/>
        </a:p>
      </dgm:t>
    </dgm:pt>
    <dgm:pt modelId="{405DDA15-C4A9-4E1E-B389-B1FD3E1BE705}" type="sibTrans" cxnId="{F4C22712-A688-4BF0-AFA0-955DB3E28E44}">
      <dgm:prSet/>
      <dgm:spPr/>
      <dgm:t>
        <a:bodyPr/>
        <a:lstStyle/>
        <a:p>
          <a:endParaRPr lang="en-US"/>
        </a:p>
      </dgm:t>
    </dgm:pt>
    <dgm:pt modelId="{9B9FEE1B-A286-4642-B154-9AA4F6B3EBC4}">
      <dgm:prSet phldrT="[Text]"/>
      <dgm:spPr/>
      <dgm:t>
        <a:bodyPr/>
        <a:lstStyle/>
        <a:p>
          <a:r>
            <a:rPr lang="en-US" dirty="0"/>
            <a:t>Augmenting national investments</a:t>
          </a:r>
        </a:p>
      </dgm:t>
    </dgm:pt>
    <dgm:pt modelId="{4E6B7496-097A-4A71-BDD7-57FC5438DF5A}" type="parTrans" cxnId="{61686D98-495E-4FFC-9374-F56EBFD6A4A5}">
      <dgm:prSet/>
      <dgm:spPr/>
      <dgm:t>
        <a:bodyPr/>
        <a:lstStyle/>
        <a:p>
          <a:endParaRPr lang="en-US"/>
        </a:p>
      </dgm:t>
    </dgm:pt>
    <dgm:pt modelId="{58AAC588-4B28-42B4-9B6D-05E31C49DFA9}" type="sibTrans" cxnId="{61686D98-495E-4FFC-9374-F56EBFD6A4A5}">
      <dgm:prSet/>
      <dgm:spPr/>
      <dgm:t>
        <a:bodyPr/>
        <a:lstStyle/>
        <a:p>
          <a:endParaRPr lang="en-US"/>
        </a:p>
      </dgm:t>
    </dgm:pt>
    <dgm:pt modelId="{8C184D93-FEB0-4591-80B9-64DED60349C2}">
      <dgm:prSet phldrT="[Text]"/>
      <dgm:spPr/>
      <dgm:t>
        <a:bodyPr/>
        <a:lstStyle/>
        <a:p>
          <a:r>
            <a:rPr lang="en-US" dirty="0"/>
            <a:t>Socio cultural</a:t>
          </a:r>
        </a:p>
      </dgm:t>
    </dgm:pt>
    <dgm:pt modelId="{DE5EEA83-3F8F-4C0E-97F7-E0823862D805}" type="parTrans" cxnId="{CE9795DF-9BC4-40CA-A196-50B5D5E3F214}">
      <dgm:prSet/>
      <dgm:spPr/>
      <dgm:t>
        <a:bodyPr/>
        <a:lstStyle/>
        <a:p>
          <a:endParaRPr lang="en-US"/>
        </a:p>
      </dgm:t>
    </dgm:pt>
    <dgm:pt modelId="{8FADACDB-2598-42E6-8A76-1DB3595BCBF0}" type="sibTrans" cxnId="{CE9795DF-9BC4-40CA-A196-50B5D5E3F214}">
      <dgm:prSet/>
      <dgm:spPr/>
      <dgm:t>
        <a:bodyPr/>
        <a:lstStyle/>
        <a:p>
          <a:endParaRPr lang="en-US"/>
        </a:p>
      </dgm:t>
    </dgm:pt>
    <dgm:pt modelId="{BEED6185-7CD5-4908-BF95-DB45223DC3C9}">
      <dgm:prSet phldrT="[Text]"/>
      <dgm:spPr/>
      <dgm:t>
        <a:bodyPr/>
        <a:lstStyle/>
        <a:p>
          <a:r>
            <a:rPr lang="en-US" dirty="0"/>
            <a:t>Strengthens households</a:t>
          </a:r>
        </a:p>
      </dgm:t>
    </dgm:pt>
    <dgm:pt modelId="{C924DAB2-645E-43C7-A1E3-0478D35135C4}" type="parTrans" cxnId="{2A14D6FD-C6FA-4DE6-91AD-0AFBF0A67B41}">
      <dgm:prSet/>
      <dgm:spPr/>
      <dgm:t>
        <a:bodyPr/>
        <a:lstStyle/>
        <a:p>
          <a:endParaRPr lang="en-US"/>
        </a:p>
      </dgm:t>
    </dgm:pt>
    <dgm:pt modelId="{B3D77CCD-5994-420F-9110-BEE6D80D629A}" type="sibTrans" cxnId="{2A14D6FD-C6FA-4DE6-91AD-0AFBF0A67B41}">
      <dgm:prSet/>
      <dgm:spPr/>
      <dgm:t>
        <a:bodyPr/>
        <a:lstStyle/>
        <a:p>
          <a:endParaRPr lang="en-US"/>
        </a:p>
      </dgm:t>
    </dgm:pt>
    <dgm:pt modelId="{9E2D50F0-F71A-44F0-99D3-4445FBFF2E83}">
      <dgm:prSet phldrT="[Text]"/>
      <dgm:spPr/>
      <dgm:t>
        <a:bodyPr/>
        <a:lstStyle/>
        <a:p>
          <a:r>
            <a:rPr lang="en-US" dirty="0"/>
            <a:t>Reduced dependency on Budgetary Funds</a:t>
          </a:r>
        </a:p>
      </dgm:t>
    </dgm:pt>
    <dgm:pt modelId="{1AFFBCC3-21A6-4C71-B384-C0D0FF2F0DAF}" type="parTrans" cxnId="{3DD8B0D5-5F37-46DE-BB00-3F0B8ECD3E8A}">
      <dgm:prSet/>
      <dgm:spPr/>
      <dgm:t>
        <a:bodyPr/>
        <a:lstStyle/>
        <a:p>
          <a:endParaRPr lang="en-US"/>
        </a:p>
      </dgm:t>
    </dgm:pt>
    <dgm:pt modelId="{B89ECFEA-6BF8-4B74-B279-27F38CB8FED9}" type="sibTrans" cxnId="{3DD8B0D5-5F37-46DE-BB00-3F0B8ECD3E8A}">
      <dgm:prSet/>
      <dgm:spPr/>
      <dgm:t>
        <a:bodyPr/>
        <a:lstStyle/>
        <a:p>
          <a:endParaRPr lang="en-US"/>
        </a:p>
      </dgm:t>
    </dgm:pt>
    <dgm:pt modelId="{2A19E241-8733-41D2-BFF6-216B2133CBF3}" type="pres">
      <dgm:prSet presAssocID="{4785CB9B-6089-49DC-B947-71789EA7FB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3F34CC-FBF2-448E-91AB-AA438DFA02CE}" type="pres">
      <dgm:prSet presAssocID="{72EC4140-94A4-4A30-BA47-8409CF1A497B}" presName="root" presStyleCnt="0"/>
      <dgm:spPr/>
    </dgm:pt>
    <dgm:pt modelId="{5B17F521-E993-4DEE-85C8-D12799BAEE1A}" type="pres">
      <dgm:prSet presAssocID="{72EC4140-94A4-4A30-BA47-8409CF1A497B}" presName="rootComposite" presStyleCnt="0"/>
      <dgm:spPr/>
    </dgm:pt>
    <dgm:pt modelId="{D89D5533-AA30-46ED-AC24-7EF3D1556582}" type="pres">
      <dgm:prSet presAssocID="{72EC4140-94A4-4A30-BA47-8409CF1A497B}" presName="rootText" presStyleLbl="node1" presStyleIdx="0" presStyleCnt="3"/>
      <dgm:spPr/>
    </dgm:pt>
    <dgm:pt modelId="{3BEDEB3E-80F3-465A-85C3-F551F58194A3}" type="pres">
      <dgm:prSet presAssocID="{72EC4140-94A4-4A30-BA47-8409CF1A497B}" presName="rootConnector" presStyleLbl="node1" presStyleIdx="0" presStyleCnt="3"/>
      <dgm:spPr/>
    </dgm:pt>
    <dgm:pt modelId="{BF3DDD0F-9E02-432D-9AC3-A3B58671D5F3}" type="pres">
      <dgm:prSet presAssocID="{72EC4140-94A4-4A30-BA47-8409CF1A497B}" presName="childShape" presStyleCnt="0"/>
      <dgm:spPr/>
    </dgm:pt>
    <dgm:pt modelId="{C7434B84-173F-4E3D-8983-571AE66641BB}" type="pres">
      <dgm:prSet presAssocID="{63F49D31-0006-4F48-AD5F-D96AD531FE8D}" presName="Name13" presStyleLbl="parChTrans1D2" presStyleIdx="0" presStyleCnt="6"/>
      <dgm:spPr/>
    </dgm:pt>
    <dgm:pt modelId="{E3AAE281-B33D-441D-8CC5-04F24C34793B}" type="pres">
      <dgm:prSet presAssocID="{A2E8FFAA-D457-4497-B0A0-FED2540BB102}" presName="childText" presStyleLbl="bgAcc1" presStyleIdx="0" presStyleCnt="6">
        <dgm:presLayoutVars>
          <dgm:bulletEnabled val="1"/>
        </dgm:presLayoutVars>
      </dgm:prSet>
      <dgm:spPr/>
    </dgm:pt>
    <dgm:pt modelId="{104BD780-D040-4E6E-AAED-FFA6C5141E1E}" type="pres">
      <dgm:prSet presAssocID="{05A68F7E-84BC-4585-975A-B575B8775A84}" presName="Name13" presStyleLbl="parChTrans1D2" presStyleIdx="1" presStyleCnt="6"/>
      <dgm:spPr/>
    </dgm:pt>
    <dgm:pt modelId="{98E7E6A9-C337-4EEA-8B43-A0BF59209D35}" type="pres">
      <dgm:prSet presAssocID="{EEBBD670-7B2C-4F9F-A5D7-791FCD07AE44}" presName="childText" presStyleLbl="bgAcc1" presStyleIdx="1" presStyleCnt="6">
        <dgm:presLayoutVars>
          <dgm:bulletEnabled val="1"/>
        </dgm:presLayoutVars>
      </dgm:prSet>
      <dgm:spPr/>
    </dgm:pt>
    <dgm:pt modelId="{F507E10C-BD57-496C-A5AA-4D018506D4CB}" type="pres">
      <dgm:prSet presAssocID="{834B80B7-4318-4169-87AD-F4E923D01015}" presName="root" presStyleCnt="0"/>
      <dgm:spPr/>
    </dgm:pt>
    <dgm:pt modelId="{84430F62-F8A3-40E7-AD77-FDD559F66388}" type="pres">
      <dgm:prSet presAssocID="{834B80B7-4318-4169-87AD-F4E923D01015}" presName="rootComposite" presStyleCnt="0"/>
      <dgm:spPr/>
    </dgm:pt>
    <dgm:pt modelId="{C3E2C50B-0D04-4407-A2A5-95C625126EB2}" type="pres">
      <dgm:prSet presAssocID="{834B80B7-4318-4169-87AD-F4E923D01015}" presName="rootText" presStyleLbl="node1" presStyleIdx="1" presStyleCnt="3"/>
      <dgm:spPr/>
    </dgm:pt>
    <dgm:pt modelId="{57B82BF5-2201-4ABD-8B77-A9C47F9D654E}" type="pres">
      <dgm:prSet presAssocID="{834B80B7-4318-4169-87AD-F4E923D01015}" presName="rootConnector" presStyleLbl="node1" presStyleIdx="1" presStyleCnt="3"/>
      <dgm:spPr/>
    </dgm:pt>
    <dgm:pt modelId="{7E1D013F-172F-41FD-9849-FE80A0900206}" type="pres">
      <dgm:prSet presAssocID="{834B80B7-4318-4169-87AD-F4E923D01015}" presName="childShape" presStyleCnt="0"/>
      <dgm:spPr/>
    </dgm:pt>
    <dgm:pt modelId="{8DAA51DB-E4DE-47CF-8CE7-B7FEB9BD5B21}" type="pres">
      <dgm:prSet presAssocID="{52E3EE79-0A07-42C9-BE43-3F748A805B25}" presName="Name13" presStyleLbl="parChTrans1D2" presStyleIdx="2" presStyleCnt="6"/>
      <dgm:spPr/>
    </dgm:pt>
    <dgm:pt modelId="{5C42FC06-2024-49D1-8F7A-7E4787499E9C}" type="pres">
      <dgm:prSet presAssocID="{8807F6B1-2AAE-4A56-93A6-212C8C1CEDC9}" presName="childText" presStyleLbl="bgAcc1" presStyleIdx="2" presStyleCnt="6">
        <dgm:presLayoutVars>
          <dgm:bulletEnabled val="1"/>
        </dgm:presLayoutVars>
      </dgm:prSet>
      <dgm:spPr/>
    </dgm:pt>
    <dgm:pt modelId="{75169866-6CE4-417F-B19D-670F79FCFF6D}" type="pres">
      <dgm:prSet presAssocID="{4E6B7496-097A-4A71-BDD7-57FC5438DF5A}" presName="Name13" presStyleLbl="parChTrans1D2" presStyleIdx="3" presStyleCnt="6"/>
      <dgm:spPr/>
    </dgm:pt>
    <dgm:pt modelId="{8F36F364-1E69-4620-9A68-9CB2AD9D5A64}" type="pres">
      <dgm:prSet presAssocID="{9B9FEE1B-A286-4642-B154-9AA4F6B3EBC4}" presName="childText" presStyleLbl="bgAcc1" presStyleIdx="3" presStyleCnt="6">
        <dgm:presLayoutVars>
          <dgm:bulletEnabled val="1"/>
        </dgm:presLayoutVars>
      </dgm:prSet>
      <dgm:spPr/>
    </dgm:pt>
    <dgm:pt modelId="{3167C924-2E80-48A7-81D9-2A44DF014EFF}" type="pres">
      <dgm:prSet presAssocID="{8C184D93-FEB0-4591-80B9-64DED60349C2}" presName="root" presStyleCnt="0"/>
      <dgm:spPr/>
    </dgm:pt>
    <dgm:pt modelId="{CE783B88-F640-4B3E-9997-538998189059}" type="pres">
      <dgm:prSet presAssocID="{8C184D93-FEB0-4591-80B9-64DED60349C2}" presName="rootComposite" presStyleCnt="0"/>
      <dgm:spPr/>
    </dgm:pt>
    <dgm:pt modelId="{E6A711D8-D88C-48A6-AF2E-D202E8A8E801}" type="pres">
      <dgm:prSet presAssocID="{8C184D93-FEB0-4591-80B9-64DED60349C2}" presName="rootText" presStyleLbl="node1" presStyleIdx="2" presStyleCnt="3"/>
      <dgm:spPr/>
    </dgm:pt>
    <dgm:pt modelId="{AA8EE264-959F-4C82-BE71-75C1C4945600}" type="pres">
      <dgm:prSet presAssocID="{8C184D93-FEB0-4591-80B9-64DED60349C2}" presName="rootConnector" presStyleLbl="node1" presStyleIdx="2" presStyleCnt="3"/>
      <dgm:spPr/>
    </dgm:pt>
    <dgm:pt modelId="{87BD89F7-65A6-4A43-BA11-AE8E77977964}" type="pres">
      <dgm:prSet presAssocID="{8C184D93-FEB0-4591-80B9-64DED60349C2}" presName="childShape" presStyleCnt="0"/>
      <dgm:spPr/>
    </dgm:pt>
    <dgm:pt modelId="{70313C04-6F93-441C-B3FB-4929FCE0DA27}" type="pres">
      <dgm:prSet presAssocID="{C924DAB2-645E-43C7-A1E3-0478D35135C4}" presName="Name13" presStyleLbl="parChTrans1D2" presStyleIdx="4" presStyleCnt="6"/>
      <dgm:spPr/>
    </dgm:pt>
    <dgm:pt modelId="{7BEA0747-4DA9-45AE-A6DD-C11B6043798D}" type="pres">
      <dgm:prSet presAssocID="{BEED6185-7CD5-4908-BF95-DB45223DC3C9}" presName="childText" presStyleLbl="bgAcc1" presStyleIdx="4" presStyleCnt="6">
        <dgm:presLayoutVars>
          <dgm:bulletEnabled val="1"/>
        </dgm:presLayoutVars>
      </dgm:prSet>
      <dgm:spPr/>
    </dgm:pt>
    <dgm:pt modelId="{EC1A19A4-B7CB-4206-BEBF-C4E9BBE381E5}" type="pres">
      <dgm:prSet presAssocID="{1AFFBCC3-21A6-4C71-B384-C0D0FF2F0DAF}" presName="Name13" presStyleLbl="parChTrans1D2" presStyleIdx="5" presStyleCnt="6"/>
      <dgm:spPr/>
    </dgm:pt>
    <dgm:pt modelId="{C1EC0122-E370-4BBF-8C03-8CAF4222338F}" type="pres">
      <dgm:prSet presAssocID="{9E2D50F0-F71A-44F0-99D3-4445FBFF2E8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A57208-5001-4A2B-A7BB-43A27D06B41A}" type="presOf" srcId="{C924DAB2-645E-43C7-A1E3-0478D35135C4}" destId="{70313C04-6F93-441C-B3FB-4929FCE0DA27}" srcOrd="0" destOrd="0" presId="urn:microsoft.com/office/officeart/2005/8/layout/hierarchy3"/>
    <dgm:cxn modelId="{F4C22712-A688-4BF0-AFA0-955DB3E28E44}" srcId="{834B80B7-4318-4169-87AD-F4E923D01015}" destId="{8807F6B1-2AAE-4A56-93A6-212C8C1CEDC9}" srcOrd="0" destOrd="0" parTransId="{52E3EE79-0A07-42C9-BE43-3F748A805B25}" sibTransId="{405DDA15-C4A9-4E1E-B389-B1FD3E1BE705}"/>
    <dgm:cxn modelId="{40DC7A1D-03FB-4AF4-8B52-041E50745687}" type="presOf" srcId="{63F49D31-0006-4F48-AD5F-D96AD531FE8D}" destId="{C7434B84-173F-4E3D-8983-571AE66641BB}" srcOrd="0" destOrd="0" presId="urn:microsoft.com/office/officeart/2005/8/layout/hierarchy3"/>
    <dgm:cxn modelId="{F7287125-866D-4C42-A5DB-414B34197B1A}" type="presOf" srcId="{72EC4140-94A4-4A30-BA47-8409CF1A497B}" destId="{D89D5533-AA30-46ED-AC24-7EF3D1556582}" srcOrd="0" destOrd="0" presId="urn:microsoft.com/office/officeart/2005/8/layout/hierarchy3"/>
    <dgm:cxn modelId="{1CC6892C-07B1-4CC4-B52C-7A399F8045D8}" type="presOf" srcId="{9E2D50F0-F71A-44F0-99D3-4445FBFF2E83}" destId="{C1EC0122-E370-4BBF-8C03-8CAF4222338F}" srcOrd="0" destOrd="0" presId="urn:microsoft.com/office/officeart/2005/8/layout/hierarchy3"/>
    <dgm:cxn modelId="{E2108A71-4C69-4D63-AFA6-E0CA3442B828}" type="presOf" srcId="{72EC4140-94A4-4A30-BA47-8409CF1A497B}" destId="{3BEDEB3E-80F3-465A-85C3-F551F58194A3}" srcOrd="1" destOrd="0" presId="urn:microsoft.com/office/officeart/2005/8/layout/hierarchy3"/>
    <dgm:cxn modelId="{F470CA73-F62D-4019-90C9-83BCAC89AF32}" type="presOf" srcId="{4E6B7496-097A-4A71-BDD7-57FC5438DF5A}" destId="{75169866-6CE4-417F-B19D-670F79FCFF6D}" srcOrd="0" destOrd="0" presId="urn:microsoft.com/office/officeart/2005/8/layout/hierarchy3"/>
    <dgm:cxn modelId="{06D21975-A29C-46C1-A967-43C24035AB16}" type="presOf" srcId="{A2E8FFAA-D457-4497-B0A0-FED2540BB102}" destId="{E3AAE281-B33D-441D-8CC5-04F24C34793B}" srcOrd="0" destOrd="0" presId="urn:microsoft.com/office/officeart/2005/8/layout/hierarchy3"/>
    <dgm:cxn modelId="{C6D22359-EA0F-42D6-B07E-4D5879D9AB5F}" type="presOf" srcId="{05A68F7E-84BC-4585-975A-B575B8775A84}" destId="{104BD780-D040-4E6E-AAED-FFA6C5141E1E}" srcOrd="0" destOrd="0" presId="urn:microsoft.com/office/officeart/2005/8/layout/hierarchy3"/>
    <dgm:cxn modelId="{97D7897E-5496-46E4-84E7-ACD0CCB82A4A}" srcId="{4785CB9B-6089-49DC-B947-71789EA7FB69}" destId="{834B80B7-4318-4169-87AD-F4E923D01015}" srcOrd="1" destOrd="0" parTransId="{C81CE102-063F-4728-A20B-77E2D76A9959}" sibTransId="{973138A2-B391-4261-9ED2-479C02810B2A}"/>
    <dgm:cxn modelId="{D72DE585-5E62-42C9-A05B-837313222FBE}" type="presOf" srcId="{BEED6185-7CD5-4908-BF95-DB45223DC3C9}" destId="{7BEA0747-4DA9-45AE-A6DD-C11B6043798D}" srcOrd="0" destOrd="0" presId="urn:microsoft.com/office/officeart/2005/8/layout/hierarchy3"/>
    <dgm:cxn modelId="{CBF1698E-EAE0-4B7C-ABFB-067ED28A85FB}" type="presOf" srcId="{834B80B7-4318-4169-87AD-F4E923D01015}" destId="{57B82BF5-2201-4ABD-8B77-A9C47F9D654E}" srcOrd="1" destOrd="0" presId="urn:microsoft.com/office/officeart/2005/8/layout/hierarchy3"/>
    <dgm:cxn modelId="{2C655090-9D76-4A22-A584-43FD3768BD06}" type="presOf" srcId="{8C184D93-FEB0-4591-80B9-64DED60349C2}" destId="{E6A711D8-D88C-48A6-AF2E-D202E8A8E801}" srcOrd="0" destOrd="0" presId="urn:microsoft.com/office/officeart/2005/8/layout/hierarchy3"/>
    <dgm:cxn modelId="{337ADB92-9EF1-475D-A249-02B9C69AC919}" type="presOf" srcId="{1AFFBCC3-21A6-4C71-B384-C0D0FF2F0DAF}" destId="{EC1A19A4-B7CB-4206-BEBF-C4E9BBE381E5}" srcOrd="0" destOrd="0" presId="urn:microsoft.com/office/officeart/2005/8/layout/hierarchy3"/>
    <dgm:cxn modelId="{BCC73E98-516C-4B0F-BF22-5B10AA1A9944}" type="presOf" srcId="{834B80B7-4318-4169-87AD-F4E923D01015}" destId="{C3E2C50B-0D04-4407-A2A5-95C625126EB2}" srcOrd="0" destOrd="0" presId="urn:microsoft.com/office/officeart/2005/8/layout/hierarchy3"/>
    <dgm:cxn modelId="{61686D98-495E-4FFC-9374-F56EBFD6A4A5}" srcId="{834B80B7-4318-4169-87AD-F4E923D01015}" destId="{9B9FEE1B-A286-4642-B154-9AA4F6B3EBC4}" srcOrd="1" destOrd="0" parTransId="{4E6B7496-097A-4A71-BDD7-57FC5438DF5A}" sibTransId="{58AAC588-4B28-42B4-9B6D-05E31C49DFA9}"/>
    <dgm:cxn modelId="{178E23A6-358A-4D62-91C7-52A281BECBFC}" type="presOf" srcId="{4785CB9B-6089-49DC-B947-71789EA7FB69}" destId="{2A19E241-8733-41D2-BFF6-216B2133CBF3}" srcOrd="0" destOrd="0" presId="urn:microsoft.com/office/officeart/2005/8/layout/hierarchy3"/>
    <dgm:cxn modelId="{4A977BB7-124C-4EA1-BEDD-6AB08155DB52}" type="presOf" srcId="{9B9FEE1B-A286-4642-B154-9AA4F6B3EBC4}" destId="{8F36F364-1E69-4620-9A68-9CB2AD9D5A64}" srcOrd="0" destOrd="0" presId="urn:microsoft.com/office/officeart/2005/8/layout/hierarchy3"/>
    <dgm:cxn modelId="{8474B0BA-E1DD-4452-AB63-0FA4E16EA15A}" type="presOf" srcId="{52E3EE79-0A07-42C9-BE43-3F748A805B25}" destId="{8DAA51DB-E4DE-47CF-8CE7-B7FEB9BD5B21}" srcOrd="0" destOrd="0" presId="urn:microsoft.com/office/officeart/2005/8/layout/hierarchy3"/>
    <dgm:cxn modelId="{0946F7CC-E37B-4983-9556-723FA58EF337}" srcId="{72EC4140-94A4-4A30-BA47-8409CF1A497B}" destId="{EEBBD670-7B2C-4F9F-A5D7-791FCD07AE44}" srcOrd="1" destOrd="0" parTransId="{05A68F7E-84BC-4585-975A-B575B8775A84}" sibTransId="{E4D062B0-04BF-4FBB-BE0F-9F1A58EC843A}"/>
    <dgm:cxn modelId="{2C6767CE-E3F2-44C4-8538-0BC6E2E324CD}" srcId="{72EC4140-94A4-4A30-BA47-8409CF1A497B}" destId="{A2E8FFAA-D457-4497-B0A0-FED2540BB102}" srcOrd="0" destOrd="0" parTransId="{63F49D31-0006-4F48-AD5F-D96AD531FE8D}" sibTransId="{3202849F-D2E4-4882-B796-4F2693E18AF2}"/>
    <dgm:cxn modelId="{3DD8B0D5-5F37-46DE-BB00-3F0B8ECD3E8A}" srcId="{8C184D93-FEB0-4591-80B9-64DED60349C2}" destId="{9E2D50F0-F71A-44F0-99D3-4445FBFF2E83}" srcOrd="1" destOrd="0" parTransId="{1AFFBCC3-21A6-4C71-B384-C0D0FF2F0DAF}" sibTransId="{B89ECFEA-6BF8-4B74-B279-27F38CB8FED9}"/>
    <dgm:cxn modelId="{CE9795DF-9BC4-40CA-A196-50B5D5E3F214}" srcId="{4785CB9B-6089-49DC-B947-71789EA7FB69}" destId="{8C184D93-FEB0-4591-80B9-64DED60349C2}" srcOrd="2" destOrd="0" parTransId="{DE5EEA83-3F8F-4C0E-97F7-E0823862D805}" sibTransId="{8FADACDB-2598-42E6-8A76-1DB3595BCBF0}"/>
    <dgm:cxn modelId="{F92F44E0-9385-4C30-83D1-7C22BFFC193D}" type="presOf" srcId="{8807F6B1-2AAE-4A56-93A6-212C8C1CEDC9}" destId="{5C42FC06-2024-49D1-8F7A-7E4787499E9C}" srcOrd="0" destOrd="0" presId="urn:microsoft.com/office/officeart/2005/8/layout/hierarchy3"/>
    <dgm:cxn modelId="{A5D0E6E5-BAD4-4E27-AA81-F7B5250ED9AA}" srcId="{4785CB9B-6089-49DC-B947-71789EA7FB69}" destId="{72EC4140-94A4-4A30-BA47-8409CF1A497B}" srcOrd="0" destOrd="0" parTransId="{1DBB99B4-548A-4B36-BCB8-FB2D0EBF3732}" sibTransId="{88126D94-8F09-47C3-BAEB-B8CC030F5ECE}"/>
    <dgm:cxn modelId="{8A40BAF2-8F3A-45DE-B708-7965FD68840E}" type="presOf" srcId="{EEBBD670-7B2C-4F9F-A5D7-791FCD07AE44}" destId="{98E7E6A9-C337-4EEA-8B43-A0BF59209D35}" srcOrd="0" destOrd="0" presId="urn:microsoft.com/office/officeart/2005/8/layout/hierarchy3"/>
    <dgm:cxn modelId="{2A14D6FD-C6FA-4DE6-91AD-0AFBF0A67B41}" srcId="{8C184D93-FEB0-4591-80B9-64DED60349C2}" destId="{BEED6185-7CD5-4908-BF95-DB45223DC3C9}" srcOrd="0" destOrd="0" parTransId="{C924DAB2-645E-43C7-A1E3-0478D35135C4}" sibTransId="{B3D77CCD-5994-420F-9110-BEE6D80D629A}"/>
    <dgm:cxn modelId="{FC1C81FF-349D-4D8C-AF50-8249F94218B7}" type="presOf" srcId="{8C184D93-FEB0-4591-80B9-64DED60349C2}" destId="{AA8EE264-959F-4C82-BE71-75C1C4945600}" srcOrd="1" destOrd="0" presId="urn:microsoft.com/office/officeart/2005/8/layout/hierarchy3"/>
    <dgm:cxn modelId="{3CCA3AA4-D5EC-456D-9611-5677437BD6B5}" type="presParOf" srcId="{2A19E241-8733-41D2-BFF6-216B2133CBF3}" destId="{E13F34CC-FBF2-448E-91AB-AA438DFA02CE}" srcOrd="0" destOrd="0" presId="urn:microsoft.com/office/officeart/2005/8/layout/hierarchy3"/>
    <dgm:cxn modelId="{AD3D2427-56A6-43EC-B981-4F40BC5779A9}" type="presParOf" srcId="{E13F34CC-FBF2-448E-91AB-AA438DFA02CE}" destId="{5B17F521-E993-4DEE-85C8-D12799BAEE1A}" srcOrd="0" destOrd="0" presId="urn:microsoft.com/office/officeart/2005/8/layout/hierarchy3"/>
    <dgm:cxn modelId="{D4D37D65-5D82-4DFF-BB85-86D5CEDAD4D6}" type="presParOf" srcId="{5B17F521-E993-4DEE-85C8-D12799BAEE1A}" destId="{D89D5533-AA30-46ED-AC24-7EF3D1556582}" srcOrd="0" destOrd="0" presId="urn:microsoft.com/office/officeart/2005/8/layout/hierarchy3"/>
    <dgm:cxn modelId="{508DDD63-4237-4127-A74E-8B901D62E699}" type="presParOf" srcId="{5B17F521-E993-4DEE-85C8-D12799BAEE1A}" destId="{3BEDEB3E-80F3-465A-85C3-F551F58194A3}" srcOrd="1" destOrd="0" presId="urn:microsoft.com/office/officeart/2005/8/layout/hierarchy3"/>
    <dgm:cxn modelId="{9DED8E7D-128C-4C65-9D97-F174FC1F4548}" type="presParOf" srcId="{E13F34CC-FBF2-448E-91AB-AA438DFA02CE}" destId="{BF3DDD0F-9E02-432D-9AC3-A3B58671D5F3}" srcOrd="1" destOrd="0" presId="urn:microsoft.com/office/officeart/2005/8/layout/hierarchy3"/>
    <dgm:cxn modelId="{8BE03A4E-0C9B-48BF-B762-A11FB53DB082}" type="presParOf" srcId="{BF3DDD0F-9E02-432D-9AC3-A3B58671D5F3}" destId="{C7434B84-173F-4E3D-8983-571AE66641BB}" srcOrd="0" destOrd="0" presId="urn:microsoft.com/office/officeart/2005/8/layout/hierarchy3"/>
    <dgm:cxn modelId="{ADA70CB0-A56A-43C5-A079-C8F66FFC2DB9}" type="presParOf" srcId="{BF3DDD0F-9E02-432D-9AC3-A3B58671D5F3}" destId="{E3AAE281-B33D-441D-8CC5-04F24C34793B}" srcOrd="1" destOrd="0" presId="urn:microsoft.com/office/officeart/2005/8/layout/hierarchy3"/>
    <dgm:cxn modelId="{185ECEF0-C1E2-4DAD-A95B-D0F6A3BF6D13}" type="presParOf" srcId="{BF3DDD0F-9E02-432D-9AC3-A3B58671D5F3}" destId="{104BD780-D040-4E6E-AAED-FFA6C5141E1E}" srcOrd="2" destOrd="0" presId="urn:microsoft.com/office/officeart/2005/8/layout/hierarchy3"/>
    <dgm:cxn modelId="{10C0F08E-18A0-4B49-A603-90B089020294}" type="presParOf" srcId="{BF3DDD0F-9E02-432D-9AC3-A3B58671D5F3}" destId="{98E7E6A9-C337-4EEA-8B43-A0BF59209D35}" srcOrd="3" destOrd="0" presId="urn:microsoft.com/office/officeart/2005/8/layout/hierarchy3"/>
    <dgm:cxn modelId="{DB5A10B0-7D8B-4880-9A0A-AA42998B8CFC}" type="presParOf" srcId="{2A19E241-8733-41D2-BFF6-216B2133CBF3}" destId="{F507E10C-BD57-496C-A5AA-4D018506D4CB}" srcOrd="1" destOrd="0" presId="urn:microsoft.com/office/officeart/2005/8/layout/hierarchy3"/>
    <dgm:cxn modelId="{B823A69A-7CA1-4455-8F5E-3A83C47FBDCD}" type="presParOf" srcId="{F507E10C-BD57-496C-A5AA-4D018506D4CB}" destId="{84430F62-F8A3-40E7-AD77-FDD559F66388}" srcOrd="0" destOrd="0" presId="urn:microsoft.com/office/officeart/2005/8/layout/hierarchy3"/>
    <dgm:cxn modelId="{22BC7C4A-2B42-4DC6-BD13-D9AD2F6462B0}" type="presParOf" srcId="{84430F62-F8A3-40E7-AD77-FDD559F66388}" destId="{C3E2C50B-0D04-4407-A2A5-95C625126EB2}" srcOrd="0" destOrd="0" presId="urn:microsoft.com/office/officeart/2005/8/layout/hierarchy3"/>
    <dgm:cxn modelId="{8238FEE4-1678-4D71-BA1B-14C2612F190B}" type="presParOf" srcId="{84430F62-F8A3-40E7-AD77-FDD559F66388}" destId="{57B82BF5-2201-4ABD-8B77-A9C47F9D654E}" srcOrd="1" destOrd="0" presId="urn:microsoft.com/office/officeart/2005/8/layout/hierarchy3"/>
    <dgm:cxn modelId="{D0082407-9837-483E-BE8E-A0EB39412035}" type="presParOf" srcId="{F507E10C-BD57-496C-A5AA-4D018506D4CB}" destId="{7E1D013F-172F-41FD-9849-FE80A0900206}" srcOrd="1" destOrd="0" presId="urn:microsoft.com/office/officeart/2005/8/layout/hierarchy3"/>
    <dgm:cxn modelId="{98BA0F55-28AD-4C1C-AEAA-F1A2FF0165DB}" type="presParOf" srcId="{7E1D013F-172F-41FD-9849-FE80A0900206}" destId="{8DAA51DB-E4DE-47CF-8CE7-B7FEB9BD5B21}" srcOrd="0" destOrd="0" presId="urn:microsoft.com/office/officeart/2005/8/layout/hierarchy3"/>
    <dgm:cxn modelId="{DAE07FD7-1686-4CC6-A2F2-3C44DECB2960}" type="presParOf" srcId="{7E1D013F-172F-41FD-9849-FE80A0900206}" destId="{5C42FC06-2024-49D1-8F7A-7E4787499E9C}" srcOrd="1" destOrd="0" presId="urn:microsoft.com/office/officeart/2005/8/layout/hierarchy3"/>
    <dgm:cxn modelId="{5A705FD8-22DF-47C7-B548-ECC6DE12D5B4}" type="presParOf" srcId="{7E1D013F-172F-41FD-9849-FE80A0900206}" destId="{75169866-6CE4-417F-B19D-670F79FCFF6D}" srcOrd="2" destOrd="0" presId="urn:microsoft.com/office/officeart/2005/8/layout/hierarchy3"/>
    <dgm:cxn modelId="{8A0602E1-034B-4796-B142-D34E8A2DCF31}" type="presParOf" srcId="{7E1D013F-172F-41FD-9849-FE80A0900206}" destId="{8F36F364-1E69-4620-9A68-9CB2AD9D5A64}" srcOrd="3" destOrd="0" presId="urn:microsoft.com/office/officeart/2005/8/layout/hierarchy3"/>
    <dgm:cxn modelId="{F8ECACFB-C52A-4E83-86E0-A7A1550FF2DE}" type="presParOf" srcId="{2A19E241-8733-41D2-BFF6-216B2133CBF3}" destId="{3167C924-2E80-48A7-81D9-2A44DF014EFF}" srcOrd="2" destOrd="0" presId="urn:microsoft.com/office/officeart/2005/8/layout/hierarchy3"/>
    <dgm:cxn modelId="{16BC0FEC-4DDD-42DC-BEAF-38E8E0311594}" type="presParOf" srcId="{3167C924-2E80-48A7-81D9-2A44DF014EFF}" destId="{CE783B88-F640-4B3E-9997-538998189059}" srcOrd="0" destOrd="0" presId="urn:microsoft.com/office/officeart/2005/8/layout/hierarchy3"/>
    <dgm:cxn modelId="{DD86F47B-2E7D-4DF4-BC80-2EA2EA5F57C9}" type="presParOf" srcId="{CE783B88-F640-4B3E-9997-538998189059}" destId="{E6A711D8-D88C-48A6-AF2E-D202E8A8E801}" srcOrd="0" destOrd="0" presId="urn:microsoft.com/office/officeart/2005/8/layout/hierarchy3"/>
    <dgm:cxn modelId="{1D00F122-F0E4-4C11-A5AD-D7FA3296E17F}" type="presParOf" srcId="{CE783B88-F640-4B3E-9997-538998189059}" destId="{AA8EE264-959F-4C82-BE71-75C1C4945600}" srcOrd="1" destOrd="0" presId="urn:microsoft.com/office/officeart/2005/8/layout/hierarchy3"/>
    <dgm:cxn modelId="{B7801482-5251-41A7-B6F8-88C5A1E7D278}" type="presParOf" srcId="{3167C924-2E80-48A7-81D9-2A44DF014EFF}" destId="{87BD89F7-65A6-4A43-BA11-AE8E77977964}" srcOrd="1" destOrd="0" presId="urn:microsoft.com/office/officeart/2005/8/layout/hierarchy3"/>
    <dgm:cxn modelId="{6D4D170C-C33F-49BF-9A18-54FF1D382135}" type="presParOf" srcId="{87BD89F7-65A6-4A43-BA11-AE8E77977964}" destId="{70313C04-6F93-441C-B3FB-4929FCE0DA27}" srcOrd="0" destOrd="0" presId="urn:microsoft.com/office/officeart/2005/8/layout/hierarchy3"/>
    <dgm:cxn modelId="{3B23D3E9-BCE2-436F-BC8F-71E851474E17}" type="presParOf" srcId="{87BD89F7-65A6-4A43-BA11-AE8E77977964}" destId="{7BEA0747-4DA9-45AE-A6DD-C11B6043798D}" srcOrd="1" destOrd="0" presId="urn:microsoft.com/office/officeart/2005/8/layout/hierarchy3"/>
    <dgm:cxn modelId="{07B35194-1632-4BA6-A690-B3F2B6214B2C}" type="presParOf" srcId="{87BD89F7-65A6-4A43-BA11-AE8E77977964}" destId="{EC1A19A4-B7CB-4206-BEBF-C4E9BBE381E5}" srcOrd="2" destOrd="0" presId="urn:microsoft.com/office/officeart/2005/8/layout/hierarchy3"/>
    <dgm:cxn modelId="{53F6E4CB-FE8B-479C-AB4D-E230BA9DAF3E}" type="presParOf" srcId="{87BD89F7-65A6-4A43-BA11-AE8E77977964}" destId="{C1EC0122-E370-4BBF-8C03-8CAF422233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A4241-EE9F-4C68-BBB9-DD3BF62CFD2C}" type="doc">
      <dgm:prSet loTypeId="urn:microsoft.com/office/officeart/2005/8/layout/default" loCatId="list" qsTypeId="urn:microsoft.com/office/officeart/2005/8/quickstyle/simple1" qsCatId="simple" csTypeId="urn:microsoft.com/office/officeart/2005/8/colors/iconchunking_colorful5" csCatId="other" phldr="1"/>
      <dgm:spPr/>
      <dgm:t>
        <a:bodyPr/>
        <a:lstStyle/>
        <a:p>
          <a:endParaRPr lang="en-US"/>
        </a:p>
      </dgm:t>
    </dgm:pt>
    <dgm:pt modelId="{D45006C0-BE4A-4241-836B-7474C80F795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Over View</a:t>
          </a:r>
          <a:endParaRPr lang="en-US" sz="1600" dirty="0"/>
        </a:p>
      </dgm:t>
    </dgm:pt>
    <dgm:pt modelId="{9F731C56-B47A-42D6-8EA0-DBB0B42F3FFC}" type="parTrans" cxnId="{2A9D03A5-4247-442E-8B69-8BEB92FA9BF9}">
      <dgm:prSet/>
      <dgm:spPr/>
      <dgm:t>
        <a:bodyPr/>
        <a:lstStyle/>
        <a:p>
          <a:endParaRPr lang="en-US" sz="1800"/>
        </a:p>
      </dgm:t>
    </dgm:pt>
    <dgm:pt modelId="{02DAEB8F-FC83-4FE7-81E4-1B4837765E26}" type="sibTrans" cxnId="{2A9D03A5-4247-442E-8B69-8BEB92FA9BF9}">
      <dgm:prSet/>
      <dgm:spPr/>
      <dgm:t>
        <a:bodyPr/>
        <a:lstStyle/>
        <a:p>
          <a:endParaRPr lang="en-US" sz="1800"/>
        </a:p>
      </dgm:t>
    </dgm:pt>
    <dgm:pt modelId="{4532355A-FD3D-45D1-99A2-939D6C1E271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Gen Admin</a:t>
          </a:r>
          <a:endParaRPr lang="en-US" sz="1600" dirty="0"/>
        </a:p>
      </dgm:t>
    </dgm:pt>
    <dgm:pt modelId="{5F3BEC9A-C51F-4A37-B9B0-3D1C45F15E8E}" type="parTrans" cxnId="{655F9657-ADEC-40AD-80F0-BD230721A6D3}">
      <dgm:prSet/>
      <dgm:spPr/>
      <dgm:t>
        <a:bodyPr/>
        <a:lstStyle/>
        <a:p>
          <a:endParaRPr lang="en-US" sz="1800"/>
        </a:p>
      </dgm:t>
    </dgm:pt>
    <dgm:pt modelId="{5933EFDC-CC22-45F0-A57B-0EC1BA4CC163}" type="sibTrans" cxnId="{655F9657-ADEC-40AD-80F0-BD230721A6D3}">
      <dgm:prSet/>
      <dgm:spPr/>
      <dgm:t>
        <a:bodyPr/>
        <a:lstStyle/>
        <a:p>
          <a:endParaRPr lang="en-US" sz="1800"/>
        </a:p>
      </dgm:t>
    </dgm:pt>
    <dgm:pt modelId="{2D041605-D130-4F3C-8F92-C56B5FF838E0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Sales/Marketing</a:t>
          </a:r>
          <a:endParaRPr lang="en-US" sz="1600" dirty="0"/>
        </a:p>
      </dgm:t>
    </dgm:pt>
    <dgm:pt modelId="{A02BD9A2-1B6F-4470-BEA6-26501B67BD46}" type="parTrans" cxnId="{FA80CA08-AB6B-4BA6-B15D-CAC18571135B}">
      <dgm:prSet/>
      <dgm:spPr/>
      <dgm:t>
        <a:bodyPr/>
        <a:lstStyle/>
        <a:p>
          <a:endParaRPr lang="en-US" sz="1800"/>
        </a:p>
      </dgm:t>
    </dgm:pt>
    <dgm:pt modelId="{D3E31BAA-F23C-4DC7-95DA-223EF45E08C4}" type="sibTrans" cxnId="{FA80CA08-AB6B-4BA6-B15D-CAC18571135B}">
      <dgm:prSet/>
      <dgm:spPr/>
      <dgm:t>
        <a:bodyPr/>
        <a:lstStyle/>
        <a:p>
          <a:endParaRPr lang="en-US" sz="1800"/>
        </a:p>
      </dgm:t>
    </dgm:pt>
    <dgm:pt modelId="{F31307D0-03F7-4A37-B0C6-A026CC190CFB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Underwriting &amp; Contract Issue</a:t>
          </a:r>
          <a:endParaRPr lang="en-US" sz="1600" dirty="0"/>
        </a:p>
      </dgm:t>
    </dgm:pt>
    <dgm:pt modelId="{28471EBB-6EB2-4014-B057-BFF9D5D16453}" type="parTrans" cxnId="{BAA70A3C-6637-450C-AEC1-1D5B139FF02E}">
      <dgm:prSet/>
      <dgm:spPr/>
      <dgm:t>
        <a:bodyPr/>
        <a:lstStyle/>
        <a:p>
          <a:endParaRPr lang="en-US" sz="1800"/>
        </a:p>
      </dgm:t>
    </dgm:pt>
    <dgm:pt modelId="{DFEBF483-0FE4-435B-AE58-FDB9D9D20559}" type="sibTrans" cxnId="{BAA70A3C-6637-450C-AEC1-1D5B139FF02E}">
      <dgm:prSet/>
      <dgm:spPr/>
      <dgm:t>
        <a:bodyPr/>
        <a:lstStyle/>
        <a:p>
          <a:endParaRPr lang="en-US" sz="1800"/>
        </a:p>
      </dgm:t>
    </dgm:pt>
    <dgm:pt modelId="{DE1DEC01-7410-4A0C-866D-13447B244D1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General Servicing</a:t>
          </a:r>
        </a:p>
      </dgm:t>
    </dgm:pt>
    <dgm:pt modelId="{224B0DED-2371-455E-859B-3B65E7C10E7F}" type="parTrans" cxnId="{D03B079E-0E1C-45D8-822C-E5812B81C33E}">
      <dgm:prSet/>
      <dgm:spPr/>
      <dgm:t>
        <a:bodyPr/>
        <a:lstStyle/>
        <a:p>
          <a:endParaRPr lang="en-US" sz="1800"/>
        </a:p>
      </dgm:t>
    </dgm:pt>
    <dgm:pt modelId="{FD4A17E1-B4B1-4914-AC3B-0636C9451B67}" type="sibTrans" cxnId="{D03B079E-0E1C-45D8-822C-E5812B81C33E}">
      <dgm:prSet/>
      <dgm:spPr/>
      <dgm:t>
        <a:bodyPr/>
        <a:lstStyle/>
        <a:p>
          <a:endParaRPr lang="en-US" sz="1800"/>
        </a:p>
      </dgm:t>
    </dgm:pt>
    <dgm:pt modelId="{9C2668A2-ABD4-49DD-AAD3-45B582912C9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Alteration, revival, Nomination, Assignments</a:t>
          </a:r>
        </a:p>
      </dgm:t>
    </dgm:pt>
    <dgm:pt modelId="{EA37AD97-5AE3-4878-821D-A5CEC7C85486}" type="parTrans" cxnId="{66FAF4FD-C210-4587-BD1F-75D5EE333DFC}">
      <dgm:prSet/>
      <dgm:spPr/>
      <dgm:t>
        <a:bodyPr/>
        <a:lstStyle/>
        <a:p>
          <a:endParaRPr lang="en-US" sz="1800"/>
        </a:p>
      </dgm:t>
    </dgm:pt>
    <dgm:pt modelId="{4C1996EB-C5AD-4A2C-A871-D6C0AF1E06EA}" type="sibTrans" cxnId="{66FAF4FD-C210-4587-BD1F-75D5EE333DFC}">
      <dgm:prSet/>
      <dgm:spPr/>
      <dgm:t>
        <a:bodyPr/>
        <a:lstStyle/>
        <a:p>
          <a:endParaRPr lang="en-US" sz="1800"/>
        </a:p>
      </dgm:t>
    </dgm:pt>
    <dgm:pt modelId="{AB08B6C4-C1A1-4F07-B933-7690AED763D5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Death Claims, Maturity,SB,Surrenders, Bonus, Early Claims Investigations</a:t>
          </a:r>
          <a:endParaRPr lang="en-US" sz="1600" dirty="0"/>
        </a:p>
      </dgm:t>
    </dgm:pt>
    <dgm:pt modelId="{C5CBBCFB-412A-42FD-8DC1-EAA924576B76}" type="parTrans" cxnId="{23A15179-0F1B-4407-99F0-2E855A3C0D8D}">
      <dgm:prSet/>
      <dgm:spPr/>
      <dgm:t>
        <a:bodyPr/>
        <a:lstStyle/>
        <a:p>
          <a:endParaRPr lang="en-US" sz="1800"/>
        </a:p>
      </dgm:t>
    </dgm:pt>
    <dgm:pt modelId="{8ECADA81-32AF-45E5-B4BC-4E6B50042093}" type="sibTrans" cxnId="{23A15179-0F1B-4407-99F0-2E855A3C0D8D}">
      <dgm:prSet/>
      <dgm:spPr/>
      <dgm:t>
        <a:bodyPr/>
        <a:lstStyle/>
        <a:p>
          <a:endParaRPr lang="en-US" sz="1800"/>
        </a:p>
      </dgm:t>
    </dgm:pt>
    <dgm:pt modelId="{43882873-2290-45C3-A8A5-E5A0D9E79B76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US" sz="1600" dirty="0"/>
            <a:t>Actuarial: Pricing, Valuation</a:t>
          </a:r>
        </a:p>
      </dgm:t>
    </dgm:pt>
    <dgm:pt modelId="{03B4DEBB-5A4C-49BA-B1B3-3B1515F106AA}" type="parTrans" cxnId="{CD28AF9D-5C93-4278-BDBC-33BAADD06B27}">
      <dgm:prSet/>
      <dgm:spPr/>
      <dgm:t>
        <a:bodyPr/>
        <a:lstStyle/>
        <a:p>
          <a:endParaRPr lang="en-US" sz="1800"/>
        </a:p>
      </dgm:t>
    </dgm:pt>
    <dgm:pt modelId="{B9F7A866-A325-4425-9BFB-4A9FD4B8BDA4}" type="sibTrans" cxnId="{CD28AF9D-5C93-4278-BDBC-33BAADD06B27}">
      <dgm:prSet/>
      <dgm:spPr/>
      <dgm:t>
        <a:bodyPr/>
        <a:lstStyle/>
        <a:p>
          <a:endParaRPr lang="en-US" sz="1800"/>
        </a:p>
      </dgm:t>
    </dgm:pt>
    <dgm:pt modelId="{05CD8E73-8452-4398-BAC8-C71A5E25DFE8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Investments</a:t>
          </a:r>
          <a:endParaRPr lang="en-US" sz="1600" dirty="0"/>
        </a:p>
      </dgm:t>
    </dgm:pt>
    <dgm:pt modelId="{172520D0-8FE3-4DB9-A431-1602B6CD62FC}" type="parTrans" cxnId="{6E615F50-D79B-46E0-8F93-A00B4597CA83}">
      <dgm:prSet/>
      <dgm:spPr/>
      <dgm:t>
        <a:bodyPr/>
        <a:lstStyle/>
        <a:p>
          <a:endParaRPr lang="en-US" sz="1800"/>
        </a:p>
      </dgm:t>
    </dgm:pt>
    <dgm:pt modelId="{687F1261-C31D-41A4-82CE-D857803949F3}" type="sibTrans" cxnId="{6E615F50-D79B-46E0-8F93-A00B4597CA83}">
      <dgm:prSet/>
      <dgm:spPr/>
      <dgm:t>
        <a:bodyPr/>
        <a:lstStyle/>
        <a:p>
          <a:endParaRPr lang="en-US" sz="1800"/>
        </a:p>
      </dgm:t>
    </dgm:pt>
    <dgm:pt modelId="{9125CB10-0F13-4C17-8720-79EC3F836289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Legal &amp; Regulatory Compliance</a:t>
          </a:r>
          <a:endParaRPr lang="en-US" sz="1600" dirty="0"/>
        </a:p>
      </dgm:t>
    </dgm:pt>
    <dgm:pt modelId="{C0D0C6DB-F714-425C-A5E2-AC72E6635239}" type="parTrans" cxnId="{A7A10AF9-77BF-45E2-9067-0A2B21CE3328}">
      <dgm:prSet/>
      <dgm:spPr/>
      <dgm:t>
        <a:bodyPr/>
        <a:lstStyle/>
        <a:p>
          <a:endParaRPr lang="en-US" sz="1800"/>
        </a:p>
      </dgm:t>
    </dgm:pt>
    <dgm:pt modelId="{22C74B84-B6FD-4ECA-A560-E11FD8C1DDB5}" type="sibTrans" cxnId="{A7A10AF9-77BF-45E2-9067-0A2B21CE3328}">
      <dgm:prSet/>
      <dgm:spPr/>
      <dgm:t>
        <a:bodyPr/>
        <a:lstStyle/>
        <a:p>
          <a:endParaRPr lang="en-US" sz="1800"/>
        </a:p>
      </dgm:t>
    </dgm:pt>
    <dgm:pt modelId="{9EC14822-EFEB-45EE-A48B-F1AA45BA6B81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dirty="0"/>
            <a:t>Systems</a:t>
          </a:r>
          <a:endParaRPr lang="en-US" sz="1600" dirty="0"/>
        </a:p>
      </dgm:t>
    </dgm:pt>
    <dgm:pt modelId="{B08117A6-B444-495B-BE8A-57904322646B}" type="parTrans" cxnId="{D2E8830B-9B01-408A-897E-3AF0D3FC0537}">
      <dgm:prSet/>
      <dgm:spPr/>
      <dgm:t>
        <a:bodyPr/>
        <a:lstStyle/>
        <a:p>
          <a:endParaRPr lang="en-US" sz="1800"/>
        </a:p>
      </dgm:t>
    </dgm:pt>
    <dgm:pt modelId="{B9AC4672-4E30-494A-B400-58D484A907B5}" type="sibTrans" cxnId="{D2E8830B-9B01-408A-897E-3AF0D3FC0537}">
      <dgm:prSet/>
      <dgm:spPr/>
      <dgm:t>
        <a:bodyPr/>
        <a:lstStyle/>
        <a:p>
          <a:endParaRPr lang="en-US" sz="1800"/>
        </a:p>
      </dgm:t>
    </dgm:pt>
    <dgm:pt modelId="{FCAE71F6-EFC1-411B-89F9-CABA0C21C1A8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HR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gm:t>
    </dgm:pt>
    <dgm:pt modelId="{9F65516C-28D3-4685-8F3E-7E5B70E92FF5}" type="parTrans" cxnId="{30105EDA-3AFF-41D2-918F-557B19E5BF85}">
      <dgm:prSet/>
      <dgm:spPr/>
      <dgm:t>
        <a:bodyPr/>
        <a:lstStyle/>
        <a:p>
          <a:endParaRPr lang="en-GB"/>
        </a:p>
      </dgm:t>
    </dgm:pt>
    <dgm:pt modelId="{7A9DE4B4-AE45-4AE5-8CB9-0E7A1A1C4081}" type="sibTrans" cxnId="{30105EDA-3AFF-41D2-918F-557B19E5BF85}">
      <dgm:prSet/>
      <dgm:spPr/>
      <dgm:t>
        <a:bodyPr/>
        <a:lstStyle/>
        <a:p>
          <a:endParaRPr lang="en-GB"/>
        </a:p>
      </dgm:t>
    </dgm:pt>
    <dgm:pt modelId="{B5017BFC-CA1B-4F7D-AFCC-4118D15E28D2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GRM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gm:t>
    </dgm:pt>
    <dgm:pt modelId="{82A5DFD3-D119-4D38-8FF6-0DC1AC7BF64A}" type="parTrans" cxnId="{03CF1BF0-48FC-4A78-8EF7-D1BFA8DC8BB4}">
      <dgm:prSet/>
      <dgm:spPr/>
      <dgm:t>
        <a:bodyPr/>
        <a:lstStyle/>
        <a:p>
          <a:endParaRPr lang="en-GB"/>
        </a:p>
      </dgm:t>
    </dgm:pt>
    <dgm:pt modelId="{AEF47B02-FEB6-48DC-B0FC-E0468FA281E5}" type="sibTrans" cxnId="{03CF1BF0-48FC-4A78-8EF7-D1BFA8DC8BB4}">
      <dgm:prSet/>
      <dgm:spPr/>
      <dgm:t>
        <a:bodyPr/>
        <a:lstStyle/>
        <a:p>
          <a:endParaRPr lang="en-GB"/>
        </a:p>
      </dgm:t>
    </dgm:pt>
    <dgm:pt modelId="{4B9DE490-DA3C-43B9-85EC-5D3583230AB7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F&amp;A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gm:t>
    </dgm:pt>
    <dgm:pt modelId="{5BC92FF7-8070-4161-A599-345010929201}" type="parTrans" cxnId="{558612A1-49F5-4D18-89E9-13087A0A8A0F}">
      <dgm:prSet/>
      <dgm:spPr/>
      <dgm:t>
        <a:bodyPr/>
        <a:lstStyle/>
        <a:p>
          <a:endParaRPr lang="en-GB"/>
        </a:p>
      </dgm:t>
    </dgm:pt>
    <dgm:pt modelId="{6E4EC84C-DB94-4600-A7E3-871F8336EB28}" type="sibTrans" cxnId="{558612A1-49F5-4D18-89E9-13087A0A8A0F}">
      <dgm:prSet/>
      <dgm:spPr/>
      <dgm:t>
        <a:bodyPr/>
        <a:lstStyle/>
        <a:p>
          <a:endParaRPr lang="en-GB"/>
        </a:p>
      </dgm:t>
    </dgm:pt>
    <dgm:pt modelId="{0A6EA6E3-3389-4221-B72A-27B0A348A7A4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Risk Control&amp; Audit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gm:t>
    </dgm:pt>
    <dgm:pt modelId="{EF18761F-3C23-4DED-BA87-069DC0D06018}" type="parTrans" cxnId="{70CC70AF-8D1E-4089-8335-B2DCCB6E26E3}">
      <dgm:prSet/>
      <dgm:spPr/>
      <dgm:t>
        <a:bodyPr/>
        <a:lstStyle/>
        <a:p>
          <a:endParaRPr lang="en-GB"/>
        </a:p>
      </dgm:t>
    </dgm:pt>
    <dgm:pt modelId="{95825FDA-E290-447A-9B00-2458ACE4C1C6}" type="sibTrans" cxnId="{70CC70AF-8D1E-4089-8335-B2DCCB6E26E3}">
      <dgm:prSet/>
      <dgm:spPr/>
      <dgm:t>
        <a:bodyPr/>
        <a:lstStyle/>
        <a:p>
          <a:endParaRPr lang="en-GB"/>
        </a:p>
      </dgm:t>
    </dgm:pt>
    <dgm:pt modelId="{0E8F2440-72A2-4149-94E8-878B08D8CB88}" type="pres">
      <dgm:prSet presAssocID="{A70A4241-EE9F-4C68-BBB9-DD3BF62CFD2C}" presName="diagram" presStyleCnt="0">
        <dgm:presLayoutVars>
          <dgm:dir/>
          <dgm:resizeHandles val="exact"/>
        </dgm:presLayoutVars>
      </dgm:prSet>
      <dgm:spPr/>
    </dgm:pt>
    <dgm:pt modelId="{67E3A498-0445-49A4-B03D-C267891E6F87}" type="pres">
      <dgm:prSet presAssocID="{D45006C0-BE4A-4241-836B-7474C80F7951}" presName="node" presStyleLbl="node1" presStyleIdx="0" presStyleCnt="15">
        <dgm:presLayoutVars>
          <dgm:bulletEnabled val="1"/>
        </dgm:presLayoutVars>
      </dgm:prSet>
      <dgm:spPr/>
    </dgm:pt>
    <dgm:pt modelId="{F7D1E235-E20D-4B65-959F-1F8D5F22C3CE}" type="pres">
      <dgm:prSet presAssocID="{02DAEB8F-FC83-4FE7-81E4-1B4837765E26}" presName="sibTrans" presStyleCnt="0"/>
      <dgm:spPr/>
    </dgm:pt>
    <dgm:pt modelId="{5B4E3E5D-A04A-4042-A7BA-C6B4BD588134}" type="pres">
      <dgm:prSet presAssocID="{4532355A-FD3D-45D1-99A2-939D6C1E271B}" presName="node" presStyleLbl="node1" presStyleIdx="1" presStyleCnt="15">
        <dgm:presLayoutVars>
          <dgm:bulletEnabled val="1"/>
        </dgm:presLayoutVars>
      </dgm:prSet>
      <dgm:spPr/>
    </dgm:pt>
    <dgm:pt modelId="{817AE9D2-C666-4449-9BB4-67827318FDB6}" type="pres">
      <dgm:prSet presAssocID="{5933EFDC-CC22-45F0-A57B-0EC1BA4CC163}" presName="sibTrans" presStyleCnt="0"/>
      <dgm:spPr/>
    </dgm:pt>
    <dgm:pt modelId="{F71633FD-AE75-4037-94F6-2802A8288F46}" type="pres">
      <dgm:prSet presAssocID="{2D041605-D130-4F3C-8F92-C56B5FF838E0}" presName="node" presStyleLbl="node1" presStyleIdx="2" presStyleCnt="15">
        <dgm:presLayoutVars>
          <dgm:bulletEnabled val="1"/>
        </dgm:presLayoutVars>
      </dgm:prSet>
      <dgm:spPr/>
    </dgm:pt>
    <dgm:pt modelId="{E64DFDC1-1A65-4E48-A193-CB9C6FF99446}" type="pres">
      <dgm:prSet presAssocID="{D3E31BAA-F23C-4DC7-95DA-223EF45E08C4}" presName="sibTrans" presStyleCnt="0"/>
      <dgm:spPr/>
    </dgm:pt>
    <dgm:pt modelId="{DD7AA83D-2996-4B38-83D0-AABB9D42B005}" type="pres">
      <dgm:prSet presAssocID="{F31307D0-03F7-4A37-B0C6-A026CC190CFB}" presName="node" presStyleLbl="node1" presStyleIdx="3" presStyleCnt="15">
        <dgm:presLayoutVars>
          <dgm:bulletEnabled val="1"/>
        </dgm:presLayoutVars>
      </dgm:prSet>
      <dgm:spPr/>
    </dgm:pt>
    <dgm:pt modelId="{47A8D821-7FA0-4694-8884-E92A15AD2D6E}" type="pres">
      <dgm:prSet presAssocID="{DFEBF483-0FE4-435B-AE58-FDB9D9D20559}" presName="sibTrans" presStyleCnt="0"/>
      <dgm:spPr/>
    </dgm:pt>
    <dgm:pt modelId="{E3C01043-6303-47BF-AFF1-D97DE3A2D288}" type="pres">
      <dgm:prSet presAssocID="{DE1DEC01-7410-4A0C-866D-13447B244D15}" presName="node" presStyleLbl="node1" presStyleIdx="4" presStyleCnt="15">
        <dgm:presLayoutVars>
          <dgm:bulletEnabled val="1"/>
        </dgm:presLayoutVars>
      </dgm:prSet>
      <dgm:spPr/>
    </dgm:pt>
    <dgm:pt modelId="{EE332A95-2E92-4B32-9DEF-298576A2AB65}" type="pres">
      <dgm:prSet presAssocID="{FD4A17E1-B4B1-4914-AC3B-0636C9451B67}" presName="sibTrans" presStyleCnt="0"/>
      <dgm:spPr/>
    </dgm:pt>
    <dgm:pt modelId="{F5013B2B-7497-4AC5-9205-0399B41370C7}" type="pres">
      <dgm:prSet presAssocID="{9C2668A2-ABD4-49DD-AAD3-45B582912C95}" presName="node" presStyleLbl="node1" presStyleIdx="5" presStyleCnt="15">
        <dgm:presLayoutVars>
          <dgm:bulletEnabled val="1"/>
        </dgm:presLayoutVars>
      </dgm:prSet>
      <dgm:spPr/>
    </dgm:pt>
    <dgm:pt modelId="{4C269A00-A94E-42A6-9E12-820F11570139}" type="pres">
      <dgm:prSet presAssocID="{4C1996EB-C5AD-4A2C-A871-D6C0AF1E06EA}" presName="sibTrans" presStyleCnt="0"/>
      <dgm:spPr/>
    </dgm:pt>
    <dgm:pt modelId="{283F1108-32B6-4B6C-B372-E54A46555181}" type="pres">
      <dgm:prSet presAssocID="{AB08B6C4-C1A1-4F07-B933-7690AED763D5}" presName="node" presStyleLbl="node1" presStyleIdx="6" presStyleCnt="15">
        <dgm:presLayoutVars>
          <dgm:bulletEnabled val="1"/>
        </dgm:presLayoutVars>
      </dgm:prSet>
      <dgm:spPr/>
    </dgm:pt>
    <dgm:pt modelId="{316F8CF5-3AA6-4663-9974-C230CA39B64D}" type="pres">
      <dgm:prSet presAssocID="{8ECADA81-32AF-45E5-B4BC-4E6B50042093}" presName="sibTrans" presStyleCnt="0"/>
      <dgm:spPr/>
    </dgm:pt>
    <dgm:pt modelId="{9AAC415C-C477-485A-BCFA-F832D43000C6}" type="pres">
      <dgm:prSet presAssocID="{43882873-2290-45C3-A8A5-E5A0D9E79B76}" presName="node" presStyleLbl="node1" presStyleIdx="7" presStyleCnt="15">
        <dgm:presLayoutVars>
          <dgm:bulletEnabled val="1"/>
        </dgm:presLayoutVars>
      </dgm:prSet>
      <dgm:spPr/>
    </dgm:pt>
    <dgm:pt modelId="{5C1CBB38-D43C-4F0E-B987-469869F54E89}" type="pres">
      <dgm:prSet presAssocID="{B9F7A866-A325-4425-9BFB-4A9FD4B8BDA4}" presName="sibTrans" presStyleCnt="0"/>
      <dgm:spPr/>
    </dgm:pt>
    <dgm:pt modelId="{3A79A869-9D23-414E-952F-2205B55CB228}" type="pres">
      <dgm:prSet presAssocID="{05CD8E73-8452-4398-BAC8-C71A5E25DFE8}" presName="node" presStyleLbl="node1" presStyleIdx="8" presStyleCnt="15">
        <dgm:presLayoutVars>
          <dgm:bulletEnabled val="1"/>
        </dgm:presLayoutVars>
      </dgm:prSet>
      <dgm:spPr/>
    </dgm:pt>
    <dgm:pt modelId="{87327021-AFBA-4FAF-BD08-F56D13240297}" type="pres">
      <dgm:prSet presAssocID="{687F1261-C31D-41A4-82CE-D857803949F3}" presName="sibTrans" presStyleCnt="0"/>
      <dgm:spPr/>
    </dgm:pt>
    <dgm:pt modelId="{317492CB-39D3-48AF-93B8-64B3F1373FC0}" type="pres">
      <dgm:prSet presAssocID="{9125CB10-0F13-4C17-8720-79EC3F836289}" presName="node" presStyleLbl="node1" presStyleIdx="9" presStyleCnt="15">
        <dgm:presLayoutVars>
          <dgm:bulletEnabled val="1"/>
        </dgm:presLayoutVars>
      </dgm:prSet>
      <dgm:spPr/>
    </dgm:pt>
    <dgm:pt modelId="{FC388562-221C-429D-861B-5A5D6BB9F28D}" type="pres">
      <dgm:prSet presAssocID="{22C74B84-B6FD-4ECA-A560-E11FD8C1DDB5}" presName="sibTrans" presStyleCnt="0"/>
      <dgm:spPr/>
    </dgm:pt>
    <dgm:pt modelId="{70EE1FA3-A428-4C86-911C-9338B756BE7F}" type="pres">
      <dgm:prSet presAssocID="{9EC14822-EFEB-45EE-A48B-F1AA45BA6B81}" presName="node" presStyleLbl="node1" presStyleIdx="10" presStyleCnt="15">
        <dgm:presLayoutVars>
          <dgm:bulletEnabled val="1"/>
        </dgm:presLayoutVars>
      </dgm:prSet>
      <dgm:spPr/>
    </dgm:pt>
    <dgm:pt modelId="{56F0559D-A641-4A9A-A54F-D09F672F384F}" type="pres">
      <dgm:prSet presAssocID="{B9AC4672-4E30-494A-B400-58D484A907B5}" presName="sibTrans" presStyleCnt="0"/>
      <dgm:spPr/>
    </dgm:pt>
    <dgm:pt modelId="{21B53C16-5B34-4A27-81FE-CCC8FA395CBC}" type="pres">
      <dgm:prSet presAssocID="{FCAE71F6-EFC1-411B-89F9-CABA0C21C1A8}" presName="node" presStyleLbl="node1" presStyleIdx="11" presStyleCnt="15">
        <dgm:presLayoutVars>
          <dgm:bulletEnabled val="1"/>
        </dgm:presLayoutVars>
      </dgm:prSet>
      <dgm:spPr/>
    </dgm:pt>
    <dgm:pt modelId="{C8F23D30-4683-40ED-85F0-D90CA715FFE3}" type="pres">
      <dgm:prSet presAssocID="{7A9DE4B4-AE45-4AE5-8CB9-0E7A1A1C4081}" presName="sibTrans" presStyleCnt="0"/>
      <dgm:spPr/>
    </dgm:pt>
    <dgm:pt modelId="{FB6638BD-A635-4471-9002-07BF66EF6F8C}" type="pres">
      <dgm:prSet presAssocID="{B5017BFC-CA1B-4F7D-AFCC-4118D15E28D2}" presName="node" presStyleLbl="node1" presStyleIdx="12" presStyleCnt="15">
        <dgm:presLayoutVars>
          <dgm:bulletEnabled val="1"/>
        </dgm:presLayoutVars>
      </dgm:prSet>
      <dgm:spPr/>
    </dgm:pt>
    <dgm:pt modelId="{BF830077-6692-4791-B95C-62FD077C64FF}" type="pres">
      <dgm:prSet presAssocID="{AEF47B02-FEB6-48DC-B0FC-E0468FA281E5}" presName="sibTrans" presStyleCnt="0"/>
      <dgm:spPr/>
    </dgm:pt>
    <dgm:pt modelId="{0E09AE37-F89E-4028-B6FF-C64465350BCB}" type="pres">
      <dgm:prSet presAssocID="{4B9DE490-DA3C-43B9-85EC-5D3583230AB7}" presName="node" presStyleLbl="node1" presStyleIdx="13" presStyleCnt="15">
        <dgm:presLayoutVars>
          <dgm:bulletEnabled val="1"/>
        </dgm:presLayoutVars>
      </dgm:prSet>
      <dgm:spPr/>
    </dgm:pt>
    <dgm:pt modelId="{A4F31733-9765-4D92-9AE0-14C097EC7ECB}" type="pres">
      <dgm:prSet presAssocID="{6E4EC84C-DB94-4600-A7E3-871F8336EB28}" presName="sibTrans" presStyleCnt="0"/>
      <dgm:spPr/>
    </dgm:pt>
    <dgm:pt modelId="{9E5B2262-D692-41FA-8104-E641E8C166A6}" type="pres">
      <dgm:prSet presAssocID="{0A6EA6E3-3389-4221-B72A-27B0A348A7A4}" presName="node" presStyleLbl="node1" presStyleIdx="14" presStyleCnt="15">
        <dgm:presLayoutVars>
          <dgm:bulletEnabled val="1"/>
        </dgm:presLayoutVars>
      </dgm:prSet>
      <dgm:spPr/>
    </dgm:pt>
  </dgm:ptLst>
  <dgm:cxnLst>
    <dgm:cxn modelId="{FA80CA08-AB6B-4BA6-B15D-CAC18571135B}" srcId="{A70A4241-EE9F-4C68-BBB9-DD3BF62CFD2C}" destId="{2D041605-D130-4F3C-8F92-C56B5FF838E0}" srcOrd="2" destOrd="0" parTransId="{A02BD9A2-1B6F-4470-BEA6-26501B67BD46}" sibTransId="{D3E31BAA-F23C-4DC7-95DA-223EF45E08C4}"/>
    <dgm:cxn modelId="{D2E8830B-9B01-408A-897E-3AF0D3FC0537}" srcId="{A70A4241-EE9F-4C68-BBB9-DD3BF62CFD2C}" destId="{9EC14822-EFEB-45EE-A48B-F1AA45BA6B81}" srcOrd="10" destOrd="0" parTransId="{B08117A6-B444-495B-BE8A-57904322646B}" sibTransId="{B9AC4672-4E30-494A-B400-58D484A907B5}"/>
    <dgm:cxn modelId="{2D40000C-82F6-456C-B070-A708D944BAFF}" type="presOf" srcId="{F31307D0-03F7-4A37-B0C6-A026CC190CFB}" destId="{DD7AA83D-2996-4B38-83D0-AABB9D42B005}" srcOrd="0" destOrd="0" presId="urn:microsoft.com/office/officeart/2005/8/layout/default"/>
    <dgm:cxn modelId="{17B2F30C-8F4E-42C3-B621-3839E029A6D4}" type="presOf" srcId="{AB08B6C4-C1A1-4F07-B933-7690AED763D5}" destId="{283F1108-32B6-4B6C-B372-E54A46555181}" srcOrd="0" destOrd="0" presId="urn:microsoft.com/office/officeart/2005/8/layout/default"/>
    <dgm:cxn modelId="{94F67316-F0FD-4A53-86F5-9533193A61EF}" type="presOf" srcId="{D45006C0-BE4A-4241-836B-7474C80F7951}" destId="{67E3A498-0445-49A4-B03D-C267891E6F87}" srcOrd="0" destOrd="0" presId="urn:microsoft.com/office/officeart/2005/8/layout/default"/>
    <dgm:cxn modelId="{9242D723-DA7A-4C78-BA97-0DEE060AFBC3}" type="presOf" srcId="{2D041605-D130-4F3C-8F92-C56B5FF838E0}" destId="{F71633FD-AE75-4037-94F6-2802A8288F46}" srcOrd="0" destOrd="0" presId="urn:microsoft.com/office/officeart/2005/8/layout/default"/>
    <dgm:cxn modelId="{2B5C8926-7F0E-4BFB-8715-09D0A688035F}" type="presOf" srcId="{4532355A-FD3D-45D1-99A2-939D6C1E271B}" destId="{5B4E3E5D-A04A-4042-A7BA-C6B4BD588134}" srcOrd="0" destOrd="0" presId="urn:microsoft.com/office/officeart/2005/8/layout/default"/>
    <dgm:cxn modelId="{EE6FE532-4C98-4EB3-8C33-08B0DBABFCA7}" type="presOf" srcId="{B5017BFC-CA1B-4F7D-AFCC-4118D15E28D2}" destId="{FB6638BD-A635-4471-9002-07BF66EF6F8C}" srcOrd="0" destOrd="0" presId="urn:microsoft.com/office/officeart/2005/8/layout/default"/>
    <dgm:cxn modelId="{F0544739-4F13-403F-A2ED-2AFD40F5733F}" type="presOf" srcId="{FCAE71F6-EFC1-411B-89F9-CABA0C21C1A8}" destId="{21B53C16-5B34-4A27-81FE-CCC8FA395CBC}" srcOrd="0" destOrd="0" presId="urn:microsoft.com/office/officeart/2005/8/layout/default"/>
    <dgm:cxn modelId="{BAA70A3C-6637-450C-AEC1-1D5B139FF02E}" srcId="{A70A4241-EE9F-4C68-BBB9-DD3BF62CFD2C}" destId="{F31307D0-03F7-4A37-B0C6-A026CC190CFB}" srcOrd="3" destOrd="0" parTransId="{28471EBB-6EB2-4014-B057-BFF9D5D16453}" sibTransId="{DFEBF483-0FE4-435B-AE58-FDB9D9D20559}"/>
    <dgm:cxn modelId="{31D0263E-C0D1-4A17-B893-C9219811113A}" type="presOf" srcId="{05CD8E73-8452-4398-BAC8-C71A5E25DFE8}" destId="{3A79A869-9D23-414E-952F-2205B55CB228}" srcOrd="0" destOrd="0" presId="urn:microsoft.com/office/officeart/2005/8/layout/default"/>
    <dgm:cxn modelId="{1B5C8C60-6DEA-45C8-803A-BDEE3823073F}" type="presOf" srcId="{9C2668A2-ABD4-49DD-AAD3-45B582912C95}" destId="{F5013B2B-7497-4AC5-9205-0399B41370C7}" srcOrd="0" destOrd="0" presId="urn:microsoft.com/office/officeart/2005/8/layout/default"/>
    <dgm:cxn modelId="{6E615F50-D79B-46E0-8F93-A00B4597CA83}" srcId="{A70A4241-EE9F-4C68-BBB9-DD3BF62CFD2C}" destId="{05CD8E73-8452-4398-BAC8-C71A5E25DFE8}" srcOrd="8" destOrd="0" parTransId="{172520D0-8FE3-4DB9-A431-1602B6CD62FC}" sibTransId="{687F1261-C31D-41A4-82CE-D857803949F3}"/>
    <dgm:cxn modelId="{0DE15957-C9D2-4EDB-A002-3C31DC6C9244}" type="presOf" srcId="{9EC14822-EFEB-45EE-A48B-F1AA45BA6B81}" destId="{70EE1FA3-A428-4C86-911C-9338B756BE7F}" srcOrd="0" destOrd="0" presId="urn:microsoft.com/office/officeart/2005/8/layout/default"/>
    <dgm:cxn modelId="{655F9657-ADEC-40AD-80F0-BD230721A6D3}" srcId="{A70A4241-EE9F-4C68-BBB9-DD3BF62CFD2C}" destId="{4532355A-FD3D-45D1-99A2-939D6C1E271B}" srcOrd="1" destOrd="0" parTransId="{5F3BEC9A-C51F-4A37-B9B0-3D1C45F15E8E}" sibTransId="{5933EFDC-CC22-45F0-A57B-0EC1BA4CC163}"/>
    <dgm:cxn modelId="{23A15179-0F1B-4407-99F0-2E855A3C0D8D}" srcId="{A70A4241-EE9F-4C68-BBB9-DD3BF62CFD2C}" destId="{AB08B6C4-C1A1-4F07-B933-7690AED763D5}" srcOrd="6" destOrd="0" parTransId="{C5CBBCFB-412A-42FD-8DC1-EAA924576B76}" sibTransId="{8ECADA81-32AF-45E5-B4BC-4E6B50042093}"/>
    <dgm:cxn modelId="{CD28AF9D-5C93-4278-BDBC-33BAADD06B27}" srcId="{A70A4241-EE9F-4C68-BBB9-DD3BF62CFD2C}" destId="{43882873-2290-45C3-A8A5-E5A0D9E79B76}" srcOrd="7" destOrd="0" parTransId="{03B4DEBB-5A4C-49BA-B1B3-3B1515F106AA}" sibTransId="{B9F7A866-A325-4425-9BFB-4A9FD4B8BDA4}"/>
    <dgm:cxn modelId="{D03B079E-0E1C-45D8-822C-E5812B81C33E}" srcId="{A70A4241-EE9F-4C68-BBB9-DD3BF62CFD2C}" destId="{DE1DEC01-7410-4A0C-866D-13447B244D15}" srcOrd="4" destOrd="0" parTransId="{224B0DED-2371-455E-859B-3B65E7C10E7F}" sibTransId="{FD4A17E1-B4B1-4914-AC3B-0636C9451B67}"/>
    <dgm:cxn modelId="{558612A1-49F5-4D18-89E9-13087A0A8A0F}" srcId="{A70A4241-EE9F-4C68-BBB9-DD3BF62CFD2C}" destId="{4B9DE490-DA3C-43B9-85EC-5D3583230AB7}" srcOrd="13" destOrd="0" parTransId="{5BC92FF7-8070-4161-A599-345010929201}" sibTransId="{6E4EC84C-DB94-4600-A7E3-871F8336EB28}"/>
    <dgm:cxn modelId="{2A9D03A5-4247-442E-8B69-8BEB92FA9BF9}" srcId="{A70A4241-EE9F-4C68-BBB9-DD3BF62CFD2C}" destId="{D45006C0-BE4A-4241-836B-7474C80F7951}" srcOrd="0" destOrd="0" parTransId="{9F731C56-B47A-42D6-8EA0-DBB0B42F3FFC}" sibTransId="{02DAEB8F-FC83-4FE7-81E4-1B4837765E26}"/>
    <dgm:cxn modelId="{ECE02AA9-ACEF-48AE-A3F1-584ADE56124E}" type="presOf" srcId="{DE1DEC01-7410-4A0C-866D-13447B244D15}" destId="{E3C01043-6303-47BF-AFF1-D97DE3A2D288}" srcOrd="0" destOrd="0" presId="urn:microsoft.com/office/officeart/2005/8/layout/default"/>
    <dgm:cxn modelId="{E17018AB-A5F8-4722-AA5A-1AFA625E5646}" type="presOf" srcId="{9125CB10-0F13-4C17-8720-79EC3F836289}" destId="{317492CB-39D3-48AF-93B8-64B3F1373FC0}" srcOrd="0" destOrd="0" presId="urn:microsoft.com/office/officeart/2005/8/layout/default"/>
    <dgm:cxn modelId="{F1D130AD-0E7E-42CC-8C61-CAE75D32FF75}" type="presOf" srcId="{4B9DE490-DA3C-43B9-85EC-5D3583230AB7}" destId="{0E09AE37-F89E-4028-B6FF-C64465350BCB}" srcOrd="0" destOrd="0" presId="urn:microsoft.com/office/officeart/2005/8/layout/default"/>
    <dgm:cxn modelId="{70CC70AF-8D1E-4089-8335-B2DCCB6E26E3}" srcId="{A70A4241-EE9F-4C68-BBB9-DD3BF62CFD2C}" destId="{0A6EA6E3-3389-4221-B72A-27B0A348A7A4}" srcOrd="14" destOrd="0" parTransId="{EF18761F-3C23-4DED-BA87-069DC0D06018}" sibTransId="{95825FDA-E290-447A-9B00-2458ACE4C1C6}"/>
    <dgm:cxn modelId="{10E222B0-8A60-4D45-81B2-8BAA63B5DF4F}" type="presOf" srcId="{43882873-2290-45C3-A8A5-E5A0D9E79B76}" destId="{9AAC415C-C477-485A-BCFA-F832D43000C6}" srcOrd="0" destOrd="0" presId="urn:microsoft.com/office/officeart/2005/8/layout/default"/>
    <dgm:cxn modelId="{C83F6AD5-B0A1-4F3C-825A-6CAA99E2443A}" type="presOf" srcId="{A70A4241-EE9F-4C68-BBB9-DD3BF62CFD2C}" destId="{0E8F2440-72A2-4149-94E8-878B08D8CB88}" srcOrd="0" destOrd="0" presId="urn:microsoft.com/office/officeart/2005/8/layout/default"/>
    <dgm:cxn modelId="{30105EDA-3AFF-41D2-918F-557B19E5BF85}" srcId="{A70A4241-EE9F-4C68-BBB9-DD3BF62CFD2C}" destId="{FCAE71F6-EFC1-411B-89F9-CABA0C21C1A8}" srcOrd="11" destOrd="0" parTransId="{9F65516C-28D3-4685-8F3E-7E5B70E92FF5}" sibTransId="{7A9DE4B4-AE45-4AE5-8CB9-0E7A1A1C4081}"/>
    <dgm:cxn modelId="{99C0C6E7-C931-42FB-AAE2-FC68E9D11CC7}" type="presOf" srcId="{0A6EA6E3-3389-4221-B72A-27B0A348A7A4}" destId="{9E5B2262-D692-41FA-8104-E641E8C166A6}" srcOrd="0" destOrd="0" presId="urn:microsoft.com/office/officeart/2005/8/layout/default"/>
    <dgm:cxn modelId="{03CF1BF0-48FC-4A78-8EF7-D1BFA8DC8BB4}" srcId="{A70A4241-EE9F-4C68-BBB9-DD3BF62CFD2C}" destId="{B5017BFC-CA1B-4F7D-AFCC-4118D15E28D2}" srcOrd="12" destOrd="0" parTransId="{82A5DFD3-D119-4D38-8FF6-0DC1AC7BF64A}" sibTransId="{AEF47B02-FEB6-48DC-B0FC-E0468FA281E5}"/>
    <dgm:cxn modelId="{A7A10AF9-77BF-45E2-9067-0A2B21CE3328}" srcId="{A70A4241-EE9F-4C68-BBB9-DD3BF62CFD2C}" destId="{9125CB10-0F13-4C17-8720-79EC3F836289}" srcOrd="9" destOrd="0" parTransId="{C0D0C6DB-F714-425C-A5E2-AC72E6635239}" sibTransId="{22C74B84-B6FD-4ECA-A560-E11FD8C1DDB5}"/>
    <dgm:cxn modelId="{66FAF4FD-C210-4587-BD1F-75D5EE333DFC}" srcId="{A70A4241-EE9F-4C68-BBB9-DD3BF62CFD2C}" destId="{9C2668A2-ABD4-49DD-AAD3-45B582912C95}" srcOrd="5" destOrd="0" parTransId="{EA37AD97-5AE3-4878-821D-A5CEC7C85486}" sibTransId="{4C1996EB-C5AD-4A2C-A871-D6C0AF1E06EA}"/>
    <dgm:cxn modelId="{6687DB64-9E3E-4B35-BDE9-E1AB1A6438E8}" type="presParOf" srcId="{0E8F2440-72A2-4149-94E8-878B08D8CB88}" destId="{67E3A498-0445-49A4-B03D-C267891E6F87}" srcOrd="0" destOrd="0" presId="urn:microsoft.com/office/officeart/2005/8/layout/default"/>
    <dgm:cxn modelId="{574D5715-4F1F-4798-9DD0-D1AE0681342B}" type="presParOf" srcId="{0E8F2440-72A2-4149-94E8-878B08D8CB88}" destId="{F7D1E235-E20D-4B65-959F-1F8D5F22C3CE}" srcOrd="1" destOrd="0" presId="urn:microsoft.com/office/officeart/2005/8/layout/default"/>
    <dgm:cxn modelId="{85EE25A2-6E00-4E46-AAC1-A1BE993D61C8}" type="presParOf" srcId="{0E8F2440-72A2-4149-94E8-878B08D8CB88}" destId="{5B4E3E5D-A04A-4042-A7BA-C6B4BD588134}" srcOrd="2" destOrd="0" presId="urn:microsoft.com/office/officeart/2005/8/layout/default"/>
    <dgm:cxn modelId="{FD8311A5-EDF3-416C-9B99-981E050A50B9}" type="presParOf" srcId="{0E8F2440-72A2-4149-94E8-878B08D8CB88}" destId="{817AE9D2-C666-4449-9BB4-67827318FDB6}" srcOrd="3" destOrd="0" presId="urn:microsoft.com/office/officeart/2005/8/layout/default"/>
    <dgm:cxn modelId="{500C4695-099B-4E62-B997-E1D8D508D09A}" type="presParOf" srcId="{0E8F2440-72A2-4149-94E8-878B08D8CB88}" destId="{F71633FD-AE75-4037-94F6-2802A8288F46}" srcOrd="4" destOrd="0" presId="urn:microsoft.com/office/officeart/2005/8/layout/default"/>
    <dgm:cxn modelId="{F717C942-ED82-4AF5-A7B5-419416A16F6E}" type="presParOf" srcId="{0E8F2440-72A2-4149-94E8-878B08D8CB88}" destId="{E64DFDC1-1A65-4E48-A193-CB9C6FF99446}" srcOrd="5" destOrd="0" presId="urn:microsoft.com/office/officeart/2005/8/layout/default"/>
    <dgm:cxn modelId="{7AEB0756-10D9-4721-B5C9-48C064E30D1E}" type="presParOf" srcId="{0E8F2440-72A2-4149-94E8-878B08D8CB88}" destId="{DD7AA83D-2996-4B38-83D0-AABB9D42B005}" srcOrd="6" destOrd="0" presId="urn:microsoft.com/office/officeart/2005/8/layout/default"/>
    <dgm:cxn modelId="{FF2A0842-A468-4F14-9904-CC67709D3DEB}" type="presParOf" srcId="{0E8F2440-72A2-4149-94E8-878B08D8CB88}" destId="{47A8D821-7FA0-4694-8884-E92A15AD2D6E}" srcOrd="7" destOrd="0" presId="urn:microsoft.com/office/officeart/2005/8/layout/default"/>
    <dgm:cxn modelId="{642008AC-BA9F-42E5-9005-85E54884213A}" type="presParOf" srcId="{0E8F2440-72A2-4149-94E8-878B08D8CB88}" destId="{E3C01043-6303-47BF-AFF1-D97DE3A2D288}" srcOrd="8" destOrd="0" presId="urn:microsoft.com/office/officeart/2005/8/layout/default"/>
    <dgm:cxn modelId="{D169ABFC-AD0D-4740-98CB-906ED52901A6}" type="presParOf" srcId="{0E8F2440-72A2-4149-94E8-878B08D8CB88}" destId="{EE332A95-2E92-4B32-9DEF-298576A2AB65}" srcOrd="9" destOrd="0" presId="urn:microsoft.com/office/officeart/2005/8/layout/default"/>
    <dgm:cxn modelId="{6B598D04-C867-409D-9A2F-C36565718D08}" type="presParOf" srcId="{0E8F2440-72A2-4149-94E8-878B08D8CB88}" destId="{F5013B2B-7497-4AC5-9205-0399B41370C7}" srcOrd="10" destOrd="0" presId="urn:microsoft.com/office/officeart/2005/8/layout/default"/>
    <dgm:cxn modelId="{354B0117-284D-4650-B1A4-552DB17C98F2}" type="presParOf" srcId="{0E8F2440-72A2-4149-94E8-878B08D8CB88}" destId="{4C269A00-A94E-42A6-9E12-820F11570139}" srcOrd="11" destOrd="0" presId="urn:microsoft.com/office/officeart/2005/8/layout/default"/>
    <dgm:cxn modelId="{71D64BFF-098C-4A20-A684-1B65E9E17144}" type="presParOf" srcId="{0E8F2440-72A2-4149-94E8-878B08D8CB88}" destId="{283F1108-32B6-4B6C-B372-E54A46555181}" srcOrd="12" destOrd="0" presId="urn:microsoft.com/office/officeart/2005/8/layout/default"/>
    <dgm:cxn modelId="{4DF3606E-B3E2-49DA-A4B0-CCAFE8996270}" type="presParOf" srcId="{0E8F2440-72A2-4149-94E8-878B08D8CB88}" destId="{316F8CF5-3AA6-4663-9974-C230CA39B64D}" srcOrd="13" destOrd="0" presId="urn:microsoft.com/office/officeart/2005/8/layout/default"/>
    <dgm:cxn modelId="{FC841B71-531A-43B4-BCB2-44466AA62341}" type="presParOf" srcId="{0E8F2440-72A2-4149-94E8-878B08D8CB88}" destId="{9AAC415C-C477-485A-BCFA-F832D43000C6}" srcOrd="14" destOrd="0" presId="urn:microsoft.com/office/officeart/2005/8/layout/default"/>
    <dgm:cxn modelId="{82A20C88-70C3-43DE-BF38-5C24C910D83F}" type="presParOf" srcId="{0E8F2440-72A2-4149-94E8-878B08D8CB88}" destId="{5C1CBB38-D43C-4F0E-B987-469869F54E89}" srcOrd="15" destOrd="0" presId="urn:microsoft.com/office/officeart/2005/8/layout/default"/>
    <dgm:cxn modelId="{E342716B-0CD8-41BC-9A83-09EB0E42B39E}" type="presParOf" srcId="{0E8F2440-72A2-4149-94E8-878B08D8CB88}" destId="{3A79A869-9D23-414E-952F-2205B55CB228}" srcOrd="16" destOrd="0" presId="urn:microsoft.com/office/officeart/2005/8/layout/default"/>
    <dgm:cxn modelId="{60495E08-ED1A-4CC8-B15A-6ACBF27EB21C}" type="presParOf" srcId="{0E8F2440-72A2-4149-94E8-878B08D8CB88}" destId="{87327021-AFBA-4FAF-BD08-F56D13240297}" srcOrd="17" destOrd="0" presId="urn:microsoft.com/office/officeart/2005/8/layout/default"/>
    <dgm:cxn modelId="{2DE956CC-EA31-464A-A669-97C213E23381}" type="presParOf" srcId="{0E8F2440-72A2-4149-94E8-878B08D8CB88}" destId="{317492CB-39D3-48AF-93B8-64B3F1373FC0}" srcOrd="18" destOrd="0" presId="urn:microsoft.com/office/officeart/2005/8/layout/default"/>
    <dgm:cxn modelId="{32FF5107-4FF3-486A-8063-7CCB31AB7A2B}" type="presParOf" srcId="{0E8F2440-72A2-4149-94E8-878B08D8CB88}" destId="{FC388562-221C-429D-861B-5A5D6BB9F28D}" srcOrd="19" destOrd="0" presId="urn:microsoft.com/office/officeart/2005/8/layout/default"/>
    <dgm:cxn modelId="{FEB5795D-C770-487C-9F96-54F91D6779C0}" type="presParOf" srcId="{0E8F2440-72A2-4149-94E8-878B08D8CB88}" destId="{70EE1FA3-A428-4C86-911C-9338B756BE7F}" srcOrd="20" destOrd="0" presId="urn:microsoft.com/office/officeart/2005/8/layout/default"/>
    <dgm:cxn modelId="{DE08EA36-632B-4EAF-9D29-9EDB65F0B0CA}" type="presParOf" srcId="{0E8F2440-72A2-4149-94E8-878B08D8CB88}" destId="{56F0559D-A641-4A9A-A54F-D09F672F384F}" srcOrd="21" destOrd="0" presId="urn:microsoft.com/office/officeart/2005/8/layout/default"/>
    <dgm:cxn modelId="{A8AD02C1-67AC-4C62-8A7B-6B5D16FD5C7F}" type="presParOf" srcId="{0E8F2440-72A2-4149-94E8-878B08D8CB88}" destId="{21B53C16-5B34-4A27-81FE-CCC8FA395CBC}" srcOrd="22" destOrd="0" presId="urn:microsoft.com/office/officeart/2005/8/layout/default"/>
    <dgm:cxn modelId="{E90C3882-4D11-4D31-AB26-D9C942E25BE5}" type="presParOf" srcId="{0E8F2440-72A2-4149-94E8-878B08D8CB88}" destId="{C8F23D30-4683-40ED-85F0-D90CA715FFE3}" srcOrd="23" destOrd="0" presId="urn:microsoft.com/office/officeart/2005/8/layout/default"/>
    <dgm:cxn modelId="{117B61BD-B6D8-41C6-9438-EA002CBCFF19}" type="presParOf" srcId="{0E8F2440-72A2-4149-94E8-878B08D8CB88}" destId="{FB6638BD-A635-4471-9002-07BF66EF6F8C}" srcOrd="24" destOrd="0" presId="urn:microsoft.com/office/officeart/2005/8/layout/default"/>
    <dgm:cxn modelId="{E75604B8-643B-408A-8AA4-C604A5C0C02A}" type="presParOf" srcId="{0E8F2440-72A2-4149-94E8-878B08D8CB88}" destId="{BF830077-6692-4791-B95C-62FD077C64FF}" srcOrd="25" destOrd="0" presId="urn:microsoft.com/office/officeart/2005/8/layout/default"/>
    <dgm:cxn modelId="{1190B1BB-7061-43DC-8800-48704713A25A}" type="presParOf" srcId="{0E8F2440-72A2-4149-94E8-878B08D8CB88}" destId="{0E09AE37-F89E-4028-B6FF-C64465350BCB}" srcOrd="26" destOrd="0" presId="urn:microsoft.com/office/officeart/2005/8/layout/default"/>
    <dgm:cxn modelId="{CF11583D-CE1A-4BCC-98CF-A1DE08521EFE}" type="presParOf" srcId="{0E8F2440-72A2-4149-94E8-878B08D8CB88}" destId="{A4F31733-9765-4D92-9AE0-14C097EC7ECB}" srcOrd="27" destOrd="0" presId="urn:microsoft.com/office/officeart/2005/8/layout/default"/>
    <dgm:cxn modelId="{96203DCF-73FC-429F-9931-8315EA131DEA}" type="presParOf" srcId="{0E8F2440-72A2-4149-94E8-878B08D8CB88}" destId="{9E5B2262-D692-41FA-8104-E641E8C166A6}" srcOrd="28" destOrd="0" presId="urn:microsoft.com/office/officeart/2005/8/layout/defaul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325C5-4829-4F47-B9D9-48B261AF793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C54091EE-4445-4547-B4CB-DDB7AFBC3BFF}">
      <dgm:prSet phldrT="[Text]"/>
      <dgm:spPr/>
      <dgm:t>
        <a:bodyPr/>
        <a:lstStyle/>
        <a:p>
          <a:r>
            <a:rPr lang="en-US" dirty="0"/>
            <a:t>Internal audit in life insurance companies</a:t>
          </a:r>
          <a:endParaRPr lang="en-IN" dirty="0"/>
        </a:p>
      </dgm:t>
    </dgm:pt>
    <dgm:pt modelId="{8ECB9EFE-05CA-4D92-A631-4D6A4E41CD27}" type="parTrans" cxnId="{A70E8BA8-7E9B-42F3-92D6-8F0893F6FD96}">
      <dgm:prSet/>
      <dgm:spPr/>
      <dgm:t>
        <a:bodyPr/>
        <a:lstStyle/>
        <a:p>
          <a:endParaRPr lang="en-IN"/>
        </a:p>
      </dgm:t>
    </dgm:pt>
    <dgm:pt modelId="{2A406008-2EAF-4CD7-A646-C734ACFF4ADE}" type="sibTrans" cxnId="{A70E8BA8-7E9B-42F3-92D6-8F0893F6FD96}">
      <dgm:prSet/>
      <dgm:spPr/>
      <dgm:t>
        <a:bodyPr/>
        <a:lstStyle/>
        <a:p>
          <a:endParaRPr lang="en-IN"/>
        </a:p>
      </dgm:t>
    </dgm:pt>
    <dgm:pt modelId="{A539A3E0-324E-4CA8-ACF7-FDB0B6C053F9}">
      <dgm:prSet phldrT="[Text]"/>
      <dgm:spPr/>
      <dgm:t>
        <a:bodyPr/>
        <a:lstStyle/>
        <a:p>
          <a:r>
            <a:rPr lang="en-US" dirty="0"/>
            <a:t>Business</a:t>
          </a:r>
          <a:endParaRPr lang="en-IN" dirty="0"/>
        </a:p>
      </dgm:t>
    </dgm:pt>
    <dgm:pt modelId="{F1D1284A-94F8-49CD-9697-039E394D5CD2}" type="parTrans" cxnId="{CDC0D572-F114-4D07-8F76-DC2448186A9A}">
      <dgm:prSet/>
      <dgm:spPr/>
      <dgm:t>
        <a:bodyPr/>
        <a:lstStyle/>
        <a:p>
          <a:endParaRPr lang="en-IN"/>
        </a:p>
      </dgm:t>
    </dgm:pt>
    <dgm:pt modelId="{7E916B67-BF1A-4797-BCD1-B619AF7F19E0}" type="sibTrans" cxnId="{CDC0D572-F114-4D07-8F76-DC2448186A9A}">
      <dgm:prSet/>
      <dgm:spPr/>
      <dgm:t>
        <a:bodyPr/>
        <a:lstStyle/>
        <a:p>
          <a:endParaRPr lang="en-IN"/>
        </a:p>
      </dgm:t>
    </dgm:pt>
    <dgm:pt modelId="{9D740EEF-9530-445D-9F82-4F80B4C1B284}">
      <dgm:prSet phldrT="[Text]"/>
      <dgm:spPr/>
      <dgm:t>
        <a:bodyPr/>
        <a:lstStyle/>
        <a:p>
          <a:r>
            <a:rPr lang="en-US" dirty="0"/>
            <a:t>Compliance</a:t>
          </a:r>
          <a:endParaRPr lang="en-IN" dirty="0"/>
        </a:p>
      </dgm:t>
    </dgm:pt>
    <dgm:pt modelId="{7E203886-E1D4-4341-BE8A-49E2B2F5AECE}" type="parTrans" cxnId="{80F22CAA-D7CE-4809-8D65-AC64749B27FD}">
      <dgm:prSet/>
      <dgm:spPr/>
      <dgm:t>
        <a:bodyPr/>
        <a:lstStyle/>
        <a:p>
          <a:endParaRPr lang="en-IN"/>
        </a:p>
      </dgm:t>
    </dgm:pt>
    <dgm:pt modelId="{C4DBC35B-FD3A-4EF2-979F-C2E459CF34DA}" type="sibTrans" cxnId="{80F22CAA-D7CE-4809-8D65-AC64749B27FD}">
      <dgm:prSet/>
      <dgm:spPr/>
      <dgm:t>
        <a:bodyPr/>
        <a:lstStyle/>
        <a:p>
          <a:endParaRPr lang="en-IN"/>
        </a:p>
      </dgm:t>
    </dgm:pt>
    <dgm:pt modelId="{5FC58381-3AA1-459C-90AC-4FCFC973D882}">
      <dgm:prSet phldrT="[Text]"/>
      <dgm:spPr/>
      <dgm:t>
        <a:bodyPr/>
        <a:lstStyle/>
        <a:p>
          <a:r>
            <a:rPr lang="en-US" dirty="0"/>
            <a:t>Risk</a:t>
          </a:r>
          <a:endParaRPr lang="en-IN" dirty="0"/>
        </a:p>
      </dgm:t>
    </dgm:pt>
    <dgm:pt modelId="{28D5CD3E-9CDE-48F1-BE60-8CF0DE8C3E52}" type="parTrans" cxnId="{7886AC3B-CFC4-4E2D-BDD6-78125F3EC9BE}">
      <dgm:prSet/>
      <dgm:spPr/>
      <dgm:t>
        <a:bodyPr/>
        <a:lstStyle/>
        <a:p>
          <a:endParaRPr lang="en-IN"/>
        </a:p>
      </dgm:t>
    </dgm:pt>
    <dgm:pt modelId="{540E9E7F-7DAB-4545-B25D-09A51FFC2985}" type="sibTrans" cxnId="{7886AC3B-CFC4-4E2D-BDD6-78125F3EC9BE}">
      <dgm:prSet/>
      <dgm:spPr/>
      <dgm:t>
        <a:bodyPr/>
        <a:lstStyle/>
        <a:p>
          <a:endParaRPr lang="en-IN"/>
        </a:p>
      </dgm:t>
    </dgm:pt>
    <dgm:pt modelId="{7EEBD3AE-361A-4559-B8E7-550B7C021738}" type="pres">
      <dgm:prSet presAssocID="{DFE325C5-4829-4F47-B9D9-48B261AF793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654616-D76F-4F5D-9D06-77A2711686D2}" type="pres">
      <dgm:prSet presAssocID="{C54091EE-4445-4547-B4CB-DDB7AFBC3BFF}" presName="root1" presStyleCnt="0"/>
      <dgm:spPr/>
    </dgm:pt>
    <dgm:pt modelId="{AF536A76-F286-411B-8AB4-5520CAAB5C63}" type="pres">
      <dgm:prSet presAssocID="{C54091EE-4445-4547-B4CB-DDB7AFBC3BFF}" presName="LevelOneTextNode" presStyleLbl="node0" presStyleIdx="0" presStyleCnt="1">
        <dgm:presLayoutVars>
          <dgm:chPref val="3"/>
        </dgm:presLayoutVars>
      </dgm:prSet>
      <dgm:spPr/>
    </dgm:pt>
    <dgm:pt modelId="{2244466F-FFDF-4733-949F-24C082AE495C}" type="pres">
      <dgm:prSet presAssocID="{C54091EE-4445-4547-B4CB-DDB7AFBC3BFF}" presName="level2hierChild" presStyleCnt="0"/>
      <dgm:spPr/>
    </dgm:pt>
    <dgm:pt modelId="{7D882635-243E-49A7-B9BF-BB35AE598EEC}" type="pres">
      <dgm:prSet presAssocID="{F1D1284A-94F8-49CD-9697-039E394D5CD2}" presName="conn2-1" presStyleLbl="parChTrans1D2" presStyleIdx="0" presStyleCnt="3"/>
      <dgm:spPr/>
    </dgm:pt>
    <dgm:pt modelId="{CE8E6A02-758E-45CB-81C3-267F3D7EDFDD}" type="pres">
      <dgm:prSet presAssocID="{F1D1284A-94F8-49CD-9697-039E394D5CD2}" presName="connTx" presStyleLbl="parChTrans1D2" presStyleIdx="0" presStyleCnt="3"/>
      <dgm:spPr/>
    </dgm:pt>
    <dgm:pt modelId="{E97AA944-CB8B-4635-8A3F-CAF60CA7460C}" type="pres">
      <dgm:prSet presAssocID="{A539A3E0-324E-4CA8-ACF7-FDB0B6C053F9}" presName="root2" presStyleCnt="0"/>
      <dgm:spPr/>
    </dgm:pt>
    <dgm:pt modelId="{A2E906A2-0907-4B12-9AD8-01BD82CCFAD5}" type="pres">
      <dgm:prSet presAssocID="{A539A3E0-324E-4CA8-ACF7-FDB0B6C053F9}" presName="LevelTwoTextNode" presStyleLbl="node2" presStyleIdx="0" presStyleCnt="3">
        <dgm:presLayoutVars>
          <dgm:chPref val="3"/>
        </dgm:presLayoutVars>
      </dgm:prSet>
      <dgm:spPr/>
    </dgm:pt>
    <dgm:pt modelId="{2296BCAF-3D0A-4284-B112-86D7091EA3E7}" type="pres">
      <dgm:prSet presAssocID="{A539A3E0-324E-4CA8-ACF7-FDB0B6C053F9}" presName="level3hierChild" presStyleCnt="0"/>
      <dgm:spPr/>
    </dgm:pt>
    <dgm:pt modelId="{EE3A4D29-FC4E-4041-BC7F-1A6792BEC3CC}" type="pres">
      <dgm:prSet presAssocID="{7E203886-E1D4-4341-BE8A-49E2B2F5AECE}" presName="conn2-1" presStyleLbl="parChTrans1D2" presStyleIdx="1" presStyleCnt="3"/>
      <dgm:spPr/>
    </dgm:pt>
    <dgm:pt modelId="{4FE250AE-8532-4F80-BB9A-40F96980B227}" type="pres">
      <dgm:prSet presAssocID="{7E203886-E1D4-4341-BE8A-49E2B2F5AECE}" presName="connTx" presStyleLbl="parChTrans1D2" presStyleIdx="1" presStyleCnt="3"/>
      <dgm:spPr/>
    </dgm:pt>
    <dgm:pt modelId="{67CC8D1E-8B7C-40E8-A731-F766A06A4314}" type="pres">
      <dgm:prSet presAssocID="{9D740EEF-9530-445D-9F82-4F80B4C1B284}" presName="root2" presStyleCnt="0"/>
      <dgm:spPr/>
    </dgm:pt>
    <dgm:pt modelId="{75331786-3B48-4E32-B1C7-86832F26B965}" type="pres">
      <dgm:prSet presAssocID="{9D740EEF-9530-445D-9F82-4F80B4C1B284}" presName="LevelTwoTextNode" presStyleLbl="node2" presStyleIdx="1" presStyleCnt="3">
        <dgm:presLayoutVars>
          <dgm:chPref val="3"/>
        </dgm:presLayoutVars>
      </dgm:prSet>
      <dgm:spPr/>
    </dgm:pt>
    <dgm:pt modelId="{41BD870C-27F4-483A-A001-7D2B6DF55A7F}" type="pres">
      <dgm:prSet presAssocID="{9D740EEF-9530-445D-9F82-4F80B4C1B284}" presName="level3hierChild" presStyleCnt="0"/>
      <dgm:spPr/>
    </dgm:pt>
    <dgm:pt modelId="{50D673AC-3F1A-4617-90C6-7505D3021DFE}" type="pres">
      <dgm:prSet presAssocID="{28D5CD3E-9CDE-48F1-BE60-8CF0DE8C3E52}" presName="conn2-1" presStyleLbl="parChTrans1D2" presStyleIdx="2" presStyleCnt="3"/>
      <dgm:spPr/>
    </dgm:pt>
    <dgm:pt modelId="{DF31A791-D6B3-478F-BEEC-7C099BE1D92A}" type="pres">
      <dgm:prSet presAssocID="{28D5CD3E-9CDE-48F1-BE60-8CF0DE8C3E52}" presName="connTx" presStyleLbl="parChTrans1D2" presStyleIdx="2" presStyleCnt="3"/>
      <dgm:spPr/>
    </dgm:pt>
    <dgm:pt modelId="{2B0E95EF-642E-443C-BC6F-BBE1AFD9E1CA}" type="pres">
      <dgm:prSet presAssocID="{5FC58381-3AA1-459C-90AC-4FCFC973D882}" presName="root2" presStyleCnt="0"/>
      <dgm:spPr/>
    </dgm:pt>
    <dgm:pt modelId="{E9EBE5F8-C6D4-44FF-8C6F-647C7EA3147A}" type="pres">
      <dgm:prSet presAssocID="{5FC58381-3AA1-459C-90AC-4FCFC973D882}" presName="LevelTwoTextNode" presStyleLbl="node2" presStyleIdx="2" presStyleCnt="3">
        <dgm:presLayoutVars>
          <dgm:chPref val="3"/>
        </dgm:presLayoutVars>
      </dgm:prSet>
      <dgm:spPr/>
    </dgm:pt>
    <dgm:pt modelId="{8E28C4AE-77CA-4442-9FE1-B13AF6038B60}" type="pres">
      <dgm:prSet presAssocID="{5FC58381-3AA1-459C-90AC-4FCFC973D882}" presName="level3hierChild" presStyleCnt="0"/>
      <dgm:spPr/>
    </dgm:pt>
  </dgm:ptLst>
  <dgm:cxnLst>
    <dgm:cxn modelId="{DC4F480B-CCF4-4E04-B218-5A87FC248B70}" type="presOf" srcId="{28D5CD3E-9CDE-48F1-BE60-8CF0DE8C3E52}" destId="{DF31A791-D6B3-478F-BEEC-7C099BE1D92A}" srcOrd="1" destOrd="0" presId="urn:microsoft.com/office/officeart/2008/layout/HorizontalMultiLevelHierarchy"/>
    <dgm:cxn modelId="{9E259C24-8430-4989-8366-B3720430ED41}" type="presOf" srcId="{7E203886-E1D4-4341-BE8A-49E2B2F5AECE}" destId="{4FE250AE-8532-4F80-BB9A-40F96980B227}" srcOrd="1" destOrd="0" presId="urn:microsoft.com/office/officeart/2008/layout/HorizontalMultiLevelHierarchy"/>
    <dgm:cxn modelId="{97D0B82B-2E28-4522-BB6C-8A7BA836782C}" type="presOf" srcId="{C54091EE-4445-4547-B4CB-DDB7AFBC3BFF}" destId="{AF536A76-F286-411B-8AB4-5520CAAB5C63}" srcOrd="0" destOrd="0" presId="urn:microsoft.com/office/officeart/2008/layout/HorizontalMultiLevelHierarchy"/>
    <dgm:cxn modelId="{7886AC3B-CFC4-4E2D-BDD6-78125F3EC9BE}" srcId="{C54091EE-4445-4547-B4CB-DDB7AFBC3BFF}" destId="{5FC58381-3AA1-459C-90AC-4FCFC973D882}" srcOrd="2" destOrd="0" parTransId="{28D5CD3E-9CDE-48F1-BE60-8CF0DE8C3E52}" sibTransId="{540E9E7F-7DAB-4545-B25D-09A51FFC2985}"/>
    <dgm:cxn modelId="{97653E46-42F3-488E-B2E9-68FD931FDBD4}" type="presOf" srcId="{DFE325C5-4829-4F47-B9D9-48B261AF793B}" destId="{7EEBD3AE-361A-4559-B8E7-550B7C021738}" srcOrd="0" destOrd="0" presId="urn:microsoft.com/office/officeart/2008/layout/HorizontalMultiLevelHierarchy"/>
    <dgm:cxn modelId="{FDD68A4D-DA1D-4654-BB8F-E16D76706163}" type="presOf" srcId="{F1D1284A-94F8-49CD-9697-039E394D5CD2}" destId="{CE8E6A02-758E-45CB-81C3-267F3D7EDFDD}" srcOrd="1" destOrd="0" presId="urn:microsoft.com/office/officeart/2008/layout/HorizontalMultiLevelHierarchy"/>
    <dgm:cxn modelId="{CDC0D572-F114-4D07-8F76-DC2448186A9A}" srcId="{C54091EE-4445-4547-B4CB-DDB7AFBC3BFF}" destId="{A539A3E0-324E-4CA8-ACF7-FDB0B6C053F9}" srcOrd="0" destOrd="0" parTransId="{F1D1284A-94F8-49CD-9697-039E394D5CD2}" sibTransId="{7E916B67-BF1A-4797-BCD1-B619AF7F19E0}"/>
    <dgm:cxn modelId="{2E70CE5A-AA5B-4501-BDF7-03E2D683920C}" type="presOf" srcId="{A539A3E0-324E-4CA8-ACF7-FDB0B6C053F9}" destId="{A2E906A2-0907-4B12-9AD8-01BD82CCFAD5}" srcOrd="0" destOrd="0" presId="urn:microsoft.com/office/officeart/2008/layout/HorizontalMultiLevelHierarchy"/>
    <dgm:cxn modelId="{1672778B-9C3F-4E73-8E52-9B223FA3C2B5}" type="presOf" srcId="{28D5CD3E-9CDE-48F1-BE60-8CF0DE8C3E52}" destId="{50D673AC-3F1A-4617-90C6-7505D3021DFE}" srcOrd="0" destOrd="0" presId="urn:microsoft.com/office/officeart/2008/layout/HorizontalMultiLevelHierarchy"/>
    <dgm:cxn modelId="{A70E8BA8-7E9B-42F3-92D6-8F0893F6FD96}" srcId="{DFE325C5-4829-4F47-B9D9-48B261AF793B}" destId="{C54091EE-4445-4547-B4CB-DDB7AFBC3BFF}" srcOrd="0" destOrd="0" parTransId="{8ECB9EFE-05CA-4D92-A631-4D6A4E41CD27}" sibTransId="{2A406008-2EAF-4CD7-A646-C734ACFF4ADE}"/>
    <dgm:cxn modelId="{80F22CAA-D7CE-4809-8D65-AC64749B27FD}" srcId="{C54091EE-4445-4547-B4CB-DDB7AFBC3BFF}" destId="{9D740EEF-9530-445D-9F82-4F80B4C1B284}" srcOrd="1" destOrd="0" parTransId="{7E203886-E1D4-4341-BE8A-49E2B2F5AECE}" sibTransId="{C4DBC35B-FD3A-4EF2-979F-C2E459CF34DA}"/>
    <dgm:cxn modelId="{7CC24DAF-0CAE-40B0-B189-42C31E3FEB4E}" type="presOf" srcId="{7E203886-E1D4-4341-BE8A-49E2B2F5AECE}" destId="{EE3A4D29-FC4E-4041-BC7F-1A6792BEC3CC}" srcOrd="0" destOrd="0" presId="urn:microsoft.com/office/officeart/2008/layout/HorizontalMultiLevelHierarchy"/>
    <dgm:cxn modelId="{80B2FFD4-AF82-4941-9412-EE88DA725756}" type="presOf" srcId="{9D740EEF-9530-445D-9F82-4F80B4C1B284}" destId="{75331786-3B48-4E32-B1C7-86832F26B965}" srcOrd="0" destOrd="0" presId="urn:microsoft.com/office/officeart/2008/layout/HorizontalMultiLevelHierarchy"/>
    <dgm:cxn modelId="{722879E5-442F-4057-A65E-8C2AC6CAD276}" type="presOf" srcId="{F1D1284A-94F8-49CD-9697-039E394D5CD2}" destId="{7D882635-243E-49A7-B9BF-BB35AE598EEC}" srcOrd="0" destOrd="0" presId="urn:microsoft.com/office/officeart/2008/layout/HorizontalMultiLevelHierarchy"/>
    <dgm:cxn modelId="{5D22D0E5-BFB1-4A62-9EC0-00EB073524B7}" type="presOf" srcId="{5FC58381-3AA1-459C-90AC-4FCFC973D882}" destId="{E9EBE5F8-C6D4-44FF-8C6F-647C7EA3147A}" srcOrd="0" destOrd="0" presId="urn:microsoft.com/office/officeart/2008/layout/HorizontalMultiLevelHierarchy"/>
    <dgm:cxn modelId="{46AA6D31-9EA8-4500-B3CE-950AEB7B53BF}" type="presParOf" srcId="{7EEBD3AE-361A-4559-B8E7-550B7C021738}" destId="{7F654616-D76F-4F5D-9D06-77A2711686D2}" srcOrd="0" destOrd="0" presId="urn:microsoft.com/office/officeart/2008/layout/HorizontalMultiLevelHierarchy"/>
    <dgm:cxn modelId="{34159F5F-45E1-4AD1-976D-B44991AD56B0}" type="presParOf" srcId="{7F654616-D76F-4F5D-9D06-77A2711686D2}" destId="{AF536A76-F286-411B-8AB4-5520CAAB5C63}" srcOrd="0" destOrd="0" presId="urn:microsoft.com/office/officeart/2008/layout/HorizontalMultiLevelHierarchy"/>
    <dgm:cxn modelId="{61F72E8E-0398-492B-9E51-F1425097FCD9}" type="presParOf" srcId="{7F654616-D76F-4F5D-9D06-77A2711686D2}" destId="{2244466F-FFDF-4733-949F-24C082AE495C}" srcOrd="1" destOrd="0" presId="urn:microsoft.com/office/officeart/2008/layout/HorizontalMultiLevelHierarchy"/>
    <dgm:cxn modelId="{10F1CD44-1AC4-43D6-BB96-62FCD5F6D0CB}" type="presParOf" srcId="{2244466F-FFDF-4733-949F-24C082AE495C}" destId="{7D882635-243E-49A7-B9BF-BB35AE598EEC}" srcOrd="0" destOrd="0" presId="urn:microsoft.com/office/officeart/2008/layout/HorizontalMultiLevelHierarchy"/>
    <dgm:cxn modelId="{E2B8913A-3B9C-4AE2-B09A-E1E5E16C7C88}" type="presParOf" srcId="{7D882635-243E-49A7-B9BF-BB35AE598EEC}" destId="{CE8E6A02-758E-45CB-81C3-267F3D7EDFDD}" srcOrd="0" destOrd="0" presId="urn:microsoft.com/office/officeart/2008/layout/HorizontalMultiLevelHierarchy"/>
    <dgm:cxn modelId="{C57A6B88-49E1-484C-B94A-D54DCD52B9F1}" type="presParOf" srcId="{2244466F-FFDF-4733-949F-24C082AE495C}" destId="{E97AA944-CB8B-4635-8A3F-CAF60CA7460C}" srcOrd="1" destOrd="0" presId="urn:microsoft.com/office/officeart/2008/layout/HorizontalMultiLevelHierarchy"/>
    <dgm:cxn modelId="{698C37EE-11CB-4CB8-920C-217AC423CDFA}" type="presParOf" srcId="{E97AA944-CB8B-4635-8A3F-CAF60CA7460C}" destId="{A2E906A2-0907-4B12-9AD8-01BD82CCFAD5}" srcOrd="0" destOrd="0" presId="urn:microsoft.com/office/officeart/2008/layout/HorizontalMultiLevelHierarchy"/>
    <dgm:cxn modelId="{842F26E3-F4D6-4FCF-AC87-A2E0EED89340}" type="presParOf" srcId="{E97AA944-CB8B-4635-8A3F-CAF60CA7460C}" destId="{2296BCAF-3D0A-4284-B112-86D7091EA3E7}" srcOrd="1" destOrd="0" presId="urn:microsoft.com/office/officeart/2008/layout/HorizontalMultiLevelHierarchy"/>
    <dgm:cxn modelId="{638BD9F0-5BD7-4397-A45A-7DD401B13147}" type="presParOf" srcId="{2244466F-FFDF-4733-949F-24C082AE495C}" destId="{EE3A4D29-FC4E-4041-BC7F-1A6792BEC3CC}" srcOrd="2" destOrd="0" presId="urn:microsoft.com/office/officeart/2008/layout/HorizontalMultiLevelHierarchy"/>
    <dgm:cxn modelId="{855B692A-F781-46E2-9A0F-6EBBF735A694}" type="presParOf" srcId="{EE3A4D29-FC4E-4041-BC7F-1A6792BEC3CC}" destId="{4FE250AE-8532-4F80-BB9A-40F96980B227}" srcOrd="0" destOrd="0" presId="urn:microsoft.com/office/officeart/2008/layout/HorizontalMultiLevelHierarchy"/>
    <dgm:cxn modelId="{38844BC9-E18C-4D35-8444-C9112A2E9A7A}" type="presParOf" srcId="{2244466F-FFDF-4733-949F-24C082AE495C}" destId="{67CC8D1E-8B7C-40E8-A731-F766A06A4314}" srcOrd="3" destOrd="0" presId="urn:microsoft.com/office/officeart/2008/layout/HorizontalMultiLevelHierarchy"/>
    <dgm:cxn modelId="{84DF40F0-8B3A-41F1-84D6-2E2A9C791614}" type="presParOf" srcId="{67CC8D1E-8B7C-40E8-A731-F766A06A4314}" destId="{75331786-3B48-4E32-B1C7-86832F26B965}" srcOrd="0" destOrd="0" presId="urn:microsoft.com/office/officeart/2008/layout/HorizontalMultiLevelHierarchy"/>
    <dgm:cxn modelId="{5E258FE3-2D0B-47AE-8AD3-CCF9364AE43E}" type="presParOf" srcId="{67CC8D1E-8B7C-40E8-A731-F766A06A4314}" destId="{41BD870C-27F4-483A-A001-7D2B6DF55A7F}" srcOrd="1" destOrd="0" presId="urn:microsoft.com/office/officeart/2008/layout/HorizontalMultiLevelHierarchy"/>
    <dgm:cxn modelId="{6D8F4F1B-E6CA-48BC-9834-5812358F5A8A}" type="presParOf" srcId="{2244466F-FFDF-4733-949F-24C082AE495C}" destId="{50D673AC-3F1A-4617-90C6-7505D3021DFE}" srcOrd="4" destOrd="0" presId="urn:microsoft.com/office/officeart/2008/layout/HorizontalMultiLevelHierarchy"/>
    <dgm:cxn modelId="{6C1714E2-51B7-410E-A2B1-4ADF34E30919}" type="presParOf" srcId="{50D673AC-3F1A-4617-90C6-7505D3021DFE}" destId="{DF31A791-D6B3-478F-BEEC-7C099BE1D92A}" srcOrd="0" destOrd="0" presId="urn:microsoft.com/office/officeart/2008/layout/HorizontalMultiLevelHierarchy"/>
    <dgm:cxn modelId="{FEB9CAE0-AA78-42F8-A202-F66D83CC8A13}" type="presParOf" srcId="{2244466F-FFDF-4733-949F-24C082AE495C}" destId="{2B0E95EF-642E-443C-BC6F-BBE1AFD9E1CA}" srcOrd="5" destOrd="0" presId="urn:microsoft.com/office/officeart/2008/layout/HorizontalMultiLevelHierarchy"/>
    <dgm:cxn modelId="{2D58AC16-1A23-45BA-B9EE-35AC5512C6C0}" type="presParOf" srcId="{2B0E95EF-642E-443C-BC6F-BBE1AFD9E1CA}" destId="{E9EBE5F8-C6D4-44FF-8C6F-647C7EA3147A}" srcOrd="0" destOrd="0" presId="urn:microsoft.com/office/officeart/2008/layout/HorizontalMultiLevelHierarchy"/>
    <dgm:cxn modelId="{97A0D494-85E7-4AD5-B140-8C01002A2DC3}" type="presParOf" srcId="{2B0E95EF-642E-443C-BC6F-BBE1AFD9E1CA}" destId="{8E28C4AE-77CA-4442-9FE1-B13AF6038B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D5533-AA30-46ED-AC24-7EF3D1556582}">
      <dsp:nvSpPr>
        <dsp:cNvPr id="0" name=""/>
        <dsp:cNvSpPr/>
      </dsp:nvSpPr>
      <dsp:spPr>
        <a:xfrm>
          <a:off x="1119978" y="15"/>
          <a:ext cx="2364469" cy="1182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Job and Career opportunities</a:t>
          </a:r>
        </a:p>
      </dsp:txBody>
      <dsp:txXfrm>
        <a:off x="1154604" y="34641"/>
        <a:ext cx="2295217" cy="1112982"/>
      </dsp:txXfrm>
    </dsp:sp>
    <dsp:sp modelId="{C7434B84-173F-4E3D-8983-571AE66641BB}">
      <dsp:nvSpPr>
        <dsp:cNvPr id="0" name=""/>
        <dsp:cNvSpPr/>
      </dsp:nvSpPr>
      <dsp:spPr>
        <a:xfrm>
          <a:off x="1356425" y="1182250"/>
          <a:ext cx="236446" cy="88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76"/>
              </a:lnTo>
              <a:lnTo>
                <a:pt x="236446" y="88667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AE281-B33D-441D-8CC5-04F24C34793B}">
      <dsp:nvSpPr>
        <dsp:cNvPr id="0" name=""/>
        <dsp:cNvSpPr/>
      </dsp:nvSpPr>
      <dsp:spPr>
        <a:xfrm>
          <a:off x="1592872" y="1477809"/>
          <a:ext cx="1891575" cy="1182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Existing (acute shortage of skilled resources)</a:t>
          </a:r>
        </a:p>
      </dsp:txBody>
      <dsp:txXfrm>
        <a:off x="1627498" y="1512435"/>
        <a:ext cx="1822323" cy="1112982"/>
      </dsp:txXfrm>
    </dsp:sp>
    <dsp:sp modelId="{104BD780-D040-4E6E-AAED-FFA6C5141E1E}">
      <dsp:nvSpPr>
        <dsp:cNvPr id="0" name=""/>
        <dsp:cNvSpPr/>
      </dsp:nvSpPr>
      <dsp:spPr>
        <a:xfrm>
          <a:off x="1356425" y="1182250"/>
          <a:ext cx="236446" cy="2364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69"/>
              </a:lnTo>
              <a:lnTo>
                <a:pt x="236446" y="2364469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7E6A9-C337-4EEA-8B43-A0BF59209D35}">
      <dsp:nvSpPr>
        <dsp:cNvPr id="0" name=""/>
        <dsp:cNvSpPr/>
      </dsp:nvSpPr>
      <dsp:spPr>
        <a:xfrm>
          <a:off x="1592872" y="2955602"/>
          <a:ext cx="1891575" cy="1182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Huge Potential to create </a:t>
          </a:r>
        </a:p>
      </dsp:txBody>
      <dsp:txXfrm>
        <a:off x="1627498" y="2990228"/>
        <a:ext cx="1822323" cy="1112982"/>
      </dsp:txXfrm>
    </dsp:sp>
    <dsp:sp modelId="{C3E2C50B-0D04-4407-A2A5-95C625126EB2}">
      <dsp:nvSpPr>
        <dsp:cNvPr id="0" name=""/>
        <dsp:cNvSpPr/>
      </dsp:nvSpPr>
      <dsp:spPr>
        <a:xfrm>
          <a:off x="4075565" y="15"/>
          <a:ext cx="2364469" cy="1182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Economic Opportunities</a:t>
          </a:r>
        </a:p>
      </dsp:txBody>
      <dsp:txXfrm>
        <a:off x="4110191" y="34641"/>
        <a:ext cx="2295217" cy="1112982"/>
      </dsp:txXfrm>
    </dsp:sp>
    <dsp:sp modelId="{8DAA51DB-E4DE-47CF-8CE7-B7FEB9BD5B21}">
      <dsp:nvSpPr>
        <dsp:cNvPr id="0" name=""/>
        <dsp:cNvSpPr/>
      </dsp:nvSpPr>
      <dsp:spPr>
        <a:xfrm>
          <a:off x="4312012" y="1182250"/>
          <a:ext cx="236446" cy="88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76"/>
              </a:lnTo>
              <a:lnTo>
                <a:pt x="236446" y="88667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2FC06-2024-49D1-8F7A-7E4787499E9C}">
      <dsp:nvSpPr>
        <dsp:cNvPr id="0" name=""/>
        <dsp:cNvSpPr/>
      </dsp:nvSpPr>
      <dsp:spPr>
        <a:xfrm>
          <a:off x="4548459" y="1477809"/>
          <a:ext cx="1891575" cy="1182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Lowest penetrations</a:t>
          </a:r>
        </a:p>
      </dsp:txBody>
      <dsp:txXfrm>
        <a:off x="4583085" y="1512435"/>
        <a:ext cx="1822323" cy="1112982"/>
      </dsp:txXfrm>
    </dsp:sp>
    <dsp:sp modelId="{75169866-6CE4-417F-B19D-670F79FCFF6D}">
      <dsp:nvSpPr>
        <dsp:cNvPr id="0" name=""/>
        <dsp:cNvSpPr/>
      </dsp:nvSpPr>
      <dsp:spPr>
        <a:xfrm>
          <a:off x="4312012" y="1182250"/>
          <a:ext cx="236446" cy="2364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69"/>
              </a:lnTo>
              <a:lnTo>
                <a:pt x="236446" y="2364469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F364-1E69-4620-9A68-9CB2AD9D5A64}">
      <dsp:nvSpPr>
        <dsp:cNvPr id="0" name=""/>
        <dsp:cNvSpPr/>
      </dsp:nvSpPr>
      <dsp:spPr>
        <a:xfrm>
          <a:off x="4548459" y="2955602"/>
          <a:ext cx="1891575" cy="1182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Augmenting national investments</a:t>
          </a:r>
        </a:p>
      </dsp:txBody>
      <dsp:txXfrm>
        <a:off x="4583085" y="2990228"/>
        <a:ext cx="1822323" cy="1112982"/>
      </dsp:txXfrm>
    </dsp:sp>
    <dsp:sp modelId="{E6A711D8-D88C-48A6-AF2E-D202E8A8E801}">
      <dsp:nvSpPr>
        <dsp:cNvPr id="0" name=""/>
        <dsp:cNvSpPr/>
      </dsp:nvSpPr>
      <dsp:spPr>
        <a:xfrm>
          <a:off x="7031152" y="15"/>
          <a:ext cx="2364469" cy="1182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Socio cultural</a:t>
          </a:r>
        </a:p>
      </dsp:txBody>
      <dsp:txXfrm>
        <a:off x="7065778" y="34641"/>
        <a:ext cx="2295217" cy="1112982"/>
      </dsp:txXfrm>
    </dsp:sp>
    <dsp:sp modelId="{70313C04-6F93-441C-B3FB-4929FCE0DA27}">
      <dsp:nvSpPr>
        <dsp:cNvPr id="0" name=""/>
        <dsp:cNvSpPr/>
      </dsp:nvSpPr>
      <dsp:spPr>
        <a:xfrm>
          <a:off x="7267599" y="1182250"/>
          <a:ext cx="236446" cy="88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676"/>
              </a:lnTo>
              <a:lnTo>
                <a:pt x="236446" y="88667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A0747-4DA9-45AE-A6DD-C11B6043798D}">
      <dsp:nvSpPr>
        <dsp:cNvPr id="0" name=""/>
        <dsp:cNvSpPr/>
      </dsp:nvSpPr>
      <dsp:spPr>
        <a:xfrm>
          <a:off x="7504046" y="1477809"/>
          <a:ext cx="1891575" cy="1182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Strengthens households</a:t>
          </a:r>
        </a:p>
      </dsp:txBody>
      <dsp:txXfrm>
        <a:off x="7538672" y="1512435"/>
        <a:ext cx="1822323" cy="1112982"/>
      </dsp:txXfrm>
    </dsp:sp>
    <dsp:sp modelId="{EC1A19A4-B7CB-4206-BEBF-C4E9BBE381E5}">
      <dsp:nvSpPr>
        <dsp:cNvPr id="0" name=""/>
        <dsp:cNvSpPr/>
      </dsp:nvSpPr>
      <dsp:spPr>
        <a:xfrm>
          <a:off x="7267599" y="1182250"/>
          <a:ext cx="236446" cy="2364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69"/>
              </a:lnTo>
              <a:lnTo>
                <a:pt x="236446" y="2364469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0122-E370-4BBF-8C03-8CAF4222338F}">
      <dsp:nvSpPr>
        <dsp:cNvPr id="0" name=""/>
        <dsp:cNvSpPr/>
      </dsp:nvSpPr>
      <dsp:spPr>
        <a:xfrm>
          <a:off x="7504046" y="2955602"/>
          <a:ext cx="1891575" cy="1182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Reduced dependency on Budgetary Funds</a:t>
          </a:r>
        </a:p>
      </dsp:txBody>
      <dsp:txXfrm>
        <a:off x="7538672" y="2990228"/>
        <a:ext cx="1822323" cy="1112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3A498-0445-49A4-B03D-C267891E6F87}">
      <dsp:nvSpPr>
        <dsp:cNvPr id="0" name=""/>
        <dsp:cNvSpPr/>
      </dsp:nvSpPr>
      <dsp:spPr>
        <a:xfrm>
          <a:off x="165475" y="693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Over View</a:t>
          </a:r>
          <a:endParaRPr lang="en-US" sz="1600" kern="1200" dirty="0"/>
        </a:p>
      </dsp:txBody>
      <dsp:txXfrm>
        <a:off x="165475" y="693"/>
        <a:ext cx="1834732" cy="1100839"/>
      </dsp:txXfrm>
    </dsp:sp>
    <dsp:sp modelId="{5B4E3E5D-A04A-4042-A7BA-C6B4BD588134}">
      <dsp:nvSpPr>
        <dsp:cNvPr id="0" name=""/>
        <dsp:cNvSpPr/>
      </dsp:nvSpPr>
      <dsp:spPr>
        <a:xfrm>
          <a:off x="2183682" y="693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Gen Admin</a:t>
          </a:r>
          <a:endParaRPr lang="en-US" sz="1600" kern="1200" dirty="0"/>
        </a:p>
      </dsp:txBody>
      <dsp:txXfrm>
        <a:off x="2183682" y="693"/>
        <a:ext cx="1834732" cy="1100839"/>
      </dsp:txXfrm>
    </dsp:sp>
    <dsp:sp modelId="{F71633FD-AE75-4037-94F6-2802A8288F46}">
      <dsp:nvSpPr>
        <dsp:cNvPr id="0" name=""/>
        <dsp:cNvSpPr/>
      </dsp:nvSpPr>
      <dsp:spPr>
        <a:xfrm>
          <a:off x="4201888" y="693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Sales/Marketing</a:t>
          </a:r>
          <a:endParaRPr lang="en-US" sz="1600" kern="1200" dirty="0"/>
        </a:p>
      </dsp:txBody>
      <dsp:txXfrm>
        <a:off x="4201888" y="693"/>
        <a:ext cx="1834732" cy="1100839"/>
      </dsp:txXfrm>
    </dsp:sp>
    <dsp:sp modelId="{DD7AA83D-2996-4B38-83D0-AABB9D42B005}">
      <dsp:nvSpPr>
        <dsp:cNvPr id="0" name=""/>
        <dsp:cNvSpPr/>
      </dsp:nvSpPr>
      <dsp:spPr>
        <a:xfrm>
          <a:off x="6220094" y="693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Underwriting &amp; Contract Issue</a:t>
          </a:r>
          <a:endParaRPr lang="en-US" sz="1600" kern="1200" dirty="0"/>
        </a:p>
      </dsp:txBody>
      <dsp:txXfrm>
        <a:off x="6220094" y="693"/>
        <a:ext cx="1834732" cy="1100839"/>
      </dsp:txXfrm>
    </dsp:sp>
    <dsp:sp modelId="{E3C01043-6303-47BF-AFF1-D97DE3A2D288}">
      <dsp:nvSpPr>
        <dsp:cNvPr id="0" name=""/>
        <dsp:cNvSpPr/>
      </dsp:nvSpPr>
      <dsp:spPr>
        <a:xfrm>
          <a:off x="8238301" y="693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General Servicing</a:t>
          </a:r>
        </a:p>
      </dsp:txBody>
      <dsp:txXfrm>
        <a:off x="8238301" y="693"/>
        <a:ext cx="1834732" cy="1100839"/>
      </dsp:txXfrm>
    </dsp:sp>
    <dsp:sp modelId="{F5013B2B-7497-4AC5-9205-0399B41370C7}">
      <dsp:nvSpPr>
        <dsp:cNvPr id="0" name=""/>
        <dsp:cNvSpPr/>
      </dsp:nvSpPr>
      <dsp:spPr>
        <a:xfrm>
          <a:off x="165475" y="1285006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Alteration, revival, Nomination, Assignments</a:t>
          </a:r>
        </a:p>
      </dsp:txBody>
      <dsp:txXfrm>
        <a:off x="165475" y="1285006"/>
        <a:ext cx="1834732" cy="1100839"/>
      </dsp:txXfrm>
    </dsp:sp>
    <dsp:sp modelId="{283F1108-32B6-4B6C-B372-E54A46555181}">
      <dsp:nvSpPr>
        <dsp:cNvPr id="0" name=""/>
        <dsp:cNvSpPr/>
      </dsp:nvSpPr>
      <dsp:spPr>
        <a:xfrm>
          <a:off x="2183682" y="1285006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Death Claims, Maturity,SB,Surrenders, Bonus, Early Claims Investigations</a:t>
          </a:r>
          <a:endParaRPr lang="en-US" sz="1600" kern="1200" dirty="0"/>
        </a:p>
      </dsp:txBody>
      <dsp:txXfrm>
        <a:off x="2183682" y="1285006"/>
        <a:ext cx="1834732" cy="1100839"/>
      </dsp:txXfrm>
    </dsp:sp>
    <dsp:sp modelId="{9AAC415C-C477-485A-BCFA-F832D43000C6}">
      <dsp:nvSpPr>
        <dsp:cNvPr id="0" name=""/>
        <dsp:cNvSpPr/>
      </dsp:nvSpPr>
      <dsp:spPr>
        <a:xfrm>
          <a:off x="4201888" y="1285006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Actuarial: Pricing, Valuation</a:t>
          </a:r>
        </a:p>
      </dsp:txBody>
      <dsp:txXfrm>
        <a:off x="4201888" y="1285006"/>
        <a:ext cx="1834732" cy="1100839"/>
      </dsp:txXfrm>
    </dsp:sp>
    <dsp:sp modelId="{3A79A869-9D23-414E-952F-2205B55CB228}">
      <dsp:nvSpPr>
        <dsp:cNvPr id="0" name=""/>
        <dsp:cNvSpPr/>
      </dsp:nvSpPr>
      <dsp:spPr>
        <a:xfrm>
          <a:off x="6220094" y="1285006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Investments</a:t>
          </a:r>
          <a:endParaRPr lang="en-US" sz="1600" kern="1200" dirty="0"/>
        </a:p>
      </dsp:txBody>
      <dsp:txXfrm>
        <a:off x="6220094" y="1285006"/>
        <a:ext cx="1834732" cy="1100839"/>
      </dsp:txXfrm>
    </dsp:sp>
    <dsp:sp modelId="{317492CB-39D3-48AF-93B8-64B3F1373FC0}">
      <dsp:nvSpPr>
        <dsp:cNvPr id="0" name=""/>
        <dsp:cNvSpPr/>
      </dsp:nvSpPr>
      <dsp:spPr>
        <a:xfrm>
          <a:off x="8238301" y="1285006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Legal &amp; Regulatory Compliance</a:t>
          </a:r>
          <a:endParaRPr lang="en-US" sz="1600" kern="1200" dirty="0"/>
        </a:p>
      </dsp:txBody>
      <dsp:txXfrm>
        <a:off x="8238301" y="1285006"/>
        <a:ext cx="1834732" cy="1100839"/>
      </dsp:txXfrm>
    </dsp:sp>
    <dsp:sp modelId="{70EE1FA3-A428-4C86-911C-9338B756BE7F}">
      <dsp:nvSpPr>
        <dsp:cNvPr id="0" name=""/>
        <dsp:cNvSpPr/>
      </dsp:nvSpPr>
      <dsp:spPr>
        <a:xfrm>
          <a:off x="165475" y="2569319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Systems</a:t>
          </a:r>
          <a:endParaRPr lang="en-US" sz="1600" kern="1200" dirty="0"/>
        </a:p>
      </dsp:txBody>
      <dsp:txXfrm>
        <a:off x="165475" y="2569319"/>
        <a:ext cx="1834732" cy="1100839"/>
      </dsp:txXfrm>
    </dsp:sp>
    <dsp:sp modelId="{21B53C16-5B34-4A27-81FE-CCC8FA395CBC}">
      <dsp:nvSpPr>
        <dsp:cNvPr id="0" name=""/>
        <dsp:cNvSpPr/>
      </dsp:nvSpPr>
      <dsp:spPr>
        <a:xfrm>
          <a:off x="2183682" y="2569319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HR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sp:txBody>
      <dsp:txXfrm>
        <a:off x="2183682" y="2569319"/>
        <a:ext cx="1834732" cy="1100839"/>
      </dsp:txXfrm>
    </dsp:sp>
    <dsp:sp modelId="{FB6638BD-A635-4471-9002-07BF66EF6F8C}">
      <dsp:nvSpPr>
        <dsp:cNvPr id="0" name=""/>
        <dsp:cNvSpPr/>
      </dsp:nvSpPr>
      <dsp:spPr>
        <a:xfrm>
          <a:off x="4201888" y="2569319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GRM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sp:txBody>
      <dsp:txXfrm>
        <a:off x="4201888" y="2569319"/>
        <a:ext cx="1834732" cy="1100839"/>
      </dsp:txXfrm>
    </dsp:sp>
    <dsp:sp modelId="{0E09AE37-F89E-4028-B6FF-C64465350BCB}">
      <dsp:nvSpPr>
        <dsp:cNvPr id="0" name=""/>
        <dsp:cNvSpPr/>
      </dsp:nvSpPr>
      <dsp:spPr>
        <a:xfrm>
          <a:off x="6220094" y="2569319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F&amp;A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sp:txBody>
      <dsp:txXfrm>
        <a:off x="6220094" y="2569319"/>
        <a:ext cx="1834732" cy="1100839"/>
      </dsp:txXfrm>
    </dsp:sp>
    <dsp:sp modelId="{9E5B2262-D692-41FA-8104-E641E8C166A6}">
      <dsp:nvSpPr>
        <dsp:cNvPr id="0" name=""/>
        <dsp:cNvSpPr/>
      </dsp:nvSpPr>
      <dsp:spPr>
        <a:xfrm>
          <a:off x="8238301" y="2569319"/>
          <a:ext cx="1834732" cy="1100839"/>
        </a:xfrm>
        <a:prstGeom prst="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prstClr val="white"/>
              </a:solidFill>
              <a:latin typeface="Garamond"/>
              <a:ea typeface="+mn-ea"/>
              <a:cs typeface="+mn-cs"/>
            </a:rPr>
            <a:t>Risk Control&amp; Audit</a:t>
          </a:r>
          <a:endParaRPr lang="en-US" sz="1600" kern="1200" dirty="0">
            <a:solidFill>
              <a:prstClr val="white"/>
            </a:solidFill>
            <a:latin typeface="Garamond"/>
            <a:ea typeface="+mn-ea"/>
            <a:cs typeface="+mn-cs"/>
          </a:endParaRPr>
        </a:p>
      </dsp:txBody>
      <dsp:txXfrm>
        <a:off x="8238301" y="2569319"/>
        <a:ext cx="1834732" cy="1100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673AC-3F1A-4617-90C6-7505D3021DFE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853982" y="3316465"/>
        <a:ext cx="72669" cy="72669"/>
      </dsp:txXfrm>
    </dsp:sp>
    <dsp:sp modelId="{EE3A4D29-FC4E-4041-BC7F-1A6792BEC3CC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873432" y="2692448"/>
        <a:ext cx="33769" cy="33769"/>
      </dsp:txXfrm>
    </dsp:sp>
    <dsp:sp modelId="{7D882635-243E-49A7-B9BF-BB35AE598EEC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853982" y="2029532"/>
        <a:ext cx="72669" cy="72669"/>
      </dsp:txXfrm>
    </dsp:sp>
    <dsp:sp modelId="{AF536A76-F286-411B-8AB4-5520CAAB5C63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Internal audit in life insurance companies</a:t>
          </a:r>
          <a:endParaRPr lang="en-IN" sz="3700" kern="1200" dirty="0"/>
        </a:p>
      </dsp:txBody>
      <dsp:txXfrm>
        <a:off x="-671481" y="2194560"/>
        <a:ext cx="5418667" cy="1029546"/>
      </dsp:txXfrm>
    </dsp:sp>
    <dsp:sp modelId="{A2E906A2-0907-4B12-9AD8-01BD82CCFAD5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Business</a:t>
          </a:r>
          <a:endParaRPr lang="en-IN" sz="3700" kern="1200" dirty="0"/>
        </a:p>
      </dsp:txBody>
      <dsp:txXfrm>
        <a:off x="3228008" y="907626"/>
        <a:ext cx="3376913" cy="1029546"/>
      </dsp:txXfrm>
    </dsp:sp>
    <dsp:sp modelId="{75331786-3B48-4E32-B1C7-86832F26B965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Compliance</a:t>
          </a:r>
          <a:endParaRPr lang="en-IN" sz="3700" kern="1200" dirty="0"/>
        </a:p>
      </dsp:txBody>
      <dsp:txXfrm>
        <a:off x="3228008" y="2194560"/>
        <a:ext cx="3376913" cy="1029546"/>
      </dsp:txXfrm>
    </dsp:sp>
    <dsp:sp modelId="{E9EBE5F8-C6D4-44FF-8C6F-647C7EA3147A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Risk</a:t>
          </a:r>
          <a:endParaRPr lang="en-IN" sz="3700" kern="1200" dirty="0"/>
        </a:p>
      </dsp:txBody>
      <dsp:txXfrm>
        <a:off x="3228008" y="3481493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5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9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9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4"/>
            <a:ext cx="357890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60"/>
            <a:ext cx="357890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5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7" y="4469672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8" y="0"/>
            <a:ext cx="4060308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8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10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1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op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8" y="0"/>
            <a:ext cx="4060308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8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10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1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L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10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2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Righ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10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9" y="2385000"/>
            <a:ext cx="720002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2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2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10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2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1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987424"/>
            <a:ext cx="3932236" cy="106997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9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9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4"/>
            <a:ext cx="357890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60"/>
            <a:ext cx="357890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7" y="4469672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5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1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2" y="894521"/>
            <a:ext cx="2577548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4" y="3856384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6" y="713698"/>
            <a:ext cx="2879561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3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9" y="213692"/>
            <a:ext cx="2279372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1"/>
            <a:ext cx="2520000" cy="345435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4" y="2674145"/>
            <a:ext cx="6529387" cy="1509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6" indent="0">
              <a:buNone/>
              <a:defRPr>
                <a:solidFill>
                  <a:schemeClr val="bg1"/>
                </a:solidFill>
              </a:defRPr>
            </a:lvl2pPr>
            <a:lvl3pPr marL="914411" indent="0">
              <a:buNone/>
              <a:defRPr>
                <a:solidFill>
                  <a:schemeClr val="bg1"/>
                </a:solidFill>
              </a:defRPr>
            </a:lvl3pPr>
            <a:lvl4pPr marL="1371617" indent="0">
              <a:buNone/>
              <a:defRPr>
                <a:solidFill>
                  <a:schemeClr val="bg1"/>
                </a:solidFill>
              </a:defRPr>
            </a:lvl4pPr>
            <a:lvl5pPr marL="182882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Write something memorable…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anchor="ctr">
            <a:noAutofit/>
          </a:bodyPr>
          <a:lstStyle>
            <a:lvl1pPr marL="0" indent="0" algn="l">
              <a:buNone/>
              <a:defRPr sz="1801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3" y="360001"/>
            <a:ext cx="357890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90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5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9858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00526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6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90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37874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737874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1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80" y="6236850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9" y="6236850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1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txStyles>
    <p:titleStyle>
      <a:lvl1pPr algn="ctr" defTabSz="914411" rtl="0" eaLnBrk="1" latinLnBrk="0" hangingPunct="1">
        <a:lnSpc>
          <a:spcPct val="90000"/>
        </a:lnSpc>
        <a:spcBef>
          <a:spcPct val="0"/>
        </a:spcBef>
        <a:buNone/>
        <a:defRPr sz="4400" i="0" kern="1200" spc="-149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SzPct val="80000"/>
        <a:buFont typeface="Garamond" panose="02020404030301010803" pitchFamily="18" charset="0"/>
        <a:buChar char="°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eo@koushalvikasfoundatio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mailto:cma.pnmurthy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7930" y="1940925"/>
            <a:ext cx="3340277" cy="1792736"/>
          </a:xfrm>
        </p:spPr>
        <p:txBody>
          <a:bodyPr>
            <a:normAutofit/>
          </a:bodyPr>
          <a:lstStyle/>
          <a:p>
            <a:r>
              <a:rPr lang="en-US" sz="4000" dirty="0"/>
              <a:t>Internal Audit</a:t>
            </a:r>
            <a:br>
              <a:rPr lang="en-US" sz="4000" dirty="0"/>
            </a:br>
            <a:r>
              <a:rPr lang="en-US" sz="4000" dirty="0"/>
              <a:t>in</a:t>
            </a:r>
            <a:br>
              <a:rPr lang="en-US" sz="4000" dirty="0"/>
            </a:br>
            <a:r>
              <a:rPr lang="en-US" sz="4000" dirty="0"/>
              <a:t>Life Insurance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782B8-4166-4D11-B18A-9DD7705E6CF9}"/>
              </a:ext>
            </a:extLst>
          </p:cNvPr>
          <p:cNvSpPr txBox="1"/>
          <p:nvPr/>
        </p:nvSpPr>
        <p:spPr>
          <a:xfrm>
            <a:off x="7434465" y="1007169"/>
            <a:ext cx="412337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1" dirty="0">
                <a:solidFill>
                  <a:schemeClr val="bg1"/>
                </a:solidFill>
              </a:rPr>
              <a:t>Centre for Insurance and </a:t>
            </a:r>
            <a:r>
              <a:rPr lang="en-IN" sz="1801">
                <a:solidFill>
                  <a:schemeClr val="bg1"/>
                </a:solidFill>
              </a:rPr>
              <a:t>Risk Management</a:t>
            </a:r>
            <a:endParaRPr lang="en-IN" sz="1801" dirty="0">
              <a:solidFill>
                <a:schemeClr val="bg1"/>
              </a:solidFill>
            </a:endParaRPr>
          </a:p>
          <a:p>
            <a:pPr algn="ctr"/>
            <a:r>
              <a:rPr lang="en-IN" sz="1801" dirty="0">
                <a:solidFill>
                  <a:schemeClr val="bg1"/>
                </a:solidFill>
              </a:rPr>
              <a:t>Koushal Vikas Foundation 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5C12EB-8852-4912-8622-26D8E14A7BF2}"/>
              </a:ext>
            </a:extLst>
          </p:cNvPr>
          <p:cNvSpPr txBox="1"/>
          <p:nvPr/>
        </p:nvSpPr>
        <p:spPr>
          <a:xfrm>
            <a:off x="7520603" y="5115580"/>
            <a:ext cx="4432853" cy="1385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b="1" dirty="0">
                <a:solidFill>
                  <a:schemeClr val="bg1"/>
                </a:solidFill>
                <a:latin typeface="+mj-lt"/>
              </a:rPr>
              <a:t>Prof. CMA P N Murthy</a:t>
            </a:r>
          </a:p>
          <a:p>
            <a:r>
              <a:rPr lang="en-GB" sz="1100" dirty="0">
                <a:solidFill>
                  <a:schemeClr val="bg1"/>
                </a:solidFill>
              </a:rPr>
              <a:t>M Com, FCMA, FIII, FLMI(USA), ARA(USA),ACII(UK),MIMA,AIV,AMT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1100" b="1" dirty="0">
                <a:solidFill>
                  <a:schemeClr val="bg1"/>
                </a:solidFill>
              </a:rPr>
              <a:t>Cost Accountant  and Management Consultant</a:t>
            </a:r>
          </a:p>
          <a:p>
            <a:r>
              <a:rPr lang="en-GB" sz="1100" b="1" dirty="0">
                <a:solidFill>
                  <a:schemeClr val="bg1"/>
                </a:solidFill>
              </a:rPr>
              <a:t>Chartered Insurer (London)</a:t>
            </a:r>
          </a:p>
          <a:p>
            <a:r>
              <a:rPr lang="en-GB" sz="1100" b="1" dirty="0">
                <a:solidFill>
                  <a:schemeClr val="bg1"/>
                </a:solidFill>
              </a:rPr>
              <a:t>Insurance and Reinsurance Specialist</a:t>
            </a:r>
          </a:p>
          <a:p>
            <a:r>
              <a:rPr lang="en-GB" sz="1100" b="1" dirty="0">
                <a:solidFill>
                  <a:schemeClr val="bg1"/>
                </a:solidFill>
              </a:rPr>
              <a:t>Accredited Management Teacher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9E65AB-B268-4E9F-AB9D-148EAAFFFF04}"/>
              </a:ext>
            </a:extLst>
          </p:cNvPr>
          <p:cNvSpPr txBox="1"/>
          <p:nvPr/>
        </p:nvSpPr>
        <p:spPr>
          <a:xfrm>
            <a:off x="7885044" y="4227444"/>
            <a:ext cx="318383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chemeClr val="bg1"/>
                </a:solidFill>
              </a:rPr>
              <a:t>From CMA Perspective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A84204C-53FE-4A7D-9936-64F857E458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952E22-3398-12B1-136F-7BFE1AD0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14A33A-EB93-3449-1500-33426CD42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Other major interventions </a:t>
            </a:r>
          </a:p>
          <a:p>
            <a:r>
              <a:rPr lang="en-US" dirty="0"/>
              <a:t>8. </a:t>
            </a:r>
            <a:r>
              <a:rPr lang="en-US" b="1" dirty="0"/>
              <a:t>Listing of Insurance Companies: </a:t>
            </a:r>
            <a:r>
              <a:rPr lang="en-US" dirty="0"/>
              <a:t>Listing of insurers in the stock exchanges allows the insurers to raise capital.</a:t>
            </a:r>
          </a:p>
          <a:p>
            <a:r>
              <a:rPr lang="en-US" dirty="0"/>
              <a:t>9. </a:t>
            </a:r>
            <a:r>
              <a:rPr lang="en-US" b="1" dirty="0"/>
              <a:t>Merger of Exide Life Insurance Co. Ltd. with HDFC Life Insurance Co. Ltd. </a:t>
            </a:r>
          </a:p>
          <a:p>
            <a:r>
              <a:rPr lang="en-US" dirty="0"/>
              <a:t>10. </a:t>
            </a:r>
            <a:r>
              <a:rPr lang="en-US" b="1" dirty="0"/>
              <a:t>Registration of </a:t>
            </a:r>
            <a:r>
              <a:rPr lang="en-US" b="1" dirty="0" err="1"/>
              <a:t>Kshema</a:t>
            </a:r>
            <a:r>
              <a:rPr lang="en-US" b="1" dirty="0"/>
              <a:t> General Insurance Co. Ltd.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Other reforms on the anvil </a:t>
            </a:r>
          </a:p>
          <a:p>
            <a:endParaRPr lang="en-US" dirty="0"/>
          </a:p>
          <a:p>
            <a:r>
              <a:rPr lang="en-US" dirty="0"/>
              <a:t>Exposure drafts on Expenses of Management Regulations and Commission Regulations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90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DDE56-7DFF-0384-1271-898BDEE0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173906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68A2E-3E6E-9BC5-B275-7A6DB79E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8" y="1144832"/>
            <a:ext cx="10845163" cy="35204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93CB6B8-89E3-40B5-EEEF-AAA4204E4569}"/>
              </a:ext>
            </a:extLst>
          </p:cNvPr>
          <p:cNvSpPr/>
          <p:nvPr/>
        </p:nvSpPr>
        <p:spPr>
          <a:xfrm>
            <a:off x="6096000" y="2140527"/>
            <a:ext cx="3099955" cy="436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304433-D28C-F6E2-D88F-DDD71D8F517C}"/>
              </a:ext>
            </a:extLst>
          </p:cNvPr>
          <p:cNvSpPr/>
          <p:nvPr/>
        </p:nvSpPr>
        <p:spPr>
          <a:xfrm>
            <a:off x="875489" y="2140527"/>
            <a:ext cx="2558376" cy="436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0A86E-E165-AC6F-8955-437A4F82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63" y="597910"/>
            <a:ext cx="9556073" cy="48978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53826-AD44-ECC1-62DE-3B9481FA8F63}"/>
              </a:ext>
            </a:extLst>
          </p:cNvPr>
          <p:cNvSpPr/>
          <p:nvPr/>
        </p:nvSpPr>
        <p:spPr>
          <a:xfrm>
            <a:off x="6251511" y="4012164"/>
            <a:ext cx="4130510" cy="510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61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EFE5D-5C89-20B6-CE2D-CADF9192F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46" y="467553"/>
            <a:ext cx="5372910" cy="59228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EC6C5B-AAA7-352A-3C5F-CE1EA0BB0B30}"/>
              </a:ext>
            </a:extLst>
          </p:cNvPr>
          <p:cNvSpPr/>
          <p:nvPr/>
        </p:nvSpPr>
        <p:spPr>
          <a:xfrm>
            <a:off x="6550090" y="5085184"/>
            <a:ext cx="1978090" cy="30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788E53-8B76-0956-54B2-984F4E42D0CE}"/>
              </a:ext>
            </a:extLst>
          </p:cNvPr>
          <p:cNvSpPr/>
          <p:nvPr/>
        </p:nvSpPr>
        <p:spPr>
          <a:xfrm>
            <a:off x="6550090" y="5697894"/>
            <a:ext cx="1978090" cy="30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DBFE9-D387-1F38-A87A-74FADB36FBA7}"/>
              </a:ext>
            </a:extLst>
          </p:cNvPr>
          <p:cNvSpPr txBox="1"/>
          <p:nvPr/>
        </p:nvSpPr>
        <p:spPr>
          <a:xfrm>
            <a:off x="8968902" y="2709153"/>
            <a:ext cx="2587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%of IF to GFS</a:t>
            </a:r>
          </a:p>
          <a:p>
            <a:r>
              <a:rPr lang="en-US" dirty="0"/>
              <a:t>=1.9/11*100</a:t>
            </a:r>
          </a:p>
          <a:p>
            <a:r>
              <a:rPr lang="en-US" dirty="0"/>
              <a:t>=</a:t>
            </a:r>
            <a:r>
              <a:rPr lang="en-US" b="1" dirty="0">
                <a:solidFill>
                  <a:srgbClr val="FF0000"/>
                </a:solidFill>
              </a:rPr>
              <a:t>17.3%</a:t>
            </a:r>
          </a:p>
          <a:p>
            <a:endParaRPr lang="en-US" dirty="0"/>
          </a:p>
          <a:p>
            <a:r>
              <a:rPr lang="en-US" dirty="0"/>
              <a:t>% of IF to FL</a:t>
            </a:r>
          </a:p>
          <a:p>
            <a:r>
              <a:rPr lang="en-US" dirty="0"/>
              <a:t>=1.9/3.4*100</a:t>
            </a:r>
          </a:p>
          <a:p>
            <a:r>
              <a:rPr lang="en-US" dirty="0"/>
              <a:t>=</a:t>
            </a:r>
            <a:r>
              <a:rPr lang="en-US" b="1" dirty="0">
                <a:solidFill>
                  <a:srgbClr val="FF0000"/>
                </a:solidFill>
              </a:rPr>
              <a:t>55.9%</a:t>
            </a:r>
          </a:p>
        </p:txBody>
      </p:sp>
    </p:spTree>
    <p:extLst>
      <p:ext uri="{BB962C8B-B14F-4D97-AF65-F5344CB8AC3E}">
        <p14:creationId xmlns:p14="http://schemas.microsoft.com/office/powerpoint/2010/main" val="190921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755DF-6193-00B4-9D5C-F215C2A8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67" y="951722"/>
            <a:ext cx="8074266" cy="51573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412CC0-3964-0D63-9BA5-8AFFDF3DF40E}"/>
              </a:ext>
            </a:extLst>
          </p:cNvPr>
          <p:cNvSpPr/>
          <p:nvPr/>
        </p:nvSpPr>
        <p:spPr>
          <a:xfrm>
            <a:off x="4973216" y="4096139"/>
            <a:ext cx="4730621" cy="7184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16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C92C4-6125-A282-4C78-E1170809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73" y="526419"/>
            <a:ext cx="5392921" cy="58183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D59A67-952F-F6DD-F432-C04E1004CF7B}"/>
              </a:ext>
            </a:extLst>
          </p:cNvPr>
          <p:cNvSpPr/>
          <p:nvPr/>
        </p:nvSpPr>
        <p:spPr>
          <a:xfrm>
            <a:off x="4469363" y="4198776"/>
            <a:ext cx="4590661" cy="774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33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1009-A111-F9B2-E4FD-2D4105D2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: Insurance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44F9-FEF1-526D-20C2-B107408076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Insurance </a:t>
            </a:r>
            <a:r>
              <a:rPr lang="en-US" sz="4000" b="1" dirty="0"/>
              <a:t>penetration</a:t>
            </a:r>
            <a:r>
              <a:rPr lang="en-US" sz="4000" dirty="0"/>
              <a:t> is measured as the </a:t>
            </a:r>
            <a:r>
              <a:rPr lang="en-US" sz="4000" dirty="0">
                <a:solidFill>
                  <a:srgbClr val="FF0000"/>
                </a:solidFill>
              </a:rPr>
              <a:t>percentage of insurance premiums to GDP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BC7E6-55D4-7235-A562-59C16B409C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endParaRPr lang="en-IN" sz="4000" dirty="0"/>
          </a:p>
          <a:p>
            <a:pPr algn="l"/>
            <a:r>
              <a:rPr lang="en-IN" sz="4000" dirty="0"/>
              <a:t>Insurance </a:t>
            </a:r>
            <a:r>
              <a:rPr lang="en-IN" sz="4000" b="1" dirty="0"/>
              <a:t>density</a:t>
            </a:r>
            <a:r>
              <a:rPr lang="en-IN" sz="4000" dirty="0"/>
              <a:t> is calculated </a:t>
            </a:r>
            <a:r>
              <a:rPr lang="en-US" sz="4000" dirty="0"/>
              <a:t>as the </a:t>
            </a:r>
            <a:r>
              <a:rPr lang="en-US" sz="4000" dirty="0">
                <a:solidFill>
                  <a:srgbClr val="FF0000"/>
                </a:solidFill>
              </a:rPr>
              <a:t>ratio of premium to population </a:t>
            </a:r>
            <a:r>
              <a:rPr lang="en-US" sz="4000" dirty="0"/>
              <a:t>(per capita </a:t>
            </a:r>
            <a:r>
              <a:rPr lang="en-IN" sz="4000" dirty="0"/>
              <a:t>premium).</a:t>
            </a:r>
          </a:p>
        </p:txBody>
      </p:sp>
    </p:spTree>
    <p:extLst>
      <p:ext uri="{BB962C8B-B14F-4D97-AF65-F5344CB8AC3E}">
        <p14:creationId xmlns:p14="http://schemas.microsoft.com/office/powerpoint/2010/main" val="136705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75F0EA-E130-729E-A0E2-484A691D6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06" y="1296954"/>
            <a:ext cx="11500754" cy="48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4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85CDE-596B-B457-41AA-DA56EB45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2" y="323581"/>
            <a:ext cx="3749365" cy="62108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1423A3-6C3E-F1E4-74AF-257E952321D9}"/>
              </a:ext>
            </a:extLst>
          </p:cNvPr>
          <p:cNvSpPr/>
          <p:nvPr/>
        </p:nvSpPr>
        <p:spPr>
          <a:xfrm>
            <a:off x="1082351" y="2789854"/>
            <a:ext cx="1738604" cy="34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A9E40-D5E4-5FEA-3233-B490F99EB9A9}"/>
              </a:ext>
            </a:extLst>
          </p:cNvPr>
          <p:cNvSpPr/>
          <p:nvPr/>
        </p:nvSpPr>
        <p:spPr>
          <a:xfrm>
            <a:off x="955603" y="5601359"/>
            <a:ext cx="3168528" cy="34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FB9C8-FFE9-D0D2-8648-A6BC46E3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74" y="323581"/>
            <a:ext cx="3734124" cy="618035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F9F9959-9DED-0A48-21E9-BC38C9B1F1D2}"/>
              </a:ext>
            </a:extLst>
          </p:cNvPr>
          <p:cNvSpPr/>
          <p:nvPr/>
        </p:nvSpPr>
        <p:spPr>
          <a:xfrm>
            <a:off x="7010400" y="5601359"/>
            <a:ext cx="2898710" cy="34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D158A7-EB5F-98F0-DFC3-382BC452A903}"/>
              </a:ext>
            </a:extLst>
          </p:cNvPr>
          <p:cNvSpPr/>
          <p:nvPr/>
        </p:nvSpPr>
        <p:spPr>
          <a:xfrm>
            <a:off x="6736703" y="1620417"/>
            <a:ext cx="811763" cy="345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E75E-855B-4072-A692-9E0F1841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764" y="854765"/>
            <a:ext cx="3135001" cy="682489"/>
          </a:xfrm>
        </p:spPr>
        <p:txBody>
          <a:bodyPr>
            <a:normAutofit/>
          </a:bodyPr>
          <a:lstStyle/>
          <a:p>
            <a:r>
              <a:rPr lang="en-US" sz="2400" b="1" dirty="0"/>
              <a:t>Prof. CMA P N Murthy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CB90-4661-43C5-878C-28211940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978" y="1630019"/>
            <a:ext cx="2794396" cy="44924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Cost Accountant</a:t>
            </a:r>
          </a:p>
          <a:p>
            <a:r>
              <a:rPr lang="en-US" dirty="0"/>
              <a:t>FCMA,FIII,FLMI (USA), ACII (UK),ARA (USA), AMT</a:t>
            </a:r>
          </a:p>
          <a:p>
            <a:r>
              <a:rPr lang="en-US" dirty="0"/>
              <a:t>With 34 years of domain experience in Insurance Sector in various capacities</a:t>
            </a:r>
          </a:p>
          <a:p>
            <a:r>
              <a:rPr lang="en-US" dirty="0"/>
              <a:t>In LIC, MetLife India, RGA Re, MMC &amp; NASIER, KVF, SPI</a:t>
            </a:r>
          </a:p>
          <a:p>
            <a:r>
              <a:rPr lang="en-US" dirty="0"/>
              <a:t>Held positions in Finance, Underwriting, Servicing, Claims, Admin, Systems, Audit, Training, BA/QA,PMO </a:t>
            </a:r>
          </a:p>
          <a:p>
            <a:r>
              <a:rPr lang="en-US" dirty="0"/>
              <a:t>Conversant with Global best practices</a:t>
            </a:r>
          </a:p>
          <a:p>
            <a:r>
              <a:rPr lang="en-US" dirty="0"/>
              <a:t>Visiting Faculty &amp; Research Guide for Insurance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1BE6D-DF2F-4454-A691-CBD37141319A}"/>
              </a:ext>
            </a:extLst>
          </p:cNvPr>
          <p:cNvSpPr txBox="1"/>
          <p:nvPr/>
        </p:nvSpPr>
        <p:spPr>
          <a:xfrm>
            <a:off x="5528094" y="6122507"/>
            <a:ext cx="600130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ceo@koushalvikasfoundation.org</a:t>
            </a:r>
            <a:r>
              <a:rPr lang="en-GB" sz="1801" dirty="0">
                <a:solidFill>
                  <a:srgbClr val="002060"/>
                </a:solidFill>
              </a:rPr>
              <a:t>      </a:t>
            </a:r>
            <a:r>
              <a:rPr lang="en-GB" sz="180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cma.pnmurthy@gmail.com</a:t>
            </a:r>
            <a:endParaRPr lang="en-GB" sz="1801" dirty="0">
              <a:solidFill>
                <a:srgbClr val="002060"/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C4A9851-CF84-4C4C-9010-FB09308B5E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02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1E87C-DDF2-8892-89F0-55BEAC0E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2" y="1073020"/>
            <a:ext cx="10853851" cy="4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68E13-CE8A-6845-9459-6A24DF52B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2" y="857887"/>
            <a:ext cx="10699182" cy="430194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8E50BDE-60F3-DAAF-FE3D-9A605C8B1A2F}"/>
              </a:ext>
            </a:extLst>
          </p:cNvPr>
          <p:cNvSpPr/>
          <p:nvPr/>
        </p:nvSpPr>
        <p:spPr>
          <a:xfrm>
            <a:off x="10058400" y="4591455"/>
            <a:ext cx="1391055" cy="389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3264D6-18FA-C628-D4D1-3EC4EB69EECA}"/>
              </a:ext>
            </a:extLst>
          </p:cNvPr>
          <p:cNvSpPr/>
          <p:nvPr/>
        </p:nvSpPr>
        <p:spPr>
          <a:xfrm>
            <a:off x="8667345" y="4531931"/>
            <a:ext cx="1391055" cy="389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5B8F1-2904-0FCD-B7F3-24492984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" y="1377169"/>
            <a:ext cx="10758115" cy="324148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6FC306C-A70E-2AE5-3B8A-4AB8EEE1641A}"/>
              </a:ext>
            </a:extLst>
          </p:cNvPr>
          <p:cNvSpPr/>
          <p:nvPr/>
        </p:nvSpPr>
        <p:spPr>
          <a:xfrm>
            <a:off x="9902758" y="2149813"/>
            <a:ext cx="1342416" cy="2468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Discussion</a:t>
            </a:r>
          </a:p>
        </p:txBody>
      </p:sp>
      <p:graphicFrame>
        <p:nvGraphicFramePr>
          <p:cNvPr id="3" name="Content Placeholder 2" descr="SmartArt Placeholder - Block List">
            <a:extLst>
              <a:ext uri="{FF2B5EF4-FFF2-40B4-BE49-F238E27FC236}">
                <a16:creationId xmlns:a16="http://schemas.microsoft.com/office/drawing/2014/main" id="{B098FAB2-7AED-46E2-9AED-B30E23E92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391997"/>
              </p:ext>
            </p:extLst>
          </p:nvPr>
        </p:nvGraphicFramePr>
        <p:xfrm>
          <a:off x="976745" y="1987826"/>
          <a:ext cx="10238510" cy="367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775020-3A65-50DF-5727-4A7B045FB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3520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CD8A23-8024-B00C-F596-B0FCFF5ACAF5}"/>
              </a:ext>
            </a:extLst>
          </p:cNvPr>
          <p:cNvSpPr txBox="1"/>
          <p:nvPr/>
        </p:nvSpPr>
        <p:spPr>
          <a:xfrm>
            <a:off x="6615404" y="513184"/>
            <a:ext cx="425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Internal Audit Perspective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5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A93520-9DB4-4FFD-9237-A3484635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44FBB-CCBC-42D2-9DEC-65AE4C12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4800" dirty="0"/>
              <a:t>Financial Services Industry</a:t>
            </a:r>
          </a:p>
          <a:p>
            <a:r>
              <a:rPr lang="en-GB" sz="4800" dirty="0"/>
              <a:t>Transaction oriented</a:t>
            </a:r>
          </a:p>
          <a:p>
            <a:r>
              <a:rPr lang="en-GB" sz="4800" dirty="0"/>
              <a:t>Highly technical domain</a:t>
            </a:r>
          </a:p>
          <a:p>
            <a:r>
              <a:rPr lang="en-GB" sz="4800" dirty="0"/>
              <a:t>Process centric</a:t>
            </a:r>
          </a:p>
          <a:p>
            <a:r>
              <a:rPr lang="en-GB" sz="4800" dirty="0"/>
              <a:t>Cash/Assets rich</a:t>
            </a:r>
          </a:p>
          <a:p>
            <a:r>
              <a:rPr lang="en-GB" sz="4800" dirty="0"/>
              <a:t>Need Good/Efficient Processes</a:t>
            </a:r>
          </a:p>
          <a:p>
            <a:r>
              <a:rPr lang="en-GB" sz="4800" dirty="0"/>
              <a:t>Unique decision making</a:t>
            </a:r>
          </a:p>
          <a:p>
            <a:r>
              <a:rPr lang="en-GB" sz="4800" dirty="0"/>
              <a:t>Systems not a solution</a:t>
            </a:r>
          </a:p>
          <a:p>
            <a:r>
              <a:rPr lang="en-GB" sz="4800" dirty="0"/>
              <a:t>Human intelligence is required</a:t>
            </a:r>
          </a:p>
          <a:p>
            <a:r>
              <a:rPr lang="en-GB" sz="4800" dirty="0"/>
              <a:t>Auditor to have domain, process, analytical, holistic perspective</a:t>
            </a:r>
          </a:p>
        </p:txBody>
      </p:sp>
    </p:spTree>
    <p:extLst>
      <p:ext uri="{BB962C8B-B14F-4D97-AF65-F5344CB8AC3E}">
        <p14:creationId xmlns:p14="http://schemas.microsoft.com/office/powerpoint/2010/main" val="3972954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DAA9-AB91-415A-BDC4-FE430DC2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F2A6-1F61-466A-9BA0-72EDC029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SOP/Admin Manual/Circulars/Instructions/In charge/GRM/Adherence</a:t>
            </a:r>
          </a:p>
          <a:p>
            <a:r>
              <a:rPr lang="en-GB" dirty="0"/>
              <a:t>Compliance Officers/GRM/PGA/Display/Notice Boards</a:t>
            </a:r>
          </a:p>
          <a:p>
            <a:r>
              <a:rPr lang="en-GB" dirty="0"/>
              <a:t>DRM Process- Accident Control: Fire, Theft etc</a:t>
            </a:r>
          </a:p>
          <a:p>
            <a:r>
              <a:rPr lang="en-GB" dirty="0"/>
              <a:t>Office/Building Security</a:t>
            </a:r>
          </a:p>
          <a:p>
            <a:r>
              <a:rPr lang="en-GB" dirty="0"/>
              <a:t>Surveillance: Guard/Automated system/Control</a:t>
            </a:r>
          </a:p>
          <a:p>
            <a:r>
              <a:rPr lang="en-GB" dirty="0"/>
              <a:t>Emergency Exit-fire Exit- Fire Extinguishers- Emergency Indicators</a:t>
            </a:r>
          </a:p>
          <a:p>
            <a:r>
              <a:rPr lang="en-GB" dirty="0"/>
              <a:t>Office Keys</a:t>
            </a:r>
          </a:p>
          <a:p>
            <a:r>
              <a:rPr lang="en-GB" dirty="0"/>
              <a:t>Key Movement Register/Access Control</a:t>
            </a:r>
          </a:p>
          <a:p>
            <a:r>
              <a:rPr lang="en-GB" dirty="0"/>
              <a:t>Office Access- Control</a:t>
            </a:r>
          </a:p>
          <a:p>
            <a:r>
              <a:rPr lang="en-GB" dirty="0"/>
              <a:t>Vaults/Safe/access Control/Register</a:t>
            </a:r>
          </a:p>
          <a:p>
            <a:r>
              <a:rPr lang="en-GB" dirty="0"/>
              <a:t>Storage-Records-Warehouse- Stock of Records/Stationery/Access Control</a:t>
            </a:r>
          </a:p>
          <a:p>
            <a:r>
              <a:rPr lang="en-GB" dirty="0"/>
              <a:t>Health &amp; Hygiene: Office upkeep- Maintenance, Water, Seating, BayCare/Women’s care/Visitor's lounge</a:t>
            </a:r>
          </a:p>
          <a:p>
            <a:r>
              <a:rPr lang="en-GB" dirty="0"/>
              <a:t>Budget Control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84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8450-1AE0-4935-9467-B4183EBF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7303-19BE-4515-9B44-75C70FEA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SOP/Admin Manual/Authority/Control Process</a:t>
            </a:r>
          </a:p>
          <a:p>
            <a:r>
              <a:rPr lang="en-GB" dirty="0"/>
              <a:t>Sales or Marketing Policy</a:t>
            </a:r>
          </a:p>
          <a:p>
            <a:r>
              <a:rPr lang="en-GB" dirty="0"/>
              <a:t>Intermediary Recruitment/Management/Terminations Control</a:t>
            </a:r>
          </a:p>
          <a:p>
            <a:r>
              <a:rPr lang="en-GB" dirty="0"/>
              <a:t>Agency Registers/records/Access control</a:t>
            </a:r>
          </a:p>
          <a:p>
            <a:r>
              <a:rPr lang="en-GB" dirty="0"/>
              <a:t>Remuneration to intermediaries, Recoveries/control</a:t>
            </a:r>
          </a:p>
          <a:p>
            <a:r>
              <a:rPr lang="en-GB" dirty="0"/>
              <a:t>Maker Checker- control Register</a:t>
            </a:r>
          </a:p>
          <a:p>
            <a:r>
              <a:rPr lang="en-GB" dirty="0"/>
              <a:t>Advances to intermediaries</a:t>
            </a:r>
          </a:p>
          <a:p>
            <a:r>
              <a:rPr lang="en-GB" dirty="0"/>
              <a:t>Saleable items/Literature/Indent, Stock, disposal control</a:t>
            </a:r>
          </a:p>
          <a:p>
            <a:r>
              <a:rPr lang="en-GB" dirty="0"/>
              <a:t>Free-distribution material, literature, Stock, control, Advertisements, SOP, Payments, Verification, control</a:t>
            </a:r>
          </a:p>
          <a:p>
            <a:r>
              <a:rPr lang="en-GB" dirty="0"/>
              <a:t>New Business –Receipt, process, control, hierarchy</a:t>
            </a:r>
          </a:p>
          <a:p>
            <a:r>
              <a:rPr lang="en-GB" dirty="0"/>
              <a:t>Control on Registered Business</a:t>
            </a:r>
          </a:p>
          <a:p>
            <a:r>
              <a:rPr lang="en-GB" dirty="0"/>
              <a:t>Business Movement Register/Access, Control</a:t>
            </a:r>
          </a:p>
        </p:txBody>
      </p:sp>
    </p:spTree>
    <p:extLst>
      <p:ext uri="{BB962C8B-B14F-4D97-AF65-F5344CB8AC3E}">
        <p14:creationId xmlns:p14="http://schemas.microsoft.com/office/powerpoint/2010/main" val="39720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FD9B-0383-4610-923A-A3138CF6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5BF3-EAB2-41D7-8EBE-14B09DF3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SOP, Admin Manual, Circulars &amp; Instructions, control, authority- UW Policy</a:t>
            </a:r>
          </a:p>
          <a:p>
            <a:r>
              <a:rPr lang="en-GB" dirty="0"/>
              <a:t>Underwriting Process, Authorities, Limits, Control</a:t>
            </a:r>
          </a:p>
          <a:p>
            <a:r>
              <a:rPr lang="en-GB" dirty="0"/>
              <a:t>Inward NB, Access and Control on NB record</a:t>
            </a:r>
          </a:p>
          <a:p>
            <a:r>
              <a:rPr lang="en-GB" dirty="0"/>
              <a:t>Acceptance, Process, Updation, Policy No generation, Movement control</a:t>
            </a:r>
          </a:p>
          <a:p>
            <a:r>
              <a:rPr lang="en-GB" dirty="0"/>
              <a:t>Postponements, intimations, adherence, control, recall, disposal</a:t>
            </a:r>
          </a:p>
          <a:p>
            <a:r>
              <a:rPr lang="en-GB" dirty="0"/>
              <a:t>Rating/Restrictions, recording decision, intimations, receipt of documents, UW decisions, clauses in policies, </a:t>
            </a:r>
          </a:p>
          <a:p>
            <a:r>
              <a:rPr lang="en-GB" dirty="0"/>
              <a:t>Declinature, decisions, intimations, control recordings in system, red-flag intimations to controlling offices</a:t>
            </a:r>
          </a:p>
          <a:p>
            <a:r>
              <a:rPr lang="en-GB" dirty="0"/>
              <a:t>Decision limits, hierarchy, Collective decisions, referrals to HOs, receipts, movement control, MC decisions</a:t>
            </a:r>
          </a:p>
          <a:p>
            <a:r>
              <a:rPr lang="en-GB" dirty="0"/>
              <a:t>Recording decisions in systems, File Movement</a:t>
            </a:r>
          </a:p>
          <a:p>
            <a:r>
              <a:rPr lang="en-GB" dirty="0"/>
              <a:t>Commission release control</a:t>
            </a:r>
          </a:p>
          <a:p>
            <a:r>
              <a:rPr lang="en-GB" dirty="0"/>
              <a:t>Medical fees: release special reports on request</a:t>
            </a:r>
          </a:p>
          <a:p>
            <a:r>
              <a:rPr lang="en-GB" dirty="0"/>
              <a:t>Empanelment, roster, terminations of medical examiners, Visiting &amp; decision charges</a:t>
            </a:r>
          </a:p>
        </p:txBody>
      </p:sp>
    </p:spTree>
    <p:extLst>
      <p:ext uri="{BB962C8B-B14F-4D97-AF65-F5344CB8AC3E}">
        <p14:creationId xmlns:p14="http://schemas.microsoft.com/office/powerpoint/2010/main" val="167619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D6BF-78E6-4DFD-AA77-B5F204EA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 Issuances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8DC7-9EB4-4BAC-B456-F060BEF85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SOP-Admin Manual, guidelines, circulars etc</a:t>
            </a:r>
          </a:p>
          <a:p>
            <a:r>
              <a:rPr lang="en-GB" dirty="0"/>
              <a:t>Inward control on files</a:t>
            </a:r>
          </a:p>
          <a:p>
            <a:r>
              <a:rPr lang="en-GB" dirty="0"/>
              <a:t>Control on pre-printed stationery, access, usage records</a:t>
            </a:r>
          </a:p>
          <a:p>
            <a:r>
              <a:rPr lang="en-GB" dirty="0"/>
              <a:t>Control on Printing process, Cost control, wastage, recycling</a:t>
            </a:r>
          </a:p>
          <a:p>
            <a:r>
              <a:rPr lang="en-GB" dirty="0"/>
              <a:t> Contract Printing, </a:t>
            </a:r>
          </a:p>
          <a:p>
            <a:r>
              <a:rPr lang="en-GB" dirty="0"/>
              <a:t>Amendments, clauses, addendums, insertions,</a:t>
            </a:r>
          </a:p>
          <a:p>
            <a:r>
              <a:rPr lang="en-GB" dirty="0"/>
              <a:t>Contract scrutiny/Verification</a:t>
            </a:r>
          </a:p>
          <a:p>
            <a:r>
              <a:rPr lang="en-GB" dirty="0"/>
              <a:t>Stamping: Stock control including purchases, access</a:t>
            </a:r>
          </a:p>
          <a:p>
            <a:r>
              <a:rPr lang="en-GB" dirty="0"/>
              <a:t>Signing, sealing, authority,</a:t>
            </a:r>
          </a:p>
          <a:p>
            <a:r>
              <a:rPr lang="en-GB" dirty="0"/>
              <a:t>Despatch, returns, control, intimations, destructions, Red-flag on </a:t>
            </a:r>
            <a:r>
              <a:rPr lang="en-GB" dirty="0" err="1"/>
              <a:t>fruads</a:t>
            </a:r>
            <a:r>
              <a:rPr lang="en-GB" dirty="0"/>
              <a:t>, lapses</a:t>
            </a:r>
          </a:p>
          <a:p>
            <a:r>
              <a:rPr lang="en-GB" dirty="0"/>
              <a:t>Outward control register</a:t>
            </a:r>
          </a:p>
        </p:txBody>
      </p:sp>
    </p:spTree>
    <p:extLst>
      <p:ext uri="{BB962C8B-B14F-4D97-AF65-F5344CB8AC3E}">
        <p14:creationId xmlns:p14="http://schemas.microsoft.com/office/powerpoint/2010/main" val="175356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327037-CEC4-6C17-D3F2-D40B2E34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90" y="1087017"/>
            <a:ext cx="10540894" cy="955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19FE4-B0BB-E33B-24DA-D2C6AA0E4A03}"/>
              </a:ext>
            </a:extLst>
          </p:cNvPr>
          <p:cNvSpPr txBox="1"/>
          <p:nvPr/>
        </p:nvSpPr>
        <p:spPr>
          <a:xfrm>
            <a:off x="3048000" y="3238980"/>
            <a:ext cx="6096000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800" kern="100" dirty="0">
                <a:solidFill>
                  <a:srgbClr val="002060"/>
                </a:solidFill>
                <a:effectLst/>
                <a:latin typeface="Brush Script Std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CMAs are behind </a:t>
            </a:r>
            <a:r>
              <a:rPr lang="en-IN" sz="4800" kern="100" dirty="0">
                <a:solidFill>
                  <a:srgbClr val="C00000"/>
                </a:solidFill>
                <a:effectLst/>
                <a:latin typeface="Brush Script Std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en-IN" sz="4800" kern="100" dirty="0">
                <a:solidFill>
                  <a:srgbClr val="002060"/>
                </a:solidFill>
                <a:effectLst/>
                <a:latin typeface="Brush Script Std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N" sz="4800" kern="100" dirty="0">
                <a:solidFill>
                  <a:srgbClr val="C00000"/>
                </a:solidFill>
                <a:effectLst/>
                <a:latin typeface="Brush Script Std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India</a:t>
            </a:r>
            <a:endParaRPr lang="en-IN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A7474-5072-675C-DAF0-2B9958F08A2A}"/>
              </a:ext>
            </a:extLst>
          </p:cNvPr>
          <p:cNvSpPr txBox="1"/>
          <p:nvPr/>
        </p:nvSpPr>
        <p:spPr>
          <a:xfrm>
            <a:off x="4800599" y="902351"/>
            <a:ext cx="273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we have proved that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3BF21-3A59-A144-6E75-59FAF0D6AB9F}"/>
              </a:ext>
            </a:extLst>
          </p:cNvPr>
          <p:cNvSpPr txBox="1"/>
          <p:nvPr/>
        </p:nvSpPr>
        <p:spPr>
          <a:xfrm>
            <a:off x="3876207" y="2869648"/>
            <a:ext cx="44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Now….We need to demonstrate that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6334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418E-B524-4CF5-941B-D4DD261F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Servicing-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8D0E-F491-4895-BC13-E577EDCF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SOP, Admin Manual, circulars- Servicing Policy</a:t>
            </a:r>
          </a:p>
          <a:p>
            <a:r>
              <a:rPr lang="en-GB" dirty="0"/>
              <a:t>Customer Orientation, care</a:t>
            </a:r>
          </a:p>
          <a:p>
            <a:r>
              <a:rPr lang="en-GB" dirty="0"/>
              <a:t>Protection of Policy Holders regulations- compliance</a:t>
            </a:r>
          </a:p>
          <a:p>
            <a:r>
              <a:rPr lang="en-GB" dirty="0"/>
              <a:t>Inward, disposal and communications on customer requests</a:t>
            </a:r>
          </a:p>
          <a:p>
            <a:r>
              <a:rPr lang="en-GB" dirty="0"/>
              <a:t>Adherence to TAT</a:t>
            </a:r>
          </a:p>
          <a:p>
            <a:r>
              <a:rPr lang="en-GB" dirty="0"/>
              <a:t>Confidentiality of customer information, Data protection</a:t>
            </a:r>
          </a:p>
          <a:p>
            <a:r>
              <a:rPr lang="en-GB" dirty="0"/>
              <a:t>Disposal of old Records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826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7DC8-91B0-4708-871D-8FC27B41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Servicing- Alterations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26DE-3211-4642-ACA8-2413254C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SOP, Admin Manual, circulars</a:t>
            </a:r>
          </a:p>
          <a:p>
            <a:r>
              <a:rPr lang="en-GB" dirty="0"/>
              <a:t>Customer Centric approach</a:t>
            </a:r>
          </a:p>
          <a:p>
            <a:r>
              <a:rPr lang="en-GB" dirty="0"/>
              <a:t>Adherence to rules- permissible &amp; non permissible</a:t>
            </a:r>
          </a:p>
          <a:p>
            <a:r>
              <a:rPr lang="en-GB" dirty="0"/>
              <a:t>Communications to customers</a:t>
            </a:r>
          </a:p>
          <a:p>
            <a:r>
              <a:rPr lang="en-GB" dirty="0"/>
              <a:t>System intimations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911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95F0-E458-494F-A7F7-1A82A2BC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Servicing- Revivals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A1FF-A5DB-4D09-964F-844D937A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SOP, Admin Manual, circulars</a:t>
            </a:r>
          </a:p>
          <a:p>
            <a:r>
              <a:rPr lang="en-GB" dirty="0"/>
              <a:t>Customer Orientation, care</a:t>
            </a:r>
          </a:p>
          <a:p>
            <a:r>
              <a:rPr lang="en-GB" dirty="0"/>
              <a:t>Novation of contract</a:t>
            </a:r>
          </a:p>
          <a:p>
            <a:r>
              <a:rPr lang="en-GB" dirty="0"/>
              <a:t>Underwriting, limits, restrictions, intimations</a:t>
            </a:r>
          </a:p>
          <a:p>
            <a:r>
              <a:rPr lang="en-GB" dirty="0"/>
              <a:t>Endorsements on Policies</a:t>
            </a:r>
          </a:p>
          <a:p>
            <a:r>
              <a:rPr lang="en-GB" dirty="0"/>
              <a:t>System intimations, Commission impact</a:t>
            </a:r>
          </a:p>
          <a:p>
            <a:r>
              <a:rPr lang="en-GB" dirty="0"/>
              <a:t>MIS on in force</a:t>
            </a:r>
          </a:p>
          <a:p>
            <a:r>
              <a:rPr lang="en-GB" dirty="0"/>
              <a:t>Campaigns, interest waivers, accounting</a:t>
            </a:r>
          </a:p>
          <a:p>
            <a:r>
              <a:rPr lang="en-GB" dirty="0"/>
              <a:t>Public awareness, Campaigns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542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03A09-8273-4DD5-A93D-CA17AC65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35499"/>
            <a:ext cx="10515600" cy="796165"/>
          </a:xfrm>
        </p:spPr>
        <p:txBody>
          <a:bodyPr/>
          <a:lstStyle/>
          <a:p>
            <a:r>
              <a:rPr lang="en-GB" dirty="0"/>
              <a:t>Policy Servicing- Nomination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41BED0-F5FD-440C-A8E3-50164DB78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77010"/>
            <a:ext cx="10515600" cy="46250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SOP, Admin Manual, circulars</a:t>
            </a:r>
          </a:p>
          <a:p>
            <a:r>
              <a:rPr lang="en-GB" dirty="0"/>
              <a:t>Customer Orientation, care</a:t>
            </a:r>
          </a:p>
          <a:p>
            <a:r>
              <a:rPr lang="en-GB" dirty="0"/>
              <a:t>Sec 39, Insurance Act</a:t>
            </a:r>
          </a:p>
          <a:p>
            <a:r>
              <a:rPr lang="en-GB" dirty="0"/>
              <a:t>Notice of change or cancellation of nomination</a:t>
            </a:r>
          </a:p>
          <a:p>
            <a:r>
              <a:rPr lang="en-GB" dirty="0"/>
              <a:t>Nomination or cancellation by will – animus revocandi- intention to revoke, express or implied</a:t>
            </a:r>
          </a:p>
          <a:p>
            <a:r>
              <a:rPr lang="en-GB" dirty="0"/>
              <a:t>Several Nominees</a:t>
            </a:r>
          </a:p>
          <a:p>
            <a:r>
              <a:rPr lang="en-GB" dirty="0"/>
              <a:t>JLP policy – Joint Nomination- only if both Las die in same event</a:t>
            </a:r>
          </a:p>
          <a:p>
            <a:r>
              <a:rPr lang="en-GB" dirty="0"/>
              <a:t>No Nomination- on Policies on lives of others</a:t>
            </a:r>
          </a:p>
          <a:p>
            <a:r>
              <a:rPr lang="en-GB" dirty="0"/>
              <a:t>Stranger Nominee- Sec 30 Indian Contract Act, Insurable Interest must exist</a:t>
            </a:r>
          </a:p>
          <a:p>
            <a:r>
              <a:rPr lang="en-GB" dirty="0"/>
              <a:t>Minor Nominee – Appointee</a:t>
            </a:r>
          </a:p>
          <a:p>
            <a:r>
              <a:rPr lang="en-GB" dirty="0"/>
              <a:t>Date of Registration: Date of Policy- Cancellation/change of nomination: Date of receipt of policy or notice whichever is later is the date of registration</a:t>
            </a:r>
          </a:p>
          <a:p>
            <a:r>
              <a:rPr lang="en-GB" dirty="0"/>
              <a:t>MWP Act Policies: Policy a trust- No direct reference of Sec 39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242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03A09-8273-4DD5-A93D-CA17AC65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Servicing-Assignment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7A6E9-63FE-421D-AF78-A09A9ECEC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SOP, Admin Manual, circulars</a:t>
            </a:r>
          </a:p>
          <a:p>
            <a:r>
              <a:rPr lang="en-GB" dirty="0"/>
              <a:t>Customer Orientation, care</a:t>
            </a:r>
          </a:p>
          <a:p>
            <a:r>
              <a:rPr lang="en-GB" dirty="0"/>
              <a:t>Sec 38, Insurance Act- Conveyance of right, property, ownership in policy</a:t>
            </a:r>
          </a:p>
          <a:p>
            <a:r>
              <a:rPr lang="en-GB" dirty="0"/>
              <a:t>Types conditional or absolute</a:t>
            </a:r>
          </a:p>
          <a:p>
            <a:r>
              <a:rPr lang="en-GB" dirty="0"/>
              <a:t>Conditional: Transfer of Property Act Sec 126:@donor or done may agree that on the happening of a specified event, which does not depend on the will of the donor, a gift shall be suspended/revoked wholly or in part.</a:t>
            </a:r>
          </a:p>
          <a:p>
            <a:r>
              <a:rPr lang="en-GB" dirty="0"/>
              <a:t>Premium/ Loan Interest Notices: Absolute Assignment: normally to assignee uncles specified by assignor, in writing.</a:t>
            </a:r>
          </a:p>
          <a:p>
            <a:r>
              <a:rPr lang="en-GB" dirty="0"/>
              <a:t>Assignment, by endorsement/separate endorsement</a:t>
            </a:r>
          </a:p>
          <a:p>
            <a:r>
              <a:rPr lang="en-GB" dirty="0"/>
              <a:t>Stamping: if separate endorsement</a:t>
            </a:r>
          </a:p>
          <a:p>
            <a:r>
              <a:rPr lang="en-GB" dirty="0"/>
              <a:t>Notice of Assignment received by Insurer</a:t>
            </a:r>
          </a:p>
          <a:p>
            <a:r>
              <a:rPr lang="en-GB" dirty="0"/>
              <a:t>Register of assignment, system intimations, policy endorsements</a:t>
            </a:r>
          </a:p>
          <a:p>
            <a:r>
              <a:rPr lang="en-GB" dirty="0"/>
              <a:t>Reassignment</a:t>
            </a:r>
          </a:p>
        </p:txBody>
      </p:sp>
    </p:spTree>
    <p:extLst>
      <p:ext uri="{BB962C8B-B14F-4D97-AF65-F5344CB8AC3E}">
        <p14:creationId xmlns:p14="http://schemas.microsoft.com/office/powerpoint/2010/main" val="55843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03A09-8273-4DD5-A93D-CA17AC65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Servicing-Death Claims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090C5F-4C9F-4153-AB72-3AEF7C06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SOP, Admin Manual, circulars- claims Policy</a:t>
            </a:r>
          </a:p>
          <a:p>
            <a:r>
              <a:rPr lang="en-GB" dirty="0"/>
              <a:t>Claims Register</a:t>
            </a:r>
          </a:p>
          <a:p>
            <a:r>
              <a:rPr lang="en-GB" dirty="0"/>
              <a:t>Claims Intimation</a:t>
            </a:r>
          </a:p>
          <a:p>
            <a:r>
              <a:rPr lang="en-GB" dirty="0"/>
              <a:t>Requirements, compliance</a:t>
            </a:r>
          </a:p>
          <a:p>
            <a:r>
              <a:rPr lang="en-GB" dirty="0"/>
              <a:t>Title discharge</a:t>
            </a:r>
          </a:p>
          <a:p>
            <a:r>
              <a:rPr lang="en-GB" dirty="0"/>
              <a:t>Recovery of unpaid premiums in policy anniversary</a:t>
            </a:r>
          </a:p>
          <a:p>
            <a:r>
              <a:rPr lang="en-GB" dirty="0"/>
              <a:t>Computation, Bonus element</a:t>
            </a:r>
          </a:p>
          <a:p>
            <a:r>
              <a:rPr lang="en-GB" dirty="0"/>
              <a:t>Payments</a:t>
            </a:r>
          </a:p>
          <a:p>
            <a:r>
              <a:rPr lang="en-GB" dirty="0"/>
              <a:t>Rival Claims</a:t>
            </a:r>
          </a:p>
          <a:p>
            <a:r>
              <a:rPr lang="en-GB" dirty="0"/>
              <a:t>Disputes, Early Claims, suicide, Homicide</a:t>
            </a:r>
          </a:p>
          <a:p>
            <a:r>
              <a:rPr lang="en-GB" dirty="0"/>
              <a:t>Investigation, Repudiation, Rejections</a:t>
            </a:r>
          </a:p>
        </p:txBody>
      </p:sp>
    </p:spTree>
    <p:extLst>
      <p:ext uri="{BB962C8B-B14F-4D97-AF65-F5344CB8AC3E}">
        <p14:creationId xmlns:p14="http://schemas.microsoft.com/office/powerpoint/2010/main" val="4025407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03A09-8273-4DD5-A93D-CA17AC65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Servicing-Maturity Claims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3EDA0-B849-4A5B-B740-44D467A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SOP, Admin Manual, circulars</a:t>
            </a:r>
          </a:p>
          <a:p>
            <a:r>
              <a:rPr lang="en-GB" dirty="0"/>
              <a:t>Requirements, Valid discharge, policy documents</a:t>
            </a:r>
          </a:p>
          <a:p>
            <a:r>
              <a:rPr lang="en-GB" dirty="0"/>
              <a:t>Computation, due premiums, loan, interest </a:t>
            </a:r>
          </a:p>
          <a:p>
            <a:r>
              <a:rPr lang="en-GB" dirty="0"/>
              <a:t>LA reported missing and not heard of: Indian evidence Act Provisions</a:t>
            </a:r>
          </a:p>
          <a:p>
            <a:r>
              <a:rPr lang="en-GB" dirty="0"/>
              <a:t>Policy Document is lost</a:t>
            </a:r>
          </a:p>
          <a:p>
            <a:r>
              <a:rPr lang="en-GB" dirty="0"/>
              <a:t>Assignments, </a:t>
            </a:r>
          </a:p>
        </p:txBody>
      </p:sp>
    </p:spTree>
    <p:extLst>
      <p:ext uri="{BB962C8B-B14F-4D97-AF65-F5344CB8AC3E}">
        <p14:creationId xmlns:p14="http://schemas.microsoft.com/office/powerpoint/2010/main" val="1041207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0560-1D79-452B-8119-7E1571F5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Actuarial- Pricing and 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2189-5B30-426E-ACBC-6A1917D1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SOP, Admin Manuals- Actuarial Policy</a:t>
            </a:r>
          </a:p>
          <a:p>
            <a:r>
              <a:rPr lang="en-GB" dirty="0"/>
              <a:t>Product Policy- investment decisions</a:t>
            </a:r>
          </a:p>
          <a:p>
            <a:r>
              <a:rPr lang="en-GB" dirty="0"/>
              <a:t>Regulatory Requirements: Actuarial regulations by IRDA</a:t>
            </a:r>
          </a:p>
          <a:p>
            <a:r>
              <a:rPr lang="en-GB" dirty="0"/>
              <a:t>Market Research</a:t>
            </a:r>
          </a:p>
          <a:p>
            <a:r>
              <a:rPr lang="en-GB" dirty="0"/>
              <a:t>Pricing : Financial Models</a:t>
            </a:r>
          </a:p>
          <a:p>
            <a:r>
              <a:rPr lang="en-GB" dirty="0"/>
              <a:t>Assumptions: Consultative, realistic</a:t>
            </a:r>
          </a:p>
          <a:p>
            <a:r>
              <a:rPr lang="en-GB" dirty="0"/>
              <a:t>Valuation: Accounting Standards adherence</a:t>
            </a:r>
          </a:p>
          <a:p>
            <a:r>
              <a:rPr lang="en-GB" dirty="0"/>
              <a:t>Appointed Actuary Regulations</a:t>
            </a:r>
          </a:p>
          <a:p>
            <a:r>
              <a:rPr lang="en-GB" dirty="0"/>
              <a:t>Actuarial Report Regulations</a:t>
            </a:r>
          </a:p>
        </p:txBody>
      </p:sp>
    </p:spTree>
    <p:extLst>
      <p:ext uri="{BB962C8B-B14F-4D97-AF65-F5344CB8AC3E}">
        <p14:creationId xmlns:p14="http://schemas.microsoft.com/office/powerpoint/2010/main" val="3359931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84CB-3A5F-42FD-BF91-B7B35508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2DFA3-ECA9-4BBD-9104-3893153D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56" y="1690688"/>
            <a:ext cx="6934201" cy="47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7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28C2-DBED-47A0-9A99-09A292B7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&amp; Compliance- Insurance Act,1938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18C37E-951A-4A47-85C6-CFDC8C4C4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53281"/>
              </p:ext>
            </p:extLst>
          </p:nvPr>
        </p:nvGraphicFramePr>
        <p:xfrm>
          <a:off x="838202" y="1825625"/>
          <a:ext cx="10515600" cy="407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09">
                  <a:extLst>
                    <a:ext uri="{9D8B030D-6E8A-4147-A177-3AD203B41FA5}">
                      <a16:colId xmlns:a16="http://schemas.microsoft.com/office/drawing/2014/main" val="1597937544"/>
                    </a:ext>
                  </a:extLst>
                </a:gridCol>
                <a:gridCol w="8252791">
                  <a:extLst>
                    <a:ext uri="{9D8B030D-6E8A-4147-A177-3AD203B41FA5}">
                      <a16:colId xmlns:a16="http://schemas.microsoft.com/office/drawing/2014/main" val="1499898234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Reference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Details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26127301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Definition &amp; Scope of Insurer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90181730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2(10)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Right of an agent to receive commission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9739179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10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Separation of accounts and funds.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84841655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11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Accounts and balance-sheet.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4074238637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12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Audit.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509025503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13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Actuarial report and abstract.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13538669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Sec14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Record of policies and claims.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16985953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15(1)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/>
                        <a:t>Submission of returns.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7466074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21&amp;22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Regulator to accept the above reports &amp; return or call for details if not found suitable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41007189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32B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Insurance business in rural and social sectors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61055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84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C80C6-A2AF-1D5A-EBCA-2DEB621B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Act 2013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9F692D-7080-B556-574E-BBFBA37C6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8" y="1815378"/>
            <a:ext cx="10553215" cy="2850139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889146-38E6-4C3C-E711-540186B0C442}"/>
              </a:ext>
            </a:extLst>
          </p:cNvPr>
          <p:cNvSpPr/>
          <p:nvPr/>
        </p:nvSpPr>
        <p:spPr>
          <a:xfrm>
            <a:off x="8395855" y="2275609"/>
            <a:ext cx="182880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7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28C2-DBED-47A0-9A99-09A292B7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&amp; Compliance- Insurance Act,1938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18C37E-951A-4A47-85C6-CFDC8C4C4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15999"/>
              </p:ext>
            </p:extLst>
          </p:nvPr>
        </p:nvGraphicFramePr>
        <p:xfrm>
          <a:off x="838202" y="1825625"/>
          <a:ext cx="10515600" cy="407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09">
                  <a:extLst>
                    <a:ext uri="{9D8B030D-6E8A-4147-A177-3AD203B41FA5}">
                      <a16:colId xmlns:a16="http://schemas.microsoft.com/office/drawing/2014/main" val="1597937544"/>
                    </a:ext>
                  </a:extLst>
                </a:gridCol>
                <a:gridCol w="8252791">
                  <a:extLst>
                    <a:ext uri="{9D8B030D-6E8A-4147-A177-3AD203B41FA5}">
                      <a16:colId xmlns:a16="http://schemas.microsoft.com/office/drawing/2014/main" val="1499898234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Reference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Details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26127301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33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 Power of investigation &amp; inspection of Insurance cos by the authority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9739179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38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Assignment of a Life Policy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2541848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39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Nomination by policy-holder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156813164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Prohibition of payment by way of commission or otherwise for procuring business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524602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41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Prohibition of rebates.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694455765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42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Appointment of insurance agents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86941961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43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Register of insurance agents.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48018927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45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Indisputability of Policies after 2 years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8552699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46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Regulator’s right to take decisions in claims disputes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14275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</a:t>
                      </a:r>
                      <a:r>
                        <a:rPr lang="en-IN" sz="1100" dirty="0"/>
                        <a:t>64V. </a:t>
                      </a:r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Assets and liabilities how to be valued.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28297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767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28C2-DBED-47A0-9A99-09A292B7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&amp; Compliance- Insurance Act,1938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18C37E-951A-4A47-85C6-CFDC8C4C4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85364"/>
              </p:ext>
            </p:extLst>
          </p:nvPr>
        </p:nvGraphicFramePr>
        <p:xfrm>
          <a:off x="838202" y="1825625"/>
          <a:ext cx="10515600" cy="370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09">
                  <a:extLst>
                    <a:ext uri="{9D8B030D-6E8A-4147-A177-3AD203B41FA5}">
                      <a16:colId xmlns:a16="http://schemas.microsoft.com/office/drawing/2014/main" val="1597937544"/>
                    </a:ext>
                  </a:extLst>
                </a:gridCol>
                <a:gridCol w="8252791">
                  <a:extLst>
                    <a:ext uri="{9D8B030D-6E8A-4147-A177-3AD203B41FA5}">
                      <a16:colId xmlns:a16="http://schemas.microsoft.com/office/drawing/2014/main" val="1499898234"/>
                    </a:ext>
                  </a:extLst>
                </a:gridCol>
              </a:tblGrid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Reference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Details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26127301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64VA.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Sufficiency of assets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901817302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</a:t>
                      </a:r>
                      <a:r>
                        <a:rPr lang="en-IN" sz="1100" dirty="0"/>
                        <a:t>64VB. </a:t>
                      </a:r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No risk to be assumed unless premium is received in advance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97391793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IN" sz="1100" dirty="0"/>
                        <a:t>Sec 113. </a:t>
                      </a:r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Acquisition of surrender value by policy</a:t>
                      </a:r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25418481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r>
                        <a:rPr lang="en-GB" sz="1100" dirty="0"/>
                        <a:t>Sec 102,103,104,105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Penalties for failure to supply any info or act as per direction of regulator, or maintain solvency Margins etc 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57222888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302678519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156813164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524602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869419610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48018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99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598F-2A0E-4499-93FC-DDA53CA6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IRDAI Regulations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313FB9-BE52-4CF5-AD54-FD8FDCEDD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247" y="1547331"/>
            <a:ext cx="6188980" cy="4831605"/>
          </a:xfrm>
        </p:spPr>
      </p:pic>
    </p:spTree>
    <p:extLst>
      <p:ext uri="{BB962C8B-B14F-4D97-AF65-F5344CB8AC3E}">
        <p14:creationId xmlns:p14="http://schemas.microsoft.com/office/powerpoint/2010/main" val="3263854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CD2C-4CAE-4E73-8EF8-97271D7F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Systems, HR, GRM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EB85-25C9-4ACB-8B98-E2B5D1272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System, User Licenses</a:t>
            </a:r>
          </a:p>
          <a:p>
            <a:r>
              <a:rPr lang="en-GB" dirty="0"/>
              <a:t>Login control</a:t>
            </a:r>
          </a:p>
          <a:p>
            <a:r>
              <a:rPr lang="en-GB" dirty="0"/>
              <a:t>Network Control</a:t>
            </a:r>
          </a:p>
          <a:p>
            <a:r>
              <a:rPr lang="en-GB" dirty="0"/>
              <a:t>Authority control: Limits on financial powers</a:t>
            </a:r>
          </a:p>
          <a:p>
            <a:r>
              <a:rPr lang="en-GB" dirty="0"/>
              <a:t>Safety Lock</a:t>
            </a:r>
          </a:p>
          <a:p>
            <a:r>
              <a:rPr lang="en-GB" dirty="0"/>
              <a:t>Environmental control</a:t>
            </a:r>
          </a:p>
          <a:p>
            <a:r>
              <a:rPr lang="en-GB" dirty="0"/>
              <a:t>Maintenance</a:t>
            </a:r>
          </a:p>
          <a:p>
            <a:r>
              <a:rPr lang="en-GB" dirty="0"/>
              <a:t>Backups</a:t>
            </a:r>
          </a:p>
          <a:p>
            <a:r>
              <a:rPr lang="en-GB" dirty="0"/>
              <a:t>Inventory  control,</a:t>
            </a:r>
          </a:p>
          <a:p>
            <a:r>
              <a:rPr lang="en-GB" dirty="0"/>
              <a:t>Transit control</a:t>
            </a:r>
          </a:p>
          <a:p>
            <a:r>
              <a:rPr lang="en-GB" dirty="0"/>
              <a:t>Cyber Risk</a:t>
            </a:r>
          </a:p>
        </p:txBody>
      </p:sp>
    </p:spTree>
    <p:extLst>
      <p:ext uri="{BB962C8B-B14F-4D97-AF65-F5344CB8AC3E}">
        <p14:creationId xmlns:p14="http://schemas.microsoft.com/office/powerpoint/2010/main" val="288046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D9AC-84F9-4FBC-AE3B-B2B586E6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 &amp; GRM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F8DC-B6FA-4A6A-93C0-E0649625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checks</a:t>
            </a:r>
          </a:p>
          <a:p>
            <a:r>
              <a:rPr lang="en-GB" dirty="0"/>
              <a:t>Access control</a:t>
            </a:r>
          </a:p>
          <a:p>
            <a:r>
              <a:rPr lang="en-GB" dirty="0"/>
              <a:t>Payroll control</a:t>
            </a:r>
          </a:p>
          <a:p>
            <a:r>
              <a:rPr lang="en-GB" dirty="0"/>
              <a:t>Performance Measures control</a:t>
            </a:r>
          </a:p>
          <a:p>
            <a:r>
              <a:rPr lang="en-GB" dirty="0"/>
              <a:t>Whistle-blower </a:t>
            </a:r>
          </a:p>
          <a:p>
            <a:r>
              <a:rPr lang="en-GB" dirty="0" err="1"/>
              <a:t>Vishaka</a:t>
            </a:r>
            <a:r>
              <a:rPr lang="en-GB" dirty="0"/>
              <a:t>-Team</a:t>
            </a:r>
          </a:p>
          <a:p>
            <a:endParaRPr lang="en-GB" dirty="0"/>
          </a:p>
          <a:p>
            <a:r>
              <a:rPr lang="en-GB" dirty="0"/>
              <a:t>Customer Orientation</a:t>
            </a:r>
          </a:p>
          <a:p>
            <a:r>
              <a:rPr lang="en-GB" dirty="0"/>
              <a:t>Logging, investigation, disposal of complaints</a:t>
            </a:r>
          </a:p>
          <a:p>
            <a:r>
              <a:rPr lang="en-GB" dirty="0"/>
              <a:t>Escalation matrix</a:t>
            </a:r>
          </a:p>
          <a:p>
            <a:r>
              <a:rPr lang="en-GB" dirty="0"/>
              <a:t>Transparency of Process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86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6CAF-6038-4CA0-808F-0A663768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72A69-8F7C-41B9-BBF9-6F65A4889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Cash : Safety, Control </a:t>
            </a:r>
          </a:p>
          <a:p>
            <a:r>
              <a:rPr lang="en-GB" dirty="0"/>
              <a:t>Cash in transit</a:t>
            </a:r>
          </a:p>
          <a:p>
            <a:r>
              <a:rPr lang="en-GB" dirty="0"/>
              <a:t>Bash box, safe, </a:t>
            </a:r>
          </a:p>
          <a:p>
            <a:r>
              <a:rPr lang="en-GB" dirty="0"/>
              <a:t>Keys, KMR</a:t>
            </a:r>
          </a:p>
          <a:p>
            <a:r>
              <a:rPr lang="en-GB" dirty="0"/>
              <a:t>Lodgements, control, </a:t>
            </a:r>
          </a:p>
          <a:p>
            <a:r>
              <a:rPr lang="en-GB" dirty="0"/>
              <a:t>Banking, BRS, Investments</a:t>
            </a:r>
          </a:p>
          <a:p>
            <a:r>
              <a:rPr lang="en-GB" dirty="0"/>
              <a:t>Budget Control</a:t>
            </a:r>
          </a:p>
          <a:p>
            <a:r>
              <a:rPr lang="en-GB" dirty="0"/>
              <a:t>Control on payments</a:t>
            </a:r>
          </a:p>
          <a:p>
            <a:r>
              <a:rPr lang="en-GB" dirty="0"/>
              <a:t>Maker checker</a:t>
            </a:r>
          </a:p>
          <a:p>
            <a:r>
              <a:rPr lang="en-GB" dirty="0"/>
              <a:t>Transaction authorisation</a:t>
            </a:r>
          </a:p>
          <a:p>
            <a:r>
              <a:rPr lang="en-GB" dirty="0"/>
              <a:t>Control on float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070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701E-6BE8-4A00-996A-37082520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 &amp;Accounts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0F5B-E609-4A04-8F07-208A8259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Control and clearance of extraneous items in Reconciliations</a:t>
            </a:r>
          </a:p>
          <a:p>
            <a:r>
              <a:rPr lang="en-GB" dirty="0"/>
              <a:t>Reconciliation of functional schedules</a:t>
            </a:r>
          </a:p>
          <a:p>
            <a:r>
              <a:rPr lang="en-GB" dirty="0"/>
              <a:t>Payments by cheque</a:t>
            </a:r>
          </a:p>
          <a:p>
            <a:r>
              <a:rPr lang="en-GB" dirty="0"/>
              <a:t>Restrictive endorsement</a:t>
            </a:r>
          </a:p>
          <a:p>
            <a:r>
              <a:rPr lang="en-GB" dirty="0"/>
              <a:t>Duplicate keys </a:t>
            </a:r>
          </a:p>
          <a:p>
            <a:r>
              <a:rPr lang="en-GB" dirty="0"/>
              <a:t>Stock of Printed receipts</a:t>
            </a:r>
          </a:p>
          <a:p>
            <a:r>
              <a:rPr lang="en-GB" dirty="0"/>
              <a:t>Stock of Stamps</a:t>
            </a:r>
          </a:p>
          <a:p>
            <a:r>
              <a:rPr lang="en-GB" dirty="0"/>
              <a:t>Control on IBT</a:t>
            </a:r>
          </a:p>
          <a:p>
            <a:r>
              <a:rPr lang="en-GB" dirty="0"/>
              <a:t>Control on Inter Office Transaction</a:t>
            </a:r>
          </a:p>
          <a:p>
            <a:r>
              <a:rPr lang="en-GB" dirty="0"/>
              <a:t>Control on imprest</a:t>
            </a:r>
          </a:p>
          <a:p>
            <a:r>
              <a:rPr lang="en-GB" dirty="0"/>
              <a:t>Principle Ledger</a:t>
            </a:r>
          </a:p>
        </p:txBody>
      </p:sp>
    </p:spTree>
    <p:extLst>
      <p:ext uri="{BB962C8B-B14F-4D97-AF65-F5344CB8AC3E}">
        <p14:creationId xmlns:p14="http://schemas.microsoft.com/office/powerpoint/2010/main" val="1978462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A89E-5E00-48D1-94B8-8F643397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&amp;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20DA-9933-4240-B98C-0E0CB5768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Financial discrepancies, responsibility fixing, rectifications</a:t>
            </a:r>
          </a:p>
          <a:p>
            <a:r>
              <a:rPr lang="en-GB" dirty="0"/>
              <a:t>Audit Queries</a:t>
            </a:r>
          </a:p>
          <a:p>
            <a:r>
              <a:rPr lang="en-GB" dirty="0"/>
              <a:t>Audit Observations</a:t>
            </a:r>
          </a:p>
          <a:p>
            <a:r>
              <a:rPr lang="en-GB" dirty="0"/>
              <a:t>Compliance filing</a:t>
            </a:r>
          </a:p>
          <a:p>
            <a:r>
              <a:rPr lang="en-GB" dirty="0"/>
              <a:t>Rectification/indemnification</a:t>
            </a:r>
          </a:p>
          <a:p>
            <a:r>
              <a:rPr lang="en-GB" dirty="0"/>
              <a:t>Fixing the system</a:t>
            </a:r>
          </a:p>
          <a:p>
            <a:r>
              <a:rPr lang="en-GB" dirty="0"/>
              <a:t>Repeated offences</a:t>
            </a:r>
          </a:p>
          <a:p>
            <a:r>
              <a:rPr lang="en-GB" dirty="0"/>
              <a:t>Punishments, Censures, dismissal</a:t>
            </a:r>
          </a:p>
          <a:p>
            <a:r>
              <a:rPr lang="en-GB" dirty="0"/>
              <a:t>Inspection of Processes</a:t>
            </a:r>
          </a:p>
          <a:p>
            <a:r>
              <a:rPr lang="en-GB" dirty="0"/>
              <a:t>Identifying process violations, responsibility fixing</a:t>
            </a:r>
          </a:p>
          <a:p>
            <a:r>
              <a:rPr lang="en-GB" dirty="0"/>
              <a:t>Corrective steps in processes</a:t>
            </a:r>
          </a:p>
        </p:txBody>
      </p:sp>
    </p:spTree>
    <p:extLst>
      <p:ext uri="{BB962C8B-B14F-4D97-AF65-F5344CB8AC3E}">
        <p14:creationId xmlns:p14="http://schemas.microsoft.com/office/powerpoint/2010/main" val="1328227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192000-E684-61A1-318A-D2D473D7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Computations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C4689-DFA1-AFAB-3E6F-85697973AB11}"/>
              </a:ext>
            </a:extLst>
          </p:cNvPr>
          <p:cNvSpPr txBox="1"/>
          <p:nvPr/>
        </p:nvSpPr>
        <p:spPr>
          <a:xfrm>
            <a:off x="7408718" y="3979718"/>
            <a:ext cx="371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Disclaimer: Academic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7728758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D77D-2F66-B9F7-13BD-60B4CE43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Computations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44B39E-0E31-0382-B8F6-F5E2022A60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1.Age </a:t>
            </a:r>
          </a:p>
          <a:p>
            <a:r>
              <a:rPr lang="en-US" dirty="0"/>
              <a:t>2.Date of maturity </a:t>
            </a:r>
          </a:p>
          <a:p>
            <a:r>
              <a:rPr lang="en-US" dirty="0"/>
              <a:t>3.Due date of last premium </a:t>
            </a:r>
          </a:p>
          <a:p>
            <a:r>
              <a:rPr lang="en-US" dirty="0"/>
              <a:t>4.Date of vesting </a:t>
            </a:r>
          </a:p>
          <a:p>
            <a:r>
              <a:rPr lang="en-US" dirty="0"/>
              <a:t>5.Office Year of Birth (OYB) </a:t>
            </a:r>
          </a:p>
          <a:p>
            <a:r>
              <a:rPr lang="en-US" dirty="0"/>
              <a:t>6.Office Year of Maturity (OYM) </a:t>
            </a:r>
          </a:p>
          <a:p>
            <a:r>
              <a:rPr lang="en-US" dirty="0"/>
              <a:t>7.Office Year of Last Payment plus One (OYLP +1) </a:t>
            </a:r>
          </a:p>
          <a:p>
            <a:r>
              <a:rPr lang="en-US" dirty="0"/>
              <a:t>8.Simple Interest </a:t>
            </a:r>
          </a:p>
          <a:p>
            <a:r>
              <a:rPr lang="en-US" dirty="0"/>
              <a:t>9.Compound Interest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208D6-C0A2-1172-956E-13EB9270B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10.Premium </a:t>
            </a:r>
          </a:p>
          <a:p>
            <a:r>
              <a:rPr lang="en-US" dirty="0"/>
              <a:t>11.Agent’s Commission </a:t>
            </a:r>
          </a:p>
          <a:p>
            <a:r>
              <a:rPr lang="en-US" dirty="0"/>
              <a:t>12.Revival or Reinstatements </a:t>
            </a:r>
          </a:p>
          <a:p>
            <a:r>
              <a:rPr lang="en-US" dirty="0"/>
              <a:t>13.Paid Up Amount </a:t>
            </a:r>
          </a:p>
          <a:p>
            <a:r>
              <a:rPr lang="en-US" dirty="0"/>
              <a:t>14.Surrender Value </a:t>
            </a:r>
          </a:p>
          <a:p>
            <a:r>
              <a:rPr lang="en-US" dirty="0"/>
              <a:t>15.Loan </a:t>
            </a:r>
          </a:p>
          <a:p>
            <a:r>
              <a:rPr lang="en-US" dirty="0"/>
              <a:t>16.Settlement Options </a:t>
            </a:r>
          </a:p>
          <a:p>
            <a:r>
              <a:rPr lang="en-US" dirty="0"/>
              <a:t>17.Computation of BMI </a:t>
            </a:r>
          </a:p>
          <a:p>
            <a:r>
              <a:rPr lang="en-US" dirty="0"/>
              <a:t>18.Estimated Weight , Numerical Rating, EMRs</a:t>
            </a:r>
          </a:p>
          <a:p>
            <a:r>
              <a:rPr lang="en-US" dirty="0"/>
              <a:t>19.Miscellaneous Topics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8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F3A03F-7DAD-4AAA-8267-461C9C1E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“There is no business like Life Insurance business because there is nothing like Life Insurance”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B89617-7C98-4475-A1BA-D6496DD8E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Fred A Lumb  CLU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02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CA27-7351-9FC2-2D40-01231BBD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Age, Dates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2E5380B-93FA-C503-375F-58C26AD806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5283" y="2240921"/>
            <a:ext cx="3627434" cy="3520745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D579BF5-797A-3D49-50D2-11DEFCAC4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4200" y="2140527"/>
            <a:ext cx="4940623" cy="3621139"/>
          </a:xfrm>
        </p:spPr>
      </p:pic>
    </p:spTree>
    <p:extLst>
      <p:ext uri="{BB962C8B-B14F-4D97-AF65-F5344CB8AC3E}">
        <p14:creationId xmlns:p14="http://schemas.microsoft.com/office/powerpoint/2010/main" val="1751119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7CDC-8FFC-5244-BD07-CE22F33E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2954"/>
            <a:ext cx="10515600" cy="673010"/>
          </a:xfrm>
        </p:spPr>
        <p:txBody>
          <a:bodyPr>
            <a:normAutofit fontScale="90000"/>
          </a:bodyPr>
          <a:lstStyle/>
          <a:p>
            <a:r>
              <a:rPr lang="en-US" dirty="0"/>
              <a:t>Premium Computation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E5869A-88EB-E057-F775-39BA17878E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5100" y="846470"/>
            <a:ext cx="4778154" cy="3337849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1C96C9-3AF2-0CC1-5836-E3CEF6936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0225" y="1332188"/>
            <a:ext cx="4687631" cy="44243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9FCE1-7D5D-2BD8-3DFD-92FED079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74" y="4213054"/>
            <a:ext cx="3901778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10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C693-CC0D-BF9C-3875-ACDCE7D2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Up Computation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04C2D6-8DFC-C321-E48C-6C0E9A1311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344" y="1690688"/>
            <a:ext cx="5945185" cy="211648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F8A314-6E38-BA84-1588-56010AE8A1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8130" y="2366613"/>
            <a:ext cx="5159187" cy="25300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661F5-0482-5D57-A3EC-07D4BBA3932A}"/>
              </a:ext>
            </a:extLst>
          </p:cNvPr>
          <p:cNvSpPr txBox="1"/>
          <p:nvPr/>
        </p:nvSpPr>
        <p:spPr>
          <a:xfrm>
            <a:off x="838199" y="3807173"/>
            <a:ext cx="50956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Solution: In the given case due date of first unpaid premium needs to be computed, which is nothing but, date of last premium paid + Mode.  In other words the FUP is 11-11-1991 + (half year) = 11-05-1992. Paid up value computation is required when the policy is in </a:t>
            </a:r>
            <a:r>
              <a:rPr lang="en-US" sz="1400" dirty="0" err="1"/>
              <a:t>inforce</a:t>
            </a:r>
            <a:r>
              <a:rPr lang="en-US" sz="1400" dirty="0"/>
              <a:t> condition.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7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1566-D35C-4338-904C-A8705BE41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790" y="1116871"/>
            <a:ext cx="3168000" cy="2387600"/>
          </a:xfrm>
        </p:spPr>
        <p:txBody>
          <a:bodyPr/>
          <a:lstStyle/>
          <a:p>
            <a:r>
              <a:rPr lang="en-US" sz="4400" dirty="0"/>
              <a:t>Call for Action</a:t>
            </a:r>
            <a:br>
              <a:rPr lang="en-US" sz="4400" dirty="0"/>
            </a:br>
            <a:r>
              <a:rPr lang="en-US" sz="4400" dirty="0"/>
              <a:t>for</a:t>
            </a:r>
            <a:br>
              <a:rPr lang="en-US" dirty="0"/>
            </a:br>
            <a:r>
              <a:rPr lang="en-US" dirty="0"/>
              <a:t>CMAs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FD967-DF54-47BC-AF75-0AAC031E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790" y="3771900"/>
            <a:ext cx="3168000" cy="2161762"/>
          </a:xfrm>
        </p:spPr>
        <p:txBody>
          <a:bodyPr>
            <a:normAutofit/>
          </a:bodyPr>
          <a:lstStyle/>
          <a:p>
            <a:r>
              <a:rPr lang="en-US" dirty="0"/>
              <a:t>Develop domain and analytical skillsets in Life Insurance industry. •</a:t>
            </a:r>
          </a:p>
          <a:p>
            <a:r>
              <a:rPr lang="en-US" dirty="0"/>
              <a:t>Explore new options by diving deep into the Ocean of Insurance</a:t>
            </a:r>
          </a:p>
        </p:txBody>
      </p:sp>
      <p:pic>
        <p:nvPicPr>
          <p:cNvPr id="8" name="Picture Placeholder 7" descr="Inside of a shell">
            <a:extLst>
              <a:ext uri="{FF2B5EF4-FFF2-40B4-BE49-F238E27FC236}">
                <a16:creationId xmlns:a16="http://schemas.microsoft.com/office/drawing/2014/main" id="{D8FE157F-2A15-4EB8-81A7-C957105F36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0366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5" y="2492836"/>
            <a:ext cx="4015410" cy="13306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19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06DBB9-0C02-9A2A-B55D-60FD47BC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894522"/>
            <a:ext cx="10515600" cy="796166"/>
          </a:xfrm>
        </p:spPr>
        <p:txBody>
          <a:bodyPr anchor="ctr">
            <a:normAutofit/>
          </a:bodyPr>
          <a:lstStyle/>
          <a:p>
            <a:r>
              <a:rPr lang="en-US" dirty="0"/>
              <a:t>Opportunities &amp; Challenges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90440B-A6B6-138E-80A2-5E9B2E6BE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987908"/>
              </p:ext>
            </p:extLst>
          </p:nvPr>
        </p:nvGraphicFramePr>
        <p:xfrm>
          <a:off x="838202" y="1825626"/>
          <a:ext cx="10515600" cy="413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21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2195F7-77DD-7F79-A5EE-30B38E7BA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48" y="1367850"/>
            <a:ext cx="11193904" cy="5113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239C3D-3B56-4D01-C150-4A1C488823D5}"/>
              </a:ext>
            </a:extLst>
          </p:cNvPr>
          <p:cNvSpPr txBox="1"/>
          <p:nvPr/>
        </p:nvSpPr>
        <p:spPr>
          <a:xfrm>
            <a:off x="3513573" y="472273"/>
            <a:ext cx="516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Regulatory Scenario</a:t>
            </a:r>
          </a:p>
        </p:txBody>
      </p:sp>
    </p:spTree>
    <p:extLst>
      <p:ext uri="{BB962C8B-B14F-4D97-AF65-F5344CB8AC3E}">
        <p14:creationId xmlns:p14="http://schemas.microsoft.com/office/powerpoint/2010/main" val="207178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31B623-F598-AB26-62AC-CFAF8F53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1D7305-951F-A9DD-639A-EAEC808A8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600" y="2280976"/>
            <a:ext cx="10528076" cy="3215472"/>
          </a:xfrm>
        </p:spPr>
      </p:pic>
    </p:spTree>
    <p:extLst>
      <p:ext uri="{BB962C8B-B14F-4D97-AF65-F5344CB8AC3E}">
        <p14:creationId xmlns:p14="http://schemas.microsoft.com/office/powerpoint/2010/main" val="5893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EEA53-54CA-D67C-46ED-073C129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Some important proposals approved in the 120th Meeting of the Authority held at its headquarters in Hyderabad on Friday, 25th November 2022: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69885-0541-2B99-73C1-0BD62B3B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Registration of Indian Insurance companies </a:t>
            </a:r>
          </a:p>
          <a:p>
            <a:r>
              <a:rPr lang="en-US" dirty="0"/>
              <a:t>2. </a:t>
            </a:r>
            <a:r>
              <a:rPr lang="en-US" b="1" dirty="0"/>
              <a:t>Increase in tie-up limits for intermediaries </a:t>
            </a:r>
            <a:r>
              <a:rPr lang="en-US" dirty="0"/>
              <a:t>:the maximum number of tie ups for Corporate Agents (CA) and Insurance Marketing Firms (IMF) have been increased. Now, a CA can tie up with 9 insurers (earlier 3 insurers) and IMF can tie up with 6 insurers (earlier 2 insurers) in each line of business of life, general and health for distribution of their insurance products. </a:t>
            </a:r>
          </a:p>
          <a:p>
            <a:r>
              <a:rPr lang="en-US" dirty="0"/>
              <a:t>3. </a:t>
            </a:r>
            <a:r>
              <a:rPr lang="en-US" b="1" dirty="0"/>
              <a:t>Regulatory sandbox </a:t>
            </a:r>
            <a:r>
              <a:rPr lang="en-US" dirty="0"/>
              <a:t>:The Regulatory sandbox is a framework which provides a testing environment to the companies to enable them to test their innovative products, technologies, etc., in a controlled regulatory setting. It promotes innovation and technological solutions in the industry. </a:t>
            </a:r>
          </a:p>
          <a:p>
            <a:r>
              <a:rPr lang="en-US" dirty="0"/>
              <a:t>4. </a:t>
            </a:r>
            <a:r>
              <a:rPr lang="en-US" b="1" dirty="0"/>
              <a:t>Other forms of capital </a:t>
            </a:r>
            <a:r>
              <a:rPr lang="en-US" dirty="0"/>
              <a:t>:In order to facilitate ease of raising other forms of capital viz., subordinated debt and/or preference shares, the requirement of prior approval from IRDAI is dispensed with.</a:t>
            </a:r>
          </a:p>
          <a:p>
            <a:r>
              <a:rPr lang="en-US" dirty="0"/>
              <a:t>5. </a:t>
            </a:r>
            <a:r>
              <a:rPr lang="en-US" b="1" dirty="0"/>
              <a:t>Appointed Actuary : </a:t>
            </a:r>
            <a:r>
              <a:rPr lang="en-US" dirty="0"/>
              <a:t>the experience and qualification requirements have been made flexible. </a:t>
            </a:r>
          </a:p>
          <a:p>
            <a:r>
              <a:rPr lang="en-US" dirty="0"/>
              <a:t>6. </a:t>
            </a:r>
            <a:r>
              <a:rPr lang="en-US" b="1" dirty="0"/>
              <a:t>Solvency Norms for General Insurers</a:t>
            </a:r>
          </a:p>
          <a:p>
            <a:r>
              <a:rPr lang="en-US" dirty="0"/>
              <a:t>7. </a:t>
            </a:r>
            <a:r>
              <a:rPr lang="en-US" b="1" dirty="0"/>
              <a:t>Solvency Norms for Life Insurers </a:t>
            </a:r>
          </a:p>
        </p:txBody>
      </p:sp>
    </p:spTree>
    <p:extLst>
      <p:ext uri="{BB962C8B-B14F-4D97-AF65-F5344CB8AC3E}">
        <p14:creationId xmlns:p14="http://schemas.microsoft.com/office/powerpoint/2010/main" val="410024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-Theme-Wat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nference Presentation_Win32_SB v2" id="{BC88B365-8E38-4ABB-98F4-3EC291BC7C6D}" vid="{68186960-B69F-4045-8CE0-AF496D95D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1879</TotalTime>
  <Words>2275</Words>
  <Application>Microsoft Office PowerPoint</Application>
  <PresentationFormat>Widescreen</PresentationFormat>
  <Paragraphs>384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Brush Script Std</vt:lpstr>
      <vt:lpstr>Calibri</vt:lpstr>
      <vt:lpstr>Garamond</vt:lpstr>
      <vt:lpstr>Office Theme</vt:lpstr>
      <vt:lpstr>Internal Audit in Life Insurance</vt:lpstr>
      <vt:lpstr>Prof. CMA P N Murthy</vt:lpstr>
      <vt:lpstr>PowerPoint Presentation</vt:lpstr>
      <vt:lpstr>Companies Act 2013</vt:lpstr>
      <vt:lpstr>“There is no business like Life Insurance business because there is nothing like Life Insurance”</vt:lpstr>
      <vt:lpstr>Opportunities &amp; Challenges</vt:lpstr>
      <vt:lpstr>PowerPoint Presentation</vt:lpstr>
      <vt:lpstr>Focus Areas</vt:lpstr>
      <vt:lpstr>Some important proposals approved in the 120th Meeting of the Authority held at its headquarters in Hyderabad on Friday, 25th November 2022: </vt:lpstr>
      <vt:lpstr>PowerPoint Presentation</vt:lpstr>
      <vt:lpstr>At a 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: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Discussion</vt:lpstr>
      <vt:lpstr>PowerPoint Presentation</vt:lpstr>
      <vt:lpstr>Overview</vt:lpstr>
      <vt:lpstr>General Administration</vt:lpstr>
      <vt:lpstr>Sales &amp; Marketing</vt:lpstr>
      <vt:lpstr>Underwriting</vt:lpstr>
      <vt:lpstr>Contract Issuances</vt:lpstr>
      <vt:lpstr>Policy Servicing- General</vt:lpstr>
      <vt:lpstr>Policy Servicing- Alterations</vt:lpstr>
      <vt:lpstr>Policy Servicing- Revivals</vt:lpstr>
      <vt:lpstr>Policy Servicing- Nomination</vt:lpstr>
      <vt:lpstr>Policy Servicing-Assignment</vt:lpstr>
      <vt:lpstr>Policy Servicing-Death Claims</vt:lpstr>
      <vt:lpstr>Policy Servicing-Maturity Claims</vt:lpstr>
      <vt:lpstr>Actuarial- Pricing and Valuation</vt:lpstr>
      <vt:lpstr>Investments</vt:lpstr>
      <vt:lpstr>Regulatory &amp; Compliance- Insurance Act,1938</vt:lpstr>
      <vt:lpstr>Regulatory &amp; Compliance- Insurance Act,1938</vt:lpstr>
      <vt:lpstr>Regulatory &amp; Compliance- Insurance Act,1938</vt:lpstr>
      <vt:lpstr>IRDAI Regulations</vt:lpstr>
      <vt:lpstr>Systems, HR, GRM</vt:lpstr>
      <vt:lpstr>HR &amp; GRM</vt:lpstr>
      <vt:lpstr>F&amp;A</vt:lpstr>
      <vt:lpstr>Fin &amp;Accounts</vt:lpstr>
      <vt:lpstr>Audit &amp; Compliance</vt:lpstr>
      <vt:lpstr>Some Computations</vt:lpstr>
      <vt:lpstr>General Computations</vt:lpstr>
      <vt:lpstr>Age, Dates etc</vt:lpstr>
      <vt:lpstr>Premium Computation</vt:lpstr>
      <vt:lpstr>Paid Up Computation</vt:lpstr>
      <vt:lpstr>Call for Action for CMAs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 of a  Life Insurance Organization</dc:title>
  <dc:creator>KVF</dc:creator>
  <cp:lastModifiedBy>Narasimha Murthy</cp:lastModifiedBy>
  <cp:revision>80</cp:revision>
  <dcterms:created xsi:type="dcterms:W3CDTF">2020-06-23T07:37:43Z</dcterms:created>
  <dcterms:modified xsi:type="dcterms:W3CDTF">2024-10-24T06:39:29Z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