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6" r:id="rId2"/>
    <p:sldId id="257" r:id="rId3"/>
    <p:sldId id="334" r:id="rId4"/>
    <p:sldId id="303" r:id="rId5"/>
    <p:sldId id="296" r:id="rId6"/>
    <p:sldId id="264" r:id="rId7"/>
    <p:sldId id="276" r:id="rId8"/>
    <p:sldId id="266" r:id="rId9"/>
    <p:sldId id="265" r:id="rId10"/>
    <p:sldId id="267" r:id="rId11"/>
    <p:sldId id="304" r:id="rId12"/>
    <p:sldId id="326" r:id="rId13"/>
    <p:sldId id="307" r:id="rId14"/>
    <p:sldId id="308" r:id="rId15"/>
    <p:sldId id="309" r:id="rId16"/>
    <p:sldId id="320" r:id="rId17"/>
    <p:sldId id="321" r:id="rId18"/>
    <p:sldId id="340" r:id="rId19"/>
    <p:sldId id="310" r:id="rId20"/>
    <p:sldId id="311" r:id="rId21"/>
    <p:sldId id="312" r:id="rId22"/>
    <p:sldId id="314" r:id="rId23"/>
    <p:sldId id="315" r:id="rId24"/>
    <p:sldId id="316" r:id="rId25"/>
    <p:sldId id="319" r:id="rId26"/>
    <p:sldId id="318" r:id="rId27"/>
    <p:sldId id="327" r:id="rId28"/>
    <p:sldId id="277" r:id="rId29"/>
    <p:sldId id="278" r:id="rId30"/>
    <p:sldId id="279" r:id="rId31"/>
    <p:sldId id="270" r:id="rId32"/>
    <p:sldId id="271" r:id="rId33"/>
    <p:sldId id="272" r:id="rId34"/>
    <p:sldId id="341" r:id="rId35"/>
    <p:sldId id="342" r:id="rId36"/>
    <p:sldId id="273" r:id="rId37"/>
    <p:sldId id="329" r:id="rId38"/>
    <p:sldId id="262" r:id="rId39"/>
    <p:sldId id="263" r:id="rId40"/>
    <p:sldId id="332" r:id="rId41"/>
    <p:sldId id="328" r:id="rId42"/>
    <p:sldId id="337" r:id="rId43"/>
    <p:sldId id="336" r:id="rId44"/>
    <p:sldId id="306" r:id="rId45"/>
    <p:sldId id="324" r:id="rId46"/>
    <p:sldId id="338" r:id="rId47"/>
    <p:sldId id="325" r:id="rId48"/>
    <p:sldId id="339" r:id="rId49"/>
    <p:sldId id="333" r:id="rId50"/>
    <p:sldId id="331"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255" autoAdjust="0"/>
  </p:normalViewPr>
  <p:slideViewPr>
    <p:cSldViewPr snapToGrid="0">
      <p:cViewPr varScale="1">
        <p:scale>
          <a:sx n="74" d="100"/>
          <a:sy n="74" d="100"/>
        </p:scale>
        <p:origin x="55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CD6DC0-6F0F-435D-954A-49385E890CD4}" type="datetimeFigureOut">
              <a:rPr lang="en-IN" smtClean="0"/>
              <a:t>24-08-2024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E48CE3-A506-4313-BC75-DDF5F95B294F}" type="slidenum">
              <a:rPr lang="en-IN" smtClean="0"/>
              <a:t>‹#›</a:t>
            </a:fld>
            <a:endParaRPr lang="en-IN"/>
          </a:p>
        </p:txBody>
      </p:sp>
    </p:spTree>
    <p:extLst>
      <p:ext uri="{BB962C8B-B14F-4D97-AF65-F5344CB8AC3E}">
        <p14:creationId xmlns:p14="http://schemas.microsoft.com/office/powerpoint/2010/main" val="2570331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43E48CE3-A506-4313-BC75-DDF5F95B294F}" type="slidenum">
              <a:rPr lang="en-IN" smtClean="0"/>
              <a:t>19</a:t>
            </a:fld>
            <a:endParaRPr lang="en-IN"/>
          </a:p>
        </p:txBody>
      </p:sp>
    </p:spTree>
    <p:extLst>
      <p:ext uri="{BB962C8B-B14F-4D97-AF65-F5344CB8AC3E}">
        <p14:creationId xmlns:p14="http://schemas.microsoft.com/office/powerpoint/2010/main" val="958710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323BD874-C74B-4142-98B4-4841658216E9}" type="slidenum">
              <a:rPr lang="en-IN" smtClean="0"/>
              <a:t>42</a:t>
            </a:fld>
            <a:endParaRPr lang="en-IN"/>
          </a:p>
        </p:txBody>
      </p:sp>
    </p:spTree>
    <p:extLst>
      <p:ext uri="{BB962C8B-B14F-4D97-AF65-F5344CB8AC3E}">
        <p14:creationId xmlns:p14="http://schemas.microsoft.com/office/powerpoint/2010/main" val="1627254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2F739E2A-4F81-4288-B168-00447CB65F97}" type="datetimeFigureOut">
              <a:rPr lang="en-IN" smtClean="0"/>
              <a:t>24-08-2024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480B5FD-2F52-45D9-A0F8-26CB52254B7F}" type="slidenum">
              <a:rPr lang="en-IN" smtClean="0"/>
              <a:t>‹#›</a:t>
            </a:fld>
            <a:endParaRPr lang="en-IN"/>
          </a:p>
        </p:txBody>
      </p:sp>
    </p:spTree>
    <p:extLst>
      <p:ext uri="{BB962C8B-B14F-4D97-AF65-F5344CB8AC3E}">
        <p14:creationId xmlns:p14="http://schemas.microsoft.com/office/powerpoint/2010/main" val="83711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2F739E2A-4F81-4288-B168-00447CB65F97}" type="datetimeFigureOut">
              <a:rPr lang="en-IN" smtClean="0"/>
              <a:t>24-08-2024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480B5FD-2F52-45D9-A0F8-26CB52254B7F}" type="slidenum">
              <a:rPr lang="en-IN" smtClean="0"/>
              <a:t>‹#›</a:t>
            </a:fld>
            <a:endParaRPr lang="en-IN"/>
          </a:p>
        </p:txBody>
      </p:sp>
    </p:spTree>
    <p:extLst>
      <p:ext uri="{BB962C8B-B14F-4D97-AF65-F5344CB8AC3E}">
        <p14:creationId xmlns:p14="http://schemas.microsoft.com/office/powerpoint/2010/main" val="2094157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2F739E2A-4F81-4288-B168-00447CB65F97}" type="datetimeFigureOut">
              <a:rPr lang="en-IN" smtClean="0"/>
              <a:t>24-08-2024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480B5FD-2F52-45D9-A0F8-26CB52254B7F}" type="slidenum">
              <a:rPr lang="en-IN" smtClean="0"/>
              <a:t>‹#›</a:t>
            </a:fld>
            <a:endParaRPr lang="en-IN"/>
          </a:p>
        </p:txBody>
      </p:sp>
    </p:spTree>
    <p:extLst>
      <p:ext uri="{BB962C8B-B14F-4D97-AF65-F5344CB8AC3E}">
        <p14:creationId xmlns:p14="http://schemas.microsoft.com/office/powerpoint/2010/main" val="4106802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2F739E2A-4F81-4288-B168-00447CB65F97}" type="datetimeFigureOut">
              <a:rPr lang="en-IN" smtClean="0"/>
              <a:t>24-08-2024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480B5FD-2F52-45D9-A0F8-26CB52254B7F}" type="slidenum">
              <a:rPr lang="en-IN" smtClean="0"/>
              <a:t>‹#›</a:t>
            </a:fld>
            <a:endParaRPr lang="en-IN"/>
          </a:p>
        </p:txBody>
      </p:sp>
    </p:spTree>
    <p:extLst>
      <p:ext uri="{BB962C8B-B14F-4D97-AF65-F5344CB8AC3E}">
        <p14:creationId xmlns:p14="http://schemas.microsoft.com/office/powerpoint/2010/main" val="2921098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739E2A-4F81-4288-B168-00447CB65F97}" type="datetimeFigureOut">
              <a:rPr lang="en-IN" smtClean="0"/>
              <a:t>24-08-2024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480B5FD-2F52-45D9-A0F8-26CB52254B7F}" type="slidenum">
              <a:rPr lang="en-IN" smtClean="0"/>
              <a:t>‹#›</a:t>
            </a:fld>
            <a:endParaRPr lang="en-IN"/>
          </a:p>
        </p:txBody>
      </p:sp>
    </p:spTree>
    <p:extLst>
      <p:ext uri="{BB962C8B-B14F-4D97-AF65-F5344CB8AC3E}">
        <p14:creationId xmlns:p14="http://schemas.microsoft.com/office/powerpoint/2010/main" val="2802844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2F739E2A-4F81-4288-B168-00447CB65F97}" type="datetimeFigureOut">
              <a:rPr lang="en-IN" smtClean="0"/>
              <a:t>24-08-2024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480B5FD-2F52-45D9-A0F8-26CB52254B7F}" type="slidenum">
              <a:rPr lang="en-IN" smtClean="0"/>
              <a:t>‹#›</a:t>
            </a:fld>
            <a:endParaRPr lang="en-IN"/>
          </a:p>
        </p:txBody>
      </p:sp>
    </p:spTree>
    <p:extLst>
      <p:ext uri="{BB962C8B-B14F-4D97-AF65-F5344CB8AC3E}">
        <p14:creationId xmlns:p14="http://schemas.microsoft.com/office/powerpoint/2010/main" val="3494255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2F739E2A-4F81-4288-B168-00447CB65F97}" type="datetimeFigureOut">
              <a:rPr lang="en-IN" smtClean="0"/>
              <a:t>24-08-2024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2480B5FD-2F52-45D9-A0F8-26CB52254B7F}" type="slidenum">
              <a:rPr lang="en-IN" smtClean="0"/>
              <a:t>‹#›</a:t>
            </a:fld>
            <a:endParaRPr lang="en-IN"/>
          </a:p>
        </p:txBody>
      </p:sp>
    </p:spTree>
    <p:extLst>
      <p:ext uri="{BB962C8B-B14F-4D97-AF65-F5344CB8AC3E}">
        <p14:creationId xmlns:p14="http://schemas.microsoft.com/office/powerpoint/2010/main" val="2447881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2F739E2A-4F81-4288-B168-00447CB65F97}" type="datetimeFigureOut">
              <a:rPr lang="en-IN" smtClean="0"/>
              <a:t>24-08-2024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2480B5FD-2F52-45D9-A0F8-26CB52254B7F}" type="slidenum">
              <a:rPr lang="en-IN" smtClean="0"/>
              <a:t>‹#›</a:t>
            </a:fld>
            <a:endParaRPr lang="en-IN"/>
          </a:p>
        </p:txBody>
      </p:sp>
    </p:spTree>
    <p:extLst>
      <p:ext uri="{BB962C8B-B14F-4D97-AF65-F5344CB8AC3E}">
        <p14:creationId xmlns:p14="http://schemas.microsoft.com/office/powerpoint/2010/main" val="3957005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739E2A-4F81-4288-B168-00447CB65F97}" type="datetimeFigureOut">
              <a:rPr lang="en-IN" smtClean="0"/>
              <a:t>24-08-2024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2480B5FD-2F52-45D9-A0F8-26CB52254B7F}" type="slidenum">
              <a:rPr lang="en-IN" smtClean="0"/>
              <a:t>‹#›</a:t>
            </a:fld>
            <a:endParaRPr lang="en-IN"/>
          </a:p>
        </p:txBody>
      </p:sp>
    </p:spTree>
    <p:extLst>
      <p:ext uri="{BB962C8B-B14F-4D97-AF65-F5344CB8AC3E}">
        <p14:creationId xmlns:p14="http://schemas.microsoft.com/office/powerpoint/2010/main" val="2584856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739E2A-4F81-4288-B168-00447CB65F97}" type="datetimeFigureOut">
              <a:rPr lang="en-IN" smtClean="0"/>
              <a:t>24-08-2024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480B5FD-2F52-45D9-A0F8-26CB52254B7F}" type="slidenum">
              <a:rPr lang="en-IN" smtClean="0"/>
              <a:t>‹#›</a:t>
            </a:fld>
            <a:endParaRPr lang="en-IN"/>
          </a:p>
        </p:txBody>
      </p:sp>
    </p:spTree>
    <p:extLst>
      <p:ext uri="{BB962C8B-B14F-4D97-AF65-F5344CB8AC3E}">
        <p14:creationId xmlns:p14="http://schemas.microsoft.com/office/powerpoint/2010/main" val="3839570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739E2A-4F81-4288-B168-00447CB65F97}" type="datetimeFigureOut">
              <a:rPr lang="en-IN" smtClean="0"/>
              <a:t>24-08-2024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480B5FD-2F52-45D9-A0F8-26CB52254B7F}" type="slidenum">
              <a:rPr lang="en-IN" smtClean="0"/>
              <a:t>‹#›</a:t>
            </a:fld>
            <a:endParaRPr lang="en-IN"/>
          </a:p>
        </p:txBody>
      </p:sp>
    </p:spTree>
    <p:extLst>
      <p:ext uri="{BB962C8B-B14F-4D97-AF65-F5344CB8AC3E}">
        <p14:creationId xmlns:p14="http://schemas.microsoft.com/office/powerpoint/2010/main" val="3312671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739E2A-4F81-4288-B168-00447CB65F97}" type="datetimeFigureOut">
              <a:rPr lang="en-IN" smtClean="0"/>
              <a:t>24-08-2024</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80B5FD-2F52-45D9-A0F8-26CB52254B7F}" type="slidenum">
              <a:rPr lang="en-IN" smtClean="0"/>
              <a:t>‹#›</a:t>
            </a:fld>
            <a:endParaRPr lang="en-IN"/>
          </a:p>
        </p:txBody>
      </p:sp>
    </p:spTree>
    <p:extLst>
      <p:ext uri="{BB962C8B-B14F-4D97-AF65-F5344CB8AC3E}">
        <p14:creationId xmlns:p14="http://schemas.microsoft.com/office/powerpoint/2010/main" val="18014034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7.w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4478" y="-1057951"/>
            <a:ext cx="9144000" cy="2387600"/>
          </a:xfrm>
        </p:spPr>
        <p:txBody>
          <a:bodyPr>
            <a:normAutofit/>
          </a:bodyPr>
          <a:lstStyle/>
          <a:p>
            <a:r>
              <a:rPr lang="en-US" sz="2400" b="1" dirty="0" smtClean="0">
                <a:solidFill>
                  <a:srgbClr val="C00000"/>
                </a:solidFill>
                <a:latin typeface="Arial" panose="020B0604020202020204" pitchFamily="34" charset="0"/>
                <a:cs typeface="Arial" panose="020B0604020202020204" pitchFamily="34" charset="0"/>
              </a:rPr>
              <a:t>Climate Risk for Banks</a:t>
            </a:r>
            <a:br>
              <a:rPr lang="en-US" sz="2400" b="1" dirty="0" smtClean="0">
                <a:solidFill>
                  <a:srgbClr val="C00000"/>
                </a:solidFill>
                <a:latin typeface="Arial" panose="020B0604020202020204" pitchFamily="34" charset="0"/>
                <a:cs typeface="Arial" panose="020B0604020202020204" pitchFamily="34" charset="0"/>
              </a:rPr>
            </a:br>
            <a:r>
              <a:rPr lang="en-US" sz="1800" b="1" dirty="0" smtClean="0">
                <a:solidFill>
                  <a:srgbClr val="002060"/>
                </a:solidFill>
                <a:latin typeface="Arial" panose="020B0604020202020204" pitchFamily="34" charset="0"/>
                <a:cs typeface="Arial" panose="020B0604020202020204" pitchFamily="34" charset="0"/>
              </a:rPr>
              <a:t>Impact, Mitigation and Disclosure</a:t>
            </a:r>
            <a:br>
              <a:rPr lang="en-US" sz="1800" b="1" dirty="0" smtClean="0">
                <a:solidFill>
                  <a:srgbClr val="002060"/>
                </a:solidFill>
                <a:latin typeface="Arial" panose="020B0604020202020204" pitchFamily="34" charset="0"/>
                <a:cs typeface="Arial" panose="020B0604020202020204" pitchFamily="34" charset="0"/>
              </a:rPr>
            </a:br>
            <a:endParaRPr lang="en-IN" sz="1800" b="1" dirty="0">
              <a:solidFill>
                <a:srgbClr val="002060"/>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384478" y="2695673"/>
            <a:ext cx="9144000" cy="1655762"/>
          </a:xfrm>
        </p:spPr>
        <p:txBody>
          <a:bodyPr>
            <a:noAutofit/>
          </a:bodyPr>
          <a:lstStyle/>
          <a:p>
            <a:r>
              <a:rPr lang="en-US" sz="1800" b="1" dirty="0">
                <a:solidFill>
                  <a:srgbClr val="C00000"/>
                </a:solidFill>
                <a:latin typeface="Arial" panose="020B0604020202020204" pitchFamily="34" charset="0"/>
                <a:cs typeface="Arial" panose="020B0604020202020204" pitchFamily="34" charset="0"/>
              </a:rPr>
              <a:t>Dr. S K Gupta</a:t>
            </a:r>
          </a:p>
          <a:p>
            <a:endParaRPr lang="en-US" sz="1800" b="1" dirty="0" smtClean="0">
              <a:solidFill>
                <a:srgbClr val="002060"/>
              </a:solidFill>
              <a:latin typeface="Arial" panose="020B0604020202020204" pitchFamily="34" charset="0"/>
              <a:cs typeface="Arial" panose="020B0604020202020204" pitchFamily="34" charset="0"/>
            </a:endParaRPr>
          </a:p>
          <a:p>
            <a:endParaRPr lang="en-US" sz="1800" b="1" dirty="0" smtClean="0">
              <a:solidFill>
                <a:srgbClr val="002060"/>
              </a:solidFill>
              <a:latin typeface="Arial" panose="020B0604020202020204" pitchFamily="34" charset="0"/>
              <a:cs typeface="Arial" panose="020B0604020202020204" pitchFamily="34" charset="0"/>
            </a:endParaRPr>
          </a:p>
          <a:p>
            <a:r>
              <a:rPr lang="en-US" sz="1800" b="1" dirty="0" smtClean="0">
                <a:solidFill>
                  <a:srgbClr val="C00000"/>
                </a:solidFill>
                <a:latin typeface="Arial" panose="020B0604020202020204" pitchFamily="34" charset="0"/>
                <a:cs typeface="Arial" panose="020B0604020202020204" pitchFamily="34" charset="0"/>
              </a:rPr>
              <a:t>Dr. S K Gupta</a:t>
            </a:r>
          </a:p>
          <a:p>
            <a:r>
              <a:rPr lang="en-US" sz="1800" dirty="0" smtClean="0">
                <a:solidFill>
                  <a:srgbClr val="002060"/>
                </a:solidFill>
                <a:latin typeface="Arial" panose="020B0604020202020204" pitchFamily="34" charset="0"/>
                <a:cs typeface="Arial" panose="020B0604020202020204" pitchFamily="34" charset="0"/>
              </a:rPr>
              <a:t>M</a:t>
            </a:r>
            <a:r>
              <a:rPr lang="en-US" sz="1800" dirty="0">
                <a:solidFill>
                  <a:srgbClr val="002060"/>
                </a:solidFill>
                <a:latin typeface="Arial" panose="020B0604020202020204" pitchFamily="34" charset="0"/>
                <a:cs typeface="Arial" panose="020B0604020202020204" pitchFamily="34" charset="0"/>
              </a:rPr>
              <a:t>. Com, FCMA, FCS, Ph. </a:t>
            </a:r>
            <a:r>
              <a:rPr lang="en-US" sz="1800" dirty="0" smtClean="0">
                <a:solidFill>
                  <a:srgbClr val="002060"/>
                </a:solidFill>
                <a:latin typeface="Arial" panose="020B0604020202020204" pitchFamily="34" charset="0"/>
                <a:cs typeface="Arial" panose="020B0604020202020204" pitchFamily="34" charset="0"/>
              </a:rPr>
              <a:t>D</a:t>
            </a:r>
          </a:p>
          <a:p>
            <a:r>
              <a:rPr lang="en-US" sz="1800" dirty="0" smtClean="0">
                <a:solidFill>
                  <a:srgbClr val="002060"/>
                </a:solidFill>
                <a:latin typeface="Arial" panose="020B0604020202020204" pitchFamily="34" charset="0"/>
                <a:cs typeface="Arial" panose="020B0604020202020204" pitchFamily="34" charset="0"/>
              </a:rPr>
              <a:t>MD </a:t>
            </a:r>
            <a:r>
              <a:rPr lang="en-US" sz="1800" dirty="0">
                <a:solidFill>
                  <a:srgbClr val="002060"/>
                </a:solidFill>
                <a:latin typeface="Arial" panose="020B0604020202020204" pitchFamily="34" charset="0"/>
                <a:cs typeface="Arial" panose="020B0604020202020204" pitchFamily="34" charset="0"/>
              </a:rPr>
              <a:t>- ICMAI Registered Valuers Organization</a:t>
            </a:r>
          </a:p>
          <a:p>
            <a:r>
              <a:rPr lang="en-US" sz="1800" dirty="0">
                <a:solidFill>
                  <a:srgbClr val="002060"/>
                </a:solidFill>
                <a:latin typeface="Arial" panose="020B0604020202020204" pitchFamily="34" charset="0"/>
                <a:cs typeface="Arial" panose="020B0604020202020204" pitchFamily="34" charset="0"/>
              </a:rPr>
              <a:t> </a:t>
            </a:r>
            <a:r>
              <a:rPr lang="en-US" sz="1800" dirty="0" smtClean="0">
                <a:solidFill>
                  <a:srgbClr val="002060"/>
                </a:solidFill>
                <a:latin typeface="Arial" panose="020B0604020202020204" pitchFamily="34" charset="0"/>
                <a:cs typeface="Arial" panose="020B0604020202020204" pitchFamily="34" charset="0"/>
              </a:rPr>
              <a:t>CEO </a:t>
            </a:r>
            <a:r>
              <a:rPr lang="en-US" sz="1800" dirty="0">
                <a:solidFill>
                  <a:srgbClr val="002060"/>
                </a:solidFill>
                <a:latin typeface="Arial" panose="020B0604020202020204" pitchFamily="34" charset="0"/>
                <a:cs typeface="Arial" panose="020B0604020202020204" pitchFamily="34" charset="0"/>
              </a:rPr>
              <a:t>- ICMAI Social Auditors Organization </a:t>
            </a:r>
          </a:p>
          <a:p>
            <a:r>
              <a:rPr lang="en-US" sz="1800" dirty="0">
                <a:solidFill>
                  <a:srgbClr val="002060"/>
                </a:solidFill>
                <a:latin typeface="Arial" panose="020B0604020202020204" pitchFamily="34" charset="0"/>
                <a:cs typeface="Arial" panose="020B0604020202020204" pitchFamily="34" charset="0"/>
              </a:rPr>
              <a:t>  </a:t>
            </a:r>
            <a:r>
              <a:rPr lang="en-US" sz="1800" dirty="0" smtClean="0">
                <a:solidFill>
                  <a:srgbClr val="002060"/>
                </a:solidFill>
                <a:latin typeface="Arial" panose="020B0604020202020204" pitchFamily="34" charset="0"/>
                <a:cs typeface="Arial" panose="020B0604020202020204" pitchFamily="34" charset="0"/>
              </a:rPr>
              <a:t>COO </a:t>
            </a:r>
            <a:r>
              <a:rPr lang="en-US" sz="1800" dirty="0">
                <a:solidFill>
                  <a:srgbClr val="002060"/>
                </a:solidFill>
                <a:latin typeface="Arial" panose="020B0604020202020204" pitchFamily="34" charset="0"/>
                <a:cs typeface="Arial" panose="020B0604020202020204" pitchFamily="34" charset="0"/>
              </a:rPr>
              <a:t>- ICMAI International ADR Chamber</a:t>
            </a:r>
          </a:p>
          <a:p>
            <a:endParaRPr lang="en-US" sz="1800" b="1" dirty="0">
              <a:solidFill>
                <a:srgbClr val="002060"/>
              </a:solidFill>
              <a:latin typeface="Arial" panose="020B0604020202020204" pitchFamily="34" charset="0"/>
              <a:cs typeface="Arial" panose="020B0604020202020204" pitchFamily="34" charset="0"/>
            </a:endParaRPr>
          </a:p>
          <a:p>
            <a:endParaRPr lang="en-IN" sz="1800" dirty="0"/>
          </a:p>
        </p:txBody>
      </p:sp>
      <p:pic>
        <p:nvPicPr>
          <p:cNvPr id="4" name="Picture 3"/>
          <p:cNvPicPr>
            <a:picLocks noChangeAspect="1"/>
          </p:cNvPicPr>
          <p:nvPr/>
        </p:nvPicPr>
        <p:blipFill>
          <a:blip r:embed="rId2"/>
          <a:stretch>
            <a:fillRect/>
          </a:stretch>
        </p:blipFill>
        <p:spPr>
          <a:xfrm>
            <a:off x="3812146" y="1329649"/>
            <a:ext cx="4108359" cy="2412846"/>
          </a:xfrm>
          <a:prstGeom prst="rect">
            <a:avLst/>
          </a:prstGeom>
        </p:spPr>
      </p:pic>
    </p:spTree>
    <p:extLst>
      <p:ext uri="{BB962C8B-B14F-4D97-AF65-F5344CB8AC3E}">
        <p14:creationId xmlns:p14="http://schemas.microsoft.com/office/powerpoint/2010/main" val="13939833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1800" b="1" dirty="0" smtClean="0">
                <a:solidFill>
                  <a:srgbClr val="C00000"/>
                </a:solidFill>
                <a:latin typeface="Arial" panose="020B0604020202020204" pitchFamily="34" charset="0"/>
                <a:cs typeface="Arial" panose="020B0604020202020204" pitchFamily="34" charset="0"/>
              </a:rPr>
              <a:t>                                                 Climate </a:t>
            </a:r>
            <a:r>
              <a:rPr lang="en-IN" sz="1800" b="1" dirty="0">
                <a:solidFill>
                  <a:srgbClr val="C00000"/>
                </a:solidFill>
                <a:latin typeface="Arial" panose="020B0604020202020204" pitchFamily="34" charset="0"/>
                <a:cs typeface="Arial" panose="020B0604020202020204" pitchFamily="34" charset="0"/>
              </a:rPr>
              <a:t>Change Risks for Banks</a:t>
            </a:r>
            <a:r>
              <a:rPr lang="en-IN" sz="1800" dirty="0">
                <a:solidFill>
                  <a:srgbClr val="C00000"/>
                </a:solidFill>
                <a:latin typeface="Arial" panose="020B0604020202020204" pitchFamily="34" charset="0"/>
                <a:cs typeface="Arial" panose="020B0604020202020204" pitchFamily="34" charset="0"/>
              </a:rPr>
              <a:t/>
            </a:r>
            <a:br>
              <a:rPr lang="en-IN" sz="1800" dirty="0">
                <a:solidFill>
                  <a:srgbClr val="C00000"/>
                </a:solidFill>
                <a:latin typeface="Arial" panose="020B0604020202020204" pitchFamily="34" charset="0"/>
                <a:cs typeface="Arial" panose="020B0604020202020204" pitchFamily="34" charset="0"/>
              </a:rPr>
            </a:br>
            <a:endParaRPr lang="en-IN" sz="1800"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42665" y="1511726"/>
            <a:ext cx="10515600" cy="4351338"/>
          </a:xfrm>
        </p:spPr>
        <p:txBody>
          <a:bodyPr>
            <a:normAutofit fontScale="25000" lnSpcReduction="20000"/>
          </a:bodyPr>
          <a:lstStyle/>
          <a:p>
            <a:pPr marL="0" indent="0" algn="just">
              <a:buNone/>
            </a:pPr>
            <a:r>
              <a:rPr lang="en-IN" sz="1800" b="1" dirty="0" smtClean="0">
                <a:solidFill>
                  <a:srgbClr val="C00000"/>
                </a:solidFill>
                <a:latin typeface="Arial" panose="020B0604020202020204" pitchFamily="34" charset="0"/>
                <a:cs typeface="Arial" panose="020B0604020202020204" pitchFamily="34" charset="0"/>
              </a:rPr>
              <a:t>           </a:t>
            </a:r>
            <a:r>
              <a:rPr lang="en-IN" sz="7200" b="1" dirty="0" smtClean="0">
                <a:solidFill>
                  <a:srgbClr val="C00000"/>
                </a:solidFill>
                <a:latin typeface="Arial" panose="020B0604020202020204" pitchFamily="34" charset="0"/>
                <a:cs typeface="Arial" panose="020B0604020202020204" pitchFamily="34" charset="0"/>
              </a:rPr>
              <a:t>Physical </a:t>
            </a:r>
            <a:r>
              <a:rPr lang="en-IN" sz="7200" b="1" dirty="0">
                <a:solidFill>
                  <a:srgbClr val="C00000"/>
                </a:solidFill>
                <a:latin typeface="Arial" panose="020B0604020202020204" pitchFamily="34" charset="0"/>
                <a:cs typeface="Arial" panose="020B0604020202020204" pitchFamily="34" charset="0"/>
              </a:rPr>
              <a:t>risks:</a:t>
            </a:r>
            <a:r>
              <a:rPr lang="en-IN" sz="7200" dirty="0">
                <a:solidFill>
                  <a:srgbClr val="C00000"/>
                </a:solidFill>
                <a:latin typeface="Arial" panose="020B0604020202020204" pitchFamily="34" charset="0"/>
                <a:cs typeface="Arial" panose="020B0604020202020204" pitchFamily="34" charset="0"/>
              </a:rPr>
              <a:t> </a:t>
            </a:r>
            <a:endParaRPr lang="en-IN" sz="7200" dirty="0" smtClean="0">
              <a:solidFill>
                <a:srgbClr val="C00000"/>
              </a:solidFill>
              <a:latin typeface="Arial" panose="020B0604020202020204" pitchFamily="34" charset="0"/>
              <a:cs typeface="Arial" panose="020B0604020202020204" pitchFamily="34" charset="0"/>
            </a:endParaRPr>
          </a:p>
          <a:p>
            <a:pPr algn="just"/>
            <a:r>
              <a:rPr lang="en-IN" sz="7200" dirty="0">
                <a:solidFill>
                  <a:srgbClr val="002060"/>
                </a:solidFill>
                <a:latin typeface="Arial" panose="020B0604020202020204" pitchFamily="34" charset="0"/>
                <a:cs typeface="Arial" panose="020B0604020202020204" pitchFamily="34" charset="0"/>
              </a:rPr>
              <a:t>C</a:t>
            </a:r>
            <a:r>
              <a:rPr lang="en-IN" sz="7200" dirty="0" smtClean="0">
                <a:solidFill>
                  <a:srgbClr val="002060"/>
                </a:solidFill>
                <a:latin typeface="Arial" panose="020B0604020202020204" pitchFamily="34" charset="0"/>
                <a:cs typeface="Arial" panose="020B0604020202020204" pitchFamily="34" charset="0"/>
              </a:rPr>
              <a:t>over </a:t>
            </a:r>
            <a:r>
              <a:rPr lang="en-IN" sz="7200" dirty="0">
                <a:solidFill>
                  <a:srgbClr val="002060"/>
                </a:solidFill>
                <a:latin typeface="Arial" panose="020B0604020202020204" pitchFamily="34" charset="0"/>
                <a:cs typeface="Arial" panose="020B0604020202020204" pitchFamily="34" charset="0"/>
              </a:rPr>
              <a:t>those that impact the </a:t>
            </a:r>
            <a:r>
              <a:rPr lang="en-IN" sz="7200" dirty="0">
                <a:solidFill>
                  <a:srgbClr val="C00000"/>
                </a:solidFill>
                <a:latin typeface="Arial" panose="020B0604020202020204" pitchFamily="34" charset="0"/>
                <a:cs typeface="Arial" panose="020B0604020202020204" pitchFamily="34" charset="0"/>
              </a:rPr>
              <a:t>premises and operations of the bank, its customers, and the wider economy. </a:t>
            </a:r>
            <a:endParaRPr lang="en-IN" sz="7200" dirty="0" smtClean="0">
              <a:solidFill>
                <a:srgbClr val="C00000"/>
              </a:solidFill>
              <a:latin typeface="Arial" panose="020B0604020202020204" pitchFamily="34" charset="0"/>
              <a:cs typeface="Arial" panose="020B0604020202020204" pitchFamily="34" charset="0"/>
            </a:endParaRPr>
          </a:p>
          <a:p>
            <a:pPr algn="just"/>
            <a:r>
              <a:rPr lang="en-IN" sz="7200" dirty="0" smtClean="0">
                <a:solidFill>
                  <a:srgbClr val="002060"/>
                </a:solidFill>
                <a:latin typeface="Arial" panose="020B0604020202020204" pitchFamily="34" charset="0"/>
                <a:cs typeface="Arial" panose="020B0604020202020204" pitchFamily="34" charset="0"/>
              </a:rPr>
              <a:t>They </a:t>
            </a:r>
            <a:r>
              <a:rPr lang="en-IN" sz="7200" dirty="0">
                <a:solidFill>
                  <a:srgbClr val="002060"/>
                </a:solidFill>
                <a:latin typeface="Arial" panose="020B0604020202020204" pitchFamily="34" charset="0"/>
                <a:cs typeface="Arial" panose="020B0604020202020204" pitchFamily="34" charset="0"/>
              </a:rPr>
              <a:t>include extreme weather events and long-term shifts in </a:t>
            </a:r>
            <a:r>
              <a:rPr lang="en-IN" sz="7200" dirty="0" err="1" smtClean="0">
                <a:solidFill>
                  <a:srgbClr val="002060"/>
                </a:solidFill>
                <a:latin typeface="Arial" panose="020B0604020202020204" pitchFamily="34" charset="0"/>
                <a:cs typeface="Arial" panose="020B0604020202020204" pitchFamily="34" charset="0"/>
              </a:rPr>
              <a:t>climate,negatively</a:t>
            </a:r>
            <a:r>
              <a:rPr lang="en-IN" sz="7200" dirty="0" smtClean="0">
                <a:solidFill>
                  <a:srgbClr val="002060"/>
                </a:solidFill>
                <a:latin typeface="Arial" panose="020B0604020202020204" pitchFamily="34" charset="0"/>
                <a:cs typeface="Arial" panose="020B0604020202020204" pitchFamily="34" charset="0"/>
              </a:rPr>
              <a:t> </a:t>
            </a:r>
            <a:r>
              <a:rPr lang="en-IN" sz="7200" dirty="0">
                <a:solidFill>
                  <a:srgbClr val="002060"/>
                </a:solidFill>
                <a:latin typeface="Arial" panose="020B0604020202020204" pitchFamily="34" charset="0"/>
                <a:cs typeface="Arial" panose="020B0604020202020204" pitchFamily="34" charset="0"/>
              </a:rPr>
              <a:t>impacting the creditworthiness of clients, and adversely affecting asset prices</a:t>
            </a:r>
            <a:r>
              <a:rPr lang="en-IN" sz="7200" dirty="0">
                <a:latin typeface="Arial" panose="020B0604020202020204" pitchFamily="34" charset="0"/>
                <a:cs typeface="Arial" panose="020B0604020202020204" pitchFamily="34" charset="0"/>
              </a:rPr>
              <a:t>.</a:t>
            </a:r>
          </a:p>
          <a:p>
            <a:pPr marL="0" indent="0" algn="just">
              <a:buNone/>
            </a:pPr>
            <a:r>
              <a:rPr lang="en-IN" sz="7200" b="1" dirty="0" smtClean="0">
                <a:solidFill>
                  <a:schemeClr val="accent4">
                    <a:lumMod val="75000"/>
                  </a:schemeClr>
                </a:solidFill>
                <a:latin typeface="Arial" panose="020B0604020202020204" pitchFamily="34" charset="0"/>
                <a:cs typeface="Arial" panose="020B0604020202020204" pitchFamily="34" charset="0"/>
              </a:rPr>
              <a:t>  </a:t>
            </a:r>
            <a:r>
              <a:rPr lang="en-IN" sz="7200" b="1" dirty="0" smtClean="0">
                <a:solidFill>
                  <a:srgbClr val="C00000"/>
                </a:solidFill>
                <a:latin typeface="Arial" panose="020B0604020202020204" pitchFamily="34" charset="0"/>
                <a:cs typeface="Arial" panose="020B0604020202020204" pitchFamily="34" charset="0"/>
              </a:rPr>
              <a:t>Transition </a:t>
            </a:r>
            <a:r>
              <a:rPr lang="en-IN" sz="7200" b="1" dirty="0">
                <a:solidFill>
                  <a:srgbClr val="C00000"/>
                </a:solidFill>
                <a:latin typeface="Arial" panose="020B0604020202020204" pitchFamily="34" charset="0"/>
                <a:cs typeface="Arial" panose="020B0604020202020204" pitchFamily="34" charset="0"/>
              </a:rPr>
              <a:t>risks:</a:t>
            </a:r>
            <a:r>
              <a:rPr lang="en-IN" sz="7200" dirty="0">
                <a:solidFill>
                  <a:srgbClr val="C00000"/>
                </a:solidFill>
                <a:latin typeface="Arial" panose="020B0604020202020204" pitchFamily="34" charset="0"/>
                <a:cs typeface="Arial" panose="020B0604020202020204" pitchFamily="34" charset="0"/>
              </a:rPr>
              <a:t> </a:t>
            </a:r>
            <a:endParaRPr lang="en-IN" sz="7200" dirty="0" smtClean="0">
              <a:solidFill>
                <a:srgbClr val="C00000"/>
              </a:solidFill>
              <a:latin typeface="Arial" panose="020B0604020202020204" pitchFamily="34" charset="0"/>
              <a:cs typeface="Arial" panose="020B0604020202020204" pitchFamily="34" charset="0"/>
            </a:endParaRPr>
          </a:p>
          <a:p>
            <a:pPr algn="just"/>
            <a:r>
              <a:rPr lang="en-IN" sz="7200" dirty="0">
                <a:solidFill>
                  <a:srgbClr val="002060"/>
                </a:solidFill>
                <a:latin typeface="Arial" panose="020B0604020202020204" pitchFamily="34" charset="0"/>
                <a:cs typeface="Arial" panose="020B0604020202020204" pitchFamily="34" charset="0"/>
              </a:rPr>
              <a:t>C</a:t>
            </a:r>
            <a:r>
              <a:rPr lang="en-IN" sz="7200" dirty="0" smtClean="0">
                <a:solidFill>
                  <a:srgbClr val="002060"/>
                </a:solidFill>
                <a:latin typeface="Arial" panose="020B0604020202020204" pitchFamily="34" charset="0"/>
                <a:cs typeface="Arial" panose="020B0604020202020204" pitchFamily="34" charset="0"/>
              </a:rPr>
              <a:t>over </a:t>
            </a:r>
            <a:r>
              <a:rPr lang="en-IN" sz="7200" dirty="0">
                <a:solidFill>
                  <a:srgbClr val="002060"/>
                </a:solidFill>
                <a:latin typeface="Arial" panose="020B0604020202020204" pitchFamily="34" charset="0"/>
                <a:cs typeface="Arial" panose="020B0604020202020204" pitchFamily="34" charset="0"/>
              </a:rPr>
              <a:t>those that impact a </a:t>
            </a:r>
            <a:r>
              <a:rPr lang="en-IN" sz="7200" dirty="0">
                <a:solidFill>
                  <a:srgbClr val="C00000"/>
                </a:solidFill>
                <a:latin typeface="Arial" panose="020B0604020202020204" pitchFamily="34" charset="0"/>
                <a:cs typeface="Arial" panose="020B0604020202020204" pitchFamily="34" charset="0"/>
              </a:rPr>
              <a:t>bank’s products and services </a:t>
            </a:r>
            <a:r>
              <a:rPr lang="en-IN" sz="7200" dirty="0">
                <a:solidFill>
                  <a:srgbClr val="002060"/>
                </a:solidFill>
                <a:latin typeface="Arial" panose="020B0604020202020204" pitchFamily="34" charset="0"/>
                <a:cs typeface="Arial" panose="020B0604020202020204" pitchFamily="34" charset="0"/>
              </a:rPr>
              <a:t>as a result of the move toward a lower carbon economy</a:t>
            </a:r>
            <a:r>
              <a:rPr lang="en-IN" sz="7200" dirty="0" smtClean="0">
                <a:solidFill>
                  <a:srgbClr val="002060"/>
                </a:solidFill>
                <a:latin typeface="Arial" panose="020B0604020202020204" pitchFamily="34" charset="0"/>
                <a:cs typeface="Arial" panose="020B0604020202020204" pitchFamily="34" charset="0"/>
              </a:rPr>
              <a:t>.</a:t>
            </a:r>
          </a:p>
          <a:p>
            <a:pPr algn="just"/>
            <a:r>
              <a:rPr lang="en-IN" sz="7200" dirty="0" smtClean="0">
                <a:solidFill>
                  <a:srgbClr val="002060"/>
                </a:solidFill>
                <a:latin typeface="Arial" panose="020B0604020202020204" pitchFamily="34" charset="0"/>
                <a:cs typeface="Arial" panose="020B0604020202020204" pitchFamily="34" charset="0"/>
              </a:rPr>
              <a:t>They </a:t>
            </a:r>
            <a:r>
              <a:rPr lang="en-IN" sz="7200" dirty="0">
                <a:solidFill>
                  <a:srgbClr val="002060"/>
                </a:solidFill>
                <a:latin typeface="Arial" panose="020B0604020202020204" pitchFamily="34" charset="0"/>
                <a:cs typeface="Arial" panose="020B0604020202020204" pitchFamily="34" charset="0"/>
              </a:rPr>
              <a:t>include the extent to which a bank funds or has stakes in companies that emit greenhouse gases (GHGs), evolving stakeholder expectations, and associated legal or regulatory changes.</a:t>
            </a:r>
          </a:p>
          <a:p>
            <a:pPr marL="0" indent="0" algn="just">
              <a:buNone/>
            </a:pPr>
            <a:r>
              <a:rPr lang="en-IN" sz="7200" b="1" dirty="0" smtClean="0">
                <a:solidFill>
                  <a:schemeClr val="accent4">
                    <a:lumMod val="75000"/>
                  </a:schemeClr>
                </a:solidFill>
                <a:latin typeface="Arial" panose="020B0604020202020204" pitchFamily="34" charset="0"/>
                <a:cs typeface="Arial" panose="020B0604020202020204" pitchFamily="34" charset="0"/>
              </a:rPr>
              <a:t>   </a:t>
            </a:r>
            <a:r>
              <a:rPr lang="en-IN" sz="7200" b="1" dirty="0" smtClean="0">
                <a:solidFill>
                  <a:srgbClr val="C00000"/>
                </a:solidFill>
                <a:latin typeface="Arial" panose="020B0604020202020204" pitchFamily="34" charset="0"/>
                <a:cs typeface="Arial" panose="020B0604020202020204" pitchFamily="34" charset="0"/>
              </a:rPr>
              <a:t>Financial </a:t>
            </a:r>
            <a:r>
              <a:rPr lang="en-IN" sz="7200" b="1" dirty="0">
                <a:solidFill>
                  <a:srgbClr val="C00000"/>
                </a:solidFill>
                <a:latin typeface="Arial" panose="020B0604020202020204" pitchFamily="34" charset="0"/>
                <a:cs typeface="Arial" panose="020B0604020202020204" pitchFamily="34" charset="0"/>
              </a:rPr>
              <a:t>risks: </a:t>
            </a:r>
            <a:endParaRPr lang="en-IN" sz="7200" b="1" dirty="0" smtClean="0">
              <a:solidFill>
                <a:srgbClr val="C00000"/>
              </a:solidFill>
              <a:latin typeface="Arial" panose="020B0604020202020204" pitchFamily="34" charset="0"/>
              <a:cs typeface="Arial" panose="020B0604020202020204" pitchFamily="34" charset="0"/>
            </a:endParaRPr>
          </a:p>
          <a:p>
            <a:pPr algn="just"/>
            <a:r>
              <a:rPr lang="en-IN" sz="7200" dirty="0" smtClean="0">
                <a:solidFill>
                  <a:srgbClr val="002060"/>
                </a:solidFill>
                <a:latin typeface="Arial" panose="020B0604020202020204" pitchFamily="34" charset="0"/>
                <a:cs typeface="Arial" panose="020B0604020202020204" pitchFamily="34" charset="0"/>
              </a:rPr>
              <a:t>There </a:t>
            </a:r>
            <a:r>
              <a:rPr lang="en-IN" sz="7200" dirty="0">
                <a:solidFill>
                  <a:srgbClr val="002060"/>
                </a:solidFill>
                <a:latin typeface="Arial" panose="020B0604020202020204" pitchFamily="34" charset="0"/>
                <a:cs typeface="Arial" panose="020B0604020202020204" pitchFamily="34" charset="0"/>
              </a:rPr>
              <a:t>is a growing consensus among policymakers and supervisors that climate change poses real financial risks</a:t>
            </a:r>
            <a:r>
              <a:rPr lang="en-IN" sz="7200" dirty="0" smtClean="0">
                <a:solidFill>
                  <a:srgbClr val="002060"/>
                </a:solidFill>
                <a:latin typeface="Arial" panose="020B0604020202020204" pitchFamily="34" charset="0"/>
                <a:cs typeface="Arial" panose="020B0604020202020204" pitchFamily="34" charset="0"/>
              </a:rPr>
              <a:t>.</a:t>
            </a:r>
          </a:p>
          <a:p>
            <a:pPr algn="just"/>
            <a:r>
              <a:rPr lang="en-IN" sz="7200" dirty="0" smtClean="0">
                <a:solidFill>
                  <a:srgbClr val="002060"/>
                </a:solidFill>
                <a:latin typeface="Arial" panose="020B0604020202020204" pitchFamily="34" charset="0"/>
                <a:cs typeface="Arial" panose="020B0604020202020204" pitchFamily="34" charset="0"/>
              </a:rPr>
              <a:t>Evidence </a:t>
            </a:r>
            <a:r>
              <a:rPr lang="en-IN" sz="7200" dirty="0">
                <a:solidFill>
                  <a:srgbClr val="002060"/>
                </a:solidFill>
                <a:latin typeface="Arial" panose="020B0604020202020204" pitchFamily="34" charset="0"/>
                <a:cs typeface="Arial" panose="020B0604020202020204" pitchFamily="34" charset="0"/>
              </a:rPr>
              <a:t>is building that transition and physical risks arising from climate change represent a material risk to the banking system and may even be a source of systemic risk to the financial system</a:t>
            </a:r>
            <a:r>
              <a:rPr lang="en-IN" sz="7200" dirty="0" smtClean="0">
                <a:solidFill>
                  <a:srgbClr val="002060"/>
                </a:solidFill>
                <a:latin typeface="Arial" panose="020B0604020202020204" pitchFamily="34" charset="0"/>
                <a:cs typeface="Arial" panose="020B0604020202020204" pitchFamily="34" charset="0"/>
              </a:rPr>
              <a:t>.</a:t>
            </a:r>
            <a:endParaRPr lang="en-IN" sz="72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08848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2"/>
          <a:stretch>
            <a:fillRect/>
          </a:stretch>
        </p:blipFill>
        <p:spPr>
          <a:xfrm>
            <a:off x="1583140" y="301509"/>
            <a:ext cx="8038531" cy="5860258"/>
          </a:xfrm>
          <a:prstGeom prst="rect">
            <a:avLst/>
          </a:prstGeom>
        </p:spPr>
      </p:pic>
    </p:spTree>
    <p:extLst>
      <p:ext uri="{BB962C8B-B14F-4D97-AF65-F5344CB8AC3E}">
        <p14:creationId xmlns:p14="http://schemas.microsoft.com/office/powerpoint/2010/main" val="26897322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2"/>
          <a:stretch>
            <a:fillRect/>
          </a:stretch>
        </p:blipFill>
        <p:spPr>
          <a:xfrm>
            <a:off x="1237408" y="403074"/>
            <a:ext cx="8300291" cy="4969820"/>
          </a:xfrm>
          <a:prstGeom prst="rect">
            <a:avLst/>
          </a:prstGeom>
        </p:spPr>
      </p:pic>
    </p:spTree>
    <p:extLst>
      <p:ext uri="{BB962C8B-B14F-4D97-AF65-F5344CB8AC3E}">
        <p14:creationId xmlns:p14="http://schemas.microsoft.com/office/powerpoint/2010/main" val="28431399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a:solidFill>
                  <a:srgbClr val="C00000"/>
                </a:solidFill>
                <a:latin typeface="Arial" panose="020B0604020202020204" pitchFamily="34" charset="0"/>
                <a:cs typeface="Arial" panose="020B0604020202020204" pitchFamily="34" charset="0"/>
              </a:rPr>
              <a:t>The stakes of climate change are high for many industries: physical risks are beginning to materialize, regulatory pressures are increasing, </a:t>
            </a:r>
            <a:r>
              <a:rPr lang="en-US" sz="1800" dirty="0" smtClean="0">
                <a:solidFill>
                  <a:srgbClr val="C00000"/>
                </a:solidFill>
                <a:latin typeface="Arial" panose="020B0604020202020204" pitchFamily="34" charset="0"/>
                <a:cs typeface="Arial" panose="020B0604020202020204" pitchFamily="34" charset="0"/>
              </a:rPr>
              <a:t>and </a:t>
            </a:r>
            <a:r>
              <a:rPr lang="en-US" sz="1800" dirty="0">
                <a:solidFill>
                  <a:srgbClr val="C00000"/>
                </a:solidFill>
                <a:latin typeface="Arial" panose="020B0604020202020204" pitchFamily="34" charset="0"/>
                <a:cs typeface="Arial" panose="020B0604020202020204" pitchFamily="34" charset="0"/>
              </a:rPr>
              <a:t>investors are demanding more transparency. </a:t>
            </a:r>
            <a:r>
              <a:rPr lang="en-US" sz="1800" dirty="0" smtClean="0">
                <a:solidFill>
                  <a:srgbClr val="C00000"/>
                </a:solidFill>
                <a:latin typeface="Arial" panose="020B0604020202020204" pitchFamily="34" charset="0"/>
                <a:cs typeface="Arial" panose="020B0604020202020204" pitchFamily="34" charset="0"/>
              </a:rPr>
              <a:t/>
            </a:r>
            <a:br>
              <a:rPr lang="en-US" sz="1800" dirty="0" smtClean="0">
                <a:solidFill>
                  <a:srgbClr val="C00000"/>
                </a:solidFill>
                <a:latin typeface="Arial" panose="020B0604020202020204" pitchFamily="34" charset="0"/>
                <a:cs typeface="Arial" panose="020B0604020202020204" pitchFamily="34" charset="0"/>
              </a:rPr>
            </a:br>
            <a:r>
              <a:rPr lang="en-US" sz="1800" dirty="0">
                <a:solidFill>
                  <a:srgbClr val="C00000"/>
                </a:solidFill>
                <a:latin typeface="Arial" panose="020B0604020202020204" pitchFamily="34" charset="0"/>
                <a:cs typeface="Arial" panose="020B0604020202020204" pitchFamily="34" charset="0"/>
              </a:rPr>
              <a:t/>
            </a:r>
            <a:br>
              <a:rPr lang="en-US" sz="1800" dirty="0">
                <a:solidFill>
                  <a:srgbClr val="C00000"/>
                </a:solidFill>
                <a:latin typeface="Arial" panose="020B0604020202020204" pitchFamily="34" charset="0"/>
                <a:cs typeface="Arial" panose="020B0604020202020204" pitchFamily="34" charset="0"/>
              </a:rPr>
            </a:br>
            <a:r>
              <a:rPr lang="en-US" sz="1800" dirty="0" smtClean="0">
                <a:solidFill>
                  <a:srgbClr val="C00000"/>
                </a:solidFill>
                <a:latin typeface="Arial" panose="020B0604020202020204" pitchFamily="34" charset="0"/>
                <a:cs typeface="Arial" panose="020B0604020202020204" pitchFamily="34" charset="0"/>
              </a:rPr>
              <a:t>The </a:t>
            </a:r>
            <a:r>
              <a:rPr lang="en-US" sz="1800" dirty="0">
                <a:solidFill>
                  <a:srgbClr val="C00000"/>
                </a:solidFill>
                <a:latin typeface="Arial" panose="020B0604020202020204" pitchFamily="34" charset="0"/>
                <a:cs typeface="Arial" panose="020B0604020202020204" pitchFamily="34" charset="0"/>
              </a:rPr>
              <a:t>first step is understanding what, exactly, is at risk</a:t>
            </a:r>
            <a:endParaRPr lang="en-IN" sz="1800" dirty="0">
              <a:solidFill>
                <a:srgbClr val="C00000"/>
              </a:solidFill>
            </a:endParaRPr>
          </a:p>
        </p:txBody>
      </p:sp>
      <p:sp>
        <p:nvSpPr>
          <p:cNvPr id="3" name="Content Placeholder 2"/>
          <p:cNvSpPr>
            <a:spLocks noGrp="1"/>
          </p:cNvSpPr>
          <p:nvPr>
            <p:ph idx="1"/>
          </p:nvPr>
        </p:nvSpPr>
        <p:spPr/>
        <p:txBody>
          <a:bodyPr>
            <a:normAutofit/>
          </a:bodyPr>
          <a:lstStyle/>
          <a:p>
            <a:pPr marL="0" indent="0" algn="just">
              <a:buNone/>
            </a:pPr>
            <a:r>
              <a:rPr lang="en-US" sz="1800" b="1" dirty="0" smtClean="0">
                <a:solidFill>
                  <a:srgbClr val="002060"/>
                </a:solidFill>
                <a:latin typeface="Arial" panose="020B0604020202020204" pitchFamily="34" charset="0"/>
                <a:cs typeface="Arial" panose="020B0604020202020204" pitchFamily="34" charset="0"/>
              </a:rPr>
              <a:t>   </a:t>
            </a:r>
            <a:r>
              <a:rPr lang="en-US" sz="1800" b="1" dirty="0" smtClean="0">
                <a:solidFill>
                  <a:srgbClr val="C00000"/>
                </a:solidFill>
                <a:latin typeface="Arial" panose="020B0604020202020204" pitchFamily="34" charset="0"/>
                <a:cs typeface="Arial" panose="020B0604020202020204" pitchFamily="34" charset="0"/>
              </a:rPr>
              <a:t>Risk </a:t>
            </a:r>
            <a:r>
              <a:rPr lang="en-US" sz="1800" b="1" dirty="0">
                <a:solidFill>
                  <a:srgbClr val="C00000"/>
                </a:solidFill>
                <a:latin typeface="Arial" panose="020B0604020202020204" pitchFamily="34" charset="0"/>
                <a:cs typeface="Arial" panose="020B0604020202020204" pitchFamily="34" charset="0"/>
              </a:rPr>
              <a:t>identification</a:t>
            </a:r>
          </a:p>
          <a:p>
            <a:pPr marL="0" indent="0" algn="just">
              <a:buNone/>
            </a:pPr>
            <a:r>
              <a:rPr lang="en-US" sz="1800" dirty="0" smtClean="0">
                <a:solidFill>
                  <a:srgbClr val="002060"/>
                </a:solidFill>
                <a:latin typeface="Arial" panose="020B0604020202020204" pitchFamily="34" charset="0"/>
                <a:cs typeface="Arial" panose="020B0604020202020204" pitchFamily="34" charset="0"/>
              </a:rPr>
              <a:t>   Climate </a:t>
            </a:r>
            <a:r>
              <a:rPr lang="en-US" sz="1800" dirty="0">
                <a:solidFill>
                  <a:srgbClr val="002060"/>
                </a:solidFill>
                <a:latin typeface="Arial" panose="020B0604020202020204" pitchFamily="34" charset="0"/>
                <a:cs typeface="Arial" panose="020B0604020202020204" pitchFamily="34" charset="0"/>
              </a:rPr>
              <a:t>risk identification includes these key approaches:</a:t>
            </a:r>
          </a:p>
          <a:p>
            <a:pPr algn="just"/>
            <a:r>
              <a:rPr lang="en-US" sz="1800" b="1" dirty="0">
                <a:solidFill>
                  <a:schemeClr val="accent4">
                    <a:lumMod val="75000"/>
                  </a:schemeClr>
                </a:solidFill>
                <a:latin typeface="Arial" panose="020B0604020202020204" pitchFamily="34" charset="0"/>
                <a:cs typeface="Arial" panose="020B0604020202020204" pitchFamily="34" charset="0"/>
              </a:rPr>
              <a:t>Sector and location analysis</a:t>
            </a:r>
            <a:r>
              <a:rPr lang="en-US" sz="1800" b="1" dirty="0">
                <a:solidFill>
                  <a:srgbClr val="002060"/>
                </a:solidFill>
                <a:latin typeface="Arial" panose="020B0604020202020204" pitchFamily="34" charset="0"/>
                <a:cs typeface="Arial" panose="020B0604020202020204" pitchFamily="34" charset="0"/>
              </a:rPr>
              <a:t> </a:t>
            </a:r>
            <a:r>
              <a:rPr lang="en-US" sz="1800" dirty="0">
                <a:solidFill>
                  <a:srgbClr val="002060"/>
                </a:solidFill>
                <a:latin typeface="Arial" panose="020B0604020202020204" pitchFamily="34" charset="0"/>
                <a:cs typeface="Arial" panose="020B0604020202020204" pitchFamily="34" charset="0"/>
              </a:rPr>
              <a:t>using portfolio exposure and climate hazard </a:t>
            </a:r>
            <a:r>
              <a:rPr lang="en-US" sz="1800" dirty="0" smtClean="0">
                <a:solidFill>
                  <a:srgbClr val="002060"/>
                </a:solidFill>
                <a:latin typeface="Arial" panose="020B0604020202020204" pitchFamily="34" charset="0"/>
                <a:cs typeface="Arial" panose="020B0604020202020204" pitchFamily="34" charset="0"/>
              </a:rPr>
              <a:t>data, </a:t>
            </a:r>
            <a:r>
              <a:rPr lang="en-US" sz="1800" dirty="0">
                <a:solidFill>
                  <a:srgbClr val="002060"/>
                </a:solidFill>
                <a:latin typeface="Arial" panose="020B0604020202020204" pitchFamily="34" charset="0"/>
                <a:cs typeface="Arial" panose="020B0604020202020204" pitchFamily="34" charset="0"/>
              </a:rPr>
              <a:t>helps identify vulnerable areas and risk hot spots. This analysis also considers these regions’ ability to adapt, reducing their vulnerability.</a:t>
            </a:r>
          </a:p>
          <a:p>
            <a:pPr algn="just"/>
            <a:r>
              <a:rPr lang="en-US" sz="1800" b="1" dirty="0">
                <a:solidFill>
                  <a:schemeClr val="accent4">
                    <a:lumMod val="75000"/>
                  </a:schemeClr>
                </a:solidFill>
                <a:latin typeface="Arial" panose="020B0604020202020204" pitchFamily="34" charset="0"/>
                <a:cs typeface="Arial" panose="020B0604020202020204" pitchFamily="34" charset="0"/>
              </a:rPr>
              <a:t>Climate materiality mapping</a:t>
            </a:r>
            <a:r>
              <a:rPr lang="en-US" sz="1800" dirty="0">
                <a:solidFill>
                  <a:srgbClr val="C00000"/>
                </a:solidFill>
                <a:latin typeface="Arial" panose="020B0604020202020204" pitchFamily="34" charset="0"/>
                <a:cs typeface="Arial" panose="020B0604020202020204" pitchFamily="34" charset="0"/>
              </a:rPr>
              <a:t> </a:t>
            </a:r>
            <a:r>
              <a:rPr lang="en-US" sz="1800" dirty="0">
                <a:solidFill>
                  <a:srgbClr val="002060"/>
                </a:solidFill>
                <a:latin typeface="Arial" panose="020B0604020202020204" pitchFamily="34" charset="0"/>
                <a:cs typeface="Arial" panose="020B0604020202020204" pitchFamily="34" charset="0"/>
              </a:rPr>
              <a:t>assesses key risk factors based on their impact and likelihood of affecting business decisions. H</a:t>
            </a:r>
            <a:r>
              <a:rPr lang="en-US" sz="1800" dirty="0" smtClean="0">
                <a:solidFill>
                  <a:srgbClr val="002060"/>
                </a:solidFill>
                <a:latin typeface="Arial" panose="020B0604020202020204" pitchFamily="34" charset="0"/>
                <a:cs typeface="Arial" panose="020B0604020202020204" pitchFamily="34" charset="0"/>
              </a:rPr>
              <a:t>elps </a:t>
            </a:r>
            <a:r>
              <a:rPr lang="en-US" sz="1800" dirty="0">
                <a:solidFill>
                  <a:srgbClr val="002060"/>
                </a:solidFill>
                <a:latin typeface="Arial" panose="020B0604020202020204" pitchFamily="34" charset="0"/>
                <a:cs typeface="Arial" panose="020B0604020202020204" pitchFamily="34" charset="0"/>
              </a:rPr>
              <a:t>to identify important business elements that could be most affected by climate risks.</a:t>
            </a:r>
          </a:p>
          <a:p>
            <a:pPr algn="just"/>
            <a:r>
              <a:rPr lang="en-US" sz="1800" b="1" dirty="0">
                <a:solidFill>
                  <a:schemeClr val="accent4">
                    <a:lumMod val="75000"/>
                  </a:schemeClr>
                </a:solidFill>
                <a:latin typeface="Arial" panose="020B0604020202020204" pitchFamily="34" charset="0"/>
                <a:cs typeface="Arial" panose="020B0604020202020204" pitchFamily="34" charset="0"/>
              </a:rPr>
              <a:t>The green asset ratio</a:t>
            </a:r>
            <a:r>
              <a:rPr lang="en-US" sz="1800" b="1" dirty="0">
                <a:solidFill>
                  <a:srgbClr val="002060"/>
                </a:solidFill>
                <a:latin typeface="Arial" panose="020B0604020202020204" pitchFamily="34" charset="0"/>
                <a:cs typeface="Arial" panose="020B0604020202020204" pitchFamily="34" charset="0"/>
              </a:rPr>
              <a:t> </a:t>
            </a:r>
            <a:r>
              <a:rPr lang="en-US" sz="1800" dirty="0">
                <a:solidFill>
                  <a:srgbClr val="002060"/>
                </a:solidFill>
                <a:latin typeface="Arial" panose="020B0604020202020204" pitchFamily="34" charset="0"/>
                <a:cs typeface="Arial" panose="020B0604020202020204" pitchFamily="34" charset="0"/>
              </a:rPr>
              <a:t>shows how much a financial institution’s loans and investments go to “green” economic </a:t>
            </a:r>
            <a:r>
              <a:rPr lang="en-US" sz="1800" dirty="0" smtClean="0">
                <a:solidFill>
                  <a:srgbClr val="002060"/>
                </a:solidFill>
                <a:latin typeface="Arial" panose="020B0604020202020204" pitchFamily="34" charset="0"/>
                <a:cs typeface="Arial" panose="020B0604020202020204" pitchFamily="34" charset="0"/>
              </a:rPr>
              <a:t>activities. A </a:t>
            </a:r>
            <a:r>
              <a:rPr lang="en-US" sz="1800" dirty="0">
                <a:solidFill>
                  <a:srgbClr val="002060"/>
                </a:solidFill>
                <a:latin typeface="Arial" panose="020B0604020202020204" pitchFamily="34" charset="0"/>
                <a:cs typeface="Arial" panose="020B0604020202020204" pitchFamily="34" charset="0"/>
              </a:rPr>
              <a:t>lower green asset ratio means that the financial institution might be more affected by policy, technology or market changes to reduce carbon emissions.</a:t>
            </a:r>
          </a:p>
          <a:p>
            <a:pPr algn="just"/>
            <a:r>
              <a:rPr lang="en-US" sz="1800" b="1" dirty="0">
                <a:solidFill>
                  <a:schemeClr val="accent4">
                    <a:lumMod val="75000"/>
                  </a:schemeClr>
                </a:solidFill>
                <a:latin typeface="Arial" panose="020B0604020202020204" pitchFamily="34" charset="0"/>
                <a:cs typeface="Arial" panose="020B0604020202020204" pitchFamily="34" charset="0"/>
              </a:rPr>
              <a:t>Estimating financed emissions</a:t>
            </a:r>
            <a:r>
              <a:rPr lang="en-US" sz="1800" dirty="0">
                <a:solidFill>
                  <a:srgbClr val="002060"/>
                </a:solidFill>
                <a:latin typeface="Arial" panose="020B0604020202020204" pitchFamily="34" charset="0"/>
                <a:cs typeface="Arial" panose="020B0604020202020204" pitchFamily="34" charset="0"/>
              </a:rPr>
              <a:t> caused by lending or investment decisions helps set a baseline for assessing climate risk and guiding efforts to reduce carbon emissions.</a:t>
            </a:r>
          </a:p>
          <a:p>
            <a:pPr algn="just"/>
            <a:endParaRPr lang="en-IN" sz="18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61895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838200" y="591177"/>
            <a:ext cx="10515600" cy="4351338"/>
          </a:xfrm>
        </p:spPr>
        <p:txBody>
          <a:bodyPr>
            <a:noAutofit/>
          </a:bodyPr>
          <a:lstStyle/>
          <a:p>
            <a:pPr marL="0" indent="0" algn="just">
              <a:buNone/>
            </a:pPr>
            <a:r>
              <a:rPr lang="en-US" sz="1800" b="1" dirty="0" smtClean="0">
                <a:solidFill>
                  <a:srgbClr val="002060"/>
                </a:solidFill>
                <a:latin typeface="Arial" panose="020B0604020202020204" pitchFamily="34" charset="0"/>
                <a:cs typeface="Arial" panose="020B0604020202020204" pitchFamily="34" charset="0"/>
              </a:rPr>
              <a:t>    </a:t>
            </a:r>
            <a:r>
              <a:rPr lang="en-US" sz="1800" b="1" dirty="0" smtClean="0">
                <a:solidFill>
                  <a:srgbClr val="C00000"/>
                </a:solidFill>
                <a:latin typeface="Arial" panose="020B0604020202020204" pitchFamily="34" charset="0"/>
                <a:cs typeface="Arial" panose="020B0604020202020204" pitchFamily="34" charset="0"/>
              </a:rPr>
              <a:t>Risk </a:t>
            </a:r>
            <a:r>
              <a:rPr lang="en-US" sz="1800" b="1" dirty="0">
                <a:solidFill>
                  <a:srgbClr val="C00000"/>
                </a:solidFill>
                <a:latin typeface="Arial" panose="020B0604020202020204" pitchFamily="34" charset="0"/>
                <a:cs typeface="Arial" panose="020B0604020202020204" pitchFamily="34" charset="0"/>
              </a:rPr>
              <a:t>measurement</a:t>
            </a:r>
          </a:p>
          <a:p>
            <a:pPr marL="0" indent="0" algn="just">
              <a:buNone/>
            </a:pPr>
            <a:r>
              <a:rPr lang="en-US" sz="1800" dirty="0">
                <a:solidFill>
                  <a:srgbClr val="002060"/>
                </a:solidFill>
                <a:latin typeface="Arial" panose="020B0604020202020204" pitchFamily="34" charset="0"/>
                <a:cs typeface="Arial" panose="020B0604020202020204" pitchFamily="34" charset="0"/>
              </a:rPr>
              <a:t>Climate risk measurement encompasses physical and transition risk assessments including the following dimensions, respectively.</a:t>
            </a:r>
          </a:p>
          <a:p>
            <a:pPr marL="0" indent="0" algn="just">
              <a:buNone/>
            </a:pPr>
            <a:r>
              <a:rPr lang="en-US" sz="1800" b="1" dirty="0" smtClean="0">
                <a:solidFill>
                  <a:srgbClr val="C00000"/>
                </a:solidFill>
                <a:latin typeface="Arial" panose="020B0604020202020204" pitchFamily="34" charset="0"/>
                <a:cs typeface="Arial" panose="020B0604020202020204" pitchFamily="34" charset="0"/>
              </a:rPr>
              <a:t>    Physical </a:t>
            </a:r>
            <a:r>
              <a:rPr lang="en-US" sz="1800" b="1" dirty="0">
                <a:solidFill>
                  <a:srgbClr val="C00000"/>
                </a:solidFill>
                <a:latin typeface="Arial" panose="020B0604020202020204" pitchFamily="34" charset="0"/>
                <a:cs typeface="Arial" panose="020B0604020202020204" pitchFamily="34" charset="0"/>
              </a:rPr>
              <a:t>risk assessment</a:t>
            </a:r>
          </a:p>
          <a:p>
            <a:pPr algn="just"/>
            <a:r>
              <a:rPr lang="en-US" sz="1800" b="1" dirty="0">
                <a:solidFill>
                  <a:schemeClr val="accent4">
                    <a:lumMod val="75000"/>
                  </a:schemeClr>
                </a:solidFill>
                <a:latin typeface="Arial" panose="020B0604020202020204" pitchFamily="34" charset="0"/>
                <a:cs typeface="Arial" panose="020B0604020202020204" pitchFamily="34" charset="0"/>
              </a:rPr>
              <a:t>Hazard:</a:t>
            </a:r>
            <a:r>
              <a:rPr lang="en-US" sz="1800" dirty="0">
                <a:solidFill>
                  <a:srgbClr val="002060"/>
                </a:solidFill>
                <a:latin typeface="Arial" panose="020B0604020202020204" pitchFamily="34" charset="0"/>
                <a:cs typeface="Arial" panose="020B0604020202020204" pitchFamily="34" charset="0"/>
              </a:rPr>
              <a:t> Identifying extreme weather events impacting specific regions.</a:t>
            </a:r>
          </a:p>
          <a:p>
            <a:pPr algn="just"/>
            <a:r>
              <a:rPr lang="en-US" sz="1800" b="1" dirty="0">
                <a:solidFill>
                  <a:schemeClr val="accent4">
                    <a:lumMod val="75000"/>
                  </a:schemeClr>
                </a:solidFill>
                <a:latin typeface="Arial" panose="020B0604020202020204" pitchFamily="34" charset="0"/>
                <a:cs typeface="Arial" panose="020B0604020202020204" pitchFamily="34" charset="0"/>
              </a:rPr>
              <a:t>Vulnerability:</a:t>
            </a:r>
            <a:r>
              <a:rPr lang="en-US" sz="1800" dirty="0">
                <a:solidFill>
                  <a:srgbClr val="002060"/>
                </a:solidFill>
                <a:latin typeface="Arial" panose="020B0604020202020204" pitchFamily="34" charset="0"/>
                <a:cs typeface="Arial" panose="020B0604020202020204" pitchFamily="34" charset="0"/>
              </a:rPr>
              <a:t> Measuring business sensitivity to these hazards in terms of severity and frequency of risk events.</a:t>
            </a:r>
          </a:p>
          <a:p>
            <a:pPr algn="just"/>
            <a:r>
              <a:rPr lang="en-US" sz="1800" b="1" dirty="0">
                <a:solidFill>
                  <a:schemeClr val="accent4">
                    <a:lumMod val="75000"/>
                  </a:schemeClr>
                </a:solidFill>
                <a:latin typeface="Arial" panose="020B0604020202020204" pitchFamily="34" charset="0"/>
                <a:cs typeface="Arial" panose="020B0604020202020204" pitchFamily="34" charset="0"/>
              </a:rPr>
              <a:t>Exposure:</a:t>
            </a:r>
            <a:r>
              <a:rPr lang="en-US" sz="1800" dirty="0">
                <a:solidFill>
                  <a:srgbClr val="002060"/>
                </a:solidFill>
                <a:latin typeface="Arial" panose="020B0604020202020204" pitchFamily="34" charset="0"/>
                <a:cs typeface="Arial" panose="020B0604020202020204" pitchFamily="34" charset="0"/>
              </a:rPr>
              <a:t> Assessing the extent of asset, workforce and resource impact.</a:t>
            </a:r>
          </a:p>
          <a:p>
            <a:pPr marL="0" indent="0" algn="just">
              <a:buNone/>
            </a:pPr>
            <a:r>
              <a:rPr lang="en-US" sz="1800" b="1" dirty="0" smtClean="0">
                <a:solidFill>
                  <a:srgbClr val="C00000"/>
                </a:solidFill>
                <a:latin typeface="Arial" panose="020B0604020202020204" pitchFamily="34" charset="0"/>
                <a:cs typeface="Arial" panose="020B0604020202020204" pitchFamily="34" charset="0"/>
              </a:rPr>
              <a:t>   Transition </a:t>
            </a:r>
            <a:r>
              <a:rPr lang="en-US" sz="1800" b="1" dirty="0">
                <a:solidFill>
                  <a:srgbClr val="C00000"/>
                </a:solidFill>
                <a:latin typeface="Arial" panose="020B0604020202020204" pitchFamily="34" charset="0"/>
                <a:cs typeface="Arial" panose="020B0604020202020204" pitchFamily="34" charset="0"/>
              </a:rPr>
              <a:t>risk assessment</a:t>
            </a:r>
          </a:p>
          <a:p>
            <a:pPr algn="just"/>
            <a:r>
              <a:rPr lang="en-US" sz="1800" b="1" dirty="0">
                <a:solidFill>
                  <a:schemeClr val="accent4">
                    <a:lumMod val="75000"/>
                  </a:schemeClr>
                </a:solidFill>
                <a:latin typeface="Arial" panose="020B0604020202020204" pitchFamily="34" charset="0"/>
                <a:cs typeface="Arial" panose="020B0604020202020204" pitchFamily="34" charset="0"/>
              </a:rPr>
              <a:t>Carbon footprint/financed emissions:</a:t>
            </a:r>
            <a:r>
              <a:rPr lang="en-US" sz="1800" dirty="0">
                <a:solidFill>
                  <a:srgbClr val="002060"/>
                </a:solidFill>
                <a:latin typeface="Arial" panose="020B0604020202020204" pitchFamily="34" charset="0"/>
                <a:cs typeface="Arial" panose="020B0604020202020204" pitchFamily="34" charset="0"/>
              </a:rPr>
              <a:t> Establishing a baseline for risk mitigation and driving investments towards lower-carbon alternatives.</a:t>
            </a:r>
          </a:p>
          <a:p>
            <a:pPr algn="just"/>
            <a:r>
              <a:rPr lang="en-US" sz="1800" b="1" dirty="0">
                <a:solidFill>
                  <a:schemeClr val="accent4">
                    <a:lumMod val="75000"/>
                  </a:schemeClr>
                </a:solidFill>
                <a:latin typeface="Arial" panose="020B0604020202020204" pitchFamily="34" charset="0"/>
                <a:cs typeface="Arial" panose="020B0604020202020204" pitchFamily="34" charset="0"/>
              </a:rPr>
              <a:t>Sector and location analysis:</a:t>
            </a:r>
            <a:r>
              <a:rPr lang="en-US" sz="1800" dirty="0">
                <a:solidFill>
                  <a:schemeClr val="accent4">
                    <a:lumMod val="75000"/>
                  </a:schemeClr>
                </a:solidFill>
                <a:latin typeface="Arial" panose="020B0604020202020204" pitchFamily="34" charset="0"/>
                <a:cs typeface="Arial" panose="020B0604020202020204" pitchFamily="34" charset="0"/>
              </a:rPr>
              <a:t> </a:t>
            </a:r>
            <a:r>
              <a:rPr lang="en-US" sz="1800" dirty="0">
                <a:solidFill>
                  <a:srgbClr val="002060"/>
                </a:solidFill>
                <a:latin typeface="Arial" panose="020B0604020202020204" pitchFamily="34" charset="0"/>
                <a:cs typeface="Arial" panose="020B0604020202020204" pitchFamily="34" charset="0"/>
              </a:rPr>
              <a:t>Identifying hotspots affected by policy, technology and market shifts.</a:t>
            </a:r>
          </a:p>
          <a:p>
            <a:pPr algn="just"/>
            <a:r>
              <a:rPr lang="en-US" sz="1800" dirty="0" smtClean="0">
                <a:solidFill>
                  <a:schemeClr val="accent4">
                    <a:lumMod val="75000"/>
                  </a:schemeClr>
                </a:solidFill>
                <a:latin typeface="Arial" panose="020B0604020202020204" pitchFamily="34" charset="0"/>
                <a:cs typeface="Arial" panose="020B0604020202020204" pitchFamily="34" charset="0"/>
              </a:rPr>
              <a:t>Pr</a:t>
            </a:r>
            <a:r>
              <a:rPr lang="en-US" sz="1800" b="1" dirty="0" smtClean="0">
                <a:solidFill>
                  <a:schemeClr val="accent4">
                    <a:lumMod val="75000"/>
                  </a:schemeClr>
                </a:solidFill>
                <a:latin typeface="Arial" panose="020B0604020202020204" pitchFamily="34" charset="0"/>
                <a:cs typeface="Arial" panose="020B0604020202020204" pitchFamily="34" charset="0"/>
              </a:rPr>
              <a:t>obability-based </a:t>
            </a:r>
            <a:r>
              <a:rPr lang="en-US" sz="1800" b="1" dirty="0">
                <a:solidFill>
                  <a:schemeClr val="accent4">
                    <a:lumMod val="75000"/>
                  </a:schemeClr>
                </a:solidFill>
                <a:latin typeface="Arial" panose="020B0604020202020204" pitchFamily="34" charset="0"/>
                <a:cs typeface="Arial" panose="020B0604020202020204" pitchFamily="34" charset="0"/>
              </a:rPr>
              <a:t>scoring system</a:t>
            </a:r>
            <a:r>
              <a:rPr lang="en-US" sz="1800" dirty="0">
                <a:solidFill>
                  <a:schemeClr val="accent4">
                    <a:lumMod val="75000"/>
                  </a:schemeClr>
                </a:solidFill>
                <a:latin typeface="Arial" panose="020B0604020202020204" pitchFamily="34" charset="0"/>
                <a:cs typeface="Arial" panose="020B0604020202020204" pitchFamily="34" charset="0"/>
              </a:rPr>
              <a:t> </a:t>
            </a:r>
            <a:r>
              <a:rPr lang="en-US" sz="1800" dirty="0">
                <a:solidFill>
                  <a:srgbClr val="002060"/>
                </a:solidFill>
                <a:latin typeface="Arial" panose="020B0604020202020204" pitchFamily="34" charset="0"/>
                <a:cs typeface="Arial" panose="020B0604020202020204" pitchFamily="34" charset="0"/>
              </a:rPr>
              <a:t>helps determine physical and transition risks, respectively, at the borrower or investee level.</a:t>
            </a:r>
          </a:p>
          <a:p>
            <a:pPr algn="just"/>
            <a:r>
              <a:rPr lang="en-US" sz="1800" b="1" dirty="0">
                <a:solidFill>
                  <a:schemeClr val="accent4">
                    <a:lumMod val="75000"/>
                  </a:schemeClr>
                </a:solidFill>
                <a:latin typeface="Arial" panose="020B0604020202020204" pitchFamily="34" charset="0"/>
                <a:cs typeface="Arial" panose="020B0604020202020204" pitchFamily="34" charset="0"/>
              </a:rPr>
              <a:t>C</a:t>
            </a:r>
            <a:r>
              <a:rPr lang="en-US" sz="1800" b="1" dirty="0" smtClean="0">
                <a:solidFill>
                  <a:schemeClr val="accent4">
                    <a:lumMod val="75000"/>
                  </a:schemeClr>
                </a:solidFill>
                <a:latin typeface="Arial" panose="020B0604020202020204" pitchFamily="34" charset="0"/>
                <a:cs typeface="Arial" panose="020B0604020202020204" pitchFamily="34" charset="0"/>
              </a:rPr>
              <a:t>limate </a:t>
            </a:r>
            <a:r>
              <a:rPr lang="en-US" sz="1800" b="1" dirty="0">
                <a:solidFill>
                  <a:schemeClr val="accent4">
                    <a:lumMod val="75000"/>
                  </a:schemeClr>
                </a:solidFill>
                <a:latin typeface="Arial" panose="020B0604020202020204" pitchFamily="34" charset="0"/>
                <a:cs typeface="Arial" panose="020B0604020202020204" pitchFamily="34" charset="0"/>
              </a:rPr>
              <a:t>scenario </a:t>
            </a:r>
            <a:r>
              <a:rPr lang="en-US" sz="1800" b="1" dirty="0" smtClean="0">
                <a:solidFill>
                  <a:schemeClr val="accent4">
                    <a:lumMod val="75000"/>
                  </a:schemeClr>
                </a:solidFill>
                <a:latin typeface="Arial" panose="020B0604020202020204" pitchFamily="34" charset="0"/>
                <a:cs typeface="Arial" panose="020B0604020202020204" pitchFamily="34" charset="0"/>
              </a:rPr>
              <a:t>analysis</a:t>
            </a:r>
            <a:r>
              <a:rPr lang="en-US" sz="1800" dirty="0">
                <a:solidFill>
                  <a:srgbClr val="002060"/>
                </a:solidFill>
                <a:latin typeface="Arial" panose="020B0604020202020204" pitchFamily="34" charset="0"/>
                <a:cs typeface="Arial" panose="020B0604020202020204" pitchFamily="34" charset="0"/>
              </a:rPr>
              <a:t> is also used in a risk assessment to assess how different levels of global warming could impact economies, business drivers and financial institutions’ risk ratios.</a:t>
            </a:r>
          </a:p>
          <a:p>
            <a:pPr algn="just"/>
            <a:endParaRPr lang="en-IN" sz="18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8550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838200" y="1027906"/>
            <a:ext cx="10515600" cy="4351338"/>
          </a:xfrm>
        </p:spPr>
        <p:txBody>
          <a:bodyPr>
            <a:noAutofit/>
          </a:bodyPr>
          <a:lstStyle/>
          <a:p>
            <a:pPr marL="0" indent="0" algn="just">
              <a:buNone/>
            </a:pPr>
            <a:r>
              <a:rPr lang="en-US" sz="1800" b="1" dirty="0" smtClean="0">
                <a:solidFill>
                  <a:srgbClr val="C00000"/>
                </a:solidFill>
                <a:latin typeface="Arial" panose="020B0604020202020204" pitchFamily="34" charset="0"/>
                <a:cs typeface="Arial" panose="020B0604020202020204" pitchFamily="34" charset="0"/>
              </a:rPr>
              <a:t>   Risk </a:t>
            </a:r>
            <a:r>
              <a:rPr lang="en-US" sz="1800" b="1" dirty="0">
                <a:solidFill>
                  <a:srgbClr val="C00000"/>
                </a:solidFill>
                <a:latin typeface="Arial" panose="020B0604020202020204" pitchFamily="34" charset="0"/>
                <a:cs typeface="Arial" panose="020B0604020202020204" pitchFamily="34" charset="0"/>
              </a:rPr>
              <a:t>integration</a:t>
            </a:r>
          </a:p>
          <a:p>
            <a:pPr marL="0" indent="0" algn="just">
              <a:buNone/>
            </a:pPr>
            <a:r>
              <a:rPr lang="en-US" sz="1800" dirty="0" smtClean="0">
                <a:solidFill>
                  <a:srgbClr val="002060"/>
                </a:solidFill>
                <a:latin typeface="Arial" panose="020B0604020202020204" pitchFamily="34" charset="0"/>
                <a:cs typeface="Arial" panose="020B0604020202020204" pitchFamily="34" charset="0"/>
              </a:rPr>
              <a:t>   Integrating </a:t>
            </a:r>
            <a:r>
              <a:rPr lang="en-US" sz="1800" dirty="0">
                <a:solidFill>
                  <a:srgbClr val="002060"/>
                </a:solidFill>
                <a:latin typeface="Arial" panose="020B0604020202020204" pitchFamily="34" charset="0"/>
                <a:cs typeface="Arial" panose="020B0604020202020204" pitchFamily="34" charset="0"/>
              </a:rPr>
              <a:t>climate risks into existing risk management processes involves:</a:t>
            </a:r>
          </a:p>
          <a:p>
            <a:pPr algn="just"/>
            <a:r>
              <a:rPr lang="en-US" sz="1800" b="1" dirty="0">
                <a:solidFill>
                  <a:schemeClr val="accent4">
                    <a:lumMod val="75000"/>
                  </a:schemeClr>
                </a:solidFill>
                <a:latin typeface="Arial" panose="020B0604020202020204" pitchFamily="34" charset="0"/>
                <a:cs typeface="Arial" panose="020B0604020202020204" pitchFamily="34" charset="0"/>
              </a:rPr>
              <a:t>Enterprise risk management:</a:t>
            </a:r>
            <a:r>
              <a:rPr lang="en-US" sz="1800" dirty="0">
                <a:solidFill>
                  <a:srgbClr val="002060"/>
                </a:solidFill>
                <a:latin typeface="Arial" panose="020B0604020202020204" pitchFamily="34" charset="0"/>
                <a:cs typeface="Arial" panose="020B0604020202020204" pitchFamily="34" charset="0"/>
              </a:rPr>
              <a:t> Establishing an </a:t>
            </a:r>
            <a:r>
              <a:rPr lang="en-US" sz="1800" dirty="0">
                <a:solidFill>
                  <a:srgbClr val="C00000"/>
                </a:solidFill>
                <a:latin typeface="Arial" panose="020B0604020202020204" pitchFamily="34" charset="0"/>
                <a:cs typeface="Arial" panose="020B0604020202020204" pitchFamily="34" charset="0"/>
              </a:rPr>
              <a:t>early warning system </a:t>
            </a:r>
            <a:r>
              <a:rPr lang="en-US" sz="1800" dirty="0">
                <a:solidFill>
                  <a:srgbClr val="002060"/>
                </a:solidFill>
                <a:latin typeface="Arial" panose="020B0604020202020204" pitchFamily="34" charset="0"/>
                <a:cs typeface="Arial" panose="020B0604020202020204" pitchFamily="34" charset="0"/>
              </a:rPr>
              <a:t>to flag climate risks and assess their impact on existing risk categories and policies.</a:t>
            </a:r>
          </a:p>
          <a:p>
            <a:pPr algn="just"/>
            <a:r>
              <a:rPr lang="en-US" sz="1800" b="1" dirty="0">
                <a:solidFill>
                  <a:schemeClr val="accent4">
                    <a:lumMod val="75000"/>
                  </a:schemeClr>
                </a:solidFill>
                <a:latin typeface="Arial" panose="020B0604020202020204" pitchFamily="34" charset="0"/>
                <a:cs typeface="Arial" panose="020B0604020202020204" pitchFamily="34" charset="0"/>
              </a:rPr>
              <a:t>Risk appetite framework</a:t>
            </a:r>
            <a:r>
              <a:rPr lang="en-US" sz="1800" b="1" dirty="0">
                <a:solidFill>
                  <a:srgbClr val="002060"/>
                </a:solidFill>
                <a:latin typeface="Arial" panose="020B0604020202020204" pitchFamily="34" charset="0"/>
                <a:cs typeface="Arial" panose="020B0604020202020204" pitchFamily="34" charset="0"/>
              </a:rPr>
              <a:t>:</a:t>
            </a:r>
            <a:r>
              <a:rPr lang="en-US" sz="1800" dirty="0">
                <a:solidFill>
                  <a:srgbClr val="002060"/>
                </a:solidFill>
                <a:latin typeface="Arial" panose="020B0604020202020204" pitchFamily="34" charset="0"/>
                <a:cs typeface="Arial" panose="020B0604020202020204" pitchFamily="34" charset="0"/>
              </a:rPr>
              <a:t> Using clear guidelines to evaluate financing activities in line with a financial institution’s climate strategy. </a:t>
            </a:r>
            <a:endParaRPr lang="en-US" sz="1800" dirty="0" smtClean="0">
              <a:solidFill>
                <a:srgbClr val="002060"/>
              </a:solidFill>
              <a:latin typeface="Arial" panose="020B0604020202020204" pitchFamily="34" charset="0"/>
              <a:cs typeface="Arial" panose="020B0604020202020204" pitchFamily="34" charset="0"/>
            </a:endParaRPr>
          </a:p>
          <a:p>
            <a:pPr algn="just"/>
            <a:r>
              <a:rPr lang="en-US" sz="1800" dirty="0" smtClean="0">
                <a:solidFill>
                  <a:srgbClr val="002060"/>
                </a:solidFill>
                <a:latin typeface="Arial" panose="020B0604020202020204" pitchFamily="34" charset="0"/>
                <a:cs typeface="Arial" panose="020B0604020202020204" pitchFamily="34" charset="0"/>
              </a:rPr>
              <a:t>This </a:t>
            </a:r>
            <a:r>
              <a:rPr lang="en-US" sz="1800" dirty="0">
                <a:solidFill>
                  <a:srgbClr val="002060"/>
                </a:solidFill>
                <a:latin typeface="Arial" panose="020B0604020202020204" pitchFamily="34" charset="0"/>
                <a:cs typeface="Arial" panose="020B0604020202020204" pitchFamily="34" charset="0"/>
              </a:rPr>
              <a:t>includes such </a:t>
            </a:r>
            <a:r>
              <a:rPr lang="en-US" sz="1800" dirty="0">
                <a:solidFill>
                  <a:srgbClr val="C00000"/>
                </a:solidFill>
                <a:latin typeface="Arial" panose="020B0604020202020204" pitchFamily="34" charset="0"/>
                <a:cs typeface="Arial" panose="020B0604020202020204" pitchFamily="34" charset="0"/>
              </a:rPr>
              <a:t>strategies as avoiding certain investments</a:t>
            </a:r>
            <a:r>
              <a:rPr lang="en-US" sz="1800" dirty="0">
                <a:solidFill>
                  <a:srgbClr val="002060"/>
                </a:solidFill>
                <a:latin typeface="Arial" panose="020B0604020202020204" pitchFamily="34" charset="0"/>
                <a:cs typeface="Arial" panose="020B0604020202020204" pitchFamily="34" charset="0"/>
              </a:rPr>
              <a:t>, selling off assets, or setting limits on loans to control exposure on the balance sheet and determine pricing based on climate risk.</a:t>
            </a:r>
          </a:p>
          <a:p>
            <a:pPr algn="just"/>
            <a:r>
              <a:rPr lang="en-US" sz="1800" b="1" dirty="0">
                <a:solidFill>
                  <a:schemeClr val="accent4">
                    <a:lumMod val="75000"/>
                  </a:schemeClr>
                </a:solidFill>
                <a:latin typeface="Arial" panose="020B0604020202020204" pitchFamily="34" charset="0"/>
                <a:cs typeface="Arial" panose="020B0604020202020204" pitchFamily="34" charset="0"/>
              </a:rPr>
              <a:t>Conventional risks:</a:t>
            </a:r>
            <a:r>
              <a:rPr lang="en-US" sz="1800" dirty="0">
                <a:solidFill>
                  <a:srgbClr val="002060"/>
                </a:solidFill>
                <a:latin typeface="Arial" panose="020B0604020202020204" pitchFamily="34" charset="0"/>
                <a:cs typeface="Arial" panose="020B0604020202020204" pitchFamily="34" charset="0"/>
              </a:rPr>
              <a:t> Incorporating climate factors into existing risk management processes, evaluation criteria and internal ratings to </a:t>
            </a:r>
            <a:r>
              <a:rPr lang="en-US" sz="1800" dirty="0">
                <a:solidFill>
                  <a:srgbClr val="C00000"/>
                </a:solidFill>
                <a:latin typeface="Arial" panose="020B0604020202020204" pitchFamily="34" charset="0"/>
                <a:cs typeface="Arial" panose="020B0604020202020204" pitchFamily="34" charset="0"/>
              </a:rPr>
              <a:t>address impacts on </a:t>
            </a:r>
            <a:r>
              <a:rPr lang="en-US" sz="1800" dirty="0" smtClean="0">
                <a:solidFill>
                  <a:srgbClr val="C00000"/>
                </a:solidFill>
                <a:latin typeface="Arial" panose="020B0604020202020204" pitchFamily="34" charset="0"/>
                <a:cs typeface="Arial" panose="020B0604020202020204" pitchFamily="34" charset="0"/>
              </a:rPr>
              <a:t>cash flows</a:t>
            </a:r>
            <a:r>
              <a:rPr lang="en-US" sz="1800" dirty="0">
                <a:solidFill>
                  <a:srgbClr val="C00000"/>
                </a:solidFill>
                <a:latin typeface="Arial" panose="020B0604020202020204" pitchFamily="34" charset="0"/>
                <a:cs typeface="Arial" panose="020B0604020202020204" pitchFamily="34" charset="0"/>
              </a:rPr>
              <a:t>, debt serviceability, asset pricing, liquidity and operational efficiency.</a:t>
            </a:r>
          </a:p>
          <a:p>
            <a:pPr algn="just"/>
            <a:r>
              <a:rPr lang="en-US" sz="1800" b="1" dirty="0">
                <a:solidFill>
                  <a:schemeClr val="accent4">
                    <a:lumMod val="75000"/>
                  </a:schemeClr>
                </a:solidFill>
                <a:latin typeface="Arial" panose="020B0604020202020204" pitchFamily="34" charset="0"/>
                <a:cs typeface="Arial" panose="020B0604020202020204" pitchFamily="34" charset="0"/>
              </a:rPr>
              <a:t>Sustainability disclosures:</a:t>
            </a:r>
            <a:r>
              <a:rPr lang="en-US" sz="1800" dirty="0">
                <a:solidFill>
                  <a:srgbClr val="002060"/>
                </a:solidFill>
                <a:latin typeface="Arial" panose="020B0604020202020204" pitchFamily="34" charset="0"/>
                <a:cs typeface="Arial" panose="020B0604020202020204" pitchFamily="34" charset="0"/>
              </a:rPr>
              <a:t> Tracking climate risks transparently and accurately, using standards like those from the </a:t>
            </a:r>
            <a:r>
              <a:rPr lang="en-US" sz="1800" dirty="0">
                <a:solidFill>
                  <a:srgbClr val="C00000"/>
                </a:solidFill>
                <a:latin typeface="Arial" panose="020B0604020202020204" pitchFamily="34" charset="0"/>
                <a:cs typeface="Arial" panose="020B0604020202020204" pitchFamily="34" charset="0"/>
              </a:rPr>
              <a:t>Task Force on Climate-related Financial Disclosures </a:t>
            </a:r>
            <a:r>
              <a:rPr lang="en-US" sz="1800" dirty="0">
                <a:solidFill>
                  <a:srgbClr val="002060"/>
                </a:solidFill>
                <a:latin typeface="Arial" panose="020B0604020202020204" pitchFamily="34" charset="0"/>
                <a:cs typeface="Arial" panose="020B0604020202020204" pitchFamily="34" charset="0"/>
              </a:rPr>
              <a:t>and the International Accounting Standards Board –International Financial Reporting Standard IFRS S2 – serves as a scorecard for monitoring progress in strategy formation.</a:t>
            </a:r>
          </a:p>
          <a:p>
            <a:pPr algn="just"/>
            <a:endParaRPr lang="en-IN" sz="18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87047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b="1" dirty="0" smtClean="0">
                <a:solidFill>
                  <a:srgbClr val="C00000"/>
                </a:solidFill>
                <a:latin typeface="Arial" panose="020B0604020202020204" pitchFamily="34" charset="0"/>
                <a:cs typeface="Arial" panose="020B0604020202020204" pitchFamily="34" charset="0"/>
              </a:rPr>
              <a:t>                                            Management </a:t>
            </a:r>
            <a:r>
              <a:rPr lang="en-US" sz="1800" b="1" dirty="0">
                <a:solidFill>
                  <a:srgbClr val="C00000"/>
                </a:solidFill>
                <a:latin typeface="Arial" panose="020B0604020202020204" pitchFamily="34" charset="0"/>
                <a:cs typeface="Arial" panose="020B0604020202020204" pitchFamily="34" charset="0"/>
              </a:rPr>
              <a:t>of </a:t>
            </a:r>
            <a:r>
              <a:rPr lang="en-US" sz="1800" b="1" dirty="0" smtClean="0">
                <a:solidFill>
                  <a:srgbClr val="C00000"/>
                </a:solidFill>
                <a:latin typeface="Arial" panose="020B0604020202020204" pitchFamily="34" charset="0"/>
                <a:cs typeface="Arial" panose="020B0604020202020204" pitchFamily="34" charset="0"/>
              </a:rPr>
              <a:t>Climate Risk</a:t>
            </a:r>
            <a:endParaRPr lang="en-IN" sz="1800" b="1"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558925"/>
            <a:ext cx="10515600" cy="4351338"/>
          </a:xfrm>
        </p:spPr>
        <p:txBody>
          <a:bodyPr>
            <a:normAutofit/>
          </a:bodyPr>
          <a:lstStyle/>
          <a:p>
            <a:pPr algn="just"/>
            <a:r>
              <a:rPr lang="en-US" sz="1800" dirty="0" smtClean="0">
                <a:solidFill>
                  <a:srgbClr val="002060"/>
                </a:solidFill>
                <a:latin typeface="Arial" panose="020B0604020202020204" pitchFamily="34" charset="0"/>
                <a:cs typeface="Arial" panose="020B0604020202020204" pitchFamily="34" charset="0"/>
              </a:rPr>
              <a:t>A </a:t>
            </a:r>
            <a:r>
              <a:rPr lang="en-US" sz="1800" dirty="0">
                <a:solidFill>
                  <a:srgbClr val="002060"/>
                </a:solidFill>
                <a:latin typeface="Arial" panose="020B0604020202020204" pitchFamily="34" charset="0"/>
                <a:cs typeface="Arial" panose="020B0604020202020204" pitchFamily="34" charset="0"/>
              </a:rPr>
              <a:t>risk assessment process is part of a sound </a:t>
            </a:r>
            <a:r>
              <a:rPr lang="en-US" sz="1800" dirty="0">
                <a:solidFill>
                  <a:schemeClr val="accent4">
                    <a:lumMod val="75000"/>
                  </a:schemeClr>
                </a:solidFill>
                <a:latin typeface="Arial" panose="020B0604020202020204" pitchFamily="34" charset="0"/>
                <a:cs typeface="Arial" panose="020B0604020202020204" pitchFamily="34" charset="0"/>
              </a:rPr>
              <a:t>risk governance framework</a:t>
            </a:r>
            <a:r>
              <a:rPr lang="en-US" sz="1800" dirty="0">
                <a:solidFill>
                  <a:srgbClr val="002060"/>
                </a:solidFill>
                <a:latin typeface="Arial" panose="020B0604020202020204" pitchFamily="34" charset="0"/>
                <a:cs typeface="Arial" panose="020B0604020202020204" pitchFamily="34" charset="0"/>
              </a:rPr>
              <a:t>, and it allows boards and management to identify emerging risks and to develop and implement appropriate strategies to mitigate those risks</a:t>
            </a:r>
            <a:r>
              <a:rPr lang="en-US" sz="1800" dirty="0" smtClean="0">
                <a:solidFill>
                  <a:srgbClr val="002060"/>
                </a:solidFill>
                <a:latin typeface="Arial" panose="020B0604020202020204" pitchFamily="34" charset="0"/>
                <a:cs typeface="Arial" panose="020B0604020202020204" pitchFamily="34" charset="0"/>
              </a:rPr>
              <a:t>.</a:t>
            </a:r>
          </a:p>
          <a:p>
            <a:pPr algn="just"/>
            <a:r>
              <a:rPr lang="en-US" sz="1800" dirty="0" smtClean="0">
                <a:solidFill>
                  <a:srgbClr val="002060"/>
                </a:solidFill>
                <a:latin typeface="Arial" panose="020B0604020202020204" pitchFamily="34" charset="0"/>
                <a:cs typeface="Arial" panose="020B0604020202020204" pitchFamily="34" charset="0"/>
              </a:rPr>
              <a:t> </a:t>
            </a:r>
            <a:r>
              <a:rPr lang="en-US" sz="1800" dirty="0">
                <a:solidFill>
                  <a:srgbClr val="002060"/>
                </a:solidFill>
                <a:latin typeface="Arial" panose="020B0604020202020204" pitchFamily="34" charset="0"/>
                <a:cs typeface="Arial" panose="020B0604020202020204" pitchFamily="34" charset="0"/>
              </a:rPr>
              <a:t>Boards and management should consider and </a:t>
            </a:r>
            <a:r>
              <a:rPr lang="en-US" sz="1800" dirty="0">
                <a:solidFill>
                  <a:schemeClr val="accent4">
                    <a:lumMod val="75000"/>
                  </a:schemeClr>
                </a:solidFill>
                <a:latin typeface="Arial" panose="020B0604020202020204" pitchFamily="34" charset="0"/>
                <a:cs typeface="Arial" panose="020B0604020202020204" pitchFamily="34" charset="0"/>
              </a:rPr>
              <a:t>incorporate climate-related financial risks </a:t>
            </a:r>
            <a:r>
              <a:rPr lang="en-US" sz="1800" dirty="0">
                <a:solidFill>
                  <a:srgbClr val="002060"/>
                </a:solidFill>
                <a:latin typeface="Arial" panose="020B0604020202020204" pitchFamily="34" charset="0"/>
                <a:cs typeface="Arial" panose="020B0604020202020204" pitchFamily="34" charset="0"/>
              </a:rPr>
              <a:t>when identifying and mitigating all types of risk. </a:t>
            </a:r>
            <a:endParaRPr lang="en-US" sz="1800" dirty="0" smtClean="0">
              <a:solidFill>
                <a:srgbClr val="002060"/>
              </a:solidFill>
              <a:latin typeface="Arial" panose="020B0604020202020204" pitchFamily="34" charset="0"/>
              <a:cs typeface="Arial" panose="020B0604020202020204" pitchFamily="34" charset="0"/>
            </a:endParaRPr>
          </a:p>
          <a:p>
            <a:pPr marL="0" indent="0" algn="just">
              <a:buNone/>
            </a:pPr>
            <a:r>
              <a:rPr lang="en-US" sz="1800" dirty="0" smtClean="0">
                <a:solidFill>
                  <a:srgbClr val="002060"/>
                </a:solidFill>
                <a:latin typeface="Arial" panose="020B0604020202020204" pitchFamily="34" charset="0"/>
                <a:cs typeface="Arial" panose="020B0604020202020204" pitchFamily="34" charset="0"/>
              </a:rPr>
              <a:t>    </a:t>
            </a:r>
            <a:r>
              <a:rPr lang="en-US" sz="1800" b="1" dirty="0" smtClean="0">
                <a:solidFill>
                  <a:srgbClr val="C00000"/>
                </a:solidFill>
                <a:latin typeface="Arial" panose="020B0604020202020204" pitchFamily="34" charset="0"/>
                <a:cs typeface="Arial" panose="020B0604020202020204" pitchFamily="34" charset="0"/>
              </a:rPr>
              <a:t>Credit </a:t>
            </a:r>
            <a:r>
              <a:rPr lang="en-US" sz="1800" b="1" dirty="0">
                <a:solidFill>
                  <a:srgbClr val="C00000"/>
                </a:solidFill>
                <a:latin typeface="Arial" panose="020B0604020202020204" pitchFamily="34" charset="0"/>
                <a:cs typeface="Arial" panose="020B0604020202020204" pitchFamily="34" charset="0"/>
              </a:rPr>
              <a:t>Risk</a:t>
            </a:r>
            <a:r>
              <a:rPr lang="en-US" sz="1800" b="1" dirty="0" smtClean="0">
                <a:solidFill>
                  <a:srgbClr val="C00000"/>
                </a:solidFill>
                <a:latin typeface="Arial" panose="020B0604020202020204" pitchFamily="34" charset="0"/>
                <a:cs typeface="Arial" panose="020B0604020202020204" pitchFamily="34" charset="0"/>
              </a:rPr>
              <a:t>.</a:t>
            </a:r>
          </a:p>
          <a:p>
            <a:pPr algn="just"/>
            <a:r>
              <a:rPr lang="en-US" sz="1800" dirty="0" smtClean="0">
                <a:solidFill>
                  <a:srgbClr val="002060"/>
                </a:solidFill>
                <a:latin typeface="Arial" panose="020B0604020202020204" pitchFamily="34" charset="0"/>
                <a:cs typeface="Arial" panose="020B0604020202020204" pitchFamily="34" charset="0"/>
              </a:rPr>
              <a:t>The </a:t>
            </a:r>
            <a:r>
              <a:rPr lang="en-US" sz="1800" dirty="0">
                <a:solidFill>
                  <a:srgbClr val="002060"/>
                </a:solidFill>
                <a:latin typeface="Arial" panose="020B0604020202020204" pitchFamily="34" charset="0"/>
                <a:cs typeface="Arial" panose="020B0604020202020204" pitchFamily="34" charset="0"/>
              </a:rPr>
              <a:t>board and management should consider climate-related financial risks as part of the </a:t>
            </a:r>
            <a:r>
              <a:rPr lang="en-US" sz="1800" dirty="0" smtClean="0">
                <a:solidFill>
                  <a:schemeClr val="accent4">
                    <a:lumMod val="50000"/>
                  </a:schemeClr>
                </a:solidFill>
                <a:latin typeface="Arial" panose="020B0604020202020204" pitchFamily="34" charset="0"/>
                <a:cs typeface="Arial" panose="020B0604020202020204" pitchFamily="34" charset="0"/>
              </a:rPr>
              <a:t>ongoing </a:t>
            </a:r>
            <a:r>
              <a:rPr lang="en-US" sz="1800" dirty="0">
                <a:solidFill>
                  <a:schemeClr val="accent4">
                    <a:lumMod val="50000"/>
                  </a:schemeClr>
                </a:solidFill>
                <a:latin typeface="Arial" panose="020B0604020202020204" pitchFamily="34" charset="0"/>
                <a:cs typeface="Arial" panose="020B0604020202020204" pitchFamily="34" charset="0"/>
              </a:rPr>
              <a:t>monitoring </a:t>
            </a:r>
            <a:r>
              <a:rPr lang="en-US" sz="1800" dirty="0">
                <a:solidFill>
                  <a:srgbClr val="002060"/>
                </a:solidFill>
                <a:latin typeface="Arial" panose="020B0604020202020204" pitchFamily="34" charset="0"/>
                <a:cs typeface="Arial" panose="020B0604020202020204" pitchFamily="34" charset="0"/>
              </a:rPr>
              <a:t>of portfolios</a:t>
            </a:r>
            <a:r>
              <a:rPr lang="en-US" sz="1800" dirty="0" smtClean="0">
                <a:solidFill>
                  <a:srgbClr val="002060"/>
                </a:solidFill>
                <a:latin typeface="Arial" panose="020B0604020202020204" pitchFamily="34" charset="0"/>
                <a:cs typeface="Arial" panose="020B0604020202020204" pitchFamily="34" charset="0"/>
              </a:rPr>
              <a:t>.</a:t>
            </a:r>
          </a:p>
          <a:p>
            <a:pPr algn="just"/>
            <a:r>
              <a:rPr lang="en-US" sz="1800" dirty="0" smtClean="0">
                <a:solidFill>
                  <a:srgbClr val="002060"/>
                </a:solidFill>
                <a:latin typeface="Arial" panose="020B0604020202020204" pitchFamily="34" charset="0"/>
                <a:cs typeface="Arial" panose="020B0604020202020204" pitchFamily="34" charset="0"/>
              </a:rPr>
              <a:t>Effective </a:t>
            </a:r>
            <a:r>
              <a:rPr lang="en-US" sz="1800" dirty="0">
                <a:solidFill>
                  <a:srgbClr val="002060"/>
                </a:solidFill>
                <a:latin typeface="Arial" panose="020B0604020202020204" pitchFamily="34" charset="0"/>
                <a:cs typeface="Arial" panose="020B0604020202020204" pitchFamily="34" charset="0"/>
              </a:rPr>
              <a:t>credit risk management practices could include monitoring climate-related credit risks through </a:t>
            </a:r>
            <a:r>
              <a:rPr lang="en-US" sz="1800" dirty="0" err="1" smtClean="0">
                <a:solidFill>
                  <a:schemeClr val="accent4">
                    <a:lumMod val="50000"/>
                  </a:schemeClr>
                </a:solidFill>
                <a:latin typeface="Arial" panose="020B0604020202020204" pitchFamily="34" charset="0"/>
                <a:cs typeface="Arial" panose="020B0604020202020204" pitchFamily="34" charset="0"/>
              </a:rPr>
              <a:t>sectoral</a:t>
            </a:r>
            <a:r>
              <a:rPr lang="en-US" sz="1800" dirty="0" smtClean="0">
                <a:solidFill>
                  <a:schemeClr val="accent4">
                    <a:lumMod val="50000"/>
                  </a:schemeClr>
                </a:solidFill>
                <a:latin typeface="Arial" panose="020B0604020202020204" pitchFamily="34" charset="0"/>
                <a:cs typeface="Arial" panose="020B0604020202020204" pitchFamily="34" charset="0"/>
              </a:rPr>
              <a:t> , </a:t>
            </a:r>
            <a:r>
              <a:rPr lang="en-US" sz="1800" dirty="0">
                <a:solidFill>
                  <a:schemeClr val="accent4">
                    <a:lumMod val="50000"/>
                  </a:schemeClr>
                </a:solidFill>
                <a:latin typeface="Arial" panose="020B0604020202020204" pitchFamily="34" charset="0"/>
                <a:cs typeface="Arial" panose="020B0604020202020204" pitchFamily="34" charset="0"/>
              </a:rPr>
              <a:t>geographic, </a:t>
            </a:r>
            <a:r>
              <a:rPr lang="en-US" sz="1800" dirty="0" smtClean="0">
                <a:solidFill>
                  <a:schemeClr val="accent4">
                    <a:lumMod val="50000"/>
                  </a:schemeClr>
                </a:solidFill>
                <a:latin typeface="Arial" panose="020B0604020202020204" pitchFamily="34" charset="0"/>
                <a:cs typeface="Arial" panose="020B0604020202020204" pitchFamily="34" charset="0"/>
              </a:rPr>
              <a:t>and </a:t>
            </a:r>
            <a:r>
              <a:rPr lang="en-US" sz="1800" dirty="0">
                <a:solidFill>
                  <a:schemeClr val="accent4">
                    <a:lumMod val="50000"/>
                  </a:schemeClr>
                </a:solidFill>
                <a:latin typeface="Arial" panose="020B0604020202020204" pitchFamily="34" charset="0"/>
                <a:cs typeface="Arial" panose="020B0604020202020204" pitchFamily="34" charset="0"/>
              </a:rPr>
              <a:t>concentration analyses</a:t>
            </a:r>
            <a:r>
              <a:rPr lang="en-US" sz="1800" dirty="0">
                <a:solidFill>
                  <a:srgbClr val="002060"/>
                </a:solidFill>
                <a:latin typeface="Arial" panose="020B0604020202020204" pitchFamily="34" charset="0"/>
                <a:cs typeface="Arial" panose="020B0604020202020204" pitchFamily="34" charset="0"/>
              </a:rPr>
              <a:t>, including credit risk </a:t>
            </a:r>
            <a:r>
              <a:rPr lang="en-US" sz="1800" dirty="0" smtClean="0">
                <a:solidFill>
                  <a:srgbClr val="002060"/>
                </a:solidFill>
                <a:latin typeface="Arial" panose="020B0604020202020204" pitchFamily="34" charset="0"/>
                <a:cs typeface="Arial" panose="020B0604020202020204" pitchFamily="34" charset="0"/>
              </a:rPr>
              <a:t>concentration stemming </a:t>
            </a:r>
            <a:r>
              <a:rPr lang="en-US" sz="1800" dirty="0">
                <a:solidFill>
                  <a:srgbClr val="002060"/>
                </a:solidFill>
                <a:latin typeface="Arial" panose="020B0604020202020204" pitchFamily="34" charset="0"/>
                <a:cs typeface="Arial" panose="020B0604020202020204" pitchFamily="34" charset="0"/>
              </a:rPr>
              <a:t>from physical and transition risks</a:t>
            </a:r>
            <a:r>
              <a:rPr lang="en-US" sz="1800" dirty="0" smtClean="0">
                <a:solidFill>
                  <a:srgbClr val="002060"/>
                </a:solidFill>
                <a:latin typeface="Arial" panose="020B0604020202020204" pitchFamily="34" charset="0"/>
                <a:cs typeface="Arial" panose="020B0604020202020204" pitchFamily="34" charset="0"/>
              </a:rPr>
              <a:t>.</a:t>
            </a:r>
          </a:p>
          <a:p>
            <a:pPr algn="just"/>
            <a:r>
              <a:rPr lang="en-US" sz="1800" dirty="0" smtClean="0">
                <a:solidFill>
                  <a:srgbClr val="002060"/>
                </a:solidFill>
                <a:latin typeface="Arial" panose="020B0604020202020204" pitchFamily="34" charset="0"/>
                <a:cs typeface="Arial" panose="020B0604020202020204" pitchFamily="34" charset="0"/>
              </a:rPr>
              <a:t>The </a:t>
            </a:r>
            <a:r>
              <a:rPr lang="en-US" sz="1800" dirty="0">
                <a:solidFill>
                  <a:srgbClr val="002060"/>
                </a:solidFill>
                <a:latin typeface="Arial" panose="020B0604020202020204" pitchFamily="34" charset="0"/>
                <a:cs typeface="Arial" panose="020B0604020202020204" pitchFamily="34" charset="0"/>
              </a:rPr>
              <a:t>board and management should determine </a:t>
            </a:r>
            <a:r>
              <a:rPr lang="en-US" sz="1800" dirty="0">
                <a:solidFill>
                  <a:schemeClr val="accent4">
                    <a:lumMod val="50000"/>
                  </a:schemeClr>
                </a:solidFill>
                <a:latin typeface="Arial" panose="020B0604020202020204" pitchFamily="34" charset="0"/>
                <a:cs typeface="Arial" panose="020B0604020202020204" pitchFamily="34" charset="0"/>
              </a:rPr>
              <a:t>credit risk appetite </a:t>
            </a:r>
            <a:r>
              <a:rPr lang="en-US" sz="1800" dirty="0">
                <a:solidFill>
                  <a:srgbClr val="002060"/>
                </a:solidFill>
                <a:latin typeface="Arial" panose="020B0604020202020204" pitchFamily="34" charset="0"/>
                <a:cs typeface="Arial" panose="020B0604020202020204" pitchFamily="34" charset="0"/>
              </a:rPr>
              <a:t>and lending limits related to these risks. </a:t>
            </a:r>
            <a:endParaRPr lang="en-IN" sz="18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43219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normAutofit/>
          </a:bodyPr>
          <a:lstStyle/>
          <a:p>
            <a:pPr algn="just"/>
            <a:r>
              <a:rPr lang="en-US" sz="1800" b="1" dirty="0">
                <a:solidFill>
                  <a:srgbClr val="C00000"/>
                </a:solidFill>
                <a:latin typeface="Arial" panose="020B0604020202020204" pitchFamily="34" charset="0"/>
                <a:cs typeface="Arial" panose="020B0604020202020204" pitchFamily="34" charset="0"/>
              </a:rPr>
              <a:t>Liquidity Risk. </a:t>
            </a:r>
            <a:r>
              <a:rPr lang="en-US" sz="1800" dirty="0">
                <a:solidFill>
                  <a:srgbClr val="002060"/>
                </a:solidFill>
                <a:latin typeface="Arial" panose="020B0604020202020204" pitchFamily="34" charset="0"/>
                <a:cs typeface="Arial" panose="020B0604020202020204" pitchFamily="34" charset="0"/>
              </a:rPr>
              <a:t>Consistent with sound oversight and liquidity risk management, the board and management should assess whether climate-related financial risks could affect liquidity </a:t>
            </a:r>
            <a:r>
              <a:rPr lang="en-US" sz="1800" dirty="0" smtClean="0">
                <a:solidFill>
                  <a:srgbClr val="002060"/>
                </a:solidFill>
                <a:latin typeface="Arial" panose="020B0604020202020204" pitchFamily="34" charset="0"/>
                <a:cs typeface="Arial" panose="020B0604020202020204" pitchFamily="34" charset="0"/>
              </a:rPr>
              <a:t>and</a:t>
            </a:r>
            <a:r>
              <a:rPr lang="en-US" sz="1800" dirty="0">
                <a:solidFill>
                  <a:srgbClr val="002060"/>
                </a:solidFill>
                <a:latin typeface="Arial" panose="020B0604020202020204" pitchFamily="34" charset="0"/>
                <a:cs typeface="Arial" panose="020B0604020202020204" pitchFamily="34" charset="0"/>
              </a:rPr>
              <a:t>, if so, </a:t>
            </a:r>
            <a:r>
              <a:rPr lang="en-US" sz="1800" dirty="0" smtClean="0">
                <a:solidFill>
                  <a:schemeClr val="accent4">
                    <a:lumMod val="75000"/>
                  </a:schemeClr>
                </a:solidFill>
                <a:latin typeface="Arial" panose="020B0604020202020204" pitchFamily="34" charset="0"/>
                <a:cs typeface="Arial" panose="020B0604020202020204" pitchFamily="34" charset="0"/>
              </a:rPr>
              <a:t>Incorporate </a:t>
            </a:r>
            <a:r>
              <a:rPr lang="en-US" sz="1800" dirty="0">
                <a:solidFill>
                  <a:schemeClr val="accent4">
                    <a:lumMod val="75000"/>
                  </a:schemeClr>
                </a:solidFill>
                <a:latin typeface="Arial" panose="020B0604020202020204" pitchFamily="34" charset="0"/>
                <a:cs typeface="Arial" panose="020B0604020202020204" pitchFamily="34" charset="0"/>
              </a:rPr>
              <a:t>those risks into their liquidity risk management and liquidity buffers</a:t>
            </a:r>
            <a:r>
              <a:rPr lang="en-US" sz="1800" dirty="0">
                <a:solidFill>
                  <a:srgbClr val="C00000"/>
                </a:solidFill>
                <a:latin typeface="Arial" panose="020B0604020202020204" pitchFamily="34" charset="0"/>
                <a:cs typeface="Arial" panose="020B0604020202020204" pitchFamily="34" charset="0"/>
              </a:rPr>
              <a:t>. </a:t>
            </a:r>
            <a:endParaRPr lang="en-US" sz="1800" dirty="0" smtClean="0">
              <a:solidFill>
                <a:srgbClr val="C00000"/>
              </a:solidFill>
              <a:latin typeface="Arial" panose="020B0604020202020204" pitchFamily="34" charset="0"/>
              <a:cs typeface="Arial" panose="020B0604020202020204" pitchFamily="34" charset="0"/>
            </a:endParaRPr>
          </a:p>
          <a:p>
            <a:pPr algn="just"/>
            <a:r>
              <a:rPr lang="en-US" sz="1800" dirty="0" smtClean="0">
                <a:solidFill>
                  <a:srgbClr val="002060"/>
                </a:solidFill>
                <a:latin typeface="Arial" panose="020B0604020202020204" pitchFamily="34" charset="0"/>
                <a:cs typeface="Arial" panose="020B0604020202020204" pitchFamily="34" charset="0"/>
              </a:rPr>
              <a:t>The </a:t>
            </a:r>
            <a:r>
              <a:rPr lang="en-US" sz="1800" dirty="0">
                <a:solidFill>
                  <a:srgbClr val="002060"/>
                </a:solidFill>
                <a:latin typeface="Arial" panose="020B0604020202020204" pitchFamily="34" charset="0"/>
                <a:cs typeface="Arial" panose="020B0604020202020204" pitchFamily="34" charset="0"/>
              </a:rPr>
              <a:t>board and management should consider </a:t>
            </a:r>
            <a:r>
              <a:rPr lang="en-US" sz="1800" dirty="0">
                <a:solidFill>
                  <a:srgbClr val="C00000"/>
                </a:solidFill>
                <a:latin typeface="Arial" panose="020B0604020202020204" pitchFamily="34" charset="0"/>
                <a:cs typeface="Arial" panose="020B0604020202020204" pitchFamily="34" charset="0"/>
              </a:rPr>
              <a:t>how</a:t>
            </a:r>
            <a:r>
              <a:rPr lang="en-US" sz="1800" dirty="0">
                <a:solidFill>
                  <a:srgbClr val="002060"/>
                </a:solidFill>
                <a:latin typeface="Arial" panose="020B0604020202020204" pitchFamily="34" charset="0"/>
                <a:cs typeface="Arial" panose="020B0604020202020204" pitchFamily="34" charset="0"/>
              </a:rPr>
              <a:t> </a:t>
            </a:r>
            <a:r>
              <a:rPr lang="en-US" sz="1800" dirty="0">
                <a:solidFill>
                  <a:srgbClr val="C00000"/>
                </a:solidFill>
                <a:latin typeface="Arial" panose="020B0604020202020204" pitchFamily="34" charset="0"/>
                <a:cs typeface="Arial" panose="020B0604020202020204" pitchFamily="34" charset="0"/>
              </a:rPr>
              <a:t>climate-related financial risk exposures may adversely impact a bank’s operations, control environment, and operational resilience</a:t>
            </a:r>
            <a:r>
              <a:rPr lang="en-US" sz="1800" dirty="0">
                <a:solidFill>
                  <a:srgbClr val="002060"/>
                </a:solidFill>
                <a:latin typeface="Arial" panose="020B0604020202020204" pitchFamily="34" charset="0"/>
                <a:cs typeface="Arial" panose="020B0604020202020204" pitchFamily="34" charset="0"/>
              </a:rPr>
              <a:t>. </a:t>
            </a:r>
            <a:endParaRPr lang="en-US" sz="1800" dirty="0" smtClean="0">
              <a:solidFill>
                <a:srgbClr val="002060"/>
              </a:solidFill>
              <a:latin typeface="Arial" panose="020B0604020202020204" pitchFamily="34" charset="0"/>
              <a:cs typeface="Arial" panose="020B0604020202020204" pitchFamily="34" charset="0"/>
            </a:endParaRPr>
          </a:p>
          <a:p>
            <a:pPr algn="just"/>
            <a:r>
              <a:rPr lang="en-US" sz="1800" dirty="0" smtClean="0">
                <a:solidFill>
                  <a:srgbClr val="002060"/>
                </a:solidFill>
                <a:latin typeface="Arial" panose="020B0604020202020204" pitchFamily="34" charset="0"/>
                <a:cs typeface="Arial" panose="020B0604020202020204" pitchFamily="34" charset="0"/>
              </a:rPr>
              <a:t>Sound </a:t>
            </a:r>
            <a:r>
              <a:rPr lang="en-US" sz="1800" dirty="0">
                <a:solidFill>
                  <a:srgbClr val="002060"/>
                </a:solidFill>
                <a:latin typeface="Arial" panose="020B0604020202020204" pitchFamily="34" charset="0"/>
                <a:cs typeface="Arial" panose="020B0604020202020204" pitchFamily="34" charset="0"/>
              </a:rPr>
              <a:t>operational risk management includes incorporating an </a:t>
            </a:r>
            <a:r>
              <a:rPr lang="en-US" sz="1800" dirty="0">
                <a:solidFill>
                  <a:srgbClr val="C00000"/>
                </a:solidFill>
                <a:latin typeface="Arial" panose="020B0604020202020204" pitchFamily="34" charset="0"/>
                <a:cs typeface="Arial" panose="020B0604020202020204" pitchFamily="34" charset="0"/>
              </a:rPr>
              <a:t>assessment across all business lines and operations,</a:t>
            </a:r>
            <a:r>
              <a:rPr lang="en-US" sz="1800" dirty="0">
                <a:solidFill>
                  <a:srgbClr val="002060"/>
                </a:solidFill>
                <a:latin typeface="Arial" panose="020B0604020202020204" pitchFamily="34" charset="0"/>
                <a:cs typeface="Arial" panose="020B0604020202020204" pitchFamily="34" charset="0"/>
              </a:rPr>
              <a:t> </a:t>
            </a:r>
            <a:r>
              <a:rPr lang="en-US" sz="1800" dirty="0" smtClean="0">
                <a:solidFill>
                  <a:srgbClr val="002060"/>
                </a:solidFill>
                <a:latin typeface="Arial" panose="020B0604020202020204" pitchFamily="34" charset="0"/>
                <a:cs typeface="Arial" panose="020B0604020202020204" pitchFamily="34" charset="0"/>
              </a:rPr>
              <a:t>and </a:t>
            </a:r>
            <a:r>
              <a:rPr lang="en-US" sz="1800" dirty="0">
                <a:solidFill>
                  <a:srgbClr val="002060"/>
                </a:solidFill>
                <a:latin typeface="Arial" panose="020B0604020202020204" pitchFamily="34" charset="0"/>
                <a:cs typeface="Arial" panose="020B0604020202020204" pitchFamily="34" charset="0"/>
              </a:rPr>
              <a:t>considering climate-related impacts on business continuity and the evolving legal and regulatory landscape. </a:t>
            </a:r>
            <a:endParaRPr lang="en-US" sz="1800" dirty="0" smtClean="0">
              <a:solidFill>
                <a:srgbClr val="002060"/>
              </a:solidFill>
              <a:latin typeface="Arial" panose="020B0604020202020204" pitchFamily="34" charset="0"/>
              <a:cs typeface="Arial" panose="020B0604020202020204" pitchFamily="34" charset="0"/>
            </a:endParaRPr>
          </a:p>
          <a:p>
            <a:pPr algn="just"/>
            <a:r>
              <a:rPr lang="en-US" sz="1800" b="1" dirty="0">
                <a:solidFill>
                  <a:srgbClr val="C00000"/>
                </a:solidFill>
                <a:latin typeface="Arial" panose="020B0604020202020204" pitchFamily="34" charset="0"/>
                <a:cs typeface="Arial" panose="020B0604020202020204" pitchFamily="34" charset="0"/>
              </a:rPr>
              <a:t>Other Financial Risk. </a:t>
            </a:r>
            <a:r>
              <a:rPr lang="en-US" sz="1800" dirty="0">
                <a:solidFill>
                  <a:srgbClr val="002060"/>
                </a:solidFill>
                <a:latin typeface="Arial" panose="020B0604020202020204" pitchFamily="34" charset="0"/>
                <a:cs typeface="Arial" panose="020B0604020202020204" pitchFamily="34" charset="0"/>
              </a:rPr>
              <a:t>Management should </a:t>
            </a:r>
            <a:r>
              <a:rPr lang="en-US" sz="1800" dirty="0">
                <a:solidFill>
                  <a:srgbClr val="C00000"/>
                </a:solidFill>
                <a:latin typeface="Arial" panose="020B0604020202020204" pitchFamily="34" charset="0"/>
                <a:cs typeface="Arial" panose="020B0604020202020204" pitchFamily="34" charset="0"/>
              </a:rPr>
              <a:t>monitor interest rate risk </a:t>
            </a:r>
            <a:r>
              <a:rPr lang="en-US" sz="1800" dirty="0" smtClean="0">
                <a:solidFill>
                  <a:srgbClr val="002060"/>
                </a:solidFill>
                <a:latin typeface="Arial" panose="020B0604020202020204" pitchFamily="34" charset="0"/>
                <a:cs typeface="Arial" panose="020B0604020202020204" pitchFamily="34" charset="0"/>
              </a:rPr>
              <a:t>and</a:t>
            </a:r>
            <a:r>
              <a:rPr lang="en-US" sz="1800" dirty="0" smtClean="0">
                <a:solidFill>
                  <a:srgbClr val="C00000"/>
                </a:solidFill>
                <a:latin typeface="Arial" panose="020B0604020202020204" pitchFamily="34" charset="0"/>
                <a:cs typeface="Arial" panose="020B0604020202020204" pitchFamily="34" charset="0"/>
              </a:rPr>
              <a:t> </a:t>
            </a:r>
            <a:r>
              <a:rPr lang="en-US" sz="1800" dirty="0" smtClean="0">
                <a:solidFill>
                  <a:srgbClr val="002060"/>
                </a:solidFill>
                <a:latin typeface="Arial" panose="020B0604020202020204" pitchFamily="34" charset="0"/>
                <a:cs typeface="Arial" panose="020B0604020202020204" pitchFamily="34" charset="0"/>
              </a:rPr>
              <a:t>should </a:t>
            </a:r>
            <a:r>
              <a:rPr lang="en-US" sz="1800" dirty="0">
                <a:solidFill>
                  <a:srgbClr val="002060"/>
                </a:solidFill>
                <a:latin typeface="Arial" panose="020B0604020202020204" pitchFamily="34" charset="0"/>
                <a:cs typeface="Arial" panose="020B0604020202020204" pitchFamily="34" charset="0"/>
              </a:rPr>
              <a:t>include corresponding measures of conservatism in their risk measurements and controls. </a:t>
            </a:r>
            <a:endParaRPr lang="en-US" sz="1800" dirty="0" smtClean="0">
              <a:solidFill>
                <a:srgbClr val="002060"/>
              </a:solidFill>
              <a:latin typeface="Arial" panose="020B0604020202020204" pitchFamily="34" charset="0"/>
              <a:cs typeface="Arial" panose="020B0604020202020204" pitchFamily="34" charset="0"/>
            </a:endParaRPr>
          </a:p>
          <a:p>
            <a:pPr algn="just"/>
            <a:r>
              <a:rPr lang="en-US" sz="1800" b="1" dirty="0">
                <a:solidFill>
                  <a:srgbClr val="C00000"/>
                </a:solidFill>
                <a:latin typeface="Arial" panose="020B0604020202020204" pitchFamily="34" charset="0"/>
                <a:cs typeface="Arial" panose="020B0604020202020204" pitchFamily="34" charset="0"/>
              </a:rPr>
              <a:t>Legal/Compliance Risk. </a:t>
            </a:r>
            <a:r>
              <a:rPr lang="en-US" sz="1800" dirty="0">
                <a:solidFill>
                  <a:srgbClr val="002060"/>
                </a:solidFill>
                <a:latin typeface="Arial" panose="020B0604020202020204" pitchFamily="34" charset="0"/>
                <a:cs typeface="Arial" panose="020B0604020202020204" pitchFamily="34" charset="0"/>
              </a:rPr>
              <a:t>The board and management should consider how climate-related financial risks and risk mitigation measures </a:t>
            </a:r>
            <a:r>
              <a:rPr lang="en-US" sz="1800" dirty="0">
                <a:solidFill>
                  <a:schemeClr val="accent4">
                    <a:lumMod val="75000"/>
                  </a:schemeClr>
                </a:solidFill>
                <a:latin typeface="Arial" panose="020B0604020202020204" pitchFamily="34" charset="0"/>
                <a:cs typeface="Arial" panose="020B0604020202020204" pitchFamily="34" charset="0"/>
              </a:rPr>
              <a:t>affect the legal and regulatory landscape </a:t>
            </a:r>
            <a:r>
              <a:rPr lang="en-US" sz="1800" dirty="0">
                <a:solidFill>
                  <a:srgbClr val="002060"/>
                </a:solidFill>
                <a:latin typeface="Arial" panose="020B0604020202020204" pitchFamily="34" charset="0"/>
                <a:cs typeface="Arial" panose="020B0604020202020204" pitchFamily="34" charset="0"/>
              </a:rPr>
              <a:t>in which the bank operates. </a:t>
            </a:r>
          </a:p>
          <a:p>
            <a:pPr algn="just"/>
            <a:endParaRPr lang="en-IN" sz="18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59849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2"/>
          <a:stretch>
            <a:fillRect/>
          </a:stretch>
        </p:blipFill>
        <p:spPr>
          <a:xfrm>
            <a:off x="2038880" y="1676400"/>
            <a:ext cx="8114241" cy="3771900"/>
          </a:xfrm>
          <a:prstGeom prst="rect">
            <a:avLst/>
          </a:prstGeom>
        </p:spPr>
      </p:pic>
    </p:spTree>
    <p:extLst>
      <p:ext uri="{BB962C8B-B14F-4D97-AF65-F5344CB8AC3E}">
        <p14:creationId xmlns:p14="http://schemas.microsoft.com/office/powerpoint/2010/main" val="22511390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b="1" dirty="0" smtClean="0">
                <a:solidFill>
                  <a:srgbClr val="C00000"/>
                </a:solidFill>
                <a:latin typeface="Arial" panose="020B0604020202020204" pitchFamily="34" charset="0"/>
                <a:cs typeface="Arial" panose="020B0604020202020204" pitchFamily="34" charset="0"/>
              </a:rPr>
              <a:t>                                 Climate Risk Management - Strategy </a:t>
            </a:r>
            <a:r>
              <a:rPr lang="en-US" sz="1800" b="1" dirty="0">
                <a:solidFill>
                  <a:srgbClr val="C00000"/>
                </a:solidFill>
                <a:latin typeface="Arial" panose="020B0604020202020204" pitchFamily="34" charset="0"/>
                <a:cs typeface="Arial" panose="020B0604020202020204" pitchFamily="34" charset="0"/>
              </a:rPr>
              <a:t>and products</a:t>
            </a:r>
            <a:br>
              <a:rPr lang="en-US" sz="1800" b="1" dirty="0">
                <a:solidFill>
                  <a:srgbClr val="C00000"/>
                </a:solidFill>
                <a:latin typeface="Arial" panose="020B0604020202020204" pitchFamily="34" charset="0"/>
                <a:cs typeface="Arial" panose="020B0604020202020204" pitchFamily="34" charset="0"/>
              </a:rPr>
            </a:br>
            <a:endParaRPr lang="en-IN" sz="1800" b="1" dirty="0">
              <a:solidFill>
                <a:srgbClr val="C00000"/>
              </a:solidFill>
            </a:endParaRPr>
          </a:p>
        </p:txBody>
      </p:sp>
      <p:sp>
        <p:nvSpPr>
          <p:cNvPr id="3" name="Content Placeholder 2"/>
          <p:cNvSpPr>
            <a:spLocks noGrp="1"/>
          </p:cNvSpPr>
          <p:nvPr>
            <p:ph idx="1"/>
          </p:nvPr>
        </p:nvSpPr>
        <p:spPr>
          <a:xfrm>
            <a:off x="647131" y="1238771"/>
            <a:ext cx="10515600" cy="4351338"/>
          </a:xfrm>
        </p:spPr>
        <p:txBody>
          <a:bodyPr>
            <a:noAutofit/>
          </a:bodyPr>
          <a:lstStyle/>
          <a:p>
            <a:pPr algn="just"/>
            <a:r>
              <a:rPr lang="en-US" sz="1800" dirty="0" smtClean="0">
                <a:solidFill>
                  <a:srgbClr val="002060"/>
                </a:solidFill>
                <a:latin typeface="Arial" panose="020B0604020202020204" pitchFamily="34" charset="0"/>
                <a:cs typeface="Arial" panose="020B0604020202020204" pitchFamily="34" charset="0"/>
              </a:rPr>
              <a:t>As </a:t>
            </a:r>
            <a:r>
              <a:rPr lang="en-US" sz="1800" dirty="0">
                <a:solidFill>
                  <a:srgbClr val="002060"/>
                </a:solidFill>
                <a:latin typeface="Arial" panose="020B0604020202020204" pitchFamily="34" charset="0"/>
                <a:cs typeface="Arial" panose="020B0604020202020204" pitchFamily="34" charset="0"/>
              </a:rPr>
              <a:t>a starting point, banks should </a:t>
            </a:r>
            <a:r>
              <a:rPr lang="en-US" sz="1800" dirty="0">
                <a:solidFill>
                  <a:srgbClr val="C00000"/>
                </a:solidFill>
                <a:latin typeface="Arial" panose="020B0604020202020204" pitchFamily="34" charset="0"/>
                <a:cs typeface="Arial" panose="020B0604020202020204" pitchFamily="34" charset="0"/>
              </a:rPr>
              <a:t>reassess their credit business strategies</a:t>
            </a:r>
            <a:r>
              <a:rPr lang="en-US" sz="1800" dirty="0">
                <a:solidFill>
                  <a:schemeClr val="accent4">
                    <a:lumMod val="75000"/>
                  </a:schemeClr>
                </a:solidFill>
                <a:latin typeface="Arial" panose="020B0604020202020204" pitchFamily="34" charset="0"/>
                <a:cs typeface="Arial" panose="020B0604020202020204" pitchFamily="34" charset="0"/>
              </a:rPr>
              <a:t> </a:t>
            </a:r>
            <a:r>
              <a:rPr lang="en-US" sz="1800" dirty="0">
                <a:solidFill>
                  <a:srgbClr val="002060"/>
                </a:solidFill>
                <a:latin typeface="Arial" panose="020B0604020202020204" pitchFamily="34" charset="0"/>
                <a:cs typeface="Arial" panose="020B0604020202020204" pitchFamily="34" charset="0"/>
              </a:rPr>
              <a:t>to address climate change issues</a:t>
            </a:r>
            <a:r>
              <a:rPr lang="en-US" sz="1800" dirty="0" smtClean="0">
                <a:solidFill>
                  <a:srgbClr val="002060"/>
                </a:solidFill>
                <a:latin typeface="Arial" panose="020B0604020202020204" pitchFamily="34" charset="0"/>
                <a:cs typeface="Arial" panose="020B0604020202020204" pitchFamily="34" charset="0"/>
              </a:rPr>
              <a:t>:</a:t>
            </a:r>
          </a:p>
          <a:p>
            <a:pPr algn="just"/>
            <a:r>
              <a:rPr lang="en-US" sz="1800" dirty="0">
                <a:solidFill>
                  <a:srgbClr val="002060"/>
                </a:solidFill>
                <a:latin typeface="Arial" panose="020B0604020202020204" pitchFamily="34" charset="0"/>
                <a:cs typeface="Arial" panose="020B0604020202020204" pitchFamily="34" charset="0"/>
              </a:rPr>
              <a:t>T</a:t>
            </a:r>
            <a:r>
              <a:rPr lang="en-US" sz="1800" dirty="0" smtClean="0">
                <a:solidFill>
                  <a:srgbClr val="002060"/>
                </a:solidFill>
                <a:latin typeface="Arial" panose="020B0604020202020204" pitchFamily="34" charset="0"/>
                <a:cs typeface="Arial" panose="020B0604020202020204" pitchFamily="34" charset="0"/>
              </a:rPr>
              <a:t>he </a:t>
            </a:r>
            <a:r>
              <a:rPr lang="en-US" sz="1800" dirty="0">
                <a:solidFill>
                  <a:srgbClr val="C00000"/>
                </a:solidFill>
                <a:latin typeface="Arial" panose="020B0604020202020204" pitchFamily="34" charset="0"/>
                <a:cs typeface="Arial" panose="020B0604020202020204" pitchFamily="34" charset="0"/>
              </a:rPr>
              <a:t>markets</a:t>
            </a:r>
            <a:r>
              <a:rPr lang="en-US" sz="1800" dirty="0">
                <a:solidFill>
                  <a:srgbClr val="002060"/>
                </a:solidFill>
                <a:latin typeface="Arial" panose="020B0604020202020204" pitchFamily="34" charset="0"/>
                <a:cs typeface="Arial" panose="020B0604020202020204" pitchFamily="34" charset="0"/>
              </a:rPr>
              <a:t>, segments, and clients they will serve</a:t>
            </a:r>
            <a:r>
              <a:rPr lang="en-US" sz="1800" dirty="0" smtClean="0">
                <a:solidFill>
                  <a:srgbClr val="002060"/>
                </a:solidFill>
                <a:latin typeface="Arial" panose="020B0604020202020204" pitchFamily="34" charset="0"/>
                <a:cs typeface="Arial" panose="020B0604020202020204" pitchFamily="34" charset="0"/>
              </a:rPr>
              <a:t>;</a:t>
            </a:r>
          </a:p>
          <a:p>
            <a:pPr algn="just"/>
            <a:r>
              <a:rPr lang="en-US" sz="1800" dirty="0">
                <a:solidFill>
                  <a:srgbClr val="002060"/>
                </a:solidFill>
                <a:latin typeface="Arial" panose="020B0604020202020204" pitchFamily="34" charset="0"/>
                <a:cs typeface="Arial" panose="020B0604020202020204" pitchFamily="34" charset="0"/>
              </a:rPr>
              <a:t>T</a:t>
            </a:r>
            <a:r>
              <a:rPr lang="en-US" sz="1800" dirty="0" smtClean="0">
                <a:solidFill>
                  <a:srgbClr val="002060"/>
                </a:solidFill>
                <a:latin typeface="Arial" panose="020B0604020202020204" pitchFamily="34" charset="0"/>
                <a:cs typeface="Arial" panose="020B0604020202020204" pitchFamily="34" charset="0"/>
              </a:rPr>
              <a:t>he </a:t>
            </a:r>
            <a:r>
              <a:rPr lang="en-US" sz="1800" dirty="0">
                <a:solidFill>
                  <a:srgbClr val="C00000"/>
                </a:solidFill>
                <a:latin typeface="Arial" panose="020B0604020202020204" pitchFamily="34" charset="0"/>
                <a:cs typeface="Arial" panose="020B0604020202020204" pitchFamily="34" charset="0"/>
              </a:rPr>
              <a:t>products</a:t>
            </a:r>
            <a:r>
              <a:rPr lang="en-US" sz="1800" dirty="0">
                <a:solidFill>
                  <a:srgbClr val="002060"/>
                </a:solidFill>
                <a:latin typeface="Arial" panose="020B0604020202020204" pitchFamily="34" charset="0"/>
                <a:cs typeface="Arial" panose="020B0604020202020204" pitchFamily="34" charset="0"/>
              </a:rPr>
              <a:t> they will offer; and </a:t>
            </a:r>
            <a:endParaRPr lang="en-US" sz="1800" dirty="0" smtClean="0">
              <a:solidFill>
                <a:srgbClr val="002060"/>
              </a:solidFill>
              <a:latin typeface="Arial" panose="020B0604020202020204" pitchFamily="34" charset="0"/>
              <a:cs typeface="Arial" panose="020B0604020202020204" pitchFamily="34" charset="0"/>
            </a:endParaRPr>
          </a:p>
          <a:p>
            <a:pPr algn="just"/>
            <a:r>
              <a:rPr lang="en-US" sz="1800" dirty="0">
                <a:solidFill>
                  <a:srgbClr val="002060"/>
                </a:solidFill>
                <a:latin typeface="Arial" panose="020B0604020202020204" pitchFamily="34" charset="0"/>
                <a:cs typeface="Arial" panose="020B0604020202020204" pitchFamily="34" charset="0"/>
              </a:rPr>
              <a:t>T</a:t>
            </a:r>
            <a:r>
              <a:rPr lang="en-US" sz="1800" dirty="0" smtClean="0">
                <a:solidFill>
                  <a:srgbClr val="002060"/>
                </a:solidFill>
                <a:latin typeface="Arial" panose="020B0604020202020204" pitchFamily="34" charset="0"/>
                <a:cs typeface="Arial" panose="020B0604020202020204" pitchFamily="34" charset="0"/>
              </a:rPr>
              <a:t>he </a:t>
            </a:r>
            <a:r>
              <a:rPr lang="en-US" sz="1800" dirty="0">
                <a:solidFill>
                  <a:srgbClr val="C00000"/>
                </a:solidFill>
                <a:latin typeface="Arial" panose="020B0604020202020204" pitchFamily="34" charset="0"/>
                <a:cs typeface="Arial" panose="020B0604020202020204" pitchFamily="34" charset="0"/>
              </a:rPr>
              <a:t>innovations</a:t>
            </a:r>
            <a:r>
              <a:rPr lang="en-US" sz="1800" dirty="0">
                <a:solidFill>
                  <a:srgbClr val="002060"/>
                </a:solidFill>
                <a:latin typeface="Arial" panose="020B0604020202020204" pitchFamily="34" charset="0"/>
                <a:cs typeface="Arial" panose="020B0604020202020204" pitchFamily="34" charset="0"/>
              </a:rPr>
              <a:t> they will bring to the market. </a:t>
            </a:r>
            <a:endParaRPr lang="en-US" sz="1800" dirty="0" smtClean="0">
              <a:solidFill>
                <a:srgbClr val="002060"/>
              </a:solidFill>
              <a:latin typeface="Arial" panose="020B0604020202020204" pitchFamily="34" charset="0"/>
              <a:cs typeface="Arial" panose="020B0604020202020204" pitchFamily="34" charset="0"/>
            </a:endParaRPr>
          </a:p>
          <a:p>
            <a:pPr algn="just"/>
            <a:r>
              <a:rPr lang="en-US" sz="1800" dirty="0" smtClean="0">
                <a:solidFill>
                  <a:srgbClr val="002060"/>
                </a:solidFill>
                <a:latin typeface="Arial" panose="020B0604020202020204" pitchFamily="34" charset="0"/>
                <a:cs typeface="Arial" panose="020B0604020202020204" pitchFamily="34" charset="0"/>
              </a:rPr>
              <a:t>The </a:t>
            </a:r>
            <a:r>
              <a:rPr lang="en-US" sz="1800" dirty="0">
                <a:solidFill>
                  <a:srgbClr val="002060"/>
                </a:solidFill>
                <a:latin typeface="Arial" panose="020B0604020202020204" pitchFamily="34" charset="0"/>
                <a:cs typeface="Arial" panose="020B0604020202020204" pitchFamily="34" charset="0"/>
              </a:rPr>
              <a:t>revised strategies may derive from the banks’ </a:t>
            </a:r>
            <a:r>
              <a:rPr lang="en-US" sz="1800" dirty="0">
                <a:solidFill>
                  <a:srgbClr val="C00000"/>
                </a:solidFill>
                <a:latin typeface="Arial" panose="020B0604020202020204" pitchFamily="34" charset="0"/>
                <a:cs typeface="Arial" panose="020B0604020202020204" pitchFamily="34" charset="0"/>
              </a:rPr>
              <a:t>sustainability commitments</a:t>
            </a:r>
            <a:r>
              <a:rPr lang="en-US" sz="1800" dirty="0">
                <a:solidFill>
                  <a:srgbClr val="002060"/>
                </a:solidFill>
                <a:latin typeface="Arial" panose="020B0604020202020204" pitchFamily="34" charset="0"/>
                <a:cs typeface="Arial" panose="020B0604020202020204" pitchFamily="34" charset="0"/>
              </a:rPr>
              <a:t>, including goals for reducing financed emissions or overall risk exposure</a:t>
            </a:r>
            <a:r>
              <a:rPr lang="en-US" sz="1800" dirty="0" smtClean="0">
                <a:solidFill>
                  <a:srgbClr val="002060"/>
                </a:solidFill>
                <a:latin typeface="Arial" panose="020B0604020202020204" pitchFamily="34" charset="0"/>
                <a:cs typeface="Arial" panose="020B0604020202020204" pitchFamily="34" charset="0"/>
              </a:rPr>
              <a:t>.</a:t>
            </a:r>
          </a:p>
          <a:p>
            <a:pPr algn="just"/>
            <a:r>
              <a:rPr lang="en-US" sz="1800" dirty="0">
                <a:solidFill>
                  <a:srgbClr val="002060"/>
                </a:solidFill>
                <a:latin typeface="Arial" panose="020B0604020202020204" pitchFamily="34" charset="0"/>
                <a:cs typeface="Arial" panose="020B0604020202020204" pitchFamily="34" charset="0"/>
              </a:rPr>
              <a:t>To embed these considerations into the credit risk framework, banks should first develop a </a:t>
            </a:r>
            <a:r>
              <a:rPr lang="en-US" sz="1800" dirty="0">
                <a:solidFill>
                  <a:srgbClr val="C00000"/>
                </a:solidFill>
                <a:latin typeface="Arial" panose="020B0604020202020204" pitchFamily="34" charset="0"/>
                <a:cs typeface="Arial" panose="020B0604020202020204" pitchFamily="34" charset="0"/>
              </a:rPr>
              <a:t>taxonomy and map of climate risks and their transmission channels</a:t>
            </a:r>
            <a:r>
              <a:rPr lang="en-US" sz="1800" dirty="0">
                <a:solidFill>
                  <a:srgbClr val="002060"/>
                </a:solidFill>
                <a:latin typeface="Arial" panose="020B0604020202020204" pitchFamily="34" charset="0"/>
                <a:cs typeface="Arial" panose="020B0604020202020204" pitchFamily="34" charset="0"/>
              </a:rPr>
              <a:t>, such as macroeconomic outcomes, capital depreciation, new customer preferences, or business disruptions </a:t>
            </a:r>
            <a:endParaRPr lang="en-US" sz="1800" dirty="0" smtClean="0">
              <a:solidFill>
                <a:srgbClr val="002060"/>
              </a:solidFill>
              <a:latin typeface="Arial" panose="020B0604020202020204" pitchFamily="34" charset="0"/>
              <a:cs typeface="Arial" panose="020B0604020202020204" pitchFamily="34" charset="0"/>
            </a:endParaRPr>
          </a:p>
          <a:p>
            <a:pPr algn="just"/>
            <a:r>
              <a:rPr lang="en-US" sz="1800" dirty="0" smtClean="0">
                <a:solidFill>
                  <a:srgbClr val="002060"/>
                </a:solidFill>
                <a:latin typeface="Arial" panose="020B0604020202020204" pitchFamily="34" charset="0"/>
                <a:cs typeface="Arial" panose="020B0604020202020204" pitchFamily="34" charset="0"/>
              </a:rPr>
              <a:t>They </a:t>
            </a:r>
            <a:r>
              <a:rPr lang="en-US" sz="1800" dirty="0">
                <a:solidFill>
                  <a:srgbClr val="002060"/>
                </a:solidFill>
                <a:latin typeface="Arial" panose="020B0604020202020204" pitchFamily="34" charset="0"/>
                <a:cs typeface="Arial" panose="020B0604020202020204" pitchFamily="34" charset="0"/>
              </a:rPr>
              <a:t>could use a </a:t>
            </a:r>
            <a:r>
              <a:rPr lang="en-US" sz="1800" dirty="0">
                <a:solidFill>
                  <a:srgbClr val="C00000"/>
                </a:solidFill>
                <a:latin typeface="Arial" panose="020B0604020202020204" pitchFamily="34" charset="0"/>
                <a:cs typeface="Arial" panose="020B0604020202020204" pitchFamily="34" charset="0"/>
              </a:rPr>
              <a:t>scoring system</a:t>
            </a:r>
            <a:r>
              <a:rPr lang="en-US" sz="1800" dirty="0">
                <a:solidFill>
                  <a:schemeClr val="accent4">
                    <a:lumMod val="75000"/>
                  </a:schemeClr>
                </a:solidFill>
                <a:latin typeface="Arial" panose="020B0604020202020204" pitchFamily="34" charset="0"/>
                <a:cs typeface="Arial" panose="020B0604020202020204" pitchFamily="34" charset="0"/>
              </a:rPr>
              <a:t>, </a:t>
            </a:r>
            <a:r>
              <a:rPr lang="en-US" sz="1800" dirty="0">
                <a:solidFill>
                  <a:srgbClr val="002060"/>
                </a:solidFill>
                <a:latin typeface="Arial" panose="020B0604020202020204" pitchFamily="34" charset="0"/>
                <a:cs typeface="Arial" panose="020B0604020202020204" pitchFamily="34" charset="0"/>
              </a:rPr>
              <a:t>based on emissions or other indicators, to visualize the magnitude of each risk on a </a:t>
            </a:r>
            <a:r>
              <a:rPr lang="en-US" sz="1800" dirty="0" smtClean="0">
                <a:solidFill>
                  <a:srgbClr val="002060"/>
                </a:solidFill>
                <a:latin typeface="Arial" panose="020B0604020202020204" pitchFamily="34" charset="0"/>
                <a:cs typeface="Arial" panose="020B0604020202020204" pitchFamily="34" charset="0"/>
              </a:rPr>
              <a:t>heat map</a:t>
            </a:r>
            <a:r>
              <a:rPr lang="en-US" sz="1800" dirty="0">
                <a:solidFill>
                  <a:srgbClr val="002060"/>
                </a:solidFill>
                <a:latin typeface="Arial" panose="020B0604020202020204" pitchFamily="34" charset="0"/>
                <a:cs typeface="Arial" panose="020B0604020202020204" pitchFamily="34" charset="0"/>
              </a:rPr>
              <a:t>. </a:t>
            </a:r>
            <a:endParaRPr lang="en-US" sz="1800" dirty="0" smtClean="0">
              <a:solidFill>
                <a:srgbClr val="002060"/>
              </a:solidFill>
              <a:latin typeface="Arial" panose="020B0604020202020204" pitchFamily="34" charset="0"/>
              <a:cs typeface="Arial" panose="020B0604020202020204" pitchFamily="34" charset="0"/>
            </a:endParaRPr>
          </a:p>
          <a:p>
            <a:pPr algn="just"/>
            <a:r>
              <a:rPr lang="en-US" sz="1800" dirty="0" smtClean="0">
                <a:solidFill>
                  <a:srgbClr val="002060"/>
                </a:solidFill>
                <a:latin typeface="Arial" panose="020B0604020202020204" pitchFamily="34" charset="0"/>
                <a:cs typeface="Arial" panose="020B0604020202020204" pitchFamily="34" charset="0"/>
              </a:rPr>
              <a:t>The </a:t>
            </a:r>
            <a:r>
              <a:rPr lang="en-US" sz="1800" dirty="0" smtClean="0">
                <a:solidFill>
                  <a:srgbClr val="C00000"/>
                </a:solidFill>
                <a:latin typeface="Arial" panose="020B0604020202020204" pitchFamily="34" charset="0"/>
                <a:cs typeface="Arial" panose="020B0604020202020204" pitchFamily="34" charset="0"/>
              </a:rPr>
              <a:t>heat map </a:t>
            </a:r>
            <a:r>
              <a:rPr lang="en-US" sz="1800" dirty="0">
                <a:solidFill>
                  <a:srgbClr val="002060"/>
                </a:solidFill>
                <a:latin typeface="Arial" panose="020B0604020202020204" pitchFamily="34" charset="0"/>
                <a:cs typeface="Arial" panose="020B0604020202020204" pitchFamily="34" charset="0"/>
              </a:rPr>
              <a:t>would show risks across different dimensions, including industries/ sectors, geographies, and client types. </a:t>
            </a:r>
            <a:endParaRPr lang="en-US" sz="1800" dirty="0" smtClean="0">
              <a:solidFill>
                <a:srgbClr val="002060"/>
              </a:solidFill>
              <a:latin typeface="Arial" panose="020B0604020202020204" pitchFamily="34" charset="0"/>
              <a:cs typeface="Arial" panose="020B0604020202020204" pitchFamily="34" charset="0"/>
            </a:endParaRPr>
          </a:p>
          <a:p>
            <a:pPr algn="just"/>
            <a:r>
              <a:rPr lang="en-US" sz="1800" dirty="0" smtClean="0">
                <a:solidFill>
                  <a:srgbClr val="002060"/>
                </a:solidFill>
                <a:latin typeface="Arial" panose="020B0604020202020204" pitchFamily="34" charset="0"/>
                <a:cs typeface="Arial" panose="020B0604020202020204" pitchFamily="34" charset="0"/>
              </a:rPr>
              <a:t>The </a:t>
            </a:r>
            <a:r>
              <a:rPr lang="en-US" sz="1800" dirty="0">
                <a:solidFill>
                  <a:srgbClr val="002060"/>
                </a:solidFill>
                <a:latin typeface="Arial" panose="020B0604020202020204" pitchFamily="34" charset="0"/>
                <a:cs typeface="Arial" panose="020B0604020202020204" pitchFamily="34" charset="0"/>
              </a:rPr>
              <a:t>next step would be for banks to translate the overarching credit business strategy and product focus into appropriate </a:t>
            </a:r>
            <a:r>
              <a:rPr lang="en-US" sz="1800" dirty="0">
                <a:solidFill>
                  <a:srgbClr val="C00000"/>
                </a:solidFill>
                <a:latin typeface="Arial" panose="020B0604020202020204" pitchFamily="34" charset="0"/>
                <a:cs typeface="Arial" panose="020B0604020202020204" pitchFamily="34" charset="0"/>
              </a:rPr>
              <a:t>risk appetite, credit risk processes and policies.</a:t>
            </a:r>
            <a:endParaRPr lang="en-IN" sz="180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38645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838200" y="2098580"/>
            <a:ext cx="10515600" cy="4351338"/>
          </a:xfrm>
        </p:spPr>
        <p:txBody>
          <a:bodyPr>
            <a:normAutofit/>
          </a:bodyPr>
          <a:lstStyle/>
          <a:p>
            <a:pPr marL="0" indent="0" algn="just">
              <a:buNone/>
            </a:pPr>
            <a:r>
              <a:rPr lang="en-US" sz="1800" dirty="0">
                <a:solidFill>
                  <a:srgbClr val="002060"/>
                </a:solidFill>
                <a:latin typeface="Arial" panose="020B0604020202020204" pitchFamily="34" charset="0"/>
                <a:cs typeface="Arial" panose="020B0604020202020204" pitchFamily="34" charset="0"/>
              </a:rPr>
              <a:t>Mr. Kofi Annan, the erstwhile Secretary-General of the UN, remarked at the Paris Climate Agreement, </a:t>
            </a:r>
            <a:endParaRPr lang="en-US" sz="1800" dirty="0" smtClean="0">
              <a:solidFill>
                <a:srgbClr val="00B050"/>
              </a:solidFill>
              <a:latin typeface="Arial" panose="020B0604020202020204" pitchFamily="34" charset="0"/>
              <a:cs typeface="Arial" panose="020B0604020202020204" pitchFamily="34" charset="0"/>
            </a:endParaRPr>
          </a:p>
          <a:p>
            <a:pPr marL="0" indent="0" algn="just">
              <a:buNone/>
            </a:pPr>
            <a:endParaRPr lang="en-US" sz="1800" dirty="0">
              <a:solidFill>
                <a:srgbClr val="00B050"/>
              </a:solidFill>
              <a:latin typeface="Arial" panose="020B0604020202020204" pitchFamily="34" charset="0"/>
              <a:cs typeface="Arial" panose="020B0604020202020204" pitchFamily="34" charset="0"/>
            </a:endParaRPr>
          </a:p>
          <a:p>
            <a:pPr marL="0" indent="0" algn="just">
              <a:buNone/>
            </a:pPr>
            <a:r>
              <a:rPr lang="en-US" sz="1800" dirty="0" smtClean="0">
                <a:solidFill>
                  <a:srgbClr val="C00000"/>
                </a:solidFill>
                <a:latin typeface="Arial" panose="020B0604020202020204" pitchFamily="34" charset="0"/>
                <a:cs typeface="Arial" panose="020B0604020202020204" pitchFamily="34" charset="0"/>
              </a:rPr>
              <a:t>“</a:t>
            </a:r>
            <a:r>
              <a:rPr lang="en-US" sz="1800" dirty="0">
                <a:solidFill>
                  <a:srgbClr val="C00000"/>
                </a:solidFill>
                <a:latin typeface="Arial" panose="020B0604020202020204" pitchFamily="34" charset="0"/>
                <a:cs typeface="Arial" panose="020B0604020202020204" pitchFamily="34" charset="0"/>
              </a:rPr>
              <a:t>The world is reaching the tipping point beyond which climate change may become irreversible. If this happens, we risk denying present and future generations the right to a healthy and sustainable planet - the whole of humanity stands to lose”. </a:t>
            </a:r>
            <a:endParaRPr lang="en-US" sz="1800" dirty="0" smtClean="0">
              <a:solidFill>
                <a:srgbClr val="C00000"/>
              </a:solidFill>
              <a:latin typeface="Arial" panose="020B0604020202020204" pitchFamily="34" charset="0"/>
              <a:cs typeface="Arial" panose="020B0604020202020204" pitchFamily="34" charset="0"/>
            </a:endParaRPr>
          </a:p>
          <a:p>
            <a:pPr marL="0" indent="0" algn="just">
              <a:buNone/>
            </a:pPr>
            <a:endParaRPr lang="en-US" sz="1800" dirty="0">
              <a:solidFill>
                <a:srgbClr val="00B050"/>
              </a:solidFill>
              <a:latin typeface="Arial" panose="020B0604020202020204" pitchFamily="34" charset="0"/>
              <a:cs typeface="Arial" panose="020B0604020202020204" pitchFamily="34" charset="0"/>
            </a:endParaRPr>
          </a:p>
          <a:p>
            <a:pPr marL="0" indent="0" algn="just">
              <a:buNone/>
            </a:pPr>
            <a:r>
              <a:rPr lang="en-US" sz="1800" dirty="0" smtClean="0">
                <a:solidFill>
                  <a:srgbClr val="002060"/>
                </a:solidFill>
                <a:latin typeface="Arial" panose="020B0604020202020204" pitchFamily="34" charset="0"/>
                <a:cs typeface="Arial" panose="020B0604020202020204" pitchFamily="34" charset="0"/>
              </a:rPr>
              <a:t>These </a:t>
            </a:r>
            <a:r>
              <a:rPr lang="en-US" sz="1800" dirty="0">
                <a:solidFill>
                  <a:srgbClr val="002060"/>
                </a:solidFill>
                <a:latin typeface="Arial" panose="020B0604020202020204" pitchFamily="34" charset="0"/>
                <a:cs typeface="Arial" panose="020B0604020202020204" pitchFamily="34" charset="0"/>
              </a:rPr>
              <a:t>words ring truer today than ever before</a:t>
            </a:r>
            <a:endParaRPr lang="en-IN" sz="18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95679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algn="just"/>
            <a:r>
              <a:rPr lang="en-US" sz="1800" dirty="0" smtClean="0">
                <a:solidFill>
                  <a:srgbClr val="002060"/>
                </a:solidFill>
                <a:latin typeface="Arial" panose="020B0604020202020204" pitchFamily="34" charset="0"/>
                <a:cs typeface="Arial" panose="020B0604020202020204" pitchFamily="34" charset="0"/>
              </a:rPr>
              <a:t>Banks </a:t>
            </a:r>
            <a:r>
              <a:rPr lang="en-US" sz="1800" dirty="0">
                <a:solidFill>
                  <a:srgbClr val="002060"/>
                </a:solidFill>
                <a:latin typeface="Arial" panose="020B0604020202020204" pitchFamily="34" charset="0"/>
                <a:cs typeface="Arial" panose="020B0604020202020204" pitchFamily="34" charset="0"/>
              </a:rPr>
              <a:t>should accelerate </a:t>
            </a:r>
            <a:r>
              <a:rPr lang="en-US" sz="1800" dirty="0">
                <a:solidFill>
                  <a:srgbClr val="C00000"/>
                </a:solidFill>
                <a:latin typeface="Arial" panose="020B0604020202020204" pitchFamily="34" charset="0"/>
                <a:cs typeface="Arial" panose="020B0604020202020204" pitchFamily="34" charset="0"/>
              </a:rPr>
              <a:t>product innovation </a:t>
            </a:r>
            <a:r>
              <a:rPr lang="en-US" sz="1800" dirty="0">
                <a:solidFill>
                  <a:srgbClr val="002060"/>
                </a:solidFill>
                <a:latin typeface="Arial" panose="020B0604020202020204" pitchFamily="34" charset="0"/>
                <a:cs typeface="Arial" panose="020B0604020202020204" pitchFamily="34" charset="0"/>
              </a:rPr>
              <a:t>to account for climate risk and decarbonize their portfolios</a:t>
            </a:r>
            <a:r>
              <a:rPr lang="en-US" sz="1800" dirty="0" smtClean="0">
                <a:solidFill>
                  <a:srgbClr val="002060"/>
                </a:solidFill>
                <a:latin typeface="Arial" panose="020B0604020202020204" pitchFamily="34" charset="0"/>
                <a:cs typeface="Arial" panose="020B0604020202020204" pitchFamily="34" charset="0"/>
              </a:rPr>
              <a:t>.</a:t>
            </a:r>
          </a:p>
          <a:p>
            <a:pPr algn="just"/>
            <a:r>
              <a:rPr lang="en-US" sz="1800" dirty="0" smtClean="0">
                <a:solidFill>
                  <a:srgbClr val="002060"/>
                </a:solidFill>
                <a:latin typeface="Arial" panose="020B0604020202020204" pitchFamily="34" charset="0"/>
                <a:cs typeface="Arial" panose="020B0604020202020204" pitchFamily="34" charset="0"/>
              </a:rPr>
              <a:t>Many </a:t>
            </a:r>
            <a:r>
              <a:rPr lang="en-US" sz="1800" dirty="0">
                <a:solidFill>
                  <a:srgbClr val="002060"/>
                </a:solidFill>
                <a:latin typeface="Arial" panose="020B0604020202020204" pitchFamily="34" charset="0"/>
                <a:cs typeface="Arial" panose="020B0604020202020204" pitchFamily="34" charset="0"/>
              </a:rPr>
              <a:t>banks are expanding their </a:t>
            </a:r>
            <a:r>
              <a:rPr lang="en-US" sz="1800" dirty="0">
                <a:solidFill>
                  <a:srgbClr val="C00000"/>
                </a:solidFill>
                <a:latin typeface="Arial" panose="020B0604020202020204" pitchFamily="34" charset="0"/>
                <a:cs typeface="Arial" panose="020B0604020202020204" pitchFamily="34" charset="0"/>
              </a:rPr>
              <a:t>green-lending products </a:t>
            </a:r>
            <a:r>
              <a:rPr lang="en-US" sz="1800" dirty="0">
                <a:solidFill>
                  <a:srgbClr val="002060"/>
                </a:solidFill>
                <a:latin typeface="Arial" panose="020B0604020202020204" pitchFamily="34" charset="0"/>
                <a:cs typeface="Arial" panose="020B0604020202020204" pitchFamily="34" charset="0"/>
              </a:rPr>
              <a:t>to offset </a:t>
            </a:r>
            <a:r>
              <a:rPr lang="en-US" sz="1800" dirty="0" smtClean="0">
                <a:solidFill>
                  <a:srgbClr val="002060"/>
                </a:solidFill>
                <a:latin typeface="Arial" panose="020B0604020202020204" pitchFamily="34" charset="0"/>
                <a:cs typeface="Arial" panose="020B0604020202020204" pitchFamily="34" charset="0"/>
              </a:rPr>
              <a:t>financed </a:t>
            </a:r>
            <a:r>
              <a:rPr lang="en-US" sz="1800" dirty="0">
                <a:solidFill>
                  <a:srgbClr val="002060"/>
                </a:solidFill>
                <a:latin typeface="Arial" panose="020B0604020202020204" pitchFamily="34" charset="0"/>
                <a:cs typeface="Arial" panose="020B0604020202020204" pitchFamily="34" charset="0"/>
              </a:rPr>
              <a:t>emissions</a:t>
            </a:r>
            <a:r>
              <a:rPr lang="en-US" sz="1800" dirty="0" smtClean="0">
                <a:solidFill>
                  <a:srgbClr val="002060"/>
                </a:solidFill>
                <a:latin typeface="Arial" panose="020B0604020202020204" pitchFamily="34" charset="0"/>
                <a:cs typeface="Arial" panose="020B0604020202020204" pitchFamily="34" charset="0"/>
              </a:rPr>
              <a:t>.</a:t>
            </a:r>
          </a:p>
          <a:p>
            <a:pPr algn="just"/>
            <a:r>
              <a:rPr lang="en-US" sz="1800" dirty="0" smtClean="0">
                <a:solidFill>
                  <a:srgbClr val="002060"/>
                </a:solidFill>
                <a:latin typeface="Arial" panose="020B0604020202020204" pitchFamily="34" charset="0"/>
                <a:cs typeface="Arial" panose="020B0604020202020204" pitchFamily="34" charset="0"/>
              </a:rPr>
              <a:t>Banks </a:t>
            </a:r>
            <a:r>
              <a:rPr lang="en-US" sz="1800" dirty="0">
                <a:solidFill>
                  <a:srgbClr val="002060"/>
                </a:solidFill>
                <a:latin typeface="Arial" panose="020B0604020202020204" pitchFamily="34" charset="0"/>
                <a:cs typeface="Arial" panose="020B0604020202020204" pitchFamily="34" charset="0"/>
              </a:rPr>
              <a:t>can use </a:t>
            </a:r>
            <a:r>
              <a:rPr lang="en-US" sz="1800" dirty="0">
                <a:solidFill>
                  <a:srgbClr val="C00000"/>
                </a:solidFill>
                <a:latin typeface="Arial" panose="020B0604020202020204" pitchFamily="34" charset="0"/>
                <a:cs typeface="Arial" panose="020B0604020202020204" pitchFamily="34" charset="0"/>
              </a:rPr>
              <a:t>green mortgages</a:t>
            </a:r>
            <a:r>
              <a:rPr lang="en-US" sz="1800" dirty="0">
                <a:solidFill>
                  <a:srgbClr val="002060"/>
                </a:solidFill>
                <a:latin typeface="Arial" panose="020B0604020202020204" pitchFamily="34" charset="0"/>
                <a:cs typeface="Arial" panose="020B0604020202020204" pitchFamily="34" charset="0"/>
              </a:rPr>
              <a:t>, for example, to promote energy efficiency by offering better financing terms for borrowers who agree to build a home using sustainable materials or upgrade an existing property with clean energy sources. </a:t>
            </a:r>
            <a:endParaRPr lang="en-US" sz="1800" dirty="0" smtClean="0">
              <a:solidFill>
                <a:srgbClr val="002060"/>
              </a:solidFill>
              <a:latin typeface="Arial" panose="020B0604020202020204" pitchFamily="34" charset="0"/>
              <a:cs typeface="Arial" panose="020B0604020202020204" pitchFamily="34" charset="0"/>
            </a:endParaRPr>
          </a:p>
          <a:p>
            <a:pPr algn="just"/>
            <a:r>
              <a:rPr lang="en-US" sz="1800" dirty="0">
                <a:solidFill>
                  <a:srgbClr val="002060"/>
                </a:solidFill>
                <a:latin typeface="Arial" panose="020B0604020202020204" pitchFamily="34" charset="0"/>
                <a:cs typeface="Arial" panose="020B0604020202020204" pitchFamily="34" charset="0"/>
              </a:rPr>
              <a:t>Banks are also requiring </a:t>
            </a:r>
            <a:r>
              <a:rPr lang="en-US" sz="1800" dirty="0">
                <a:solidFill>
                  <a:srgbClr val="C00000"/>
                </a:solidFill>
                <a:latin typeface="Arial" panose="020B0604020202020204" pitchFamily="34" charset="0"/>
                <a:cs typeface="Arial" panose="020B0604020202020204" pitchFamily="34" charset="0"/>
              </a:rPr>
              <a:t>enhanced due diligence </a:t>
            </a:r>
            <a:r>
              <a:rPr lang="en-US" sz="1800" dirty="0">
                <a:solidFill>
                  <a:srgbClr val="002060"/>
                </a:solidFill>
                <a:latin typeface="Arial" panose="020B0604020202020204" pitchFamily="34" charset="0"/>
                <a:cs typeface="Arial" panose="020B0604020202020204" pitchFamily="34" charset="0"/>
              </a:rPr>
              <a:t>for transactions involving certain sectors, such as oil and gas, timber, palm oil, or soy</a:t>
            </a:r>
            <a:r>
              <a:rPr lang="en-US" sz="1800" dirty="0" smtClean="0">
                <a:solidFill>
                  <a:srgbClr val="002060"/>
                </a:solidFill>
                <a:latin typeface="Arial" panose="020B0604020202020204" pitchFamily="34" charset="0"/>
                <a:cs typeface="Arial" panose="020B0604020202020204" pitchFamily="34" charset="0"/>
              </a:rPr>
              <a:t>.</a:t>
            </a:r>
          </a:p>
          <a:p>
            <a:pPr algn="just"/>
            <a:r>
              <a:rPr lang="en-US" sz="1800" dirty="0" smtClean="0">
                <a:solidFill>
                  <a:srgbClr val="002060"/>
                </a:solidFill>
                <a:latin typeface="Arial" panose="020B0604020202020204" pitchFamily="34" charset="0"/>
                <a:cs typeface="Arial" panose="020B0604020202020204" pitchFamily="34" charset="0"/>
              </a:rPr>
              <a:t>In </a:t>
            </a:r>
            <a:r>
              <a:rPr lang="en-US" sz="1800" dirty="0">
                <a:solidFill>
                  <a:srgbClr val="002060"/>
                </a:solidFill>
                <a:latin typeface="Arial" panose="020B0604020202020204" pitchFamily="34" charset="0"/>
                <a:cs typeface="Arial" panose="020B0604020202020204" pitchFamily="34" charset="0"/>
              </a:rPr>
              <a:t>some cases, they may be formalizing plans to </a:t>
            </a:r>
            <a:r>
              <a:rPr lang="en-US" sz="1800" dirty="0">
                <a:solidFill>
                  <a:srgbClr val="C00000"/>
                </a:solidFill>
                <a:latin typeface="Arial" panose="020B0604020202020204" pitchFamily="34" charset="0"/>
                <a:cs typeface="Arial" panose="020B0604020202020204" pitchFamily="34" charset="0"/>
              </a:rPr>
              <a:t>halt financing </a:t>
            </a:r>
            <a:r>
              <a:rPr lang="en-US" sz="1800" dirty="0">
                <a:solidFill>
                  <a:srgbClr val="002060"/>
                </a:solidFill>
                <a:latin typeface="Arial" panose="020B0604020202020204" pitchFamily="34" charset="0"/>
                <a:cs typeface="Arial" panose="020B0604020202020204" pitchFamily="34" charset="0"/>
              </a:rPr>
              <a:t>to businesses that specialize in Arctic drilling, mountaintop mining, or other practices that put biodiversity at risk</a:t>
            </a:r>
            <a:r>
              <a:rPr lang="en-US" sz="1800" dirty="0" smtClean="0">
                <a:solidFill>
                  <a:srgbClr val="00206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1688901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normAutofit/>
          </a:bodyPr>
          <a:lstStyle/>
          <a:p>
            <a:pPr algn="just"/>
            <a:r>
              <a:rPr lang="en-US" sz="1800" dirty="0">
                <a:solidFill>
                  <a:srgbClr val="002060"/>
                </a:solidFill>
                <a:latin typeface="Arial" panose="020B0604020202020204" pitchFamily="34" charset="0"/>
                <a:cs typeface="Arial" panose="020B0604020202020204" pitchFamily="34" charset="0"/>
              </a:rPr>
              <a:t>Banks can use novel </a:t>
            </a:r>
            <a:r>
              <a:rPr lang="en-US" sz="1800" dirty="0">
                <a:solidFill>
                  <a:srgbClr val="C00000"/>
                </a:solidFill>
                <a:latin typeface="Arial" panose="020B0604020202020204" pitchFamily="34" charset="0"/>
                <a:cs typeface="Arial" panose="020B0604020202020204" pitchFamily="34" charset="0"/>
              </a:rPr>
              <a:t>tech tools and data applications </a:t>
            </a:r>
            <a:r>
              <a:rPr lang="en-US" sz="1800" dirty="0">
                <a:solidFill>
                  <a:srgbClr val="002060"/>
                </a:solidFill>
                <a:latin typeface="Arial" panose="020B0604020202020204" pitchFamily="34" charset="0"/>
                <a:cs typeface="Arial" panose="020B0604020202020204" pitchFamily="34" charset="0"/>
              </a:rPr>
              <a:t>to assist with the risk assessment process and enable them to better grasp each client’s risk profile, given their climate response</a:t>
            </a:r>
            <a:r>
              <a:rPr lang="en-US" sz="1800" dirty="0" smtClean="0">
                <a:solidFill>
                  <a:srgbClr val="002060"/>
                </a:solidFill>
                <a:latin typeface="Arial" panose="020B0604020202020204" pitchFamily="34" charset="0"/>
                <a:cs typeface="Arial" panose="020B0604020202020204" pitchFamily="34" charset="0"/>
              </a:rPr>
              <a:t>.</a:t>
            </a:r>
          </a:p>
          <a:p>
            <a:pPr algn="just"/>
            <a:r>
              <a:rPr lang="en-US" sz="1800" dirty="0">
                <a:solidFill>
                  <a:srgbClr val="C00000"/>
                </a:solidFill>
                <a:latin typeface="Arial" panose="020B0604020202020204" pitchFamily="34" charset="0"/>
                <a:cs typeface="Arial" panose="020B0604020202020204" pitchFamily="34" charset="0"/>
              </a:rPr>
              <a:t>B</a:t>
            </a:r>
            <a:r>
              <a:rPr lang="en-US" sz="1800" dirty="0" smtClean="0">
                <a:solidFill>
                  <a:srgbClr val="C00000"/>
                </a:solidFill>
                <a:latin typeface="Arial" panose="020B0604020202020204" pitchFamily="34" charset="0"/>
                <a:cs typeface="Arial" panose="020B0604020202020204" pitchFamily="34" charset="0"/>
              </a:rPr>
              <a:t>ig </a:t>
            </a:r>
            <a:r>
              <a:rPr lang="en-US" sz="1800" dirty="0">
                <a:solidFill>
                  <a:srgbClr val="C00000"/>
                </a:solidFill>
                <a:latin typeface="Arial" panose="020B0604020202020204" pitchFamily="34" charset="0"/>
                <a:cs typeface="Arial" panose="020B0604020202020204" pitchFamily="34" charset="0"/>
              </a:rPr>
              <a:t>data analytics </a:t>
            </a:r>
            <a:r>
              <a:rPr lang="en-US" sz="1800" dirty="0">
                <a:solidFill>
                  <a:srgbClr val="002060"/>
                </a:solidFill>
                <a:latin typeface="Arial" panose="020B0604020202020204" pitchFamily="34" charset="0"/>
                <a:cs typeface="Arial" panose="020B0604020202020204" pitchFamily="34" charset="0"/>
              </a:rPr>
              <a:t>can be used to map out </a:t>
            </a:r>
            <a:r>
              <a:rPr lang="en-US" sz="1800" dirty="0" smtClean="0">
                <a:solidFill>
                  <a:srgbClr val="002060"/>
                </a:solidFill>
                <a:latin typeface="Arial" panose="020B0604020202020204" pitchFamily="34" charset="0"/>
                <a:cs typeface="Arial" panose="020B0604020202020204" pitchFamily="34" charset="0"/>
              </a:rPr>
              <a:t>non disclosing </a:t>
            </a:r>
            <a:r>
              <a:rPr lang="en-US" sz="1800" dirty="0">
                <a:solidFill>
                  <a:srgbClr val="002060"/>
                </a:solidFill>
                <a:latin typeface="Arial" panose="020B0604020202020204" pitchFamily="34" charset="0"/>
                <a:cs typeface="Arial" panose="020B0604020202020204" pitchFamily="34" charset="0"/>
              </a:rPr>
              <a:t>companies according to carbon clusters, which groups companies that have similar levels of carbon intensity</a:t>
            </a:r>
            <a:r>
              <a:rPr lang="en-US" sz="1800" dirty="0" smtClean="0">
                <a:solidFill>
                  <a:srgbClr val="002060"/>
                </a:solidFill>
                <a:latin typeface="Arial" panose="020B0604020202020204" pitchFamily="34" charset="0"/>
                <a:cs typeface="Arial" panose="020B0604020202020204" pitchFamily="34" charset="0"/>
              </a:rPr>
              <a:t>.</a:t>
            </a:r>
          </a:p>
          <a:p>
            <a:pPr algn="just"/>
            <a:r>
              <a:rPr lang="en-US" sz="1800" dirty="0" smtClean="0">
                <a:solidFill>
                  <a:srgbClr val="002060"/>
                </a:solidFill>
                <a:latin typeface="Arial" panose="020B0604020202020204" pitchFamily="34" charset="0"/>
                <a:cs typeface="Arial" panose="020B0604020202020204" pitchFamily="34" charset="0"/>
              </a:rPr>
              <a:t>Some </a:t>
            </a:r>
            <a:r>
              <a:rPr lang="en-US" sz="1800" dirty="0">
                <a:solidFill>
                  <a:srgbClr val="002060"/>
                </a:solidFill>
                <a:latin typeface="Arial" panose="020B0604020202020204" pitchFamily="34" charset="0"/>
                <a:cs typeface="Arial" panose="020B0604020202020204" pitchFamily="34" charset="0"/>
              </a:rPr>
              <a:t>banks are also creating </a:t>
            </a:r>
            <a:r>
              <a:rPr lang="en-US" sz="1800" dirty="0">
                <a:solidFill>
                  <a:srgbClr val="C00000"/>
                </a:solidFill>
                <a:latin typeface="Arial" panose="020B0604020202020204" pitchFamily="34" charset="0"/>
                <a:cs typeface="Arial" panose="020B0604020202020204" pitchFamily="34" charset="0"/>
              </a:rPr>
              <a:t>shadow rating systems </a:t>
            </a:r>
            <a:r>
              <a:rPr lang="en-US" sz="1800" dirty="0">
                <a:solidFill>
                  <a:srgbClr val="002060"/>
                </a:solidFill>
                <a:latin typeface="Arial" panose="020B0604020202020204" pitchFamily="34" charset="0"/>
                <a:cs typeface="Arial" panose="020B0604020202020204" pitchFamily="34" charset="0"/>
              </a:rPr>
              <a:t>that report </a:t>
            </a:r>
            <a:r>
              <a:rPr lang="en-US" sz="1800" dirty="0" smtClean="0">
                <a:solidFill>
                  <a:srgbClr val="002060"/>
                </a:solidFill>
                <a:latin typeface="Arial" panose="020B0604020202020204" pitchFamily="34" charset="0"/>
                <a:cs typeface="Arial" panose="020B0604020202020204" pitchFamily="34" charset="0"/>
              </a:rPr>
              <a:t>climate related </a:t>
            </a:r>
            <a:r>
              <a:rPr lang="en-US" sz="1800" dirty="0">
                <a:solidFill>
                  <a:srgbClr val="002060"/>
                </a:solidFill>
                <a:latin typeface="Arial" panose="020B0604020202020204" pitchFamily="34" charset="0"/>
                <a:cs typeface="Arial" panose="020B0604020202020204" pitchFamily="34" charset="0"/>
              </a:rPr>
              <a:t>default probabilities alongside typical default probabilities</a:t>
            </a:r>
            <a:r>
              <a:rPr lang="en-US" sz="1800" dirty="0" smtClean="0">
                <a:solidFill>
                  <a:srgbClr val="002060"/>
                </a:solidFill>
                <a:latin typeface="Arial" panose="020B0604020202020204" pitchFamily="34" charset="0"/>
                <a:cs typeface="Arial" panose="020B0604020202020204" pitchFamily="34" charset="0"/>
              </a:rPr>
              <a:t>,.</a:t>
            </a:r>
          </a:p>
          <a:p>
            <a:pPr algn="just"/>
            <a:r>
              <a:rPr lang="en-US" sz="1800" dirty="0">
                <a:solidFill>
                  <a:srgbClr val="C00000"/>
                </a:solidFill>
                <a:latin typeface="Arial" panose="020B0604020202020204" pitchFamily="34" charset="0"/>
                <a:cs typeface="Arial" panose="020B0604020202020204" pitchFamily="34" charset="0"/>
              </a:rPr>
              <a:t>Collateral management and </a:t>
            </a:r>
            <a:r>
              <a:rPr lang="en-US" sz="1800" dirty="0" smtClean="0">
                <a:solidFill>
                  <a:srgbClr val="C00000"/>
                </a:solidFill>
                <a:latin typeface="Arial" panose="020B0604020202020204" pitchFamily="34" charset="0"/>
                <a:cs typeface="Arial" panose="020B0604020202020204" pitchFamily="34" charset="0"/>
              </a:rPr>
              <a:t>hedging</a:t>
            </a:r>
          </a:p>
          <a:p>
            <a:pPr algn="just"/>
            <a:r>
              <a:rPr lang="en-US" sz="1800" dirty="0" smtClean="0">
                <a:solidFill>
                  <a:srgbClr val="002060"/>
                </a:solidFill>
                <a:latin typeface="Arial" panose="020B0604020202020204" pitchFamily="34" charset="0"/>
                <a:cs typeface="Arial" panose="020B0604020202020204" pitchFamily="34" charset="0"/>
              </a:rPr>
              <a:t> </a:t>
            </a:r>
            <a:r>
              <a:rPr lang="en-US" sz="1800" dirty="0">
                <a:solidFill>
                  <a:srgbClr val="002060"/>
                </a:solidFill>
                <a:latin typeface="Arial" panose="020B0604020202020204" pitchFamily="34" charset="0"/>
                <a:cs typeface="Arial" panose="020B0604020202020204" pitchFamily="34" charset="0"/>
              </a:rPr>
              <a:t>Another area that requires greater attention is collateral management and hedging</a:t>
            </a:r>
            <a:r>
              <a:rPr lang="en-US" sz="1800" dirty="0" smtClean="0">
                <a:solidFill>
                  <a:srgbClr val="002060"/>
                </a:solidFill>
                <a:latin typeface="Arial" panose="020B0604020202020204" pitchFamily="34" charset="0"/>
                <a:cs typeface="Arial" panose="020B0604020202020204" pitchFamily="34" charset="0"/>
              </a:rPr>
              <a:t>.</a:t>
            </a:r>
          </a:p>
          <a:p>
            <a:pPr algn="just"/>
            <a:r>
              <a:rPr lang="en-US" sz="1800" dirty="0" smtClean="0">
                <a:solidFill>
                  <a:srgbClr val="002060"/>
                </a:solidFill>
                <a:latin typeface="Arial" panose="020B0604020202020204" pitchFamily="34" charset="0"/>
                <a:cs typeface="Arial" panose="020B0604020202020204" pitchFamily="34" charset="0"/>
              </a:rPr>
              <a:t> </a:t>
            </a:r>
            <a:r>
              <a:rPr lang="en-US" sz="1800" dirty="0">
                <a:solidFill>
                  <a:srgbClr val="002060"/>
                </a:solidFill>
                <a:latin typeface="Arial" panose="020B0604020202020204" pitchFamily="34" charset="0"/>
                <a:cs typeface="Arial" panose="020B0604020202020204" pitchFamily="34" charset="0"/>
              </a:rPr>
              <a:t>What are the </a:t>
            </a:r>
            <a:r>
              <a:rPr lang="en-US" sz="1800" dirty="0">
                <a:solidFill>
                  <a:srgbClr val="C00000"/>
                </a:solidFill>
                <a:latin typeface="Arial" panose="020B0604020202020204" pitchFamily="34" charset="0"/>
                <a:cs typeface="Arial" panose="020B0604020202020204" pitchFamily="34" charset="0"/>
              </a:rPr>
              <a:t>new risks—direct </a:t>
            </a:r>
            <a:r>
              <a:rPr lang="en-US" sz="1800" dirty="0">
                <a:solidFill>
                  <a:srgbClr val="002060"/>
                </a:solidFill>
                <a:latin typeface="Arial" panose="020B0604020202020204" pitchFamily="34" charset="0"/>
                <a:cs typeface="Arial" panose="020B0604020202020204" pitchFamily="34" charset="0"/>
              </a:rPr>
              <a:t>or indirect—from climate change on credit risk transfer strategies and hedging</a:t>
            </a:r>
            <a:r>
              <a:rPr lang="en-US" sz="1800" dirty="0" smtClean="0">
                <a:solidFill>
                  <a:srgbClr val="002060"/>
                </a:solidFill>
                <a:latin typeface="Arial" panose="020B0604020202020204" pitchFamily="34" charset="0"/>
                <a:cs typeface="Arial" panose="020B0604020202020204" pitchFamily="34" charset="0"/>
              </a:rPr>
              <a:t>?</a:t>
            </a:r>
          </a:p>
          <a:p>
            <a:pPr algn="just"/>
            <a:r>
              <a:rPr lang="en-US" sz="1800" dirty="0" smtClean="0">
                <a:solidFill>
                  <a:srgbClr val="002060"/>
                </a:solidFill>
                <a:latin typeface="Arial" panose="020B0604020202020204" pitchFamily="34" charset="0"/>
                <a:cs typeface="Arial" panose="020B0604020202020204" pitchFamily="34" charset="0"/>
              </a:rPr>
              <a:t> </a:t>
            </a:r>
            <a:r>
              <a:rPr lang="en-US" sz="1800" dirty="0">
                <a:solidFill>
                  <a:srgbClr val="002060"/>
                </a:solidFill>
                <a:latin typeface="Arial" panose="020B0604020202020204" pitchFamily="34" charset="0"/>
                <a:cs typeface="Arial" panose="020B0604020202020204" pitchFamily="34" charset="0"/>
              </a:rPr>
              <a:t>Both physical risk, in the form of damages to physical assets, and transition risks, such as </a:t>
            </a:r>
            <a:r>
              <a:rPr lang="en-US" sz="1800" dirty="0" smtClean="0">
                <a:solidFill>
                  <a:srgbClr val="002060"/>
                </a:solidFill>
                <a:latin typeface="Arial" panose="020B0604020202020204" pitchFamily="34" charset="0"/>
                <a:cs typeface="Arial" panose="020B0604020202020204" pitchFamily="34" charset="0"/>
              </a:rPr>
              <a:t>re pricing </a:t>
            </a:r>
            <a:r>
              <a:rPr lang="en-US" sz="1800" dirty="0">
                <a:solidFill>
                  <a:srgbClr val="002060"/>
                </a:solidFill>
                <a:latin typeface="Arial" panose="020B0604020202020204" pitchFamily="34" charset="0"/>
                <a:cs typeface="Arial" panose="020B0604020202020204" pitchFamily="34" charset="0"/>
              </a:rPr>
              <a:t>stranded fossil fuel assets or changes in real estate values, could affect collateral values</a:t>
            </a:r>
            <a:r>
              <a:rPr lang="en-US" sz="1800" dirty="0" smtClean="0">
                <a:solidFill>
                  <a:srgbClr val="002060"/>
                </a:solidFill>
                <a:latin typeface="Arial" panose="020B0604020202020204" pitchFamily="34" charset="0"/>
                <a:cs typeface="Arial" panose="020B0604020202020204" pitchFamily="34" charset="0"/>
              </a:rPr>
              <a:t>.</a:t>
            </a:r>
          </a:p>
          <a:p>
            <a:pPr algn="just"/>
            <a:endParaRPr lang="en-IN" sz="18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32762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marL="0" indent="0" algn="just">
              <a:buNone/>
            </a:pPr>
            <a:r>
              <a:rPr lang="en-US" sz="1800" dirty="0" smtClean="0">
                <a:solidFill>
                  <a:schemeClr val="accent4">
                    <a:lumMod val="75000"/>
                  </a:schemeClr>
                </a:solidFill>
                <a:latin typeface="Arial" panose="020B0604020202020204" pitchFamily="34" charset="0"/>
                <a:cs typeface="Arial" panose="020B0604020202020204" pitchFamily="34" charset="0"/>
              </a:rPr>
              <a:t>    </a:t>
            </a:r>
            <a:r>
              <a:rPr lang="en-US" sz="1800" dirty="0" smtClean="0">
                <a:solidFill>
                  <a:srgbClr val="C00000"/>
                </a:solidFill>
                <a:latin typeface="Arial" panose="020B0604020202020204" pitchFamily="34" charset="0"/>
                <a:cs typeface="Arial" panose="020B0604020202020204" pitchFamily="34" charset="0"/>
              </a:rPr>
              <a:t>Portfolio </a:t>
            </a:r>
            <a:r>
              <a:rPr lang="en-US" sz="1800" dirty="0">
                <a:solidFill>
                  <a:srgbClr val="C00000"/>
                </a:solidFill>
                <a:latin typeface="Arial" panose="020B0604020202020204" pitchFamily="34" charset="0"/>
                <a:cs typeface="Arial" panose="020B0604020202020204" pitchFamily="34" charset="0"/>
              </a:rPr>
              <a:t>monitoring and management </a:t>
            </a:r>
            <a:endParaRPr lang="en-US" sz="1800" dirty="0" smtClean="0">
              <a:solidFill>
                <a:srgbClr val="C00000"/>
              </a:solidFill>
              <a:latin typeface="Arial" panose="020B0604020202020204" pitchFamily="34" charset="0"/>
              <a:cs typeface="Arial" panose="020B0604020202020204" pitchFamily="34" charset="0"/>
            </a:endParaRPr>
          </a:p>
          <a:p>
            <a:pPr algn="just"/>
            <a:r>
              <a:rPr lang="en-US" sz="1800" dirty="0" smtClean="0">
                <a:solidFill>
                  <a:srgbClr val="002060"/>
                </a:solidFill>
                <a:latin typeface="Arial" panose="020B0604020202020204" pitchFamily="34" charset="0"/>
                <a:cs typeface="Arial" panose="020B0604020202020204" pitchFamily="34" charset="0"/>
              </a:rPr>
              <a:t>Ongoing </a:t>
            </a:r>
            <a:r>
              <a:rPr lang="en-US" sz="1800" dirty="0">
                <a:solidFill>
                  <a:srgbClr val="002060"/>
                </a:solidFill>
                <a:latin typeface="Arial" panose="020B0604020202020204" pitchFamily="34" charset="0"/>
                <a:cs typeface="Arial" panose="020B0604020202020204" pitchFamily="34" charset="0"/>
              </a:rPr>
              <a:t>monitoring and management of credit portfolios, including those of new and existing clients, will require banks to develop new methodologies to </a:t>
            </a:r>
            <a:r>
              <a:rPr lang="en-US" sz="1800" dirty="0">
                <a:solidFill>
                  <a:srgbClr val="C00000"/>
                </a:solidFill>
                <a:latin typeface="Arial" panose="020B0604020202020204" pitchFamily="34" charset="0"/>
                <a:cs typeface="Arial" panose="020B0604020202020204" pitchFamily="34" charset="0"/>
              </a:rPr>
              <a:t>quantify climate risk at the borrower and portfolio levels</a:t>
            </a:r>
            <a:r>
              <a:rPr lang="en-US" sz="1800" dirty="0">
                <a:solidFill>
                  <a:srgbClr val="002060"/>
                </a:solidFill>
                <a:latin typeface="Arial" panose="020B0604020202020204" pitchFamily="34" charset="0"/>
                <a:cs typeface="Arial" panose="020B0604020202020204" pitchFamily="34" charset="0"/>
              </a:rPr>
              <a:t>, and conduct </a:t>
            </a:r>
            <a:r>
              <a:rPr lang="en-US" sz="1800" dirty="0">
                <a:solidFill>
                  <a:srgbClr val="C00000"/>
                </a:solidFill>
                <a:latin typeface="Arial" panose="020B0604020202020204" pitchFamily="34" charset="0"/>
                <a:cs typeface="Arial" panose="020B0604020202020204" pitchFamily="34" charset="0"/>
              </a:rPr>
              <a:t>stress testing </a:t>
            </a:r>
            <a:r>
              <a:rPr lang="en-US" sz="1800" dirty="0">
                <a:solidFill>
                  <a:srgbClr val="002060"/>
                </a:solidFill>
                <a:latin typeface="Arial" panose="020B0604020202020204" pitchFamily="34" charset="0"/>
                <a:cs typeface="Arial" panose="020B0604020202020204" pitchFamily="34" charset="0"/>
              </a:rPr>
              <a:t>using different climate scenarios</a:t>
            </a:r>
            <a:r>
              <a:rPr lang="en-US" sz="1800" dirty="0" smtClean="0">
                <a:solidFill>
                  <a:srgbClr val="002060"/>
                </a:solidFill>
                <a:latin typeface="Arial" panose="020B0604020202020204" pitchFamily="34" charset="0"/>
                <a:cs typeface="Arial" panose="020B0604020202020204" pitchFamily="34" charset="0"/>
              </a:rPr>
              <a:t>.</a:t>
            </a:r>
          </a:p>
          <a:p>
            <a:pPr algn="just"/>
            <a:r>
              <a:rPr lang="en-US" sz="1800" dirty="0" smtClean="0">
                <a:solidFill>
                  <a:srgbClr val="002060"/>
                </a:solidFill>
                <a:latin typeface="Arial" panose="020B0604020202020204" pitchFamily="34" charset="0"/>
                <a:cs typeface="Arial" panose="020B0604020202020204" pitchFamily="34" charset="0"/>
              </a:rPr>
              <a:t>Banks </a:t>
            </a:r>
            <a:r>
              <a:rPr lang="en-US" sz="1800" dirty="0">
                <a:solidFill>
                  <a:srgbClr val="002060"/>
                </a:solidFill>
                <a:latin typeface="Arial" panose="020B0604020202020204" pitchFamily="34" charset="0"/>
                <a:cs typeface="Arial" panose="020B0604020202020204" pitchFamily="34" charset="0"/>
              </a:rPr>
              <a:t>can refer to the </a:t>
            </a:r>
            <a:r>
              <a:rPr lang="en-US" sz="1800" dirty="0">
                <a:solidFill>
                  <a:srgbClr val="C00000"/>
                </a:solidFill>
                <a:latin typeface="Arial" panose="020B0604020202020204" pitchFamily="34" charset="0"/>
                <a:cs typeface="Arial" panose="020B0604020202020204" pitchFamily="34" charset="0"/>
              </a:rPr>
              <a:t>Network for Greening the Financial System’s climate scenarios </a:t>
            </a:r>
            <a:r>
              <a:rPr lang="en-US" sz="1800" dirty="0">
                <a:solidFill>
                  <a:srgbClr val="002060"/>
                </a:solidFill>
                <a:latin typeface="Arial" panose="020B0604020202020204" pitchFamily="34" charset="0"/>
                <a:cs typeface="Arial" panose="020B0604020202020204" pitchFamily="34" charset="0"/>
              </a:rPr>
              <a:t>as a resource for assessing physical and transition impacts across six projections for climate policy, emissions data, and global temperatures</a:t>
            </a:r>
          </a:p>
          <a:p>
            <a:pPr algn="just"/>
            <a:r>
              <a:rPr lang="en-US" sz="1800" dirty="0">
                <a:solidFill>
                  <a:srgbClr val="C00000"/>
                </a:solidFill>
                <a:latin typeface="Arial" panose="020B0604020202020204" pitchFamily="34" charset="0"/>
                <a:cs typeface="Arial" panose="020B0604020202020204" pitchFamily="34" charset="0"/>
              </a:rPr>
              <a:t>Top-down and bottom-up methodologies </a:t>
            </a:r>
            <a:r>
              <a:rPr lang="en-US" sz="1800" dirty="0">
                <a:solidFill>
                  <a:srgbClr val="002060"/>
                </a:solidFill>
                <a:latin typeface="Arial" panose="020B0604020202020204" pitchFamily="34" charset="0"/>
                <a:cs typeface="Arial" panose="020B0604020202020204" pitchFamily="34" charset="0"/>
              </a:rPr>
              <a:t>can then be deployed to assess the quantitative impact of climate risk on default probabilities and expected losses</a:t>
            </a:r>
            <a:r>
              <a:rPr lang="en-US" sz="1800" dirty="0" smtClean="0">
                <a:solidFill>
                  <a:srgbClr val="002060"/>
                </a:solidFill>
                <a:latin typeface="Arial" panose="020B0604020202020204" pitchFamily="34" charset="0"/>
                <a:cs typeface="Arial" panose="020B0604020202020204" pitchFamily="34" charset="0"/>
              </a:rPr>
              <a:t>.</a:t>
            </a:r>
          </a:p>
          <a:p>
            <a:pPr algn="just"/>
            <a:r>
              <a:rPr lang="en-US" sz="1800" dirty="0" smtClean="0">
                <a:solidFill>
                  <a:srgbClr val="002060"/>
                </a:solidFill>
                <a:latin typeface="Arial" panose="020B0604020202020204" pitchFamily="34" charset="0"/>
                <a:cs typeface="Arial" panose="020B0604020202020204" pitchFamily="34" charset="0"/>
              </a:rPr>
              <a:t>The </a:t>
            </a:r>
            <a:r>
              <a:rPr lang="en-US" sz="1800" dirty="0">
                <a:solidFill>
                  <a:srgbClr val="002060"/>
                </a:solidFill>
                <a:latin typeface="Arial" panose="020B0604020202020204" pitchFamily="34" charset="0"/>
                <a:cs typeface="Arial" panose="020B0604020202020204" pitchFamily="34" charset="0"/>
              </a:rPr>
              <a:t>top-down module starts with a </a:t>
            </a:r>
            <a:r>
              <a:rPr lang="en-US" sz="1800" dirty="0">
                <a:solidFill>
                  <a:srgbClr val="C00000"/>
                </a:solidFill>
                <a:latin typeface="Arial" panose="020B0604020202020204" pitchFamily="34" charset="0"/>
                <a:cs typeface="Arial" panose="020B0604020202020204" pitchFamily="34" charset="0"/>
              </a:rPr>
              <a:t>fundamental analysis </a:t>
            </a:r>
            <a:r>
              <a:rPr lang="en-US" sz="1800" dirty="0">
                <a:solidFill>
                  <a:srgbClr val="002060"/>
                </a:solidFill>
                <a:latin typeface="Arial" panose="020B0604020202020204" pitchFamily="34" charset="0"/>
                <a:cs typeface="Arial" panose="020B0604020202020204" pitchFamily="34" charset="0"/>
              </a:rPr>
              <a:t>of the impact of climate scenarios on balance sheets and income statements</a:t>
            </a:r>
            <a:r>
              <a:rPr lang="en-US" sz="1800" dirty="0" smtClean="0">
                <a:solidFill>
                  <a:srgbClr val="002060"/>
                </a:solidFill>
                <a:latin typeface="Arial" panose="020B0604020202020204" pitchFamily="34" charset="0"/>
                <a:cs typeface="Arial" panose="020B0604020202020204" pitchFamily="34" charset="0"/>
              </a:rPr>
              <a:t>.</a:t>
            </a:r>
          </a:p>
          <a:p>
            <a:pPr algn="just"/>
            <a:r>
              <a:rPr lang="en-US" sz="1800" dirty="0" smtClean="0">
                <a:solidFill>
                  <a:srgbClr val="002060"/>
                </a:solidFill>
                <a:latin typeface="Arial" panose="020B0604020202020204" pitchFamily="34" charset="0"/>
                <a:cs typeface="Arial" panose="020B0604020202020204" pitchFamily="34" charset="0"/>
              </a:rPr>
              <a:t>It </a:t>
            </a:r>
            <a:r>
              <a:rPr lang="en-US" sz="1800" dirty="0">
                <a:solidFill>
                  <a:srgbClr val="002060"/>
                </a:solidFill>
                <a:latin typeface="Arial" panose="020B0604020202020204" pitchFamily="34" charset="0"/>
                <a:cs typeface="Arial" panose="020B0604020202020204" pitchFamily="34" charset="0"/>
              </a:rPr>
              <a:t>then calculates what those outcomes could mean for borrowers’ </a:t>
            </a:r>
            <a:r>
              <a:rPr lang="en-US" sz="1800" dirty="0">
                <a:solidFill>
                  <a:srgbClr val="C00000"/>
                </a:solidFill>
                <a:latin typeface="Arial" panose="020B0604020202020204" pitchFamily="34" charset="0"/>
                <a:cs typeface="Arial" panose="020B0604020202020204" pitchFamily="34" charset="0"/>
              </a:rPr>
              <a:t>probability of default </a:t>
            </a:r>
            <a:r>
              <a:rPr lang="en-US" sz="1800" dirty="0">
                <a:solidFill>
                  <a:srgbClr val="002060"/>
                </a:solidFill>
                <a:latin typeface="Arial" panose="020B0604020202020204" pitchFamily="34" charset="0"/>
                <a:cs typeface="Arial" panose="020B0604020202020204" pitchFamily="34" charset="0"/>
              </a:rPr>
              <a:t>(PD). </a:t>
            </a:r>
            <a:endParaRPr lang="en-IN" sz="1800" dirty="0">
              <a:solidFill>
                <a:srgbClr val="002060"/>
              </a:solidFill>
              <a:latin typeface="Arial" panose="020B0604020202020204" pitchFamily="34" charset="0"/>
              <a:cs typeface="Arial" panose="020B0604020202020204" pitchFamily="34" charset="0"/>
            </a:endParaRPr>
          </a:p>
          <a:p>
            <a:endParaRPr lang="en-IN" dirty="0"/>
          </a:p>
        </p:txBody>
      </p:sp>
    </p:spTree>
    <p:extLst>
      <p:ext uri="{BB962C8B-B14F-4D97-AF65-F5344CB8AC3E}">
        <p14:creationId xmlns:p14="http://schemas.microsoft.com/office/powerpoint/2010/main" val="22639762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838200" y="1574391"/>
            <a:ext cx="10515600" cy="4351338"/>
          </a:xfrm>
        </p:spPr>
        <p:txBody>
          <a:bodyPr>
            <a:normAutofit/>
          </a:bodyPr>
          <a:lstStyle/>
          <a:p>
            <a:pPr algn="just"/>
            <a:r>
              <a:rPr lang="en-US" sz="1800" dirty="0" smtClean="0">
                <a:solidFill>
                  <a:srgbClr val="002060"/>
                </a:solidFill>
                <a:latin typeface="Arial" panose="020B0604020202020204" pitchFamily="34" charset="0"/>
                <a:cs typeface="Arial" panose="020B0604020202020204" pitchFamily="34" charset="0"/>
              </a:rPr>
              <a:t>Credit </a:t>
            </a:r>
            <a:r>
              <a:rPr lang="en-US" sz="1800" dirty="0">
                <a:solidFill>
                  <a:srgbClr val="002060"/>
                </a:solidFill>
                <a:latin typeface="Arial" panose="020B0604020202020204" pitchFamily="34" charset="0"/>
                <a:cs typeface="Arial" panose="020B0604020202020204" pitchFamily="34" charset="0"/>
              </a:rPr>
              <a:t>departments may also need to </a:t>
            </a:r>
            <a:r>
              <a:rPr lang="en-US" sz="1800" dirty="0">
                <a:solidFill>
                  <a:srgbClr val="C00000"/>
                </a:solidFill>
                <a:latin typeface="Arial" panose="020B0604020202020204" pitchFamily="34" charset="0"/>
                <a:cs typeface="Arial" panose="020B0604020202020204" pitchFamily="34" charset="0"/>
              </a:rPr>
              <a:t>refine their processes for monitoring credit portfolio performance, and managing covenants, payments, limits, and concentration risks </a:t>
            </a:r>
            <a:r>
              <a:rPr lang="en-US" sz="1800" dirty="0">
                <a:solidFill>
                  <a:srgbClr val="002060"/>
                </a:solidFill>
                <a:latin typeface="Arial" panose="020B0604020202020204" pitchFamily="34" charset="0"/>
                <a:cs typeface="Arial" panose="020B0604020202020204" pitchFamily="34" charset="0"/>
              </a:rPr>
              <a:t>and breaches</a:t>
            </a:r>
            <a:r>
              <a:rPr lang="en-US" sz="1800" dirty="0" smtClean="0">
                <a:solidFill>
                  <a:srgbClr val="002060"/>
                </a:solidFill>
                <a:latin typeface="Arial" panose="020B0604020202020204" pitchFamily="34" charset="0"/>
                <a:cs typeface="Arial" panose="020B0604020202020204" pitchFamily="34" charset="0"/>
              </a:rPr>
              <a:t>.</a:t>
            </a:r>
          </a:p>
          <a:p>
            <a:pPr algn="just"/>
            <a:r>
              <a:rPr lang="en-US" sz="1800" dirty="0" smtClean="0">
                <a:solidFill>
                  <a:srgbClr val="002060"/>
                </a:solidFill>
                <a:latin typeface="Arial" panose="020B0604020202020204" pitchFamily="34" charset="0"/>
                <a:cs typeface="Arial" panose="020B0604020202020204" pitchFamily="34" charset="0"/>
              </a:rPr>
              <a:t>They </a:t>
            </a:r>
            <a:r>
              <a:rPr lang="en-US" sz="1800" dirty="0">
                <a:solidFill>
                  <a:srgbClr val="002060"/>
                </a:solidFill>
                <a:latin typeface="Arial" panose="020B0604020202020204" pitchFamily="34" charset="0"/>
                <a:cs typeface="Arial" panose="020B0604020202020204" pitchFamily="34" charset="0"/>
              </a:rPr>
              <a:t>should build </a:t>
            </a:r>
            <a:r>
              <a:rPr lang="en-US" sz="1800" dirty="0">
                <a:solidFill>
                  <a:srgbClr val="C00000"/>
                </a:solidFill>
                <a:latin typeface="Arial" panose="020B0604020202020204" pitchFamily="34" charset="0"/>
                <a:cs typeface="Arial" panose="020B0604020202020204" pitchFamily="34" charset="0"/>
              </a:rPr>
              <a:t>climate risk metrics </a:t>
            </a:r>
            <a:r>
              <a:rPr lang="en-US" sz="1800" dirty="0">
                <a:solidFill>
                  <a:srgbClr val="002060"/>
                </a:solidFill>
                <a:latin typeface="Arial" panose="020B0604020202020204" pitchFamily="34" charset="0"/>
                <a:cs typeface="Arial" panose="020B0604020202020204" pitchFamily="34" charset="0"/>
              </a:rPr>
              <a:t>into their analysis of portfolio holdings, factoring in data on GHG emissions, loss assessments, and other indicators of environmental performance.</a:t>
            </a:r>
          </a:p>
          <a:p>
            <a:pPr algn="just"/>
            <a:r>
              <a:rPr lang="en-US" sz="1800" dirty="0">
                <a:solidFill>
                  <a:srgbClr val="002060"/>
                </a:solidFill>
                <a:latin typeface="Arial" panose="020B0604020202020204" pitchFamily="34" charset="0"/>
                <a:cs typeface="Arial" panose="020B0604020202020204" pitchFamily="34" charset="0"/>
              </a:rPr>
              <a:t>Banks should also monitor whether clients are abiding by </a:t>
            </a:r>
            <a:r>
              <a:rPr lang="en-US" sz="1800" dirty="0">
                <a:solidFill>
                  <a:srgbClr val="C00000"/>
                </a:solidFill>
                <a:latin typeface="Arial" panose="020B0604020202020204" pitchFamily="34" charset="0"/>
                <a:cs typeface="Arial" panose="020B0604020202020204" pitchFamily="34" charset="0"/>
              </a:rPr>
              <a:t>covenants linked to sustainability</a:t>
            </a:r>
            <a:r>
              <a:rPr lang="en-US" sz="1800" dirty="0">
                <a:solidFill>
                  <a:srgbClr val="002060"/>
                </a:solidFill>
                <a:latin typeface="Arial" panose="020B0604020202020204" pitchFamily="34" charset="0"/>
                <a:cs typeface="Arial" panose="020B0604020202020204" pitchFamily="34" charset="0"/>
              </a:rPr>
              <a:t>, which are increasingly being added to contracts to keep clients moving toward environmental goals</a:t>
            </a:r>
            <a:r>
              <a:rPr lang="en-US" sz="1800" dirty="0" smtClean="0">
                <a:solidFill>
                  <a:srgbClr val="002060"/>
                </a:solidFill>
                <a:latin typeface="Arial" panose="020B0604020202020204" pitchFamily="34" charset="0"/>
                <a:cs typeface="Arial" panose="020B0604020202020204" pitchFamily="34" charset="0"/>
              </a:rPr>
              <a:t>.</a:t>
            </a:r>
          </a:p>
          <a:p>
            <a:pPr algn="just"/>
            <a:r>
              <a:rPr lang="en-US" sz="1800" dirty="0" smtClean="0">
                <a:solidFill>
                  <a:srgbClr val="002060"/>
                </a:solidFill>
                <a:latin typeface="Arial" panose="020B0604020202020204" pitchFamily="34" charset="0"/>
                <a:cs typeface="Arial" panose="020B0604020202020204" pitchFamily="34" charset="0"/>
              </a:rPr>
              <a:t>These </a:t>
            </a:r>
            <a:r>
              <a:rPr lang="en-US" sz="1800" dirty="0">
                <a:solidFill>
                  <a:srgbClr val="002060"/>
                </a:solidFill>
                <a:latin typeface="Arial" panose="020B0604020202020204" pitchFamily="34" charset="0"/>
                <a:cs typeface="Arial" panose="020B0604020202020204" pitchFamily="34" charset="0"/>
              </a:rPr>
              <a:t>covenants are especially important for banks that committed to net-zero ambitions</a:t>
            </a:r>
            <a:r>
              <a:rPr lang="en-US" sz="1800" dirty="0" smtClean="0">
                <a:solidFill>
                  <a:srgbClr val="002060"/>
                </a:solidFill>
                <a:latin typeface="Arial" panose="020B0604020202020204" pitchFamily="34" charset="0"/>
                <a:cs typeface="Arial" panose="020B0604020202020204" pitchFamily="34" charset="0"/>
              </a:rPr>
              <a:t>.</a:t>
            </a:r>
          </a:p>
          <a:p>
            <a:pPr algn="just"/>
            <a:r>
              <a:rPr lang="en-US" sz="1800" dirty="0" smtClean="0">
                <a:solidFill>
                  <a:srgbClr val="002060"/>
                </a:solidFill>
                <a:latin typeface="Arial" panose="020B0604020202020204" pitchFamily="34" charset="0"/>
                <a:cs typeface="Arial" panose="020B0604020202020204" pitchFamily="34" charset="0"/>
              </a:rPr>
              <a:t> </a:t>
            </a:r>
            <a:r>
              <a:rPr lang="en-US" sz="1800" dirty="0">
                <a:solidFill>
                  <a:srgbClr val="002060"/>
                </a:solidFill>
                <a:latin typeface="Arial" panose="020B0604020202020204" pitchFamily="34" charset="0"/>
                <a:cs typeface="Arial" panose="020B0604020202020204" pitchFamily="34" charset="0"/>
              </a:rPr>
              <a:t>If borrowers lapse on their transition and resilience strategies, banks could fall behind in their own climate</a:t>
            </a:r>
          </a:p>
          <a:p>
            <a:endParaRPr lang="en-IN" sz="1800" dirty="0"/>
          </a:p>
        </p:txBody>
      </p:sp>
    </p:spTree>
    <p:extLst>
      <p:ext uri="{BB962C8B-B14F-4D97-AF65-F5344CB8AC3E}">
        <p14:creationId xmlns:p14="http://schemas.microsoft.com/office/powerpoint/2010/main" val="13977533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838200" y="1168803"/>
            <a:ext cx="10515600" cy="4351338"/>
          </a:xfrm>
        </p:spPr>
        <p:txBody>
          <a:bodyPr>
            <a:normAutofit fontScale="92500" lnSpcReduction="20000"/>
          </a:bodyPr>
          <a:lstStyle/>
          <a:p>
            <a:pPr marL="0" indent="0" algn="just">
              <a:buNone/>
            </a:pPr>
            <a:r>
              <a:rPr lang="en-US" sz="1800" dirty="0" smtClean="0">
                <a:solidFill>
                  <a:srgbClr val="C00000"/>
                </a:solidFill>
                <a:latin typeface="Arial" panose="020B0604020202020204" pitchFamily="34" charset="0"/>
                <a:cs typeface="Arial" panose="020B0604020202020204" pitchFamily="34" charset="0"/>
              </a:rPr>
              <a:t> </a:t>
            </a:r>
            <a:r>
              <a:rPr lang="en-US" sz="1900" b="1" dirty="0" smtClean="0">
                <a:solidFill>
                  <a:srgbClr val="C00000"/>
                </a:solidFill>
                <a:latin typeface="Arial" panose="020B0604020202020204" pitchFamily="34" charset="0"/>
                <a:cs typeface="Arial" panose="020B0604020202020204" pitchFamily="34" charset="0"/>
              </a:rPr>
              <a:t>Default </a:t>
            </a:r>
            <a:r>
              <a:rPr lang="en-US" sz="1900" b="1" dirty="0">
                <a:solidFill>
                  <a:srgbClr val="C00000"/>
                </a:solidFill>
                <a:latin typeface="Arial" panose="020B0604020202020204" pitchFamily="34" charset="0"/>
                <a:cs typeface="Arial" panose="020B0604020202020204" pitchFamily="34" charset="0"/>
              </a:rPr>
              <a:t>management </a:t>
            </a:r>
            <a:endParaRPr lang="en-US" sz="1900" b="1" dirty="0" smtClean="0">
              <a:solidFill>
                <a:srgbClr val="C00000"/>
              </a:solidFill>
              <a:latin typeface="Arial" panose="020B0604020202020204" pitchFamily="34" charset="0"/>
              <a:cs typeface="Arial" panose="020B0604020202020204" pitchFamily="34" charset="0"/>
            </a:endParaRPr>
          </a:p>
          <a:p>
            <a:pPr marL="0" indent="0" algn="just">
              <a:buNone/>
            </a:pPr>
            <a:endParaRPr lang="en-US" sz="1900" b="1" dirty="0" smtClean="0">
              <a:solidFill>
                <a:srgbClr val="C00000"/>
              </a:solidFill>
              <a:latin typeface="Arial" panose="020B0604020202020204" pitchFamily="34" charset="0"/>
              <a:cs typeface="Arial" panose="020B0604020202020204" pitchFamily="34" charset="0"/>
            </a:endParaRPr>
          </a:p>
          <a:p>
            <a:pPr marL="0" indent="0" algn="just">
              <a:buNone/>
            </a:pPr>
            <a:r>
              <a:rPr lang="en-US" sz="1900" dirty="0" smtClean="0">
                <a:solidFill>
                  <a:srgbClr val="002060"/>
                </a:solidFill>
                <a:latin typeface="Arial" panose="020B0604020202020204" pitchFamily="34" charset="0"/>
                <a:cs typeface="Arial" panose="020B0604020202020204" pitchFamily="34" charset="0"/>
              </a:rPr>
              <a:t>Default </a:t>
            </a:r>
            <a:r>
              <a:rPr lang="en-US" sz="1900" dirty="0">
                <a:solidFill>
                  <a:srgbClr val="002060"/>
                </a:solidFill>
                <a:latin typeface="Arial" panose="020B0604020202020204" pitchFamily="34" charset="0"/>
                <a:cs typeface="Arial" panose="020B0604020202020204" pitchFamily="34" charset="0"/>
              </a:rPr>
              <a:t>management is another area that will likely require banks to make some changes as a result of climate risks</a:t>
            </a:r>
            <a:r>
              <a:rPr lang="en-US" sz="1900" dirty="0" smtClean="0">
                <a:solidFill>
                  <a:srgbClr val="002060"/>
                </a:solidFill>
                <a:latin typeface="Arial" panose="020B0604020202020204" pitchFamily="34" charset="0"/>
                <a:cs typeface="Arial" panose="020B0604020202020204" pitchFamily="34" charset="0"/>
              </a:rPr>
              <a:t>.</a:t>
            </a:r>
          </a:p>
          <a:p>
            <a:pPr marL="0" indent="0" algn="just">
              <a:buNone/>
            </a:pPr>
            <a:endParaRPr lang="en-US" sz="1900" dirty="0" smtClean="0">
              <a:solidFill>
                <a:srgbClr val="002060"/>
              </a:solidFill>
              <a:latin typeface="Arial" panose="020B0604020202020204" pitchFamily="34" charset="0"/>
              <a:cs typeface="Arial" panose="020B0604020202020204" pitchFamily="34" charset="0"/>
            </a:endParaRPr>
          </a:p>
          <a:p>
            <a:pPr algn="just"/>
            <a:r>
              <a:rPr lang="en-US" sz="1900" dirty="0" smtClean="0">
                <a:solidFill>
                  <a:srgbClr val="002060"/>
                </a:solidFill>
                <a:latin typeface="Arial" panose="020B0604020202020204" pitchFamily="34" charset="0"/>
                <a:cs typeface="Arial" panose="020B0604020202020204" pitchFamily="34" charset="0"/>
              </a:rPr>
              <a:t>Managing </a:t>
            </a:r>
            <a:r>
              <a:rPr lang="en-US" sz="1900" dirty="0">
                <a:solidFill>
                  <a:srgbClr val="002060"/>
                </a:solidFill>
                <a:latin typeface="Arial" panose="020B0604020202020204" pitchFamily="34" charset="0"/>
                <a:cs typeface="Arial" panose="020B0604020202020204" pitchFamily="34" charset="0"/>
              </a:rPr>
              <a:t>the </a:t>
            </a:r>
            <a:r>
              <a:rPr lang="en-US" sz="1900" dirty="0">
                <a:solidFill>
                  <a:srgbClr val="C00000"/>
                </a:solidFill>
                <a:latin typeface="Arial" panose="020B0604020202020204" pitchFamily="34" charset="0"/>
                <a:cs typeface="Arial" panose="020B0604020202020204" pitchFamily="34" charset="0"/>
              </a:rPr>
              <a:t>recovery process</a:t>
            </a:r>
            <a:r>
              <a:rPr lang="en-US" sz="1900" dirty="0">
                <a:solidFill>
                  <a:srgbClr val="002060"/>
                </a:solidFill>
                <a:latin typeface="Arial" panose="020B0604020202020204" pitchFamily="34" charset="0"/>
                <a:cs typeface="Arial" panose="020B0604020202020204" pitchFamily="34" charset="0"/>
              </a:rPr>
              <a:t>, when the primary culprit is climate risk, might also pose fresh challenges. </a:t>
            </a:r>
            <a:endParaRPr lang="en-US" sz="1900" dirty="0" smtClean="0">
              <a:solidFill>
                <a:srgbClr val="002060"/>
              </a:solidFill>
              <a:latin typeface="Arial" panose="020B0604020202020204" pitchFamily="34" charset="0"/>
              <a:cs typeface="Arial" panose="020B0604020202020204" pitchFamily="34" charset="0"/>
            </a:endParaRPr>
          </a:p>
          <a:p>
            <a:pPr algn="just"/>
            <a:r>
              <a:rPr lang="en-US" sz="1900" dirty="0" smtClean="0">
                <a:solidFill>
                  <a:srgbClr val="002060"/>
                </a:solidFill>
                <a:latin typeface="Arial" panose="020B0604020202020204" pitchFamily="34" charset="0"/>
                <a:cs typeface="Arial" panose="020B0604020202020204" pitchFamily="34" charset="0"/>
              </a:rPr>
              <a:t>These </a:t>
            </a:r>
            <a:r>
              <a:rPr lang="en-US" sz="1900" dirty="0">
                <a:solidFill>
                  <a:srgbClr val="002060"/>
                </a:solidFill>
                <a:latin typeface="Arial" panose="020B0604020202020204" pitchFamily="34" charset="0"/>
                <a:cs typeface="Arial" panose="020B0604020202020204" pitchFamily="34" charset="0"/>
              </a:rPr>
              <a:t>may translate into other decisions, such as </a:t>
            </a:r>
            <a:r>
              <a:rPr lang="en-US" sz="1900" dirty="0">
                <a:solidFill>
                  <a:srgbClr val="C00000"/>
                </a:solidFill>
                <a:latin typeface="Arial" panose="020B0604020202020204" pitchFamily="34" charset="0"/>
                <a:cs typeface="Arial" panose="020B0604020202020204" pitchFamily="34" charset="0"/>
              </a:rPr>
              <a:t>selling loans in the secondary market </a:t>
            </a:r>
            <a:r>
              <a:rPr lang="en-US" sz="1900" dirty="0">
                <a:solidFill>
                  <a:srgbClr val="002060"/>
                </a:solidFill>
                <a:latin typeface="Arial" panose="020B0604020202020204" pitchFamily="34" charset="0"/>
                <a:cs typeface="Arial" panose="020B0604020202020204" pitchFamily="34" charset="0"/>
              </a:rPr>
              <a:t>and negotiating a workout agreement. </a:t>
            </a:r>
            <a:endParaRPr lang="en-US" sz="1900" dirty="0" smtClean="0">
              <a:solidFill>
                <a:srgbClr val="002060"/>
              </a:solidFill>
              <a:latin typeface="Arial" panose="020B0604020202020204" pitchFamily="34" charset="0"/>
              <a:cs typeface="Arial" panose="020B0604020202020204" pitchFamily="34" charset="0"/>
            </a:endParaRPr>
          </a:p>
          <a:p>
            <a:pPr algn="just"/>
            <a:r>
              <a:rPr lang="en-US" sz="1900" dirty="0">
                <a:solidFill>
                  <a:srgbClr val="002060"/>
                </a:solidFill>
                <a:latin typeface="Arial" panose="020B0604020202020204" pitchFamily="34" charset="0"/>
                <a:cs typeface="Arial" panose="020B0604020202020204" pitchFamily="34" charset="0"/>
              </a:rPr>
              <a:t>Banks should also incorporate data on late and default payments that result from climate change into </a:t>
            </a:r>
            <a:r>
              <a:rPr lang="en-US" sz="1900" dirty="0">
                <a:solidFill>
                  <a:srgbClr val="C00000"/>
                </a:solidFill>
                <a:latin typeface="Arial" panose="020B0604020202020204" pitchFamily="34" charset="0"/>
                <a:cs typeface="Arial" panose="020B0604020202020204" pitchFamily="34" charset="0"/>
              </a:rPr>
              <a:t>credit risk appraisals</a:t>
            </a:r>
            <a:r>
              <a:rPr lang="en-US" sz="1900" dirty="0" smtClean="0">
                <a:solidFill>
                  <a:srgbClr val="C00000"/>
                </a:solidFill>
                <a:latin typeface="Arial" panose="020B0604020202020204" pitchFamily="34" charset="0"/>
                <a:cs typeface="Arial" panose="020B0604020202020204" pitchFamily="34" charset="0"/>
              </a:rPr>
              <a:t>.</a:t>
            </a:r>
          </a:p>
          <a:p>
            <a:pPr algn="just"/>
            <a:r>
              <a:rPr lang="en-US" sz="1900" dirty="0" smtClean="0">
                <a:solidFill>
                  <a:srgbClr val="002060"/>
                </a:solidFill>
                <a:latin typeface="Arial" panose="020B0604020202020204" pitchFamily="34" charset="0"/>
                <a:cs typeface="Arial" panose="020B0604020202020204" pitchFamily="34" charset="0"/>
              </a:rPr>
              <a:t>If </a:t>
            </a:r>
            <a:r>
              <a:rPr lang="en-US" sz="1900" dirty="0">
                <a:solidFill>
                  <a:srgbClr val="002060"/>
                </a:solidFill>
                <a:latin typeface="Arial" panose="020B0604020202020204" pitchFamily="34" charset="0"/>
                <a:cs typeface="Arial" panose="020B0604020202020204" pitchFamily="34" charset="0"/>
              </a:rPr>
              <a:t>they fail to incorporate root causes springing from climate, they will likely underestimate these risks in their credit models. </a:t>
            </a:r>
            <a:endParaRPr lang="en-US" sz="1900" dirty="0" smtClean="0">
              <a:solidFill>
                <a:srgbClr val="002060"/>
              </a:solidFill>
              <a:latin typeface="Arial" panose="020B0604020202020204" pitchFamily="34" charset="0"/>
              <a:cs typeface="Arial" panose="020B0604020202020204" pitchFamily="34" charset="0"/>
            </a:endParaRPr>
          </a:p>
          <a:p>
            <a:pPr algn="just"/>
            <a:r>
              <a:rPr lang="en-US" sz="1900" dirty="0" smtClean="0">
                <a:solidFill>
                  <a:srgbClr val="002060"/>
                </a:solidFill>
                <a:latin typeface="Arial" panose="020B0604020202020204" pitchFamily="34" charset="0"/>
                <a:cs typeface="Arial" panose="020B0604020202020204" pitchFamily="34" charset="0"/>
              </a:rPr>
              <a:t>They </a:t>
            </a:r>
            <a:r>
              <a:rPr lang="en-US" sz="1900" dirty="0">
                <a:solidFill>
                  <a:srgbClr val="002060"/>
                </a:solidFill>
                <a:latin typeface="Arial" panose="020B0604020202020204" pitchFamily="34" charset="0"/>
                <a:cs typeface="Arial" panose="020B0604020202020204" pitchFamily="34" charset="0"/>
              </a:rPr>
              <a:t>should also consider how defaults at other institutions may bring about </a:t>
            </a:r>
            <a:r>
              <a:rPr lang="en-US" sz="1900" dirty="0">
                <a:solidFill>
                  <a:srgbClr val="C00000"/>
                </a:solidFill>
                <a:latin typeface="Arial" panose="020B0604020202020204" pitchFamily="34" charset="0"/>
                <a:cs typeface="Arial" panose="020B0604020202020204" pitchFamily="34" charset="0"/>
              </a:rPr>
              <a:t>second-round losses </a:t>
            </a:r>
            <a:r>
              <a:rPr lang="en-US" sz="1900" dirty="0">
                <a:solidFill>
                  <a:srgbClr val="002060"/>
                </a:solidFill>
                <a:latin typeface="Arial" panose="020B0604020202020204" pitchFamily="34" charset="0"/>
                <a:cs typeface="Arial" panose="020B0604020202020204" pitchFamily="34" charset="0"/>
              </a:rPr>
              <a:t>that impact their balance sheets due to </a:t>
            </a:r>
            <a:r>
              <a:rPr lang="en-US" sz="1900" dirty="0">
                <a:solidFill>
                  <a:srgbClr val="C00000"/>
                </a:solidFill>
                <a:latin typeface="Arial" panose="020B0604020202020204" pitchFamily="34" charset="0"/>
                <a:cs typeface="Arial" panose="020B0604020202020204" pitchFamily="34" charset="0"/>
              </a:rPr>
              <a:t>interdependencies </a:t>
            </a:r>
            <a:r>
              <a:rPr lang="en-US" sz="1900" dirty="0">
                <a:solidFill>
                  <a:srgbClr val="002060"/>
                </a:solidFill>
                <a:latin typeface="Arial" panose="020B0604020202020204" pitchFamily="34" charset="0"/>
                <a:cs typeface="Arial" panose="020B0604020202020204" pitchFamily="34" charset="0"/>
              </a:rPr>
              <a:t>in the </a:t>
            </a:r>
            <a:r>
              <a:rPr lang="en-US" sz="1900" dirty="0" smtClean="0">
                <a:solidFill>
                  <a:srgbClr val="002060"/>
                </a:solidFill>
                <a:latin typeface="Arial" panose="020B0604020202020204" pitchFamily="34" charset="0"/>
                <a:cs typeface="Arial" panose="020B0604020202020204" pitchFamily="34" charset="0"/>
              </a:rPr>
              <a:t>financial </a:t>
            </a:r>
            <a:r>
              <a:rPr lang="en-US" sz="1900" dirty="0">
                <a:solidFill>
                  <a:srgbClr val="002060"/>
                </a:solidFill>
                <a:latin typeface="Arial" panose="020B0604020202020204" pitchFamily="34" charset="0"/>
                <a:cs typeface="Arial" panose="020B0604020202020204" pitchFamily="34" charset="0"/>
              </a:rPr>
              <a:t>system</a:t>
            </a:r>
            <a:r>
              <a:rPr lang="en-US" sz="1800" dirty="0">
                <a:solidFill>
                  <a:srgbClr val="002060"/>
                </a:solidFill>
                <a:latin typeface="Arial" panose="020B0604020202020204" pitchFamily="34" charset="0"/>
                <a:cs typeface="Arial" panose="020B0604020202020204" pitchFamily="34" charset="0"/>
              </a:rPr>
              <a:t>.</a:t>
            </a:r>
            <a:endParaRPr lang="en-IN" sz="18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34890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838200" y="1387167"/>
            <a:ext cx="10515600" cy="4351338"/>
          </a:xfrm>
        </p:spPr>
        <p:txBody>
          <a:bodyPr>
            <a:normAutofit/>
          </a:bodyPr>
          <a:lstStyle/>
          <a:p>
            <a:pPr marL="0" indent="0" algn="just">
              <a:buNone/>
            </a:pPr>
            <a:r>
              <a:rPr lang="en-US" sz="1800" dirty="0" smtClean="0">
                <a:solidFill>
                  <a:srgbClr val="C00000"/>
                </a:solidFill>
                <a:latin typeface="Arial" panose="020B0604020202020204" pitchFamily="34" charset="0"/>
                <a:cs typeface="Arial" panose="020B0604020202020204" pitchFamily="34" charset="0"/>
              </a:rPr>
              <a:t>    </a:t>
            </a:r>
            <a:r>
              <a:rPr lang="en-US" sz="1800" b="1" dirty="0" smtClean="0">
                <a:solidFill>
                  <a:srgbClr val="C00000"/>
                </a:solidFill>
                <a:latin typeface="Arial" panose="020B0604020202020204" pitchFamily="34" charset="0"/>
                <a:cs typeface="Arial" panose="020B0604020202020204" pitchFamily="34" charset="0"/>
              </a:rPr>
              <a:t>Sector-specific </a:t>
            </a:r>
            <a:r>
              <a:rPr lang="en-US" sz="1800" b="1" dirty="0">
                <a:solidFill>
                  <a:srgbClr val="C00000"/>
                </a:solidFill>
                <a:latin typeface="Arial" panose="020B0604020202020204" pitchFamily="34" charset="0"/>
                <a:cs typeface="Arial" panose="020B0604020202020204" pitchFamily="34" charset="0"/>
              </a:rPr>
              <a:t>considerations within bank </a:t>
            </a:r>
            <a:r>
              <a:rPr lang="en-US" sz="1800" b="1" dirty="0" smtClean="0">
                <a:solidFill>
                  <a:srgbClr val="C00000"/>
                </a:solidFill>
                <a:latin typeface="Arial" panose="020B0604020202020204" pitchFamily="34" charset="0"/>
                <a:cs typeface="Arial" panose="020B0604020202020204" pitchFamily="34" charset="0"/>
              </a:rPr>
              <a:t>portfolios</a:t>
            </a:r>
          </a:p>
          <a:p>
            <a:pPr marL="0" indent="0" algn="just">
              <a:buNone/>
            </a:pPr>
            <a:endParaRPr lang="en-US" sz="1800" b="1" dirty="0" smtClean="0">
              <a:solidFill>
                <a:srgbClr val="C00000"/>
              </a:solidFill>
              <a:latin typeface="Arial" panose="020B0604020202020204" pitchFamily="34" charset="0"/>
              <a:cs typeface="Arial" panose="020B0604020202020204" pitchFamily="34" charset="0"/>
            </a:endParaRPr>
          </a:p>
          <a:p>
            <a:pPr algn="just"/>
            <a:r>
              <a:rPr lang="en-US" sz="1800" dirty="0">
                <a:solidFill>
                  <a:srgbClr val="002060"/>
                </a:solidFill>
                <a:latin typeface="Arial" panose="020B0604020202020204" pitchFamily="34" charset="0"/>
                <a:cs typeface="Arial" panose="020B0604020202020204" pitchFamily="34" charset="0"/>
              </a:rPr>
              <a:t>Given that climate change has differential impacts on each sector of the economy, banks should adopt a </a:t>
            </a:r>
            <a:r>
              <a:rPr lang="en-US" sz="1800" dirty="0" err="1">
                <a:solidFill>
                  <a:srgbClr val="C00000"/>
                </a:solidFill>
                <a:latin typeface="Arial" panose="020B0604020202020204" pitchFamily="34" charset="0"/>
                <a:cs typeface="Arial" panose="020B0604020202020204" pitchFamily="34" charset="0"/>
              </a:rPr>
              <a:t>sectoral</a:t>
            </a:r>
            <a:r>
              <a:rPr lang="en-US" sz="1800" dirty="0">
                <a:solidFill>
                  <a:srgbClr val="C00000"/>
                </a:solidFill>
                <a:latin typeface="Arial" panose="020B0604020202020204" pitchFamily="34" charset="0"/>
                <a:cs typeface="Arial" panose="020B0604020202020204" pitchFamily="34" charset="0"/>
              </a:rPr>
              <a:t> approach </a:t>
            </a:r>
            <a:r>
              <a:rPr lang="en-US" sz="1800" dirty="0">
                <a:solidFill>
                  <a:srgbClr val="002060"/>
                </a:solidFill>
                <a:latin typeface="Arial" panose="020B0604020202020204" pitchFamily="34" charset="0"/>
                <a:cs typeface="Arial" panose="020B0604020202020204" pitchFamily="34" charset="0"/>
              </a:rPr>
              <a:t>to analyzing climate risk in their credit portfolios. </a:t>
            </a:r>
            <a:endParaRPr lang="en-US" sz="1800" dirty="0" smtClean="0">
              <a:solidFill>
                <a:srgbClr val="002060"/>
              </a:solidFill>
              <a:latin typeface="Arial" panose="020B0604020202020204" pitchFamily="34" charset="0"/>
              <a:cs typeface="Arial" panose="020B0604020202020204" pitchFamily="34" charset="0"/>
            </a:endParaRPr>
          </a:p>
          <a:p>
            <a:pPr algn="just"/>
            <a:r>
              <a:rPr lang="en-US" sz="1800" dirty="0" smtClean="0">
                <a:solidFill>
                  <a:srgbClr val="002060"/>
                </a:solidFill>
                <a:latin typeface="Arial" panose="020B0604020202020204" pitchFamily="34" charset="0"/>
                <a:cs typeface="Arial" panose="020B0604020202020204" pitchFamily="34" charset="0"/>
              </a:rPr>
              <a:t>For </a:t>
            </a:r>
            <a:r>
              <a:rPr lang="en-US" sz="1800" dirty="0">
                <a:solidFill>
                  <a:srgbClr val="002060"/>
                </a:solidFill>
                <a:latin typeface="Arial" panose="020B0604020202020204" pitchFamily="34" charset="0"/>
                <a:cs typeface="Arial" panose="020B0604020202020204" pitchFamily="34" charset="0"/>
              </a:rPr>
              <a:t>instance, the </a:t>
            </a:r>
            <a:r>
              <a:rPr lang="en-US" sz="1800" dirty="0">
                <a:solidFill>
                  <a:srgbClr val="C00000"/>
                </a:solidFill>
                <a:latin typeface="Arial" panose="020B0604020202020204" pitchFamily="34" charset="0"/>
                <a:cs typeface="Arial" panose="020B0604020202020204" pitchFamily="34" charset="0"/>
              </a:rPr>
              <a:t>real estate sector and agriculture sectors may be more impacted by physical risks, </a:t>
            </a:r>
            <a:r>
              <a:rPr lang="en-US" sz="1800" dirty="0">
                <a:solidFill>
                  <a:srgbClr val="002060"/>
                </a:solidFill>
                <a:latin typeface="Arial" panose="020B0604020202020204" pitchFamily="34" charset="0"/>
                <a:cs typeface="Arial" panose="020B0604020202020204" pitchFamily="34" charset="0"/>
              </a:rPr>
              <a:t>such as hurricanes or droughts, than would other sectors</a:t>
            </a:r>
            <a:r>
              <a:rPr lang="en-US" sz="1800" dirty="0" smtClean="0">
                <a:solidFill>
                  <a:srgbClr val="002060"/>
                </a:solidFill>
                <a:latin typeface="Arial" panose="020B0604020202020204" pitchFamily="34" charset="0"/>
                <a:cs typeface="Arial" panose="020B0604020202020204" pitchFamily="34" charset="0"/>
              </a:rPr>
              <a:t>.</a:t>
            </a:r>
          </a:p>
          <a:p>
            <a:pPr algn="just"/>
            <a:r>
              <a:rPr lang="en-US" sz="1800" dirty="0" smtClean="0">
                <a:solidFill>
                  <a:srgbClr val="002060"/>
                </a:solidFill>
                <a:latin typeface="Arial" panose="020B0604020202020204" pitchFamily="34" charset="0"/>
                <a:cs typeface="Arial" panose="020B0604020202020204" pitchFamily="34" charset="0"/>
              </a:rPr>
              <a:t>Similarly</a:t>
            </a:r>
            <a:r>
              <a:rPr lang="en-US" sz="1800" dirty="0">
                <a:solidFill>
                  <a:srgbClr val="002060"/>
                </a:solidFill>
                <a:latin typeface="Arial" panose="020B0604020202020204" pitchFamily="34" charset="0"/>
                <a:cs typeface="Arial" panose="020B0604020202020204" pitchFamily="34" charset="0"/>
              </a:rPr>
              <a:t>, the coal sector may be one of the most at risk from transition to a carbon-neutral economy because of new regulations, a spike in carbon tax, or its migration to greener technologies. </a:t>
            </a:r>
            <a:endParaRPr lang="en-US" sz="1800" dirty="0" smtClean="0">
              <a:solidFill>
                <a:srgbClr val="002060"/>
              </a:solidFill>
              <a:latin typeface="Arial" panose="020B0604020202020204" pitchFamily="34" charset="0"/>
              <a:cs typeface="Arial" panose="020B0604020202020204" pitchFamily="34" charset="0"/>
            </a:endParaRPr>
          </a:p>
          <a:p>
            <a:pPr algn="just"/>
            <a:r>
              <a:rPr lang="en-US" sz="1800" dirty="0">
                <a:solidFill>
                  <a:srgbClr val="002060"/>
                </a:solidFill>
                <a:latin typeface="Arial" panose="020B0604020202020204" pitchFamily="34" charset="0"/>
                <a:cs typeface="Arial" panose="020B0604020202020204" pitchFamily="34" charset="0"/>
              </a:rPr>
              <a:t>Banks should also take steps to evaluate the ways in which extreme weather events could impact </a:t>
            </a:r>
            <a:r>
              <a:rPr lang="en-US" sz="1800" dirty="0">
                <a:solidFill>
                  <a:srgbClr val="C00000"/>
                </a:solidFill>
                <a:latin typeface="Arial" panose="020B0604020202020204" pitchFamily="34" charset="0"/>
                <a:cs typeface="Arial" panose="020B0604020202020204" pitchFamily="34" charset="0"/>
              </a:rPr>
              <a:t>loan-to-value ratios </a:t>
            </a:r>
            <a:r>
              <a:rPr lang="en-US" sz="1800" dirty="0">
                <a:solidFill>
                  <a:srgbClr val="002060"/>
                </a:solidFill>
                <a:latin typeface="Arial" panose="020B0604020202020204" pitchFamily="34" charset="0"/>
                <a:cs typeface="Arial" panose="020B0604020202020204" pitchFamily="34" charset="0"/>
              </a:rPr>
              <a:t>within their portfolios</a:t>
            </a:r>
            <a:r>
              <a:rPr lang="en-US" sz="1800" dirty="0" smtClean="0">
                <a:solidFill>
                  <a:srgbClr val="002060"/>
                </a:solidFill>
                <a:latin typeface="Arial" panose="020B0604020202020204" pitchFamily="34" charset="0"/>
                <a:cs typeface="Arial" panose="020B0604020202020204" pitchFamily="34" charset="0"/>
              </a:rPr>
              <a:t>.</a:t>
            </a:r>
          </a:p>
          <a:p>
            <a:pPr algn="just"/>
            <a:r>
              <a:rPr lang="en-US" sz="1800" dirty="0" smtClean="0">
                <a:solidFill>
                  <a:srgbClr val="002060"/>
                </a:solidFill>
                <a:latin typeface="Arial" panose="020B0604020202020204" pitchFamily="34" charset="0"/>
                <a:cs typeface="Arial" panose="020B0604020202020204" pitchFamily="34" charset="0"/>
              </a:rPr>
              <a:t>Banks </a:t>
            </a:r>
            <a:r>
              <a:rPr lang="en-US" sz="1800" dirty="0">
                <a:solidFill>
                  <a:srgbClr val="002060"/>
                </a:solidFill>
                <a:latin typeface="Arial" panose="020B0604020202020204" pitchFamily="34" charset="0"/>
                <a:cs typeface="Arial" panose="020B0604020202020204" pitchFamily="34" charset="0"/>
              </a:rPr>
              <a:t>can use </a:t>
            </a:r>
            <a:r>
              <a:rPr lang="en-US" sz="1800" dirty="0">
                <a:solidFill>
                  <a:srgbClr val="C00000"/>
                </a:solidFill>
                <a:latin typeface="Arial" panose="020B0604020202020204" pitchFamily="34" charset="0"/>
                <a:cs typeface="Arial" panose="020B0604020202020204" pitchFamily="34" charset="0"/>
              </a:rPr>
              <a:t>data from past weather event</a:t>
            </a:r>
            <a:r>
              <a:rPr lang="en-US" sz="1800" dirty="0">
                <a:solidFill>
                  <a:schemeClr val="accent4">
                    <a:lumMod val="75000"/>
                  </a:schemeClr>
                </a:solidFill>
                <a:latin typeface="Arial" panose="020B0604020202020204" pitchFamily="34" charset="0"/>
                <a:cs typeface="Arial" panose="020B0604020202020204" pitchFamily="34" charset="0"/>
              </a:rPr>
              <a:t>s </a:t>
            </a:r>
            <a:r>
              <a:rPr lang="en-US" sz="1800" dirty="0">
                <a:solidFill>
                  <a:srgbClr val="002060"/>
                </a:solidFill>
                <a:latin typeface="Arial" panose="020B0604020202020204" pitchFamily="34" charset="0"/>
                <a:cs typeface="Arial" panose="020B0604020202020204" pitchFamily="34" charset="0"/>
              </a:rPr>
              <a:t>that occurred in their portfolios to guide those assessments</a:t>
            </a:r>
            <a:endParaRPr lang="en-IN" sz="18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12405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06037"/>
            <a:ext cx="10515600" cy="1325563"/>
          </a:xfrm>
        </p:spPr>
        <p:txBody>
          <a:bodyPr>
            <a:normAutofit/>
          </a:bodyPr>
          <a:lstStyle/>
          <a:p>
            <a:r>
              <a:rPr lang="en-US" sz="1800" b="1" dirty="0" smtClean="0">
                <a:solidFill>
                  <a:srgbClr val="C00000"/>
                </a:solidFill>
                <a:latin typeface="Arial" panose="020B0604020202020204" pitchFamily="34" charset="0"/>
                <a:cs typeface="Arial" panose="020B0604020202020204" pitchFamily="34" charset="0"/>
              </a:rPr>
              <a:t>                                                    Coaching </a:t>
            </a:r>
            <a:r>
              <a:rPr lang="en-US" sz="1800" b="1" dirty="0">
                <a:solidFill>
                  <a:srgbClr val="C00000"/>
                </a:solidFill>
                <a:latin typeface="Arial" panose="020B0604020202020204" pitchFamily="34" charset="0"/>
                <a:cs typeface="Arial" panose="020B0604020202020204" pitchFamily="34" charset="0"/>
              </a:rPr>
              <a:t>and educating board</a:t>
            </a:r>
            <a:endParaRPr lang="en-IN" sz="1800" b="1" dirty="0"/>
          </a:p>
        </p:txBody>
      </p:sp>
      <p:sp>
        <p:nvSpPr>
          <p:cNvPr id="3" name="Content Placeholder 2"/>
          <p:cNvSpPr>
            <a:spLocks noGrp="1"/>
          </p:cNvSpPr>
          <p:nvPr>
            <p:ph idx="1"/>
          </p:nvPr>
        </p:nvSpPr>
        <p:spPr>
          <a:xfrm>
            <a:off x="838200" y="1986901"/>
            <a:ext cx="10515600" cy="4351338"/>
          </a:xfrm>
        </p:spPr>
        <p:txBody>
          <a:bodyPr>
            <a:normAutofit/>
          </a:bodyPr>
          <a:lstStyle/>
          <a:p>
            <a:pPr algn="just"/>
            <a:r>
              <a:rPr lang="en-US" sz="1800" dirty="0">
                <a:solidFill>
                  <a:srgbClr val="002060"/>
                </a:solidFill>
                <a:latin typeface="Arial" panose="020B0604020202020204" pitchFamily="34" charset="0"/>
                <a:cs typeface="Arial" panose="020B0604020202020204" pitchFamily="34" charset="0"/>
              </a:rPr>
              <a:t>In addition to gaining an understanding of their loan portfolio’s exposure to physical and transition risks, banks should also prioritize </a:t>
            </a:r>
            <a:r>
              <a:rPr lang="en-US" sz="1800" dirty="0">
                <a:solidFill>
                  <a:srgbClr val="C00000"/>
                </a:solidFill>
                <a:latin typeface="Arial" panose="020B0604020202020204" pitchFamily="34" charset="0"/>
                <a:cs typeface="Arial" panose="020B0604020202020204" pitchFamily="34" charset="0"/>
              </a:rPr>
              <a:t>coaching and educating board </a:t>
            </a:r>
            <a:r>
              <a:rPr lang="en-US" sz="1800" dirty="0">
                <a:solidFill>
                  <a:srgbClr val="002060"/>
                </a:solidFill>
                <a:latin typeface="Arial" panose="020B0604020202020204" pitchFamily="34" charset="0"/>
                <a:cs typeface="Arial" panose="020B0604020202020204" pitchFamily="34" charset="0"/>
              </a:rPr>
              <a:t>members and/or senior managers on these topics</a:t>
            </a:r>
            <a:r>
              <a:rPr lang="en-US" sz="1800" dirty="0" smtClean="0">
                <a:solidFill>
                  <a:srgbClr val="002060"/>
                </a:solidFill>
                <a:latin typeface="Arial" panose="020B0604020202020204" pitchFamily="34" charset="0"/>
                <a:cs typeface="Arial" panose="020B0604020202020204" pitchFamily="34" charset="0"/>
              </a:rPr>
              <a:t>,</a:t>
            </a:r>
          </a:p>
          <a:p>
            <a:pPr algn="just"/>
            <a:r>
              <a:rPr lang="en-US" sz="1800" dirty="0">
                <a:solidFill>
                  <a:srgbClr val="C00000"/>
                </a:solidFill>
                <a:latin typeface="Arial" panose="020B0604020202020204" pitchFamily="34" charset="0"/>
                <a:cs typeface="Arial" panose="020B0604020202020204" pitchFamily="34" charset="0"/>
              </a:rPr>
              <a:t>Once bank leaders better understand these risks, they can begin crafting strategic objectives based on where they are most vulnerable. </a:t>
            </a:r>
            <a:endParaRPr lang="en-US" sz="1800" dirty="0" smtClean="0">
              <a:solidFill>
                <a:srgbClr val="C00000"/>
              </a:solidFill>
              <a:latin typeface="Arial" panose="020B0604020202020204" pitchFamily="34" charset="0"/>
              <a:cs typeface="Arial" panose="020B0604020202020204" pitchFamily="34" charset="0"/>
            </a:endParaRPr>
          </a:p>
          <a:p>
            <a:pPr marL="0" indent="0" algn="just">
              <a:buNone/>
            </a:pPr>
            <a:r>
              <a:rPr lang="en-US" sz="1800" dirty="0" smtClean="0">
                <a:solidFill>
                  <a:srgbClr val="002060"/>
                </a:solidFill>
                <a:latin typeface="Arial" panose="020B0604020202020204" pitchFamily="34" charset="0"/>
                <a:cs typeface="Arial" panose="020B0604020202020204" pitchFamily="34" charset="0"/>
              </a:rPr>
              <a:t>    These </a:t>
            </a:r>
            <a:r>
              <a:rPr lang="en-US" sz="1800" dirty="0">
                <a:solidFill>
                  <a:srgbClr val="002060"/>
                </a:solidFill>
                <a:latin typeface="Arial" panose="020B0604020202020204" pitchFamily="34" charset="0"/>
                <a:cs typeface="Arial" panose="020B0604020202020204" pitchFamily="34" charset="0"/>
              </a:rPr>
              <a:t>goals can include </a:t>
            </a:r>
            <a:endParaRPr lang="en-US" sz="1800" dirty="0" smtClean="0">
              <a:solidFill>
                <a:srgbClr val="002060"/>
              </a:solidFill>
              <a:latin typeface="Arial" panose="020B0604020202020204" pitchFamily="34" charset="0"/>
              <a:cs typeface="Arial" panose="020B0604020202020204" pitchFamily="34" charset="0"/>
            </a:endParaRPr>
          </a:p>
          <a:p>
            <a:pPr algn="just"/>
            <a:r>
              <a:rPr lang="en-US" sz="1800" dirty="0" smtClean="0">
                <a:solidFill>
                  <a:srgbClr val="002060"/>
                </a:solidFill>
                <a:latin typeface="Arial" panose="020B0604020202020204" pitchFamily="34" charset="0"/>
                <a:cs typeface="Arial" panose="020B0604020202020204" pitchFamily="34" charset="0"/>
              </a:rPr>
              <a:t>setting </a:t>
            </a:r>
            <a:r>
              <a:rPr lang="en-US" sz="1800" dirty="0">
                <a:solidFill>
                  <a:srgbClr val="002060"/>
                </a:solidFill>
                <a:latin typeface="Arial" panose="020B0604020202020204" pitchFamily="34" charset="0"/>
                <a:cs typeface="Arial" panose="020B0604020202020204" pitchFamily="34" charset="0"/>
              </a:rPr>
              <a:t>emission reduction targets for lending and investing activities</a:t>
            </a:r>
            <a:r>
              <a:rPr lang="en-US" sz="1800" dirty="0" smtClean="0">
                <a:solidFill>
                  <a:srgbClr val="002060"/>
                </a:solidFill>
                <a:latin typeface="Arial" panose="020B0604020202020204" pitchFamily="34" charset="0"/>
                <a:cs typeface="Arial" panose="020B0604020202020204" pitchFamily="34" charset="0"/>
              </a:rPr>
              <a:t>,</a:t>
            </a:r>
          </a:p>
          <a:p>
            <a:pPr algn="just"/>
            <a:r>
              <a:rPr lang="en-US" sz="1800" dirty="0" smtClean="0">
                <a:solidFill>
                  <a:srgbClr val="002060"/>
                </a:solidFill>
                <a:latin typeface="Arial" panose="020B0604020202020204" pitchFamily="34" charset="0"/>
                <a:cs typeface="Arial" panose="020B0604020202020204" pitchFamily="34" charset="0"/>
              </a:rPr>
              <a:t> </a:t>
            </a:r>
            <a:r>
              <a:rPr lang="en-US" sz="1800" dirty="0">
                <a:solidFill>
                  <a:srgbClr val="002060"/>
                </a:solidFill>
                <a:latin typeface="Arial" panose="020B0604020202020204" pitchFamily="34" charset="0"/>
                <a:cs typeface="Arial" panose="020B0604020202020204" pitchFamily="34" charset="0"/>
              </a:rPr>
              <a:t>enhancing disclosures to show which assumptions and methodologies will be used to decarbonize portfolios</a:t>
            </a:r>
            <a:r>
              <a:rPr lang="en-US" sz="1800" dirty="0" smtClean="0">
                <a:solidFill>
                  <a:srgbClr val="002060"/>
                </a:solidFill>
                <a:latin typeface="Arial" panose="020B0604020202020204" pitchFamily="34" charset="0"/>
                <a:cs typeface="Arial" panose="020B0604020202020204" pitchFamily="34" charset="0"/>
              </a:rPr>
              <a:t>,</a:t>
            </a:r>
          </a:p>
          <a:p>
            <a:pPr algn="just"/>
            <a:r>
              <a:rPr lang="en-US" sz="1800" dirty="0" smtClean="0">
                <a:solidFill>
                  <a:srgbClr val="002060"/>
                </a:solidFill>
                <a:latin typeface="Arial" panose="020B0604020202020204" pitchFamily="34" charset="0"/>
                <a:cs typeface="Arial" panose="020B0604020202020204" pitchFamily="34" charset="0"/>
              </a:rPr>
              <a:t> </a:t>
            </a:r>
            <a:r>
              <a:rPr lang="en-US" sz="1800" dirty="0">
                <a:solidFill>
                  <a:srgbClr val="002060"/>
                </a:solidFill>
                <a:latin typeface="Arial" panose="020B0604020202020204" pitchFamily="34" charset="0"/>
                <a:cs typeface="Arial" panose="020B0604020202020204" pitchFamily="34" charset="0"/>
              </a:rPr>
              <a:t>and performing stress tests with longer time horizons</a:t>
            </a:r>
            <a:r>
              <a:rPr lang="en-US" sz="1800" dirty="0" smtClean="0">
                <a:solidFill>
                  <a:srgbClr val="00206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7371750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3657600" y="3082925"/>
            <a:ext cx="10515600" cy="4351338"/>
          </a:xfrm>
        </p:spPr>
        <p:txBody>
          <a:bodyPr>
            <a:normAutofit/>
          </a:bodyPr>
          <a:lstStyle/>
          <a:p>
            <a:pPr marL="0" indent="0">
              <a:buNone/>
            </a:pPr>
            <a:r>
              <a:rPr lang="en-US" sz="1800" b="1" dirty="0" smtClean="0">
                <a:solidFill>
                  <a:srgbClr val="C00000"/>
                </a:solidFill>
                <a:latin typeface="Arial" panose="020B0604020202020204" pitchFamily="34" charset="0"/>
                <a:cs typeface="Arial" panose="020B0604020202020204" pitchFamily="34" charset="0"/>
              </a:rPr>
              <a:t>Managing Climate Risk - Challenges for Banks </a:t>
            </a:r>
            <a:endParaRPr lang="en-IN" sz="18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92185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838200" y="522938"/>
            <a:ext cx="10515600" cy="4351338"/>
          </a:xfrm>
        </p:spPr>
        <p:txBody>
          <a:bodyPr>
            <a:noAutofit/>
          </a:bodyPr>
          <a:lstStyle/>
          <a:p>
            <a:pPr marL="0" indent="0" algn="just">
              <a:buNone/>
            </a:pPr>
            <a:r>
              <a:rPr lang="en-US" sz="1800" b="1" dirty="0" smtClean="0">
                <a:solidFill>
                  <a:srgbClr val="C00000"/>
                </a:solidFill>
                <a:latin typeface="Arial" panose="020B0604020202020204" pitchFamily="34" charset="0"/>
                <a:cs typeface="Arial" panose="020B0604020202020204" pitchFamily="34" charset="0"/>
              </a:rPr>
              <a:t>   Key </a:t>
            </a:r>
            <a:r>
              <a:rPr lang="en-US" sz="1800" b="1" dirty="0">
                <a:solidFill>
                  <a:srgbClr val="C00000"/>
                </a:solidFill>
                <a:latin typeface="Arial" panose="020B0604020202020204" pitchFamily="34" charset="0"/>
                <a:cs typeface="Arial" panose="020B0604020202020204" pitchFamily="34" charset="0"/>
              </a:rPr>
              <a:t>challenge 1: risk </a:t>
            </a:r>
            <a:r>
              <a:rPr lang="en-US" sz="1800" b="1" dirty="0" smtClean="0">
                <a:solidFill>
                  <a:srgbClr val="C00000"/>
                </a:solidFill>
                <a:latin typeface="Arial" panose="020B0604020202020204" pitchFamily="34" charset="0"/>
                <a:cs typeface="Arial" panose="020B0604020202020204" pitchFamily="34" charset="0"/>
              </a:rPr>
              <a:t>assessment</a:t>
            </a:r>
          </a:p>
          <a:p>
            <a:pPr marL="0" indent="0" algn="just">
              <a:buNone/>
            </a:pPr>
            <a:endParaRPr lang="en-US" sz="1800" b="1" dirty="0">
              <a:solidFill>
                <a:srgbClr val="C00000"/>
              </a:solidFill>
              <a:latin typeface="Arial" panose="020B0604020202020204" pitchFamily="34" charset="0"/>
              <a:cs typeface="Arial" panose="020B0604020202020204" pitchFamily="34" charset="0"/>
            </a:endParaRPr>
          </a:p>
          <a:p>
            <a:pPr algn="just"/>
            <a:r>
              <a:rPr lang="en-US" sz="1800" dirty="0">
                <a:solidFill>
                  <a:srgbClr val="002060"/>
                </a:solidFill>
                <a:latin typeface="Arial" panose="020B0604020202020204" pitchFamily="34" charset="0"/>
                <a:cs typeface="Arial" panose="020B0604020202020204" pitchFamily="34" charset="0"/>
              </a:rPr>
              <a:t>First and foremost, CROs need to get a handle on the physical and transition risks to their business. But there is no shying away from the fact that this is </a:t>
            </a:r>
            <a:r>
              <a:rPr lang="en-US" sz="1800" dirty="0">
                <a:solidFill>
                  <a:srgbClr val="C00000"/>
                </a:solidFill>
                <a:latin typeface="Arial" panose="020B0604020202020204" pitchFamily="34" charset="0"/>
                <a:cs typeface="Arial" panose="020B0604020202020204" pitchFamily="34" charset="0"/>
              </a:rPr>
              <a:t>difficult work</a:t>
            </a:r>
            <a:r>
              <a:rPr lang="en-US" sz="1800" dirty="0" smtClean="0">
                <a:solidFill>
                  <a:srgbClr val="C00000"/>
                </a:solidFill>
                <a:latin typeface="Arial" panose="020B0604020202020204" pitchFamily="34" charset="0"/>
                <a:cs typeface="Arial" panose="020B0604020202020204" pitchFamily="34" charset="0"/>
              </a:rPr>
              <a:t>.</a:t>
            </a:r>
          </a:p>
          <a:p>
            <a:pPr algn="just"/>
            <a:r>
              <a:rPr lang="en-US" sz="1800" dirty="0" smtClean="0">
                <a:solidFill>
                  <a:srgbClr val="002060"/>
                </a:solidFill>
                <a:latin typeface="Arial" panose="020B0604020202020204" pitchFamily="34" charset="0"/>
                <a:cs typeface="Arial" panose="020B0604020202020204" pitchFamily="34" charset="0"/>
              </a:rPr>
              <a:t>Banks </a:t>
            </a:r>
            <a:r>
              <a:rPr lang="en-US" sz="1800" dirty="0">
                <a:solidFill>
                  <a:srgbClr val="002060"/>
                </a:solidFill>
                <a:latin typeface="Arial" panose="020B0604020202020204" pitchFamily="34" charset="0"/>
                <a:cs typeface="Arial" panose="020B0604020202020204" pitchFamily="34" charset="0"/>
              </a:rPr>
              <a:t>need to assess to what extent their physical infrastructure, </a:t>
            </a:r>
            <a:r>
              <a:rPr lang="en-US" sz="1800" dirty="0" smtClean="0">
                <a:solidFill>
                  <a:srgbClr val="002060"/>
                </a:solidFill>
                <a:latin typeface="Arial" panose="020B0604020202020204" pitchFamily="34" charset="0"/>
                <a:cs typeface="Arial" panose="020B0604020202020204" pitchFamily="34" charset="0"/>
              </a:rPr>
              <a:t>customers </a:t>
            </a:r>
            <a:r>
              <a:rPr lang="en-US" sz="1800" dirty="0">
                <a:solidFill>
                  <a:srgbClr val="002060"/>
                </a:solidFill>
                <a:latin typeface="Arial" panose="020B0604020202020204" pitchFamily="34" charset="0"/>
                <a:cs typeface="Arial" panose="020B0604020202020204" pitchFamily="34" charset="0"/>
              </a:rPr>
              <a:t>and vendors are subject to extreme climate events.</a:t>
            </a:r>
          </a:p>
          <a:p>
            <a:pPr algn="just"/>
            <a:r>
              <a:rPr lang="en-US" sz="1800" dirty="0">
                <a:solidFill>
                  <a:srgbClr val="002060"/>
                </a:solidFill>
                <a:latin typeface="Arial" panose="020B0604020202020204" pitchFamily="34" charset="0"/>
                <a:cs typeface="Arial" panose="020B0604020202020204" pitchFamily="34" charset="0"/>
              </a:rPr>
              <a:t>This requires an understanding of </a:t>
            </a:r>
            <a:r>
              <a:rPr lang="en-US" sz="1800" dirty="0">
                <a:solidFill>
                  <a:srgbClr val="C00000"/>
                </a:solidFill>
                <a:latin typeface="Arial" panose="020B0604020202020204" pitchFamily="34" charset="0"/>
                <a:cs typeface="Arial" panose="020B0604020202020204" pitchFamily="34" charset="0"/>
              </a:rPr>
              <a:t>weather, </a:t>
            </a:r>
            <a:r>
              <a:rPr lang="en-US" sz="1800" dirty="0" smtClean="0">
                <a:solidFill>
                  <a:srgbClr val="C00000"/>
                </a:solidFill>
                <a:latin typeface="Arial" panose="020B0604020202020204" pitchFamily="34" charset="0"/>
                <a:cs typeface="Arial" panose="020B0604020202020204" pitchFamily="34" charset="0"/>
              </a:rPr>
              <a:t>geography</a:t>
            </a:r>
          </a:p>
          <a:p>
            <a:pPr algn="just"/>
            <a:r>
              <a:rPr lang="en-US" sz="1800" dirty="0" smtClean="0">
                <a:solidFill>
                  <a:srgbClr val="002060"/>
                </a:solidFill>
                <a:latin typeface="Arial" panose="020B0604020202020204" pitchFamily="34" charset="0"/>
                <a:cs typeface="Arial" panose="020B0604020202020204" pitchFamily="34" charset="0"/>
              </a:rPr>
              <a:t>When </a:t>
            </a:r>
            <a:r>
              <a:rPr lang="en-US" sz="1800" dirty="0">
                <a:solidFill>
                  <a:srgbClr val="002060"/>
                </a:solidFill>
                <a:latin typeface="Arial" panose="020B0604020202020204" pitchFamily="34" charset="0"/>
                <a:cs typeface="Arial" panose="020B0604020202020204" pitchFamily="34" charset="0"/>
              </a:rPr>
              <a:t>it comes to transition risks, banks have an even more challenging job on their hands</a:t>
            </a:r>
            <a:r>
              <a:rPr lang="en-US" sz="1800" dirty="0" smtClean="0">
                <a:solidFill>
                  <a:srgbClr val="002060"/>
                </a:solidFill>
                <a:latin typeface="Arial" panose="020B0604020202020204" pitchFamily="34" charset="0"/>
                <a:cs typeface="Arial" panose="020B0604020202020204" pitchFamily="34" charset="0"/>
              </a:rPr>
              <a:t>.</a:t>
            </a:r>
          </a:p>
          <a:p>
            <a:pPr algn="just"/>
            <a:r>
              <a:rPr lang="en-US" sz="1800" dirty="0" smtClean="0">
                <a:solidFill>
                  <a:srgbClr val="002060"/>
                </a:solidFill>
                <a:latin typeface="Arial" panose="020B0604020202020204" pitchFamily="34" charset="0"/>
                <a:cs typeface="Arial" panose="020B0604020202020204" pitchFamily="34" charset="0"/>
              </a:rPr>
              <a:t>Risk </a:t>
            </a:r>
            <a:r>
              <a:rPr lang="en-US" sz="1800" dirty="0">
                <a:solidFill>
                  <a:srgbClr val="002060"/>
                </a:solidFill>
                <a:latin typeface="Arial" panose="020B0604020202020204" pitchFamily="34" charset="0"/>
                <a:cs typeface="Arial" panose="020B0604020202020204" pitchFamily="34" charset="0"/>
              </a:rPr>
              <a:t>leaders need to assess </a:t>
            </a:r>
            <a:r>
              <a:rPr lang="en-US" sz="1800" dirty="0">
                <a:solidFill>
                  <a:srgbClr val="C00000"/>
                </a:solidFill>
                <a:latin typeface="Arial" panose="020B0604020202020204" pitchFamily="34" charset="0"/>
                <a:cs typeface="Arial" panose="020B0604020202020204" pitchFamily="34" charset="0"/>
              </a:rPr>
              <a:t>multiple industries </a:t>
            </a:r>
            <a:r>
              <a:rPr lang="en-US" sz="1800" dirty="0">
                <a:solidFill>
                  <a:srgbClr val="002060"/>
                </a:solidFill>
                <a:latin typeface="Arial" panose="020B0604020202020204" pitchFamily="34" charset="0"/>
                <a:cs typeface="Arial" panose="020B0604020202020204" pitchFamily="34" charset="0"/>
              </a:rPr>
              <a:t>that they finance and consider how their financing needs will evolve as they transition to a zero-carbon economy. </a:t>
            </a:r>
            <a:endParaRPr lang="en-US" sz="1800" dirty="0" smtClean="0">
              <a:solidFill>
                <a:srgbClr val="002060"/>
              </a:solidFill>
              <a:latin typeface="Arial" panose="020B0604020202020204" pitchFamily="34" charset="0"/>
              <a:cs typeface="Arial" panose="020B0604020202020204" pitchFamily="34" charset="0"/>
            </a:endParaRPr>
          </a:p>
          <a:p>
            <a:pPr algn="just"/>
            <a:r>
              <a:rPr lang="en-US" sz="1800" dirty="0" smtClean="0">
                <a:solidFill>
                  <a:srgbClr val="002060"/>
                </a:solidFill>
                <a:latin typeface="Arial" panose="020B0604020202020204" pitchFamily="34" charset="0"/>
                <a:cs typeface="Arial" panose="020B0604020202020204" pitchFamily="34" charset="0"/>
              </a:rPr>
              <a:t>They </a:t>
            </a:r>
            <a:r>
              <a:rPr lang="en-US" sz="1800" dirty="0">
                <a:solidFill>
                  <a:srgbClr val="002060"/>
                </a:solidFill>
                <a:latin typeface="Arial" panose="020B0604020202020204" pitchFamily="34" charset="0"/>
                <a:cs typeface="Arial" panose="020B0604020202020204" pitchFamily="34" charset="0"/>
              </a:rPr>
              <a:t>need to take a </a:t>
            </a:r>
            <a:r>
              <a:rPr lang="en-US" sz="1800" dirty="0">
                <a:solidFill>
                  <a:srgbClr val="C00000"/>
                </a:solidFill>
                <a:latin typeface="Arial" panose="020B0604020202020204" pitchFamily="34" charset="0"/>
                <a:cs typeface="Arial" panose="020B0604020202020204" pitchFamily="34" charset="0"/>
              </a:rPr>
              <a:t>long-term view</a:t>
            </a:r>
            <a:r>
              <a:rPr lang="en-US" sz="1800" dirty="0">
                <a:solidFill>
                  <a:srgbClr val="002060"/>
                </a:solidFill>
                <a:latin typeface="Arial" panose="020B0604020202020204" pitchFamily="34" charset="0"/>
                <a:cs typeface="Arial" panose="020B0604020202020204" pitchFamily="34" charset="0"/>
              </a:rPr>
              <a:t> on exposure to greenhouse gas (GHG) emissions by sector and customer</a:t>
            </a:r>
            <a:r>
              <a:rPr lang="en-US" sz="1800" dirty="0" smtClean="0">
                <a:solidFill>
                  <a:srgbClr val="002060"/>
                </a:solidFill>
                <a:latin typeface="Arial" panose="020B0604020202020204" pitchFamily="34" charset="0"/>
                <a:cs typeface="Arial" panose="020B0604020202020204" pitchFamily="34" charset="0"/>
              </a:rPr>
              <a:t>.</a:t>
            </a:r>
          </a:p>
          <a:p>
            <a:pPr algn="just"/>
            <a:r>
              <a:rPr lang="en-US" sz="1800" dirty="0" smtClean="0">
                <a:solidFill>
                  <a:srgbClr val="002060"/>
                </a:solidFill>
                <a:latin typeface="Arial" panose="020B0604020202020204" pitchFamily="34" charset="0"/>
                <a:cs typeface="Arial" panose="020B0604020202020204" pitchFamily="34" charset="0"/>
              </a:rPr>
              <a:t>Companies </a:t>
            </a:r>
            <a:r>
              <a:rPr lang="en-US" sz="1800" dirty="0">
                <a:solidFill>
                  <a:srgbClr val="002060"/>
                </a:solidFill>
                <a:latin typeface="Arial" panose="020B0604020202020204" pitchFamily="34" charset="0"/>
                <a:cs typeface="Arial" panose="020B0604020202020204" pitchFamily="34" charset="0"/>
              </a:rPr>
              <a:t>in the energy, manufacturing, and agriculture sectors, for example, are going to be some of the highest emitters, so banks need to </a:t>
            </a:r>
            <a:r>
              <a:rPr lang="en-US" sz="1800" dirty="0">
                <a:solidFill>
                  <a:srgbClr val="C00000"/>
                </a:solidFill>
                <a:latin typeface="Arial" panose="020B0604020202020204" pitchFamily="34" charset="0"/>
                <a:cs typeface="Arial" panose="020B0604020202020204" pitchFamily="34" charset="0"/>
              </a:rPr>
              <a:t>understand their plans </a:t>
            </a:r>
            <a:r>
              <a:rPr lang="en-US" sz="1800" dirty="0">
                <a:solidFill>
                  <a:srgbClr val="002060"/>
                </a:solidFill>
                <a:latin typeface="Arial" panose="020B0604020202020204" pitchFamily="34" charset="0"/>
                <a:cs typeface="Arial" panose="020B0604020202020204" pitchFamily="34" charset="0"/>
              </a:rPr>
              <a:t>to decarbonize in order to judge their own exposure</a:t>
            </a:r>
            <a:r>
              <a:rPr lang="en-US" sz="1800" dirty="0" smtClean="0">
                <a:solidFill>
                  <a:srgbClr val="002060"/>
                </a:solidFill>
                <a:latin typeface="Arial" panose="020B0604020202020204" pitchFamily="34" charset="0"/>
                <a:cs typeface="Arial" panose="020B0604020202020204" pitchFamily="34" charset="0"/>
              </a:rPr>
              <a:t>.</a:t>
            </a:r>
          </a:p>
          <a:p>
            <a:pPr algn="just"/>
            <a:r>
              <a:rPr lang="en-US" sz="1800" dirty="0" smtClean="0">
                <a:solidFill>
                  <a:srgbClr val="002060"/>
                </a:solidFill>
                <a:latin typeface="Arial" panose="020B0604020202020204" pitchFamily="34" charset="0"/>
                <a:cs typeface="Arial" panose="020B0604020202020204" pitchFamily="34" charset="0"/>
              </a:rPr>
              <a:t>But </a:t>
            </a:r>
            <a:r>
              <a:rPr lang="en-US" sz="1800" dirty="0">
                <a:solidFill>
                  <a:srgbClr val="002060"/>
                </a:solidFill>
                <a:latin typeface="Arial" panose="020B0604020202020204" pitchFamily="34" charset="0"/>
                <a:cs typeface="Arial" panose="020B0604020202020204" pitchFamily="34" charset="0"/>
              </a:rPr>
              <a:t>they also need to pay close attention to other sectors, such as those with </a:t>
            </a:r>
            <a:r>
              <a:rPr lang="en-US" sz="1800" dirty="0">
                <a:solidFill>
                  <a:srgbClr val="C00000"/>
                </a:solidFill>
                <a:latin typeface="Arial" panose="020B0604020202020204" pitchFamily="34" charset="0"/>
                <a:cs typeface="Arial" panose="020B0604020202020204" pitchFamily="34" charset="0"/>
              </a:rPr>
              <a:t>extended supply chains </a:t>
            </a:r>
            <a:r>
              <a:rPr lang="en-US" sz="1800" dirty="0">
                <a:solidFill>
                  <a:srgbClr val="002060"/>
                </a:solidFill>
                <a:latin typeface="Arial" panose="020B0604020202020204" pitchFamily="34" charset="0"/>
                <a:cs typeface="Arial" panose="020B0604020202020204" pitchFamily="34" charset="0"/>
              </a:rPr>
              <a:t>in countries that are most adversely affected by climate</a:t>
            </a:r>
            <a:endParaRPr lang="en-IN" sz="18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56509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838200" y="1170532"/>
            <a:ext cx="10515600" cy="4351338"/>
          </a:xfrm>
        </p:spPr>
        <p:txBody>
          <a:bodyPr>
            <a:normAutofit/>
          </a:bodyPr>
          <a:lstStyle/>
          <a:p>
            <a:pPr marL="0" indent="0" algn="just">
              <a:buNone/>
            </a:pPr>
            <a:r>
              <a:rPr lang="en-US" sz="1800" b="1" dirty="0" smtClean="0">
                <a:solidFill>
                  <a:srgbClr val="C00000"/>
                </a:solidFill>
                <a:latin typeface="Arial" panose="020B0604020202020204" pitchFamily="34" charset="0"/>
                <a:cs typeface="Arial" panose="020B0604020202020204" pitchFamily="34" charset="0"/>
              </a:rPr>
              <a:t>    Key </a:t>
            </a:r>
            <a:r>
              <a:rPr lang="en-US" sz="1800" b="1" dirty="0">
                <a:solidFill>
                  <a:srgbClr val="C00000"/>
                </a:solidFill>
                <a:latin typeface="Arial" panose="020B0604020202020204" pitchFamily="34" charset="0"/>
                <a:cs typeface="Arial" panose="020B0604020202020204" pitchFamily="34" charset="0"/>
              </a:rPr>
              <a:t>challenge 2: lack of industry </a:t>
            </a:r>
            <a:r>
              <a:rPr lang="en-US" sz="1800" b="1" dirty="0" smtClean="0">
                <a:solidFill>
                  <a:srgbClr val="C00000"/>
                </a:solidFill>
                <a:latin typeface="Arial" panose="020B0604020202020204" pitchFamily="34" charset="0"/>
                <a:cs typeface="Arial" panose="020B0604020202020204" pitchFamily="34" charset="0"/>
              </a:rPr>
              <a:t>standards</a:t>
            </a:r>
          </a:p>
          <a:p>
            <a:pPr marL="0" indent="0" algn="just">
              <a:buNone/>
            </a:pPr>
            <a:endParaRPr lang="en-US" sz="1800" b="1" dirty="0">
              <a:solidFill>
                <a:srgbClr val="C00000"/>
              </a:solidFill>
              <a:latin typeface="Arial" panose="020B0604020202020204" pitchFamily="34" charset="0"/>
              <a:cs typeface="Arial" panose="020B0604020202020204" pitchFamily="34" charset="0"/>
            </a:endParaRPr>
          </a:p>
          <a:p>
            <a:pPr algn="just"/>
            <a:r>
              <a:rPr lang="en-US" sz="1800" dirty="0">
                <a:solidFill>
                  <a:srgbClr val="002060"/>
                </a:solidFill>
                <a:latin typeface="Arial" panose="020B0604020202020204" pitchFamily="34" charset="0"/>
                <a:cs typeface="Arial" panose="020B0604020202020204" pitchFamily="34" charset="0"/>
              </a:rPr>
              <a:t>The second challenge is that there is </a:t>
            </a:r>
            <a:r>
              <a:rPr lang="en-US" sz="1800" dirty="0">
                <a:solidFill>
                  <a:srgbClr val="C00000"/>
                </a:solidFill>
                <a:latin typeface="Arial" panose="020B0604020202020204" pitchFamily="34" charset="0"/>
                <a:cs typeface="Arial" panose="020B0604020202020204" pitchFamily="34" charset="0"/>
              </a:rPr>
              <a:t>no standardized industry model for how to embed climate risk </a:t>
            </a:r>
            <a:r>
              <a:rPr lang="en-US" sz="1800" dirty="0">
                <a:solidFill>
                  <a:srgbClr val="002060"/>
                </a:solidFill>
                <a:latin typeface="Arial" panose="020B0604020202020204" pitchFamily="34" charset="0"/>
                <a:cs typeface="Arial" panose="020B0604020202020204" pitchFamily="34" charset="0"/>
              </a:rPr>
              <a:t>into risk management. </a:t>
            </a:r>
            <a:endParaRPr lang="en-US" sz="1800" dirty="0" smtClean="0">
              <a:solidFill>
                <a:srgbClr val="002060"/>
              </a:solidFill>
              <a:latin typeface="Arial" panose="020B0604020202020204" pitchFamily="34" charset="0"/>
              <a:cs typeface="Arial" panose="020B0604020202020204" pitchFamily="34" charset="0"/>
            </a:endParaRPr>
          </a:p>
          <a:p>
            <a:pPr algn="just"/>
            <a:r>
              <a:rPr lang="en-US" sz="1800" dirty="0" smtClean="0">
                <a:solidFill>
                  <a:srgbClr val="002060"/>
                </a:solidFill>
                <a:latin typeface="Arial" panose="020B0604020202020204" pitchFamily="34" charset="0"/>
                <a:cs typeface="Arial" panose="020B0604020202020204" pitchFamily="34" charset="0"/>
              </a:rPr>
              <a:t>Risk </a:t>
            </a:r>
            <a:r>
              <a:rPr lang="en-US" sz="1800" dirty="0">
                <a:solidFill>
                  <a:srgbClr val="002060"/>
                </a:solidFill>
                <a:latin typeface="Arial" panose="020B0604020202020204" pitchFamily="34" charset="0"/>
                <a:cs typeface="Arial" panose="020B0604020202020204" pitchFamily="34" charset="0"/>
              </a:rPr>
              <a:t>leaders should </a:t>
            </a:r>
            <a:r>
              <a:rPr lang="en-US" sz="1800" dirty="0">
                <a:solidFill>
                  <a:srgbClr val="C00000"/>
                </a:solidFill>
                <a:latin typeface="Arial" panose="020B0604020202020204" pitchFamily="34" charset="0"/>
                <a:cs typeface="Arial" panose="020B0604020202020204" pitchFamily="34" charset="0"/>
              </a:rPr>
              <a:t>work closely with colleagues in compliance</a:t>
            </a:r>
            <a:r>
              <a:rPr lang="en-US" sz="1800" dirty="0">
                <a:solidFill>
                  <a:srgbClr val="002060"/>
                </a:solidFill>
                <a:latin typeface="Arial" panose="020B0604020202020204" pitchFamily="34" charset="0"/>
                <a:cs typeface="Arial" panose="020B0604020202020204" pitchFamily="34" charset="0"/>
              </a:rPr>
              <a:t> to ensure they are on top of the changes that are starting to happen.</a:t>
            </a:r>
          </a:p>
          <a:p>
            <a:pPr algn="just"/>
            <a:r>
              <a:rPr lang="en-US" sz="1800" dirty="0">
                <a:solidFill>
                  <a:srgbClr val="002060"/>
                </a:solidFill>
                <a:latin typeface="Arial" panose="020B0604020202020204" pitchFamily="34" charset="0"/>
                <a:cs typeface="Arial" panose="020B0604020202020204" pitchFamily="34" charset="0"/>
              </a:rPr>
              <a:t>Having the right </a:t>
            </a:r>
            <a:r>
              <a:rPr lang="en-US" sz="1800" dirty="0">
                <a:solidFill>
                  <a:srgbClr val="C00000"/>
                </a:solidFill>
                <a:latin typeface="Arial" panose="020B0604020202020204" pitchFamily="34" charset="0"/>
                <a:cs typeface="Arial" panose="020B0604020202020204" pitchFamily="34" charset="0"/>
              </a:rPr>
              <a:t>governance structures and processes </a:t>
            </a:r>
            <a:r>
              <a:rPr lang="en-US" sz="1800" dirty="0">
                <a:solidFill>
                  <a:srgbClr val="002060"/>
                </a:solidFill>
                <a:latin typeface="Arial" panose="020B0604020202020204" pitchFamily="34" charset="0"/>
                <a:cs typeface="Arial" panose="020B0604020202020204" pitchFamily="34" charset="0"/>
              </a:rPr>
              <a:t>in place can help</a:t>
            </a:r>
            <a:r>
              <a:rPr lang="en-US" sz="1800" dirty="0" smtClean="0">
                <a:solidFill>
                  <a:srgbClr val="002060"/>
                </a:solidFill>
                <a:latin typeface="Arial" panose="020B0604020202020204" pitchFamily="34" charset="0"/>
                <a:cs typeface="Arial" panose="020B0604020202020204" pitchFamily="34" charset="0"/>
              </a:rPr>
              <a:t>.</a:t>
            </a:r>
          </a:p>
          <a:p>
            <a:pPr algn="just"/>
            <a:r>
              <a:rPr lang="en-US" sz="1800" dirty="0" smtClean="0">
                <a:solidFill>
                  <a:srgbClr val="002060"/>
                </a:solidFill>
                <a:latin typeface="Arial" panose="020B0604020202020204" pitchFamily="34" charset="0"/>
                <a:cs typeface="Arial" panose="020B0604020202020204" pitchFamily="34" charset="0"/>
              </a:rPr>
              <a:t>A </a:t>
            </a:r>
            <a:r>
              <a:rPr lang="en-US" sz="1800" dirty="0">
                <a:solidFill>
                  <a:srgbClr val="002060"/>
                </a:solidFill>
                <a:latin typeface="Arial" panose="020B0604020202020204" pitchFamily="34" charset="0"/>
                <a:cs typeface="Arial" panose="020B0604020202020204" pitchFamily="34" charset="0"/>
              </a:rPr>
              <a:t>dedicated </a:t>
            </a:r>
            <a:r>
              <a:rPr lang="en-US" sz="1800" dirty="0">
                <a:solidFill>
                  <a:srgbClr val="C00000"/>
                </a:solidFill>
                <a:latin typeface="Arial" panose="020B0604020202020204" pitchFamily="34" charset="0"/>
                <a:cs typeface="Arial" panose="020B0604020202020204" pitchFamily="34" charset="0"/>
              </a:rPr>
              <a:t>management-level climate risk committee </a:t>
            </a:r>
            <a:r>
              <a:rPr lang="en-US" sz="1800" dirty="0">
                <a:solidFill>
                  <a:srgbClr val="002060"/>
                </a:solidFill>
                <a:latin typeface="Arial" panose="020B0604020202020204" pitchFamily="34" charset="0"/>
                <a:cs typeface="Arial" panose="020B0604020202020204" pitchFamily="34" charset="0"/>
              </a:rPr>
              <a:t>or, if that is not possible, an executive who reports directly or up to the CRO, is the ideal setup to ensure the subject gets the attention and focus it requires</a:t>
            </a:r>
            <a:r>
              <a:rPr lang="en-US" sz="1800" dirty="0" smtClean="0">
                <a:solidFill>
                  <a:srgbClr val="00206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142738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a:extLst>
              <a:ext uri="{FF2B5EF4-FFF2-40B4-BE49-F238E27FC236}">
                <a16:creationId xmlns:a16="http://schemas.microsoft.com/office/drawing/2014/main" xmlns="" id="{D1CE9FFF-353C-7CBC-A99E-0E2A9A45EE3F}"/>
              </a:ext>
            </a:extLst>
          </p:cNvPr>
          <p:cNvGraphicFramePr>
            <a:graphicFrameLocks noChangeAspect="1"/>
          </p:cNvGraphicFramePr>
          <p:nvPr>
            <p:extLst/>
          </p:nvPr>
        </p:nvGraphicFramePr>
        <p:xfrm>
          <a:off x="952981" y="1111044"/>
          <a:ext cx="10106278" cy="5554750"/>
        </p:xfrm>
        <a:graphic>
          <a:graphicData uri="http://schemas.openxmlformats.org/presentationml/2006/ole">
            <mc:AlternateContent xmlns:mc="http://schemas.openxmlformats.org/markup-compatibility/2006">
              <mc:Choice xmlns:v="urn:schemas-microsoft-com:vml" Requires="v">
                <p:oleObj spid="_x0000_s1033" name="Bitmap Image" r:id="rId3" imgW="7437240" imgH="4259520" progId="PBrush">
                  <p:embed/>
                </p:oleObj>
              </mc:Choice>
              <mc:Fallback>
                <p:oleObj name="Bitmap Image" r:id="rId3" imgW="7437240" imgH="4259520" progId="PBrush">
                  <p:embed/>
                  <p:pic>
                    <p:nvPicPr>
                      <p:cNvPr id="0" name=""/>
                      <p:cNvPicPr/>
                      <p:nvPr/>
                    </p:nvPicPr>
                    <p:blipFill>
                      <a:blip r:embed="rId4"/>
                      <a:stretch>
                        <a:fillRect/>
                      </a:stretch>
                    </p:blipFill>
                    <p:spPr>
                      <a:xfrm>
                        <a:off x="952981" y="1111044"/>
                        <a:ext cx="10106278" cy="5554750"/>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xmlns="" id="{510231DD-0AAF-3D80-F961-30EDEBF61659}"/>
              </a:ext>
            </a:extLst>
          </p:cNvPr>
          <p:cNvSpPr txBox="1"/>
          <p:nvPr/>
        </p:nvSpPr>
        <p:spPr>
          <a:xfrm>
            <a:off x="1150375" y="121525"/>
            <a:ext cx="11041625" cy="461665"/>
          </a:xfrm>
          <a:prstGeom prst="rect">
            <a:avLst/>
          </a:prstGeom>
          <a:noFill/>
        </p:spPr>
        <p:txBody>
          <a:bodyPr wrap="square" rtlCol="0">
            <a:spAutoFit/>
          </a:bodyPr>
          <a:lstStyle/>
          <a:p>
            <a:r>
              <a:rPr lang="en-IN" sz="2400" b="1" dirty="0" smtClean="0">
                <a:solidFill>
                  <a:srgbClr val="C00000"/>
                </a:solidFill>
              </a:rPr>
              <a:t>                   Climate </a:t>
            </a:r>
            <a:r>
              <a:rPr lang="en-IN" sz="2400" b="1" dirty="0">
                <a:solidFill>
                  <a:srgbClr val="C00000"/>
                </a:solidFill>
              </a:rPr>
              <a:t>change and global warming </a:t>
            </a:r>
            <a:r>
              <a:rPr lang="en-IN" sz="2400" b="1" dirty="0" smtClean="0">
                <a:solidFill>
                  <a:srgbClr val="C00000"/>
                </a:solidFill>
              </a:rPr>
              <a:t>consequences</a:t>
            </a:r>
            <a:endParaRPr lang="en-IN" sz="2400" b="1" dirty="0">
              <a:solidFill>
                <a:srgbClr val="00B0F0"/>
              </a:solidFill>
            </a:endParaRPr>
          </a:p>
        </p:txBody>
      </p:sp>
      <p:cxnSp>
        <p:nvCxnSpPr>
          <p:cNvPr id="3" name="Straight Connector 2">
            <a:extLst>
              <a:ext uri="{FF2B5EF4-FFF2-40B4-BE49-F238E27FC236}">
                <a16:creationId xmlns:a16="http://schemas.microsoft.com/office/drawing/2014/main" xmlns="" id="{F650B407-4CB1-A5CF-6096-E083CBD0F7DA}"/>
              </a:ext>
            </a:extLst>
          </p:cNvPr>
          <p:cNvCxnSpPr>
            <a:cxnSpLocks/>
          </p:cNvCxnSpPr>
          <p:nvPr/>
        </p:nvCxnSpPr>
        <p:spPr>
          <a:xfrm>
            <a:off x="0" y="927783"/>
            <a:ext cx="12192000" cy="0"/>
          </a:xfrm>
          <a:prstGeom prst="line">
            <a:avLst/>
          </a:prstGeom>
          <a:ln w="53975">
            <a:solidFill>
              <a:srgbClr val="C00000"/>
            </a:solidFill>
          </a:ln>
        </p:spPr>
        <p:style>
          <a:lnRef idx="3">
            <a:schemeClr val="dk1"/>
          </a:lnRef>
          <a:fillRef idx="0">
            <a:schemeClr val="dk1"/>
          </a:fillRef>
          <a:effectRef idx="2">
            <a:schemeClr val="dk1"/>
          </a:effectRef>
          <a:fontRef idx="minor">
            <a:schemeClr val="tx1"/>
          </a:fontRef>
        </p:style>
      </p:cxnSp>
      <p:sp>
        <p:nvSpPr>
          <p:cNvPr id="4" name="Footer Placeholder 3">
            <a:extLst>
              <a:ext uri="{FF2B5EF4-FFF2-40B4-BE49-F238E27FC236}">
                <a16:creationId xmlns:a16="http://schemas.microsoft.com/office/drawing/2014/main" xmlns="" id="{022D0A64-AA45-8A24-0DEA-335F3080CE0A}"/>
              </a:ext>
            </a:extLst>
          </p:cNvPr>
          <p:cNvSpPr>
            <a:spLocks noGrp="1"/>
          </p:cNvSpPr>
          <p:nvPr>
            <p:ph type="ftr" sz="quarter" idx="11"/>
          </p:nvPr>
        </p:nvSpPr>
        <p:spPr>
          <a:xfrm>
            <a:off x="4038600" y="6522040"/>
            <a:ext cx="4114800" cy="365125"/>
          </a:xfrm>
        </p:spPr>
        <p:txBody>
          <a:bodyPr/>
          <a:lstStyle/>
          <a:p>
            <a:r>
              <a:rPr lang="en-IN" b="1" dirty="0"/>
              <a:t>https://crfcouncil.org/ &amp; https://www.risk.net/</a:t>
            </a:r>
          </a:p>
        </p:txBody>
      </p:sp>
      <p:sp>
        <p:nvSpPr>
          <p:cNvPr id="7" name="Slide Number Placeholder 6">
            <a:extLst>
              <a:ext uri="{FF2B5EF4-FFF2-40B4-BE49-F238E27FC236}">
                <a16:creationId xmlns:a16="http://schemas.microsoft.com/office/drawing/2014/main" xmlns="" id="{1EA136EE-750C-A8F7-345D-FEEE1835695C}"/>
              </a:ext>
            </a:extLst>
          </p:cNvPr>
          <p:cNvSpPr>
            <a:spLocks noGrp="1"/>
          </p:cNvSpPr>
          <p:nvPr>
            <p:ph type="sldNum" sz="quarter" idx="12"/>
          </p:nvPr>
        </p:nvSpPr>
        <p:spPr/>
        <p:txBody>
          <a:bodyPr/>
          <a:lstStyle/>
          <a:p>
            <a:fld id="{87AF51D4-83C0-49FB-A439-7284A6D24C4E}" type="slidenum">
              <a:rPr lang="en-IN" smtClean="0"/>
              <a:t>3</a:t>
            </a:fld>
            <a:endParaRPr lang="en-IN"/>
          </a:p>
        </p:txBody>
      </p:sp>
    </p:spTree>
    <p:extLst>
      <p:ext uri="{BB962C8B-B14F-4D97-AF65-F5344CB8AC3E}">
        <p14:creationId xmlns:p14="http://schemas.microsoft.com/office/powerpoint/2010/main" val="20442189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838200" y="1266825"/>
            <a:ext cx="10515600" cy="4351338"/>
          </a:xfrm>
        </p:spPr>
        <p:txBody>
          <a:bodyPr>
            <a:normAutofit/>
          </a:bodyPr>
          <a:lstStyle/>
          <a:p>
            <a:pPr marL="0" indent="0" algn="just">
              <a:buNone/>
            </a:pPr>
            <a:r>
              <a:rPr lang="en-US" sz="1800" b="1" dirty="0" smtClean="0">
                <a:solidFill>
                  <a:srgbClr val="C00000"/>
                </a:solidFill>
                <a:latin typeface="Arial" panose="020B0604020202020204" pitchFamily="34" charset="0"/>
                <a:cs typeface="Arial" panose="020B0604020202020204" pitchFamily="34" charset="0"/>
              </a:rPr>
              <a:t>   Key </a:t>
            </a:r>
            <a:r>
              <a:rPr lang="en-US" sz="1800" b="1" dirty="0">
                <a:solidFill>
                  <a:srgbClr val="C00000"/>
                </a:solidFill>
                <a:latin typeface="Arial" panose="020B0604020202020204" pitchFamily="34" charset="0"/>
                <a:cs typeface="Arial" panose="020B0604020202020204" pitchFamily="34" charset="0"/>
              </a:rPr>
              <a:t>challenge 3: skills </a:t>
            </a:r>
            <a:r>
              <a:rPr lang="en-US" sz="1800" b="1" dirty="0" smtClean="0">
                <a:solidFill>
                  <a:srgbClr val="C00000"/>
                </a:solidFill>
                <a:latin typeface="Arial" panose="020B0604020202020204" pitchFamily="34" charset="0"/>
                <a:cs typeface="Arial" panose="020B0604020202020204" pitchFamily="34" charset="0"/>
              </a:rPr>
              <a:t>shortages</a:t>
            </a:r>
          </a:p>
          <a:p>
            <a:pPr marL="0" indent="0" algn="just">
              <a:buNone/>
            </a:pPr>
            <a:endParaRPr lang="en-US" sz="1800" b="1" dirty="0">
              <a:solidFill>
                <a:srgbClr val="C00000"/>
              </a:solidFill>
              <a:latin typeface="Arial" panose="020B0604020202020204" pitchFamily="34" charset="0"/>
              <a:cs typeface="Arial" panose="020B0604020202020204" pitchFamily="34" charset="0"/>
            </a:endParaRPr>
          </a:p>
          <a:p>
            <a:pPr algn="just"/>
            <a:r>
              <a:rPr lang="en-US" sz="1800" dirty="0">
                <a:solidFill>
                  <a:srgbClr val="002060"/>
                </a:solidFill>
                <a:latin typeface="Arial" panose="020B0604020202020204" pitchFamily="34" charset="0"/>
                <a:cs typeface="Arial" panose="020B0604020202020204" pitchFamily="34" charset="0"/>
              </a:rPr>
              <a:t>This links to the third challenge facing banks and CROs – a </a:t>
            </a:r>
            <a:r>
              <a:rPr lang="en-US" sz="1800" dirty="0">
                <a:solidFill>
                  <a:srgbClr val="C00000"/>
                </a:solidFill>
                <a:latin typeface="Arial" panose="020B0604020202020204" pitchFamily="34" charset="0"/>
                <a:cs typeface="Arial" panose="020B0604020202020204" pitchFamily="34" charset="0"/>
              </a:rPr>
              <a:t>lack of relevant skills</a:t>
            </a:r>
            <a:r>
              <a:rPr lang="en-US" sz="1800" dirty="0" smtClean="0">
                <a:solidFill>
                  <a:schemeClr val="accent4">
                    <a:lumMod val="75000"/>
                  </a:schemeClr>
                </a:solidFill>
                <a:latin typeface="Arial" panose="020B0604020202020204" pitchFamily="34" charset="0"/>
                <a:cs typeface="Arial" panose="020B0604020202020204" pitchFamily="34" charset="0"/>
              </a:rPr>
              <a:t>.</a:t>
            </a:r>
          </a:p>
          <a:p>
            <a:pPr algn="just"/>
            <a:r>
              <a:rPr lang="en-US" sz="1800" dirty="0" smtClean="0">
                <a:solidFill>
                  <a:srgbClr val="002060"/>
                </a:solidFill>
                <a:latin typeface="Arial" panose="020B0604020202020204" pitchFamily="34" charset="0"/>
                <a:cs typeface="Arial" panose="020B0604020202020204" pitchFamily="34" charset="0"/>
              </a:rPr>
              <a:t> </a:t>
            </a:r>
            <a:r>
              <a:rPr lang="en-US" sz="1800" dirty="0">
                <a:solidFill>
                  <a:srgbClr val="002060"/>
                </a:solidFill>
                <a:latin typeface="Arial" panose="020B0604020202020204" pitchFamily="34" charset="0"/>
                <a:cs typeface="Arial" panose="020B0604020202020204" pitchFamily="34" charset="0"/>
              </a:rPr>
              <a:t>Climate change is </a:t>
            </a:r>
            <a:r>
              <a:rPr lang="en-US" sz="1800" dirty="0" smtClean="0">
                <a:solidFill>
                  <a:srgbClr val="002060"/>
                </a:solidFill>
                <a:latin typeface="Arial" panose="020B0604020202020204" pitchFamily="34" charset="0"/>
                <a:cs typeface="Arial" panose="020B0604020202020204" pitchFamily="34" charset="0"/>
              </a:rPr>
              <a:t>one of the </a:t>
            </a:r>
            <a:r>
              <a:rPr lang="en-US" sz="1800" dirty="0" smtClean="0">
                <a:solidFill>
                  <a:schemeClr val="accent4">
                    <a:lumMod val="75000"/>
                  </a:schemeClr>
                </a:solidFill>
                <a:latin typeface="Arial" panose="020B0604020202020204" pitchFamily="34" charset="0"/>
                <a:cs typeface="Arial" panose="020B0604020202020204" pitchFamily="34" charset="0"/>
              </a:rPr>
              <a:t> </a:t>
            </a:r>
            <a:r>
              <a:rPr lang="en-US" sz="1800" dirty="0">
                <a:solidFill>
                  <a:srgbClr val="C00000"/>
                </a:solidFill>
                <a:latin typeface="Arial" panose="020B0604020202020204" pitchFamily="34" charset="0"/>
                <a:cs typeface="Arial" panose="020B0604020202020204" pitchFamily="34" charset="0"/>
              </a:rPr>
              <a:t>most important risk management skill in </a:t>
            </a:r>
            <a:r>
              <a:rPr lang="en-US" sz="1800" dirty="0" smtClean="0">
                <a:solidFill>
                  <a:srgbClr val="C00000"/>
                </a:solidFill>
                <a:latin typeface="Arial" panose="020B0604020202020204" pitchFamily="34" charset="0"/>
                <a:cs typeface="Arial" panose="020B0604020202020204" pitchFamily="34" charset="0"/>
              </a:rPr>
              <a:t>demand</a:t>
            </a:r>
          </a:p>
          <a:p>
            <a:pPr algn="just"/>
            <a:r>
              <a:rPr lang="en-US" sz="1800" dirty="0" smtClean="0">
                <a:solidFill>
                  <a:srgbClr val="002060"/>
                </a:solidFill>
                <a:latin typeface="Arial" panose="020B0604020202020204" pitchFamily="34" charset="0"/>
                <a:cs typeface="Arial" panose="020B0604020202020204" pitchFamily="34" charset="0"/>
              </a:rPr>
              <a:t> </a:t>
            </a:r>
            <a:r>
              <a:rPr lang="en-US" sz="1800" dirty="0">
                <a:solidFill>
                  <a:srgbClr val="002060"/>
                </a:solidFill>
                <a:latin typeface="Arial" panose="020B0604020202020204" pitchFamily="34" charset="0"/>
                <a:cs typeface="Arial" panose="020B0604020202020204" pitchFamily="34" charset="0"/>
              </a:rPr>
              <a:t>However, executives with expertise in climate science and risk management are both thin on the ground and in high demand across all industries, so banks </a:t>
            </a:r>
            <a:r>
              <a:rPr lang="en-US" sz="1800" dirty="0">
                <a:solidFill>
                  <a:srgbClr val="C00000"/>
                </a:solidFill>
                <a:latin typeface="Arial" panose="020B0604020202020204" pitchFamily="34" charset="0"/>
                <a:cs typeface="Arial" panose="020B0604020202020204" pitchFamily="34" charset="0"/>
              </a:rPr>
              <a:t>need to plan </a:t>
            </a:r>
            <a:r>
              <a:rPr lang="en-US" sz="1800" dirty="0">
                <a:solidFill>
                  <a:srgbClr val="002060"/>
                </a:solidFill>
                <a:latin typeface="Arial" panose="020B0604020202020204" pitchFamily="34" charset="0"/>
                <a:cs typeface="Arial" panose="020B0604020202020204" pitchFamily="34" charset="0"/>
              </a:rPr>
              <a:t>accordingly.</a:t>
            </a:r>
          </a:p>
          <a:p>
            <a:pPr algn="just"/>
            <a:r>
              <a:rPr lang="en-US" sz="1800" dirty="0">
                <a:solidFill>
                  <a:srgbClr val="002060"/>
                </a:solidFill>
                <a:latin typeface="Arial" panose="020B0604020202020204" pitchFamily="34" charset="0"/>
                <a:cs typeface="Arial" panose="020B0604020202020204" pitchFamily="34" charset="0"/>
              </a:rPr>
              <a:t>The obvious approach – especially given global talent shortages – is to </a:t>
            </a:r>
            <a:r>
              <a:rPr lang="en-US" sz="1800" dirty="0">
                <a:solidFill>
                  <a:srgbClr val="C00000"/>
                </a:solidFill>
                <a:latin typeface="Arial" panose="020B0604020202020204" pitchFamily="34" charset="0"/>
                <a:cs typeface="Arial" panose="020B0604020202020204" pitchFamily="34" charset="0"/>
              </a:rPr>
              <a:t>train an existing risk specialist </a:t>
            </a:r>
            <a:r>
              <a:rPr lang="en-US" sz="1800" dirty="0">
                <a:solidFill>
                  <a:srgbClr val="002060"/>
                </a:solidFill>
                <a:latin typeface="Arial" panose="020B0604020202020204" pitchFamily="34" charset="0"/>
                <a:cs typeface="Arial" panose="020B0604020202020204" pitchFamily="34" charset="0"/>
              </a:rPr>
              <a:t>in climate science </a:t>
            </a:r>
            <a:endParaRPr lang="en-US" sz="1800" dirty="0" smtClean="0">
              <a:solidFill>
                <a:srgbClr val="002060"/>
              </a:solidFill>
              <a:latin typeface="Arial" panose="020B0604020202020204" pitchFamily="34" charset="0"/>
              <a:cs typeface="Arial" panose="020B0604020202020204" pitchFamily="34" charset="0"/>
            </a:endParaRPr>
          </a:p>
          <a:p>
            <a:pPr algn="just"/>
            <a:r>
              <a:rPr lang="en-US" sz="1800" dirty="0" smtClean="0">
                <a:solidFill>
                  <a:srgbClr val="C00000"/>
                </a:solidFill>
                <a:latin typeface="Arial" panose="020B0604020202020204" pitchFamily="34" charset="0"/>
                <a:cs typeface="Arial" panose="020B0604020202020204" pitchFamily="34" charset="0"/>
              </a:rPr>
              <a:t>Third-party </a:t>
            </a:r>
            <a:r>
              <a:rPr lang="en-US" sz="1800" dirty="0">
                <a:solidFill>
                  <a:srgbClr val="C00000"/>
                </a:solidFill>
                <a:latin typeface="Arial" panose="020B0604020202020204" pitchFamily="34" charset="0"/>
                <a:cs typeface="Arial" panose="020B0604020202020204" pitchFamily="34" charset="0"/>
              </a:rPr>
              <a:t>support </a:t>
            </a:r>
            <a:r>
              <a:rPr lang="en-US" sz="1800" dirty="0">
                <a:solidFill>
                  <a:srgbClr val="002060"/>
                </a:solidFill>
                <a:latin typeface="Arial" panose="020B0604020202020204" pitchFamily="34" charset="0"/>
                <a:cs typeface="Arial" panose="020B0604020202020204" pitchFamily="34" charset="0"/>
              </a:rPr>
              <a:t>from external experts will likely fill the gaps in the meantime.</a:t>
            </a:r>
          </a:p>
          <a:p>
            <a:pPr algn="just"/>
            <a:endParaRPr lang="en-IN" sz="18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19593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4442"/>
            <a:ext cx="10515600" cy="1325563"/>
          </a:xfrm>
        </p:spPr>
        <p:txBody>
          <a:bodyPr>
            <a:normAutofit/>
          </a:bodyPr>
          <a:lstStyle/>
          <a:p>
            <a:r>
              <a:rPr lang="en-IN" sz="1800" b="1" dirty="0" smtClean="0">
                <a:solidFill>
                  <a:srgbClr val="C00000"/>
                </a:solidFill>
                <a:latin typeface="Arial" panose="020B0604020202020204" pitchFamily="34" charset="0"/>
                <a:cs typeface="Arial" panose="020B0604020202020204" pitchFamily="34" charset="0"/>
              </a:rPr>
              <a:t>                             Facilitative approaches  supporting the transformation</a:t>
            </a:r>
            <a:r>
              <a:rPr lang="en-IN" sz="1800" b="1" dirty="0">
                <a:solidFill>
                  <a:srgbClr val="C00000"/>
                </a:solidFill>
                <a:latin typeface="Arial" panose="020B0604020202020204" pitchFamily="34" charset="0"/>
                <a:cs typeface="Arial" panose="020B0604020202020204" pitchFamily="34" charset="0"/>
              </a:rPr>
              <a:t/>
            </a:r>
            <a:br>
              <a:rPr lang="en-IN" sz="1800" b="1" dirty="0">
                <a:solidFill>
                  <a:srgbClr val="C00000"/>
                </a:solidFill>
                <a:latin typeface="Arial" panose="020B0604020202020204" pitchFamily="34" charset="0"/>
                <a:cs typeface="Arial" panose="020B0604020202020204" pitchFamily="34" charset="0"/>
              </a:rPr>
            </a:br>
            <a:r>
              <a:rPr lang="en-IN" sz="1800" b="1" dirty="0">
                <a:solidFill>
                  <a:srgbClr val="C00000"/>
                </a:solidFill>
                <a:latin typeface="Arial" panose="020B0604020202020204" pitchFamily="34" charset="0"/>
                <a:cs typeface="Arial" panose="020B0604020202020204" pitchFamily="34" charset="0"/>
              </a:rPr>
              <a:t/>
            </a:r>
            <a:br>
              <a:rPr lang="en-IN" sz="1800" b="1" dirty="0">
                <a:solidFill>
                  <a:srgbClr val="C00000"/>
                </a:solidFill>
                <a:latin typeface="Arial" panose="020B0604020202020204" pitchFamily="34" charset="0"/>
                <a:cs typeface="Arial" panose="020B0604020202020204" pitchFamily="34" charset="0"/>
              </a:rPr>
            </a:br>
            <a:endParaRPr lang="en-IN" sz="1800" b="1"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222524"/>
            <a:ext cx="10515600" cy="4351338"/>
          </a:xfrm>
        </p:spPr>
        <p:txBody>
          <a:bodyPr>
            <a:normAutofit fontScale="25000" lnSpcReduction="20000"/>
          </a:bodyPr>
          <a:lstStyle/>
          <a:p>
            <a:pPr marL="0" indent="0" algn="just">
              <a:buNone/>
            </a:pPr>
            <a:r>
              <a:rPr lang="en-IN" sz="7200" b="1" dirty="0" smtClean="0">
                <a:solidFill>
                  <a:schemeClr val="accent4">
                    <a:lumMod val="75000"/>
                  </a:schemeClr>
                </a:solidFill>
                <a:latin typeface="Arial" panose="020B0604020202020204" pitchFamily="34" charset="0"/>
                <a:cs typeface="Arial" panose="020B0604020202020204" pitchFamily="34" charset="0"/>
              </a:rPr>
              <a:t>    </a:t>
            </a:r>
            <a:r>
              <a:rPr lang="en-IN" sz="7200" dirty="0" smtClean="0">
                <a:solidFill>
                  <a:srgbClr val="C00000"/>
                </a:solidFill>
                <a:latin typeface="Arial" panose="020B0604020202020204" pitchFamily="34" charset="0"/>
                <a:cs typeface="Arial" panose="020B0604020202020204" pitchFamily="34" charset="0"/>
              </a:rPr>
              <a:t>Build </a:t>
            </a:r>
            <a:r>
              <a:rPr lang="en-IN" sz="7200" dirty="0">
                <a:solidFill>
                  <a:srgbClr val="C00000"/>
                </a:solidFill>
                <a:latin typeface="Arial" panose="020B0604020202020204" pitchFamily="34" charset="0"/>
                <a:cs typeface="Arial" panose="020B0604020202020204" pitchFamily="34" charset="0"/>
              </a:rPr>
              <a:t>the foundations: </a:t>
            </a:r>
            <a:endParaRPr lang="en-IN" sz="7200" dirty="0" smtClean="0">
              <a:solidFill>
                <a:srgbClr val="C00000"/>
              </a:solidFill>
              <a:latin typeface="Arial" panose="020B0604020202020204" pitchFamily="34" charset="0"/>
              <a:cs typeface="Arial" panose="020B0604020202020204" pitchFamily="34" charset="0"/>
            </a:endParaRPr>
          </a:p>
          <a:p>
            <a:pPr algn="just"/>
            <a:r>
              <a:rPr lang="en-IN" sz="7200" dirty="0" smtClean="0">
                <a:solidFill>
                  <a:srgbClr val="002060"/>
                </a:solidFill>
                <a:latin typeface="Arial" panose="020B0604020202020204" pitchFamily="34" charset="0"/>
                <a:cs typeface="Arial" panose="020B0604020202020204" pitchFamily="34" charset="0"/>
              </a:rPr>
              <a:t>Banks </a:t>
            </a:r>
            <a:r>
              <a:rPr lang="en-IN" sz="7200" dirty="0">
                <a:solidFill>
                  <a:srgbClr val="002060"/>
                </a:solidFill>
                <a:latin typeface="Arial" panose="020B0604020202020204" pitchFamily="34" charset="0"/>
                <a:cs typeface="Arial" panose="020B0604020202020204" pitchFamily="34" charset="0"/>
              </a:rPr>
              <a:t>should urgently identify the processes, methodologies, and tools they will need to manage climate risk effectively. </a:t>
            </a:r>
            <a:endParaRPr lang="en-IN" sz="7200" dirty="0" smtClean="0">
              <a:solidFill>
                <a:srgbClr val="002060"/>
              </a:solidFill>
              <a:latin typeface="Arial" panose="020B0604020202020204" pitchFamily="34" charset="0"/>
              <a:cs typeface="Arial" panose="020B0604020202020204" pitchFamily="34" charset="0"/>
            </a:endParaRPr>
          </a:p>
          <a:p>
            <a:pPr algn="just"/>
            <a:r>
              <a:rPr lang="en-IN" sz="7200" dirty="0" smtClean="0">
                <a:solidFill>
                  <a:srgbClr val="002060"/>
                </a:solidFill>
                <a:latin typeface="Arial" panose="020B0604020202020204" pitchFamily="34" charset="0"/>
                <a:cs typeface="Arial" panose="020B0604020202020204" pitchFamily="34" charset="0"/>
              </a:rPr>
              <a:t>This </a:t>
            </a:r>
            <a:r>
              <a:rPr lang="en-IN" sz="7200" dirty="0">
                <a:solidFill>
                  <a:srgbClr val="002060"/>
                </a:solidFill>
                <a:latin typeface="Arial" panose="020B0604020202020204" pitchFamily="34" charset="0"/>
                <a:cs typeface="Arial" panose="020B0604020202020204" pitchFamily="34" charset="0"/>
              </a:rPr>
              <a:t>entails embedding climate factors into risk and credit frameworks. </a:t>
            </a:r>
          </a:p>
          <a:p>
            <a:pPr marL="0" indent="0" algn="just">
              <a:buNone/>
            </a:pPr>
            <a:r>
              <a:rPr lang="en-IN" sz="7200" dirty="0" smtClean="0">
                <a:solidFill>
                  <a:srgbClr val="C00000"/>
                </a:solidFill>
                <a:latin typeface="Arial" panose="020B0604020202020204" pitchFamily="34" charset="0"/>
                <a:cs typeface="Arial" panose="020B0604020202020204" pitchFamily="34" charset="0"/>
              </a:rPr>
              <a:t>    Formulate </a:t>
            </a:r>
            <a:r>
              <a:rPr lang="en-IN" sz="7200" dirty="0">
                <a:solidFill>
                  <a:srgbClr val="C00000"/>
                </a:solidFill>
                <a:latin typeface="Arial" panose="020B0604020202020204" pitchFamily="34" charset="0"/>
                <a:cs typeface="Arial" panose="020B0604020202020204" pitchFamily="34" charset="0"/>
              </a:rPr>
              <a:t>climate-risk governance: </a:t>
            </a:r>
            <a:endParaRPr lang="en-IN" sz="7200" dirty="0" smtClean="0">
              <a:solidFill>
                <a:srgbClr val="C00000"/>
              </a:solidFill>
              <a:latin typeface="Arial" panose="020B0604020202020204" pitchFamily="34" charset="0"/>
              <a:cs typeface="Arial" panose="020B0604020202020204" pitchFamily="34" charset="0"/>
            </a:endParaRPr>
          </a:p>
          <a:p>
            <a:pPr algn="just"/>
            <a:r>
              <a:rPr lang="en-IN" sz="7200" dirty="0" smtClean="0">
                <a:solidFill>
                  <a:srgbClr val="002060"/>
                </a:solidFill>
                <a:latin typeface="Arial" panose="020B0604020202020204" pitchFamily="34" charset="0"/>
                <a:cs typeface="Arial" panose="020B0604020202020204" pitchFamily="34" charset="0"/>
              </a:rPr>
              <a:t>It </a:t>
            </a:r>
            <a:r>
              <a:rPr lang="en-IN" sz="7200" dirty="0">
                <a:solidFill>
                  <a:srgbClr val="002060"/>
                </a:solidFill>
                <a:latin typeface="Arial" panose="020B0604020202020204" pitchFamily="34" charset="0"/>
                <a:cs typeface="Arial" panose="020B0604020202020204" pitchFamily="34" charset="0"/>
              </a:rPr>
              <a:t>will be of crucial importance for top management to set the tone on climate-risk governance</a:t>
            </a:r>
            <a:r>
              <a:rPr lang="en-IN" sz="7200" dirty="0" smtClean="0">
                <a:solidFill>
                  <a:srgbClr val="002060"/>
                </a:solidFill>
                <a:latin typeface="Arial" panose="020B0604020202020204" pitchFamily="34" charset="0"/>
                <a:cs typeface="Arial" panose="020B0604020202020204" pitchFamily="34" charset="0"/>
              </a:rPr>
              <a:t>.</a:t>
            </a:r>
          </a:p>
          <a:p>
            <a:pPr algn="just"/>
            <a:r>
              <a:rPr lang="en-IN" sz="7200" dirty="0" smtClean="0">
                <a:solidFill>
                  <a:srgbClr val="002060"/>
                </a:solidFill>
                <a:latin typeface="Arial" panose="020B0604020202020204" pitchFamily="34" charset="0"/>
                <a:cs typeface="Arial" panose="020B0604020202020204" pitchFamily="34" charset="0"/>
              </a:rPr>
              <a:t>Banks </a:t>
            </a:r>
            <a:r>
              <a:rPr lang="en-IN" sz="7200" dirty="0">
                <a:solidFill>
                  <a:srgbClr val="002060"/>
                </a:solidFill>
                <a:latin typeface="Arial" panose="020B0604020202020204" pitchFamily="34" charset="0"/>
                <a:cs typeface="Arial" panose="020B0604020202020204" pitchFamily="34" charset="0"/>
              </a:rPr>
              <a:t>should nominate a leader responsible for climate risk; </a:t>
            </a:r>
            <a:endParaRPr lang="en-IN" sz="7200" dirty="0" smtClean="0">
              <a:solidFill>
                <a:srgbClr val="002060"/>
              </a:solidFill>
              <a:latin typeface="Arial" panose="020B0604020202020204" pitchFamily="34" charset="0"/>
              <a:cs typeface="Arial" panose="020B0604020202020204" pitchFamily="34" charset="0"/>
            </a:endParaRPr>
          </a:p>
          <a:p>
            <a:pPr algn="just"/>
            <a:r>
              <a:rPr lang="en-IN" sz="7200" dirty="0">
                <a:solidFill>
                  <a:srgbClr val="002060"/>
                </a:solidFill>
                <a:latin typeface="Arial" panose="020B0604020202020204" pitchFamily="34" charset="0"/>
                <a:cs typeface="Arial" panose="020B0604020202020204" pitchFamily="34" charset="0"/>
              </a:rPr>
              <a:t>R</a:t>
            </a:r>
            <a:r>
              <a:rPr lang="en-IN" sz="7200" dirty="0" smtClean="0">
                <a:solidFill>
                  <a:srgbClr val="002060"/>
                </a:solidFill>
                <a:latin typeface="Arial" panose="020B0604020202020204" pitchFamily="34" charset="0"/>
                <a:cs typeface="Arial" panose="020B0604020202020204" pitchFamily="34" charset="0"/>
              </a:rPr>
              <a:t>esponsibility </a:t>
            </a:r>
            <a:r>
              <a:rPr lang="en-IN" sz="7200" dirty="0">
                <a:solidFill>
                  <a:srgbClr val="002060"/>
                </a:solidFill>
                <a:latin typeface="Arial" panose="020B0604020202020204" pitchFamily="34" charset="0"/>
                <a:cs typeface="Arial" panose="020B0604020202020204" pitchFamily="34" charset="0"/>
              </a:rPr>
              <a:t>for climate-risk management must be cascaded throughout the organization.</a:t>
            </a:r>
          </a:p>
          <a:p>
            <a:pPr marL="0" indent="0" algn="just">
              <a:buNone/>
            </a:pPr>
            <a:r>
              <a:rPr lang="en-IN" sz="7200" b="1" dirty="0" smtClean="0">
                <a:solidFill>
                  <a:schemeClr val="accent4">
                    <a:lumMod val="75000"/>
                  </a:schemeClr>
                </a:solidFill>
                <a:latin typeface="Arial" panose="020B0604020202020204" pitchFamily="34" charset="0"/>
                <a:cs typeface="Arial" panose="020B0604020202020204" pitchFamily="34" charset="0"/>
              </a:rPr>
              <a:t>    </a:t>
            </a:r>
            <a:r>
              <a:rPr lang="en-IN" sz="7200" dirty="0" smtClean="0">
                <a:solidFill>
                  <a:srgbClr val="C00000"/>
                </a:solidFill>
                <a:latin typeface="Arial" panose="020B0604020202020204" pitchFamily="34" charset="0"/>
                <a:cs typeface="Arial" panose="020B0604020202020204" pitchFamily="34" charset="0"/>
              </a:rPr>
              <a:t>Consider </a:t>
            </a:r>
            <a:r>
              <a:rPr lang="en-IN" sz="7200" dirty="0">
                <a:solidFill>
                  <a:srgbClr val="C00000"/>
                </a:solidFill>
                <a:latin typeface="Arial" panose="020B0604020202020204" pitchFamily="34" charset="0"/>
                <a:cs typeface="Arial" panose="020B0604020202020204" pitchFamily="34" charset="0"/>
              </a:rPr>
              <a:t>all the what- Ifs : </a:t>
            </a:r>
            <a:endParaRPr lang="en-IN" sz="7200" dirty="0" smtClean="0">
              <a:solidFill>
                <a:srgbClr val="C00000"/>
              </a:solidFill>
              <a:latin typeface="Arial" panose="020B0604020202020204" pitchFamily="34" charset="0"/>
              <a:cs typeface="Arial" panose="020B0604020202020204" pitchFamily="34" charset="0"/>
            </a:endParaRPr>
          </a:p>
          <a:p>
            <a:pPr algn="just"/>
            <a:r>
              <a:rPr lang="en-IN" sz="7200" dirty="0" smtClean="0">
                <a:solidFill>
                  <a:srgbClr val="002060"/>
                </a:solidFill>
                <a:latin typeface="Arial" panose="020B0604020202020204" pitchFamily="34" charset="0"/>
                <a:cs typeface="Arial" panose="020B0604020202020204" pitchFamily="34" charset="0"/>
              </a:rPr>
              <a:t>Analysing </a:t>
            </a:r>
            <a:r>
              <a:rPr lang="en-IN" sz="7200" dirty="0">
                <a:solidFill>
                  <a:srgbClr val="002060"/>
                </a:solidFill>
                <a:latin typeface="Arial" panose="020B0604020202020204" pitchFamily="34" charset="0"/>
                <a:cs typeface="Arial" panose="020B0604020202020204" pitchFamily="34" charset="0"/>
              </a:rPr>
              <a:t>the potential impacts of both physical risk and transition risk is critical for planning</a:t>
            </a:r>
            <a:r>
              <a:rPr lang="en-IN" sz="7200" dirty="0" smtClean="0">
                <a:solidFill>
                  <a:srgbClr val="002060"/>
                </a:solidFill>
                <a:latin typeface="Arial" panose="020B0604020202020204" pitchFamily="34" charset="0"/>
                <a:cs typeface="Arial" panose="020B0604020202020204" pitchFamily="34" charset="0"/>
              </a:rPr>
              <a:t>.</a:t>
            </a:r>
          </a:p>
          <a:p>
            <a:pPr algn="just"/>
            <a:r>
              <a:rPr lang="en-IN" sz="7200" dirty="0" smtClean="0">
                <a:solidFill>
                  <a:srgbClr val="002060"/>
                </a:solidFill>
                <a:latin typeface="Arial" panose="020B0604020202020204" pitchFamily="34" charset="0"/>
                <a:cs typeface="Arial" panose="020B0604020202020204" pitchFamily="34" charset="0"/>
              </a:rPr>
              <a:t>Climate </a:t>
            </a:r>
            <a:r>
              <a:rPr lang="en-IN" sz="7200" dirty="0">
                <a:solidFill>
                  <a:srgbClr val="002060"/>
                </a:solidFill>
                <a:latin typeface="Arial" panose="020B0604020202020204" pitchFamily="34" charset="0"/>
                <a:cs typeface="Arial" panose="020B0604020202020204" pitchFamily="34" charset="0"/>
              </a:rPr>
              <a:t>scenario analysis, essentially a </a:t>
            </a:r>
            <a:r>
              <a:rPr lang="en-IN" sz="7200" dirty="0">
                <a:solidFill>
                  <a:srgbClr val="C00000"/>
                </a:solidFill>
                <a:latin typeface="Arial" panose="020B0604020202020204" pitchFamily="34" charset="0"/>
                <a:cs typeface="Arial" panose="020B0604020202020204" pitchFamily="34" charset="0"/>
              </a:rPr>
              <a:t>“what-if” </a:t>
            </a:r>
            <a:r>
              <a:rPr lang="en-IN" sz="7200" dirty="0">
                <a:solidFill>
                  <a:srgbClr val="002060"/>
                </a:solidFill>
                <a:latin typeface="Arial" panose="020B0604020202020204" pitchFamily="34" charset="0"/>
                <a:cs typeface="Arial" panose="020B0604020202020204" pitchFamily="34" charset="0"/>
              </a:rPr>
              <a:t>analysis, is a useful method to quantify all the potential exposures.  </a:t>
            </a:r>
          </a:p>
          <a:p>
            <a:pPr marL="0" indent="0" algn="just">
              <a:buNone/>
            </a:pPr>
            <a:r>
              <a:rPr lang="en-IN" sz="7200" b="1" dirty="0">
                <a:solidFill>
                  <a:schemeClr val="accent4">
                    <a:lumMod val="75000"/>
                  </a:schemeClr>
                </a:solidFill>
                <a:latin typeface="Arial" panose="020B0604020202020204" pitchFamily="34" charset="0"/>
                <a:cs typeface="Arial" panose="020B0604020202020204" pitchFamily="34" charset="0"/>
              </a:rPr>
              <a:t> </a:t>
            </a:r>
            <a:r>
              <a:rPr lang="en-IN" sz="7200" b="1" dirty="0" smtClean="0">
                <a:solidFill>
                  <a:schemeClr val="accent4">
                    <a:lumMod val="75000"/>
                  </a:schemeClr>
                </a:solidFill>
                <a:latin typeface="Arial" panose="020B0604020202020204" pitchFamily="34" charset="0"/>
                <a:cs typeface="Arial" panose="020B0604020202020204" pitchFamily="34" charset="0"/>
              </a:rPr>
              <a:t>   </a:t>
            </a:r>
            <a:r>
              <a:rPr lang="en-IN" sz="7200" dirty="0" smtClean="0">
                <a:solidFill>
                  <a:srgbClr val="C00000"/>
                </a:solidFill>
                <a:latin typeface="Arial" panose="020B0604020202020204" pitchFamily="34" charset="0"/>
                <a:cs typeface="Arial" panose="020B0604020202020204" pitchFamily="34" charset="0"/>
              </a:rPr>
              <a:t>Build </a:t>
            </a:r>
            <a:r>
              <a:rPr lang="en-IN" sz="7200" dirty="0">
                <a:solidFill>
                  <a:srgbClr val="C00000"/>
                </a:solidFill>
                <a:latin typeface="Arial" panose="020B0604020202020204" pitchFamily="34" charset="0"/>
                <a:cs typeface="Arial" panose="020B0604020202020204" pitchFamily="34" charset="0"/>
              </a:rPr>
              <a:t>into strategic planning:</a:t>
            </a:r>
            <a:r>
              <a:rPr lang="en-IN" sz="7200" i="1" dirty="0">
                <a:solidFill>
                  <a:srgbClr val="C00000"/>
                </a:solidFill>
                <a:latin typeface="Arial" panose="020B0604020202020204" pitchFamily="34" charset="0"/>
                <a:cs typeface="Arial" panose="020B0604020202020204" pitchFamily="34" charset="0"/>
              </a:rPr>
              <a:t> </a:t>
            </a:r>
            <a:endParaRPr lang="en-IN" sz="7200" i="1" dirty="0" smtClean="0">
              <a:solidFill>
                <a:srgbClr val="C00000"/>
              </a:solidFill>
              <a:latin typeface="Arial" panose="020B0604020202020204" pitchFamily="34" charset="0"/>
              <a:cs typeface="Arial" panose="020B0604020202020204" pitchFamily="34" charset="0"/>
            </a:endParaRPr>
          </a:p>
          <a:p>
            <a:pPr algn="just"/>
            <a:r>
              <a:rPr lang="en-IN" sz="7200" dirty="0" smtClean="0">
                <a:solidFill>
                  <a:srgbClr val="002060"/>
                </a:solidFill>
                <a:latin typeface="Arial" panose="020B0604020202020204" pitchFamily="34" charset="0"/>
                <a:cs typeface="Arial" panose="020B0604020202020204" pitchFamily="34" charset="0"/>
              </a:rPr>
              <a:t>Climate </a:t>
            </a:r>
            <a:r>
              <a:rPr lang="en-IN" sz="7200" dirty="0">
                <a:solidFill>
                  <a:srgbClr val="002060"/>
                </a:solidFill>
                <a:latin typeface="Arial" panose="020B0604020202020204" pitchFamily="34" charset="0"/>
                <a:cs typeface="Arial" panose="020B0604020202020204" pitchFamily="34" charset="0"/>
              </a:rPr>
              <a:t>risks should pervade key business applications such as pricing or strategic planning</a:t>
            </a:r>
            <a:r>
              <a:rPr lang="en-IN" sz="7200" dirty="0" smtClean="0">
                <a:solidFill>
                  <a:srgbClr val="002060"/>
                </a:solidFill>
                <a:latin typeface="Arial" panose="020B0604020202020204" pitchFamily="34" charset="0"/>
                <a:cs typeface="Arial" panose="020B0604020202020204" pitchFamily="34" charset="0"/>
              </a:rPr>
              <a:t>.</a:t>
            </a:r>
          </a:p>
          <a:p>
            <a:pPr algn="just"/>
            <a:r>
              <a:rPr lang="en-IN" sz="7200" dirty="0" smtClean="0">
                <a:solidFill>
                  <a:srgbClr val="002060"/>
                </a:solidFill>
                <a:latin typeface="Arial" panose="020B0604020202020204" pitchFamily="34" charset="0"/>
                <a:cs typeface="Arial" panose="020B0604020202020204" pitchFamily="34" charset="0"/>
              </a:rPr>
              <a:t>Measurement </a:t>
            </a:r>
            <a:r>
              <a:rPr lang="en-IN" sz="7200" dirty="0">
                <a:solidFill>
                  <a:srgbClr val="002060"/>
                </a:solidFill>
                <a:latin typeface="Arial" panose="020B0604020202020204" pitchFamily="34" charset="0"/>
                <a:cs typeface="Arial" panose="020B0604020202020204" pitchFamily="34" charset="0"/>
              </a:rPr>
              <a:t>of risks and expected losses under different climate scenarios help identify potential downsides. </a:t>
            </a:r>
            <a:endParaRPr lang="en-IN" sz="18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07458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838200" y="1387743"/>
            <a:ext cx="10515600" cy="4351338"/>
          </a:xfrm>
        </p:spPr>
        <p:txBody>
          <a:bodyPr>
            <a:normAutofit lnSpcReduction="10000"/>
          </a:bodyPr>
          <a:lstStyle/>
          <a:p>
            <a:pPr marL="0" indent="0" algn="just">
              <a:buNone/>
            </a:pPr>
            <a:r>
              <a:rPr lang="en-IN" sz="1800" dirty="0">
                <a:solidFill>
                  <a:srgbClr val="C00000"/>
                </a:solidFill>
                <a:latin typeface="Arial" panose="020B0604020202020204" pitchFamily="34" charset="0"/>
                <a:cs typeface="Arial" panose="020B0604020202020204" pitchFamily="34" charset="0"/>
              </a:rPr>
              <a:t> </a:t>
            </a:r>
            <a:r>
              <a:rPr lang="en-IN" sz="1800" dirty="0" smtClean="0">
                <a:solidFill>
                  <a:srgbClr val="C00000"/>
                </a:solidFill>
                <a:latin typeface="Arial" panose="020B0604020202020204" pitchFamily="34" charset="0"/>
                <a:cs typeface="Arial" panose="020B0604020202020204" pitchFamily="34" charset="0"/>
              </a:rPr>
              <a:t>   Tailor </a:t>
            </a:r>
            <a:r>
              <a:rPr lang="en-IN" sz="1800" dirty="0">
                <a:solidFill>
                  <a:srgbClr val="C00000"/>
                </a:solidFill>
                <a:latin typeface="Arial" panose="020B0604020202020204" pitchFamily="34" charset="0"/>
                <a:cs typeface="Arial" panose="020B0604020202020204" pitchFamily="34" charset="0"/>
              </a:rPr>
              <a:t>business and credit strategy</a:t>
            </a:r>
            <a:r>
              <a:rPr lang="en-IN" sz="1800" dirty="0" smtClean="0">
                <a:solidFill>
                  <a:srgbClr val="C00000"/>
                </a:solidFill>
                <a:latin typeface="Arial" panose="020B0604020202020204" pitchFamily="34" charset="0"/>
                <a:cs typeface="Arial" panose="020B0604020202020204" pitchFamily="34" charset="0"/>
              </a:rPr>
              <a:t>:</a:t>
            </a:r>
          </a:p>
          <a:p>
            <a:pPr algn="just"/>
            <a:r>
              <a:rPr lang="en-IN" sz="1800" dirty="0" smtClean="0">
                <a:solidFill>
                  <a:srgbClr val="002060"/>
                </a:solidFill>
                <a:latin typeface="Arial" panose="020B0604020202020204" pitchFamily="34" charset="0"/>
                <a:cs typeface="Arial" panose="020B0604020202020204" pitchFamily="34" charset="0"/>
              </a:rPr>
              <a:t>Climate </a:t>
            </a:r>
            <a:r>
              <a:rPr lang="en-IN" sz="1800" dirty="0">
                <a:solidFill>
                  <a:srgbClr val="002060"/>
                </a:solidFill>
                <a:latin typeface="Arial" panose="020B0604020202020204" pitchFamily="34" charset="0"/>
                <a:cs typeface="Arial" panose="020B0604020202020204" pitchFamily="34" charset="0"/>
              </a:rPr>
              <a:t>considerations should be deeply embedded in risk frameworks and capital-allocation processes</a:t>
            </a:r>
            <a:r>
              <a:rPr lang="en-IN" sz="1800" dirty="0" smtClean="0">
                <a:solidFill>
                  <a:srgbClr val="002060"/>
                </a:solidFill>
                <a:latin typeface="Arial" panose="020B0604020202020204" pitchFamily="34" charset="0"/>
                <a:cs typeface="Arial" panose="020B0604020202020204" pitchFamily="34" charset="0"/>
              </a:rPr>
              <a:t>.</a:t>
            </a:r>
          </a:p>
          <a:p>
            <a:pPr algn="just"/>
            <a:r>
              <a:rPr lang="en-IN" sz="1800" dirty="0" smtClean="0">
                <a:solidFill>
                  <a:srgbClr val="002060"/>
                </a:solidFill>
                <a:latin typeface="Arial" panose="020B0604020202020204" pitchFamily="34" charset="0"/>
                <a:cs typeface="Arial" panose="020B0604020202020204" pitchFamily="34" charset="0"/>
              </a:rPr>
              <a:t> </a:t>
            </a:r>
            <a:r>
              <a:rPr lang="en-IN" sz="1800" dirty="0">
                <a:solidFill>
                  <a:srgbClr val="002060"/>
                </a:solidFill>
                <a:latin typeface="Arial" panose="020B0604020202020204" pitchFamily="34" charset="0"/>
                <a:cs typeface="Arial" panose="020B0604020202020204" pitchFamily="34" charset="0"/>
              </a:rPr>
              <a:t>Many </a:t>
            </a:r>
            <a:r>
              <a:rPr lang="en-IN" sz="1800" dirty="0" smtClean="0">
                <a:solidFill>
                  <a:srgbClr val="002060"/>
                </a:solidFill>
                <a:latin typeface="Arial" panose="020B0604020202020204" pitchFamily="34" charset="0"/>
                <a:cs typeface="Arial" panose="020B0604020202020204" pitchFamily="34" charset="0"/>
              </a:rPr>
              <a:t>Banks </a:t>
            </a:r>
            <a:r>
              <a:rPr lang="en-IN" sz="1800" dirty="0">
                <a:solidFill>
                  <a:srgbClr val="002060"/>
                </a:solidFill>
                <a:latin typeface="Arial" panose="020B0604020202020204" pitchFamily="34" charset="0"/>
                <a:cs typeface="Arial" panose="020B0604020202020204" pitchFamily="34" charset="0"/>
              </a:rPr>
              <a:t>have decided </a:t>
            </a:r>
            <a:r>
              <a:rPr lang="en-IN" sz="1800" dirty="0">
                <a:solidFill>
                  <a:srgbClr val="C00000"/>
                </a:solidFill>
                <a:latin typeface="Arial" panose="020B0604020202020204" pitchFamily="34" charset="0"/>
                <a:cs typeface="Arial" panose="020B0604020202020204" pitchFamily="34" charset="0"/>
              </a:rPr>
              <a:t>not to serve certain companies or sectors</a:t>
            </a:r>
            <a:r>
              <a:rPr lang="en-IN" sz="1800" dirty="0">
                <a:solidFill>
                  <a:srgbClr val="002060"/>
                </a:solidFill>
                <a:latin typeface="Arial" panose="020B0604020202020204" pitchFamily="34" charset="0"/>
                <a:cs typeface="Arial" panose="020B0604020202020204" pitchFamily="34" charset="0"/>
              </a:rPr>
              <a:t> or have imposed emissions thresholds for financing in some </a:t>
            </a:r>
            <a:r>
              <a:rPr lang="en-IN" sz="1800" dirty="0" smtClean="0">
                <a:solidFill>
                  <a:srgbClr val="002060"/>
                </a:solidFill>
                <a:latin typeface="Arial" panose="020B0604020202020204" pitchFamily="34" charset="0"/>
                <a:cs typeface="Arial" panose="020B0604020202020204" pitchFamily="34" charset="0"/>
              </a:rPr>
              <a:t>sectors</a:t>
            </a:r>
          </a:p>
          <a:p>
            <a:pPr marL="0" indent="0" algn="just">
              <a:buNone/>
            </a:pPr>
            <a:r>
              <a:rPr lang="en-IN" sz="1800" b="1" dirty="0">
                <a:solidFill>
                  <a:srgbClr val="002060"/>
                </a:solidFill>
                <a:latin typeface="Arial" panose="020B0604020202020204" pitchFamily="34" charset="0"/>
                <a:cs typeface="Arial" panose="020B0604020202020204" pitchFamily="34" charset="0"/>
              </a:rPr>
              <a:t> </a:t>
            </a:r>
            <a:r>
              <a:rPr lang="en-IN" sz="1800" b="1" dirty="0" smtClean="0">
                <a:solidFill>
                  <a:srgbClr val="002060"/>
                </a:solidFill>
                <a:latin typeface="Arial" panose="020B0604020202020204" pitchFamily="34" charset="0"/>
                <a:cs typeface="Arial" panose="020B0604020202020204" pitchFamily="34" charset="0"/>
              </a:rPr>
              <a:t>   </a:t>
            </a:r>
            <a:r>
              <a:rPr lang="en-IN" sz="1800" dirty="0" smtClean="0">
                <a:solidFill>
                  <a:srgbClr val="C00000"/>
                </a:solidFill>
                <a:latin typeface="Arial" panose="020B0604020202020204" pitchFamily="34" charset="0"/>
                <a:cs typeface="Arial" panose="020B0604020202020204" pitchFamily="34" charset="0"/>
              </a:rPr>
              <a:t>Align </a:t>
            </a:r>
            <a:r>
              <a:rPr lang="en-IN" sz="1800" dirty="0">
                <a:solidFill>
                  <a:srgbClr val="C00000"/>
                </a:solidFill>
                <a:latin typeface="Arial" panose="020B0604020202020204" pitchFamily="34" charset="0"/>
                <a:cs typeface="Arial" panose="020B0604020202020204" pitchFamily="34" charset="0"/>
              </a:rPr>
              <a:t>risk processes: </a:t>
            </a:r>
            <a:endParaRPr lang="en-IN" sz="1800" dirty="0" smtClean="0">
              <a:solidFill>
                <a:srgbClr val="C00000"/>
              </a:solidFill>
              <a:latin typeface="Arial" panose="020B0604020202020204" pitchFamily="34" charset="0"/>
              <a:cs typeface="Arial" panose="020B0604020202020204" pitchFamily="34" charset="0"/>
            </a:endParaRPr>
          </a:p>
          <a:p>
            <a:pPr algn="just"/>
            <a:r>
              <a:rPr lang="en-IN" sz="1800" dirty="0">
                <a:solidFill>
                  <a:srgbClr val="002060"/>
                </a:solidFill>
                <a:latin typeface="Arial" panose="020B0604020202020204" pitchFamily="34" charset="0"/>
                <a:cs typeface="Arial" panose="020B0604020202020204" pitchFamily="34" charset="0"/>
              </a:rPr>
              <a:t>I</a:t>
            </a:r>
            <a:r>
              <a:rPr lang="en-IN" sz="1800" dirty="0" smtClean="0">
                <a:solidFill>
                  <a:srgbClr val="002060"/>
                </a:solidFill>
                <a:latin typeface="Arial" panose="020B0604020202020204" pitchFamily="34" charset="0"/>
                <a:cs typeface="Arial" panose="020B0604020202020204" pitchFamily="34" charset="0"/>
              </a:rPr>
              <a:t>nject </a:t>
            </a:r>
            <a:r>
              <a:rPr lang="en-IN" sz="1800" dirty="0">
                <a:solidFill>
                  <a:srgbClr val="C00000"/>
                </a:solidFill>
                <a:latin typeface="Arial" panose="020B0604020202020204" pitchFamily="34" charset="0"/>
                <a:cs typeface="Arial" panose="020B0604020202020204" pitchFamily="34" charset="0"/>
              </a:rPr>
              <a:t>climate-risk considerations into all risk-management </a:t>
            </a:r>
            <a:r>
              <a:rPr lang="en-IN" sz="1800" dirty="0">
                <a:solidFill>
                  <a:srgbClr val="002060"/>
                </a:solidFill>
                <a:latin typeface="Arial" panose="020B0604020202020204" pitchFamily="34" charset="0"/>
                <a:cs typeface="Arial" panose="020B0604020202020204" pitchFamily="34" charset="0"/>
              </a:rPr>
              <a:t>processes, including capital allocations, loan approvals, portfolio monitoring, and reporting. </a:t>
            </a:r>
          </a:p>
          <a:p>
            <a:pPr marL="0" indent="0" algn="just">
              <a:buNone/>
            </a:pPr>
            <a:r>
              <a:rPr lang="en-IN" sz="1800" b="1" dirty="0" smtClean="0">
                <a:solidFill>
                  <a:schemeClr val="accent4">
                    <a:lumMod val="75000"/>
                  </a:schemeClr>
                </a:solidFill>
                <a:latin typeface="Arial" panose="020B0604020202020204" pitchFamily="34" charset="0"/>
                <a:cs typeface="Arial" panose="020B0604020202020204" pitchFamily="34" charset="0"/>
              </a:rPr>
              <a:t>   </a:t>
            </a:r>
            <a:r>
              <a:rPr lang="en-IN" sz="1800" dirty="0" smtClean="0">
                <a:solidFill>
                  <a:srgbClr val="C00000"/>
                </a:solidFill>
                <a:latin typeface="Arial" panose="020B0604020202020204" pitchFamily="34" charset="0"/>
                <a:cs typeface="Arial" panose="020B0604020202020204" pitchFamily="34" charset="0"/>
              </a:rPr>
              <a:t>Get </a:t>
            </a:r>
            <a:r>
              <a:rPr lang="en-IN" sz="1800" dirty="0">
                <a:solidFill>
                  <a:srgbClr val="C00000"/>
                </a:solidFill>
                <a:latin typeface="Arial" panose="020B0604020202020204" pitchFamily="34" charset="0"/>
                <a:cs typeface="Arial" panose="020B0604020202020204" pitchFamily="34" charset="0"/>
              </a:rPr>
              <a:t>up to speed on stress testing: </a:t>
            </a:r>
            <a:endParaRPr lang="en-IN" sz="1800" dirty="0" smtClean="0">
              <a:solidFill>
                <a:srgbClr val="C00000"/>
              </a:solidFill>
              <a:latin typeface="Arial" panose="020B0604020202020204" pitchFamily="34" charset="0"/>
              <a:cs typeface="Arial" panose="020B0604020202020204" pitchFamily="34" charset="0"/>
            </a:endParaRPr>
          </a:p>
          <a:p>
            <a:pPr algn="just"/>
            <a:r>
              <a:rPr lang="en-IN" sz="1800" dirty="0" smtClean="0">
                <a:solidFill>
                  <a:srgbClr val="002060"/>
                </a:solidFill>
                <a:latin typeface="Arial" panose="020B0604020202020204" pitchFamily="34" charset="0"/>
                <a:cs typeface="Arial" panose="020B0604020202020204" pitchFamily="34" charset="0"/>
              </a:rPr>
              <a:t>Scenario </a:t>
            </a:r>
            <a:r>
              <a:rPr lang="en-IN" sz="1800" dirty="0">
                <a:solidFill>
                  <a:srgbClr val="002060"/>
                </a:solidFill>
                <a:latin typeface="Arial" panose="020B0604020202020204" pitchFamily="34" charset="0"/>
                <a:cs typeface="Arial" panose="020B0604020202020204" pitchFamily="34" charset="0"/>
              </a:rPr>
              <a:t>analyses and </a:t>
            </a:r>
            <a:r>
              <a:rPr lang="en-IN" sz="1800" dirty="0">
                <a:solidFill>
                  <a:srgbClr val="C00000"/>
                </a:solidFill>
                <a:latin typeface="Arial" panose="020B0604020202020204" pitchFamily="34" charset="0"/>
                <a:cs typeface="Arial" panose="020B0604020202020204" pitchFamily="34" charset="0"/>
              </a:rPr>
              <a:t>stress tests</a:t>
            </a:r>
            <a:r>
              <a:rPr lang="en-IN" sz="1800" dirty="0">
                <a:solidFill>
                  <a:srgbClr val="002060"/>
                </a:solidFill>
                <a:latin typeface="Arial" panose="020B0604020202020204" pitchFamily="34" charset="0"/>
                <a:cs typeface="Arial" panose="020B0604020202020204" pitchFamily="34" charset="0"/>
              </a:rPr>
              <a:t>, </a:t>
            </a:r>
            <a:r>
              <a:rPr lang="en-IN" sz="1800" dirty="0" smtClean="0">
                <a:solidFill>
                  <a:srgbClr val="002060"/>
                </a:solidFill>
                <a:latin typeface="Arial" panose="020B0604020202020204" pitchFamily="34" charset="0"/>
                <a:cs typeface="Arial" panose="020B0604020202020204" pitchFamily="34" charset="0"/>
              </a:rPr>
              <a:t>will </a:t>
            </a:r>
            <a:r>
              <a:rPr lang="en-IN" sz="1800" dirty="0">
                <a:solidFill>
                  <a:srgbClr val="002060"/>
                </a:solidFill>
                <a:latin typeface="Arial" panose="020B0604020202020204" pitchFamily="34" charset="0"/>
                <a:cs typeface="Arial" panose="020B0604020202020204" pitchFamily="34" charset="0"/>
              </a:rPr>
              <a:t>be critical levers in helping banks assess their </a:t>
            </a:r>
            <a:r>
              <a:rPr lang="en-IN" sz="1800" dirty="0" smtClean="0">
                <a:solidFill>
                  <a:srgbClr val="002060"/>
                </a:solidFill>
                <a:latin typeface="Arial" panose="020B0604020202020204" pitchFamily="34" charset="0"/>
                <a:cs typeface="Arial" panose="020B0604020202020204" pitchFamily="34" charset="0"/>
              </a:rPr>
              <a:t>resilience </a:t>
            </a:r>
          </a:p>
          <a:p>
            <a:pPr algn="just"/>
            <a:r>
              <a:rPr lang="en-IN" sz="1800" dirty="0" smtClean="0">
                <a:solidFill>
                  <a:srgbClr val="002060"/>
                </a:solidFill>
                <a:latin typeface="Arial" panose="020B0604020202020204" pitchFamily="34" charset="0"/>
                <a:cs typeface="Arial" panose="020B0604020202020204" pitchFamily="34" charset="0"/>
              </a:rPr>
              <a:t>they </a:t>
            </a:r>
            <a:r>
              <a:rPr lang="en-IN" sz="1800" dirty="0">
                <a:solidFill>
                  <a:srgbClr val="002060"/>
                </a:solidFill>
                <a:latin typeface="Arial" panose="020B0604020202020204" pitchFamily="34" charset="0"/>
                <a:cs typeface="Arial" panose="020B0604020202020204" pitchFamily="34" charset="0"/>
              </a:rPr>
              <a:t>should first identify important climate hazards and primary risk drivers by industry, an analysis they can use to generate physical and transition-risk scenarios. </a:t>
            </a:r>
            <a:endParaRPr lang="en-IN" sz="1800" dirty="0" smtClean="0">
              <a:solidFill>
                <a:srgbClr val="002060"/>
              </a:solidFill>
              <a:latin typeface="Arial" panose="020B0604020202020204" pitchFamily="34" charset="0"/>
              <a:cs typeface="Arial" panose="020B0604020202020204" pitchFamily="34" charset="0"/>
            </a:endParaRPr>
          </a:p>
          <a:p>
            <a:pPr algn="just"/>
            <a:r>
              <a:rPr lang="en-IN" sz="1800" dirty="0" smtClean="0">
                <a:solidFill>
                  <a:srgbClr val="002060"/>
                </a:solidFill>
                <a:latin typeface="Arial" panose="020B0604020202020204" pitchFamily="34" charset="0"/>
                <a:cs typeface="Arial" panose="020B0604020202020204" pitchFamily="34" charset="0"/>
              </a:rPr>
              <a:t>These </a:t>
            </a:r>
            <a:r>
              <a:rPr lang="en-IN" sz="1800" dirty="0">
                <a:solidFill>
                  <a:srgbClr val="002060"/>
                </a:solidFill>
                <a:latin typeface="Arial" panose="020B0604020202020204" pitchFamily="34" charset="0"/>
                <a:cs typeface="Arial" panose="020B0604020202020204" pitchFamily="34" charset="0"/>
              </a:rPr>
              <a:t>in turn can help banks estimate the extent of the damage caused by events such as droughts and heat waves. </a:t>
            </a:r>
          </a:p>
          <a:p>
            <a:pPr algn="just"/>
            <a:endParaRPr lang="en-IN" sz="18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89130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a:xfrm>
            <a:off x="838200" y="1347761"/>
            <a:ext cx="10515600" cy="4351338"/>
          </a:xfrm>
        </p:spPr>
        <p:txBody>
          <a:bodyPr>
            <a:normAutofit lnSpcReduction="10000"/>
          </a:bodyPr>
          <a:lstStyle/>
          <a:p>
            <a:pPr marL="0" indent="0" algn="just">
              <a:buNone/>
            </a:pPr>
            <a:r>
              <a:rPr lang="en-IN" sz="1800" dirty="0" smtClean="0">
                <a:solidFill>
                  <a:srgbClr val="C00000"/>
                </a:solidFill>
                <a:latin typeface="Arial" panose="020B0604020202020204" pitchFamily="34" charset="0"/>
                <a:cs typeface="Arial" panose="020B0604020202020204" pitchFamily="34" charset="0"/>
              </a:rPr>
              <a:t>    Focus </a:t>
            </a:r>
            <a:r>
              <a:rPr lang="en-IN" sz="1800" dirty="0">
                <a:solidFill>
                  <a:srgbClr val="C00000"/>
                </a:solidFill>
                <a:latin typeface="Arial" panose="020B0604020202020204" pitchFamily="34" charset="0"/>
                <a:cs typeface="Arial" panose="020B0604020202020204" pitchFamily="34" charset="0"/>
              </a:rPr>
              <a:t>on enablers</a:t>
            </a:r>
            <a:r>
              <a:rPr lang="en-IN" sz="1800" dirty="0" smtClean="0">
                <a:solidFill>
                  <a:srgbClr val="C00000"/>
                </a:solidFill>
                <a:latin typeface="Arial" panose="020B0604020202020204" pitchFamily="34" charset="0"/>
                <a:cs typeface="Arial" panose="020B0604020202020204" pitchFamily="34" charset="0"/>
              </a:rPr>
              <a:t>:</a:t>
            </a:r>
          </a:p>
          <a:p>
            <a:pPr algn="just"/>
            <a:r>
              <a:rPr lang="en-IN" sz="1800" dirty="0" smtClean="0">
                <a:solidFill>
                  <a:srgbClr val="002060"/>
                </a:solidFill>
                <a:latin typeface="Arial" panose="020B0604020202020204" pitchFamily="34" charset="0"/>
                <a:cs typeface="Arial" panose="020B0604020202020204" pitchFamily="34" charset="0"/>
              </a:rPr>
              <a:t>Banks </a:t>
            </a:r>
            <a:r>
              <a:rPr lang="en-IN" sz="1800" dirty="0">
                <a:solidFill>
                  <a:srgbClr val="002060"/>
                </a:solidFill>
                <a:latin typeface="Arial" panose="020B0604020202020204" pitchFamily="34" charset="0"/>
                <a:cs typeface="Arial" panose="020B0604020202020204" pitchFamily="34" charset="0"/>
              </a:rPr>
              <a:t>often lack the technical skills required to manage climate risk. </a:t>
            </a:r>
            <a:endParaRPr lang="en-IN" sz="1800" dirty="0" smtClean="0">
              <a:solidFill>
                <a:srgbClr val="002060"/>
              </a:solidFill>
              <a:latin typeface="Arial" panose="020B0604020202020204" pitchFamily="34" charset="0"/>
              <a:cs typeface="Arial" panose="020B0604020202020204" pitchFamily="34" charset="0"/>
            </a:endParaRPr>
          </a:p>
          <a:p>
            <a:pPr algn="just"/>
            <a:r>
              <a:rPr lang="en-IN" sz="1800" dirty="0" smtClean="0">
                <a:solidFill>
                  <a:srgbClr val="002060"/>
                </a:solidFill>
                <a:latin typeface="Arial" panose="020B0604020202020204" pitchFamily="34" charset="0"/>
                <a:cs typeface="Arial" panose="020B0604020202020204" pitchFamily="34" charset="0"/>
              </a:rPr>
              <a:t>They </a:t>
            </a:r>
            <a:r>
              <a:rPr lang="en-IN" sz="1800" dirty="0">
                <a:solidFill>
                  <a:srgbClr val="002060"/>
                </a:solidFill>
                <a:latin typeface="Arial" panose="020B0604020202020204" pitchFamily="34" charset="0"/>
                <a:cs typeface="Arial" panose="020B0604020202020204" pitchFamily="34" charset="0"/>
              </a:rPr>
              <a:t>will need to focus on acquiring them and on developing a </a:t>
            </a:r>
            <a:r>
              <a:rPr lang="en-IN" sz="1800" dirty="0">
                <a:solidFill>
                  <a:srgbClr val="C00000"/>
                </a:solidFill>
                <a:latin typeface="Arial" panose="020B0604020202020204" pitchFamily="34" charset="0"/>
                <a:cs typeface="Arial" panose="020B0604020202020204" pitchFamily="34" charset="0"/>
              </a:rPr>
              <a:t>strategic understanding of how physical and transition risks may affect </a:t>
            </a:r>
            <a:r>
              <a:rPr lang="en-IN" sz="1800" dirty="0">
                <a:solidFill>
                  <a:srgbClr val="002060"/>
                </a:solidFill>
                <a:latin typeface="Arial" panose="020B0604020202020204" pitchFamily="34" charset="0"/>
                <a:cs typeface="Arial" panose="020B0604020202020204" pitchFamily="34" charset="0"/>
              </a:rPr>
              <a:t>their activities in certain locations or industry sectors. </a:t>
            </a:r>
            <a:endParaRPr lang="en-IN" sz="1800" dirty="0" smtClean="0">
              <a:solidFill>
                <a:srgbClr val="002060"/>
              </a:solidFill>
              <a:latin typeface="Arial" panose="020B0604020202020204" pitchFamily="34" charset="0"/>
              <a:cs typeface="Arial" panose="020B0604020202020204" pitchFamily="34" charset="0"/>
            </a:endParaRPr>
          </a:p>
          <a:p>
            <a:pPr algn="just"/>
            <a:r>
              <a:rPr lang="en-IN" sz="1800" dirty="0" smtClean="0">
                <a:solidFill>
                  <a:srgbClr val="002060"/>
                </a:solidFill>
                <a:latin typeface="Arial" panose="020B0604020202020204" pitchFamily="34" charset="0"/>
                <a:cs typeface="Arial" panose="020B0604020202020204" pitchFamily="34" charset="0"/>
              </a:rPr>
              <a:t>They </a:t>
            </a:r>
            <a:r>
              <a:rPr lang="en-IN" sz="1800" dirty="0">
                <a:solidFill>
                  <a:srgbClr val="002060"/>
                </a:solidFill>
                <a:latin typeface="Arial" panose="020B0604020202020204" pitchFamily="34" charset="0"/>
                <a:cs typeface="Arial" panose="020B0604020202020204" pitchFamily="34" charset="0"/>
              </a:rPr>
              <a:t>should therefore budget for increased investment in technology, data, and talent. </a:t>
            </a:r>
            <a:endParaRPr lang="en-IN" sz="1800" dirty="0" smtClean="0">
              <a:solidFill>
                <a:srgbClr val="002060"/>
              </a:solidFill>
              <a:latin typeface="Arial" panose="020B0604020202020204" pitchFamily="34" charset="0"/>
              <a:cs typeface="Arial" panose="020B0604020202020204" pitchFamily="34" charset="0"/>
            </a:endParaRPr>
          </a:p>
          <a:p>
            <a:pPr marL="0" indent="0" algn="just">
              <a:buNone/>
            </a:pPr>
            <a:r>
              <a:rPr lang="en-IN" sz="1800" b="1" dirty="0">
                <a:solidFill>
                  <a:srgbClr val="002060"/>
                </a:solidFill>
                <a:latin typeface="Arial" panose="020B0604020202020204" pitchFamily="34" charset="0"/>
                <a:cs typeface="Arial" panose="020B0604020202020204" pitchFamily="34" charset="0"/>
              </a:rPr>
              <a:t> </a:t>
            </a:r>
            <a:r>
              <a:rPr lang="en-IN" sz="1800" b="1" dirty="0" smtClean="0">
                <a:solidFill>
                  <a:srgbClr val="002060"/>
                </a:solidFill>
                <a:latin typeface="Arial" panose="020B0604020202020204" pitchFamily="34" charset="0"/>
                <a:cs typeface="Arial" panose="020B0604020202020204" pitchFamily="34" charset="0"/>
              </a:rPr>
              <a:t>   </a:t>
            </a:r>
            <a:r>
              <a:rPr lang="en-IN" sz="1800" dirty="0" smtClean="0">
                <a:solidFill>
                  <a:srgbClr val="C00000"/>
                </a:solidFill>
                <a:latin typeface="Arial" panose="020B0604020202020204" pitchFamily="34" charset="0"/>
                <a:cs typeface="Arial" panose="020B0604020202020204" pitchFamily="34" charset="0"/>
              </a:rPr>
              <a:t>Construct </a:t>
            </a:r>
            <a:r>
              <a:rPr lang="en-IN" sz="1800" dirty="0">
                <a:solidFill>
                  <a:srgbClr val="C00000"/>
                </a:solidFill>
                <a:latin typeface="Arial" panose="020B0604020202020204" pitchFamily="34" charset="0"/>
                <a:cs typeface="Arial" panose="020B0604020202020204" pitchFamily="34" charset="0"/>
              </a:rPr>
              <a:t>a climate-risk-management framework: </a:t>
            </a:r>
            <a:endParaRPr lang="en-IN" sz="1800" dirty="0" smtClean="0">
              <a:solidFill>
                <a:srgbClr val="C00000"/>
              </a:solidFill>
              <a:latin typeface="Arial" panose="020B0604020202020204" pitchFamily="34" charset="0"/>
              <a:cs typeface="Arial" panose="020B0604020202020204" pitchFamily="34" charset="0"/>
            </a:endParaRPr>
          </a:p>
          <a:p>
            <a:pPr algn="just"/>
            <a:r>
              <a:rPr lang="en-IN" sz="1800" dirty="0" smtClean="0">
                <a:solidFill>
                  <a:srgbClr val="002060"/>
                </a:solidFill>
                <a:latin typeface="Arial" panose="020B0604020202020204" pitchFamily="34" charset="0"/>
                <a:cs typeface="Arial" panose="020B0604020202020204" pitchFamily="34" charset="0"/>
              </a:rPr>
              <a:t>Banks </a:t>
            </a:r>
            <a:r>
              <a:rPr lang="en-IN" sz="1800" dirty="0">
                <a:solidFill>
                  <a:srgbClr val="002060"/>
                </a:solidFill>
                <a:latin typeface="Arial" panose="020B0604020202020204" pitchFamily="34" charset="0"/>
                <a:cs typeface="Arial" panose="020B0604020202020204" pitchFamily="34" charset="0"/>
              </a:rPr>
              <a:t>must aim to embed climate-risk factors into decision making across their front- and back-office activities and for both financial and nonfinancial risks including operational, legal, compliance, and reputational risks.</a:t>
            </a:r>
          </a:p>
          <a:p>
            <a:pPr marL="0" indent="0" algn="just">
              <a:buNone/>
            </a:pPr>
            <a:r>
              <a:rPr lang="en-IN" sz="1800" b="1" dirty="0">
                <a:solidFill>
                  <a:srgbClr val="002060"/>
                </a:solidFill>
                <a:latin typeface="Arial" panose="020B0604020202020204" pitchFamily="34" charset="0"/>
                <a:cs typeface="Arial" panose="020B0604020202020204" pitchFamily="34" charset="0"/>
              </a:rPr>
              <a:t> </a:t>
            </a:r>
            <a:r>
              <a:rPr lang="en-IN" sz="1800" b="1" dirty="0" smtClean="0">
                <a:solidFill>
                  <a:srgbClr val="002060"/>
                </a:solidFill>
                <a:latin typeface="Arial" panose="020B0604020202020204" pitchFamily="34" charset="0"/>
                <a:cs typeface="Arial" panose="020B0604020202020204" pitchFamily="34" charset="0"/>
              </a:rPr>
              <a:t>   </a:t>
            </a:r>
            <a:r>
              <a:rPr lang="en-IN" sz="1800" dirty="0" smtClean="0">
                <a:solidFill>
                  <a:srgbClr val="C00000"/>
                </a:solidFill>
                <a:latin typeface="Arial" panose="020B0604020202020204" pitchFamily="34" charset="0"/>
                <a:cs typeface="Arial" panose="020B0604020202020204" pitchFamily="34" charset="0"/>
              </a:rPr>
              <a:t>Protecting </a:t>
            </a:r>
            <a:r>
              <a:rPr lang="en-IN" sz="1800" dirty="0">
                <a:solidFill>
                  <a:srgbClr val="C00000"/>
                </a:solidFill>
                <a:latin typeface="Arial" panose="020B0604020202020204" pitchFamily="34" charset="0"/>
                <a:cs typeface="Arial" panose="020B0604020202020204" pitchFamily="34" charset="0"/>
              </a:rPr>
              <a:t>the balance sheet from uncertainty: </a:t>
            </a:r>
            <a:endParaRPr lang="en-IN" sz="1800" dirty="0" smtClean="0">
              <a:solidFill>
                <a:srgbClr val="C00000"/>
              </a:solidFill>
              <a:latin typeface="Arial" panose="020B0604020202020204" pitchFamily="34" charset="0"/>
              <a:cs typeface="Arial" panose="020B0604020202020204" pitchFamily="34" charset="0"/>
            </a:endParaRPr>
          </a:p>
          <a:p>
            <a:pPr algn="just"/>
            <a:r>
              <a:rPr lang="en-IN" sz="1800" dirty="0" smtClean="0">
                <a:solidFill>
                  <a:srgbClr val="002060"/>
                </a:solidFill>
                <a:latin typeface="Arial" panose="020B0604020202020204" pitchFamily="34" charset="0"/>
                <a:cs typeface="Arial" panose="020B0604020202020204" pitchFamily="34" charset="0"/>
              </a:rPr>
              <a:t>As </a:t>
            </a:r>
            <a:r>
              <a:rPr lang="en-IN" sz="1800" dirty="0">
                <a:solidFill>
                  <a:srgbClr val="002060"/>
                </a:solidFill>
                <a:latin typeface="Arial" panose="020B0604020202020204" pitchFamily="34" charset="0"/>
                <a:cs typeface="Arial" panose="020B0604020202020204" pitchFamily="34" charset="0"/>
              </a:rPr>
              <a:t>physical and transition risks materialize, corporates will become increasingly vulnerable to value erosion that could undermine their credit status</a:t>
            </a:r>
            <a:r>
              <a:rPr lang="en-IN" sz="1800" dirty="0" smtClean="0">
                <a:solidFill>
                  <a:srgbClr val="002060"/>
                </a:solidFill>
                <a:latin typeface="Arial" panose="020B0604020202020204" pitchFamily="34" charset="0"/>
                <a:cs typeface="Arial" panose="020B0604020202020204" pitchFamily="34" charset="0"/>
              </a:rPr>
              <a:t>.</a:t>
            </a:r>
          </a:p>
          <a:p>
            <a:pPr algn="just"/>
            <a:r>
              <a:rPr lang="en-IN" sz="1800" dirty="0" smtClean="0">
                <a:solidFill>
                  <a:srgbClr val="002060"/>
                </a:solidFill>
                <a:latin typeface="Arial" panose="020B0604020202020204" pitchFamily="34" charset="0"/>
                <a:cs typeface="Arial" panose="020B0604020202020204" pitchFamily="34" charset="0"/>
              </a:rPr>
              <a:t>These</a:t>
            </a:r>
            <a:r>
              <a:rPr lang="en-IN" sz="1800" dirty="0">
                <a:solidFill>
                  <a:srgbClr val="002060"/>
                </a:solidFill>
                <a:latin typeface="Arial" panose="020B0604020202020204" pitchFamily="34" charset="0"/>
                <a:cs typeface="Arial" panose="020B0604020202020204" pitchFamily="34" charset="0"/>
              </a:rPr>
              <a:t>, in turn, may have direct and indirect negative impact on banks, including an increase in </a:t>
            </a:r>
            <a:r>
              <a:rPr lang="en-IN" sz="1800" dirty="0">
                <a:solidFill>
                  <a:srgbClr val="C00000"/>
                </a:solidFill>
                <a:latin typeface="Arial" panose="020B0604020202020204" pitchFamily="34" charset="0"/>
                <a:cs typeface="Arial" panose="020B0604020202020204" pitchFamily="34" charset="0"/>
              </a:rPr>
              <a:t>stranded assets, uncertain residual values, and the potential loss of reputation </a:t>
            </a:r>
            <a:r>
              <a:rPr lang="en-IN" sz="1800" dirty="0">
                <a:solidFill>
                  <a:srgbClr val="002060"/>
                </a:solidFill>
                <a:latin typeface="Arial" panose="020B0604020202020204" pitchFamily="34" charset="0"/>
                <a:cs typeface="Arial" panose="020B0604020202020204" pitchFamily="34" charset="0"/>
              </a:rPr>
              <a:t>of banks.</a:t>
            </a:r>
          </a:p>
          <a:p>
            <a:pPr algn="just"/>
            <a:endParaRPr lang="en-IN" sz="18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0638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6564" y="1332575"/>
            <a:ext cx="10515600" cy="1325563"/>
          </a:xfrm>
        </p:spPr>
        <p:txBody>
          <a:bodyPr>
            <a:normAutofit/>
          </a:bodyPr>
          <a:lstStyle/>
          <a:p>
            <a:r>
              <a:rPr lang="en-US" sz="1800" b="1" dirty="0" smtClean="0">
                <a:solidFill>
                  <a:srgbClr val="C00000"/>
                </a:solidFill>
                <a:latin typeface="Arial" panose="020B0604020202020204" pitchFamily="34" charset="0"/>
                <a:cs typeface="Arial" panose="020B0604020202020204" pitchFamily="34" charset="0"/>
              </a:rPr>
              <a:t>                                   Tools for Transition Risk check / management</a:t>
            </a:r>
            <a:endParaRPr lang="en-IN" sz="1800" b="1"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056564" y="2658138"/>
            <a:ext cx="10515600" cy="4351338"/>
          </a:xfrm>
        </p:spPr>
        <p:txBody>
          <a:bodyPr>
            <a:normAutofit/>
          </a:bodyPr>
          <a:lstStyle/>
          <a:p>
            <a:pPr marL="0" indent="0" algn="just">
              <a:buNone/>
            </a:pPr>
            <a:r>
              <a:rPr lang="en-US" sz="1800" dirty="0">
                <a:solidFill>
                  <a:srgbClr val="002060"/>
                </a:solidFill>
                <a:latin typeface="Arial" panose="020B0604020202020204" pitchFamily="34" charset="0"/>
                <a:cs typeface="Arial" panose="020B0604020202020204" pitchFamily="34" charset="0"/>
              </a:rPr>
              <a:t>UNEP FI and Oliver Wyman launch ‘Transition Check’, a web-tool that takes a scenario-based approach for assessing transition </a:t>
            </a:r>
            <a:r>
              <a:rPr lang="en-US" sz="1800" dirty="0" smtClean="0">
                <a:solidFill>
                  <a:srgbClr val="002060"/>
                </a:solidFill>
                <a:latin typeface="Arial" panose="020B0604020202020204" pitchFamily="34" charset="0"/>
                <a:cs typeface="Arial" panose="020B0604020202020204" pitchFamily="34" charset="0"/>
              </a:rPr>
              <a:t>risk</a:t>
            </a:r>
            <a:r>
              <a:rPr lang="en-US" sz="1800" dirty="0">
                <a:solidFill>
                  <a:srgbClr val="002060"/>
                </a:solidFill>
                <a:latin typeface="Arial" panose="020B0604020202020204" pitchFamily="34" charset="0"/>
                <a:cs typeface="Arial" panose="020B0604020202020204" pitchFamily="34" charset="0"/>
              </a:rPr>
              <a:t> </a:t>
            </a:r>
            <a:r>
              <a:rPr lang="en-US" sz="1800" dirty="0" smtClean="0">
                <a:solidFill>
                  <a:srgbClr val="002060"/>
                </a:solidFill>
                <a:latin typeface="Arial" panose="020B0604020202020204" pitchFamily="34" charset="0"/>
                <a:cs typeface="Arial" panose="020B0604020202020204" pitchFamily="34" charset="0"/>
              </a:rPr>
              <a:t> </a:t>
            </a:r>
            <a:r>
              <a:rPr lang="en-US" sz="1800" dirty="0">
                <a:solidFill>
                  <a:srgbClr val="002060"/>
                </a:solidFill>
                <a:latin typeface="Arial" panose="020B0604020202020204" pitchFamily="34" charset="0"/>
                <a:cs typeface="Arial" panose="020B0604020202020204" pitchFamily="34" charset="0"/>
              </a:rPr>
              <a:t>and the potential impact of climate change on corporate lending portfolios within an overall framework consistent with the recommendations of the Financial Stability Board’s Task Force on Climate-related Financial Disclosures (TCFD</a:t>
            </a:r>
            <a:r>
              <a:rPr lang="en-US" sz="1800" dirty="0" smtClean="0">
                <a:solidFill>
                  <a:srgbClr val="002060"/>
                </a:solidFill>
                <a:latin typeface="Arial" panose="020B0604020202020204" pitchFamily="34" charset="0"/>
                <a:cs typeface="Arial" panose="020B0604020202020204" pitchFamily="34" charset="0"/>
              </a:rPr>
              <a:t>). </a:t>
            </a:r>
          </a:p>
          <a:p>
            <a:pPr marL="0" indent="0" algn="just">
              <a:buNone/>
            </a:pPr>
            <a:endParaRPr lang="en-US" sz="1800" dirty="0">
              <a:solidFill>
                <a:srgbClr val="002060"/>
              </a:solidFill>
              <a:latin typeface="Arial" panose="020B0604020202020204" pitchFamily="34" charset="0"/>
              <a:cs typeface="Arial" panose="020B0604020202020204" pitchFamily="34" charset="0"/>
            </a:endParaRPr>
          </a:p>
          <a:p>
            <a:pPr marL="0" indent="0" algn="just">
              <a:buNone/>
            </a:pPr>
            <a:r>
              <a:rPr lang="en-IN" sz="1800" dirty="0" smtClean="0">
                <a:solidFill>
                  <a:srgbClr val="C00000"/>
                </a:solidFill>
                <a:latin typeface="Arial" panose="020B0604020202020204" pitchFamily="34" charset="0"/>
                <a:cs typeface="Arial" panose="020B0604020202020204" pitchFamily="34" charset="0"/>
              </a:rPr>
              <a:t>https://www.unepfi.org/industries/banking/transition-check-launch/</a:t>
            </a:r>
          </a:p>
          <a:p>
            <a:pPr marL="0" indent="0" algn="just">
              <a:buNone/>
            </a:pPr>
            <a:endParaRPr lang="en-IN" sz="18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71012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8372" y="910843"/>
            <a:ext cx="10515600" cy="1325563"/>
          </a:xfrm>
        </p:spPr>
        <p:txBody>
          <a:bodyPr>
            <a:normAutofit/>
          </a:bodyPr>
          <a:lstStyle/>
          <a:p>
            <a:r>
              <a:rPr lang="en-US" sz="2000" b="1" dirty="0" smtClean="0">
                <a:solidFill>
                  <a:srgbClr val="C00000"/>
                </a:solidFill>
                <a:latin typeface="Arial" panose="020B0604020202020204" pitchFamily="34" charset="0"/>
                <a:cs typeface="Arial" panose="020B0604020202020204" pitchFamily="34" charset="0"/>
              </a:rPr>
              <a:t>      </a:t>
            </a:r>
            <a:r>
              <a:rPr lang="en-US" sz="2000" b="1" dirty="0" smtClean="0">
                <a:solidFill>
                  <a:srgbClr val="C00000"/>
                </a:solidFill>
                <a:latin typeface="Arial" panose="020B0604020202020204" pitchFamily="34" charset="0"/>
                <a:cs typeface="Arial" panose="020B0604020202020204" pitchFamily="34" charset="0"/>
              </a:rPr>
              <a:t>              Stress Testing - </a:t>
            </a:r>
            <a:r>
              <a:rPr lang="en-US" sz="1800" b="1" dirty="0">
                <a:solidFill>
                  <a:srgbClr val="C00000"/>
                </a:solidFill>
                <a:latin typeface="Arial" panose="020B0604020202020204" pitchFamily="34" charset="0"/>
                <a:cs typeface="Arial" panose="020B0604020202020204" pitchFamily="34" charset="0"/>
              </a:rPr>
              <a:t>S</a:t>
            </a:r>
            <a:r>
              <a:rPr lang="en-US" sz="1800" b="1" dirty="0" smtClean="0">
                <a:solidFill>
                  <a:srgbClr val="C00000"/>
                </a:solidFill>
                <a:latin typeface="Arial" panose="020B0604020202020204" pitchFamily="34" charset="0"/>
                <a:cs typeface="Arial" panose="020B0604020202020204" pitchFamily="34" charset="0"/>
              </a:rPr>
              <a:t>cenario </a:t>
            </a:r>
            <a:r>
              <a:rPr lang="en-US" sz="1800" b="1" dirty="0" smtClean="0">
                <a:solidFill>
                  <a:srgbClr val="C00000"/>
                </a:solidFill>
                <a:latin typeface="Arial" panose="020B0604020202020204" pitchFamily="34" charset="0"/>
                <a:cs typeface="Arial" panose="020B0604020202020204" pitchFamily="34" charset="0"/>
              </a:rPr>
              <a:t>analysis frameworks</a:t>
            </a:r>
            <a:endParaRPr lang="en-IN" sz="1800" b="1"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51079" y="2096082"/>
            <a:ext cx="10515600" cy="4351338"/>
          </a:xfrm>
        </p:spPr>
        <p:txBody>
          <a:bodyPr>
            <a:normAutofit/>
          </a:bodyPr>
          <a:lstStyle/>
          <a:p>
            <a:pPr algn="just"/>
            <a:r>
              <a:rPr lang="en-US" sz="1800" dirty="0">
                <a:solidFill>
                  <a:srgbClr val="002060"/>
                </a:solidFill>
                <a:latin typeface="Arial" panose="020B0604020202020204" pitchFamily="34" charset="0"/>
                <a:cs typeface="Arial" panose="020B0604020202020204" pitchFamily="34" charset="0"/>
              </a:rPr>
              <a:t>The most popular scenario </a:t>
            </a:r>
            <a:r>
              <a:rPr lang="en-US" sz="1800" dirty="0" smtClean="0">
                <a:solidFill>
                  <a:srgbClr val="002060"/>
                </a:solidFill>
                <a:latin typeface="Arial" panose="020B0604020202020204" pitchFamily="34" charset="0"/>
                <a:cs typeface="Arial" panose="020B0604020202020204" pitchFamily="34" charset="0"/>
              </a:rPr>
              <a:t>analysis tool used </a:t>
            </a:r>
            <a:r>
              <a:rPr lang="en-US" sz="1800" dirty="0">
                <a:solidFill>
                  <a:srgbClr val="002060"/>
                </a:solidFill>
                <a:latin typeface="Arial" panose="020B0604020202020204" pitchFamily="34" charset="0"/>
                <a:cs typeface="Arial" panose="020B0604020202020204" pitchFamily="34" charset="0"/>
              </a:rPr>
              <a:t>is the </a:t>
            </a:r>
            <a:r>
              <a:rPr lang="en-US" sz="1800" dirty="0">
                <a:solidFill>
                  <a:srgbClr val="C00000"/>
                </a:solidFill>
                <a:latin typeface="Arial" panose="020B0604020202020204" pitchFamily="34" charset="0"/>
                <a:cs typeface="Arial" panose="020B0604020202020204" pitchFamily="34" charset="0"/>
              </a:rPr>
              <a:t>Representative Concentration Pathway 8.5 </a:t>
            </a:r>
            <a:r>
              <a:rPr lang="en-US" sz="1800" dirty="0">
                <a:solidFill>
                  <a:srgbClr val="002060"/>
                </a:solidFill>
                <a:latin typeface="Arial" panose="020B0604020202020204" pitchFamily="34" charset="0"/>
                <a:cs typeface="Arial" panose="020B0604020202020204" pitchFamily="34" charset="0"/>
              </a:rPr>
              <a:t>(RCP 8.5), published by the Intergovernmental Panel on Climate Change (IPCC), </a:t>
            </a:r>
            <a:endParaRPr lang="en-US" sz="1800" dirty="0" smtClean="0">
              <a:solidFill>
                <a:srgbClr val="002060"/>
              </a:solidFill>
              <a:latin typeface="Arial" panose="020B0604020202020204" pitchFamily="34" charset="0"/>
              <a:cs typeface="Arial" panose="020B0604020202020204" pitchFamily="34" charset="0"/>
            </a:endParaRPr>
          </a:p>
          <a:p>
            <a:pPr algn="just"/>
            <a:r>
              <a:rPr lang="en-US" sz="1800" dirty="0" smtClean="0">
                <a:solidFill>
                  <a:srgbClr val="002060"/>
                </a:solidFill>
                <a:latin typeface="Arial" panose="020B0604020202020204" pitchFamily="34" charset="0"/>
                <a:cs typeface="Arial" panose="020B0604020202020204" pitchFamily="34" charset="0"/>
              </a:rPr>
              <a:t>The </a:t>
            </a:r>
            <a:r>
              <a:rPr lang="en-US" sz="1800" dirty="0">
                <a:solidFill>
                  <a:srgbClr val="002060"/>
                </a:solidFill>
                <a:latin typeface="Arial" panose="020B0604020202020204" pitchFamily="34" charset="0"/>
                <a:cs typeface="Arial" panose="020B0604020202020204" pitchFamily="34" charset="0"/>
              </a:rPr>
              <a:t>next most popular scenarios are aligned with the Paris Agreement, namely the International </a:t>
            </a:r>
            <a:r>
              <a:rPr lang="en-US" sz="1800" dirty="0">
                <a:solidFill>
                  <a:srgbClr val="C00000"/>
                </a:solidFill>
                <a:latin typeface="Arial" panose="020B0604020202020204" pitchFamily="34" charset="0"/>
                <a:cs typeface="Arial" panose="020B0604020202020204" pitchFamily="34" charset="0"/>
              </a:rPr>
              <a:t>Economic Agency’s Sustainable Development Scenario</a:t>
            </a:r>
            <a:r>
              <a:rPr lang="en-US" sz="1800" dirty="0">
                <a:solidFill>
                  <a:srgbClr val="002060"/>
                </a:solidFill>
                <a:latin typeface="Arial" panose="020B0604020202020204" pitchFamily="34" charset="0"/>
                <a:cs typeface="Arial" panose="020B0604020202020204" pitchFamily="34" charset="0"/>
              </a:rPr>
              <a:t> (‘IEA SDS’) and </a:t>
            </a:r>
            <a:r>
              <a:rPr lang="en-US" sz="1800" dirty="0">
                <a:solidFill>
                  <a:srgbClr val="C00000"/>
                </a:solidFill>
                <a:latin typeface="Arial" panose="020B0604020202020204" pitchFamily="34" charset="0"/>
                <a:cs typeface="Arial" panose="020B0604020202020204" pitchFamily="34" charset="0"/>
              </a:rPr>
              <a:t>the IPCC’s RCP 2.6</a:t>
            </a:r>
            <a:r>
              <a:rPr lang="en-US" sz="1800" dirty="0">
                <a:solidFill>
                  <a:srgbClr val="002060"/>
                </a:solidFill>
                <a:latin typeface="Arial" panose="020B0604020202020204" pitchFamily="34" charset="0"/>
                <a:cs typeface="Arial" panose="020B0604020202020204" pitchFamily="34" charset="0"/>
              </a:rPr>
              <a:t>. </a:t>
            </a:r>
            <a:endParaRPr lang="en-US" sz="1800" dirty="0" smtClean="0">
              <a:solidFill>
                <a:srgbClr val="002060"/>
              </a:solidFill>
              <a:latin typeface="Arial" panose="020B0604020202020204" pitchFamily="34" charset="0"/>
              <a:cs typeface="Arial" panose="020B0604020202020204" pitchFamily="34" charset="0"/>
            </a:endParaRPr>
          </a:p>
          <a:p>
            <a:pPr algn="just"/>
            <a:r>
              <a:rPr lang="en-US" sz="1800" dirty="0" smtClean="0">
                <a:solidFill>
                  <a:srgbClr val="002060"/>
                </a:solidFill>
                <a:latin typeface="Arial" panose="020B0604020202020204" pitchFamily="34" charset="0"/>
                <a:cs typeface="Arial" panose="020B0604020202020204" pitchFamily="34" charset="0"/>
              </a:rPr>
              <a:t>The</a:t>
            </a:r>
            <a:r>
              <a:rPr lang="en-US" sz="1800" dirty="0">
                <a:solidFill>
                  <a:srgbClr val="002060"/>
                </a:solidFill>
                <a:latin typeface="Arial" panose="020B0604020202020204" pitchFamily="34" charset="0"/>
                <a:cs typeface="Arial" panose="020B0604020202020204" pitchFamily="34" charset="0"/>
              </a:rPr>
              <a:t> Network for Greening the Financial System (NGFS), which now comprises 66 central banks and regulators, recently published a set of global ‘reference’ scenarios and a </a:t>
            </a:r>
            <a:r>
              <a:rPr lang="en-US" sz="1800" dirty="0" smtClean="0">
                <a:solidFill>
                  <a:srgbClr val="002060"/>
                </a:solidFill>
                <a:latin typeface="Arial" panose="020B0604020202020204" pitchFamily="34" charset="0"/>
                <a:cs typeface="Arial" panose="020B0604020202020204" pitchFamily="34" charset="0"/>
              </a:rPr>
              <a:t>guide</a:t>
            </a:r>
            <a:r>
              <a:rPr lang="en-US" sz="1800" dirty="0">
                <a:solidFill>
                  <a:srgbClr val="002060"/>
                </a:solidFill>
                <a:latin typeface="Arial" panose="020B0604020202020204" pitchFamily="34" charset="0"/>
                <a:cs typeface="Arial" panose="020B0604020202020204" pitchFamily="34" charset="0"/>
              </a:rPr>
              <a:t> </a:t>
            </a:r>
            <a:r>
              <a:rPr lang="en-US" sz="1800" dirty="0" smtClean="0">
                <a:solidFill>
                  <a:srgbClr val="002060"/>
                </a:solidFill>
                <a:latin typeface="Arial" panose="020B0604020202020204" pitchFamily="34" charset="0"/>
                <a:cs typeface="Arial" panose="020B0604020202020204" pitchFamily="34" charset="0"/>
              </a:rPr>
              <a:t>providing </a:t>
            </a:r>
            <a:r>
              <a:rPr lang="en-US" sz="1800" dirty="0">
                <a:solidFill>
                  <a:srgbClr val="002060"/>
                </a:solidFill>
                <a:latin typeface="Arial" panose="020B0604020202020204" pitchFamily="34" charset="0"/>
                <a:cs typeface="Arial" panose="020B0604020202020204" pitchFamily="34" charset="0"/>
              </a:rPr>
              <a:t>practical advice on how scenario analysis may be used to assess climate risks to the economy and financial system</a:t>
            </a:r>
            <a:endParaRPr lang="en-IN" sz="18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41440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a:xfrm>
            <a:off x="838200" y="1427151"/>
            <a:ext cx="10515600" cy="4351338"/>
          </a:xfrm>
        </p:spPr>
        <p:txBody>
          <a:bodyPr>
            <a:normAutofit/>
          </a:bodyPr>
          <a:lstStyle/>
          <a:p>
            <a:pPr marL="0" indent="0" algn="just">
              <a:buNone/>
            </a:pPr>
            <a:r>
              <a:rPr lang="en-IN" sz="1800" dirty="0" smtClean="0">
                <a:solidFill>
                  <a:srgbClr val="C00000"/>
                </a:solidFill>
                <a:latin typeface="Arial" panose="020B0604020202020204" pitchFamily="34" charset="0"/>
                <a:cs typeface="Arial" panose="020B0604020202020204" pitchFamily="34" charset="0"/>
              </a:rPr>
              <a:t>                                 </a:t>
            </a:r>
            <a:r>
              <a:rPr lang="en-IN" sz="1800" b="1" dirty="0" smtClean="0">
                <a:solidFill>
                  <a:srgbClr val="C00000"/>
                </a:solidFill>
                <a:latin typeface="Arial" panose="020B0604020202020204" pitchFamily="34" charset="0"/>
                <a:cs typeface="Arial" panose="020B0604020202020204" pitchFamily="34" charset="0"/>
              </a:rPr>
              <a:t>Need for reviewing </a:t>
            </a:r>
            <a:r>
              <a:rPr lang="en-IN" sz="1800" b="1" dirty="0">
                <a:solidFill>
                  <a:srgbClr val="C00000"/>
                </a:solidFill>
                <a:latin typeface="Arial" panose="020B0604020202020204" pitchFamily="34" charset="0"/>
                <a:cs typeface="Arial" panose="020B0604020202020204" pitchFamily="34" charset="0"/>
              </a:rPr>
              <a:t>the prudential framework for banks </a:t>
            </a:r>
            <a:endParaRPr lang="en-IN" sz="1800" b="1" dirty="0" smtClean="0">
              <a:solidFill>
                <a:srgbClr val="C00000"/>
              </a:solidFill>
              <a:latin typeface="Arial" panose="020B0604020202020204" pitchFamily="34" charset="0"/>
              <a:cs typeface="Arial" panose="020B0604020202020204" pitchFamily="34" charset="0"/>
            </a:endParaRPr>
          </a:p>
          <a:p>
            <a:pPr marL="0" indent="0" algn="just">
              <a:buNone/>
            </a:pPr>
            <a:endParaRPr lang="en-IN" sz="1800" b="1" dirty="0">
              <a:solidFill>
                <a:srgbClr val="C00000"/>
              </a:solidFill>
              <a:latin typeface="Arial" panose="020B0604020202020204" pitchFamily="34" charset="0"/>
              <a:cs typeface="Arial" panose="020B0604020202020204" pitchFamily="34" charset="0"/>
            </a:endParaRPr>
          </a:p>
          <a:p>
            <a:pPr algn="just"/>
            <a:r>
              <a:rPr lang="en-IN" sz="1800" dirty="0">
                <a:solidFill>
                  <a:srgbClr val="002060"/>
                </a:solidFill>
                <a:latin typeface="Arial" panose="020B0604020202020204" pitchFamily="34" charset="0"/>
                <a:cs typeface="Arial" panose="020B0604020202020204" pitchFamily="34" charset="0"/>
              </a:rPr>
              <a:t>The increasing evidence showing that climate change poses real financial </a:t>
            </a:r>
            <a:r>
              <a:rPr lang="en-IN" sz="1800" dirty="0" smtClean="0">
                <a:solidFill>
                  <a:srgbClr val="002060"/>
                </a:solidFill>
                <a:latin typeface="Arial" panose="020B0604020202020204" pitchFamily="34" charset="0"/>
                <a:cs typeface="Arial" panose="020B0604020202020204" pitchFamily="34" charset="0"/>
              </a:rPr>
              <a:t>risks </a:t>
            </a:r>
            <a:r>
              <a:rPr lang="en-IN" sz="1800" dirty="0" smtClean="0">
                <a:solidFill>
                  <a:srgbClr val="C00000"/>
                </a:solidFill>
                <a:latin typeface="Arial" panose="020B0604020202020204" pitchFamily="34" charset="0"/>
                <a:cs typeface="Arial" panose="020B0604020202020204" pitchFamily="34" charset="0"/>
              </a:rPr>
              <a:t>calls </a:t>
            </a:r>
            <a:r>
              <a:rPr lang="en-IN" sz="1800" dirty="0">
                <a:solidFill>
                  <a:srgbClr val="C00000"/>
                </a:solidFill>
                <a:latin typeface="Arial" panose="020B0604020202020204" pitchFamily="34" charset="0"/>
                <a:cs typeface="Arial" panose="020B0604020202020204" pitchFamily="34" charset="0"/>
              </a:rPr>
              <a:t>for addressing the gaps in the prudential framework. </a:t>
            </a:r>
            <a:endParaRPr lang="en-IN" sz="1800" dirty="0" smtClean="0">
              <a:solidFill>
                <a:srgbClr val="C00000"/>
              </a:solidFill>
              <a:latin typeface="Arial" panose="020B0604020202020204" pitchFamily="34" charset="0"/>
              <a:cs typeface="Arial" panose="020B0604020202020204" pitchFamily="34" charset="0"/>
            </a:endParaRPr>
          </a:p>
          <a:p>
            <a:pPr algn="just"/>
            <a:r>
              <a:rPr lang="en-IN" sz="1800" dirty="0" smtClean="0">
                <a:solidFill>
                  <a:srgbClr val="002060"/>
                </a:solidFill>
                <a:latin typeface="Arial" panose="020B0604020202020204" pitchFamily="34" charset="0"/>
                <a:cs typeface="Arial" panose="020B0604020202020204" pitchFamily="34" charset="0"/>
              </a:rPr>
              <a:t>Given </a:t>
            </a:r>
            <a:r>
              <a:rPr lang="en-IN" sz="1800" dirty="0">
                <a:solidFill>
                  <a:srgbClr val="002060"/>
                </a:solidFill>
                <a:latin typeface="Arial" panose="020B0604020202020204" pitchFamily="34" charset="0"/>
                <a:cs typeface="Arial" panose="020B0604020202020204" pitchFamily="34" charset="0"/>
              </a:rPr>
              <a:t>the challenges of capturing the impact of climate-related financial risks, </a:t>
            </a:r>
            <a:r>
              <a:rPr lang="en-IN" sz="1800" dirty="0">
                <a:solidFill>
                  <a:srgbClr val="C00000"/>
                </a:solidFill>
                <a:latin typeface="Arial" panose="020B0604020202020204" pitchFamily="34" charset="0"/>
                <a:cs typeface="Arial" panose="020B0604020202020204" pitchFamily="34" charset="0"/>
              </a:rPr>
              <a:t>some of the principles and methodologies underpinning the Basel Pillar 1 framework might not hold. </a:t>
            </a:r>
            <a:endParaRPr lang="en-IN" sz="1800" dirty="0" smtClean="0">
              <a:solidFill>
                <a:srgbClr val="C00000"/>
              </a:solidFill>
              <a:latin typeface="Arial" panose="020B0604020202020204" pitchFamily="34" charset="0"/>
              <a:cs typeface="Arial" panose="020B0604020202020204" pitchFamily="34" charset="0"/>
            </a:endParaRPr>
          </a:p>
          <a:p>
            <a:pPr algn="just"/>
            <a:r>
              <a:rPr lang="en-IN" sz="1800" dirty="0" smtClean="0">
                <a:solidFill>
                  <a:srgbClr val="002060"/>
                </a:solidFill>
                <a:latin typeface="Arial" panose="020B0604020202020204" pitchFamily="34" charset="0"/>
                <a:cs typeface="Arial" panose="020B0604020202020204" pitchFamily="34" charset="0"/>
              </a:rPr>
              <a:t>In </a:t>
            </a:r>
            <a:r>
              <a:rPr lang="en-IN" sz="1800" dirty="0">
                <a:solidFill>
                  <a:srgbClr val="002060"/>
                </a:solidFill>
                <a:latin typeface="Arial" panose="020B0604020202020204" pitchFamily="34" charset="0"/>
                <a:cs typeface="Arial" panose="020B0604020202020204" pitchFamily="34" charset="0"/>
              </a:rPr>
              <a:t>particular, the forward-looking aspects of climate risks and uncertainty about how these risks will manifest over different time horizons and business cycles poses a significant challenge in terms of properly capturing these risks</a:t>
            </a:r>
            <a:r>
              <a:rPr lang="en-IN" sz="1800" dirty="0" smtClean="0">
                <a:solidFill>
                  <a:srgbClr val="002060"/>
                </a:solidFill>
                <a:latin typeface="Arial" panose="020B0604020202020204" pitchFamily="34" charset="0"/>
                <a:cs typeface="Arial" panose="020B0604020202020204" pitchFamily="34" charset="0"/>
              </a:rPr>
              <a:t>.</a:t>
            </a:r>
          </a:p>
          <a:p>
            <a:pPr algn="just"/>
            <a:r>
              <a:rPr lang="en-IN" sz="1800" dirty="0" smtClean="0">
                <a:solidFill>
                  <a:srgbClr val="002060"/>
                </a:solidFill>
                <a:latin typeface="Arial" panose="020B0604020202020204" pitchFamily="34" charset="0"/>
                <a:cs typeface="Arial" panose="020B0604020202020204" pitchFamily="34" charset="0"/>
              </a:rPr>
              <a:t>Some </a:t>
            </a:r>
            <a:r>
              <a:rPr lang="en-IN" sz="1800" dirty="0">
                <a:solidFill>
                  <a:srgbClr val="002060"/>
                </a:solidFill>
                <a:latin typeface="Arial" panose="020B0604020202020204" pitchFamily="34" charset="0"/>
                <a:cs typeface="Arial" panose="020B0604020202020204" pitchFamily="34" charset="0"/>
              </a:rPr>
              <a:t>parts of the Basel framework are, on the contrary, </a:t>
            </a:r>
            <a:r>
              <a:rPr lang="en-IN" sz="1800" dirty="0">
                <a:solidFill>
                  <a:srgbClr val="C00000"/>
                </a:solidFill>
                <a:latin typeface="Arial" panose="020B0604020202020204" pitchFamily="34" charset="0"/>
                <a:cs typeface="Arial" panose="020B0604020202020204" pitchFamily="34" charset="0"/>
              </a:rPr>
              <a:t>backward-looking</a:t>
            </a:r>
            <a:r>
              <a:rPr lang="en-IN" sz="1800" dirty="0">
                <a:solidFill>
                  <a:srgbClr val="002060"/>
                </a:solidFill>
                <a:latin typeface="Arial" panose="020B0604020202020204" pitchFamily="34" charset="0"/>
                <a:cs typeface="Arial" panose="020B0604020202020204" pitchFamily="34" charset="0"/>
              </a:rPr>
              <a:t>, as they rely on consistent, historical data to gauge the relationships between risk factors and exposures, including under adverse economic conditions or unexpected events. </a:t>
            </a:r>
          </a:p>
          <a:p>
            <a:pPr algn="just"/>
            <a:endParaRPr lang="en-IN" sz="18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29250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0238" y="1184322"/>
            <a:ext cx="8596668" cy="1320800"/>
          </a:xfrm>
        </p:spPr>
        <p:txBody>
          <a:bodyPr>
            <a:normAutofit/>
          </a:bodyPr>
          <a:lstStyle/>
          <a:p>
            <a:r>
              <a:rPr lang="en-US" sz="1800" b="1" dirty="0" smtClean="0">
                <a:solidFill>
                  <a:srgbClr val="C00000"/>
                </a:solidFill>
                <a:latin typeface="Arial" panose="020B0604020202020204" pitchFamily="34" charset="0"/>
                <a:cs typeface="Arial" panose="020B0604020202020204" pitchFamily="34" charset="0"/>
              </a:rPr>
              <a:t>RBI Discussion paper on Climate Risk and Sustainable Finance</a:t>
            </a:r>
            <a:endParaRPr lang="en-IN" sz="1800" b="1"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524443" y="2301922"/>
            <a:ext cx="8596668" cy="3880773"/>
          </a:xfrm>
        </p:spPr>
        <p:txBody>
          <a:bodyPr>
            <a:normAutofit/>
          </a:bodyPr>
          <a:lstStyle/>
          <a:p>
            <a:pPr algn="just"/>
            <a:r>
              <a:rPr lang="en-US" sz="1800" dirty="0">
                <a:solidFill>
                  <a:srgbClr val="C00000"/>
                </a:solidFill>
                <a:latin typeface="Arial" panose="020B0604020202020204" pitchFamily="34" charset="0"/>
                <a:cs typeface="Arial" panose="020B0604020202020204" pitchFamily="34" charset="0"/>
              </a:rPr>
              <a:t>Voluntary Target for Green Finance </a:t>
            </a:r>
            <a:r>
              <a:rPr lang="en-US" sz="1800" dirty="0">
                <a:solidFill>
                  <a:srgbClr val="002060"/>
                </a:solidFill>
                <a:latin typeface="Arial" panose="020B0604020202020204" pitchFamily="34" charset="0"/>
                <a:cs typeface="Arial" panose="020B0604020202020204" pitchFamily="34" charset="0"/>
              </a:rPr>
              <a:t>As a part of their commitment to scale up lending for green finance, the Reserve Bank would seek to encourage </a:t>
            </a:r>
            <a:r>
              <a:rPr lang="en-US" sz="1800" dirty="0" smtClean="0">
                <a:solidFill>
                  <a:srgbClr val="002060"/>
                </a:solidFill>
                <a:latin typeface="Arial" panose="020B0604020202020204" pitchFamily="34" charset="0"/>
                <a:cs typeface="Arial" panose="020B0604020202020204" pitchFamily="34" charset="0"/>
              </a:rPr>
              <a:t>banks </a:t>
            </a:r>
            <a:r>
              <a:rPr lang="en-US" sz="1800" dirty="0">
                <a:solidFill>
                  <a:srgbClr val="002060"/>
                </a:solidFill>
                <a:latin typeface="Arial" panose="020B0604020202020204" pitchFamily="34" charset="0"/>
                <a:cs typeface="Arial" panose="020B0604020202020204" pitchFamily="34" charset="0"/>
              </a:rPr>
              <a:t>to set a voluntary funding target to increase green funding with </a:t>
            </a:r>
            <a:r>
              <a:rPr lang="en-US" sz="1800" dirty="0" smtClean="0">
                <a:solidFill>
                  <a:srgbClr val="002060"/>
                </a:solidFill>
                <a:latin typeface="Arial" panose="020B0604020202020204" pitchFamily="34" charset="0"/>
                <a:cs typeface="Arial" panose="020B0604020202020204" pitchFamily="34" charset="0"/>
              </a:rPr>
              <a:t>the approval </a:t>
            </a:r>
            <a:r>
              <a:rPr lang="en-US" sz="1800" dirty="0">
                <a:solidFill>
                  <a:srgbClr val="002060"/>
                </a:solidFill>
                <a:latin typeface="Arial" panose="020B0604020202020204" pitchFamily="34" charset="0"/>
                <a:cs typeface="Arial" panose="020B0604020202020204" pitchFamily="34" charset="0"/>
              </a:rPr>
              <a:t>of their Board</a:t>
            </a:r>
            <a:r>
              <a:rPr lang="en-US" sz="1800" dirty="0" smtClean="0">
                <a:solidFill>
                  <a:srgbClr val="002060"/>
                </a:solidFill>
                <a:latin typeface="Arial" panose="020B0604020202020204" pitchFamily="34" charset="0"/>
                <a:cs typeface="Arial" panose="020B0604020202020204" pitchFamily="34" charset="0"/>
              </a:rPr>
              <a:t>. </a:t>
            </a:r>
            <a:endParaRPr lang="en-US" sz="1800" dirty="0">
              <a:solidFill>
                <a:srgbClr val="002060"/>
              </a:solidFill>
              <a:latin typeface="Arial" panose="020B0604020202020204" pitchFamily="34" charset="0"/>
              <a:cs typeface="Arial" panose="020B0604020202020204" pitchFamily="34" charset="0"/>
            </a:endParaRPr>
          </a:p>
          <a:p>
            <a:pPr algn="just"/>
            <a:r>
              <a:rPr lang="en-US" sz="1800" dirty="0" smtClean="0">
                <a:solidFill>
                  <a:srgbClr val="002060"/>
                </a:solidFill>
                <a:latin typeface="Arial" panose="020B0604020202020204" pitchFamily="34" charset="0"/>
                <a:cs typeface="Arial" panose="020B0604020202020204" pitchFamily="34" charset="0"/>
              </a:rPr>
              <a:t>they </a:t>
            </a:r>
            <a:r>
              <a:rPr lang="en-US" sz="1800" dirty="0">
                <a:solidFill>
                  <a:srgbClr val="002060"/>
                </a:solidFill>
                <a:latin typeface="Arial" panose="020B0604020202020204" pitchFamily="34" charset="0"/>
                <a:cs typeface="Arial" panose="020B0604020202020204" pitchFamily="34" charset="0"/>
              </a:rPr>
              <a:t>may set an </a:t>
            </a:r>
            <a:r>
              <a:rPr lang="en-US" sz="1800" dirty="0">
                <a:solidFill>
                  <a:srgbClr val="C00000"/>
                </a:solidFill>
                <a:latin typeface="Arial" panose="020B0604020202020204" pitchFamily="34" charset="0"/>
                <a:cs typeface="Arial" panose="020B0604020202020204" pitchFamily="34" charset="0"/>
              </a:rPr>
              <a:t>incremental target </a:t>
            </a:r>
            <a:r>
              <a:rPr lang="en-US" sz="1800" dirty="0">
                <a:solidFill>
                  <a:srgbClr val="002060"/>
                </a:solidFill>
                <a:latin typeface="Arial" panose="020B0604020202020204" pitchFamily="34" charset="0"/>
                <a:cs typeface="Arial" panose="020B0604020202020204" pitchFamily="34" charset="0"/>
              </a:rPr>
              <a:t>for green finance over short, medium and longer term towards certain identified sectors</a:t>
            </a:r>
            <a:r>
              <a:rPr lang="en-US" sz="1800" dirty="0" smtClean="0">
                <a:solidFill>
                  <a:srgbClr val="002060"/>
                </a:solidFill>
                <a:latin typeface="Arial" panose="020B0604020202020204" pitchFamily="34" charset="0"/>
                <a:cs typeface="Arial" panose="020B0604020202020204" pitchFamily="34" charset="0"/>
              </a:rPr>
              <a:t>. </a:t>
            </a:r>
            <a:endParaRPr lang="en-US" sz="1800" dirty="0">
              <a:solidFill>
                <a:srgbClr val="002060"/>
              </a:solidFill>
              <a:latin typeface="Arial" panose="020B0604020202020204" pitchFamily="34" charset="0"/>
              <a:cs typeface="Arial" panose="020B0604020202020204" pitchFamily="34" charset="0"/>
            </a:endParaRPr>
          </a:p>
          <a:p>
            <a:pPr algn="just"/>
            <a:r>
              <a:rPr lang="en-US" sz="1800" dirty="0" smtClean="0">
                <a:solidFill>
                  <a:srgbClr val="002060"/>
                </a:solidFill>
                <a:latin typeface="Arial" panose="020B0604020202020204" pitchFamily="34" charset="0"/>
                <a:cs typeface="Arial" panose="020B0604020202020204" pitchFamily="34" charset="0"/>
              </a:rPr>
              <a:t>The </a:t>
            </a:r>
            <a:r>
              <a:rPr lang="en-US" sz="1800" dirty="0">
                <a:solidFill>
                  <a:srgbClr val="002060"/>
                </a:solidFill>
                <a:latin typeface="Arial" panose="020B0604020202020204" pitchFamily="34" charset="0"/>
                <a:cs typeface="Arial" panose="020B0604020202020204" pitchFamily="34" charset="0"/>
              </a:rPr>
              <a:t>achievement of these targets may be </a:t>
            </a:r>
            <a:r>
              <a:rPr lang="en-US" sz="1800" dirty="0">
                <a:solidFill>
                  <a:srgbClr val="C00000"/>
                </a:solidFill>
                <a:latin typeface="Arial" panose="020B0604020202020204" pitchFamily="34" charset="0"/>
                <a:cs typeface="Arial" panose="020B0604020202020204" pitchFamily="34" charset="0"/>
              </a:rPr>
              <a:t>reviewed annually</a:t>
            </a:r>
            <a:r>
              <a:rPr lang="en-US" sz="1800" dirty="0">
                <a:solidFill>
                  <a:schemeClr val="accent4">
                    <a:lumMod val="75000"/>
                  </a:schemeClr>
                </a:solidFill>
                <a:latin typeface="Arial" panose="020B0604020202020204" pitchFamily="34" charset="0"/>
                <a:cs typeface="Arial" panose="020B0604020202020204" pitchFamily="34" charset="0"/>
              </a:rPr>
              <a:t> </a:t>
            </a:r>
            <a:r>
              <a:rPr lang="en-US" sz="1800" dirty="0">
                <a:solidFill>
                  <a:srgbClr val="002060"/>
                </a:solidFill>
                <a:latin typeface="Arial" panose="020B0604020202020204" pitchFamily="34" charset="0"/>
                <a:cs typeface="Arial" panose="020B0604020202020204" pitchFamily="34" charset="0"/>
              </a:rPr>
              <a:t>to assess the positive environmental outcomes.</a:t>
            </a:r>
            <a:endParaRPr lang="en-IN" sz="18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43195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1488617" y="1850292"/>
            <a:ext cx="8596668" cy="3880773"/>
          </a:xfrm>
        </p:spPr>
        <p:txBody>
          <a:bodyPr>
            <a:normAutofit/>
          </a:bodyPr>
          <a:lstStyle/>
          <a:p>
            <a:pPr marL="0" indent="0" algn="just">
              <a:buNone/>
            </a:pPr>
            <a:r>
              <a:rPr lang="en-US" dirty="0" smtClean="0"/>
              <a:t>                      </a:t>
            </a:r>
            <a:r>
              <a:rPr lang="en-US" sz="1800" b="1" dirty="0" smtClean="0">
                <a:solidFill>
                  <a:srgbClr val="C00000"/>
                </a:solidFill>
                <a:latin typeface="Arial" panose="020B0604020202020204" pitchFamily="34" charset="0"/>
                <a:cs typeface="Arial" panose="020B0604020202020204" pitchFamily="34" charset="0"/>
              </a:rPr>
              <a:t>Green </a:t>
            </a:r>
            <a:r>
              <a:rPr lang="en-US" sz="1800" b="1" dirty="0">
                <a:solidFill>
                  <a:srgbClr val="C00000"/>
                </a:solidFill>
                <a:latin typeface="Arial" panose="020B0604020202020204" pitchFamily="34" charset="0"/>
                <a:cs typeface="Arial" panose="020B0604020202020204" pitchFamily="34" charset="0"/>
              </a:rPr>
              <a:t>Branches and Green Data </a:t>
            </a:r>
            <a:r>
              <a:rPr lang="en-US" sz="1800" b="1" dirty="0" smtClean="0">
                <a:solidFill>
                  <a:srgbClr val="C00000"/>
                </a:solidFill>
                <a:latin typeface="Arial" panose="020B0604020202020204" pitchFamily="34" charset="0"/>
                <a:cs typeface="Arial" panose="020B0604020202020204" pitchFamily="34" charset="0"/>
              </a:rPr>
              <a:t>Centre’s</a:t>
            </a:r>
          </a:p>
          <a:p>
            <a:pPr marL="0" indent="0" algn="just">
              <a:buNone/>
            </a:pPr>
            <a:endParaRPr lang="en-US" sz="1900" b="1" dirty="0" smtClean="0">
              <a:solidFill>
                <a:srgbClr val="C00000"/>
              </a:solidFill>
              <a:latin typeface="Arial" panose="020B0604020202020204" pitchFamily="34" charset="0"/>
              <a:cs typeface="Arial" panose="020B0604020202020204" pitchFamily="34" charset="0"/>
            </a:endParaRPr>
          </a:p>
          <a:p>
            <a:pPr algn="just"/>
            <a:r>
              <a:rPr lang="en-US" sz="1900" dirty="0" smtClean="0">
                <a:solidFill>
                  <a:srgbClr val="002060"/>
                </a:solidFill>
                <a:latin typeface="Arial" panose="020B0604020202020204" pitchFamily="34" charset="0"/>
                <a:cs typeface="Arial" panose="020B0604020202020204" pitchFamily="34" charset="0"/>
              </a:rPr>
              <a:t>In </a:t>
            </a:r>
            <a:r>
              <a:rPr lang="en-US" sz="1900" dirty="0">
                <a:solidFill>
                  <a:srgbClr val="002060"/>
                </a:solidFill>
                <a:latin typeface="Arial" panose="020B0604020202020204" pitchFamily="34" charset="0"/>
                <a:cs typeface="Arial" panose="020B0604020202020204" pitchFamily="34" charset="0"/>
              </a:rPr>
              <a:t>order to green the banking processes by making them more environment-friendly, </a:t>
            </a:r>
            <a:r>
              <a:rPr lang="en-US" sz="1900" dirty="0" smtClean="0">
                <a:solidFill>
                  <a:srgbClr val="002060"/>
                </a:solidFill>
                <a:latin typeface="Arial" panose="020B0604020202020204" pitchFamily="34" charset="0"/>
                <a:cs typeface="Arial" panose="020B0604020202020204" pitchFamily="34" charset="0"/>
              </a:rPr>
              <a:t>Banks </a:t>
            </a:r>
            <a:r>
              <a:rPr lang="en-US" sz="1900" dirty="0">
                <a:solidFill>
                  <a:srgbClr val="002060"/>
                </a:solidFill>
                <a:latin typeface="Arial" panose="020B0604020202020204" pitchFamily="34" charset="0"/>
                <a:cs typeface="Arial" panose="020B0604020202020204" pitchFamily="34" charset="0"/>
              </a:rPr>
              <a:t>could consider </a:t>
            </a:r>
            <a:r>
              <a:rPr lang="en-US" sz="1900" dirty="0">
                <a:solidFill>
                  <a:srgbClr val="C00000"/>
                </a:solidFill>
                <a:latin typeface="Arial" panose="020B0604020202020204" pitchFamily="34" charset="0"/>
                <a:cs typeface="Arial" panose="020B0604020202020204" pitchFamily="34" charset="0"/>
              </a:rPr>
              <a:t>converting their branches to green branches </a:t>
            </a:r>
            <a:r>
              <a:rPr lang="en-US" sz="1900" dirty="0">
                <a:solidFill>
                  <a:srgbClr val="002060"/>
                </a:solidFill>
                <a:latin typeface="Arial" panose="020B0604020202020204" pitchFamily="34" charset="0"/>
                <a:cs typeface="Arial" panose="020B0604020202020204" pitchFamily="34" charset="0"/>
              </a:rPr>
              <a:t>by eliminating the use of paper in their operations, </a:t>
            </a:r>
            <a:endParaRPr lang="en-US" sz="1900" dirty="0">
              <a:solidFill>
                <a:srgbClr val="00B050"/>
              </a:solidFill>
              <a:latin typeface="Arial" panose="020B0604020202020204" pitchFamily="34" charset="0"/>
              <a:cs typeface="Arial" panose="020B0604020202020204" pitchFamily="34" charset="0"/>
            </a:endParaRPr>
          </a:p>
          <a:p>
            <a:pPr algn="just"/>
            <a:r>
              <a:rPr lang="en-US" sz="1900" dirty="0" smtClean="0">
                <a:solidFill>
                  <a:srgbClr val="002060"/>
                </a:solidFill>
                <a:latin typeface="Arial" panose="020B0604020202020204" pitchFamily="34" charset="0"/>
                <a:cs typeface="Arial" panose="020B0604020202020204" pitchFamily="34" charset="0"/>
              </a:rPr>
              <a:t>Likewise</a:t>
            </a:r>
            <a:r>
              <a:rPr lang="en-US" sz="1900" dirty="0">
                <a:solidFill>
                  <a:srgbClr val="002060"/>
                </a:solidFill>
                <a:latin typeface="Arial" panose="020B0604020202020204" pitchFamily="34" charset="0"/>
                <a:cs typeface="Arial" panose="020B0604020202020204" pitchFamily="34" charset="0"/>
              </a:rPr>
              <a:t>, the REs may also like to convert all their data </a:t>
            </a:r>
            <a:r>
              <a:rPr lang="en-US" sz="1900" dirty="0" smtClean="0">
                <a:solidFill>
                  <a:srgbClr val="002060"/>
                </a:solidFill>
                <a:latin typeface="Arial" panose="020B0604020202020204" pitchFamily="34" charset="0"/>
                <a:cs typeface="Arial" panose="020B0604020202020204" pitchFamily="34" charset="0"/>
              </a:rPr>
              <a:t>centre’s </a:t>
            </a:r>
            <a:r>
              <a:rPr lang="en-US" sz="1900" dirty="0">
                <a:solidFill>
                  <a:srgbClr val="002060"/>
                </a:solidFill>
                <a:latin typeface="Arial" panose="020B0604020202020204" pitchFamily="34" charset="0"/>
                <a:cs typeface="Arial" panose="020B0604020202020204" pitchFamily="34" charset="0"/>
              </a:rPr>
              <a:t>to green data </a:t>
            </a:r>
            <a:r>
              <a:rPr lang="en-US" sz="1900" dirty="0" smtClean="0">
                <a:solidFill>
                  <a:srgbClr val="002060"/>
                </a:solidFill>
                <a:latin typeface="Arial" panose="020B0604020202020204" pitchFamily="34" charset="0"/>
                <a:cs typeface="Arial" panose="020B0604020202020204" pitchFamily="34" charset="0"/>
              </a:rPr>
              <a:t>centre’s </a:t>
            </a:r>
            <a:r>
              <a:rPr lang="en-US" sz="1900" dirty="0">
                <a:solidFill>
                  <a:srgbClr val="002060"/>
                </a:solidFill>
                <a:latin typeface="Arial" panose="020B0604020202020204" pitchFamily="34" charset="0"/>
                <a:cs typeface="Arial" panose="020B0604020202020204" pitchFamily="34" charset="0"/>
              </a:rPr>
              <a:t>by switching over to </a:t>
            </a:r>
            <a:r>
              <a:rPr lang="en-US" sz="1900" dirty="0">
                <a:solidFill>
                  <a:srgbClr val="C00000"/>
                </a:solidFill>
                <a:latin typeface="Arial" panose="020B0604020202020204" pitchFamily="34" charset="0"/>
                <a:cs typeface="Arial" panose="020B0604020202020204" pitchFamily="34" charset="0"/>
              </a:rPr>
              <a:t>renewable energy for sourcing power </a:t>
            </a:r>
            <a:r>
              <a:rPr lang="en-US" sz="1900" dirty="0">
                <a:solidFill>
                  <a:srgbClr val="002060"/>
                </a:solidFill>
                <a:latin typeface="Arial" panose="020B0604020202020204" pitchFamily="34" charset="0"/>
                <a:cs typeface="Arial" panose="020B0604020202020204" pitchFamily="34" charset="0"/>
              </a:rPr>
              <a:t>for the data </a:t>
            </a:r>
            <a:r>
              <a:rPr lang="en-US" sz="1900" dirty="0" smtClean="0">
                <a:solidFill>
                  <a:srgbClr val="002060"/>
                </a:solidFill>
                <a:latin typeface="Arial" panose="020B0604020202020204" pitchFamily="34" charset="0"/>
                <a:cs typeface="Arial" panose="020B0604020202020204" pitchFamily="34" charset="0"/>
              </a:rPr>
              <a:t>Centre's, </a:t>
            </a:r>
            <a:r>
              <a:rPr lang="en-US" sz="1900" dirty="0">
                <a:solidFill>
                  <a:srgbClr val="002060"/>
                </a:solidFill>
                <a:latin typeface="Arial" panose="020B0604020202020204" pitchFamily="34" charset="0"/>
                <a:cs typeface="Arial" panose="020B0604020202020204" pitchFamily="34" charset="0"/>
              </a:rPr>
              <a:t>etc. and implement guidance provided by established frameworks like the Green Data Centre Rating </a:t>
            </a:r>
            <a:r>
              <a:rPr lang="en-US" sz="1900" dirty="0" smtClean="0">
                <a:solidFill>
                  <a:srgbClr val="002060"/>
                </a:solidFill>
                <a:latin typeface="Arial" panose="020B0604020202020204" pitchFamily="34" charset="0"/>
                <a:cs typeface="Arial" panose="020B0604020202020204" pitchFamily="34" charset="0"/>
              </a:rPr>
              <a:t>Systems.</a:t>
            </a:r>
            <a:endParaRPr lang="en-IN" sz="19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6308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5332" y="293879"/>
            <a:ext cx="8596668" cy="1320800"/>
          </a:xfrm>
        </p:spPr>
        <p:txBody>
          <a:bodyPr>
            <a:normAutofit/>
          </a:bodyPr>
          <a:lstStyle/>
          <a:p>
            <a:r>
              <a:rPr lang="en-US" sz="1800" b="1" dirty="0" smtClean="0">
                <a:solidFill>
                  <a:srgbClr val="00B050"/>
                </a:solidFill>
                <a:latin typeface="Arial" panose="020B0604020202020204" pitchFamily="34" charset="0"/>
                <a:cs typeface="Arial" panose="020B0604020202020204" pitchFamily="34" charset="0"/>
              </a:rPr>
              <a:t>  </a:t>
            </a:r>
            <a:r>
              <a:rPr lang="en-US" sz="1800" b="1" dirty="0" smtClean="0">
                <a:solidFill>
                  <a:srgbClr val="C00000"/>
                </a:solidFill>
                <a:latin typeface="Arial" panose="020B0604020202020204" pitchFamily="34" charset="0"/>
                <a:cs typeface="Arial" panose="020B0604020202020204" pitchFamily="34" charset="0"/>
              </a:rPr>
              <a:t>RBIs Green Deposits Framework</a:t>
            </a:r>
            <a:endParaRPr lang="en-IN" sz="1800" b="1"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468903" y="1423611"/>
            <a:ext cx="8596668" cy="3880773"/>
          </a:xfrm>
        </p:spPr>
        <p:txBody>
          <a:bodyPr>
            <a:noAutofit/>
          </a:bodyPr>
          <a:lstStyle/>
          <a:p>
            <a:pPr algn="just"/>
            <a:r>
              <a:rPr lang="en-US" sz="1800" dirty="0" smtClean="0">
                <a:solidFill>
                  <a:srgbClr val="002060"/>
                </a:solidFill>
                <a:latin typeface="Arial" panose="020B0604020202020204" pitchFamily="34" charset="0"/>
                <a:cs typeface="Arial" panose="020B0604020202020204" pitchFamily="34" charset="0"/>
              </a:rPr>
              <a:t>The</a:t>
            </a:r>
            <a:r>
              <a:rPr lang="en-US" sz="1800" dirty="0">
                <a:solidFill>
                  <a:srgbClr val="002060"/>
                </a:solidFill>
                <a:latin typeface="Arial" panose="020B0604020202020204" pitchFamily="34" charset="0"/>
                <a:cs typeface="Arial" panose="020B0604020202020204" pitchFamily="34" charset="0"/>
              </a:rPr>
              <a:t> </a:t>
            </a:r>
            <a:r>
              <a:rPr lang="en-US" sz="1800" dirty="0" smtClean="0">
                <a:solidFill>
                  <a:srgbClr val="002060"/>
                </a:solidFill>
                <a:latin typeface="Arial" panose="020B0604020202020204" pitchFamily="34" charset="0"/>
                <a:cs typeface="Arial" panose="020B0604020202020204" pitchFamily="34" charset="0"/>
              </a:rPr>
              <a:t>RBI</a:t>
            </a:r>
            <a:r>
              <a:rPr lang="en-US" sz="1800" u="sng" dirty="0" smtClean="0">
                <a:solidFill>
                  <a:srgbClr val="00B050"/>
                </a:solidFill>
                <a:latin typeface="Arial" panose="020B0604020202020204" pitchFamily="34" charset="0"/>
                <a:cs typeface="Arial" panose="020B0604020202020204" pitchFamily="34" charset="0"/>
              </a:rPr>
              <a:t> </a:t>
            </a:r>
            <a:r>
              <a:rPr lang="en-US" sz="1800" dirty="0" smtClean="0">
                <a:solidFill>
                  <a:srgbClr val="002060"/>
                </a:solidFill>
                <a:latin typeface="Arial" panose="020B0604020202020204" pitchFamily="34" charset="0"/>
                <a:cs typeface="Arial" panose="020B0604020202020204" pitchFamily="34" charset="0"/>
              </a:rPr>
              <a:t>has </a:t>
            </a:r>
            <a:r>
              <a:rPr lang="en-US" sz="1800" dirty="0">
                <a:solidFill>
                  <a:srgbClr val="002060"/>
                </a:solidFill>
                <a:latin typeface="Arial" panose="020B0604020202020204" pitchFamily="34" charset="0"/>
                <a:cs typeface="Arial" panose="020B0604020202020204" pitchFamily="34" charset="0"/>
              </a:rPr>
              <a:t>announced a new framework to offer </a:t>
            </a:r>
            <a:r>
              <a:rPr lang="en-US" sz="1800" dirty="0">
                <a:solidFill>
                  <a:srgbClr val="C00000"/>
                </a:solidFill>
                <a:latin typeface="Arial" panose="020B0604020202020204" pitchFamily="34" charset="0"/>
                <a:cs typeface="Arial" panose="020B0604020202020204" pitchFamily="34" charset="0"/>
              </a:rPr>
              <a:t>green deposits </a:t>
            </a:r>
            <a:r>
              <a:rPr lang="en-US" sz="1800" dirty="0">
                <a:solidFill>
                  <a:srgbClr val="002060"/>
                </a:solidFill>
                <a:latin typeface="Arial" panose="020B0604020202020204" pitchFamily="34" charset="0"/>
                <a:cs typeface="Arial" panose="020B0604020202020204" pitchFamily="34" charset="0"/>
              </a:rPr>
              <a:t>to the customers, aiming at developing a Green Finance Ecosystem (GFS) in India.</a:t>
            </a:r>
          </a:p>
          <a:p>
            <a:pPr algn="just"/>
            <a:r>
              <a:rPr lang="en-US" sz="1800" dirty="0" smtClean="0">
                <a:solidFill>
                  <a:srgbClr val="002060"/>
                </a:solidFill>
                <a:latin typeface="Arial" panose="020B0604020202020204" pitchFamily="34" charset="0"/>
                <a:cs typeface="Arial" panose="020B0604020202020204" pitchFamily="34" charset="0"/>
              </a:rPr>
              <a:t>The </a:t>
            </a:r>
            <a:r>
              <a:rPr lang="en-US" sz="1800" dirty="0">
                <a:solidFill>
                  <a:srgbClr val="002060"/>
                </a:solidFill>
                <a:latin typeface="Arial" panose="020B0604020202020204" pitchFamily="34" charset="0"/>
                <a:cs typeface="Arial" panose="020B0604020202020204" pitchFamily="34" charset="0"/>
              </a:rPr>
              <a:t>framework is applicable to Scheduled Commercial Banks, including Small Finance Banks, excluding Regional Rural Banks, Local Area Banks and Payments Banks and all deposit-taking Non-Banking Financial Companies (NBFCs</a:t>
            </a:r>
            <a:r>
              <a:rPr lang="en-US" sz="1800" dirty="0" smtClean="0">
                <a:solidFill>
                  <a:srgbClr val="002060"/>
                </a:solidFill>
                <a:latin typeface="Arial" panose="020B0604020202020204" pitchFamily="34" charset="0"/>
                <a:cs typeface="Arial" panose="020B0604020202020204" pitchFamily="34" charset="0"/>
              </a:rPr>
              <a:t>) </a:t>
            </a:r>
            <a:r>
              <a:rPr lang="en-US" sz="1800" dirty="0">
                <a:solidFill>
                  <a:srgbClr val="002060"/>
                </a:solidFill>
                <a:latin typeface="Arial" panose="020B0604020202020204" pitchFamily="34" charset="0"/>
                <a:cs typeface="Arial" panose="020B0604020202020204" pitchFamily="34" charset="0"/>
              </a:rPr>
              <a:t>including Housing Finance Companies</a:t>
            </a:r>
            <a:r>
              <a:rPr lang="en-US" sz="1800" dirty="0" smtClean="0">
                <a:solidFill>
                  <a:srgbClr val="002060"/>
                </a:solidFill>
                <a:latin typeface="Arial" panose="020B0604020202020204" pitchFamily="34" charset="0"/>
                <a:cs typeface="Arial" panose="020B0604020202020204" pitchFamily="34" charset="0"/>
              </a:rPr>
              <a:t>. </a:t>
            </a:r>
            <a:endParaRPr lang="en-US" sz="1800" dirty="0">
              <a:solidFill>
                <a:srgbClr val="002060"/>
              </a:solidFill>
              <a:latin typeface="Arial" panose="020B0604020202020204" pitchFamily="34" charset="0"/>
              <a:cs typeface="Arial" panose="020B0604020202020204" pitchFamily="34" charset="0"/>
            </a:endParaRPr>
          </a:p>
          <a:p>
            <a:pPr algn="just"/>
            <a:r>
              <a:rPr lang="en-US" sz="1800" dirty="0">
                <a:solidFill>
                  <a:srgbClr val="C00000"/>
                </a:solidFill>
                <a:latin typeface="Arial" panose="020B0604020202020204" pitchFamily="34" charset="0"/>
                <a:cs typeface="Arial" panose="020B0604020202020204" pitchFamily="34" charset="0"/>
              </a:rPr>
              <a:t>A green deposit refers to an interest-bearing deposit received by an RE (Regulated Entity) for a fixed period, with the proceeds earmarked for allocation towards green finance</a:t>
            </a:r>
            <a:r>
              <a:rPr lang="en-US" sz="1800" dirty="0">
                <a:solidFill>
                  <a:srgbClr val="00B050"/>
                </a:solidFill>
                <a:latin typeface="Arial" panose="020B0604020202020204" pitchFamily="34" charset="0"/>
                <a:cs typeface="Arial" panose="020B0604020202020204" pitchFamily="34" charset="0"/>
              </a:rPr>
              <a:t>.</a:t>
            </a:r>
          </a:p>
          <a:p>
            <a:pPr algn="just"/>
            <a:r>
              <a:rPr lang="en-US" sz="1800" dirty="0">
                <a:solidFill>
                  <a:srgbClr val="002060"/>
                </a:solidFill>
                <a:latin typeface="Arial" panose="020B0604020202020204" pitchFamily="34" charset="0"/>
                <a:cs typeface="Arial" panose="020B0604020202020204" pitchFamily="34" charset="0"/>
              </a:rPr>
              <a:t>REs will be required to allocate the proceeds raised through green deposits </a:t>
            </a:r>
            <a:r>
              <a:rPr lang="en-US" sz="1800" dirty="0">
                <a:solidFill>
                  <a:srgbClr val="C00000"/>
                </a:solidFill>
                <a:latin typeface="Arial" panose="020B0604020202020204" pitchFamily="34" charset="0"/>
                <a:cs typeface="Arial" panose="020B0604020202020204" pitchFamily="34" charset="0"/>
              </a:rPr>
              <a:t>towards a list of green activities and projects that encourage energy efficiency in resource utilization, reduce carbon emissions and greenhouse gases, promote climate resilience and/or adaptation, and improve natural ecosystems and biodiversity.</a:t>
            </a:r>
          </a:p>
          <a:p>
            <a:pPr algn="just"/>
            <a:endParaRPr lang="en-IN"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1992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b="1" dirty="0" smtClean="0">
                <a:solidFill>
                  <a:srgbClr val="C00000"/>
                </a:solidFill>
                <a:latin typeface="Arial" panose="020B0604020202020204" pitchFamily="34" charset="0"/>
                <a:cs typeface="Arial" panose="020B0604020202020204" pitchFamily="34" charset="0"/>
              </a:rPr>
              <a:t>                                      Climate change Risk – A Perspective</a:t>
            </a:r>
            <a:endParaRPr lang="en-IN" sz="1800" b="1"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88074" y="1450987"/>
            <a:ext cx="10515600" cy="4351338"/>
          </a:xfrm>
        </p:spPr>
        <p:txBody>
          <a:bodyPr>
            <a:noAutofit/>
          </a:bodyPr>
          <a:lstStyle/>
          <a:p>
            <a:pPr algn="just"/>
            <a:r>
              <a:rPr lang="en-US" sz="1800" dirty="0" smtClean="0">
                <a:solidFill>
                  <a:srgbClr val="002060"/>
                </a:solidFill>
                <a:latin typeface="Arial" panose="020B0604020202020204" pitchFamily="34" charset="0"/>
                <a:cs typeface="Arial" panose="020B0604020202020204" pitchFamily="34" charset="0"/>
              </a:rPr>
              <a:t>Scientific </a:t>
            </a:r>
            <a:r>
              <a:rPr lang="en-US" sz="1800" dirty="0">
                <a:solidFill>
                  <a:srgbClr val="002060"/>
                </a:solidFill>
                <a:latin typeface="Arial" panose="020B0604020202020204" pitchFamily="34" charset="0"/>
                <a:cs typeface="Arial" panose="020B0604020202020204" pitchFamily="34" charset="0"/>
              </a:rPr>
              <a:t>evidence shows that </a:t>
            </a:r>
            <a:r>
              <a:rPr lang="en-US" sz="1800" dirty="0">
                <a:solidFill>
                  <a:schemeClr val="accent4">
                    <a:lumMod val="75000"/>
                  </a:schemeClr>
                </a:solidFill>
                <a:latin typeface="Arial" panose="020B0604020202020204" pitchFamily="34" charset="0"/>
                <a:cs typeface="Arial" panose="020B0604020202020204" pitchFamily="34" charset="0"/>
              </a:rPr>
              <a:t>climate change is getting worse</a:t>
            </a:r>
            <a:r>
              <a:rPr lang="en-US" sz="1800" dirty="0">
                <a:solidFill>
                  <a:srgbClr val="002060"/>
                </a:solidFill>
                <a:latin typeface="Arial" panose="020B0604020202020204" pitchFamily="34" charset="0"/>
                <a:cs typeface="Arial" panose="020B0604020202020204" pitchFamily="34" charset="0"/>
              </a:rPr>
              <a:t>, with higher levels of carbon in the air causing more frequent and severe weather events. </a:t>
            </a:r>
          </a:p>
          <a:p>
            <a:pPr algn="just"/>
            <a:r>
              <a:rPr lang="en-US" sz="1800" dirty="0">
                <a:solidFill>
                  <a:srgbClr val="002060"/>
                </a:solidFill>
                <a:latin typeface="Arial" panose="020B0604020202020204" pitchFamily="34" charset="0"/>
                <a:cs typeface="Arial" panose="020B0604020202020204" pitchFamily="34" charset="0"/>
              </a:rPr>
              <a:t>These changes </a:t>
            </a:r>
            <a:r>
              <a:rPr lang="en-US" sz="1800" dirty="0">
                <a:solidFill>
                  <a:schemeClr val="accent4">
                    <a:lumMod val="75000"/>
                  </a:schemeClr>
                </a:solidFill>
                <a:latin typeface="Arial" panose="020B0604020202020204" pitchFamily="34" charset="0"/>
                <a:cs typeface="Arial" panose="020B0604020202020204" pitchFamily="34" charset="0"/>
              </a:rPr>
              <a:t>threaten existing assets and businesses</a:t>
            </a:r>
            <a:r>
              <a:rPr lang="en-US" sz="1800" dirty="0">
                <a:solidFill>
                  <a:srgbClr val="002060"/>
                </a:solidFill>
                <a:latin typeface="Arial" panose="020B0604020202020204" pitchFamily="34" charset="0"/>
                <a:cs typeface="Arial" panose="020B0604020202020204" pitchFamily="34" charset="0"/>
              </a:rPr>
              <a:t>, causing serious economic problems</a:t>
            </a:r>
            <a:r>
              <a:rPr lang="en-US" sz="1800" dirty="0" smtClean="0">
                <a:solidFill>
                  <a:srgbClr val="002060"/>
                </a:solidFill>
                <a:latin typeface="Arial" panose="020B0604020202020204" pitchFamily="34" charset="0"/>
                <a:cs typeface="Arial" panose="020B0604020202020204" pitchFamily="34" charset="0"/>
              </a:rPr>
              <a:t>.</a:t>
            </a:r>
          </a:p>
          <a:p>
            <a:pPr algn="just"/>
            <a:r>
              <a:rPr lang="en-US" sz="1800" dirty="0" smtClean="0">
                <a:solidFill>
                  <a:srgbClr val="002060"/>
                </a:solidFill>
                <a:latin typeface="Arial" panose="020B0604020202020204" pitchFamily="34" charset="0"/>
                <a:cs typeface="Arial" panose="020B0604020202020204" pitchFamily="34" charset="0"/>
              </a:rPr>
              <a:t>Regions </a:t>
            </a:r>
            <a:r>
              <a:rPr lang="en-US" sz="1800" dirty="0">
                <a:solidFill>
                  <a:srgbClr val="002060"/>
                </a:solidFill>
                <a:latin typeface="Arial" panose="020B0604020202020204" pitchFamily="34" charset="0"/>
                <a:cs typeface="Arial" panose="020B0604020202020204" pitchFamily="34" charset="0"/>
              </a:rPr>
              <a:t>across the globe have witnessed </a:t>
            </a:r>
            <a:r>
              <a:rPr lang="en-US" sz="1800" dirty="0">
                <a:solidFill>
                  <a:schemeClr val="accent4">
                    <a:lumMod val="75000"/>
                  </a:schemeClr>
                </a:solidFill>
                <a:latin typeface="Arial" panose="020B0604020202020204" pitchFamily="34" charset="0"/>
                <a:cs typeface="Arial" panose="020B0604020202020204" pitchFamily="34" charset="0"/>
              </a:rPr>
              <a:t>heat waves, droughts and deficient rainfall, impacting output, productivity and livelihoods.</a:t>
            </a:r>
          </a:p>
          <a:p>
            <a:pPr algn="just"/>
            <a:r>
              <a:rPr lang="en-US" sz="1800" dirty="0">
                <a:solidFill>
                  <a:srgbClr val="002060"/>
                </a:solidFill>
                <a:latin typeface="Arial" panose="020B0604020202020204" pitchFamily="34" charset="0"/>
                <a:cs typeface="Arial" panose="020B0604020202020204" pitchFamily="34" charset="0"/>
              </a:rPr>
              <a:t>These economic impacts translate into </a:t>
            </a:r>
            <a:r>
              <a:rPr lang="en-US" sz="1800" dirty="0">
                <a:solidFill>
                  <a:schemeClr val="accent4">
                    <a:lumMod val="75000"/>
                  </a:schemeClr>
                </a:solidFill>
                <a:latin typeface="Arial" panose="020B0604020202020204" pitchFamily="34" charset="0"/>
                <a:cs typeface="Arial" panose="020B0604020202020204" pitchFamily="34" charset="0"/>
              </a:rPr>
              <a:t>risks for businesses and financial institutions</a:t>
            </a:r>
            <a:r>
              <a:rPr lang="en-US" sz="1800" dirty="0">
                <a:solidFill>
                  <a:srgbClr val="002060"/>
                </a:solidFill>
                <a:latin typeface="Arial" panose="020B0604020202020204" pitchFamily="34" charset="0"/>
                <a:cs typeface="Arial" panose="020B0604020202020204" pitchFamily="34" charset="0"/>
              </a:rPr>
              <a:t>. </a:t>
            </a:r>
            <a:endParaRPr lang="en-US" sz="1800" dirty="0" smtClean="0">
              <a:solidFill>
                <a:srgbClr val="002060"/>
              </a:solidFill>
              <a:latin typeface="Arial" panose="020B0604020202020204" pitchFamily="34" charset="0"/>
              <a:cs typeface="Arial" panose="020B0604020202020204" pitchFamily="34" charset="0"/>
            </a:endParaRPr>
          </a:p>
          <a:p>
            <a:pPr algn="just"/>
            <a:r>
              <a:rPr lang="en-US" sz="1800" dirty="0" smtClean="0">
                <a:solidFill>
                  <a:srgbClr val="002060"/>
                </a:solidFill>
                <a:latin typeface="Arial" panose="020B0604020202020204" pitchFamily="34" charset="0"/>
                <a:cs typeface="Arial" panose="020B0604020202020204" pitchFamily="34" charset="0"/>
              </a:rPr>
              <a:t>Climate </a:t>
            </a:r>
            <a:r>
              <a:rPr lang="en-US" sz="1800" dirty="0">
                <a:solidFill>
                  <a:srgbClr val="002060"/>
                </a:solidFill>
                <a:latin typeface="Arial" panose="020B0604020202020204" pitchFamily="34" charset="0"/>
                <a:cs typeface="Arial" panose="020B0604020202020204" pitchFamily="34" charset="0"/>
              </a:rPr>
              <a:t>risks can affect business performance </a:t>
            </a:r>
            <a:r>
              <a:rPr lang="en-US" sz="1800" dirty="0" smtClean="0">
                <a:solidFill>
                  <a:srgbClr val="002060"/>
                </a:solidFill>
                <a:latin typeface="Arial" panose="020B0604020202020204" pitchFamily="34" charset="0"/>
                <a:cs typeface="Arial" panose="020B0604020202020204" pitchFamily="34" charset="0"/>
              </a:rPr>
              <a:t>through :</a:t>
            </a:r>
          </a:p>
          <a:p>
            <a:pPr algn="just">
              <a:buFont typeface="Wingdings" panose="05000000000000000000" pitchFamily="2" charset="2"/>
              <a:buChar char="Ø"/>
            </a:pPr>
            <a:r>
              <a:rPr lang="en-US" sz="1800" dirty="0">
                <a:solidFill>
                  <a:srgbClr val="C00000"/>
                </a:solidFill>
                <a:latin typeface="Arial" panose="020B0604020202020204" pitchFamily="34" charset="0"/>
                <a:cs typeface="Arial" panose="020B0604020202020204" pitchFamily="34" charset="0"/>
              </a:rPr>
              <a:t>A</a:t>
            </a:r>
            <a:r>
              <a:rPr lang="en-US" sz="1800" dirty="0" smtClean="0">
                <a:solidFill>
                  <a:srgbClr val="C00000"/>
                </a:solidFill>
                <a:latin typeface="Arial" panose="020B0604020202020204" pitchFamily="34" charset="0"/>
                <a:cs typeface="Arial" panose="020B0604020202020204" pitchFamily="34" charset="0"/>
              </a:rPr>
              <a:t>sset </a:t>
            </a:r>
            <a:r>
              <a:rPr lang="en-US" sz="1800" dirty="0">
                <a:solidFill>
                  <a:srgbClr val="C00000"/>
                </a:solidFill>
                <a:latin typeface="Arial" panose="020B0604020202020204" pitchFamily="34" charset="0"/>
                <a:cs typeface="Arial" panose="020B0604020202020204" pitchFamily="34" charset="0"/>
              </a:rPr>
              <a:t>damage, </a:t>
            </a:r>
            <a:endParaRPr lang="en-US" sz="1800" dirty="0" smtClean="0">
              <a:solidFill>
                <a:srgbClr val="C00000"/>
              </a:solidFill>
              <a:latin typeface="Arial" panose="020B0604020202020204" pitchFamily="34" charset="0"/>
              <a:cs typeface="Arial" panose="020B0604020202020204" pitchFamily="34" charset="0"/>
            </a:endParaRPr>
          </a:p>
          <a:p>
            <a:pPr algn="just">
              <a:buFont typeface="Wingdings" panose="05000000000000000000" pitchFamily="2" charset="2"/>
              <a:buChar char="Ø"/>
            </a:pPr>
            <a:r>
              <a:rPr lang="en-US" sz="1800" dirty="0">
                <a:solidFill>
                  <a:srgbClr val="C00000"/>
                </a:solidFill>
                <a:latin typeface="Arial" panose="020B0604020202020204" pitchFamily="34" charset="0"/>
                <a:cs typeface="Arial" panose="020B0604020202020204" pitchFamily="34" charset="0"/>
              </a:rPr>
              <a:t>O</a:t>
            </a:r>
            <a:r>
              <a:rPr lang="en-US" sz="1800" dirty="0" smtClean="0">
                <a:solidFill>
                  <a:srgbClr val="C00000"/>
                </a:solidFill>
                <a:latin typeface="Arial" panose="020B0604020202020204" pitchFamily="34" charset="0"/>
                <a:cs typeface="Arial" panose="020B0604020202020204" pitchFamily="34" charset="0"/>
              </a:rPr>
              <a:t>perational </a:t>
            </a:r>
            <a:r>
              <a:rPr lang="en-US" sz="1800" dirty="0">
                <a:solidFill>
                  <a:srgbClr val="C00000"/>
                </a:solidFill>
                <a:latin typeface="Arial" panose="020B0604020202020204" pitchFamily="34" charset="0"/>
                <a:cs typeface="Arial" panose="020B0604020202020204" pitchFamily="34" charset="0"/>
              </a:rPr>
              <a:t>disruptions </a:t>
            </a:r>
          </a:p>
          <a:p>
            <a:pPr algn="just">
              <a:buFont typeface="Wingdings" panose="05000000000000000000" pitchFamily="2" charset="2"/>
              <a:buChar char="Ø"/>
            </a:pPr>
            <a:r>
              <a:rPr lang="en-US" sz="1800" dirty="0">
                <a:solidFill>
                  <a:srgbClr val="C00000"/>
                </a:solidFill>
                <a:latin typeface="Arial" panose="020B0604020202020204" pitchFamily="34" charset="0"/>
                <a:cs typeface="Arial" panose="020B0604020202020204" pitchFamily="34" charset="0"/>
              </a:rPr>
              <a:t>R</a:t>
            </a:r>
            <a:r>
              <a:rPr lang="en-US" sz="1800" dirty="0" smtClean="0">
                <a:solidFill>
                  <a:srgbClr val="C00000"/>
                </a:solidFill>
                <a:latin typeface="Arial" panose="020B0604020202020204" pitchFamily="34" charset="0"/>
                <a:cs typeface="Arial" panose="020B0604020202020204" pitchFamily="34" charset="0"/>
              </a:rPr>
              <a:t>educed </a:t>
            </a:r>
            <a:r>
              <a:rPr lang="en-US" sz="1800" dirty="0">
                <a:solidFill>
                  <a:srgbClr val="C00000"/>
                </a:solidFill>
                <a:latin typeface="Arial" panose="020B0604020202020204" pitchFamily="34" charset="0"/>
                <a:cs typeface="Arial" panose="020B0604020202020204" pitchFamily="34" charset="0"/>
              </a:rPr>
              <a:t>cash flows</a:t>
            </a:r>
            <a:r>
              <a:rPr lang="en-US" sz="1800" dirty="0" smtClean="0">
                <a:solidFill>
                  <a:srgbClr val="C00000"/>
                </a:solidFill>
                <a:latin typeface="Arial" panose="020B0604020202020204" pitchFamily="34" charset="0"/>
                <a:cs typeface="Arial" panose="020B0604020202020204" pitchFamily="34" charset="0"/>
              </a:rPr>
              <a:t>,</a:t>
            </a:r>
          </a:p>
          <a:p>
            <a:pPr algn="just">
              <a:buFont typeface="Wingdings" panose="05000000000000000000" pitchFamily="2" charset="2"/>
              <a:buChar char="Ø"/>
            </a:pPr>
            <a:r>
              <a:rPr lang="en-US" sz="1800" dirty="0">
                <a:solidFill>
                  <a:srgbClr val="C00000"/>
                </a:solidFill>
                <a:latin typeface="Arial" panose="020B0604020202020204" pitchFamily="34" charset="0"/>
                <a:cs typeface="Arial" panose="020B0604020202020204" pitchFamily="34" charset="0"/>
              </a:rPr>
              <a:t>U</a:t>
            </a:r>
            <a:r>
              <a:rPr lang="en-US" sz="1800" dirty="0" smtClean="0">
                <a:solidFill>
                  <a:srgbClr val="C00000"/>
                </a:solidFill>
                <a:latin typeface="Arial" panose="020B0604020202020204" pitchFamily="34" charset="0"/>
                <a:cs typeface="Arial" panose="020B0604020202020204" pitchFamily="34" charset="0"/>
              </a:rPr>
              <a:t>ltimately </a:t>
            </a:r>
            <a:r>
              <a:rPr lang="en-US" sz="1800" dirty="0">
                <a:solidFill>
                  <a:srgbClr val="C00000"/>
                </a:solidFill>
                <a:latin typeface="Arial" panose="020B0604020202020204" pitchFamily="34" charset="0"/>
                <a:cs typeface="Arial" panose="020B0604020202020204" pitchFamily="34" charset="0"/>
              </a:rPr>
              <a:t>impacting the ability to repay debt and company valuation.</a:t>
            </a:r>
          </a:p>
          <a:p>
            <a:pPr algn="just"/>
            <a:endParaRPr lang="en-IN" sz="180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48381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2"/>
          <a:stretch>
            <a:fillRect/>
          </a:stretch>
        </p:blipFill>
        <p:spPr>
          <a:xfrm>
            <a:off x="1967292" y="1246752"/>
            <a:ext cx="8257416" cy="4298061"/>
          </a:xfrm>
          <a:prstGeom prst="rect">
            <a:avLst/>
          </a:prstGeom>
        </p:spPr>
      </p:pic>
    </p:spTree>
    <p:extLst>
      <p:ext uri="{BB962C8B-B14F-4D97-AF65-F5344CB8AC3E}">
        <p14:creationId xmlns:p14="http://schemas.microsoft.com/office/powerpoint/2010/main" val="35545073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838200" y="1355838"/>
            <a:ext cx="10515600" cy="4351338"/>
          </a:xfrm>
        </p:spPr>
        <p:txBody>
          <a:bodyPr>
            <a:normAutofit/>
          </a:bodyPr>
          <a:lstStyle/>
          <a:p>
            <a:pPr marL="0" indent="0" algn="just">
              <a:buNone/>
            </a:pPr>
            <a:r>
              <a:rPr lang="en-IN" sz="1800" b="1" dirty="0" smtClean="0">
                <a:solidFill>
                  <a:srgbClr val="C00000"/>
                </a:solidFill>
                <a:latin typeface="Arial" panose="020B0604020202020204" pitchFamily="34" charset="0"/>
                <a:cs typeface="Arial" panose="020B0604020202020204" pitchFamily="34" charset="0"/>
              </a:rPr>
              <a:t>                                          Climate </a:t>
            </a:r>
            <a:r>
              <a:rPr lang="en-IN" sz="1800" b="1" dirty="0">
                <a:solidFill>
                  <a:srgbClr val="C00000"/>
                </a:solidFill>
                <a:latin typeface="Arial" panose="020B0604020202020204" pitchFamily="34" charset="0"/>
                <a:cs typeface="Arial" panose="020B0604020202020204" pitchFamily="34" charset="0"/>
              </a:rPr>
              <a:t>Change : Opportunities for </a:t>
            </a:r>
            <a:r>
              <a:rPr lang="en-IN" sz="1800" b="1" dirty="0" smtClean="0">
                <a:solidFill>
                  <a:srgbClr val="C00000"/>
                </a:solidFill>
                <a:latin typeface="Arial" panose="020B0604020202020204" pitchFamily="34" charset="0"/>
                <a:cs typeface="Arial" panose="020B0604020202020204" pitchFamily="34" charset="0"/>
              </a:rPr>
              <a:t>Banks</a:t>
            </a:r>
          </a:p>
          <a:p>
            <a:pPr marL="0" indent="0" algn="just">
              <a:buNone/>
            </a:pPr>
            <a:endParaRPr lang="en-IN" sz="1800" dirty="0">
              <a:solidFill>
                <a:srgbClr val="C00000"/>
              </a:solidFill>
              <a:latin typeface="Arial" panose="020B0604020202020204" pitchFamily="34" charset="0"/>
              <a:cs typeface="Arial" panose="020B0604020202020204" pitchFamily="34" charset="0"/>
            </a:endParaRPr>
          </a:p>
          <a:p>
            <a:pPr marL="0" indent="0" algn="just">
              <a:buNone/>
            </a:pPr>
            <a:r>
              <a:rPr lang="en-IN" sz="1800" dirty="0">
                <a:solidFill>
                  <a:srgbClr val="002060"/>
                </a:solidFill>
                <a:latin typeface="Arial" panose="020B0604020202020204" pitchFamily="34" charset="0"/>
                <a:cs typeface="Arial" panose="020B0604020202020204" pitchFamily="34" charset="0"/>
              </a:rPr>
              <a:t>On the other side of the ledger, there are also opportunities for banks to boost revenue from climate change activity. </a:t>
            </a:r>
            <a:endParaRPr lang="en-IN" sz="1800" dirty="0" smtClean="0">
              <a:solidFill>
                <a:srgbClr val="002060"/>
              </a:solidFill>
              <a:latin typeface="Arial" panose="020B0604020202020204" pitchFamily="34" charset="0"/>
              <a:cs typeface="Arial" panose="020B0604020202020204" pitchFamily="34" charset="0"/>
            </a:endParaRPr>
          </a:p>
          <a:p>
            <a:pPr marL="0" indent="0" algn="just">
              <a:buNone/>
            </a:pPr>
            <a:endParaRPr lang="en-IN" sz="1800" dirty="0" smtClean="0">
              <a:solidFill>
                <a:srgbClr val="002060"/>
              </a:solidFill>
              <a:latin typeface="Arial" panose="020B0604020202020204" pitchFamily="34" charset="0"/>
              <a:cs typeface="Arial" panose="020B0604020202020204" pitchFamily="34" charset="0"/>
            </a:endParaRPr>
          </a:p>
          <a:p>
            <a:pPr algn="just"/>
            <a:r>
              <a:rPr lang="en-IN" sz="1800" dirty="0" smtClean="0">
                <a:solidFill>
                  <a:srgbClr val="002060"/>
                </a:solidFill>
                <a:latin typeface="Arial" panose="020B0604020202020204" pitchFamily="34" charset="0"/>
                <a:cs typeface="Arial" panose="020B0604020202020204" pitchFamily="34" charset="0"/>
              </a:rPr>
              <a:t>Massive </a:t>
            </a:r>
            <a:r>
              <a:rPr lang="en-IN" sz="1800" dirty="0">
                <a:solidFill>
                  <a:srgbClr val="002060"/>
                </a:solidFill>
                <a:latin typeface="Arial" panose="020B0604020202020204" pitchFamily="34" charset="0"/>
                <a:cs typeface="Arial" panose="020B0604020202020204" pitchFamily="34" charset="0"/>
              </a:rPr>
              <a:t>amounts of capital and new financial products will be required to fund the transition to a lower-carbon economy, </a:t>
            </a:r>
            <a:r>
              <a:rPr lang="en-IN" sz="1800" dirty="0">
                <a:solidFill>
                  <a:srgbClr val="C00000"/>
                </a:solidFill>
                <a:latin typeface="Arial" panose="020B0604020202020204" pitchFamily="34" charset="0"/>
                <a:cs typeface="Arial" panose="020B0604020202020204" pitchFamily="34" charset="0"/>
              </a:rPr>
              <a:t>creating fresh demand for bank services</a:t>
            </a:r>
            <a:r>
              <a:rPr lang="en-IN" sz="1800" dirty="0">
                <a:solidFill>
                  <a:srgbClr val="002060"/>
                </a:solidFill>
                <a:latin typeface="Arial" panose="020B0604020202020204" pitchFamily="34" charset="0"/>
                <a:cs typeface="Arial" panose="020B0604020202020204" pitchFamily="34" charset="0"/>
              </a:rPr>
              <a:t>. </a:t>
            </a:r>
            <a:endParaRPr lang="en-IN" sz="1800" dirty="0" smtClean="0">
              <a:solidFill>
                <a:srgbClr val="002060"/>
              </a:solidFill>
              <a:latin typeface="Arial" panose="020B0604020202020204" pitchFamily="34" charset="0"/>
              <a:cs typeface="Arial" panose="020B0604020202020204" pitchFamily="34" charset="0"/>
            </a:endParaRPr>
          </a:p>
          <a:p>
            <a:pPr algn="just"/>
            <a:r>
              <a:rPr lang="en-IN" sz="1800" dirty="0" smtClean="0">
                <a:solidFill>
                  <a:srgbClr val="002060"/>
                </a:solidFill>
                <a:latin typeface="Arial" panose="020B0604020202020204" pitchFamily="34" charset="0"/>
                <a:cs typeface="Arial" panose="020B0604020202020204" pitchFamily="34" charset="0"/>
              </a:rPr>
              <a:t>In </a:t>
            </a:r>
            <a:r>
              <a:rPr lang="en-IN" sz="1800" dirty="0">
                <a:solidFill>
                  <a:srgbClr val="002060"/>
                </a:solidFill>
                <a:latin typeface="Arial" panose="020B0604020202020204" pitchFamily="34" charset="0"/>
                <a:cs typeface="Arial" panose="020B0604020202020204" pitchFamily="34" charset="0"/>
              </a:rPr>
              <a:t>all, roughly $1 trillion of new financing will be required annually to fund the transition</a:t>
            </a:r>
            <a:r>
              <a:rPr lang="en-IN" sz="1800" dirty="0" smtClean="0">
                <a:solidFill>
                  <a:srgbClr val="002060"/>
                </a:solidFill>
                <a:latin typeface="Arial" panose="020B0604020202020204" pitchFamily="34" charset="0"/>
                <a:cs typeface="Arial" panose="020B0604020202020204" pitchFamily="34" charset="0"/>
              </a:rPr>
              <a:t>.</a:t>
            </a:r>
          </a:p>
          <a:p>
            <a:pPr algn="just"/>
            <a:r>
              <a:rPr lang="en-IN" sz="1800" dirty="0" smtClean="0">
                <a:solidFill>
                  <a:srgbClr val="C00000"/>
                </a:solidFill>
                <a:latin typeface="Arial" panose="020B0604020202020204" pitchFamily="34" charset="0"/>
                <a:cs typeface="Arial" panose="020B0604020202020204" pitchFamily="34" charset="0"/>
              </a:rPr>
              <a:t>Banks </a:t>
            </a:r>
            <a:r>
              <a:rPr lang="en-IN" sz="1800" dirty="0">
                <a:solidFill>
                  <a:srgbClr val="C00000"/>
                </a:solidFill>
                <a:latin typeface="Arial" panose="020B0604020202020204" pitchFamily="34" charset="0"/>
                <a:cs typeface="Arial" panose="020B0604020202020204" pitchFamily="34" charset="0"/>
              </a:rPr>
              <a:t>that identify these opportunities can help reduce their overall risks and, potentially, boost their returns</a:t>
            </a:r>
            <a:r>
              <a:rPr lang="en-IN" sz="1800" dirty="0">
                <a:solidFill>
                  <a:srgbClr val="002060"/>
                </a:solidFill>
                <a:latin typeface="Arial" panose="020B0604020202020204" pitchFamily="34" charset="0"/>
                <a:cs typeface="Arial" panose="020B0604020202020204" pitchFamily="34" charset="0"/>
              </a:rPr>
              <a:t>. </a:t>
            </a:r>
            <a:endParaRPr lang="en-IN" sz="1800" dirty="0" smtClean="0">
              <a:solidFill>
                <a:srgbClr val="002060"/>
              </a:solidFill>
              <a:latin typeface="Arial" panose="020B0604020202020204" pitchFamily="34" charset="0"/>
              <a:cs typeface="Arial" panose="020B0604020202020204" pitchFamily="34" charset="0"/>
            </a:endParaRPr>
          </a:p>
          <a:p>
            <a:pPr algn="just"/>
            <a:r>
              <a:rPr lang="en-IN" sz="1800" dirty="0" smtClean="0">
                <a:solidFill>
                  <a:srgbClr val="002060"/>
                </a:solidFill>
                <a:latin typeface="Arial" panose="020B0604020202020204" pitchFamily="34" charset="0"/>
                <a:cs typeface="Arial" panose="020B0604020202020204" pitchFamily="34" charset="0"/>
              </a:rPr>
              <a:t>Increasing </a:t>
            </a:r>
            <a:r>
              <a:rPr lang="en-IN" sz="1800" dirty="0">
                <a:solidFill>
                  <a:srgbClr val="002060"/>
                </a:solidFill>
                <a:latin typeface="Arial" panose="020B0604020202020204" pitchFamily="34" charset="0"/>
                <a:cs typeface="Arial" panose="020B0604020202020204" pitchFamily="34" charset="0"/>
              </a:rPr>
              <a:t>awareness of climate risk within the banking industry will ultimately generate broad benefits for other industries – and for society as a whole. </a:t>
            </a:r>
            <a:endParaRPr lang="en-IN" sz="1800" dirty="0" smtClean="0">
              <a:solidFill>
                <a:srgbClr val="002060"/>
              </a:solidFill>
              <a:latin typeface="Arial" panose="020B0604020202020204" pitchFamily="34" charset="0"/>
              <a:cs typeface="Arial" panose="020B0604020202020204" pitchFamily="34" charset="0"/>
            </a:endParaRPr>
          </a:p>
          <a:p>
            <a:pPr algn="just"/>
            <a:endParaRPr lang="en-IN" sz="1800" dirty="0">
              <a:solidFill>
                <a:srgbClr val="002060"/>
              </a:solidFill>
              <a:latin typeface="Arial" panose="020B0604020202020204" pitchFamily="34" charset="0"/>
              <a:cs typeface="Arial" panose="020B0604020202020204" pitchFamily="34" charset="0"/>
            </a:endParaRPr>
          </a:p>
          <a:p>
            <a:pPr algn="just"/>
            <a:endParaRPr lang="en-IN" sz="18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31711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b="1" dirty="0"/>
          </a:p>
        </p:txBody>
      </p:sp>
      <p:sp>
        <p:nvSpPr>
          <p:cNvPr id="3" name="Content Placeholder 2"/>
          <p:cNvSpPr>
            <a:spLocks noGrp="1"/>
          </p:cNvSpPr>
          <p:nvPr>
            <p:ph idx="1"/>
          </p:nvPr>
        </p:nvSpPr>
        <p:spPr>
          <a:xfrm>
            <a:off x="2152650" y="1796564"/>
            <a:ext cx="7886700" cy="3263504"/>
          </a:xfrm>
        </p:spPr>
        <p:txBody>
          <a:bodyPr>
            <a:noAutofit/>
          </a:bodyPr>
          <a:lstStyle/>
          <a:p>
            <a:pPr marL="0" indent="0" algn="just">
              <a:buNone/>
            </a:pPr>
            <a:r>
              <a:rPr lang="en-US" sz="1800" dirty="0">
                <a:solidFill>
                  <a:srgbClr val="C00000"/>
                </a:solidFill>
                <a:latin typeface="Arial" panose="020B0604020202020204" pitchFamily="34" charset="0"/>
                <a:cs typeface="Arial" panose="020B0604020202020204" pitchFamily="34" charset="0"/>
              </a:rPr>
              <a:t>                        </a:t>
            </a:r>
            <a:r>
              <a:rPr lang="en-US" sz="1800" b="1" dirty="0">
                <a:solidFill>
                  <a:srgbClr val="C00000"/>
                </a:solidFill>
                <a:latin typeface="Arial" panose="020B0604020202020204" pitchFamily="34" charset="0"/>
                <a:cs typeface="Arial" panose="020B0604020202020204" pitchFamily="34" charset="0"/>
              </a:rPr>
              <a:t>Disclosures - Key framework </a:t>
            </a:r>
            <a:r>
              <a:rPr lang="en-US" sz="1800" b="1" dirty="0" smtClean="0">
                <a:solidFill>
                  <a:srgbClr val="C00000"/>
                </a:solidFill>
                <a:latin typeface="Arial" panose="020B0604020202020204" pitchFamily="34" charset="0"/>
                <a:cs typeface="Arial" panose="020B0604020202020204" pitchFamily="34" charset="0"/>
              </a:rPr>
              <a:t>developments</a:t>
            </a:r>
            <a:endParaRPr lang="en-US" sz="1800" b="1" dirty="0">
              <a:solidFill>
                <a:srgbClr val="C00000"/>
              </a:solidFill>
              <a:latin typeface="Arial" panose="020B0604020202020204" pitchFamily="34" charset="0"/>
              <a:cs typeface="Arial" panose="020B0604020202020204" pitchFamily="34" charset="0"/>
            </a:endParaRPr>
          </a:p>
          <a:p>
            <a:pPr marL="0" indent="0" algn="just">
              <a:buNone/>
            </a:pPr>
            <a:endParaRPr lang="en-US" sz="1800" b="1" dirty="0">
              <a:solidFill>
                <a:srgbClr val="C00000"/>
              </a:solidFill>
              <a:latin typeface="Arial" panose="020B0604020202020204" pitchFamily="34" charset="0"/>
              <a:cs typeface="Arial" panose="020B0604020202020204" pitchFamily="34" charset="0"/>
            </a:endParaRPr>
          </a:p>
          <a:p>
            <a:pPr algn="just"/>
            <a:r>
              <a:rPr lang="en-IN" sz="1800" dirty="0">
                <a:solidFill>
                  <a:srgbClr val="002060"/>
                </a:solidFill>
                <a:latin typeface="Arial" panose="020B0604020202020204" pitchFamily="34" charset="0"/>
                <a:cs typeface="Arial" panose="020B0604020202020204" pitchFamily="34" charset="0"/>
              </a:rPr>
              <a:t>Global Reporting Initiative Standards (GRI Standards)</a:t>
            </a:r>
          </a:p>
          <a:p>
            <a:pPr algn="just"/>
            <a:r>
              <a:rPr lang="en-US" sz="1800" dirty="0">
                <a:solidFill>
                  <a:srgbClr val="002060"/>
                </a:solidFill>
                <a:latin typeface="Arial" panose="020B0604020202020204" pitchFamily="34" charset="0"/>
                <a:cs typeface="Arial" panose="020B0604020202020204" pitchFamily="34" charset="0"/>
              </a:rPr>
              <a:t>Sustainability Accounting Standards Board (SASB)</a:t>
            </a:r>
          </a:p>
          <a:p>
            <a:pPr algn="just"/>
            <a:r>
              <a:rPr lang="en-IN" sz="1800" dirty="0">
                <a:solidFill>
                  <a:srgbClr val="002060"/>
                </a:solidFill>
                <a:latin typeface="Arial" panose="020B0604020202020204" pitchFamily="34" charset="0"/>
                <a:cs typeface="Arial" panose="020B0604020202020204" pitchFamily="34" charset="0"/>
              </a:rPr>
              <a:t>Integrated Reporting (IR) Framework</a:t>
            </a:r>
          </a:p>
          <a:p>
            <a:pPr algn="just"/>
            <a:r>
              <a:rPr lang="en-US" sz="1800" dirty="0">
                <a:solidFill>
                  <a:srgbClr val="002060"/>
                </a:solidFill>
                <a:latin typeface="Arial" panose="020B0604020202020204" pitchFamily="34" charset="0"/>
                <a:cs typeface="Arial" panose="020B0604020202020204" pitchFamily="34" charset="0"/>
              </a:rPr>
              <a:t>Carbon Disclosure Project (CDP) Guidance</a:t>
            </a:r>
          </a:p>
          <a:p>
            <a:pPr algn="just"/>
            <a:r>
              <a:rPr lang="en-US" sz="1800" dirty="0">
                <a:solidFill>
                  <a:srgbClr val="C00000"/>
                </a:solidFill>
                <a:latin typeface="Arial" panose="020B0604020202020204" pitchFamily="34" charset="0"/>
                <a:cs typeface="Arial" panose="020B0604020202020204" pitchFamily="34" charset="0"/>
              </a:rPr>
              <a:t>Task Force on Climate-related Financial Disclosures (TCFD)</a:t>
            </a:r>
          </a:p>
          <a:p>
            <a:pPr algn="just"/>
            <a:r>
              <a:rPr lang="en-US" sz="1800" dirty="0">
                <a:solidFill>
                  <a:srgbClr val="002060"/>
                </a:solidFill>
                <a:latin typeface="Arial" panose="020B0604020202020204" pitchFamily="34" charset="0"/>
                <a:cs typeface="Arial" panose="020B0604020202020204" pitchFamily="34" charset="0"/>
              </a:rPr>
              <a:t>Business Responsibility and Sustainability </a:t>
            </a:r>
          </a:p>
        </p:txBody>
      </p:sp>
    </p:spTree>
    <p:extLst>
      <p:ext uri="{BB962C8B-B14F-4D97-AF65-F5344CB8AC3E}">
        <p14:creationId xmlns:p14="http://schemas.microsoft.com/office/powerpoint/2010/main" val="117372783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F7B07C8A-90A4-97D7-02D0-6B1AB225BBC6}"/>
              </a:ext>
            </a:extLst>
          </p:cNvPr>
          <p:cNvSpPr txBox="1"/>
          <p:nvPr/>
        </p:nvSpPr>
        <p:spPr>
          <a:xfrm>
            <a:off x="2290916" y="1991509"/>
            <a:ext cx="7912510" cy="3877985"/>
          </a:xfrm>
          <a:prstGeom prst="rect">
            <a:avLst/>
          </a:prstGeom>
          <a:noFill/>
        </p:spPr>
        <p:txBody>
          <a:bodyPr wrap="square">
            <a:spAutoFit/>
          </a:bodyPr>
          <a:lstStyle/>
          <a:p>
            <a:pPr marL="257175" indent="-257175">
              <a:lnSpc>
                <a:spcPct val="150000"/>
              </a:lnSpc>
              <a:spcAft>
                <a:spcPts val="600"/>
              </a:spcAft>
              <a:buFont typeface="+mj-lt"/>
              <a:buAutoNum type="arabicPeriod"/>
            </a:pPr>
            <a:r>
              <a:rPr lang="en-IN" dirty="0">
                <a:solidFill>
                  <a:srgbClr val="002060"/>
                </a:solidFill>
                <a:latin typeface="Arial" panose="020B0604020202020204" pitchFamily="34" charset="0"/>
                <a:ea typeface="Calibri" panose="020F0502020204030204" pitchFamily="34" charset="0"/>
                <a:cs typeface="Arial" panose="020B0604020202020204" pitchFamily="34" charset="0"/>
              </a:rPr>
              <a:t>Disclosures should represent relevant information</a:t>
            </a:r>
          </a:p>
          <a:p>
            <a:pPr marL="257175" indent="-257175">
              <a:lnSpc>
                <a:spcPct val="150000"/>
              </a:lnSpc>
              <a:spcAft>
                <a:spcPts val="600"/>
              </a:spcAft>
              <a:buFont typeface="+mj-lt"/>
              <a:buAutoNum type="arabicPeriod"/>
            </a:pPr>
            <a:r>
              <a:rPr lang="en-IN" dirty="0">
                <a:solidFill>
                  <a:srgbClr val="002060"/>
                </a:solidFill>
                <a:latin typeface="Arial" panose="020B0604020202020204" pitchFamily="34" charset="0"/>
                <a:ea typeface="Calibri" panose="020F0502020204030204" pitchFamily="34" charset="0"/>
                <a:cs typeface="Arial" panose="020B0604020202020204" pitchFamily="34" charset="0"/>
              </a:rPr>
              <a:t>Disclosures should be specific and complete</a:t>
            </a:r>
          </a:p>
          <a:p>
            <a:pPr marL="257175" indent="-257175">
              <a:lnSpc>
                <a:spcPct val="150000"/>
              </a:lnSpc>
              <a:spcAft>
                <a:spcPts val="600"/>
              </a:spcAft>
              <a:buFont typeface="+mj-lt"/>
              <a:buAutoNum type="arabicPeriod"/>
            </a:pPr>
            <a:r>
              <a:rPr lang="en-IN" dirty="0">
                <a:solidFill>
                  <a:srgbClr val="002060"/>
                </a:solidFill>
                <a:latin typeface="Arial" panose="020B0604020202020204" pitchFamily="34" charset="0"/>
                <a:ea typeface="Calibri" panose="020F0502020204030204" pitchFamily="34" charset="0"/>
                <a:cs typeface="Arial" panose="020B0604020202020204" pitchFamily="34" charset="0"/>
              </a:rPr>
              <a:t>Disclosures should be clear, balanced, and understandable</a:t>
            </a:r>
          </a:p>
          <a:p>
            <a:pPr marL="257175" indent="-257175">
              <a:lnSpc>
                <a:spcPct val="150000"/>
              </a:lnSpc>
              <a:spcAft>
                <a:spcPts val="600"/>
              </a:spcAft>
              <a:buFont typeface="+mj-lt"/>
              <a:buAutoNum type="arabicPeriod"/>
            </a:pPr>
            <a:r>
              <a:rPr lang="en-IN" dirty="0">
                <a:solidFill>
                  <a:srgbClr val="002060"/>
                </a:solidFill>
                <a:latin typeface="Arial" panose="020B0604020202020204" pitchFamily="34" charset="0"/>
                <a:ea typeface="Calibri" panose="020F0502020204030204" pitchFamily="34" charset="0"/>
                <a:cs typeface="Arial" panose="020B0604020202020204" pitchFamily="34" charset="0"/>
              </a:rPr>
              <a:t>Disclosures should be consistent over time</a:t>
            </a:r>
          </a:p>
          <a:p>
            <a:pPr marL="257175" indent="-257175">
              <a:lnSpc>
                <a:spcPct val="150000"/>
              </a:lnSpc>
              <a:spcAft>
                <a:spcPts val="600"/>
              </a:spcAft>
              <a:buFont typeface="+mj-lt"/>
              <a:buAutoNum type="arabicPeriod"/>
            </a:pPr>
            <a:r>
              <a:rPr lang="en-IN" dirty="0">
                <a:solidFill>
                  <a:srgbClr val="002060"/>
                </a:solidFill>
                <a:latin typeface="Arial" panose="020B0604020202020204" pitchFamily="34" charset="0"/>
                <a:ea typeface="Calibri" panose="020F0502020204030204" pitchFamily="34" charset="0"/>
                <a:cs typeface="Arial" panose="020B0604020202020204" pitchFamily="34" charset="0"/>
              </a:rPr>
              <a:t>Disclosures should be comparable among companies within a sector, industry, or portfolio</a:t>
            </a:r>
          </a:p>
          <a:p>
            <a:pPr marL="257175" indent="-257175">
              <a:lnSpc>
                <a:spcPct val="150000"/>
              </a:lnSpc>
              <a:spcAft>
                <a:spcPts val="600"/>
              </a:spcAft>
              <a:buFont typeface="+mj-lt"/>
              <a:buAutoNum type="arabicPeriod"/>
            </a:pPr>
            <a:r>
              <a:rPr lang="en-IN" dirty="0">
                <a:solidFill>
                  <a:srgbClr val="002060"/>
                </a:solidFill>
                <a:latin typeface="Arial" panose="020B0604020202020204" pitchFamily="34" charset="0"/>
                <a:ea typeface="Calibri" panose="020F0502020204030204" pitchFamily="34" charset="0"/>
                <a:cs typeface="Arial" panose="020B0604020202020204" pitchFamily="34" charset="0"/>
              </a:rPr>
              <a:t>Disclosures should be reliable, verifiable, and objective</a:t>
            </a:r>
          </a:p>
          <a:p>
            <a:pPr marL="257175" indent="-257175">
              <a:lnSpc>
                <a:spcPct val="150000"/>
              </a:lnSpc>
              <a:spcAft>
                <a:spcPts val="600"/>
              </a:spcAft>
              <a:buFont typeface="+mj-lt"/>
              <a:buAutoNum type="arabicPeriod"/>
            </a:pPr>
            <a:r>
              <a:rPr lang="en-IN" dirty="0">
                <a:solidFill>
                  <a:srgbClr val="002060"/>
                </a:solidFill>
                <a:latin typeface="Arial" panose="020B0604020202020204" pitchFamily="34" charset="0"/>
                <a:ea typeface="Calibri" panose="020F0502020204030204" pitchFamily="34" charset="0"/>
                <a:cs typeface="Arial" panose="020B0604020202020204" pitchFamily="34" charset="0"/>
              </a:rPr>
              <a:t>Disclosures should be provided on a timely basis</a:t>
            </a:r>
          </a:p>
        </p:txBody>
      </p:sp>
      <p:sp>
        <p:nvSpPr>
          <p:cNvPr id="7" name="TextBox 6">
            <a:extLst>
              <a:ext uri="{FF2B5EF4-FFF2-40B4-BE49-F238E27FC236}">
                <a16:creationId xmlns:a16="http://schemas.microsoft.com/office/drawing/2014/main" xmlns="" id="{97DFB970-E0BA-3447-97E0-F4AFA25A376E}"/>
              </a:ext>
            </a:extLst>
          </p:cNvPr>
          <p:cNvSpPr txBox="1"/>
          <p:nvPr/>
        </p:nvSpPr>
        <p:spPr>
          <a:xfrm>
            <a:off x="2290916" y="1099837"/>
            <a:ext cx="4572000" cy="318549"/>
          </a:xfrm>
          <a:prstGeom prst="rect">
            <a:avLst/>
          </a:prstGeom>
        </p:spPr>
        <p:txBody>
          <a:bodyPr vert="horz" lIns="68580" tIns="34290" rIns="68580" bIns="34290" rtlCol="0" anchor="ctr">
            <a:normAutofit/>
          </a:bodyPr>
          <a:lstStyle>
            <a:defPPr>
              <a:defRPr lang="en-US"/>
            </a:defPPr>
            <a:lvl1pPr>
              <a:lnSpc>
                <a:spcPct val="90000"/>
              </a:lnSpc>
              <a:spcBef>
                <a:spcPct val="0"/>
              </a:spcBef>
              <a:buNone/>
              <a:defRPr sz="2400" b="1">
                <a:solidFill>
                  <a:srgbClr val="C00000"/>
                </a:solidFill>
                <a:latin typeface="Arial" panose="020B0604020202020204" pitchFamily="34" charset="0"/>
                <a:ea typeface="+mj-ea"/>
                <a:cs typeface="Arial" panose="020B0604020202020204" pitchFamily="34" charset="0"/>
              </a:defRPr>
            </a:lvl1pPr>
          </a:lstStyle>
          <a:p>
            <a:r>
              <a:rPr lang="en-IN" sz="1800" dirty="0"/>
              <a:t>Principles for Effective Disclosures</a:t>
            </a:r>
          </a:p>
        </p:txBody>
      </p:sp>
      <p:cxnSp>
        <p:nvCxnSpPr>
          <p:cNvPr id="9" name="Straight Connector 8">
            <a:extLst>
              <a:ext uri="{FF2B5EF4-FFF2-40B4-BE49-F238E27FC236}">
                <a16:creationId xmlns:a16="http://schemas.microsoft.com/office/drawing/2014/main" xmlns="" id="{D46891B8-B39F-2FDF-5CC0-43F595741460}"/>
              </a:ext>
            </a:extLst>
          </p:cNvPr>
          <p:cNvCxnSpPr>
            <a:cxnSpLocks/>
          </p:cNvCxnSpPr>
          <p:nvPr/>
        </p:nvCxnSpPr>
        <p:spPr>
          <a:xfrm flipV="1">
            <a:off x="1524000" y="1548376"/>
            <a:ext cx="9195620" cy="4712"/>
          </a:xfrm>
          <a:prstGeom prst="line">
            <a:avLst/>
          </a:prstGeom>
          <a:ln w="53975">
            <a:solidFill>
              <a:srgbClr val="C00000"/>
            </a:solidFill>
          </a:ln>
        </p:spPr>
        <p:style>
          <a:lnRef idx="3">
            <a:schemeClr val="dk1"/>
          </a:lnRef>
          <a:fillRef idx="0">
            <a:schemeClr val="dk1"/>
          </a:fillRef>
          <a:effectRef idx="2">
            <a:schemeClr val="dk1"/>
          </a:effectRef>
          <a:fontRef idx="minor">
            <a:schemeClr val="tx1"/>
          </a:fontRef>
        </p:style>
      </p:cxnSp>
      <p:sp>
        <p:nvSpPr>
          <p:cNvPr id="2" name="Footer Placeholder 1">
            <a:extLst>
              <a:ext uri="{FF2B5EF4-FFF2-40B4-BE49-F238E27FC236}">
                <a16:creationId xmlns:a16="http://schemas.microsoft.com/office/drawing/2014/main" xmlns="" id="{76D46E03-B1BD-2EDF-4227-8AB777A9CBB0}"/>
              </a:ext>
            </a:extLst>
          </p:cNvPr>
          <p:cNvSpPr>
            <a:spLocks noGrp="1"/>
          </p:cNvSpPr>
          <p:nvPr>
            <p:ph type="ftr" sz="quarter" idx="11"/>
          </p:nvPr>
        </p:nvSpPr>
        <p:spPr/>
        <p:txBody>
          <a:bodyPr/>
          <a:lstStyle/>
          <a:p>
            <a:endParaRPr lang="en-IN" dirty="0"/>
          </a:p>
        </p:txBody>
      </p:sp>
      <p:sp>
        <p:nvSpPr>
          <p:cNvPr id="3" name="Slide Number Placeholder 2">
            <a:extLst>
              <a:ext uri="{FF2B5EF4-FFF2-40B4-BE49-F238E27FC236}">
                <a16:creationId xmlns:a16="http://schemas.microsoft.com/office/drawing/2014/main" xmlns="" id="{D9BD6153-5DCE-18AB-B681-FADF0E315F55}"/>
              </a:ext>
            </a:extLst>
          </p:cNvPr>
          <p:cNvSpPr>
            <a:spLocks noGrp="1"/>
          </p:cNvSpPr>
          <p:nvPr>
            <p:ph type="sldNum" sz="quarter" idx="12"/>
          </p:nvPr>
        </p:nvSpPr>
        <p:spPr/>
        <p:txBody>
          <a:bodyPr/>
          <a:lstStyle/>
          <a:p>
            <a:fld id="{87AF51D4-83C0-49FB-A439-7284A6D24C4E}" type="slidenum">
              <a:rPr lang="en-IN" smtClean="0"/>
              <a:t>43</a:t>
            </a:fld>
            <a:endParaRPr lang="en-IN"/>
          </a:p>
        </p:txBody>
      </p:sp>
    </p:spTree>
    <p:extLst>
      <p:ext uri="{BB962C8B-B14F-4D97-AF65-F5344CB8AC3E}">
        <p14:creationId xmlns:p14="http://schemas.microsoft.com/office/powerpoint/2010/main" val="149612983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8326" y="733615"/>
            <a:ext cx="10515600" cy="1325563"/>
          </a:xfrm>
        </p:spPr>
        <p:txBody>
          <a:bodyPr/>
          <a:lstStyle/>
          <a:p>
            <a:r>
              <a:rPr lang="en-US" dirty="0" smtClean="0"/>
              <a:t>                           </a:t>
            </a:r>
            <a:r>
              <a:rPr lang="en-US" sz="1800" b="1" dirty="0" smtClean="0">
                <a:solidFill>
                  <a:srgbClr val="C00000"/>
                </a:solidFill>
                <a:latin typeface="Arial" panose="020B0604020202020204" pitchFamily="34" charset="0"/>
                <a:cs typeface="Arial" panose="020B0604020202020204" pitchFamily="34" charset="0"/>
              </a:rPr>
              <a:t>Shape UP or Ship Out</a:t>
            </a:r>
            <a:endParaRPr lang="en-IN" sz="1800" b="1"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88326" y="1941150"/>
            <a:ext cx="10515600" cy="4351338"/>
          </a:xfrm>
        </p:spPr>
        <p:txBody>
          <a:bodyPr>
            <a:normAutofit/>
          </a:bodyPr>
          <a:lstStyle/>
          <a:p>
            <a:pPr algn="just"/>
            <a:r>
              <a:rPr lang="en-US" sz="1800" dirty="0">
                <a:solidFill>
                  <a:srgbClr val="002060"/>
                </a:solidFill>
                <a:latin typeface="Arial" panose="020B0604020202020204" pitchFamily="34" charset="0"/>
                <a:cs typeface="Arial" panose="020B0604020202020204" pitchFamily="34" charset="0"/>
              </a:rPr>
              <a:t>In the face of climate change, the </a:t>
            </a:r>
            <a:r>
              <a:rPr lang="en-US" sz="1800" dirty="0">
                <a:solidFill>
                  <a:srgbClr val="C00000"/>
                </a:solidFill>
                <a:latin typeface="Arial" panose="020B0604020202020204" pitchFamily="34" charset="0"/>
                <a:cs typeface="Arial" panose="020B0604020202020204" pitchFamily="34" charset="0"/>
              </a:rPr>
              <a:t>banking industry stands at a critical juncture</a:t>
            </a:r>
            <a:r>
              <a:rPr lang="en-US" sz="1800" dirty="0" smtClean="0">
                <a:solidFill>
                  <a:srgbClr val="C00000"/>
                </a:solidFill>
                <a:latin typeface="Arial" panose="020B0604020202020204" pitchFamily="34" charset="0"/>
                <a:cs typeface="Arial" panose="020B0604020202020204" pitchFamily="34" charset="0"/>
              </a:rPr>
              <a:t>.</a:t>
            </a:r>
          </a:p>
          <a:p>
            <a:pPr marL="0" indent="0" algn="just">
              <a:buNone/>
            </a:pPr>
            <a:endParaRPr lang="en-US" sz="1800" dirty="0" smtClean="0">
              <a:solidFill>
                <a:srgbClr val="002060"/>
              </a:solidFill>
              <a:latin typeface="Arial" panose="020B0604020202020204" pitchFamily="34" charset="0"/>
              <a:cs typeface="Arial" panose="020B0604020202020204" pitchFamily="34" charset="0"/>
            </a:endParaRPr>
          </a:p>
          <a:p>
            <a:pPr algn="just"/>
            <a:r>
              <a:rPr lang="en-US" sz="1800" dirty="0" smtClean="0">
                <a:solidFill>
                  <a:srgbClr val="002060"/>
                </a:solidFill>
                <a:latin typeface="Arial" panose="020B0604020202020204" pitchFamily="34" charset="0"/>
                <a:cs typeface="Arial" panose="020B0604020202020204" pitchFamily="34" charset="0"/>
              </a:rPr>
              <a:t>Effectively </a:t>
            </a:r>
            <a:r>
              <a:rPr lang="en-US" sz="1800" dirty="0">
                <a:solidFill>
                  <a:srgbClr val="002060"/>
                </a:solidFill>
                <a:latin typeface="Arial" panose="020B0604020202020204" pitchFamily="34" charset="0"/>
                <a:cs typeface="Arial" panose="020B0604020202020204" pitchFamily="34" charset="0"/>
              </a:rPr>
              <a:t>managing climate risks requires a </a:t>
            </a:r>
            <a:r>
              <a:rPr lang="en-US" sz="1800" dirty="0">
                <a:solidFill>
                  <a:srgbClr val="C00000"/>
                </a:solidFill>
                <a:latin typeface="Arial" panose="020B0604020202020204" pitchFamily="34" charset="0"/>
                <a:cs typeface="Arial" panose="020B0604020202020204" pitchFamily="34" charset="0"/>
              </a:rPr>
              <a:t>proactive and comprehensive</a:t>
            </a:r>
            <a:r>
              <a:rPr lang="en-US" sz="1800" dirty="0">
                <a:solidFill>
                  <a:schemeClr val="accent4">
                    <a:lumMod val="75000"/>
                  </a:schemeClr>
                </a:solidFill>
                <a:latin typeface="Arial" panose="020B0604020202020204" pitchFamily="34" charset="0"/>
                <a:cs typeface="Arial" panose="020B0604020202020204" pitchFamily="34" charset="0"/>
              </a:rPr>
              <a:t> </a:t>
            </a:r>
            <a:r>
              <a:rPr lang="en-US" sz="1800" dirty="0">
                <a:solidFill>
                  <a:srgbClr val="002060"/>
                </a:solidFill>
                <a:latin typeface="Arial" panose="020B0604020202020204" pitchFamily="34" charset="0"/>
                <a:cs typeface="Arial" panose="020B0604020202020204" pitchFamily="34" charset="0"/>
              </a:rPr>
              <a:t>approach that goes beyond compliance. </a:t>
            </a:r>
            <a:endParaRPr lang="en-US" sz="1800" dirty="0" smtClean="0">
              <a:solidFill>
                <a:srgbClr val="002060"/>
              </a:solidFill>
              <a:latin typeface="Arial" panose="020B0604020202020204" pitchFamily="34" charset="0"/>
              <a:cs typeface="Arial" panose="020B0604020202020204" pitchFamily="34" charset="0"/>
            </a:endParaRPr>
          </a:p>
          <a:p>
            <a:pPr algn="just"/>
            <a:endParaRPr lang="en-US" sz="1800" dirty="0">
              <a:solidFill>
                <a:srgbClr val="002060"/>
              </a:solidFill>
              <a:latin typeface="Arial" panose="020B0604020202020204" pitchFamily="34" charset="0"/>
              <a:cs typeface="Arial" panose="020B0604020202020204" pitchFamily="34" charset="0"/>
            </a:endParaRPr>
          </a:p>
          <a:p>
            <a:pPr algn="just"/>
            <a:r>
              <a:rPr lang="en-US" sz="1800" dirty="0" smtClean="0">
                <a:solidFill>
                  <a:srgbClr val="002060"/>
                </a:solidFill>
                <a:latin typeface="Arial" panose="020B0604020202020204" pitchFamily="34" charset="0"/>
                <a:cs typeface="Arial" panose="020B0604020202020204" pitchFamily="34" charset="0"/>
              </a:rPr>
              <a:t>By </a:t>
            </a:r>
            <a:r>
              <a:rPr lang="en-US" sz="1800" dirty="0">
                <a:solidFill>
                  <a:srgbClr val="002060"/>
                </a:solidFill>
                <a:latin typeface="Arial" panose="020B0604020202020204" pitchFamily="34" charset="0"/>
                <a:cs typeface="Arial" panose="020B0604020202020204" pitchFamily="34" charset="0"/>
              </a:rPr>
              <a:t>integrating </a:t>
            </a:r>
            <a:r>
              <a:rPr lang="en-US" sz="1800" dirty="0">
                <a:solidFill>
                  <a:srgbClr val="C00000"/>
                </a:solidFill>
                <a:latin typeface="Arial" panose="020B0604020202020204" pitchFamily="34" charset="0"/>
                <a:cs typeface="Arial" panose="020B0604020202020204" pitchFamily="34" charset="0"/>
              </a:rPr>
              <a:t>climate considerations into risk management practices</a:t>
            </a:r>
            <a:r>
              <a:rPr lang="en-US" sz="1800" dirty="0">
                <a:solidFill>
                  <a:srgbClr val="002060"/>
                </a:solidFill>
                <a:latin typeface="Arial" panose="020B0604020202020204" pitchFamily="34" charset="0"/>
                <a:cs typeface="Arial" panose="020B0604020202020204" pitchFamily="34" charset="0"/>
              </a:rPr>
              <a:t>, leveraging advanced analytics, and fostering collaboration, banks can not only safeguard their financial stability but also contribute to a more sustainable and resilient global economy</a:t>
            </a:r>
            <a:r>
              <a:rPr lang="en-US" sz="1800" dirty="0" smtClean="0">
                <a:solidFill>
                  <a:srgbClr val="002060"/>
                </a:solidFill>
                <a:latin typeface="Arial" panose="020B0604020202020204" pitchFamily="34" charset="0"/>
                <a:cs typeface="Arial" panose="020B0604020202020204" pitchFamily="34" charset="0"/>
              </a:rPr>
              <a:t>.</a:t>
            </a:r>
          </a:p>
          <a:p>
            <a:pPr algn="just"/>
            <a:endParaRPr lang="en-US" sz="1800" dirty="0">
              <a:solidFill>
                <a:srgbClr val="002060"/>
              </a:solidFill>
              <a:latin typeface="Arial" panose="020B0604020202020204" pitchFamily="34" charset="0"/>
              <a:cs typeface="Arial" panose="020B0604020202020204" pitchFamily="34" charset="0"/>
            </a:endParaRPr>
          </a:p>
          <a:p>
            <a:pPr algn="just"/>
            <a:r>
              <a:rPr lang="en-US" sz="1800" dirty="0" smtClean="0">
                <a:solidFill>
                  <a:srgbClr val="C00000"/>
                </a:solidFill>
                <a:latin typeface="Arial" panose="020B0604020202020204" pitchFamily="34" charset="0"/>
                <a:cs typeface="Arial" panose="020B0604020202020204" pitchFamily="34" charset="0"/>
              </a:rPr>
              <a:t>The </a:t>
            </a:r>
            <a:r>
              <a:rPr lang="en-US" sz="1800" dirty="0">
                <a:solidFill>
                  <a:srgbClr val="C00000"/>
                </a:solidFill>
                <a:latin typeface="Arial" panose="020B0604020202020204" pitchFamily="34" charset="0"/>
                <a:cs typeface="Arial" panose="020B0604020202020204" pitchFamily="34" charset="0"/>
              </a:rPr>
              <a:t>time to act on climate risk management is now, and the banking sector plays a pivotal role in shaping a secure and sustainable future.</a:t>
            </a:r>
            <a:endParaRPr lang="en-IN" sz="180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71541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a:xfrm>
            <a:off x="838200" y="1361986"/>
            <a:ext cx="10515600" cy="4351338"/>
          </a:xfrm>
        </p:spPr>
        <p:txBody>
          <a:bodyPr>
            <a:normAutofit/>
          </a:bodyPr>
          <a:lstStyle/>
          <a:p>
            <a:pPr marL="0" indent="0" algn="just">
              <a:buNone/>
            </a:pPr>
            <a:r>
              <a:rPr lang="en-IN" sz="1800" b="1" dirty="0" smtClean="0">
                <a:solidFill>
                  <a:srgbClr val="C00000"/>
                </a:solidFill>
                <a:latin typeface="Arial" panose="020B0604020202020204" pitchFamily="34" charset="0"/>
                <a:cs typeface="Arial" panose="020B0604020202020204" pitchFamily="34" charset="0"/>
              </a:rPr>
              <a:t>                                                           Conclusion </a:t>
            </a:r>
          </a:p>
          <a:p>
            <a:pPr marL="0" indent="0" algn="just">
              <a:buNone/>
            </a:pPr>
            <a:endParaRPr lang="en-IN" sz="1800" dirty="0">
              <a:solidFill>
                <a:srgbClr val="C00000"/>
              </a:solidFill>
              <a:latin typeface="Arial" panose="020B0604020202020204" pitchFamily="34" charset="0"/>
              <a:cs typeface="Arial" panose="020B0604020202020204" pitchFamily="34" charset="0"/>
            </a:endParaRPr>
          </a:p>
          <a:p>
            <a:pPr algn="just"/>
            <a:r>
              <a:rPr lang="en-IN" sz="1800" dirty="0">
                <a:solidFill>
                  <a:srgbClr val="002060"/>
                </a:solidFill>
                <a:latin typeface="Arial" panose="020B0604020202020204" pitchFamily="34" charset="0"/>
                <a:cs typeface="Arial" panose="020B0604020202020204" pitchFamily="34" charset="0"/>
              </a:rPr>
              <a:t>As intermediaries and providers of capital, banks play a </a:t>
            </a:r>
            <a:r>
              <a:rPr lang="en-IN" sz="1800" dirty="0">
                <a:solidFill>
                  <a:srgbClr val="C00000"/>
                </a:solidFill>
                <a:latin typeface="Arial" panose="020B0604020202020204" pitchFamily="34" charset="0"/>
                <a:cs typeface="Arial" panose="020B0604020202020204" pitchFamily="34" charset="0"/>
              </a:rPr>
              <a:t>crucial role </a:t>
            </a:r>
            <a:r>
              <a:rPr lang="en-IN" sz="1800" dirty="0">
                <a:solidFill>
                  <a:srgbClr val="002060"/>
                </a:solidFill>
                <a:latin typeface="Arial" panose="020B0604020202020204" pitchFamily="34" charset="0"/>
                <a:cs typeface="Arial" panose="020B0604020202020204" pitchFamily="34" charset="0"/>
              </a:rPr>
              <a:t>in economic development that now includes managing the physical and transition risks of climate change</a:t>
            </a:r>
            <a:r>
              <a:rPr lang="en-IN" sz="1800" dirty="0" smtClean="0">
                <a:solidFill>
                  <a:srgbClr val="002060"/>
                </a:solidFill>
                <a:latin typeface="Arial" panose="020B0604020202020204" pitchFamily="34" charset="0"/>
                <a:cs typeface="Arial" panose="020B0604020202020204" pitchFamily="34" charset="0"/>
              </a:rPr>
              <a:t>.</a:t>
            </a:r>
          </a:p>
          <a:p>
            <a:pPr algn="just"/>
            <a:r>
              <a:rPr lang="en-IN" sz="1800" dirty="0" smtClean="0">
                <a:solidFill>
                  <a:srgbClr val="002060"/>
                </a:solidFill>
                <a:latin typeface="Arial" panose="020B0604020202020204" pitchFamily="34" charset="0"/>
                <a:cs typeface="Arial" panose="020B0604020202020204" pitchFamily="34" charset="0"/>
              </a:rPr>
              <a:t>The </a:t>
            </a:r>
            <a:r>
              <a:rPr lang="en-IN" sz="1800" dirty="0">
                <a:solidFill>
                  <a:srgbClr val="C00000"/>
                </a:solidFill>
                <a:latin typeface="Arial" panose="020B0604020202020204" pitchFamily="34" charset="0"/>
                <a:cs typeface="Arial" panose="020B0604020202020204" pitchFamily="34" charset="0"/>
              </a:rPr>
              <a:t>task is complex</a:t>
            </a:r>
            <a:r>
              <a:rPr lang="en-IN" sz="1800" dirty="0">
                <a:solidFill>
                  <a:srgbClr val="002060"/>
                </a:solidFill>
                <a:latin typeface="Arial" panose="020B0604020202020204" pitchFamily="34" charset="0"/>
                <a:cs typeface="Arial" panose="020B0604020202020204" pitchFamily="34" charset="0"/>
              </a:rPr>
              <a:t>, and the models and assumptions needed to align the business with climate priorities will inevitably be revised and refined over time</a:t>
            </a:r>
            <a:r>
              <a:rPr lang="en-IN" sz="1800" dirty="0" smtClean="0">
                <a:solidFill>
                  <a:srgbClr val="002060"/>
                </a:solidFill>
                <a:latin typeface="Arial" panose="020B0604020202020204" pitchFamily="34" charset="0"/>
                <a:cs typeface="Arial" panose="020B0604020202020204" pitchFamily="34" charset="0"/>
              </a:rPr>
              <a:t>.</a:t>
            </a:r>
          </a:p>
          <a:p>
            <a:pPr algn="just"/>
            <a:r>
              <a:rPr lang="en-IN" sz="1800" dirty="0" smtClean="0">
                <a:solidFill>
                  <a:srgbClr val="C00000"/>
                </a:solidFill>
                <a:latin typeface="Arial" panose="020B0604020202020204" pitchFamily="34" charset="0"/>
                <a:cs typeface="Arial" panose="020B0604020202020204" pitchFamily="34" charset="0"/>
              </a:rPr>
              <a:t>Internalisation </a:t>
            </a:r>
            <a:r>
              <a:rPr lang="en-IN" sz="1800" dirty="0">
                <a:solidFill>
                  <a:srgbClr val="C00000"/>
                </a:solidFill>
                <a:latin typeface="Arial" panose="020B0604020202020204" pitchFamily="34" charset="0"/>
                <a:cs typeface="Arial" panose="020B0604020202020204" pitchFamily="34" charset="0"/>
              </a:rPr>
              <a:t>of climate risk factors </a:t>
            </a:r>
            <a:r>
              <a:rPr lang="en-IN" sz="1800" dirty="0">
                <a:solidFill>
                  <a:srgbClr val="002060"/>
                </a:solidFill>
                <a:latin typeface="Arial" panose="020B0604020202020204" pitchFamily="34" charset="0"/>
                <a:cs typeface="Arial" panose="020B0604020202020204" pitchFamily="34" charset="0"/>
              </a:rPr>
              <a:t>by banks is very much on the agenda especially with RBI taking up the cudgels. </a:t>
            </a:r>
            <a:endParaRPr lang="en-IN" sz="1800" dirty="0" smtClean="0">
              <a:solidFill>
                <a:srgbClr val="002060"/>
              </a:solidFill>
              <a:latin typeface="Arial" panose="020B0604020202020204" pitchFamily="34" charset="0"/>
              <a:cs typeface="Arial" panose="020B0604020202020204" pitchFamily="34" charset="0"/>
            </a:endParaRPr>
          </a:p>
          <a:p>
            <a:pPr algn="just"/>
            <a:r>
              <a:rPr lang="en-IN" sz="1800" dirty="0" smtClean="0">
                <a:solidFill>
                  <a:srgbClr val="002060"/>
                </a:solidFill>
                <a:latin typeface="Arial" panose="020B0604020202020204" pitchFamily="34" charset="0"/>
                <a:cs typeface="Arial" panose="020B0604020202020204" pitchFamily="34" charset="0"/>
              </a:rPr>
              <a:t>However</a:t>
            </a:r>
            <a:r>
              <a:rPr lang="en-IN" sz="1800" dirty="0">
                <a:solidFill>
                  <a:srgbClr val="002060"/>
                </a:solidFill>
                <a:latin typeface="Arial" panose="020B0604020202020204" pitchFamily="34" charset="0"/>
                <a:cs typeface="Arial" panose="020B0604020202020204" pitchFamily="34" charset="0"/>
              </a:rPr>
              <a:t>, given the complexity in climate risk modelling, the biggest challenge for a bank would be to </a:t>
            </a:r>
            <a:r>
              <a:rPr lang="en-IN" sz="1800" dirty="0">
                <a:solidFill>
                  <a:srgbClr val="C00000"/>
                </a:solidFill>
                <a:latin typeface="Arial" panose="020B0604020202020204" pitchFamily="34" charset="0"/>
                <a:cs typeface="Arial" panose="020B0604020202020204" pitchFamily="34" charset="0"/>
              </a:rPr>
              <a:t>measure the impact of climate risk </a:t>
            </a:r>
            <a:r>
              <a:rPr lang="en-IN" sz="1800" dirty="0">
                <a:solidFill>
                  <a:srgbClr val="002060"/>
                </a:solidFill>
                <a:latin typeface="Arial" panose="020B0604020202020204" pitchFamily="34" charset="0"/>
                <a:cs typeface="Arial" panose="020B0604020202020204" pitchFamily="34" charset="0"/>
              </a:rPr>
              <a:t>while undertaking lending and investment decisions and further integrating that risk in the existing risk and valuation frameworks. </a:t>
            </a:r>
          </a:p>
        </p:txBody>
      </p:sp>
    </p:spTree>
    <p:extLst>
      <p:ext uri="{BB962C8B-B14F-4D97-AF65-F5344CB8AC3E}">
        <p14:creationId xmlns:p14="http://schemas.microsoft.com/office/powerpoint/2010/main" val="273650558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xmlns="" id="{C6080561-2316-B6F8-A73E-5216D4506D4D}"/>
              </a:ext>
            </a:extLst>
          </p:cNvPr>
          <p:cNvCxnSpPr>
            <a:cxnSpLocks/>
          </p:cNvCxnSpPr>
          <p:nvPr/>
        </p:nvCxnSpPr>
        <p:spPr>
          <a:xfrm>
            <a:off x="0" y="927783"/>
            <a:ext cx="12192000" cy="0"/>
          </a:xfrm>
          <a:prstGeom prst="line">
            <a:avLst/>
          </a:prstGeom>
          <a:ln w="53975">
            <a:solidFill>
              <a:srgbClr val="C00000"/>
            </a:solidFill>
          </a:ln>
        </p:spPr>
        <p:style>
          <a:lnRef idx="3">
            <a:schemeClr val="dk1"/>
          </a:lnRef>
          <a:fillRef idx="0">
            <a:schemeClr val="dk1"/>
          </a:fillRef>
          <a:effectRef idx="2">
            <a:schemeClr val="dk1"/>
          </a:effectRef>
          <a:fontRef idx="minor">
            <a:schemeClr val="tx1"/>
          </a:fontRef>
        </p:style>
      </p:cxnSp>
      <p:graphicFrame>
        <p:nvGraphicFramePr>
          <p:cNvPr id="8" name="Object 7">
            <a:extLst>
              <a:ext uri="{FF2B5EF4-FFF2-40B4-BE49-F238E27FC236}">
                <a16:creationId xmlns:a16="http://schemas.microsoft.com/office/drawing/2014/main" xmlns="" id="{F9F0E10E-1C01-5667-8245-8C4AA1598996}"/>
              </a:ext>
            </a:extLst>
          </p:cNvPr>
          <p:cNvGraphicFramePr>
            <a:graphicFrameLocks noChangeAspect="1"/>
          </p:cNvGraphicFramePr>
          <p:nvPr>
            <p:extLst/>
          </p:nvPr>
        </p:nvGraphicFramePr>
        <p:xfrm>
          <a:off x="1219200" y="1161310"/>
          <a:ext cx="9330812" cy="4768907"/>
        </p:xfrm>
        <a:graphic>
          <a:graphicData uri="http://schemas.openxmlformats.org/presentationml/2006/ole">
            <mc:AlternateContent xmlns:mc="http://schemas.openxmlformats.org/markup-compatibility/2006">
              <mc:Choice xmlns:v="urn:schemas-microsoft-com:vml" Requires="v">
                <p:oleObj spid="_x0000_s3076" name="Bitmap Image" r:id="rId3" imgW="7513200" imgH="3840480" progId="PBrush">
                  <p:embed/>
                </p:oleObj>
              </mc:Choice>
              <mc:Fallback>
                <p:oleObj name="Bitmap Image" r:id="rId3" imgW="7513200" imgH="3840480" progId="PBrush">
                  <p:embed/>
                  <p:pic>
                    <p:nvPicPr>
                      <p:cNvPr id="0" name=""/>
                      <p:cNvPicPr/>
                      <p:nvPr/>
                    </p:nvPicPr>
                    <p:blipFill>
                      <a:blip r:embed="rId4"/>
                      <a:stretch>
                        <a:fillRect/>
                      </a:stretch>
                    </p:blipFill>
                    <p:spPr>
                      <a:xfrm>
                        <a:off x="1219200" y="1161310"/>
                        <a:ext cx="9330812" cy="4768907"/>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xmlns="" id="{BC0A66A4-AF7C-5DBE-4577-DFF142414B54}"/>
              </a:ext>
            </a:extLst>
          </p:cNvPr>
          <p:cNvSpPr txBox="1"/>
          <p:nvPr/>
        </p:nvSpPr>
        <p:spPr>
          <a:xfrm>
            <a:off x="1022555" y="266670"/>
            <a:ext cx="8730275" cy="424732"/>
          </a:xfrm>
          <a:prstGeom prst="rect">
            <a:avLst/>
          </a:prstGeom>
        </p:spPr>
        <p:txBody>
          <a:bodyPr vert="horz" lIns="91440" tIns="45720" rIns="91440" bIns="45720" rtlCol="0" anchor="ctr">
            <a:normAutofit/>
          </a:bodyPr>
          <a:lstStyle>
            <a:lvl1pPr>
              <a:lnSpc>
                <a:spcPct val="90000"/>
              </a:lnSpc>
              <a:spcBef>
                <a:spcPct val="0"/>
              </a:spcBef>
              <a:buNone/>
              <a:defRPr sz="2400" b="1">
                <a:solidFill>
                  <a:srgbClr val="C00000"/>
                </a:solidFill>
                <a:latin typeface="Arial" panose="020B0604020202020204" pitchFamily="34" charset="0"/>
                <a:ea typeface="+mj-ea"/>
                <a:cs typeface="Arial" panose="020B0604020202020204" pitchFamily="34" charset="0"/>
              </a:defRPr>
            </a:lvl1pPr>
          </a:lstStyle>
          <a:p>
            <a:r>
              <a:rPr lang="en-IN" sz="1800" dirty="0" smtClean="0"/>
              <a:t>                    Climate-Related </a:t>
            </a:r>
            <a:r>
              <a:rPr lang="en-IN" sz="1800" dirty="0"/>
              <a:t>Risks, Opportunities, and financial Impact</a:t>
            </a:r>
          </a:p>
        </p:txBody>
      </p:sp>
      <p:sp>
        <p:nvSpPr>
          <p:cNvPr id="2" name="Footer Placeholder 1">
            <a:extLst>
              <a:ext uri="{FF2B5EF4-FFF2-40B4-BE49-F238E27FC236}">
                <a16:creationId xmlns:a16="http://schemas.microsoft.com/office/drawing/2014/main" xmlns="" id="{729AB2A1-2315-8542-2280-5751019597DD}"/>
              </a:ext>
            </a:extLst>
          </p:cNvPr>
          <p:cNvSpPr>
            <a:spLocks noGrp="1"/>
          </p:cNvSpPr>
          <p:nvPr>
            <p:ph type="ftr" sz="quarter" idx="11"/>
          </p:nvPr>
        </p:nvSpPr>
        <p:spPr/>
        <p:txBody>
          <a:bodyPr/>
          <a:lstStyle/>
          <a:p>
            <a:r>
              <a:rPr lang="en-IN"/>
              <a:t>https://crfcouncil.org/ &amp; https://www.risk.net/</a:t>
            </a:r>
          </a:p>
        </p:txBody>
      </p:sp>
      <p:sp>
        <p:nvSpPr>
          <p:cNvPr id="3" name="Slide Number Placeholder 2">
            <a:extLst>
              <a:ext uri="{FF2B5EF4-FFF2-40B4-BE49-F238E27FC236}">
                <a16:creationId xmlns:a16="http://schemas.microsoft.com/office/drawing/2014/main" xmlns="" id="{44587C4B-63BD-847E-AF23-A14B5874F7EB}"/>
              </a:ext>
            </a:extLst>
          </p:cNvPr>
          <p:cNvSpPr>
            <a:spLocks noGrp="1"/>
          </p:cNvSpPr>
          <p:nvPr>
            <p:ph type="sldNum" sz="quarter" idx="12"/>
          </p:nvPr>
        </p:nvSpPr>
        <p:spPr/>
        <p:txBody>
          <a:bodyPr/>
          <a:lstStyle/>
          <a:p>
            <a:fld id="{87AF51D4-83C0-49FB-A439-7284A6D24C4E}" type="slidenum">
              <a:rPr lang="en-IN" smtClean="0"/>
              <a:t>46</a:t>
            </a:fld>
            <a:endParaRPr lang="en-IN"/>
          </a:p>
        </p:txBody>
      </p:sp>
    </p:spTree>
    <p:extLst>
      <p:ext uri="{BB962C8B-B14F-4D97-AF65-F5344CB8AC3E}">
        <p14:creationId xmlns:p14="http://schemas.microsoft.com/office/powerpoint/2010/main" val="201197437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838200" y="2231600"/>
            <a:ext cx="10515600" cy="4351338"/>
          </a:xfrm>
        </p:spPr>
        <p:txBody>
          <a:bodyPr>
            <a:normAutofit/>
          </a:bodyPr>
          <a:lstStyle/>
          <a:p>
            <a:pPr marL="0" indent="0" algn="just">
              <a:buNone/>
            </a:pPr>
            <a:r>
              <a:rPr lang="en-US" sz="1800" b="1" dirty="0" smtClean="0">
                <a:solidFill>
                  <a:srgbClr val="C00000"/>
                </a:solidFill>
                <a:latin typeface="Arial" panose="020B0604020202020204" pitchFamily="34" charset="0"/>
                <a:cs typeface="Arial" panose="020B0604020202020204" pitchFamily="34" charset="0"/>
              </a:rPr>
              <a:t>                                                      Banks - A </a:t>
            </a:r>
            <a:r>
              <a:rPr lang="en-US" sz="1800" b="1" dirty="0">
                <a:solidFill>
                  <a:srgbClr val="C00000"/>
                </a:solidFill>
                <a:latin typeface="Arial" panose="020B0604020202020204" pitchFamily="34" charset="0"/>
                <a:cs typeface="Arial" panose="020B0604020202020204" pitchFamily="34" charset="0"/>
              </a:rPr>
              <a:t>catalyst for </a:t>
            </a:r>
            <a:r>
              <a:rPr lang="en-US" sz="1800" b="1" dirty="0" smtClean="0">
                <a:solidFill>
                  <a:srgbClr val="C00000"/>
                </a:solidFill>
                <a:latin typeface="Arial" panose="020B0604020202020204" pitchFamily="34" charset="0"/>
                <a:cs typeface="Arial" panose="020B0604020202020204" pitchFamily="34" charset="0"/>
              </a:rPr>
              <a:t>change</a:t>
            </a:r>
          </a:p>
          <a:p>
            <a:pPr marL="0" indent="0" algn="just">
              <a:buNone/>
            </a:pPr>
            <a:endParaRPr lang="en-US" sz="1800" dirty="0">
              <a:solidFill>
                <a:srgbClr val="002060"/>
              </a:solidFill>
              <a:latin typeface="Arial" panose="020B0604020202020204" pitchFamily="34" charset="0"/>
              <a:cs typeface="Arial" panose="020B0604020202020204" pitchFamily="34" charset="0"/>
            </a:endParaRPr>
          </a:p>
          <a:p>
            <a:pPr marL="0" indent="0" algn="ctr">
              <a:buNone/>
            </a:pPr>
            <a:r>
              <a:rPr lang="en-US" sz="1800" dirty="0">
                <a:solidFill>
                  <a:srgbClr val="002060"/>
                </a:solidFill>
                <a:latin typeface="Arial" panose="020B0604020202020204" pitchFamily="34" charset="0"/>
                <a:cs typeface="Arial" panose="020B0604020202020204" pitchFamily="34" charset="0"/>
              </a:rPr>
              <a:t>While the challenges and risks are significant, banks have a </a:t>
            </a:r>
            <a:r>
              <a:rPr lang="en-US" sz="1800" dirty="0">
                <a:solidFill>
                  <a:srgbClr val="C00000"/>
                </a:solidFill>
                <a:latin typeface="Arial" panose="020B0604020202020204" pitchFamily="34" charset="0"/>
                <a:cs typeface="Arial" panose="020B0604020202020204" pitchFamily="34" charset="0"/>
              </a:rPr>
              <a:t>once-in-a-generation opportunity to provide and benefit from products and services that will help to create a more climate-friendly and sustainable economy</a:t>
            </a:r>
            <a:r>
              <a:rPr lang="en-US" sz="1800" dirty="0" smtClean="0">
                <a:solidFill>
                  <a:srgbClr val="C00000"/>
                </a:solidFill>
                <a:latin typeface="Arial" panose="020B0604020202020204" pitchFamily="34" charset="0"/>
                <a:cs typeface="Arial" panose="020B0604020202020204" pitchFamily="34" charset="0"/>
              </a:rPr>
              <a:t>.</a:t>
            </a:r>
          </a:p>
          <a:p>
            <a:pPr algn="ctr"/>
            <a:endParaRPr lang="en-US" sz="18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71761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2"/>
          <a:stretch>
            <a:fillRect/>
          </a:stretch>
        </p:blipFill>
        <p:spPr>
          <a:xfrm>
            <a:off x="3585153" y="2331209"/>
            <a:ext cx="4593251" cy="2119356"/>
          </a:xfrm>
          <a:prstGeom prst="rect">
            <a:avLst/>
          </a:prstGeom>
        </p:spPr>
      </p:pic>
    </p:spTree>
    <p:extLst>
      <p:ext uri="{BB962C8B-B14F-4D97-AF65-F5344CB8AC3E}">
        <p14:creationId xmlns:p14="http://schemas.microsoft.com/office/powerpoint/2010/main" val="243090049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2"/>
          <a:stretch>
            <a:fillRect/>
          </a:stretch>
        </p:blipFill>
        <p:spPr>
          <a:xfrm>
            <a:off x="3412901" y="1690688"/>
            <a:ext cx="6057527" cy="3252564"/>
          </a:xfrm>
          <a:prstGeom prst="rect">
            <a:avLst/>
          </a:prstGeom>
        </p:spPr>
      </p:pic>
    </p:spTree>
    <p:extLst>
      <p:ext uri="{BB962C8B-B14F-4D97-AF65-F5344CB8AC3E}">
        <p14:creationId xmlns:p14="http://schemas.microsoft.com/office/powerpoint/2010/main" val="3367651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0189"/>
            <a:ext cx="10515600" cy="1325563"/>
          </a:xfrm>
        </p:spPr>
        <p:txBody>
          <a:bodyPr/>
          <a:lstStyle/>
          <a:p>
            <a:endParaRPr lang="en-IN" dirty="0"/>
          </a:p>
        </p:txBody>
      </p:sp>
      <p:sp>
        <p:nvSpPr>
          <p:cNvPr id="3" name="Content Placeholder 2"/>
          <p:cNvSpPr>
            <a:spLocks noGrp="1"/>
          </p:cNvSpPr>
          <p:nvPr>
            <p:ph idx="1"/>
          </p:nvPr>
        </p:nvSpPr>
        <p:spPr>
          <a:xfrm>
            <a:off x="674427" y="1960469"/>
            <a:ext cx="10515600" cy="4351338"/>
          </a:xfrm>
        </p:spPr>
        <p:txBody>
          <a:bodyPr>
            <a:normAutofit/>
          </a:bodyPr>
          <a:lstStyle/>
          <a:p>
            <a:pPr marL="0" indent="0" algn="ctr">
              <a:buNone/>
            </a:pPr>
            <a:r>
              <a:rPr lang="en-US" sz="1800" dirty="0" smtClean="0">
                <a:solidFill>
                  <a:srgbClr val="C00000"/>
                </a:solidFill>
                <a:latin typeface="Arial" panose="020B0604020202020204" pitchFamily="34" charset="0"/>
                <a:cs typeface="Arial" panose="020B0604020202020204" pitchFamily="34" charset="0"/>
              </a:rPr>
              <a:t>Failure </a:t>
            </a:r>
            <a:r>
              <a:rPr lang="en-US" sz="1800" dirty="0">
                <a:solidFill>
                  <a:srgbClr val="C00000"/>
                </a:solidFill>
                <a:latin typeface="Arial" panose="020B0604020202020204" pitchFamily="34" charset="0"/>
                <a:cs typeface="Arial" panose="020B0604020202020204" pitchFamily="34" charset="0"/>
              </a:rPr>
              <a:t>to mitigate climate </a:t>
            </a:r>
            <a:r>
              <a:rPr lang="en-US" sz="1800" dirty="0" smtClean="0">
                <a:solidFill>
                  <a:srgbClr val="C00000"/>
                </a:solidFill>
                <a:latin typeface="Arial" panose="020B0604020202020204" pitchFamily="34" charset="0"/>
                <a:cs typeface="Arial" panose="020B0604020202020204" pitchFamily="34" charset="0"/>
              </a:rPr>
              <a:t>change </a:t>
            </a:r>
          </a:p>
          <a:p>
            <a:pPr marL="0" indent="0" algn="ctr">
              <a:buNone/>
            </a:pPr>
            <a:r>
              <a:rPr lang="en-US" sz="1800" dirty="0">
                <a:solidFill>
                  <a:srgbClr val="C00000"/>
                </a:solidFill>
                <a:latin typeface="Arial" panose="020B0604020202020204" pitchFamily="34" charset="0"/>
                <a:cs typeface="Arial" panose="020B0604020202020204" pitchFamily="34" charset="0"/>
              </a:rPr>
              <a:t>F</a:t>
            </a:r>
            <a:r>
              <a:rPr lang="en-US" sz="1800" dirty="0" smtClean="0">
                <a:solidFill>
                  <a:srgbClr val="C00000"/>
                </a:solidFill>
                <a:latin typeface="Arial" panose="020B0604020202020204" pitchFamily="34" charset="0"/>
                <a:cs typeface="Arial" panose="020B0604020202020204" pitchFamily="34" charset="0"/>
              </a:rPr>
              <a:t>ailure </a:t>
            </a:r>
            <a:r>
              <a:rPr lang="en-US" sz="1800" dirty="0">
                <a:solidFill>
                  <a:srgbClr val="C00000"/>
                </a:solidFill>
                <a:latin typeface="Arial" panose="020B0604020202020204" pitchFamily="34" charset="0"/>
                <a:cs typeface="Arial" panose="020B0604020202020204" pitchFamily="34" charset="0"/>
              </a:rPr>
              <a:t>of climate change </a:t>
            </a:r>
            <a:r>
              <a:rPr lang="en-US" sz="1800" dirty="0" smtClean="0">
                <a:solidFill>
                  <a:srgbClr val="C00000"/>
                </a:solidFill>
                <a:latin typeface="Arial" panose="020B0604020202020204" pitchFamily="34" charset="0"/>
                <a:cs typeface="Arial" panose="020B0604020202020204" pitchFamily="34" charset="0"/>
              </a:rPr>
              <a:t>adaptation</a:t>
            </a:r>
            <a:endParaRPr lang="en-US" sz="1800" dirty="0">
              <a:solidFill>
                <a:srgbClr val="C00000"/>
              </a:solidFill>
              <a:latin typeface="Arial" panose="020B0604020202020204" pitchFamily="34" charset="0"/>
              <a:cs typeface="Arial" panose="020B0604020202020204" pitchFamily="34" charset="0"/>
            </a:endParaRPr>
          </a:p>
          <a:p>
            <a:pPr marL="0" indent="0" algn="ctr">
              <a:buNone/>
            </a:pPr>
            <a:r>
              <a:rPr lang="en-US" sz="1800" dirty="0">
                <a:solidFill>
                  <a:srgbClr val="C00000"/>
                </a:solidFill>
                <a:latin typeface="Arial" panose="020B0604020202020204" pitchFamily="34" charset="0"/>
                <a:cs typeface="Arial" panose="020B0604020202020204" pitchFamily="34" charset="0"/>
              </a:rPr>
              <a:t>N</a:t>
            </a:r>
            <a:r>
              <a:rPr lang="en-US" sz="1800" dirty="0" smtClean="0">
                <a:solidFill>
                  <a:srgbClr val="C00000"/>
                </a:solidFill>
                <a:latin typeface="Arial" panose="020B0604020202020204" pitchFamily="34" charset="0"/>
                <a:cs typeface="Arial" panose="020B0604020202020204" pitchFamily="34" charset="0"/>
              </a:rPr>
              <a:t>atural </a:t>
            </a:r>
            <a:r>
              <a:rPr lang="en-US" sz="1800" dirty="0">
                <a:solidFill>
                  <a:srgbClr val="C00000"/>
                </a:solidFill>
                <a:latin typeface="Arial" panose="020B0604020202020204" pitchFamily="34" charset="0"/>
                <a:cs typeface="Arial" panose="020B0604020202020204" pitchFamily="34" charset="0"/>
              </a:rPr>
              <a:t>disasters and extreme weather </a:t>
            </a:r>
            <a:r>
              <a:rPr lang="en-US" sz="1800" dirty="0" smtClean="0">
                <a:solidFill>
                  <a:srgbClr val="C00000"/>
                </a:solidFill>
                <a:latin typeface="Arial" panose="020B0604020202020204" pitchFamily="34" charset="0"/>
                <a:cs typeface="Arial" panose="020B0604020202020204" pitchFamily="34" charset="0"/>
              </a:rPr>
              <a:t>events</a:t>
            </a:r>
          </a:p>
          <a:p>
            <a:pPr marL="0" indent="0" algn="ctr">
              <a:buNone/>
            </a:pPr>
            <a:r>
              <a:rPr lang="en-US" sz="1800" dirty="0">
                <a:solidFill>
                  <a:srgbClr val="C00000"/>
                </a:solidFill>
                <a:latin typeface="Arial" panose="020B0604020202020204" pitchFamily="34" charset="0"/>
                <a:cs typeface="Arial" panose="020B0604020202020204" pitchFamily="34" charset="0"/>
              </a:rPr>
              <a:t>B</a:t>
            </a:r>
            <a:r>
              <a:rPr lang="en-US" sz="1800" dirty="0" smtClean="0">
                <a:solidFill>
                  <a:srgbClr val="C00000"/>
                </a:solidFill>
                <a:latin typeface="Arial" panose="020B0604020202020204" pitchFamily="34" charset="0"/>
                <a:cs typeface="Arial" panose="020B0604020202020204" pitchFamily="34" charset="0"/>
              </a:rPr>
              <a:t>iodiversity </a:t>
            </a:r>
            <a:r>
              <a:rPr lang="en-US" sz="1800" dirty="0">
                <a:solidFill>
                  <a:srgbClr val="C00000"/>
                </a:solidFill>
                <a:latin typeface="Arial" panose="020B0604020202020204" pitchFamily="34" charset="0"/>
                <a:cs typeface="Arial" panose="020B0604020202020204" pitchFamily="34" charset="0"/>
              </a:rPr>
              <a:t>loss and </a:t>
            </a:r>
            <a:r>
              <a:rPr lang="en-US" sz="1800" dirty="0" smtClean="0">
                <a:solidFill>
                  <a:srgbClr val="C00000"/>
                </a:solidFill>
                <a:latin typeface="Arial" panose="020B0604020202020204" pitchFamily="34" charset="0"/>
                <a:cs typeface="Arial" panose="020B0604020202020204" pitchFamily="34" charset="0"/>
              </a:rPr>
              <a:t>ecosystem collapse</a:t>
            </a:r>
          </a:p>
          <a:p>
            <a:pPr algn="ctr"/>
            <a:endParaRPr lang="en-US" sz="1800" dirty="0">
              <a:solidFill>
                <a:schemeClr val="accent4">
                  <a:lumMod val="75000"/>
                </a:schemeClr>
              </a:solidFill>
              <a:latin typeface="Arial" panose="020B0604020202020204" pitchFamily="34" charset="0"/>
              <a:cs typeface="Arial" panose="020B0604020202020204" pitchFamily="34" charset="0"/>
            </a:endParaRPr>
          </a:p>
          <a:p>
            <a:pPr marL="0" indent="0" algn="ctr">
              <a:buNone/>
            </a:pPr>
            <a:r>
              <a:rPr lang="en-US" sz="1800" dirty="0" smtClean="0">
                <a:solidFill>
                  <a:srgbClr val="002060"/>
                </a:solidFill>
                <a:latin typeface="Arial" panose="020B0604020202020204" pitchFamily="34" charset="0"/>
                <a:cs typeface="Arial" panose="020B0604020202020204" pitchFamily="34" charset="0"/>
              </a:rPr>
              <a:t>are </a:t>
            </a:r>
            <a:r>
              <a:rPr lang="en-US" sz="1800" dirty="0">
                <a:solidFill>
                  <a:srgbClr val="002060"/>
                </a:solidFill>
                <a:latin typeface="Arial" panose="020B0604020202020204" pitchFamily="34" charset="0"/>
                <a:cs typeface="Arial" panose="020B0604020202020204" pitchFamily="34" charset="0"/>
              </a:rPr>
              <a:t>the four biggest risks </a:t>
            </a:r>
            <a:r>
              <a:rPr lang="en-US" sz="1800" dirty="0" smtClean="0">
                <a:solidFill>
                  <a:srgbClr val="002060"/>
                </a:solidFill>
                <a:latin typeface="Arial" panose="020B0604020202020204" pitchFamily="34" charset="0"/>
                <a:cs typeface="Arial" panose="020B0604020202020204" pitchFamily="34" charset="0"/>
              </a:rPr>
              <a:t>facing the </a:t>
            </a:r>
            <a:r>
              <a:rPr lang="en-US" sz="1800" dirty="0">
                <a:solidFill>
                  <a:srgbClr val="002060"/>
                </a:solidFill>
                <a:latin typeface="Arial" panose="020B0604020202020204" pitchFamily="34" charset="0"/>
                <a:cs typeface="Arial" panose="020B0604020202020204" pitchFamily="34" charset="0"/>
              </a:rPr>
              <a:t>world for the next ten years </a:t>
            </a:r>
            <a:endParaRPr lang="en-US" sz="1800" dirty="0" smtClean="0">
              <a:solidFill>
                <a:srgbClr val="002060"/>
              </a:solidFill>
              <a:latin typeface="Arial" panose="020B0604020202020204" pitchFamily="34" charset="0"/>
              <a:cs typeface="Arial" panose="020B0604020202020204" pitchFamily="34" charset="0"/>
            </a:endParaRPr>
          </a:p>
          <a:p>
            <a:pPr marL="0" indent="0" algn="ctr">
              <a:buNone/>
            </a:pPr>
            <a:endParaRPr lang="en-US" sz="1800" dirty="0" smtClean="0">
              <a:solidFill>
                <a:srgbClr val="002060"/>
              </a:solidFill>
              <a:latin typeface="Arial" panose="020B0604020202020204" pitchFamily="34" charset="0"/>
              <a:cs typeface="Arial" panose="020B0604020202020204" pitchFamily="34" charset="0"/>
            </a:endParaRPr>
          </a:p>
          <a:p>
            <a:pPr marL="0" indent="0" algn="just">
              <a:buNone/>
            </a:pPr>
            <a:r>
              <a:rPr lang="en-US" sz="1800" dirty="0" smtClean="0">
                <a:solidFill>
                  <a:srgbClr val="C00000"/>
                </a:solidFill>
                <a:latin typeface="Arial" panose="020B0604020202020204" pitchFamily="34" charset="0"/>
                <a:cs typeface="Arial" panose="020B0604020202020204" pitchFamily="34" charset="0"/>
              </a:rPr>
              <a:t>                                         World </a:t>
            </a:r>
            <a:r>
              <a:rPr lang="en-US" sz="1800" dirty="0">
                <a:solidFill>
                  <a:srgbClr val="C00000"/>
                </a:solidFill>
                <a:latin typeface="Arial" panose="020B0604020202020204" pitchFamily="34" charset="0"/>
                <a:cs typeface="Arial" panose="020B0604020202020204" pitchFamily="34" charset="0"/>
              </a:rPr>
              <a:t>Economic Forum’s Global Risks </a:t>
            </a:r>
            <a:r>
              <a:rPr lang="en-US" sz="1800" dirty="0" smtClean="0">
                <a:solidFill>
                  <a:srgbClr val="C00000"/>
                </a:solidFill>
                <a:latin typeface="Arial" panose="020B0604020202020204" pitchFamily="34" charset="0"/>
                <a:cs typeface="Arial" panose="020B0604020202020204" pitchFamily="34" charset="0"/>
              </a:rPr>
              <a:t>Report, 2023</a:t>
            </a:r>
          </a:p>
          <a:p>
            <a:pPr marL="0" indent="0" algn="just">
              <a:buNone/>
            </a:pPr>
            <a:r>
              <a:rPr lang="en-US" sz="1800" dirty="0">
                <a:solidFill>
                  <a:srgbClr val="C00000"/>
                </a:solidFill>
                <a:latin typeface="Arial" panose="020B0604020202020204" pitchFamily="34" charset="0"/>
                <a:cs typeface="Arial" panose="020B0604020202020204" pitchFamily="34" charset="0"/>
              </a:rPr>
              <a:t/>
            </a:r>
            <a:br>
              <a:rPr lang="en-US" sz="1800" dirty="0">
                <a:solidFill>
                  <a:srgbClr val="C00000"/>
                </a:solidFill>
                <a:latin typeface="Arial" panose="020B0604020202020204" pitchFamily="34" charset="0"/>
                <a:cs typeface="Arial" panose="020B0604020202020204" pitchFamily="34" charset="0"/>
              </a:rPr>
            </a:br>
            <a:r>
              <a:rPr lang="en-US" sz="1800" dirty="0">
                <a:solidFill>
                  <a:srgbClr val="002060"/>
                </a:solidFill>
                <a:latin typeface="Arial" panose="020B0604020202020204" pitchFamily="34" charset="0"/>
                <a:cs typeface="Arial" panose="020B0604020202020204" pitchFamily="34" charset="0"/>
              </a:rPr>
              <a:t/>
            </a:r>
            <a:br>
              <a:rPr lang="en-US" sz="1800" dirty="0">
                <a:solidFill>
                  <a:srgbClr val="002060"/>
                </a:solidFill>
                <a:latin typeface="Arial" panose="020B0604020202020204" pitchFamily="34" charset="0"/>
                <a:cs typeface="Arial" panose="020B0604020202020204" pitchFamily="34" charset="0"/>
              </a:rPr>
            </a:br>
            <a:endParaRPr lang="en-IN" sz="18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575635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4928705" y="4682331"/>
            <a:ext cx="10515600" cy="4351338"/>
          </a:xfrm>
        </p:spPr>
        <p:txBody>
          <a:bodyPr>
            <a:normAutofit/>
          </a:bodyPr>
          <a:lstStyle/>
          <a:p>
            <a:pPr marL="0" indent="0">
              <a:buNone/>
            </a:pPr>
            <a:r>
              <a:rPr lang="en-US" sz="1800" b="1" dirty="0" smtClean="0">
                <a:solidFill>
                  <a:srgbClr val="C00000"/>
                </a:solidFill>
                <a:latin typeface="Arial" panose="020B0604020202020204" pitchFamily="34" charset="0"/>
                <a:cs typeface="Arial" panose="020B0604020202020204" pitchFamily="34" charset="0"/>
              </a:rPr>
              <a:t>Thank  You</a:t>
            </a:r>
            <a:endParaRPr lang="en-IN" sz="1800" b="1" dirty="0">
              <a:solidFill>
                <a:srgbClr val="C00000"/>
              </a:solidFill>
              <a:latin typeface="Arial" panose="020B0604020202020204" pitchFamily="34" charset="0"/>
              <a:cs typeface="Arial" panose="020B0604020202020204" pitchFamily="34" charset="0"/>
            </a:endParaRPr>
          </a:p>
        </p:txBody>
      </p:sp>
      <p:pic>
        <p:nvPicPr>
          <p:cNvPr id="4" name="Content Placeholder 3"/>
          <p:cNvPicPr>
            <a:picLocks noChangeAspect="1"/>
          </p:cNvPicPr>
          <p:nvPr/>
        </p:nvPicPr>
        <p:blipFill>
          <a:blip r:embed="rId2"/>
          <a:stretch>
            <a:fillRect/>
          </a:stretch>
        </p:blipFill>
        <p:spPr>
          <a:xfrm>
            <a:off x="2518929" y="1173508"/>
            <a:ext cx="7154142" cy="4288533"/>
          </a:xfrm>
          <a:prstGeom prst="rect">
            <a:avLst/>
          </a:prstGeom>
        </p:spPr>
      </p:pic>
    </p:spTree>
    <p:extLst>
      <p:ext uri="{BB962C8B-B14F-4D97-AF65-F5344CB8AC3E}">
        <p14:creationId xmlns:p14="http://schemas.microsoft.com/office/powerpoint/2010/main" val="33585864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12186"/>
            <a:ext cx="10515600" cy="1325563"/>
          </a:xfrm>
        </p:spPr>
        <p:txBody>
          <a:bodyPr>
            <a:normAutofit/>
          </a:bodyPr>
          <a:lstStyle/>
          <a:p>
            <a:r>
              <a:rPr lang="en-US" sz="1800" b="1" dirty="0" smtClean="0">
                <a:solidFill>
                  <a:srgbClr val="C00000"/>
                </a:solidFill>
                <a:latin typeface="Arial" panose="020B0604020202020204" pitchFamily="34" charset="0"/>
                <a:cs typeface="Arial" panose="020B0604020202020204" pitchFamily="34" charset="0"/>
              </a:rPr>
              <a:t>                                                     Tackling Climate Risk</a:t>
            </a:r>
            <a:endParaRPr lang="en-IN" sz="1800" b="1"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2237749"/>
            <a:ext cx="10515600" cy="4351338"/>
          </a:xfrm>
        </p:spPr>
        <p:txBody>
          <a:bodyPr>
            <a:normAutofit/>
          </a:bodyPr>
          <a:lstStyle/>
          <a:p>
            <a:pPr algn="just"/>
            <a:r>
              <a:rPr lang="en-IN" sz="1800" dirty="0" smtClean="0">
                <a:solidFill>
                  <a:srgbClr val="002060"/>
                </a:solidFill>
                <a:latin typeface="Arial" panose="020B0604020202020204" pitchFamily="34" charset="0"/>
                <a:cs typeface="Arial" panose="020B0604020202020204" pitchFamily="34" charset="0"/>
              </a:rPr>
              <a:t>To </a:t>
            </a:r>
            <a:r>
              <a:rPr lang="en-IN" sz="1800" dirty="0">
                <a:solidFill>
                  <a:srgbClr val="002060"/>
                </a:solidFill>
                <a:latin typeface="Arial" panose="020B0604020202020204" pitchFamily="34" charset="0"/>
                <a:cs typeface="Arial" panose="020B0604020202020204" pitchFamily="34" charset="0"/>
              </a:rPr>
              <a:t>prevent any permanent, devastating consequences, a </a:t>
            </a:r>
            <a:r>
              <a:rPr lang="en-IN" sz="1800" dirty="0">
                <a:solidFill>
                  <a:srgbClr val="C00000"/>
                </a:solidFill>
                <a:latin typeface="Arial" panose="020B0604020202020204" pitchFamily="34" charset="0"/>
                <a:cs typeface="Arial" panose="020B0604020202020204" pitchFamily="34" charset="0"/>
              </a:rPr>
              <a:t>fundamental change to a more sustainable growth path </a:t>
            </a:r>
            <a:r>
              <a:rPr lang="en-IN" sz="1800" dirty="0">
                <a:solidFill>
                  <a:srgbClr val="002060"/>
                </a:solidFill>
                <a:latin typeface="Arial" panose="020B0604020202020204" pitchFamily="34" charset="0"/>
                <a:cs typeface="Arial" panose="020B0604020202020204" pitchFamily="34" charset="0"/>
              </a:rPr>
              <a:t>is required. </a:t>
            </a:r>
            <a:endParaRPr lang="en-IN" sz="1800" dirty="0" smtClean="0">
              <a:solidFill>
                <a:srgbClr val="002060"/>
              </a:solidFill>
              <a:latin typeface="Arial" panose="020B0604020202020204" pitchFamily="34" charset="0"/>
              <a:cs typeface="Arial" panose="020B0604020202020204" pitchFamily="34" charset="0"/>
            </a:endParaRPr>
          </a:p>
          <a:p>
            <a:pPr algn="just"/>
            <a:r>
              <a:rPr lang="en-IN" sz="1800" dirty="0">
                <a:solidFill>
                  <a:srgbClr val="002060"/>
                </a:solidFill>
                <a:latin typeface="Arial" panose="020B0604020202020204" pitchFamily="34" charset="0"/>
                <a:cs typeface="Arial" panose="020B0604020202020204" pitchFamily="34" charset="0"/>
              </a:rPr>
              <a:t>F</a:t>
            </a:r>
            <a:r>
              <a:rPr lang="en-IN" sz="1800" dirty="0" smtClean="0">
                <a:solidFill>
                  <a:srgbClr val="002060"/>
                </a:solidFill>
                <a:latin typeface="Arial" panose="020B0604020202020204" pitchFamily="34" charset="0"/>
                <a:cs typeface="Arial" panose="020B0604020202020204" pitchFamily="34" charset="0"/>
              </a:rPr>
              <a:t>inancial </a:t>
            </a:r>
            <a:r>
              <a:rPr lang="en-IN" sz="1800" dirty="0">
                <a:solidFill>
                  <a:srgbClr val="002060"/>
                </a:solidFill>
                <a:latin typeface="Arial" panose="020B0604020202020204" pitchFamily="34" charset="0"/>
                <a:cs typeface="Arial" panose="020B0604020202020204" pitchFamily="34" charset="0"/>
              </a:rPr>
              <a:t>institutions need to </a:t>
            </a:r>
            <a:r>
              <a:rPr lang="en-IN" sz="1800" dirty="0">
                <a:solidFill>
                  <a:srgbClr val="C00000"/>
                </a:solidFill>
                <a:latin typeface="Arial" panose="020B0604020202020204" pitchFamily="34" charset="0"/>
                <a:cs typeface="Arial" panose="020B0604020202020204" pitchFamily="34" charset="0"/>
              </a:rPr>
              <a:t>identify, quantify and mitigate the </a:t>
            </a:r>
            <a:r>
              <a:rPr lang="en-IN" sz="1800" dirty="0" smtClean="0">
                <a:solidFill>
                  <a:srgbClr val="C00000"/>
                </a:solidFill>
                <a:latin typeface="Arial" panose="020B0604020202020204" pitchFamily="34" charset="0"/>
                <a:cs typeface="Arial" panose="020B0604020202020204" pitchFamily="34" charset="0"/>
              </a:rPr>
              <a:t>risks </a:t>
            </a:r>
            <a:r>
              <a:rPr lang="en-IN" sz="1800" dirty="0">
                <a:solidFill>
                  <a:srgbClr val="C00000"/>
                </a:solidFill>
                <a:latin typeface="Arial" panose="020B0604020202020204" pitchFamily="34" charset="0"/>
                <a:cs typeface="Arial" panose="020B0604020202020204" pitchFamily="34" charset="0"/>
              </a:rPr>
              <a:t>related to climate change </a:t>
            </a:r>
            <a:endParaRPr lang="en-IN" sz="1800" dirty="0" smtClean="0">
              <a:solidFill>
                <a:srgbClr val="C00000"/>
              </a:solidFill>
              <a:latin typeface="Arial" panose="020B0604020202020204" pitchFamily="34" charset="0"/>
              <a:cs typeface="Arial" panose="020B0604020202020204" pitchFamily="34" charset="0"/>
            </a:endParaRPr>
          </a:p>
          <a:p>
            <a:pPr algn="just"/>
            <a:r>
              <a:rPr lang="en-IN" sz="1800" dirty="0" smtClean="0">
                <a:solidFill>
                  <a:srgbClr val="002060"/>
                </a:solidFill>
                <a:latin typeface="Arial" panose="020B0604020202020204" pitchFamily="34" charset="0"/>
                <a:cs typeface="Arial" panose="020B0604020202020204" pitchFamily="34" charset="0"/>
              </a:rPr>
              <a:t>Financial </a:t>
            </a:r>
            <a:r>
              <a:rPr lang="en-IN" sz="1800" dirty="0">
                <a:solidFill>
                  <a:srgbClr val="002060"/>
                </a:solidFill>
                <a:latin typeface="Arial" panose="020B0604020202020204" pitchFamily="34" charset="0"/>
                <a:cs typeface="Arial" panose="020B0604020202020204" pitchFamily="34" charset="0"/>
              </a:rPr>
              <a:t>institutions as well as regulatory authorities are exploring </a:t>
            </a:r>
            <a:r>
              <a:rPr lang="en-IN" sz="1800" dirty="0">
                <a:solidFill>
                  <a:srgbClr val="C00000"/>
                </a:solidFill>
                <a:latin typeface="Arial" panose="020B0604020202020204" pitchFamily="34" charset="0"/>
                <a:cs typeface="Arial" panose="020B0604020202020204" pitchFamily="34" charset="0"/>
              </a:rPr>
              <a:t>methods for quantifying these climate risks</a:t>
            </a:r>
            <a:r>
              <a:rPr lang="en-IN" sz="1800" dirty="0" smtClean="0">
                <a:solidFill>
                  <a:srgbClr val="C00000"/>
                </a:solidFill>
                <a:latin typeface="Arial" panose="020B0604020202020204" pitchFamily="34" charset="0"/>
                <a:cs typeface="Arial" panose="020B0604020202020204" pitchFamily="34" charset="0"/>
              </a:rPr>
              <a:t>.</a:t>
            </a:r>
          </a:p>
          <a:p>
            <a:pPr algn="just"/>
            <a:r>
              <a:rPr lang="en-IN" sz="1800" dirty="0" smtClean="0">
                <a:solidFill>
                  <a:srgbClr val="002060"/>
                </a:solidFill>
                <a:latin typeface="Arial" panose="020B0604020202020204" pitchFamily="34" charset="0"/>
                <a:cs typeface="Arial" panose="020B0604020202020204" pitchFamily="34" charset="0"/>
              </a:rPr>
              <a:t>Such </a:t>
            </a:r>
            <a:r>
              <a:rPr lang="en-IN" sz="1800" dirty="0">
                <a:solidFill>
                  <a:srgbClr val="002060"/>
                </a:solidFill>
                <a:latin typeface="Arial" panose="020B0604020202020204" pitchFamily="34" charset="0"/>
                <a:cs typeface="Arial" panose="020B0604020202020204" pitchFamily="34" charset="0"/>
              </a:rPr>
              <a:t>fundamental changes will inevitably </a:t>
            </a:r>
            <a:r>
              <a:rPr lang="en-IN" sz="1800" dirty="0">
                <a:solidFill>
                  <a:srgbClr val="C00000"/>
                </a:solidFill>
                <a:latin typeface="Arial" panose="020B0604020202020204" pitchFamily="34" charset="0"/>
                <a:cs typeface="Arial" panose="020B0604020202020204" pitchFamily="34" charset="0"/>
              </a:rPr>
              <a:t>impact the balance sheet and the operations of banks, leading to both risks and opportunities.</a:t>
            </a:r>
          </a:p>
          <a:p>
            <a:pPr marL="0" indent="0" algn="just">
              <a:buNone/>
            </a:pPr>
            <a:endParaRPr lang="en-IN"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12436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353" y="596944"/>
            <a:ext cx="10515600" cy="1325563"/>
          </a:xfrm>
        </p:spPr>
        <p:txBody>
          <a:bodyPr>
            <a:normAutofit/>
          </a:bodyPr>
          <a:lstStyle/>
          <a:p>
            <a:r>
              <a:rPr lang="en-US" sz="1800" b="1" dirty="0" smtClean="0">
                <a:solidFill>
                  <a:srgbClr val="C00000"/>
                </a:solidFill>
                <a:latin typeface="Arial" panose="020B0604020202020204" pitchFamily="34" charset="0"/>
                <a:cs typeface="Arial" panose="020B0604020202020204" pitchFamily="34" charset="0"/>
              </a:rPr>
              <a:t>                                          Climate </a:t>
            </a:r>
            <a:r>
              <a:rPr lang="en-US" sz="1800" b="1" dirty="0">
                <a:solidFill>
                  <a:srgbClr val="C00000"/>
                </a:solidFill>
                <a:latin typeface="Arial" panose="020B0604020202020204" pitchFamily="34" charset="0"/>
                <a:cs typeface="Arial" panose="020B0604020202020204" pitchFamily="34" charset="0"/>
              </a:rPr>
              <a:t>change Risk – A Perspective</a:t>
            </a:r>
            <a:endParaRPr lang="en-IN" sz="1800" dirty="0"/>
          </a:p>
        </p:txBody>
      </p:sp>
      <p:sp>
        <p:nvSpPr>
          <p:cNvPr id="3" name="Content Placeholder 2"/>
          <p:cNvSpPr>
            <a:spLocks noGrp="1"/>
          </p:cNvSpPr>
          <p:nvPr>
            <p:ph idx="1"/>
          </p:nvPr>
        </p:nvSpPr>
        <p:spPr/>
        <p:txBody>
          <a:bodyPr>
            <a:normAutofit/>
          </a:bodyPr>
          <a:lstStyle/>
          <a:p>
            <a:pPr algn="just"/>
            <a:r>
              <a:rPr lang="en-US" sz="1800" dirty="0" smtClean="0">
                <a:solidFill>
                  <a:srgbClr val="002060"/>
                </a:solidFill>
                <a:latin typeface="Arial" panose="020B0604020202020204" pitchFamily="34" charset="0"/>
                <a:cs typeface="Arial" panose="020B0604020202020204" pitchFamily="34" charset="0"/>
              </a:rPr>
              <a:t>Risk </a:t>
            </a:r>
            <a:r>
              <a:rPr lang="en-US" sz="1800" dirty="0">
                <a:solidFill>
                  <a:srgbClr val="002060"/>
                </a:solidFill>
                <a:latin typeface="Arial" panose="020B0604020202020204" pitchFamily="34" charset="0"/>
                <a:cs typeface="Arial" panose="020B0604020202020204" pitchFamily="34" charset="0"/>
              </a:rPr>
              <a:t>leaders at banks are unequivocal – </a:t>
            </a:r>
            <a:r>
              <a:rPr lang="en-US" sz="1800" dirty="0">
                <a:solidFill>
                  <a:srgbClr val="C00000"/>
                </a:solidFill>
                <a:latin typeface="Arial" panose="020B0604020202020204" pitchFamily="34" charset="0"/>
                <a:cs typeface="Arial" panose="020B0604020202020204" pitchFamily="34" charset="0"/>
              </a:rPr>
              <a:t>climate change is the biggest emerging risk </a:t>
            </a:r>
            <a:r>
              <a:rPr lang="en-US" sz="1800" dirty="0">
                <a:solidFill>
                  <a:srgbClr val="002060"/>
                </a:solidFill>
                <a:latin typeface="Arial" panose="020B0604020202020204" pitchFamily="34" charset="0"/>
                <a:cs typeface="Arial" panose="020B0604020202020204" pitchFamily="34" charset="0"/>
              </a:rPr>
              <a:t>they face, and their boards concur</a:t>
            </a:r>
            <a:r>
              <a:rPr lang="en-US" sz="1800" dirty="0" smtClean="0">
                <a:solidFill>
                  <a:srgbClr val="002060"/>
                </a:solidFill>
                <a:latin typeface="Arial" panose="020B0604020202020204" pitchFamily="34" charset="0"/>
                <a:cs typeface="Arial" panose="020B0604020202020204" pitchFamily="34" charset="0"/>
              </a:rPr>
              <a:t>.</a:t>
            </a:r>
          </a:p>
          <a:p>
            <a:pPr algn="just"/>
            <a:r>
              <a:rPr lang="en-US" sz="1800" dirty="0" smtClean="0">
                <a:solidFill>
                  <a:srgbClr val="002060"/>
                </a:solidFill>
                <a:latin typeface="Arial" panose="020B0604020202020204" pitchFamily="34" charset="0"/>
                <a:cs typeface="Arial" panose="020B0604020202020204" pitchFamily="34" charset="0"/>
              </a:rPr>
              <a:t>As </a:t>
            </a:r>
            <a:r>
              <a:rPr lang="en-US" sz="1800" dirty="0">
                <a:solidFill>
                  <a:srgbClr val="002060"/>
                </a:solidFill>
                <a:latin typeface="Arial" panose="020B0604020202020204" pitchFamily="34" charset="0"/>
                <a:cs typeface="Arial" panose="020B0604020202020204" pitchFamily="34" charset="0"/>
              </a:rPr>
              <a:t>extreme weather events continue to affect every continent, and the world moves toward establishing a lower-carbon economy, </a:t>
            </a:r>
            <a:r>
              <a:rPr lang="en-US" sz="1800" dirty="0">
                <a:solidFill>
                  <a:srgbClr val="C00000"/>
                </a:solidFill>
                <a:latin typeface="Arial" panose="020B0604020202020204" pitchFamily="34" charset="0"/>
                <a:cs typeface="Arial" panose="020B0604020202020204" pitchFamily="34" charset="0"/>
              </a:rPr>
              <a:t>the banking industry is working on two intertwined objectives</a:t>
            </a:r>
            <a:r>
              <a:rPr lang="en-US" sz="1800" dirty="0" smtClean="0">
                <a:solidFill>
                  <a:srgbClr val="C00000"/>
                </a:solidFill>
                <a:latin typeface="Arial" panose="020B0604020202020204" pitchFamily="34" charset="0"/>
                <a:cs typeface="Arial" panose="020B0604020202020204" pitchFamily="34" charset="0"/>
              </a:rPr>
              <a:t>.</a:t>
            </a:r>
          </a:p>
          <a:p>
            <a:pPr algn="just">
              <a:buFont typeface="Wingdings" panose="05000000000000000000" pitchFamily="2" charset="2"/>
              <a:buChar char="Ø"/>
            </a:pPr>
            <a:r>
              <a:rPr lang="en-US" sz="1800" dirty="0" smtClean="0">
                <a:solidFill>
                  <a:srgbClr val="002060"/>
                </a:solidFill>
                <a:latin typeface="Arial" panose="020B0604020202020204" pitchFamily="34" charset="0"/>
                <a:cs typeface="Arial" panose="020B0604020202020204" pitchFamily="34" charset="0"/>
              </a:rPr>
              <a:t>figuring </a:t>
            </a:r>
            <a:r>
              <a:rPr lang="en-US" sz="1800" dirty="0">
                <a:solidFill>
                  <a:srgbClr val="002060"/>
                </a:solidFill>
                <a:latin typeface="Arial" panose="020B0604020202020204" pitchFamily="34" charset="0"/>
                <a:cs typeface="Arial" panose="020B0604020202020204" pitchFamily="34" charset="0"/>
              </a:rPr>
              <a:t>out the impact of climate change on their </a:t>
            </a:r>
            <a:r>
              <a:rPr lang="en-US" sz="1800" dirty="0">
                <a:solidFill>
                  <a:srgbClr val="C00000"/>
                </a:solidFill>
                <a:latin typeface="Arial" panose="020B0604020202020204" pitchFamily="34" charset="0"/>
                <a:cs typeface="Arial" panose="020B0604020202020204" pitchFamily="34" charset="0"/>
              </a:rPr>
              <a:t>own strategy and operations</a:t>
            </a:r>
            <a:r>
              <a:rPr lang="en-US" sz="1800" dirty="0" smtClean="0">
                <a:solidFill>
                  <a:srgbClr val="C00000"/>
                </a:solidFill>
                <a:latin typeface="Arial" panose="020B0604020202020204" pitchFamily="34" charset="0"/>
                <a:cs typeface="Arial" panose="020B0604020202020204" pitchFamily="34" charset="0"/>
              </a:rPr>
              <a:t>,</a:t>
            </a:r>
          </a:p>
          <a:p>
            <a:pPr algn="just">
              <a:buFont typeface="Wingdings" panose="05000000000000000000" pitchFamily="2" charset="2"/>
              <a:buChar char="Ø"/>
            </a:pPr>
            <a:r>
              <a:rPr lang="en-US" sz="1800" dirty="0" smtClean="0">
                <a:solidFill>
                  <a:srgbClr val="002060"/>
                </a:solidFill>
                <a:latin typeface="Arial" panose="020B0604020202020204" pitchFamily="34" charset="0"/>
                <a:cs typeface="Arial" panose="020B0604020202020204" pitchFamily="34" charset="0"/>
              </a:rPr>
              <a:t>attempting </a:t>
            </a:r>
            <a:r>
              <a:rPr lang="en-US" sz="1800" dirty="0">
                <a:solidFill>
                  <a:srgbClr val="002060"/>
                </a:solidFill>
                <a:latin typeface="Arial" panose="020B0604020202020204" pitchFamily="34" charset="0"/>
                <a:cs typeface="Arial" panose="020B0604020202020204" pitchFamily="34" charset="0"/>
              </a:rPr>
              <a:t>to </a:t>
            </a:r>
            <a:r>
              <a:rPr lang="en-US" sz="1800" dirty="0">
                <a:solidFill>
                  <a:srgbClr val="C00000"/>
                </a:solidFill>
                <a:latin typeface="Arial" panose="020B0604020202020204" pitchFamily="34" charset="0"/>
                <a:cs typeface="Arial" panose="020B0604020202020204" pitchFamily="34" charset="0"/>
              </a:rPr>
              <a:t>help customers and communities </a:t>
            </a:r>
            <a:r>
              <a:rPr lang="en-US" sz="1800" dirty="0">
                <a:solidFill>
                  <a:srgbClr val="002060"/>
                </a:solidFill>
                <a:latin typeface="Arial" panose="020B0604020202020204" pitchFamily="34" charset="0"/>
                <a:cs typeface="Arial" panose="020B0604020202020204" pitchFamily="34" charset="0"/>
              </a:rPr>
              <a:t>navigate this </a:t>
            </a:r>
            <a:r>
              <a:rPr lang="en-US" sz="1800" dirty="0" smtClean="0">
                <a:solidFill>
                  <a:srgbClr val="002060"/>
                </a:solidFill>
                <a:latin typeface="Arial" panose="020B0604020202020204" pitchFamily="34" charset="0"/>
                <a:cs typeface="Arial" panose="020B0604020202020204" pitchFamily="34" charset="0"/>
              </a:rPr>
              <a:t>complicated path</a:t>
            </a:r>
          </a:p>
          <a:p>
            <a:pPr algn="just"/>
            <a:r>
              <a:rPr lang="en-US" sz="1800" dirty="0" smtClean="0">
                <a:solidFill>
                  <a:srgbClr val="002060"/>
                </a:solidFill>
                <a:latin typeface="Arial" panose="020B0604020202020204" pitchFamily="34" charset="0"/>
                <a:cs typeface="Arial" panose="020B0604020202020204" pitchFamily="34" charset="0"/>
              </a:rPr>
              <a:t>Climate </a:t>
            </a:r>
            <a:r>
              <a:rPr lang="en-US" sz="1800" dirty="0">
                <a:solidFill>
                  <a:srgbClr val="002060"/>
                </a:solidFill>
                <a:latin typeface="Arial" panose="020B0604020202020204" pitchFamily="34" charset="0"/>
                <a:cs typeface="Arial" panose="020B0604020202020204" pitchFamily="34" charset="0"/>
              </a:rPr>
              <a:t>change presents </a:t>
            </a:r>
            <a:r>
              <a:rPr lang="en-US" sz="1800" dirty="0">
                <a:solidFill>
                  <a:srgbClr val="C00000"/>
                </a:solidFill>
                <a:latin typeface="Arial" panose="020B0604020202020204" pitchFamily="34" charset="0"/>
                <a:cs typeface="Arial" panose="020B0604020202020204" pitchFamily="34" charset="0"/>
              </a:rPr>
              <a:t>physical and transition risks </a:t>
            </a:r>
            <a:r>
              <a:rPr lang="en-US" sz="1800" dirty="0">
                <a:solidFill>
                  <a:srgbClr val="002060"/>
                </a:solidFill>
                <a:latin typeface="Arial" panose="020B0604020202020204" pitchFamily="34" charset="0"/>
                <a:cs typeface="Arial" panose="020B0604020202020204" pitchFamily="34" charset="0"/>
              </a:rPr>
              <a:t>with a direct impact on credit worthiness and likelihood of default for credit exposures</a:t>
            </a:r>
            <a:r>
              <a:rPr lang="en-US" sz="1800" dirty="0" smtClean="0">
                <a:solidFill>
                  <a:srgbClr val="002060"/>
                </a:solidFill>
                <a:latin typeface="Arial" panose="020B0604020202020204" pitchFamily="34" charset="0"/>
                <a:cs typeface="Arial" panose="020B0604020202020204" pitchFamily="34" charset="0"/>
              </a:rPr>
              <a:t>.</a:t>
            </a:r>
          </a:p>
          <a:p>
            <a:pPr algn="just"/>
            <a:r>
              <a:rPr lang="en-US" sz="1800" dirty="0" smtClean="0">
                <a:solidFill>
                  <a:srgbClr val="002060"/>
                </a:solidFill>
                <a:latin typeface="Arial" panose="020B0604020202020204" pitchFamily="34" charset="0"/>
                <a:cs typeface="Arial" panose="020B0604020202020204" pitchFamily="34" charset="0"/>
              </a:rPr>
              <a:t>Effective </a:t>
            </a:r>
            <a:r>
              <a:rPr lang="en-US" sz="1800" dirty="0">
                <a:solidFill>
                  <a:srgbClr val="002060"/>
                </a:solidFill>
                <a:latin typeface="Arial" panose="020B0604020202020204" pitchFamily="34" charset="0"/>
                <a:cs typeface="Arial" panose="020B0604020202020204" pitchFamily="34" charset="0"/>
              </a:rPr>
              <a:t>management of climate risk requires its </a:t>
            </a:r>
            <a:r>
              <a:rPr lang="en-US" sz="1800" dirty="0">
                <a:solidFill>
                  <a:srgbClr val="C00000"/>
                </a:solidFill>
                <a:latin typeface="Arial" panose="020B0604020202020204" pitchFamily="34" charset="0"/>
                <a:cs typeface="Arial" panose="020B0604020202020204" pitchFamily="34" charset="0"/>
              </a:rPr>
              <a:t>integration throughout existing workflows as a dimension of overall risk for banks.  </a:t>
            </a:r>
            <a:endParaRPr lang="en-IN" sz="180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5841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b="1" dirty="0" smtClean="0">
                <a:solidFill>
                  <a:srgbClr val="C00000"/>
                </a:solidFill>
                <a:latin typeface="Arial" panose="020B0604020202020204" pitchFamily="34" charset="0"/>
                <a:cs typeface="Arial" panose="020B0604020202020204" pitchFamily="34" charset="0"/>
              </a:rPr>
              <a:t>                                             Climate </a:t>
            </a:r>
            <a:r>
              <a:rPr lang="en-US" sz="1800" b="1" dirty="0">
                <a:solidFill>
                  <a:srgbClr val="C00000"/>
                </a:solidFill>
                <a:latin typeface="Arial" panose="020B0604020202020204" pitchFamily="34" charset="0"/>
                <a:cs typeface="Arial" panose="020B0604020202020204" pitchFamily="34" charset="0"/>
              </a:rPr>
              <a:t>change Risk – A Perspective</a:t>
            </a:r>
            <a:endParaRPr lang="en-IN" sz="1800" dirty="0"/>
          </a:p>
        </p:txBody>
      </p:sp>
      <p:sp>
        <p:nvSpPr>
          <p:cNvPr id="3" name="Content Placeholder 2"/>
          <p:cNvSpPr>
            <a:spLocks noGrp="1"/>
          </p:cNvSpPr>
          <p:nvPr>
            <p:ph idx="1"/>
          </p:nvPr>
        </p:nvSpPr>
        <p:spPr>
          <a:xfrm>
            <a:off x="838200" y="1484432"/>
            <a:ext cx="10515600" cy="4351338"/>
          </a:xfrm>
        </p:spPr>
        <p:txBody>
          <a:bodyPr>
            <a:normAutofit/>
          </a:bodyPr>
          <a:lstStyle/>
          <a:p>
            <a:pPr algn="just"/>
            <a:r>
              <a:rPr lang="en-IN" sz="1800" dirty="0">
                <a:solidFill>
                  <a:srgbClr val="002060"/>
                </a:solidFill>
                <a:latin typeface="Arial" panose="020B0604020202020204" pitchFamily="34" charset="0"/>
                <a:cs typeface="Arial" panose="020B0604020202020204" pitchFamily="34" charset="0"/>
              </a:rPr>
              <a:t>According to the 11th Annual </a:t>
            </a:r>
            <a:r>
              <a:rPr lang="en-IN" sz="1800" dirty="0" smtClean="0">
                <a:solidFill>
                  <a:srgbClr val="002060"/>
                </a:solidFill>
                <a:latin typeface="Arial" panose="020B0604020202020204" pitchFamily="34" charset="0"/>
                <a:cs typeface="Arial" panose="020B0604020202020204" pitchFamily="34" charset="0"/>
              </a:rPr>
              <a:t>EY </a:t>
            </a:r>
            <a:r>
              <a:rPr lang="en-IN" sz="1800" dirty="0">
                <a:solidFill>
                  <a:srgbClr val="002060"/>
                </a:solidFill>
                <a:latin typeface="Arial" panose="020B0604020202020204" pitchFamily="34" charset="0"/>
                <a:cs typeface="Arial" panose="020B0604020202020204" pitchFamily="34" charset="0"/>
              </a:rPr>
              <a:t>bank risk management survey released in 2021, over </a:t>
            </a:r>
            <a:r>
              <a:rPr lang="en-IN" sz="1800" dirty="0">
                <a:solidFill>
                  <a:srgbClr val="C00000"/>
                </a:solidFill>
                <a:latin typeface="Arial" panose="020B0604020202020204" pitchFamily="34" charset="0"/>
                <a:cs typeface="Arial" panose="020B0604020202020204" pitchFamily="34" charset="0"/>
              </a:rPr>
              <a:t>91 per cent of the chief risk officers (CRO) and 96 per cent of the board members viewed climate change as the top emerging risk for financial institutions in the next five </a:t>
            </a:r>
            <a:r>
              <a:rPr lang="en-IN" sz="1800" dirty="0" smtClean="0">
                <a:solidFill>
                  <a:srgbClr val="C00000"/>
                </a:solidFill>
                <a:latin typeface="Arial" panose="020B0604020202020204" pitchFamily="34" charset="0"/>
                <a:cs typeface="Arial" panose="020B0604020202020204" pitchFamily="34" charset="0"/>
              </a:rPr>
              <a:t>years</a:t>
            </a:r>
          </a:p>
          <a:p>
            <a:pPr marL="0" indent="0" algn="just">
              <a:buNone/>
            </a:pPr>
            <a:endParaRPr lang="en-IN" sz="1800" dirty="0" smtClean="0">
              <a:solidFill>
                <a:schemeClr val="accent4">
                  <a:lumMod val="75000"/>
                </a:schemeClr>
              </a:solidFill>
              <a:latin typeface="Arial" panose="020B0604020202020204" pitchFamily="34" charset="0"/>
              <a:cs typeface="Arial" panose="020B0604020202020204" pitchFamily="34" charset="0"/>
            </a:endParaRPr>
          </a:p>
          <a:p>
            <a:pPr algn="just"/>
            <a:r>
              <a:rPr lang="en-IN" sz="1800" dirty="0" smtClean="0">
                <a:solidFill>
                  <a:srgbClr val="002060"/>
                </a:solidFill>
                <a:latin typeface="Arial" panose="020B0604020202020204" pitchFamily="34" charset="0"/>
                <a:cs typeface="Arial" panose="020B0604020202020204" pitchFamily="34" charset="0"/>
              </a:rPr>
              <a:t>In </a:t>
            </a:r>
            <a:r>
              <a:rPr lang="en-IN" sz="1800" dirty="0">
                <a:solidFill>
                  <a:srgbClr val="002060"/>
                </a:solidFill>
                <a:latin typeface="Arial" panose="020B0604020202020204" pitchFamily="34" charset="0"/>
                <a:cs typeface="Arial" panose="020B0604020202020204" pitchFamily="34" charset="0"/>
              </a:rPr>
              <a:t>a research report published in March 2022 by RBI titled ‘Green Transition Risks to Indian Banks’ there is a clear mention of the </a:t>
            </a:r>
            <a:r>
              <a:rPr lang="en-IN" sz="1800" dirty="0">
                <a:solidFill>
                  <a:srgbClr val="C00000"/>
                </a:solidFill>
                <a:latin typeface="Arial" panose="020B0604020202020204" pitchFamily="34" charset="0"/>
                <a:cs typeface="Arial" panose="020B0604020202020204" pitchFamily="34" charset="0"/>
              </a:rPr>
              <a:t>transition risk due to the cost of adjustment </a:t>
            </a:r>
            <a:r>
              <a:rPr lang="en-IN" sz="1800" dirty="0">
                <a:solidFill>
                  <a:srgbClr val="002060"/>
                </a:solidFill>
                <a:latin typeface="Arial" panose="020B0604020202020204" pitchFamily="34" charset="0"/>
                <a:cs typeface="Arial" panose="020B0604020202020204" pitchFamily="34" charset="0"/>
              </a:rPr>
              <a:t>that falls in the production processes of industries that are directly or indirectly exposed to excessive use of fossil fuel. </a:t>
            </a:r>
            <a:endParaRPr lang="en-IN" sz="1800" dirty="0" smtClean="0">
              <a:solidFill>
                <a:srgbClr val="002060"/>
              </a:solidFill>
              <a:latin typeface="Arial" panose="020B0604020202020204" pitchFamily="34" charset="0"/>
              <a:cs typeface="Arial" panose="020B0604020202020204" pitchFamily="34" charset="0"/>
            </a:endParaRPr>
          </a:p>
          <a:p>
            <a:pPr marL="0" indent="0" algn="just">
              <a:buNone/>
            </a:pPr>
            <a:endParaRPr lang="en-IN" sz="1800" dirty="0">
              <a:solidFill>
                <a:srgbClr val="002060"/>
              </a:solidFill>
              <a:latin typeface="Arial" panose="020B0604020202020204" pitchFamily="34" charset="0"/>
              <a:cs typeface="Arial" panose="020B0604020202020204" pitchFamily="34" charset="0"/>
            </a:endParaRPr>
          </a:p>
          <a:p>
            <a:pPr algn="just"/>
            <a:r>
              <a:rPr lang="en-IN" sz="1800" dirty="0" smtClean="0">
                <a:solidFill>
                  <a:srgbClr val="002060"/>
                </a:solidFill>
                <a:latin typeface="Arial" panose="020B0604020202020204" pitchFamily="34" charset="0"/>
                <a:cs typeface="Arial" panose="020B0604020202020204" pitchFamily="34" charset="0"/>
              </a:rPr>
              <a:t>There is an imperative need for </a:t>
            </a:r>
            <a:r>
              <a:rPr lang="en-IN" sz="1800" dirty="0">
                <a:solidFill>
                  <a:srgbClr val="002060"/>
                </a:solidFill>
                <a:latin typeface="Arial" panose="020B0604020202020204" pitchFamily="34" charset="0"/>
                <a:cs typeface="Arial" panose="020B0604020202020204" pitchFamily="34" charset="0"/>
              </a:rPr>
              <a:t>a more </a:t>
            </a:r>
            <a:r>
              <a:rPr lang="en-IN" sz="1800" dirty="0">
                <a:solidFill>
                  <a:srgbClr val="C00000"/>
                </a:solidFill>
                <a:latin typeface="Arial" panose="020B0604020202020204" pitchFamily="34" charset="0"/>
                <a:cs typeface="Arial" panose="020B0604020202020204" pitchFamily="34" charset="0"/>
              </a:rPr>
              <a:t>informed and measured approach </a:t>
            </a:r>
            <a:r>
              <a:rPr lang="en-IN" sz="1800" dirty="0">
                <a:solidFill>
                  <a:srgbClr val="002060"/>
                </a:solidFill>
                <a:latin typeface="Arial" panose="020B0604020202020204" pitchFamily="34" charset="0"/>
                <a:cs typeface="Arial" panose="020B0604020202020204" pitchFamily="34" charset="0"/>
              </a:rPr>
              <a:t>towards preparing the banking sector to internalise climate risk. </a:t>
            </a:r>
            <a:endParaRPr lang="en-IN" sz="1800" dirty="0" smtClean="0">
              <a:solidFill>
                <a:srgbClr val="002060"/>
              </a:solidFill>
              <a:latin typeface="Arial" panose="020B0604020202020204" pitchFamily="34" charset="0"/>
              <a:cs typeface="Arial" panose="020B0604020202020204" pitchFamily="34" charset="0"/>
            </a:endParaRPr>
          </a:p>
          <a:p>
            <a:pPr marL="0" indent="0" algn="just">
              <a:buNone/>
            </a:pPr>
            <a:endParaRPr lang="en-IN" sz="1800" dirty="0" smtClean="0">
              <a:solidFill>
                <a:srgbClr val="002060"/>
              </a:solidFill>
              <a:latin typeface="Arial" panose="020B0604020202020204" pitchFamily="34" charset="0"/>
              <a:cs typeface="Arial" panose="020B0604020202020204" pitchFamily="34" charset="0"/>
            </a:endParaRPr>
          </a:p>
          <a:p>
            <a:pPr algn="just"/>
            <a:r>
              <a:rPr lang="en-IN" sz="1800" dirty="0" smtClean="0">
                <a:solidFill>
                  <a:srgbClr val="002060"/>
                </a:solidFill>
                <a:latin typeface="Arial" panose="020B0604020202020204" pitchFamily="34" charset="0"/>
                <a:cs typeface="Arial" panose="020B0604020202020204" pitchFamily="34" charset="0"/>
              </a:rPr>
              <a:t>The </a:t>
            </a:r>
            <a:r>
              <a:rPr lang="en-IN" sz="1800" dirty="0">
                <a:solidFill>
                  <a:srgbClr val="002060"/>
                </a:solidFill>
                <a:latin typeface="Arial" panose="020B0604020202020204" pitchFamily="34" charset="0"/>
                <a:cs typeface="Arial" panose="020B0604020202020204" pitchFamily="34" charset="0"/>
              </a:rPr>
              <a:t>endeavour is in line with RBI’s </a:t>
            </a:r>
            <a:r>
              <a:rPr lang="en-IN" sz="1800" dirty="0" smtClean="0">
                <a:solidFill>
                  <a:srgbClr val="002060"/>
                </a:solidFill>
                <a:latin typeface="Arial" panose="020B0604020202020204" pitchFamily="34" charset="0"/>
                <a:cs typeface="Arial" panose="020B0604020202020204" pitchFamily="34" charset="0"/>
              </a:rPr>
              <a:t>decision </a:t>
            </a:r>
            <a:r>
              <a:rPr lang="en-IN" sz="1800" dirty="0">
                <a:solidFill>
                  <a:srgbClr val="002060"/>
                </a:solidFill>
                <a:latin typeface="Arial" panose="020B0604020202020204" pitchFamily="34" charset="0"/>
                <a:cs typeface="Arial" panose="020B0604020202020204" pitchFamily="34" charset="0"/>
              </a:rPr>
              <a:t>to join as a member </a:t>
            </a:r>
            <a:r>
              <a:rPr lang="en-IN" sz="1800" dirty="0">
                <a:solidFill>
                  <a:srgbClr val="C00000"/>
                </a:solidFill>
                <a:latin typeface="Arial" panose="020B0604020202020204" pitchFamily="34" charset="0"/>
                <a:cs typeface="Arial" panose="020B0604020202020204" pitchFamily="34" charset="0"/>
              </a:rPr>
              <a:t>of Network for Greening the Financial System (NGFS)</a:t>
            </a:r>
            <a:r>
              <a:rPr lang="en-IN" sz="1800" dirty="0">
                <a:solidFill>
                  <a:srgbClr val="002060"/>
                </a:solidFill>
                <a:latin typeface="Arial" panose="020B0604020202020204" pitchFamily="34" charset="0"/>
                <a:cs typeface="Arial" panose="020B0604020202020204" pitchFamily="34" charset="0"/>
              </a:rPr>
              <a:t> — a coalition that brings together central banks and supervisors working on climate and green finance issues from across the globe</a:t>
            </a:r>
            <a:r>
              <a:rPr lang="en-IN" sz="1800" dirty="0" smtClean="0">
                <a:solidFill>
                  <a:srgbClr val="00206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4634735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5621" y="760910"/>
            <a:ext cx="10515600" cy="1325563"/>
          </a:xfrm>
        </p:spPr>
        <p:txBody>
          <a:bodyPr>
            <a:normAutofit/>
          </a:bodyPr>
          <a:lstStyle/>
          <a:p>
            <a:r>
              <a:rPr lang="en-IN" sz="1800" b="1" dirty="0" smtClean="0">
                <a:solidFill>
                  <a:srgbClr val="C00000"/>
                </a:solidFill>
                <a:latin typeface="Arial" panose="020B0604020202020204" pitchFamily="34" charset="0"/>
                <a:cs typeface="Arial" panose="020B0604020202020204" pitchFamily="34" charset="0"/>
              </a:rPr>
              <a:t>                                   Climate </a:t>
            </a:r>
            <a:r>
              <a:rPr lang="en-IN" sz="1800" b="1" dirty="0">
                <a:solidFill>
                  <a:srgbClr val="C00000"/>
                </a:solidFill>
                <a:latin typeface="Arial" panose="020B0604020202020204" pitchFamily="34" charset="0"/>
                <a:cs typeface="Arial" panose="020B0604020202020204" pitchFamily="34" charset="0"/>
              </a:rPr>
              <a:t>Change and </a:t>
            </a:r>
            <a:r>
              <a:rPr lang="en-IN" sz="1800" b="1" dirty="0" smtClean="0">
                <a:solidFill>
                  <a:srgbClr val="C00000"/>
                </a:solidFill>
                <a:latin typeface="Arial" panose="020B0604020202020204" pitchFamily="34" charset="0"/>
                <a:cs typeface="Arial" panose="020B0604020202020204" pitchFamily="34" charset="0"/>
              </a:rPr>
              <a:t>imperatives for  </a:t>
            </a:r>
            <a:r>
              <a:rPr lang="en-IN" sz="1800" b="1" dirty="0">
                <a:solidFill>
                  <a:srgbClr val="C00000"/>
                </a:solidFill>
                <a:latin typeface="Arial" panose="020B0604020202020204" pitchFamily="34" charset="0"/>
                <a:cs typeface="Arial" panose="020B0604020202020204" pitchFamily="34" charset="0"/>
              </a:rPr>
              <a:t>Banks</a:t>
            </a:r>
            <a:r>
              <a:rPr lang="en-IN" sz="1800" dirty="0">
                <a:solidFill>
                  <a:srgbClr val="C00000"/>
                </a:solidFill>
                <a:latin typeface="Arial" panose="020B0604020202020204" pitchFamily="34" charset="0"/>
                <a:cs typeface="Arial" panose="020B0604020202020204" pitchFamily="34" charset="0"/>
              </a:rPr>
              <a:t/>
            </a:r>
            <a:br>
              <a:rPr lang="en-IN" sz="1800" dirty="0">
                <a:solidFill>
                  <a:srgbClr val="C00000"/>
                </a:solidFill>
                <a:latin typeface="Arial" panose="020B0604020202020204" pitchFamily="34" charset="0"/>
                <a:cs typeface="Arial" panose="020B0604020202020204" pitchFamily="34" charset="0"/>
              </a:rPr>
            </a:br>
            <a:endParaRPr lang="en-IN" sz="1800"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798329"/>
            <a:ext cx="10515600" cy="4351338"/>
          </a:xfrm>
        </p:spPr>
        <p:txBody>
          <a:bodyPr>
            <a:normAutofit/>
          </a:bodyPr>
          <a:lstStyle/>
          <a:p>
            <a:pPr algn="just"/>
            <a:r>
              <a:rPr lang="en-IN" sz="1800" dirty="0" smtClean="0">
                <a:solidFill>
                  <a:srgbClr val="002060"/>
                </a:solidFill>
                <a:latin typeface="Arial" panose="020B0604020202020204" pitchFamily="34" charset="0"/>
                <a:cs typeface="Arial" panose="020B0604020202020204" pitchFamily="34" charset="0"/>
              </a:rPr>
              <a:t>Banks </a:t>
            </a:r>
            <a:r>
              <a:rPr lang="en-IN" sz="1800" dirty="0">
                <a:solidFill>
                  <a:srgbClr val="002060"/>
                </a:solidFill>
                <a:latin typeface="Arial" panose="020B0604020202020204" pitchFamily="34" charset="0"/>
                <a:cs typeface="Arial" panose="020B0604020202020204" pitchFamily="34" charset="0"/>
              </a:rPr>
              <a:t>wouldn’t seem to be on the frontlines of these emerging risks. </a:t>
            </a:r>
            <a:endParaRPr lang="en-IN" sz="1800" dirty="0" smtClean="0">
              <a:solidFill>
                <a:srgbClr val="002060"/>
              </a:solidFill>
              <a:latin typeface="Arial" panose="020B0604020202020204" pitchFamily="34" charset="0"/>
              <a:cs typeface="Arial" panose="020B0604020202020204" pitchFamily="34" charset="0"/>
            </a:endParaRPr>
          </a:p>
          <a:p>
            <a:pPr algn="just"/>
            <a:r>
              <a:rPr lang="en-IN" sz="1800" dirty="0" smtClean="0">
                <a:solidFill>
                  <a:srgbClr val="002060"/>
                </a:solidFill>
                <a:latin typeface="Arial" panose="020B0604020202020204" pitchFamily="34" charset="0"/>
                <a:cs typeface="Arial" panose="020B0604020202020204" pitchFamily="34" charset="0"/>
              </a:rPr>
              <a:t>But </a:t>
            </a:r>
            <a:r>
              <a:rPr lang="en-IN" sz="1800" dirty="0">
                <a:solidFill>
                  <a:srgbClr val="002060"/>
                </a:solidFill>
                <a:latin typeface="Arial" panose="020B0604020202020204" pitchFamily="34" charset="0"/>
                <a:cs typeface="Arial" panose="020B0604020202020204" pitchFamily="34" charset="0"/>
              </a:rPr>
              <a:t>because </a:t>
            </a:r>
            <a:r>
              <a:rPr lang="en-IN" sz="1800" dirty="0" smtClean="0">
                <a:solidFill>
                  <a:srgbClr val="002060"/>
                </a:solidFill>
                <a:latin typeface="Arial" panose="020B0604020202020204" pitchFamily="34" charset="0"/>
                <a:cs typeface="Arial" panose="020B0604020202020204" pitchFamily="34" charset="0"/>
              </a:rPr>
              <a:t>they give </a:t>
            </a:r>
            <a:r>
              <a:rPr lang="en-IN" sz="1800" dirty="0">
                <a:solidFill>
                  <a:srgbClr val="002060"/>
                </a:solidFill>
                <a:latin typeface="Arial" panose="020B0604020202020204" pitchFamily="34" charset="0"/>
                <a:cs typeface="Arial" panose="020B0604020202020204" pitchFamily="34" charset="0"/>
              </a:rPr>
              <a:t>loans </a:t>
            </a:r>
            <a:r>
              <a:rPr lang="en-IN" sz="1800" dirty="0" smtClean="0">
                <a:solidFill>
                  <a:srgbClr val="002060"/>
                </a:solidFill>
                <a:latin typeface="Arial" panose="020B0604020202020204" pitchFamily="34" charset="0"/>
                <a:cs typeface="Arial" panose="020B0604020202020204" pitchFamily="34" charset="0"/>
              </a:rPr>
              <a:t>to virtually clients </a:t>
            </a:r>
            <a:r>
              <a:rPr lang="en-IN" sz="1800" dirty="0">
                <a:solidFill>
                  <a:srgbClr val="002060"/>
                </a:solidFill>
                <a:latin typeface="Arial" panose="020B0604020202020204" pitchFamily="34" charset="0"/>
                <a:cs typeface="Arial" panose="020B0604020202020204" pitchFamily="34" charset="0"/>
              </a:rPr>
              <a:t>in </a:t>
            </a:r>
            <a:r>
              <a:rPr lang="en-IN" sz="1800" dirty="0" smtClean="0">
                <a:solidFill>
                  <a:srgbClr val="002060"/>
                </a:solidFill>
                <a:latin typeface="Arial" panose="020B0604020202020204" pitchFamily="34" charset="0"/>
                <a:cs typeface="Arial" panose="020B0604020202020204" pitchFamily="34" charset="0"/>
              </a:rPr>
              <a:t>every </a:t>
            </a:r>
            <a:r>
              <a:rPr lang="en-IN" sz="1800" dirty="0">
                <a:solidFill>
                  <a:srgbClr val="002060"/>
                </a:solidFill>
                <a:latin typeface="Arial" panose="020B0604020202020204" pitchFamily="34" charset="0"/>
                <a:cs typeface="Arial" panose="020B0604020202020204" pitchFamily="34" charset="0"/>
              </a:rPr>
              <a:t>industry, all over the world, their </a:t>
            </a:r>
            <a:r>
              <a:rPr lang="en-IN" sz="1800" dirty="0">
                <a:solidFill>
                  <a:srgbClr val="C00000"/>
                </a:solidFill>
                <a:latin typeface="Arial" panose="020B0604020202020204" pitchFamily="34" charset="0"/>
                <a:cs typeface="Arial" panose="020B0604020202020204" pitchFamily="34" charset="0"/>
              </a:rPr>
              <a:t>exposure to climate change is potentially </a:t>
            </a:r>
            <a:r>
              <a:rPr lang="en-IN" sz="1800" dirty="0" smtClean="0">
                <a:solidFill>
                  <a:srgbClr val="C00000"/>
                </a:solidFill>
                <a:latin typeface="Arial" panose="020B0604020202020204" pitchFamily="34" charset="0"/>
                <a:cs typeface="Arial" panose="020B0604020202020204" pitchFamily="34" charset="0"/>
              </a:rPr>
              <a:t>enormous</a:t>
            </a:r>
          </a:p>
          <a:p>
            <a:pPr algn="just"/>
            <a:r>
              <a:rPr lang="en-IN" sz="1800" dirty="0">
                <a:solidFill>
                  <a:srgbClr val="002060"/>
                </a:solidFill>
                <a:latin typeface="Arial" panose="020B0604020202020204" pitchFamily="34" charset="0"/>
                <a:cs typeface="Arial" panose="020B0604020202020204" pitchFamily="34" charset="0"/>
              </a:rPr>
              <a:t>In this uncertain environment, banks must act on two fronts:</a:t>
            </a:r>
            <a:r>
              <a:rPr lang="en-IN" sz="1800" dirty="0">
                <a:solidFill>
                  <a:schemeClr val="accent4">
                    <a:lumMod val="75000"/>
                  </a:schemeClr>
                </a:solidFill>
                <a:latin typeface="Arial" panose="020B0604020202020204" pitchFamily="34" charset="0"/>
                <a:cs typeface="Arial" panose="020B0604020202020204" pitchFamily="34" charset="0"/>
              </a:rPr>
              <a:t> </a:t>
            </a:r>
            <a:endParaRPr lang="en-IN" sz="1800" dirty="0" smtClean="0">
              <a:solidFill>
                <a:schemeClr val="accent4">
                  <a:lumMod val="75000"/>
                </a:schemeClr>
              </a:solidFill>
              <a:latin typeface="Arial" panose="020B0604020202020204" pitchFamily="34" charset="0"/>
              <a:cs typeface="Arial" panose="020B0604020202020204" pitchFamily="34" charset="0"/>
            </a:endParaRPr>
          </a:p>
          <a:p>
            <a:pPr algn="just">
              <a:buFont typeface="Wingdings" panose="05000000000000000000" pitchFamily="2" charset="2"/>
              <a:buChar char="Ø"/>
            </a:pPr>
            <a:r>
              <a:rPr lang="en-IN" sz="1800" dirty="0" smtClean="0">
                <a:solidFill>
                  <a:srgbClr val="002060"/>
                </a:solidFill>
                <a:latin typeface="Arial" panose="020B0604020202020204" pitchFamily="34" charset="0"/>
                <a:cs typeface="Arial" panose="020B0604020202020204" pitchFamily="34" charset="0"/>
              </a:rPr>
              <a:t>they </a:t>
            </a:r>
            <a:r>
              <a:rPr lang="en-IN" sz="1800" dirty="0">
                <a:solidFill>
                  <a:srgbClr val="002060"/>
                </a:solidFill>
                <a:latin typeface="Arial" panose="020B0604020202020204" pitchFamily="34" charset="0"/>
                <a:cs typeface="Arial" panose="020B0604020202020204" pitchFamily="34" charset="0"/>
              </a:rPr>
              <a:t>need both to manage their </a:t>
            </a:r>
            <a:r>
              <a:rPr lang="en-IN" sz="1800" dirty="0">
                <a:solidFill>
                  <a:srgbClr val="C00000"/>
                </a:solidFill>
                <a:latin typeface="Arial" panose="020B0604020202020204" pitchFamily="34" charset="0"/>
                <a:cs typeface="Arial" panose="020B0604020202020204" pitchFamily="34" charset="0"/>
              </a:rPr>
              <a:t>own financial exposures </a:t>
            </a:r>
            <a:r>
              <a:rPr lang="en-IN" sz="1800" dirty="0" smtClean="0">
                <a:solidFill>
                  <a:srgbClr val="002060"/>
                </a:solidFill>
                <a:latin typeface="Arial" panose="020B0604020202020204" pitchFamily="34" charset="0"/>
                <a:cs typeface="Arial" panose="020B0604020202020204" pitchFamily="34" charset="0"/>
              </a:rPr>
              <a:t>and</a:t>
            </a:r>
          </a:p>
          <a:p>
            <a:pPr algn="just">
              <a:buFont typeface="Wingdings" panose="05000000000000000000" pitchFamily="2" charset="2"/>
              <a:buChar char="Ø"/>
            </a:pPr>
            <a:r>
              <a:rPr lang="en-IN" sz="1800" dirty="0" smtClean="0">
                <a:solidFill>
                  <a:srgbClr val="002060"/>
                </a:solidFill>
                <a:latin typeface="Arial" panose="020B0604020202020204" pitchFamily="34" charset="0"/>
                <a:cs typeface="Arial" panose="020B0604020202020204" pitchFamily="34" charset="0"/>
              </a:rPr>
              <a:t> </a:t>
            </a:r>
            <a:r>
              <a:rPr lang="en-IN" sz="1800" dirty="0">
                <a:solidFill>
                  <a:srgbClr val="002060"/>
                </a:solidFill>
                <a:latin typeface="Arial" panose="020B0604020202020204" pitchFamily="34" charset="0"/>
                <a:cs typeface="Arial" panose="020B0604020202020204" pitchFamily="34" charset="0"/>
              </a:rPr>
              <a:t>to help finance a </a:t>
            </a:r>
            <a:r>
              <a:rPr lang="en-IN" sz="1800" dirty="0">
                <a:solidFill>
                  <a:srgbClr val="C00000"/>
                </a:solidFill>
                <a:latin typeface="Arial" panose="020B0604020202020204" pitchFamily="34" charset="0"/>
                <a:cs typeface="Arial" panose="020B0604020202020204" pitchFamily="34" charset="0"/>
              </a:rPr>
              <a:t>green agenda</a:t>
            </a:r>
            <a:r>
              <a:rPr lang="en-IN" sz="1800" dirty="0">
                <a:solidFill>
                  <a:srgbClr val="002060"/>
                </a:solidFill>
                <a:latin typeface="Arial" panose="020B0604020202020204" pitchFamily="34" charset="0"/>
                <a:cs typeface="Arial" panose="020B0604020202020204" pitchFamily="34" charset="0"/>
              </a:rPr>
              <a:t>, which will be critical to mitigate the impact of global warming</a:t>
            </a:r>
            <a:endParaRPr lang="en-IN" sz="1800" dirty="0" smtClean="0">
              <a:solidFill>
                <a:srgbClr val="002060"/>
              </a:solidFill>
              <a:latin typeface="Arial" panose="020B0604020202020204" pitchFamily="34" charset="0"/>
              <a:cs typeface="Arial" panose="020B0604020202020204" pitchFamily="34" charset="0"/>
            </a:endParaRPr>
          </a:p>
          <a:p>
            <a:pPr marL="0" indent="0" algn="just">
              <a:buNone/>
            </a:pPr>
            <a:r>
              <a:rPr lang="en-IN" sz="1800" dirty="0" smtClean="0">
                <a:solidFill>
                  <a:srgbClr val="002060"/>
                </a:solidFill>
                <a:latin typeface="Arial" panose="020B0604020202020204" pitchFamily="34" charset="0"/>
                <a:cs typeface="Arial" panose="020B0604020202020204" pitchFamily="34" charset="0"/>
              </a:rPr>
              <a:t>    An </a:t>
            </a:r>
            <a:r>
              <a:rPr lang="en-IN" sz="1800" dirty="0">
                <a:solidFill>
                  <a:srgbClr val="002060"/>
                </a:solidFill>
                <a:latin typeface="Arial" panose="020B0604020202020204" pitchFamily="34" charset="0"/>
                <a:cs typeface="Arial" panose="020B0604020202020204" pitchFamily="34" charset="0"/>
              </a:rPr>
              <a:t>imperative in both cases is </a:t>
            </a:r>
            <a:r>
              <a:rPr lang="en-IN" sz="1800" dirty="0">
                <a:solidFill>
                  <a:srgbClr val="C00000"/>
                </a:solidFill>
                <a:latin typeface="Arial" panose="020B0604020202020204" pitchFamily="34" charset="0"/>
                <a:cs typeface="Arial" panose="020B0604020202020204" pitchFamily="34" charset="0"/>
              </a:rPr>
              <a:t>excellent climate-risk management.</a:t>
            </a:r>
          </a:p>
          <a:p>
            <a:pPr algn="just"/>
            <a:r>
              <a:rPr lang="en-IN" sz="1800" dirty="0" smtClean="0">
                <a:solidFill>
                  <a:schemeClr val="accent4">
                    <a:lumMod val="75000"/>
                  </a:schemeClr>
                </a:solidFill>
                <a:latin typeface="Arial" panose="020B0604020202020204" pitchFamily="34" charset="0"/>
                <a:cs typeface="Arial" panose="020B0604020202020204" pitchFamily="34" charset="0"/>
              </a:rPr>
              <a:t>Climate </a:t>
            </a:r>
            <a:r>
              <a:rPr lang="en-IN" sz="1800" dirty="0">
                <a:solidFill>
                  <a:schemeClr val="accent4">
                    <a:lumMod val="75000"/>
                  </a:schemeClr>
                </a:solidFill>
                <a:latin typeface="Arial" panose="020B0604020202020204" pitchFamily="34" charset="0"/>
                <a:cs typeface="Arial" panose="020B0604020202020204" pitchFamily="34" charset="0"/>
              </a:rPr>
              <a:t>change affects banks because of the impact it </a:t>
            </a:r>
            <a:r>
              <a:rPr lang="en-IN" sz="1800" dirty="0" smtClean="0">
                <a:solidFill>
                  <a:schemeClr val="accent4">
                    <a:lumMod val="75000"/>
                  </a:schemeClr>
                </a:solidFill>
                <a:latin typeface="Arial" panose="020B0604020202020204" pitchFamily="34" charset="0"/>
                <a:cs typeface="Arial" panose="020B0604020202020204" pitchFamily="34" charset="0"/>
              </a:rPr>
              <a:t>has</a:t>
            </a:r>
          </a:p>
          <a:p>
            <a:pPr algn="just">
              <a:buFont typeface="Wingdings" panose="05000000000000000000" pitchFamily="2" charset="2"/>
              <a:buChar char="Ø"/>
            </a:pPr>
            <a:r>
              <a:rPr lang="en-IN" sz="1800" dirty="0" smtClean="0">
                <a:solidFill>
                  <a:srgbClr val="002060"/>
                </a:solidFill>
                <a:latin typeface="Arial" panose="020B0604020202020204" pitchFamily="34" charset="0"/>
                <a:cs typeface="Arial" panose="020B0604020202020204" pitchFamily="34" charset="0"/>
              </a:rPr>
              <a:t> </a:t>
            </a:r>
            <a:r>
              <a:rPr lang="en-IN" sz="1800" dirty="0">
                <a:solidFill>
                  <a:srgbClr val="002060"/>
                </a:solidFill>
                <a:latin typeface="Arial" panose="020B0604020202020204" pitchFamily="34" charset="0"/>
                <a:cs typeface="Arial" panose="020B0604020202020204" pitchFamily="34" charset="0"/>
              </a:rPr>
              <a:t>on the </a:t>
            </a:r>
            <a:r>
              <a:rPr lang="en-IN" sz="1800" dirty="0">
                <a:solidFill>
                  <a:srgbClr val="C00000"/>
                </a:solidFill>
                <a:latin typeface="Arial" panose="020B0604020202020204" pitchFamily="34" charset="0"/>
                <a:cs typeface="Arial" panose="020B0604020202020204" pitchFamily="34" charset="0"/>
              </a:rPr>
              <a:t>value of assets </a:t>
            </a:r>
            <a:r>
              <a:rPr lang="en-IN" sz="1800" dirty="0">
                <a:solidFill>
                  <a:srgbClr val="002060"/>
                </a:solidFill>
                <a:latin typeface="Arial" panose="020B0604020202020204" pitchFamily="34" charset="0"/>
                <a:cs typeface="Arial" panose="020B0604020202020204" pitchFamily="34" charset="0"/>
              </a:rPr>
              <a:t>used as collateral for loans </a:t>
            </a:r>
            <a:endParaRPr lang="en-IN" sz="1800" dirty="0" smtClean="0">
              <a:solidFill>
                <a:srgbClr val="002060"/>
              </a:solidFill>
              <a:latin typeface="Arial" panose="020B0604020202020204" pitchFamily="34" charset="0"/>
              <a:cs typeface="Arial" panose="020B0604020202020204" pitchFamily="34" charset="0"/>
            </a:endParaRPr>
          </a:p>
          <a:p>
            <a:pPr algn="just">
              <a:buFont typeface="Wingdings" panose="05000000000000000000" pitchFamily="2" charset="2"/>
              <a:buChar char="Ø"/>
            </a:pPr>
            <a:r>
              <a:rPr lang="en-IN" sz="1800" dirty="0" smtClean="0">
                <a:solidFill>
                  <a:srgbClr val="002060"/>
                </a:solidFill>
                <a:latin typeface="Arial" panose="020B0604020202020204" pitchFamily="34" charset="0"/>
                <a:cs typeface="Arial" panose="020B0604020202020204" pitchFamily="34" charset="0"/>
              </a:rPr>
              <a:t>and </a:t>
            </a:r>
            <a:r>
              <a:rPr lang="en-IN" sz="1800" dirty="0">
                <a:solidFill>
                  <a:srgbClr val="002060"/>
                </a:solidFill>
                <a:latin typeface="Arial" panose="020B0604020202020204" pitchFamily="34" charset="0"/>
                <a:cs typeface="Arial" panose="020B0604020202020204" pitchFamily="34" charset="0"/>
              </a:rPr>
              <a:t>the </a:t>
            </a:r>
            <a:r>
              <a:rPr lang="en-IN" sz="1800" dirty="0">
                <a:solidFill>
                  <a:srgbClr val="C00000"/>
                </a:solidFill>
                <a:latin typeface="Arial" panose="020B0604020202020204" pitchFamily="34" charset="0"/>
                <a:cs typeface="Arial" panose="020B0604020202020204" pitchFamily="34" charset="0"/>
              </a:rPr>
              <a:t>incomes borrowers use </a:t>
            </a:r>
            <a:r>
              <a:rPr lang="en-IN" sz="1800" dirty="0">
                <a:solidFill>
                  <a:srgbClr val="002060"/>
                </a:solidFill>
                <a:latin typeface="Arial" panose="020B0604020202020204" pitchFamily="34" charset="0"/>
                <a:cs typeface="Arial" panose="020B0604020202020204" pitchFamily="34" charset="0"/>
              </a:rPr>
              <a:t>to repay their loans. </a:t>
            </a:r>
            <a:endParaRPr lang="en-IN" sz="1800" dirty="0" smtClean="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7068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287</TotalTime>
  <Words>3889</Words>
  <Application>Microsoft Office PowerPoint</Application>
  <PresentationFormat>Widescreen</PresentationFormat>
  <Paragraphs>300</Paragraphs>
  <Slides>50</Slides>
  <Notes>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56" baseType="lpstr">
      <vt:lpstr>Arial</vt:lpstr>
      <vt:lpstr>Calibri</vt:lpstr>
      <vt:lpstr>Calibri Light</vt:lpstr>
      <vt:lpstr>Wingdings</vt:lpstr>
      <vt:lpstr>Office Theme</vt:lpstr>
      <vt:lpstr>Bitmap Image</vt:lpstr>
      <vt:lpstr>Climate Risk for Banks Impact, Mitigation and Disclosure </vt:lpstr>
      <vt:lpstr>PowerPoint Presentation</vt:lpstr>
      <vt:lpstr>PowerPoint Presentation</vt:lpstr>
      <vt:lpstr>                                      Climate change Risk – A Perspective</vt:lpstr>
      <vt:lpstr>PowerPoint Presentation</vt:lpstr>
      <vt:lpstr>                                                     Tackling Climate Risk</vt:lpstr>
      <vt:lpstr>                                          Climate change Risk – A Perspective</vt:lpstr>
      <vt:lpstr>                                             Climate change Risk – A Perspective</vt:lpstr>
      <vt:lpstr>                                   Climate Change and imperatives for  Banks </vt:lpstr>
      <vt:lpstr>                                                 Climate Change Risks for Banks </vt:lpstr>
      <vt:lpstr>PowerPoint Presentation</vt:lpstr>
      <vt:lpstr>PowerPoint Presentation</vt:lpstr>
      <vt:lpstr>The stakes of climate change are high for many industries: physical risks are beginning to materialize, regulatory pressures are increasing, and investors are demanding more transparency.   The first step is understanding what, exactly, is at risk</vt:lpstr>
      <vt:lpstr>PowerPoint Presentation</vt:lpstr>
      <vt:lpstr>PowerPoint Presentation</vt:lpstr>
      <vt:lpstr>                                            Management of Climate Risk</vt:lpstr>
      <vt:lpstr>PowerPoint Presentation</vt:lpstr>
      <vt:lpstr>PowerPoint Presentation</vt:lpstr>
      <vt:lpstr>                                 Climate Risk Management - Strategy and products </vt:lpstr>
      <vt:lpstr>PowerPoint Presentation</vt:lpstr>
      <vt:lpstr>PowerPoint Presentation</vt:lpstr>
      <vt:lpstr>PowerPoint Presentation</vt:lpstr>
      <vt:lpstr>PowerPoint Presentation</vt:lpstr>
      <vt:lpstr>PowerPoint Presentation</vt:lpstr>
      <vt:lpstr>PowerPoint Presentation</vt:lpstr>
      <vt:lpstr>                                                    Coaching and educating board</vt:lpstr>
      <vt:lpstr>PowerPoint Presentation</vt:lpstr>
      <vt:lpstr>PowerPoint Presentation</vt:lpstr>
      <vt:lpstr>PowerPoint Presentation</vt:lpstr>
      <vt:lpstr>PowerPoint Presentation</vt:lpstr>
      <vt:lpstr>                             Facilitative approaches  supporting the transformation  </vt:lpstr>
      <vt:lpstr>PowerPoint Presentation</vt:lpstr>
      <vt:lpstr>PowerPoint Presentation</vt:lpstr>
      <vt:lpstr>                                   Tools for Transition Risk check / management</vt:lpstr>
      <vt:lpstr>                    Stress Testing - Scenario analysis frameworks</vt:lpstr>
      <vt:lpstr>PowerPoint Presentation</vt:lpstr>
      <vt:lpstr>RBI Discussion paper on Climate Risk and Sustainable Finance</vt:lpstr>
      <vt:lpstr>PowerPoint Presentation</vt:lpstr>
      <vt:lpstr>  RBIs Green Deposits Framework</vt:lpstr>
      <vt:lpstr>PowerPoint Presentation</vt:lpstr>
      <vt:lpstr>PowerPoint Presentation</vt:lpstr>
      <vt:lpstr>PowerPoint Presentation</vt:lpstr>
      <vt:lpstr>PowerPoint Presentation</vt:lpstr>
      <vt:lpstr>                           Shape UP or Ship Out</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37</cp:revision>
  <dcterms:created xsi:type="dcterms:W3CDTF">2024-08-15T16:31:23Z</dcterms:created>
  <dcterms:modified xsi:type="dcterms:W3CDTF">2024-08-24T06:48:43Z</dcterms:modified>
</cp:coreProperties>
</file>