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84" r:id="rId4"/>
    <p:sldMasterId id="2147483698" r:id="rId5"/>
  </p:sldMasterIdLst>
  <p:notesMasterIdLst>
    <p:notesMasterId r:id="rId63"/>
  </p:notesMasterIdLst>
  <p:handoutMasterIdLst>
    <p:handoutMasterId r:id="rId64"/>
  </p:handoutMasterIdLst>
  <p:sldIdLst>
    <p:sldId id="256" r:id="rId6"/>
    <p:sldId id="496" r:id="rId7"/>
    <p:sldId id="497" r:id="rId8"/>
    <p:sldId id="573" r:id="rId9"/>
    <p:sldId id="574" r:id="rId10"/>
    <p:sldId id="572" r:id="rId11"/>
    <p:sldId id="499" r:id="rId12"/>
    <p:sldId id="500" r:id="rId13"/>
    <p:sldId id="575" r:id="rId14"/>
    <p:sldId id="498" r:id="rId15"/>
    <p:sldId id="505" r:id="rId16"/>
    <p:sldId id="501" r:id="rId17"/>
    <p:sldId id="563" r:id="rId18"/>
    <p:sldId id="564" r:id="rId19"/>
    <p:sldId id="565" r:id="rId20"/>
    <p:sldId id="562" r:id="rId21"/>
    <p:sldId id="566" r:id="rId22"/>
    <p:sldId id="502" r:id="rId23"/>
    <p:sldId id="567" r:id="rId24"/>
    <p:sldId id="569" r:id="rId25"/>
    <p:sldId id="570" r:id="rId26"/>
    <p:sldId id="571" r:id="rId27"/>
    <p:sldId id="568" r:id="rId28"/>
    <p:sldId id="504" r:id="rId29"/>
    <p:sldId id="503" r:id="rId30"/>
    <p:sldId id="506" r:id="rId31"/>
    <p:sldId id="554" r:id="rId32"/>
    <p:sldId id="576" r:id="rId33"/>
    <p:sldId id="556" r:id="rId34"/>
    <p:sldId id="577" r:id="rId35"/>
    <p:sldId id="507" r:id="rId36"/>
    <p:sldId id="508" r:id="rId37"/>
    <p:sldId id="557" r:id="rId38"/>
    <p:sldId id="559" r:id="rId39"/>
    <p:sldId id="560" r:id="rId40"/>
    <p:sldId id="510" r:id="rId41"/>
    <p:sldId id="578" r:id="rId42"/>
    <p:sldId id="561" r:id="rId43"/>
    <p:sldId id="511" r:id="rId44"/>
    <p:sldId id="579" r:id="rId45"/>
    <p:sldId id="512" r:id="rId46"/>
    <p:sldId id="513" r:id="rId47"/>
    <p:sldId id="514" r:id="rId48"/>
    <p:sldId id="583" r:id="rId49"/>
    <p:sldId id="515" r:id="rId50"/>
    <p:sldId id="516" r:id="rId51"/>
    <p:sldId id="517" r:id="rId52"/>
    <p:sldId id="584" r:id="rId53"/>
    <p:sldId id="518" r:id="rId54"/>
    <p:sldId id="519" r:id="rId55"/>
    <p:sldId id="520" r:id="rId56"/>
    <p:sldId id="580" r:id="rId57"/>
    <p:sldId id="521" r:id="rId58"/>
    <p:sldId id="522" r:id="rId59"/>
    <p:sldId id="581" r:id="rId60"/>
    <p:sldId id="582" r:id="rId61"/>
    <p:sldId id="468" r:id="rId6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71E42"/>
    <a:srgbClr val="E2DED9"/>
    <a:srgbClr val="FDFDFD"/>
    <a:srgbClr val="DEDBD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96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3C2FFA5D-87B4-456A-9821-1D502468CF0F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9DCAF9ED-07DC-4A11-8D7F-57B35C25682E}" styleName="Medium Style 1 - Accent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4" d="100"/>
          <a:sy n="84" d="100"/>
        </p:scale>
        <p:origin x="3828" y="9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notesMaster" Target="notesMasters/notesMaster1.xml"/><Relationship Id="rId68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66" Type="http://schemas.openxmlformats.org/officeDocument/2006/relationships/viewProps" Target="viewProps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slide" Target="slides/slide56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slide" Target="slides/slide55.xml"/><Relationship Id="rId65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64" Type="http://schemas.openxmlformats.org/officeDocument/2006/relationships/handoutMaster" Target="handoutMasters/handoutMaster1.xml"/><Relationship Id="rId69" Type="http://schemas.microsoft.com/office/2016/11/relationships/changesInfo" Target="changesInfos/changesInfo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slide" Target="slides/slide54.xml"/><Relationship Id="rId67" Type="http://schemas.openxmlformats.org/officeDocument/2006/relationships/theme" Target="theme/theme1.xml"/><Relationship Id="rId20" Type="http://schemas.openxmlformats.org/officeDocument/2006/relationships/slide" Target="slides/slide15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slide" Target="slides/slide57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Indu Sekhar Dantu" userId="4218edbc7ffe59d5" providerId="LiveId" clId="{96C0BAD7-81BD-41F1-A1E9-5ECBF92D27A7}"/>
    <pc:docChg chg="custSel addSld modSld">
      <pc:chgData name="Indu Sekhar Dantu" userId="4218edbc7ffe59d5" providerId="LiveId" clId="{96C0BAD7-81BD-41F1-A1E9-5ECBF92D27A7}" dt="2022-08-03T12:37:51.132" v="254" actId="207"/>
      <pc:docMkLst>
        <pc:docMk/>
      </pc:docMkLst>
      <pc:sldChg chg="modSp mod">
        <pc:chgData name="Indu Sekhar Dantu" userId="4218edbc7ffe59d5" providerId="LiveId" clId="{96C0BAD7-81BD-41F1-A1E9-5ECBF92D27A7}" dt="2022-08-03T12:02:18.487" v="123" actId="20577"/>
        <pc:sldMkLst>
          <pc:docMk/>
          <pc:sldMk cId="2329411327" sldId="365"/>
        </pc:sldMkLst>
        <pc:spChg chg="mod">
          <ac:chgData name="Indu Sekhar Dantu" userId="4218edbc7ffe59d5" providerId="LiveId" clId="{96C0BAD7-81BD-41F1-A1E9-5ECBF92D27A7}" dt="2022-08-03T12:02:18.487" v="123" actId="20577"/>
          <ac:spMkLst>
            <pc:docMk/>
            <pc:sldMk cId="2329411327" sldId="365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03:15.175" v="128" actId="20577"/>
        <pc:sldMkLst>
          <pc:docMk/>
          <pc:sldMk cId="1965045435" sldId="366"/>
        </pc:sldMkLst>
        <pc:spChg chg="mod">
          <ac:chgData name="Indu Sekhar Dantu" userId="4218edbc7ffe59d5" providerId="LiveId" clId="{96C0BAD7-81BD-41F1-A1E9-5ECBF92D27A7}" dt="2022-08-03T12:03:15.175" v="128" actId="20577"/>
          <ac:spMkLst>
            <pc:docMk/>
            <pc:sldMk cId="1965045435" sldId="36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05:49.068" v="159" actId="1036"/>
        <pc:sldMkLst>
          <pc:docMk/>
          <pc:sldMk cId="258094232" sldId="369"/>
        </pc:sldMkLst>
        <pc:spChg chg="mod">
          <ac:chgData name="Indu Sekhar Dantu" userId="4218edbc7ffe59d5" providerId="LiveId" clId="{96C0BAD7-81BD-41F1-A1E9-5ECBF92D27A7}" dt="2022-08-03T12:05:37.071" v="130" actId="6549"/>
          <ac:spMkLst>
            <pc:docMk/>
            <pc:sldMk cId="258094232" sldId="369"/>
            <ac:spMk id="3" creationId="{C3C0199F-A274-44C6-BF37-784A855E6EEA}"/>
          </ac:spMkLst>
        </pc:spChg>
        <pc:picChg chg="mod">
          <ac:chgData name="Indu Sekhar Dantu" userId="4218edbc7ffe59d5" providerId="LiveId" clId="{96C0BAD7-81BD-41F1-A1E9-5ECBF92D27A7}" dt="2022-08-03T12:05:49.068" v="159" actId="1036"/>
          <ac:picMkLst>
            <pc:docMk/>
            <pc:sldMk cId="258094232" sldId="369"/>
            <ac:picMk id="3074" creationId="{4E112EC2-3CD9-453B-BBE5-434F63EA8735}"/>
          </ac:picMkLst>
        </pc:picChg>
      </pc:sldChg>
      <pc:sldChg chg="modSp mod">
        <pc:chgData name="Indu Sekhar Dantu" userId="4218edbc7ffe59d5" providerId="LiveId" clId="{96C0BAD7-81BD-41F1-A1E9-5ECBF92D27A7}" dt="2022-08-03T12:20:46.581" v="246" actId="20577"/>
        <pc:sldMkLst>
          <pc:docMk/>
          <pc:sldMk cId="1947345976" sldId="372"/>
        </pc:sldMkLst>
        <pc:spChg chg="mod">
          <ac:chgData name="Indu Sekhar Dantu" userId="4218edbc7ffe59d5" providerId="LiveId" clId="{96C0BAD7-81BD-41F1-A1E9-5ECBF92D27A7}" dt="2022-08-03T12:20:46.581" v="246" actId="20577"/>
          <ac:spMkLst>
            <pc:docMk/>
            <pc:sldMk cId="1947345976" sldId="372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25:18.904" v="250" actId="20577"/>
        <pc:sldMkLst>
          <pc:docMk/>
          <pc:sldMk cId="1933227059" sldId="374"/>
        </pc:sldMkLst>
        <pc:spChg chg="mod">
          <ac:chgData name="Indu Sekhar Dantu" userId="4218edbc7ffe59d5" providerId="LiveId" clId="{96C0BAD7-81BD-41F1-A1E9-5ECBF92D27A7}" dt="2022-08-03T12:25:18.904" v="250" actId="20577"/>
          <ac:spMkLst>
            <pc:docMk/>
            <pc:sldMk cId="1933227059" sldId="374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31:28.993" v="253" actId="20577"/>
        <pc:sldMkLst>
          <pc:docMk/>
          <pc:sldMk cId="2155068095" sldId="376"/>
        </pc:sldMkLst>
        <pc:spChg chg="mod">
          <ac:chgData name="Indu Sekhar Dantu" userId="4218edbc7ffe59d5" providerId="LiveId" clId="{96C0BAD7-81BD-41F1-A1E9-5ECBF92D27A7}" dt="2022-08-03T12:31:28.993" v="253" actId="20577"/>
          <ac:spMkLst>
            <pc:docMk/>
            <pc:sldMk cId="2155068095" sldId="376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07:26.060" v="161" actId="20577"/>
        <pc:sldMkLst>
          <pc:docMk/>
          <pc:sldMk cId="4288778318" sldId="403"/>
        </pc:sldMkLst>
        <pc:spChg chg="mod">
          <ac:chgData name="Indu Sekhar Dantu" userId="4218edbc7ffe59d5" providerId="LiveId" clId="{96C0BAD7-81BD-41F1-A1E9-5ECBF92D27A7}" dt="2022-08-03T12:07:26.060" v="161" actId="20577"/>
          <ac:spMkLst>
            <pc:docMk/>
            <pc:sldMk cId="4288778318" sldId="40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2:37:51.132" v="254" actId="207"/>
        <pc:sldMkLst>
          <pc:docMk/>
          <pc:sldMk cId="1225132025" sldId="410"/>
        </pc:sldMkLst>
        <pc:spChg chg="mod">
          <ac:chgData name="Indu Sekhar Dantu" userId="4218edbc7ffe59d5" providerId="LiveId" clId="{96C0BAD7-81BD-41F1-A1E9-5ECBF92D27A7}" dt="2022-08-03T12:37:51.132" v="254" actId="207"/>
          <ac:spMkLst>
            <pc:docMk/>
            <pc:sldMk cId="1225132025" sldId="410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33:41.100" v="4" actId="313"/>
        <pc:sldMkLst>
          <pc:docMk/>
          <pc:sldMk cId="650604639" sldId="470"/>
        </pc:sldMkLst>
        <pc:spChg chg="mod">
          <ac:chgData name="Indu Sekhar Dantu" userId="4218edbc7ffe59d5" providerId="LiveId" clId="{96C0BAD7-81BD-41F1-A1E9-5ECBF92D27A7}" dt="2022-08-03T11:33:41.100" v="4" actId="313"/>
          <ac:spMkLst>
            <pc:docMk/>
            <pc:sldMk cId="650604639" sldId="470"/>
            <ac:spMk id="8" creationId="{08401D1E-8C89-42A5-AC8F-8ED3C470623E}"/>
          </ac:spMkLst>
        </pc:spChg>
      </pc:sldChg>
      <pc:sldChg chg="modSp mod">
        <pc:chgData name="Indu Sekhar Dantu" userId="4218edbc7ffe59d5" providerId="LiveId" clId="{96C0BAD7-81BD-41F1-A1E9-5ECBF92D27A7}" dt="2022-08-03T11:42:29.992" v="7" actId="113"/>
        <pc:sldMkLst>
          <pc:docMk/>
          <pc:sldMk cId="3481876440" sldId="471"/>
        </pc:sldMkLst>
        <pc:spChg chg="mod">
          <ac:chgData name="Indu Sekhar Dantu" userId="4218edbc7ffe59d5" providerId="LiveId" clId="{96C0BAD7-81BD-41F1-A1E9-5ECBF92D27A7}" dt="2022-08-03T11:42:29.992" v="7" actId="113"/>
          <ac:spMkLst>
            <pc:docMk/>
            <pc:sldMk cId="3481876440" sldId="471"/>
            <ac:spMk id="8" creationId="{6FAFECB8-122D-4FE0-9F35-005870C42238}"/>
          </ac:spMkLst>
        </pc:spChg>
      </pc:sldChg>
      <pc:sldChg chg="modSp mod">
        <pc:chgData name="Indu Sekhar Dantu" userId="4218edbc7ffe59d5" providerId="LiveId" clId="{96C0BAD7-81BD-41F1-A1E9-5ECBF92D27A7}" dt="2022-08-03T11:44:20.570" v="39" actId="113"/>
        <pc:sldMkLst>
          <pc:docMk/>
          <pc:sldMk cId="1617345184" sldId="472"/>
        </pc:sldMkLst>
        <pc:graphicFrameChg chg="modGraphic">
          <ac:chgData name="Indu Sekhar Dantu" userId="4218edbc7ffe59d5" providerId="LiveId" clId="{96C0BAD7-81BD-41F1-A1E9-5ECBF92D27A7}" dt="2022-08-03T11:44:20.570" v="39" actId="113"/>
          <ac:graphicFrameMkLst>
            <pc:docMk/>
            <pc:sldMk cId="1617345184" sldId="472"/>
            <ac:graphicFrameMk id="7" creationId="{7E93C0F6-113A-4CFB-9088-2E4D64007083}"/>
          </ac:graphicFrameMkLst>
        </pc:graphicFrameChg>
      </pc:sldChg>
      <pc:sldChg chg="modSp mod">
        <pc:chgData name="Indu Sekhar Dantu" userId="4218edbc7ffe59d5" providerId="LiveId" clId="{96C0BAD7-81BD-41F1-A1E9-5ECBF92D27A7}" dt="2022-08-03T11:46:33.832" v="47" actId="20577"/>
        <pc:sldMkLst>
          <pc:docMk/>
          <pc:sldMk cId="3638420543" sldId="476"/>
        </pc:sldMkLst>
        <pc:spChg chg="mod">
          <ac:chgData name="Indu Sekhar Dantu" userId="4218edbc7ffe59d5" providerId="LiveId" clId="{96C0BAD7-81BD-41F1-A1E9-5ECBF92D27A7}" dt="2022-08-03T11:46:33.832" v="47" actId="20577"/>
          <ac:spMkLst>
            <pc:docMk/>
            <pc:sldMk cId="3638420543" sldId="476"/>
            <ac:spMk id="8" creationId="{C4D635FB-29BB-4957-80AA-47A7BBA556C6}"/>
          </ac:spMkLst>
        </pc:spChg>
      </pc:sldChg>
      <pc:sldChg chg="modSp mod">
        <pc:chgData name="Indu Sekhar Dantu" userId="4218edbc7ffe59d5" providerId="LiveId" clId="{96C0BAD7-81BD-41F1-A1E9-5ECBF92D27A7}" dt="2022-08-03T11:47:29.040" v="55" actId="313"/>
        <pc:sldMkLst>
          <pc:docMk/>
          <pc:sldMk cId="1592906455" sldId="477"/>
        </pc:sldMkLst>
        <pc:spChg chg="mod">
          <ac:chgData name="Indu Sekhar Dantu" userId="4218edbc7ffe59d5" providerId="LiveId" clId="{96C0BAD7-81BD-41F1-A1E9-5ECBF92D27A7}" dt="2022-08-03T11:47:29.040" v="55" actId="313"/>
          <ac:spMkLst>
            <pc:docMk/>
            <pc:sldMk cId="1592906455" sldId="477"/>
            <ac:spMk id="8" creationId="{09811530-E7E4-4A5A-BC51-9B39351041B5}"/>
          </ac:spMkLst>
        </pc:spChg>
      </pc:sldChg>
      <pc:sldChg chg="modSp mod">
        <pc:chgData name="Indu Sekhar Dantu" userId="4218edbc7ffe59d5" providerId="LiveId" clId="{96C0BAD7-81BD-41F1-A1E9-5ECBF92D27A7}" dt="2022-08-03T11:54:17.883" v="91" actId="20577"/>
        <pc:sldMkLst>
          <pc:docMk/>
          <pc:sldMk cId="644031407" sldId="478"/>
        </pc:sldMkLst>
        <pc:spChg chg="mod">
          <ac:chgData name="Indu Sekhar Dantu" userId="4218edbc7ffe59d5" providerId="LiveId" clId="{96C0BAD7-81BD-41F1-A1E9-5ECBF92D27A7}" dt="2022-08-03T11:54:17.883" v="91" actId="20577"/>
          <ac:spMkLst>
            <pc:docMk/>
            <pc:sldMk cId="644031407" sldId="478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57:52.675" v="112" actId="20577"/>
        <pc:sldMkLst>
          <pc:docMk/>
          <pc:sldMk cId="3748627518" sldId="479"/>
        </pc:sldMkLst>
        <pc:spChg chg="mod">
          <ac:chgData name="Indu Sekhar Dantu" userId="4218edbc7ffe59d5" providerId="LiveId" clId="{96C0BAD7-81BD-41F1-A1E9-5ECBF92D27A7}" dt="2022-08-03T11:57:52.675" v="112" actId="20577"/>
          <ac:spMkLst>
            <pc:docMk/>
            <pc:sldMk cId="3748627518" sldId="479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52:54.036" v="86" actId="20577"/>
        <pc:sldMkLst>
          <pc:docMk/>
          <pc:sldMk cId="2103748373" sldId="483"/>
        </pc:sldMkLst>
        <pc:spChg chg="mod">
          <ac:chgData name="Indu Sekhar Dantu" userId="4218edbc7ffe59d5" providerId="LiveId" clId="{96C0BAD7-81BD-41F1-A1E9-5ECBF92D27A7}" dt="2022-08-03T11:52:54.036" v="86" actId="20577"/>
          <ac:spMkLst>
            <pc:docMk/>
            <pc:sldMk cId="2103748373" sldId="483"/>
            <ac:spMk id="3" creationId="{C3C0199F-A274-44C6-BF37-784A855E6EEA}"/>
          </ac:spMkLst>
        </pc:spChg>
      </pc:sldChg>
      <pc:sldChg chg="modSp mod">
        <pc:chgData name="Indu Sekhar Dantu" userId="4218edbc7ffe59d5" providerId="LiveId" clId="{96C0BAD7-81BD-41F1-A1E9-5ECBF92D27A7}" dt="2022-08-03T11:49:42.845" v="56" actId="20577"/>
        <pc:sldMkLst>
          <pc:docMk/>
          <pc:sldMk cId="2923402291" sldId="487"/>
        </pc:sldMkLst>
        <pc:spChg chg="mod">
          <ac:chgData name="Indu Sekhar Dantu" userId="4218edbc7ffe59d5" providerId="LiveId" clId="{96C0BAD7-81BD-41F1-A1E9-5ECBF92D27A7}" dt="2022-08-03T11:49:42.845" v="56" actId="20577"/>
          <ac:spMkLst>
            <pc:docMk/>
            <pc:sldMk cId="2923402291" sldId="487"/>
            <ac:spMk id="8" creationId="{09811530-E7E4-4A5A-BC51-9B39351041B5}"/>
          </ac:spMkLst>
        </pc:spChg>
      </pc:sldChg>
      <pc:sldChg chg="modSp add mod">
        <pc:chgData name="Indu Sekhar Dantu" userId="4218edbc7ffe59d5" providerId="LiveId" clId="{96C0BAD7-81BD-41F1-A1E9-5ECBF92D27A7}" dt="2022-08-03T11:56:16.777" v="98" actId="20577"/>
        <pc:sldMkLst>
          <pc:docMk/>
          <pc:sldMk cId="1413103365" sldId="491"/>
        </pc:sldMkLst>
        <pc:spChg chg="mod">
          <ac:chgData name="Indu Sekhar Dantu" userId="4218edbc7ffe59d5" providerId="LiveId" clId="{96C0BAD7-81BD-41F1-A1E9-5ECBF92D27A7}" dt="2022-08-03T11:56:16.777" v="98" actId="20577"/>
          <ac:spMkLst>
            <pc:docMk/>
            <pc:sldMk cId="1413103365" sldId="491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96C0BAD7-81BD-41F1-A1E9-5ECBF92D27A7}" dt="2022-08-03T11:59:27.182" v="118" actId="20577"/>
        <pc:sldMkLst>
          <pc:docMk/>
          <pc:sldMk cId="1331664726" sldId="492"/>
        </pc:sldMkLst>
        <pc:spChg chg="mod">
          <ac:chgData name="Indu Sekhar Dantu" userId="4218edbc7ffe59d5" providerId="LiveId" clId="{96C0BAD7-81BD-41F1-A1E9-5ECBF92D27A7}" dt="2022-08-03T11:59:27.182" v="118" actId="20577"/>
          <ac:spMkLst>
            <pc:docMk/>
            <pc:sldMk cId="1331664726" sldId="492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96C0BAD7-81BD-41F1-A1E9-5ECBF92D27A7}" dt="2022-08-03T12:15:00.314" v="237" actId="2711"/>
        <pc:sldMkLst>
          <pc:docMk/>
          <pc:sldMk cId="2148904380" sldId="493"/>
        </pc:sldMkLst>
        <pc:spChg chg="mod">
          <ac:chgData name="Indu Sekhar Dantu" userId="4218edbc7ffe59d5" providerId="LiveId" clId="{96C0BAD7-81BD-41F1-A1E9-5ECBF92D27A7}" dt="2022-08-03T12:15:00.314" v="237" actId="2711"/>
          <ac:spMkLst>
            <pc:docMk/>
            <pc:sldMk cId="2148904380" sldId="493"/>
            <ac:spMk id="3" creationId="{C3C0199F-A274-44C6-BF37-784A855E6EEA}"/>
          </ac:spMkLst>
        </pc:spChg>
      </pc:sldChg>
      <pc:sldChg chg="modSp add mod">
        <pc:chgData name="Indu Sekhar Dantu" userId="4218edbc7ffe59d5" providerId="LiveId" clId="{96C0BAD7-81BD-41F1-A1E9-5ECBF92D27A7}" dt="2022-08-03T12:15:19.227" v="239" actId="2711"/>
        <pc:sldMkLst>
          <pc:docMk/>
          <pc:sldMk cId="1710091146" sldId="494"/>
        </pc:sldMkLst>
        <pc:spChg chg="mod">
          <ac:chgData name="Indu Sekhar Dantu" userId="4218edbc7ffe59d5" providerId="LiveId" clId="{96C0BAD7-81BD-41F1-A1E9-5ECBF92D27A7}" dt="2022-08-03T12:15:19.227" v="239" actId="2711"/>
          <ac:spMkLst>
            <pc:docMk/>
            <pc:sldMk cId="1710091146" sldId="494"/>
            <ac:spMk id="3" creationId="{C3C0199F-A274-44C6-BF37-784A855E6EEA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1AD81DDF-98D4-498E-A94D-DDD7A807AD43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391BFCE-55A1-4C09-B4B5-9359AD6F4DF3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E4FA28-26D5-4BDF-9A75-C27596ADE055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BEEB1F3-97EE-4F0D-B402-E34820EC6842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054877F-A04A-4D6A-A0A8-95CC6E2D2A37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507CFE-5866-4B40-8953-42375E9B5DB3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5525077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FE1D6F-8584-4A53-833D-DCA47225B220}" type="datetimeFigureOut">
              <a:rPr lang="en-US" smtClean="0"/>
              <a:t>7/12/2024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CF3874D-A20A-4B3E-9C12-F524953D5B76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530534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77464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77464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noProof="0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13821" y="6370429"/>
            <a:ext cx="3500715" cy="309201"/>
          </a:xfrm>
        </p:spPr>
        <p:txBody>
          <a:bodyPr/>
          <a:lstStyle/>
          <a:p>
            <a:fld id="{2D202488-4139-4052-B998-251C9C912739}" type="datetimeFigureOut">
              <a:rPr lang="en-US" noProof="0" smtClean="0"/>
              <a:t>7/12/2024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777464" y="6370430"/>
            <a:ext cx="4973915" cy="30920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77464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6400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Gallery 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300394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873638" y="5144980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9DE9A20D-024F-4A17-9B20-526AA4037253}"/>
              </a:ext>
            </a:extLst>
          </p:cNvPr>
          <p:cNvSpPr>
            <a:spLocks noGrp="1"/>
          </p:cNvSpPr>
          <p:nvPr>
            <p:ph idx="12"/>
          </p:nvPr>
        </p:nvSpPr>
        <p:spPr>
          <a:xfrm>
            <a:off x="460210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0" name="Content Placeholder 2">
            <a:extLst>
              <a:ext uri="{FF2B5EF4-FFF2-40B4-BE49-F238E27FC236}">
                <a16:creationId xmlns:a16="http://schemas.microsoft.com/office/drawing/2014/main" id="{37D8F60F-F9DD-4AAC-BF28-C004CCDF2D69}"/>
              </a:ext>
            </a:extLst>
          </p:cNvPr>
          <p:cNvSpPr>
            <a:spLocks noGrp="1"/>
          </p:cNvSpPr>
          <p:nvPr>
            <p:ph idx="13"/>
          </p:nvPr>
        </p:nvSpPr>
        <p:spPr>
          <a:xfrm>
            <a:off x="7873638" y="3128470"/>
            <a:ext cx="3024000" cy="1906565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1" name="Text Placeholder 3">
            <a:extLst>
              <a:ext uri="{FF2B5EF4-FFF2-40B4-BE49-F238E27FC236}">
                <a16:creationId xmlns:a16="http://schemas.microsoft.com/office/drawing/2014/main" id="{8F09FDD8-5B1C-4AAA-8EEC-0A77C9E477D1}"/>
              </a:ext>
            </a:extLst>
          </p:cNvPr>
          <p:cNvSpPr>
            <a:spLocks noGrp="1"/>
          </p:cNvSpPr>
          <p:nvPr>
            <p:ph type="body" sz="half" idx="14"/>
          </p:nvPr>
        </p:nvSpPr>
        <p:spPr>
          <a:xfrm>
            <a:off x="4595889" y="5144979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2" name="Text Placeholder 3">
            <a:extLst>
              <a:ext uri="{FF2B5EF4-FFF2-40B4-BE49-F238E27FC236}">
                <a16:creationId xmlns:a16="http://schemas.microsoft.com/office/drawing/2014/main" id="{E6DF0B7E-E17E-4875-966D-4DE67F755B71}"/>
              </a:ext>
            </a:extLst>
          </p:cNvPr>
          <p:cNvSpPr>
            <a:spLocks noGrp="1"/>
          </p:cNvSpPr>
          <p:nvPr>
            <p:ph type="body" sz="half" idx="15"/>
          </p:nvPr>
        </p:nvSpPr>
        <p:spPr>
          <a:xfrm>
            <a:off x="1306587" y="5144978"/>
            <a:ext cx="3036438" cy="80740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5685D963-B130-47E9-AFCC-AEBED2B1155B}"/>
              </a:ext>
            </a:extLst>
          </p:cNvPr>
          <p:cNvCxnSpPr>
            <a:cxnSpLocks/>
          </p:cNvCxnSpPr>
          <p:nvPr userDrawn="1"/>
        </p:nvCxnSpPr>
        <p:spPr>
          <a:xfrm>
            <a:off x="448407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FA9B6CF-713A-4942-BE35-A61AFCDDFD3D}"/>
              </a:ext>
            </a:extLst>
          </p:cNvPr>
          <p:cNvCxnSpPr>
            <a:cxnSpLocks/>
          </p:cNvCxnSpPr>
          <p:nvPr userDrawn="1"/>
        </p:nvCxnSpPr>
        <p:spPr>
          <a:xfrm>
            <a:off x="7757747" y="5144978"/>
            <a:ext cx="0" cy="807405"/>
          </a:xfrm>
          <a:prstGeom prst="line">
            <a:avLst/>
          </a:prstGeom>
          <a:ln w="19050">
            <a:solidFill>
              <a:schemeClr val="bg2">
                <a:lumMod val="75000"/>
              </a:schemeClr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93809A32-C7A4-4739-994B-BE492F855ACC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1290908" y="1617663"/>
            <a:ext cx="9618391" cy="1336675"/>
          </a:xfrm>
        </p:spPr>
        <p:txBody>
          <a:bodyPr>
            <a:no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Title 6">
            <a:extLst>
              <a:ext uri="{FF2B5EF4-FFF2-40B4-BE49-F238E27FC236}">
                <a16:creationId xmlns:a16="http://schemas.microsoft.com/office/drawing/2014/main" id="{2C1ABD52-D5FE-4FC2-8449-5DA0E52853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242703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6069" y="6332578"/>
            <a:ext cx="4315852" cy="320123"/>
          </a:xfrm>
        </p:spPr>
        <p:txBody>
          <a:bodyPr/>
          <a:lstStyle>
            <a:lvl1pPr algn="r">
              <a:defRPr/>
            </a:lvl1pPr>
          </a:lstStyle>
          <a:p>
            <a:fld id="{2D202488-4139-4052-B998-251C9C912739}" type="datetimeFigureOut">
              <a:rPr lang="en-US" noProof="0" smtClean="0"/>
              <a:pPr/>
              <a:t>7/12/2024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6332578"/>
            <a:ext cx="5541004" cy="320931"/>
          </a:xfrm>
        </p:spPr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28158918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446534" y="3085764"/>
            <a:ext cx="11298932" cy="3338149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81191" y="1020431"/>
            <a:ext cx="10993549" cy="1475013"/>
          </a:xfrm>
          <a:effectLst/>
        </p:spPr>
        <p:txBody>
          <a:bodyPr anchor="b">
            <a:normAutofit/>
          </a:bodyPr>
          <a:lstStyle>
            <a:lvl1pPr>
              <a:defRPr sz="36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81194" y="2495445"/>
            <a:ext cx="10993546" cy="590321"/>
          </a:xfrm>
        </p:spPr>
        <p:txBody>
          <a:bodyPr anchor="t">
            <a:normAutofit/>
          </a:bodyPr>
          <a:lstStyle>
            <a:lvl1pPr marL="0" indent="0" algn="l">
              <a:buNone/>
              <a:defRPr sz="1600" cap="all">
                <a:solidFill>
                  <a:schemeClr val="accent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FA0ACE7-29A8-47D3-A7D9-257B711D8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DEC604B9-52E9-4810-8359-47206518D0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5898A89F-CA25-400F-B05A-AECBF2517E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63391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18872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81192" y="2340864"/>
            <a:ext cx="11029615" cy="3634486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770E6237-3456-439F-802D-3BA93FC7E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DD82B9-B8EE-4375-B6FF-88FA6ABB15D9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1356D3B5-6063-4A89-B88F-9D3043916F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02B78BF7-69D3-4CE0-A631-50EFD41EEE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230451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ChangeAspect="1"/>
          </p:cNvSpPr>
          <p:nvPr/>
        </p:nvSpPr>
        <p:spPr>
          <a:xfrm>
            <a:off x="447817" y="5141974"/>
            <a:ext cx="11290860" cy="125882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2393950"/>
            <a:ext cx="11029615" cy="2147467"/>
          </a:xfrm>
        </p:spPr>
        <p:txBody>
          <a:bodyPr anchor="b">
            <a:normAutofit/>
          </a:bodyPr>
          <a:lstStyle>
            <a:lvl1pPr algn="l">
              <a:defRPr sz="3600" b="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4541417"/>
            <a:ext cx="11029615" cy="600556"/>
          </a:xfrm>
        </p:spPr>
        <p:txBody>
          <a:bodyPr anchor="t">
            <a:normAutofit/>
          </a:bodyPr>
          <a:lstStyle>
            <a:lvl1pPr marL="0" indent="0" algn="l">
              <a:buNone/>
              <a:defRPr sz="1800" cap="all">
                <a:solidFill>
                  <a:schemeClr val="accent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61582016-5696-4A93-887F-BBB3B9002F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497495-0637-405E-AE64-5CC7506D51F5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9" name="Footer Placeholder 8">
            <a:extLst>
              <a:ext uri="{FF2B5EF4-FFF2-40B4-BE49-F238E27FC236}">
                <a16:creationId xmlns:a16="http://schemas.microsoft.com/office/drawing/2014/main" id="{857CFCD5-1192-4E18-8A8F-29E153B44D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>
            <a:extLst>
              <a:ext uri="{FF2B5EF4-FFF2-40B4-BE49-F238E27FC236}">
                <a16:creationId xmlns:a16="http://schemas.microsoft.com/office/drawing/2014/main" id="{E39A109E-5018-4794-92B3-FD5E5BCD95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696498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81193" y="2228003"/>
            <a:ext cx="5194767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6039" y="2228003"/>
            <a:ext cx="5194769" cy="363304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FFD690-9426-415D-8B65-26881E07B2D4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72265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581193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1" y="2250891"/>
            <a:ext cx="5194769" cy="557784"/>
          </a:xfrm>
        </p:spPr>
        <p:txBody>
          <a:bodyPr anchor="ctr">
            <a:noAutofit/>
          </a:bodyPr>
          <a:lstStyle>
            <a:lvl1pPr marL="0" indent="0">
              <a:buNone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1194" y="2926052"/>
            <a:ext cx="5194766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6039" y="2250892"/>
            <a:ext cx="5194770" cy="553373"/>
          </a:xfrm>
        </p:spPr>
        <p:txBody>
          <a:bodyPr anchor="ctr">
            <a:no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 sz="20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92000"/>
              <a:buFont typeface="Wingdings 2" panose="05020102010507070707" pitchFamily="18" charset="2"/>
              <a:buNone/>
              <a:tabLst/>
              <a:defRPr/>
            </a:pPr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6037" y="2926052"/>
            <a:ext cx="5194771" cy="2934999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C4989A-474C-40DE-95B9-011C28B71673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02081655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575894" y="729658"/>
            <a:ext cx="11029616" cy="988332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B4ED54-5B5E-4A04-93D3-5772E3CE3818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59077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E50D6-574B-40AF-946F-D52A04ADE379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49361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>
            <a:spLocks noChangeAspect="1"/>
          </p:cNvSpPr>
          <p:nvPr/>
        </p:nvSpPr>
        <p:spPr>
          <a:xfrm>
            <a:off x="447817" y="601200"/>
            <a:ext cx="3682723" cy="5815475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7857" y="933450"/>
            <a:ext cx="3031852" cy="1722419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00928" y="1179829"/>
            <a:ext cx="6650991" cy="4658216"/>
          </a:xfrm>
        </p:spPr>
        <p:txBody>
          <a:bodyPr anchor="ctr">
            <a:normAutofit/>
          </a:bodyPr>
          <a:lstStyle>
            <a:lvl1pPr>
              <a:defRPr sz="2000">
                <a:solidFill>
                  <a:schemeClr val="tx2"/>
                </a:solidFill>
              </a:defRPr>
            </a:lvl1pPr>
            <a:lvl2pPr>
              <a:defRPr sz="1800">
                <a:solidFill>
                  <a:schemeClr val="tx2"/>
                </a:solidFill>
              </a:defRPr>
            </a:lvl2pPr>
            <a:lvl3pPr>
              <a:defRPr sz="1600">
                <a:solidFill>
                  <a:schemeClr val="tx2"/>
                </a:solidFill>
              </a:defRPr>
            </a:lvl3pPr>
            <a:lvl4pPr>
              <a:defRPr sz="1400">
                <a:solidFill>
                  <a:schemeClr val="tx2"/>
                </a:solidFill>
              </a:defRPr>
            </a:lvl4pPr>
            <a:lvl5pPr>
              <a:defRPr sz="1400">
                <a:solidFill>
                  <a:schemeClr val="tx2"/>
                </a:solidFill>
              </a:defRPr>
            </a:lvl5pPr>
            <a:lvl6pPr>
              <a:defRPr sz="1400">
                <a:solidFill>
                  <a:schemeClr val="tx2"/>
                </a:solidFill>
              </a:defRPr>
            </a:lvl6pPr>
            <a:lvl7pPr>
              <a:defRPr sz="1400">
                <a:solidFill>
                  <a:schemeClr val="tx2"/>
                </a:solidFill>
              </a:defRPr>
            </a:lvl7pPr>
            <a:lvl8pPr>
              <a:defRPr sz="1400">
                <a:solidFill>
                  <a:schemeClr val="tx2"/>
                </a:solidFill>
              </a:defRPr>
            </a:lvl8pPr>
            <a:lvl9pPr>
              <a:defRPr sz="1400">
                <a:solidFill>
                  <a:schemeClr val="tx2"/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7857" y="2836654"/>
            <a:ext cx="3031852" cy="3001392"/>
          </a:xfrm>
        </p:spPr>
        <p:txBody>
          <a:bodyPr anchor="t">
            <a:normAutofit/>
          </a:bodyPr>
          <a:lstStyle>
            <a:lvl1pPr marL="0" indent="0" algn="l">
              <a:buNone/>
              <a:defRPr sz="1600">
                <a:solidFill>
                  <a:srgbClr val="FFFFFF"/>
                </a:solidFill>
              </a:defRPr>
            </a:lvl1pPr>
            <a:lvl2pPr marL="457200" indent="0">
              <a:buNone/>
              <a:defRPr sz="11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8" name="Date Placeholder 7">
            <a:extLst>
              <a:ext uri="{FF2B5EF4-FFF2-40B4-BE49-F238E27FC236}">
                <a16:creationId xmlns:a16="http://schemas.microsoft.com/office/drawing/2014/main" id="{0B919CC2-2A65-446F-B538-9E624903544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7605951" y="6456916"/>
            <a:ext cx="2844799" cy="365125"/>
          </a:xfrm>
        </p:spPr>
        <p:txBody>
          <a:bodyPr/>
          <a:lstStyle/>
          <a:p>
            <a:fld id="{D82884F1-FFEA-405F-9602-3DCA865EDA4E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10" name="Footer Placeholder 9">
            <a:extLst>
              <a:ext uri="{FF2B5EF4-FFF2-40B4-BE49-F238E27FC236}">
                <a16:creationId xmlns:a16="http://schemas.microsoft.com/office/drawing/2014/main" id="{B72412AE-119E-4982-8B24-63365EFCA79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581192" y="6452590"/>
            <a:ext cx="691721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1" name="Slide Number Placeholder 10">
            <a:extLst>
              <a:ext uri="{FF2B5EF4-FFF2-40B4-BE49-F238E27FC236}">
                <a16:creationId xmlns:a16="http://schemas.microsoft.com/office/drawing/2014/main" id="{7FC4BB19-6AD1-45CF-9F99-00B109890FA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558300" y="6456916"/>
            <a:ext cx="1052510" cy="365125"/>
          </a:xfrm>
        </p:spPr>
        <p:txBody>
          <a:bodyPr/>
          <a:lstStyle/>
          <a:p>
            <a:fld id="{3A98EE3D-8CD1-4C3F-BD1C-C98C9596463C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4158437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33" name="Straight Connector 32"/>
          <p:cNvCxnSpPr/>
          <p:nvPr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6" name="Title 5">
            <a:extLst>
              <a:ext uri="{FF2B5EF4-FFF2-40B4-BE49-F238E27FC236}">
                <a16:creationId xmlns:a16="http://schemas.microsoft.com/office/drawing/2014/main" id="{C414FF1F-6558-4E39-87DB-276E44F5477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5688867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81193" y="4693389"/>
            <a:ext cx="11029616" cy="566738"/>
          </a:xfrm>
        </p:spPr>
        <p:txBody>
          <a:bodyPr anchor="b">
            <a:normAutofit/>
          </a:bodyPr>
          <a:lstStyle>
            <a:lvl1pPr algn="l">
              <a:defRPr sz="2400" b="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47817" y="641350"/>
            <a:ext cx="11290859" cy="3651249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81192" y="5260127"/>
            <a:ext cx="11029617" cy="998148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18DB4A-8810-4A10-AD5C-D5E2C667F5B3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algn="l"/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572900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581192" y="702156"/>
            <a:ext cx="11029616" cy="1013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ED4963-E985-44C4-B8C4-FDD613B7C2F8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41232672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>
            <a:spLocks noChangeAspect="1"/>
          </p:cNvSpPr>
          <p:nvPr/>
        </p:nvSpPr>
        <p:spPr>
          <a:xfrm>
            <a:off x="8058151" y="599725"/>
            <a:ext cx="3687316" cy="5816950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204200" y="863600"/>
            <a:ext cx="3124200" cy="4807326"/>
          </a:xfrm>
        </p:spPr>
        <p:txBody>
          <a:bodyPr vert="eaVert" anchor="ctr"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74923" y="863600"/>
            <a:ext cx="7161625" cy="4807326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F6423B97-A5D4-47B9-8861-73B3707A04CF}"/>
              </a:ext>
            </a:extLst>
          </p:cNvPr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AEC0421-37B4-4481-A10D-69FDF5EC7909}"/>
              </a:ext>
            </a:extLst>
          </p:cNvPr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5F7265B5-9F97-4F1E-99E9-74F7B7E62337}"/>
              </a:ext>
            </a:extLst>
          </p:cNvPr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Date Placeholder 10">
            <a:extLst>
              <a:ext uri="{FF2B5EF4-FFF2-40B4-BE49-F238E27FC236}">
                <a16:creationId xmlns:a16="http://schemas.microsoft.com/office/drawing/2014/main" id="{5C74A470-3BD3-4F33-80E5-67E6E87FCBE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291B17-9318-49DB-B28B-6E5994AE9581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12" name="Footer Placeholder 11">
            <a:extLst>
              <a:ext uri="{FF2B5EF4-FFF2-40B4-BE49-F238E27FC236}">
                <a16:creationId xmlns:a16="http://schemas.microsoft.com/office/drawing/2014/main" id="{9A3A30BA-DB50-4D7D-BCDE-17D20FB354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3" name="Slide Number Placeholder 12">
            <a:extLst>
              <a:ext uri="{FF2B5EF4-FFF2-40B4-BE49-F238E27FC236}">
                <a16:creationId xmlns:a16="http://schemas.microsoft.com/office/drawing/2014/main" id="{76FF9E58-C0B2-436B-A21C-DB45A00D651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5506620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74423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80777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5" name="Straight Connector 14"/>
          <p:cNvCxnSpPr/>
          <p:nvPr/>
        </p:nvCxnSpPr>
        <p:spPr>
          <a:xfrm>
            <a:off x="1780777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801365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2239" y="2161853"/>
            <a:ext cx="4645152" cy="3448595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58679" y="2168318"/>
            <a:ext cx="4645152" cy="3441520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4715607D-9DE2-4687-AAF8-EF2427252A90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2F96D46B-C1B8-46AB-87DF-61A8058B1F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7775045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7315" y="1950795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87315" y="2755515"/>
            <a:ext cx="4645152" cy="2644457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252486" y="1954249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252486" y="2752737"/>
            <a:ext cx="4645152" cy="2637371"/>
          </a:xfrm>
        </p:spPr>
        <p:txBody>
          <a:bodyPr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7/12/2024</a:t>
            </a:fld>
            <a:endParaRPr lang="en-US" noProof="0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384AA55-1960-47F4-BA3C-E97A6F2D0B19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Title 8">
            <a:extLst>
              <a:ext uri="{FF2B5EF4-FFF2-40B4-BE49-F238E27FC236}">
                <a16:creationId xmlns:a16="http://schemas.microsoft.com/office/drawing/2014/main" id="{09471694-1220-4CFC-A31F-622E5D3DE2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9817494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7/12/2024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4539550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Only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7/12/2024</a:t>
            </a:fld>
            <a:endParaRPr lang="en-US" noProof="0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FFB55B52-B62C-4800-AAC1-B15AF2FE1F45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" name="Title 4">
            <a:extLst>
              <a:ext uri="{FF2B5EF4-FFF2-40B4-BE49-F238E27FC236}">
                <a16:creationId xmlns:a16="http://schemas.microsoft.com/office/drawing/2014/main" id="{3DF0054B-B64C-418E-A1B8-428EE4A1DB5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A5A680F6-C147-410B-94DF-19850752D7DF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1694656" y="1865037"/>
            <a:ext cx="8802688" cy="3127927"/>
          </a:xfrm>
        </p:spPr>
        <p:txBody>
          <a:bodyPr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/>
            <a:r>
              <a:rPr lang="en-US" noProof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010242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7/12/2024</a:t>
            </a:fld>
            <a:endParaRPr lang="en-US" noProof="0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 </a:t>
            </a:r>
          </a:p>
        </p:txBody>
      </p:sp>
    </p:spTree>
    <p:extLst>
      <p:ext uri="{BB962C8B-B14F-4D97-AF65-F5344CB8AC3E}">
        <p14:creationId xmlns:p14="http://schemas.microsoft.com/office/powerpoint/2010/main" val="37712456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95246" y="1645522"/>
            <a:ext cx="5807176" cy="3840852"/>
          </a:xfrm>
        </p:spPr>
        <p:txBody>
          <a:bodyPr anchor="ctr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0909" y="1645522"/>
            <a:ext cx="3600000" cy="3836725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D202488-4139-4052-B998-251C9C912739}" type="datetimeFigureOut">
              <a:rPr lang="en-US" noProof="0" smtClean="0"/>
              <a:t>7/12/2024</a:t>
            </a:fld>
            <a:endParaRPr lang="en-US" noProof="0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noProof="0" dirty="0"/>
              <a:t>Add Footer Here</a:t>
            </a:r>
          </a:p>
        </p:txBody>
      </p: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6CC09F73-0AD6-4A1E-A331-75A00B808982}"/>
              </a:ext>
            </a:extLst>
          </p:cNvPr>
          <p:cNvCxnSpPr/>
          <p:nvPr userDrawn="1"/>
        </p:nvCxnSpPr>
        <p:spPr>
          <a:xfrm>
            <a:off x="1292239" y="1486603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Title 6">
            <a:extLst>
              <a:ext uri="{FF2B5EF4-FFF2-40B4-BE49-F238E27FC236}">
                <a16:creationId xmlns:a16="http://schemas.microsoft.com/office/drawing/2014/main" id="{1B74F78C-6D32-47C3-ABB2-6E7092A9C4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noProof="0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32816539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microsoft.com/office/2007/relationships/hdphoto" Target="../media/hdphoto1.wdp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13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4" cstate="screen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rcRect b="-1562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4363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noProof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4363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396923" y="6340793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bg1"/>
                </a:solidFill>
              </a:defRPr>
            </a:lvl1pPr>
          </a:lstStyle>
          <a:p>
            <a:fld id="{2D202488-4139-4052-B998-251C9C912739}" type="datetimeFigureOut">
              <a:rPr lang="en-US" noProof="0" smtClean="0"/>
              <a:pPr/>
              <a:t>7/12/2024</a:t>
            </a:fld>
            <a:endParaRPr lang="en-US" noProof="0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4364" y="6339730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bg1"/>
                </a:solidFill>
              </a:defRPr>
            </a:lvl1pPr>
          </a:lstStyle>
          <a:p>
            <a:r>
              <a:rPr lang="en-US" noProof="0" dirty="0"/>
              <a:t>Add Footer Here</a:t>
            </a:r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875870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7" r:id="rId7"/>
    <p:sldLayoutId id="2147483691" r:id="rId8"/>
    <p:sldLayoutId id="2147483692" r:id="rId9"/>
    <p:sldLayoutId id="2147483696" r:id="rId10"/>
    <p:sldLayoutId id="214748369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81192" y="705124"/>
            <a:ext cx="11029616" cy="118955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81192" y="2336002"/>
            <a:ext cx="11029616" cy="365204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05951" y="6423914"/>
            <a:ext cx="28447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ED291B17-9318-49DB-B28B-6E5994AE9581}" type="datetime1">
              <a:rPr lang="en-US" smtClean="0"/>
              <a:t>7/12/2024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81192" y="6423914"/>
            <a:ext cx="69172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cap="all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58300" y="6423914"/>
            <a:ext cx="105251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3A98EE3D-8CD1-4C3F-BD1C-C98C9596463C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446534" y="457200"/>
            <a:ext cx="3703320" cy="94997"/>
          </a:xfrm>
          <a:prstGeom prst="rect">
            <a:avLst/>
          </a:prstGeom>
          <a:solidFill>
            <a:srgbClr val="465359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8042147" y="453643"/>
            <a:ext cx="3703320" cy="98554"/>
          </a:xfrm>
          <a:prstGeom prst="rect">
            <a:avLst/>
          </a:prstGeom>
          <a:solidFill>
            <a:srgbClr val="969FA7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11" name="Rectangle 10"/>
          <p:cNvSpPr/>
          <p:nvPr/>
        </p:nvSpPr>
        <p:spPr>
          <a:xfrm>
            <a:off x="4241830" y="457200"/>
            <a:ext cx="3703320" cy="9144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3062105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9" r:id="rId1"/>
    <p:sldLayoutId id="2147483700" r:id="rId2"/>
    <p:sldLayoutId id="2147483701" r:id="rId3"/>
    <p:sldLayoutId id="2147483702" r:id="rId4"/>
    <p:sldLayoutId id="2147483703" r:id="rId5"/>
    <p:sldLayoutId id="2147483704" r:id="rId6"/>
    <p:sldLayoutId id="2147483705" r:id="rId7"/>
    <p:sldLayoutId id="2147483706" r:id="rId8"/>
    <p:sldLayoutId id="2147483707" r:id="rId9"/>
    <p:sldLayoutId id="2147483708" r:id="rId10"/>
    <p:sldLayoutId id="2147483709" r:id="rId11"/>
  </p:sldLayoutIdLst>
  <p:hf sldNum="0" hdr="0" ftr="0" dt="0"/>
  <p:txStyles>
    <p:titleStyle>
      <a:lvl1pPr algn="l" defTabSz="457200" rtl="0" eaLnBrk="1" latinLnBrk="0" hangingPunct="1">
        <a:lnSpc>
          <a:spcPct val="100000"/>
        </a:lnSpc>
        <a:spcBef>
          <a:spcPct val="0"/>
        </a:spcBef>
        <a:buNone/>
        <a:defRPr sz="2800" b="0" kern="1200" cap="all">
          <a:solidFill>
            <a:schemeClr val="tx1">
              <a:lumMod val="75000"/>
              <a:lumOff val="2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06000" indent="-306000" algn="l" defTabSz="457200" rtl="0" eaLnBrk="1" latinLnBrk="0" hangingPunct="1">
        <a:lnSpc>
          <a:spcPct val="110000"/>
        </a:lnSpc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7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630000" indent="-306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900000" indent="-270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3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24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602000" indent="-2340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92000"/>
        <a:buFont typeface="Wingdings 2" panose="05020102010507070707" pitchFamily="18" charset="2"/>
        <a:buChar char=""/>
        <a:defRPr sz="11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9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22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5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800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2"/>
        </a:buClr>
        <a:buSzPct val="92000"/>
        <a:buFont typeface="Wingdings 2" panose="05020102010507070707" pitchFamily="18" charset="2"/>
        <a:buChar char="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sv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0.png"/><Relationship Id="rId4" Type="http://schemas.openxmlformats.org/officeDocument/2006/relationships/image" Target="../media/image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e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4.jpe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.jpe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 bwMode="ltGray">
      <p:bgPr>
        <a:blipFill dpi="0" rotWithShape="1">
          <a:blip r:embed="rId2" cstate="screen">
            <a:alphaModFix amt="4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DCA56C-7A25-4BD4-AA72-5256E68BE4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100" cap="none" dirty="0">
                <a:latin typeface="Bookman Old Style" panose="02050604050505020204" pitchFamily="18" charset="0"/>
              </a:rPr>
              <a:t>Digital Transformation of Banks </a:t>
            </a:r>
            <a:br>
              <a:rPr lang="en-US" sz="4100" cap="none" dirty="0">
                <a:latin typeface="Bookman Old Style" panose="02050604050505020204" pitchFamily="18" charset="0"/>
              </a:rPr>
            </a:br>
            <a:r>
              <a:rPr lang="en-US" sz="4100" cap="none" dirty="0">
                <a:latin typeface="Bookman Old Style" panose="02050604050505020204" pitchFamily="18" charset="0"/>
              </a:rPr>
              <a:t>From </a:t>
            </a:r>
            <a:br>
              <a:rPr lang="en-US" sz="4100" cap="none" dirty="0">
                <a:latin typeface="Bookman Old Style" panose="02050604050505020204" pitchFamily="18" charset="0"/>
              </a:rPr>
            </a:br>
            <a:r>
              <a:rPr lang="en-US" sz="4100" cap="none" dirty="0">
                <a:latin typeface="Bookman Old Style" panose="02050604050505020204" pitchFamily="18" charset="0"/>
              </a:rPr>
              <a:t>“Caterpillar to a Butterfly”</a:t>
            </a:r>
            <a:br>
              <a:rPr lang="en-US" sz="2400" cap="none" dirty="0">
                <a:latin typeface="Bookman Old Style" panose="02050604050505020204" pitchFamily="18" charset="0"/>
              </a:rPr>
            </a:br>
            <a:br>
              <a:rPr lang="en-US" sz="2400" cap="none" dirty="0"/>
            </a:br>
            <a:endParaRPr lang="en-US" sz="2400" cap="none" dirty="0"/>
          </a:p>
        </p:txBody>
      </p:sp>
      <p:pic>
        <p:nvPicPr>
          <p:cNvPr id="5" name="Graphic 4" descr="Brain in head icon&#10;">
            <a:extLst>
              <a:ext uri="{FF2B5EF4-FFF2-40B4-BE49-F238E27FC236}">
                <a16:creationId xmlns:a16="http://schemas.microsoft.com/office/drawing/2014/main" id="{D011E263-3212-4780-A140-E652B108BDC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176617" y="1989000"/>
            <a:ext cx="1440000" cy="1440000"/>
          </a:xfrm>
          <a:prstGeom prst="rect">
            <a:avLst/>
          </a:pr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BBBCF363-1123-45B1-8A9A-ABCDA40EF3F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777464" y="3575163"/>
            <a:ext cx="8637072" cy="2305131"/>
          </a:xfrm>
        </p:spPr>
        <p:txBody>
          <a:bodyPr>
            <a:normAutofit fontScale="92500" lnSpcReduction="20000"/>
          </a:bodyPr>
          <a:lstStyle/>
          <a:p>
            <a:pPr algn="r"/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CMA (Dr.) Siva Rama Prasad </a:t>
            </a:r>
            <a:r>
              <a:rPr lang="en-US" sz="2900" b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Puvvala</a:t>
            </a:r>
            <a:r>
              <a:rPr lang="en-US" sz="2900" b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,</a:t>
            </a:r>
          </a:p>
          <a:p>
            <a:pPr algn="r"/>
            <a:r>
              <a:rPr lang="en-US" sz="1900" i="1" cap="none" dirty="0" err="1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M.Com</a:t>
            </a:r>
            <a:r>
              <a:rPr lang="en-US" sz="1900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., MBA., FCMA., FCS., FIIBF., FIII (Life &amp; General)., MAIMA.,</a:t>
            </a:r>
          </a:p>
          <a:p>
            <a:pPr algn="r"/>
            <a:r>
              <a:rPr lang="en-US" sz="1900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Former Asst. General Manager,</a:t>
            </a:r>
          </a:p>
          <a:p>
            <a:pPr algn="r"/>
            <a:r>
              <a:rPr lang="en-US" sz="1900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State Bank of India,</a:t>
            </a:r>
          </a:p>
          <a:p>
            <a:pPr algn="r"/>
            <a:r>
              <a:rPr lang="en-US" sz="2500" b="1" i="1" cap="none" dirty="0">
                <a:solidFill>
                  <a:srgbClr val="000000"/>
                </a:solidFill>
                <a:latin typeface="Calibri" panose="020F0502020204030204" pitchFamily="34" charset="0"/>
                <a:ea typeface="Tahoma" panose="020B0604030504040204" pitchFamily="34" charset="0"/>
                <a:cs typeface="Calibri" panose="020F0502020204030204" pitchFamily="34" charset="0"/>
              </a:rPr>
              <a:t>Hyderabad-Telangana State.</a:t>
            </a:r>
          </a:p>
          <a:p>
            <a:endParaRPr lang="en-US" dirty="0"/>
          </a:p>
        </p:txBody>
      </p:sp>
      <p:pic>
        <p:nvPicPr>
          <p:cNvPr id="4" name="Picture 2" descr="COST ACCOUNTANTS OF INDIA (ICMAI ...">
            <a:extLst>
              <a:ext uri="{FF2B5EF4-FFF2-40B4-BE49-F238E27FC236}">
                <a16:creationId xmlns:a16="http://schemas.microsoft.com/office/drawing/2014/main" id="{9E6D0E23-B0A0-B816-932A-1EAE15A367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576" y="2313185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042943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8370" name="Picture 2" descr="No alt text provided for this image">
            <a:extLst>
              <a:ext uri="{FF2B5EF4-FFF2-40B4-BE49-F238E27FC236}">
                <a16:creationId xmlns:a16="http://schemas.microsoft.com/office/drawing/2014/main" id="{B781C78A-B77A-1649-7EAC-DC334CC7F5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69" y="1568987"/>
            <a:ext cx="9819662" cy="44941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2903159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51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Transformation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BFSI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‘C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Conversion’ and ‘Retention Rate’ by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3-5 Times.</a:t>
            </a: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Data Analytics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elp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Businesses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nderstand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Customer B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ehaviour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Loan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ervicing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Reduce 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ollection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Costs by 15%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Achieve G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rowth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/Expansion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oals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Efficiently,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echnologies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Allow 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etwork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Leaders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Strategically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anage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Loads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Gathering I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nsights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11363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39614" y="1897863"/>
            <a:ext cx="3432719" cy="4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IN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Brick and Mortar Banking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5635344-241F-7FDC-77EF-F7E064322612}"/>
              </a:ext>
            </a:extLst>
          </p:cNvPr>
          <p:cNvSpPr txBox="1"/>
          <p:nvPr/>
        </p:nvSpPr>
        <p:spPr>
          <a:xfrm>
            <a:off x="7498080" y="1977579"/>
            <a:ext cx="3432719" cy="4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Virtual Banking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55298" name="Picture 2" descr="Challenges Your Brick-and-Mortar Bank ...">
            <a:extLst>
              <a:ext uri="{FF2B5EF4-FFF2-40B4-BE49-F238E27FC236}">
                <a16:creationId xmlns:a16="http://schemas.microsoft.com/office/drawing/2014/main" id="{448E5FF6-88F5-1E41-4F51-B06499169A6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97606" y="2695575"/>
            <a:ext cx="3124200" cy="14668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5300" name="Picture 4" descr="For banks, digital is the aspiration ...">
            <a:extLst>
              <a:ext uri="{FF2B5EF4-FFF2-40B4-BE49-F238E27FC236}">
                <a16:creationId xmlns:a16="http://schemas.microsoft.com/office/drawing/2014/main" id="{7C441109-BFB1-5322-875A-BB5E1449B9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31682" y="2628900"/>
            <a:ext cx="2857500" cy="1600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CD86F7-6296-1D17-E475-72AABAE16C89}"/>
              </a:ext>
            </a:extLst>
          </p:cNvPr>
          <p:cNvSpPr txBox="1"/>
          <p:nvPr/>
        </p:nvSpPr>
        <p:spPr>
          <a:xfrm>
            <a:off x="4330504" y="3044378"/>
            <a:ext cx="3432719" cy="65883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endParaRPr kumimoji="0" lang="en-IN" sz="3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09917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32393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All these Business Process Re-Engineering / Digital Transformation Objectives are: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Convenience.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Cost Control.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Attract the Young Generation.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6654355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286065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400" b="1" cap="none" dirty="0"/>
              <a:t>Transformation of Banks in Operations</a:t>
            </a:r>
            <a:endParaRPr kumimoji="0" lang="en-I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Ledgers / Registers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Ledger Posting Machines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Master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Core Banking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Computing.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679447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32558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Transformation of Banks in Operations</a:t>
            </a:r>
            <a:endParaRPr kumimoji="0" lang="en-I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 Interest Calculation Using Interest Table Books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Calculators 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System Driven Calculation. 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660775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3720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Gill Sans MT"/>
                <a:ea typeface="+mn-ea"/>
                <a:cs typeface="+mn-cs"/>
              </a:rPr>
              <a:t>Transformation of Banks in Operations</a:t>
            </a:r>
            <a:endParaRPr kumimoji="0" lang="en-IN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 Banking to Central Processing Centres.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Cheque to Demand Draft to RTGS/NEFT to UPI.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Currency to Central Bank Digital Currency.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 Complaints to Integrated Ombudsman.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Clearing to Cheque Truncation System (CTS).</a:t>
            </a:r>
          </a:p>
          <a:p>
            <a:pPr marL="914400" marR="0" lvl="1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lphaLcPeriod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991639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237936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of Banks in Operations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Introduction to Know Your Customer.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Physical Banking to Faceless Banking.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95011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3691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IN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Branch Banking </a:t>
            </a:r>
            <a:r>
              <a:rPr lang="en-IN" sz="23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</a:t>
            </a:r>
            <a:r>
              <a:rPr lang="en-IN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Alternate Delivery Channels: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Cash Counter to A</a:t>
            </a:r>
            <a:r>
              <a:rPr lang="en-IN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TM / CDM.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rabicPeriod"/>
              <a:tabLst/>
              <a:defRPr/>
            </a:pP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Self Delivery Channels: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defRPr/>
            </a:pPr>
            <a:r>
              <a:rPr kumimoji="0" lang="en-IN" sz="21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Bank in Your Hand – Mobile Banking.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defRPr/>
            </a:pPr>
            <a:r>
              <a:rPr lang="en-IN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Bank in Your Home – Internet Banking.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defRPr/>
            </a:pPr>
            <a:r>
              <a:rPr lang="en-IN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Enquiries Through Call Centres.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defRPr/>
            </a:pPr>
            <a:r>
              <a:rPr lang="en-IN" sz="21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Outsourcing of Banking- Business Correspondents.</a:t>
            </a:r>
          </a:p>
          <a:p>
            <a:pPr marL="914400" lvl="1" indent="-457200" algn="just">
              <a:lnSpc>
                <a:spcPct val="107000"/>
              </a:lnSpc>
              <a:spcAft>
                <a:spcPts val="800"/>
              </a:spcAft>
              <a:buFont typeface="+mj-lt"/>
              <a:buAutoNum type="alphaLcPeriod"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507039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17954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of Banks in Operations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Loans Sanction at Bank Branches to Pre-approved Loans.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6238170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46010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Presented </a:t>
            </a:r>
            <a:r>
              <a:rPr lang="en-IN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Banking, Financial Services and Insurance Board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BFSI Board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Institute of Cost Accountants of India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(Statutory body under an Act of Parliament)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CMA Bhawan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sv-SE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12 ,Sudder Street ,KolKata - 700016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2102355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313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of Banks in Operations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IN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IN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Trimming of Real Estate Space of the Bank Branch from 2,500 Sq. ft. to 600 Sq. ft.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IN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IN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Branches were shifted from Bank Operations and Processing of 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Loans to Marketing Outlets.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23361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458061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of Banks in Operations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Customer Crowding at Branches dispersed to ATMs/CDMs/Internet Banking/Mobile Banking/Call Centres.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10 am to 2 pm Banking shifted 24/7 Banking.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Manual Transaction to Wire Transactions.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Usage of Pen for Bank Transactions to Key Board.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318047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265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of Banks in Operations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Transactions to Advice by Post to SMS or email.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IN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Branches are shifted from Basic Bank Business to Financial Super Markets. (Cross Selling / Up Selling / Selling Third Party Products).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9648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86169" y="1560238"/>
            <a:ext cx="6832415" cy="372063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of Banks in Operations</a:t>
            </a:r>
          </a:p>
          <a:p>
            <a:pPr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Five Cs of Credit: Character, Capacity, Capital, Collateral and Conditions To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CIBIL Rating To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Credit Risk Assessment.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4280" name="Picture 8" descr="Digital Banking Challenges and ...">
            <a:extLst>
              <a:ext uri="{FF2B5EF4-FFF2-40B4-BE49-F238E27FC236}">
                <a16:creationId xmlns:a16="http://schemas.microsoft.com/office/drawing/2014/main" id="{664E18B6-2622-7896-9FA7-27286D5BF35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65782" y="2614613"/>
            <a:ext cx="2809875" cy="16287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5983386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13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Indian BFSI Sector is on a Growth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rajectory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a 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31% YoY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Growth.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face 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challenges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such as Changing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ndustry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Regulations, Intense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ompetition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Increased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perational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Expenses.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the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Shifting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arket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Dynamics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Companies are Adopting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isruptive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Technologies like AI, ML and Blockchain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23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Tackle </a:t>
            </a:r>
            <a:r>
              <a:rPr lang="en-US" sz="23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hese</a:t>
            </a:r>
            <a:r>
              <a:rPr kumimoji="0" lang="en-US" sz="23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Challenges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372407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4542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Top “Tech Trends” Driving Business Growth in Banking Sector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ASE Vs MPLS">
            <a:extLst>
              <a:ext uri="{FF2B5EF4-FFF2-40B4-BE49-F238E27FC236}">
                <a16:creationId xmlns:a16="http://schemas.microsoft.com/office/drawing/2014/main" id="{80ECC1AC-C294-46EB-2B96-C00D2FBC10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953" y="2037928"/>
            <a:ext cx="9772093" cy="39830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11939551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13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“5 Key Trends and Expectations” from Tech Leaders in 2024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ONE: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&amp; Multi-Cloud Adoption: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an IDC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eport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(International Data Corporation) 80% of Corporate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India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Migrate their Operations to the Cloud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2024.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Nutanix’s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hird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Annual Enterprise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Index Report also Predicted 39% Growth in “Hybrid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doption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the Indian BFSI Sector by 2026. 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973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409932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Key Trends and Expectations from Tech Leaders in 2024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&amp; Multi-Cloud Adoption-Contd.. ..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BFSI Sector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enerates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over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2.5 Quintillion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Bytes each Day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Managing and Processing such Vast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mounts of Data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one of the Biggest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hallenges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Bank Businesses.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with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eployment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Businesses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Process requests Quickly, thus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Improving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1782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6180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Key Trends and Expectations from Tech Leaders in 2024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&amp; Multi-Cloud Adoption-Contd.. ..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Moreover, Cloud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offer Better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ecurity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than On-premise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Since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rivacy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egulations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Becoming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more Stringent, Enterprises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these to Adhere to Data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ecurity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ompliances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067124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13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Key Trends and Expectations from Tech Leaders in 2024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&amp; Multi-Cloud Adoption-Contd.. ..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Cloud Solutions allow Quick and Easy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ntegration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Various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seamless Data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onfiguration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Analysis, thus Ensuring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usiness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calability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 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Businesses also use Cloud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omputing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onitor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ransactions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Real-Time and Prevent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raudulent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ctivities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655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9394" name="Picture 2" descr="Digital Transformation: From a caterpillar to a butterfly">
            <a:extLst>
              <a:ext uri="{FF2B5EF4-FFF2-40B4-BE49-F238E27FC236}">
                <a16:creationId xmlns:a16="http://schemas.microsoft.com/office/drawing/2014/main" id="{7A9A346B-2805-06A4-2DB5-9CA7D857D0E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6170" y="1650261"/>
            <a:ext cx="9819662" cy="38436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8110171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894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 Key Trends and Expectations from Tech Leaders in 2024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Hybrid &amp; Multi-Cloud Adoption-Contd.. ..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many Bank Businesses are Unable to Maximize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loud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dvantages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because of Poor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etwork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onnectivity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Lack of Visibility.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the Adoption of SD-WAN (SD-WAN is a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Software-defined Approach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Managing the WAN), an Responsive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etwork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olution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is increasing.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provides Better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isibility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Control and Bandwidth for Efficient use of Cloud-Based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pplications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433190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791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TWO: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Big Data &amp; Analytics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Mr. Mahesh Kumar Jain, Deputy Governor of the Reserve Bank of India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explained at the “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Cyber Security Exercise for Banking Sector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event that digitalization helps banks leverage structured data to assess customers’ risk profiles.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Big Data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nalytics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enable </a:t>
            </a:r>
            <a:r>
              <a:rPr kumimoji="0" lang="en-US" sz="23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 Organizations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get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eeper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insights into Customer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rends and Preferences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</a:t>
            </a:r>
            <a:r>
              <a:rPr lang="en-US" sz="23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nalysing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emi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-structured and Unstructured data. 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56282641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55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Big Data &amp; Analytics</a:t>
            </a: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Big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nalytics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Indian Banking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ector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on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V’s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Volume: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48.60 Billion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-time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ransactions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ook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lace in India in 2021, the Highest in the World. Tracking such high Volumes of Data generated from these Transactions is Possible with Big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nalytics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ools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30136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9315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Big Data &amp; Analytics</a:t>
            </a: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Big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nalytics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Indian Banking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ector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on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V’s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2"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2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Velocity: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 Transaction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elocity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ncreases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xponentially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Big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nalytics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latforms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merge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 Solution to Handle the Velocity of Data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treams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effectively, enabling </a:t>
            </a:r>
            <a:r>
              <a:rPr kumimoji="0" lang="en-US" sz="23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BFSI Organizations to Analyze </a:t>
            </a:r>
            <a:r>
              <a:rPr lang="en-US" sz="2300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ransactions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Real-time.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5801717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3102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IN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Leveraging Big Data &amp; Analytics</a:t>
            </a:r>
            <a:r>
              <a:rPr kumimoji="0" lang="en-IN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need for Big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nalytics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Indian Banking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ector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is Based on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V’s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marR="0" lvl="0" indent="-4572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+mj-lt"/>
              <a:buAutoNum type="arabicPeriod" startAt="3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Veracity: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BFSI Sector requires 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Accurate </a:t>
            </a:r>
            <a:r>
              <a:rPr lang="en-US" sz="23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u="sng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sng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ollection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Processing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In 2016, Harvard Business Review reported that “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Dirty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 Data, Characterized by Inaccuracies or Inconsistencies, Cost the US Economy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$3 trillion annually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These Figures have Skyrocketed with the Booming Indian Economy and the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ncrease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User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olume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13484325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51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Big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nalytics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lays a Critical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enhancing the Finance and Banking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provides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Insights into the Entire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ourney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enabling Businesses to </a:t>
            </a:r>
            <a:r>
              <a:rPr kumimoji="0" lang="en-US" sz="23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Find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Hidden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nteraction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oints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Improve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nboarding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Payment, and Deposit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rocesses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also Boosts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nnovation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Operational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fficiency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Risk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anagement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45899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43754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THREE: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Network Strategy &amp; Virtual Network Services Business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eeds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Building resilience is the Top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riority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BFSI Institutions because of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ntense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ompetition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This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nvolves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mproving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perational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fficiency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Catering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Rapidly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hanging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emands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Innovating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ew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olutions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and Focusing on Cybersecurity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7617707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894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THREE: Changing Network Strategy &amp; Virtual Network Services Business 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eeds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Backhauling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raffic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Different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ranches or ATMs using the Traditional WAN Network does not Support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-time request Processing, Leading to latency.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Therefore,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financial institutions are unable to expand their branches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different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locations or operate remotely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817643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13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Changing Network Strategy &amp; Virtual Network Services business needs: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Hence, Banks are replacing Traditional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etworks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SD-WAN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seamless interconnectivity across different applications and devices.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rocessing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andwidth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provides Better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ecurity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end-to-end Encryption.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07329404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82898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FOUR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Increasing adoption of Artificial Intelligence (AI) and Generative AI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According to the “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AIdea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India” 2023 Report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78% of C-suite Executives in Financial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ervices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Either already Leveraging Generative AI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) for One or More purposes or are Planning to use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in the Next 12 months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The Two main Focus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reas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nhancing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ustomer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xperience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Cost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eduction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7543488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15964" y="1496120"/>
            <a:ext cx="9598925" cy="40238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Caterpillars Play a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Significant </a:t>
            </a:r>
            <a:r>
              <a:rPr lang="en-US" sz="2700" b="1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ole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Ecosystems as they are an Essential </a:t>
            </a:r>
            <a:r>
              <a:rPr lang="en-US" sz="27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 of the Food </a:t>
            </a:r>
            <a:r>
              <a:rPr lang="en-US" sz="27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hain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Serving as a Food </a:t>
            </a:r>
            <a:r>
              <a:rPr lang="en-US" sz="27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ource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Various Animals.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4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(In Agriculture, Certain </a:t>
            </a:r>
            <a:r>
              <a:rPr lang="en-US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aterpillars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Beneficial for Pest </a:t>
            </a:r>
            <a:r>
              <a:rPr lang="en-US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ontrol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Preying on Harmful Insects. Moreover, the Silk </a:t>
            </a:r>
            <a:r>
              <a:rPr lang="en-US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roduced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by Silkworm </a:t>
            </a:r>
            <a:r>
              <a:rPr lang="en-US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aterpillars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has been used for Centuries to Create </a:t>
            </a:r>
            <a:r>
              <a:rPr lang="en-US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uxurious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Fabrics. Overall, Caterpillars </a:t>
            </a:r>
            <a:r>
              <a:rPr lang="en-US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ontribute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Balance of Ecosystems and have Practical </a:t>
            </a:r>
            <a:r>
              <a:rPr lang="en-US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ses</a:t>
            </a:r>
            <a:r>
              <a:rPr kumimoji="0" lang="en-US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Mankind.)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Additionally, Some Caterpillar </a:t>
            </a:r>
            <a:r>
              <a:rPr lang="en-US" sz="27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7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pecies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Contribute to Pollination</a:t>
            </a:r>
            <a:r>
              <a:rPr kumimoji="0" lang="en-US" sz="27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help Maintain Biodiversity.</a:t>
            </a:r>
            <a:endParaRPr kumimoji="0" lang="en-IN" sz="27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272718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5528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FOUR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Increasing adoption of Artificial Intelligence (AI) and Generative AI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also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eploying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pecialised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eams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Leverage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Business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rowth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While 83% of the Banks want to Collaborate with External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artners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67% of them Want to Build an In-House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eam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23333530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13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following are some of the Most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opular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use Cases for AI and 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Banking, Financial and Insurance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nstitutions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Fraud Detection and Prevention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AI and ML algorithms analyze real-time transactions and payment methods.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They detect suspicious activities and alert banks and financial institutions. 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09836524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894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Personalized Customer Experiences: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PwC Report on the use of AI in the Indian Banking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ector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states that 83% of 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organisations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improve their customer service by using AI through hyper-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personalisation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anticipates Customer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ehaviour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Needs and Helps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usinesses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nderstand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referred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roducts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Services and Channels of Communication.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57% of them have Gained a Competitive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dvantage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Improved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perational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efficiency by automating tasks with AI.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0893180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13675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Automated Customer Service Chatbots: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Enterprises use AI-powered chatbots for better and faster customer interactions.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Chatbots help customers independently solve basic queries and process requests, reducing banking costs and increasing operational efficiency. 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63999526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17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Generative AI for Risk Management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Businesses use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create Customer-Risk Ratings and reports. It helps assess Customers’ Risk P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rofiles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Reduces L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oan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efaults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also provide market Forecasts for Better I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nvestment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</a:t>
            </a:r>
            <a:r>
              <a:rPr kumimoji="0" lang="en-US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trategies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18386375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51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Compliance Automation: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odels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Trained to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nalyse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ast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atasets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Automate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ompliance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asks like Know Your Customer (KYC) Verification and Anti-Money Laundering (AML).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Moreover, 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GenAI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can be Trained as an Expert to Offer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nsights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Industry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ompliances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Frame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nternal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olicies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72882988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03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Number FIVE</a:t>
            </a:r>
            <a:r>
              <a:rPr kumimoji="0" lang="en-US" sz="2300" b="1" i="0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Underscore the Rising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oncern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Cyber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hreats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the BFSI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ector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“Cybersecurity is a Strategic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ecessity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the Banking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ector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not merely an Operational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ssue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”, says Mahesh Kulkarni, the Managing Director of Barclays India. 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65120710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6554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India Cybersecurity Domestic Market 2023 Report by the Data Security Council of India states that Banking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nterprises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have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increased their data security budget over the last few years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80653873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51545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technologies and strategies Organizations they are investing in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Zero-Trust Architecture: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Traditional security models require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verification from external users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but internal users can easily access the network. 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Zero-trust architecture is a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 security model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requires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external and internal agents to verify their identity to access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network, </a:t>
            </a:r>
            <a:r>
              <a:rPr kumimoji="0" lang="en-US" sz="2300" b="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preventing unauthorised access and fraud risk</a:t>
            </a: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850754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7915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SOC/Next-Gen SOC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Security Operations Center (SOC) is a centralized team that monitors, detects, and prevents cybersecurity breaches.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Businesses are to use SD-WAN for SOC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2300" i="0" u="sng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get better visibility of operations across the network and promptly identify potential breaches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Security Audits and Assessments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This involves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periodic network and hardware assessments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an enterprise to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dentify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ybersecurity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ulnerabilities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119852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115964" y="1496120"/>
            <a:ext cx="9598925" cy="44963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7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Banks are Called </a:t>
            </a:r>
            <a:r>
              <a:rPr lang="en-US" sz="2700" b="1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Backbone</a:t>
            </a:r>
            <a:r>
              <a:rPr lang="en-US" sz="27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the Indian Economy. They are serving to the following </a:t>
            </a:r>
            <a:r>
              <a:rPr lang="en-US" sz="2700" b="1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 Important Sectors</a:t>
            </a:r>
            <a:r>
              <a:rPr lang="en-US" sz="27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the Economy: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700" dirty="0">
              <a:solidFill>
                <a:prstClr val="black"/>
              </a:solidFill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514350" marR="0" lvl="0" indent="-5143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Primary Sector (Agriculture Sector).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lphaLcPeriod"/>
              <a:tabLst/>
              <a:defRPr/>
            </a:pPr>
            <a:r>
              <a:rPr kumimoji="0" lang="en-US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Secondary Sector (Industrial Sector).</a:t>
            </a:r>
          </a:p>
          <a:p>
            <a:pPr marL="514350" marR="0" lvl="0" indent="-51435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AutoNum type="alphaLcPeriod"/>
              <a:tabLst/>
              <a:defRPr/>
            </a:pPr>
            <a:r>
              <a:rPr lang="en-IN" sz="23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IN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ertiary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 </a:t>
            </a:r>
            <a:r>
              <a:rPr lang="en-IN" sz="23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IN" sz="23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ector</a:t>
            </a:r>
            <a:r>
              <a:rPr kumimoji="0" lang="en-IN" sz="23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(Service Sector)</a:t>
            </a:r>
          </a:p>
          <a:p>
            <a:pPr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IN" sz="2700" dirty="0">
              <a:solidFill>
                <a:prstClr val="black"/>
              </a:solidFill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IN" sz="2700" dirty="0">
                <a:solidFill>
                  <a:prstClr val="black"/>
                </a:solidFill>
                <a:latin typeface="Aptos Narrow" panose="020B00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In Addition to the above, they are Providing Huge Employment Opportunities to the Society (Directly and Indirectly).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 Narrow" panose="020B00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0190121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41285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CNAPP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The Cloud Native Application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Protection Platform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(CNAPP) is a consolidated tool or platform that provides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workload protection and data security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SD-WAN Network Security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SD-WAN is an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advanced network infrastructure that allows seamless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secure collaboration and data transfer across different applications used in remote locations.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344320715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17418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Privacy by Design: 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It is a Cybersecurity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ramework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that Focuses on implementing Robust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rivacy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olicies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Technologies in the Initial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tages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Application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evelopment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0070745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5" y="1588373"/>
            <a:ext cx="9598924" cy="21026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Conclude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273805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5" y="1588373"/>
            <a:ext cx="9598924" cy="389414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Conclusion: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BFSI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rganisations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everage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AI, ML, Blockchain, and Cloud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echnologies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grow their Businesses.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However, these Technologies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ose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Data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rivacy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Security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isks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making Customers and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rganisations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V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ulnerable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Hence, B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anking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Financial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nterprises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are 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Wwitching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from Traditional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etworks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SD-WAN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New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etwork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nfrastructure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enables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 O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rganisations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chieve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igital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ransformation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oals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Data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ecurity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  <a:endParaRPr kumimoji="0" lang="en-IN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8685725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0341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 SD-WAN Solution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acilitates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seamless Data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low through Load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alancing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and Application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rioritization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en-US" sz="230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42900" marR="0" lvl="0" indent="-34290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With 58% of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Banking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usinesses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ntending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to Deploy it within the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ext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wo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ears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SD-WAN’s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Speed and Cost-effectiveness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make it the Clear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hoice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for Banking </a:t>
            </a:r>
            <a:r>
              <a:rPr lang="en-US" sz="2300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</a:t>
            </a:r>
            <a:r>
              <a:rPr kumimoji="0" lang="en-US" sz="230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rganizations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Aiming to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tay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ompetitive</a:t>
            </a:r>
            <a:r>
              <a:rPr kumimoji="0" lang="en-US" sz="230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59513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34450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endParaRPr lang="en-US" sz="2300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Know More of </a:t>
            </a:r>
            <a:r>
              <a:rPr lang="en-I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Tomorrow’s ‘Banking System’</a:t>
            </a:r>
          </a:p>
          <a:p>
            <a:pPr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I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BFSI Board of The Institute of Cost Accountants of India Offers </a:t>
            </a:r>
          </a:p>
          <a:p>
            <a:pPr marR="0" lvl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tabLst/>
              <a:defRPr/>
            </a:pPr>
            <a:r>
              <a:rPr lang="en-IN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“FinTech” Course</a:t>
            </a: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0711019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2801556-E727-1D29-B1ED-E8C9A715C33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22362" y="1510188"/>
            <a:ext cx="9598925" cy="45107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7795750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80573453-EFB3-447D-80A7-DC68DC74E5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81192" y="636104"/>
            <a:ext cx="11029615" cy="6095999"/>
          </a:xfrm>
        </p:spPr>
        <p:txBody>
          <a:bodyPr>
            <a:normAutofit fontScale="62500" lnSpcReduction="20000"/>
          </a:bodyPr>
          <a:lstStyle/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r>
              <a:rPr lang="en-US" sz="8200" b="1" dirty="0">
                <a:solidFill>
                  <a:schemeClr val="tx1">
                    <a:lumMod val="95000"/>
                    <a:lumOff val="5000"/>
                  </a:schemeClr>
                </a:solidFill>
                <a:latin typeface="Copperplate Gothic Light" panose="020E0507020206020404" pitchFamily="34" charset="0"/>
              </a:rPr>
              <a:t>Thank You</a:t>
            </a:r>
          </a:p>
          <a:p>
            <a:pPr marL="0" indent="0" algn="ctr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4200" b="1" dirty="0">
              <a:solidFill>
                <a:schemeClr val="tx1">
                  <a:lumMod val="95000"/>
                  <a:lumOff val="5000"/>
                </a:schemeClr>
              </a:solidFill>
              <a:latin typeface="Copperplate Gothic Light" panose="020E0507020206020404" pitchFamily="34" charset="0"/>
            </a:endParaRPr>
          </a:p>
          <a:p>
            <a:pPr marL="0" indent="0" algn="r">
              <a:buNone/>
            </a:pPr>
            <a:r>
              <a:rPr lang="en-US" sz="3800" b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CS (</a:t>
            </a:r>
            <a:r>
              <a:rPr lang="en-US" sz="3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Dr.) P. Siva Rama Prasad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Former Asst. General Manager</a:t>
            </a:r>
          </a:p>
          <a:p>
            <a:pPr marL="0" indent="0" algn="r">
              <a:buNone/>
            </a:pPr>
            <a:r>
              <a:rPr lang="en-US" sz="3800" b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State Bank of India</a:t>
            </a:r>
          </a:p>
          <a:p>
            <a:pPr marL="0" indent="0" algn="r">
              <a:buNone/>
            </a:pPr>
            <a:r>
              <a:rPr lang="en-US" sz="3800" b="1" i="1" cap="none" dirty="0" err="1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M.Com</a:t>
            </a:r>
            <a:r>
              <a:rPr lang="en-US" sz="3800" b="1" i="1" cap="none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., MBA (Finance)., FCMA., FIIBF., FCS., FIII (Life &amp; General)., MAIMA.,</a:t>
            </a:r>
          </a:p>
          <a:p>
            <a:pPr marL="0" indent="0" algn="r">
              <a:buNone/>
            </a:pPr>
            <a:r>
              <a:rPr lang="en-US" sz="3800" b="1" i="1" dirty="0">
                <a:solidFill>
                  <a:schemeClr val="tx1">
                    <a:lumMod val="95000"/>
                    <a:lumOff val="5000"/>
                  </a:schemeClr>
                </a:solidFill>
                <a:latin typeface="Gill Sans MT" panose="020B0502020104020203" pitchFamily="34" charset="0"/>
              </a:rPr>
              <a:t>Hyderabad</a:t>
            </a:r>
            <a:endParaRPr lang="en-US" sz="3800" b="1" i="1" cap="none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marL="0" indent="0" algn="just">
              <a:buClr>
                <a:schemeClr val="tx1">
                  <a:lumMod val="95000"/>
                  <a:lumOff val="5000"/>
                </a:schemeClr>
              </a:buClr>
              <a:buNone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US" sz="2300" dirty="0">
              <a:solidFill>
                <a:schemeClr val="tx1">
                  <a:lumMod val="95000"/>
                  <a:lumOff val="5000"/>
                </a:schemeClr>
              </a:solidFill>
              <a:latin typeface="Gill Sans MT" panose="020B0502020104020203" pitchFamily="34" charset="0"/>
            </a:endParaRPr>
          </a:p>
          <a:p>
            <a:pPr algn="just">
              <a:buClr>
                <a:schemeClr val="tx1">
                  <a:lumMod val="95000"/>
                  <a:lumOff val="5000"/>
                </a:schemeClr>
              </a:buClr>
              <a:buFont typeface="Wingdings 2" panose="05020102010507070707" pitchFamily="18" charset="2"/>
              <a:buChar char=""/>
            </a:pPr>
            <a:endParaRPr lang="en-IN" sz="2300" dirty="0"/>
          </a:p>
        </p:txBody>
      </p:sp>
    </p:spTree>
    <p:extLst>
      <p:ext uri="{BB962C8B-B14F-4D97-AF65-F5344CB8AC3E}">
        <p14:creationId xmlns:p14="http://schemas.microsoft.com/office/powerpoint/2010/main" val="55155351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8047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Change “May be” Small or Big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But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</a:t>
            </a:r>
            <a:r>
              <a:rPr kumimoji="0" lang="en-US" sz="27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ransformation</a:t>
            </a:r>
            <a:r>
              <a:rPr kumimoji="0" lang="en-US" sz="2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on the other Hand is “Always Big” and “Complex”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23677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31506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Digital Transformation of Banks 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“It’s </a:t>
            </a:r>
            <a:r>
              <a:rPr lang="en-US" sz="23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</a:t>
            </a:r>
            <a:r>
              <a:rPr kumimoji="0" lang="en-US" sz="23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ot</a:t>
            </a:r>
            <a:r>
              <a:rPr kumimoji="0" lang="en-US" sz="23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the Destination, it's the Journey…”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Banks of the Future will be ‘Software </a:t>
            </a:r>
            <a:r>
              <a:rPr lang="en-US" sz="32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ompanies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’ </a:t>
            </a:r>
            <a:endParaRPr kumimoji="0" lang="en-IN" sz="32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 descr="stages of cocoon to butterfly blog the positive psychology people">
            <a:extLst>
              <a:ext uri="{FF2B5EF4-FFF2-40B4-BE49-F238E27FC236}">
                <a16:creationId xmlns:a16="http://schemas.microsoft.com/office/drawing/2014/main" id="{5A1603E7-0112-A222-0AC0-A14C8CE72F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28410" y="2076499"/>
            <a:ext cx="2729132" cy="16144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551660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03978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lang="en-US" sz="2300" b="1" dirty="0">
              <a:solidFill>
                <a:prstClr val="black"/>
              </a:solidFill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Most Bankers Now Dream of Becoming ‘Butterflies’</a:t>
            </a:r>
            <a:endParaRPr kumimoji="0" lang="en-IN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9281085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9CD3E-5E33-4EB5-A2CE-C636605E633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86169" y="675863"/>
            <a:ext cx="9598925" cy="1085128"/>
          </a:xfrm>
        </p:spPr>
        <p:txBody>
          <a:bodyPr>
            <a:normAutofit/>
          </a:bodyPr>
          <a:lstStyle/>
          <a:p>
            <a:pPr algn="ctr"/>
            <a:br>
              <a:rPr lang="en-US" sz="2800" cap="none" dirty="0"/>
            </a:br>
            <a:r>
              <a:rPr lang="en-US" sz="2800" cap="none" dirty="0"/>
              <a:t>Digital Transformation of Banks From Caterpillar to a Butterfly</a:t>
            </a:r>
            <a:endParaRPr lang="en-US" sz="3000" cap="none" dirty="0"/>
          </a:p>
        </p:txBody>
      </p:sp>
      <p:pic>
        <p:nvPicPr>
          <p:cNvPr id="4" name="Graphic 3" descr="Lightbulb icon">
            <a:extLst>
              <a:ext uri="{FF2B5EF4-FFF2-40B4-BE49-F238E27FC236}">
                <a16:creationId xmlns:a16="http://schemas.microsoft.com/office/drawing/2014/main" id="{5E124F8C-3984-4EEC-9BA8-3B255731F2B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10028262" y="206686"/>
            <a:ext cx="1122450" cy="112245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08401D1E-8C89-42A5-AC8F-8ED3C470623E}"/>
              </a:ext>
            </a:extLst>
          </p:cNvPr>
          <p:cNvSpPr txBox="1"/>
          <p:nvPr/>
        </p:nvSpPr>
        <p:spPr>
          <a:xfrm>
            <a:off x="1209954" y="1588373"/>
            <a:ext cx="9598925" cy="217514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just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endParaRPr kumimoji="0" lang="en-US" sz="23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Transformation Process in Banking Sector</a:t>
            </a:r>
          </a:p>
          <a:p>
            <a:pPr marL="0" marR="0" lvl="0" indent="0" algn="ctr" defTabSz="457200" rtl="0" eaLnBrk="1" fontAlgn="auto" latinLnBrk="0" hangingPunct="1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ClrTx/>
              <a:buSzTx/>
              <a:buFontTx/>
              <a:buNone/>
              <a:tabLst/>
              <a:defRPr/>
            </a:pPr>
            <a:r>
              <a:rPr lang="en-US" sz="2700" b="1" dirty="0">
                <a:solidFill>
                  <a:prstClr val="black"/>
                </a:solidFill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(From First Nationalization of Banks in July 1969 to Till Date)</a:t>
            </a:r>
            <a:endParaRPr kumimoji="0" lang="en-IN" sz="27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COST ACCOUNTANTS OF INDIA (ICMAI ...">
            <a:extLst>
              <a:ext uri="{FF2B5EF4-FFF2-40B4-BE49-F238E27FC236}">
                <a16:creationId xmlns:a16="http://schemas.microsoft.com/office/drawing/2014/main" id="{0F3A4D18-CECF-2E4C-501B-637AD8D69E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748" y="90489"/>
            <a:ext cx="1893864" cy="9364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2654384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Custom 10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84582C"/>
      </a:accent2>
      <a:accent3>
        <a:srgbClr val="002060"/>
      </a:accent3>
      <a:accent4>
        <a:srgbClr val="586EA6"/>
      </a:accent4>
      <a:accent5>
        <a:srgbClr val="586EA6"/>
      </a:accent5>
      <a:accent6>
        <a:srgbClr val="6892A0"/>
      </a:accent6>
      <a:hlink>
        <a:srgbClr val="B71E42"/>
      </a:hlink>
      <a:folHlink>
        <a:srgbClr val="586EA6"/>
      </a:folHlink>
    </a:clrScheme>
    <a:fontScheme name="Default">
      <a:majorFont>
        <a:latin typeface="Gill Sans MT"/>
        <a:ea typeface=""/>
        <a:cs typeface=""/>
      </a:majorFont>
      <a:minorFont>
        <a:latin typeface="Gill Sans MT"/>
        <a:ea typeface=""/>
        <a:cs typeface="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43000" r="43000" b="100000"/>
          </a:path>
        </a:gradFill>
      </a:bgFillStyleLst>
    </a:fmtScheme>
  </a:themeElements>
  <a:objectDefaults>
    <a:spDef>
      <a:spPr>
        <a:solidFill>
          <a:srgbClr val="B71E4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3">
          <a:schemeClr val="lt1"/>
        </a:lnRef>
        <a:fillRef idx="1">
          <a:schemeClr val="accent1"/>
        </a:fillRef>
        <a:effectRef idx="1">
          <a:schemeClr val="accent1"/>
        </a:effectRef>
        <a:fontRef idx="minor">
          <a:schemeClr val="lt1"/>
        </a:fontRef>
      </a:style>
    </a:spDef>
    <a:lnDef>
      <a:spPr>
        <a:ln w="31750"/>
      </a:spPr>
      <a:bodyPr/>
      <a:lstStyle/>
      <a:style>
        <a:lnRef idx="3">
          <a:schemeClr val="accent1"/>
        </a:lnRef>
        <a:fillRef idx="0">
          <a:schemeClr val="accent1"/>
        </a:fillRef>
        <a:effectRef idx="2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TF66921596_My invention presentation_AAS_v5" id="{87E5ADC5-22B1-48B6-A377-CC62C9F76903}" vid="{35D6D025-A430-4CAD-B81F-81678F6B39C9}"/>
    </a:ext>
  </a:extLst>
</a:theme>
</file>

<file path=ppt/theme/theme2.xml><?xml version="1.0" encoding="utf-8"?>
<a:theme xmlns:a="http://schemas.openxmlformats.org/drawingml/2006/main" name="DividendVTI">
  <a:themeElements>
    <a:clrScheme name="Blue II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Dividend">
      <a:majorFont>
        <a:latin typeface="Franklin Gothic Demi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Dividend">
      <a:fillStyleLst>
        <a:solidFill>
          <a:schemeClr val="phClr"/>
        </a:solidFill>
        <a:gradFill rotWithShape="1">
          <a:gsLst>
            <a:gs pos="0">
              <a:schemeClr val="phClr">
                <a:tint val="68000"/>
                <a:alpha val="90000"/>
                <a:lumMod val="100000"/>
              </a:schemeClr>
            </a:gs>
            <a:gs pos="100000">
              <a:schemeClr val="phClr">
                <a:tint val="90000"/>
                <a:lumMod val="95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98000"/>
                <a:lumMod val="110000"/>
              </a:schemeClr>
            </a:gs>
            <a:gs pos="84000">
              <a:schemeClr val="phClr">
                <a:shade val="90000"/>
                <a:lumMod val="88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>
              <a:lumMod val="90000"/>
            </a:schemeClr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88900" dist="38100" dir="504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381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88000">
              <a:schemeClr val="phClr">
                <a:shade val="94000"/>
                <a:satMod val="110000"/>
                <a:lumMod val="8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8000"/>
                <a:satMod val="110000"/>
                <a:lumMod val="8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DividendVTI" id="{97558BDE-0B66-457C-BB6F-7B1B22DAA9B8}" vid="{F53508A3-AC60-448A-AF37-934D5F1A0D5E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9F111ED35F8CC479449609E8A0923A6" ma:contentTypeVersion="11" ma:contentTypeDescription="Create a new document." ma:contentTypeScope="" ma:versionID="96291512c1ee715ab617f4c07df79fc1">
  <xsd:schema xmlns:xsd="http://www.w3.org/2001/XMLSchema" xmlns:xs="http://www.w3.org/2001/XMLSchema" xmlns:p="http://schemas.microsoft.com/office/2006/metadata/properties" xmlns:ns2="71af3243-3dd4-4a8d-8c0d-dd76da1f02a5" xmlns:ns3="16c05727-aa75-4e4a-9b5f-8a80a1165891" targetNamespace="http://schemas.microsoft.com/office/2006/metadata/properties" ma:root="true" ma:fieldsID="8256c27c40ca5c40ce1cf6c44f0205df" ns2:_="" ns3:_="">
    <xsd:import namespace="71af3243-3dd4-4a8d-8c0d-dd76da1f02a5"/>
    <xsd:import namespace="16c05727-aa75-4e4a-9b5f-8a80a116589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CR" minOccurs="0"/>
                <xsd:element ref="ns2:MediaServiceAutoTags" minOccurs="0"/>
                <xsd:element ref="ns2:MediaServiceEventHashCode" minOccurs="0"/>
                <xsd:element ref="ns2:MediaServiceGenerationTime" minOccurs="0"/>
                <xsd:element ref="ns3:SharedWithUsers" minOccurs="0"/>
                <xsd:element ref="ns3:SharedWithDetails" minOccurs="0"/>
                <xsd:element ref="ns2:MediaServiceAutoKeyPoints" minOccurs="0"/>
                <xsd:element ref="ns2:MediaServiceKeyPoints" minOccurs="0"/>
                <xsd:element ref="ns2:MediaServiceDateTake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af3243-3dd4-4a8d-8c0d-dd76da1f02a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CR" ma:index="10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EventHashCode" ma:index="12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AutoKeyPoints" ma:index="16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7" nillable="true" ma:displayName="KeyPoints" ma:internalName="MediaServiceKeyPoints" ma:readOnly="false">
      <xsd:simpleType>
        <xsd:restriction base="dms:Note">
          <xsd:maxLength value="255"/>
        </xsd:restriction>
      </xsd:simpleType>
    </xsd:element>
    <xsd:element name="MediaServiceDateTaken" ma:index="18" nillable="true" ma:displayName="MediaServiceDateTaken" ma:hidden="true" ma:internalName="MediaServiceDateTaken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6c05727-aa75-4e4a-9b5f-8a80a1165891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MediaServiceKeyPoints xmlns="71af3243-3dd4-4a8d-8c0d-dd76da1f02a5" xsi:nil="true"/>
  </documentManagement>
</p:properties>
</file>

<file path=customXml/itemProps1.xml><?xml version="1.0" encoding="utf-8"?>
<ds:datastoreItem xmlns:ds="http://schemas.openxmlformats.org/officeDocument/2006/customXml" ds:itemID="{CFA01955-FFEB-4169-B0BF-D790410D62EE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af3243-3dd4-4a8d-8c0d-dd76da1f02a5"/>
    <ds:schemaRef ds:uri="16c05727-aa75-4e4a-9b5f-8a80a116589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59C8665-7E41-4E8E-957E-307F6F826AF4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FA1DB373-C1A1-4924-9AF2-F04368201509}">
  <ds:schemaRefs>
    <ds:schemaRef ds:uri="http://schemas.microsoft.com/office/2006/metadata/properties"/>
    <ds:schemaRef ds:uri="http://schemas.microsoft.com/office/infopath/2007/PartnerControls"/>
    <ds:schemaRef ds:uri="71af3243-3dd4-4a8d-8c0d-dd76da1f02a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{7EB00C54-0E32-4713-B688-67C713E3E415}tf66921596_win32</Template>
  <TotalTime>2024</TotalTime>
  <Words>2961</Words>
  <Application>Microsoft Office PowerPoint</Application>
  <PresentationFormat>Widescreen</PresentationFormat>
  <Paragraphs>320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9" baseType="lpstr">
      <vt:lpstr>Aptos Narrow</vt:lpstr>
      <vt:lpstr>Arial</vt:lpstr>
      <vt:lpstr>Bookman Old Style</vt:lpstr>
      <vt:lpstr>Calibri</vt:lpstr>
      <vt:lpstr>Copperplate Gothic Light</vt:lpstr>
      <vt:lpstr>Franklin Gothic Book</vt:lpstr>
      <vt:lpstr>Franklin Gothic Demi</vt:lpstr>
      <vt:lpstr>Gill Sans MT</vt:lpstr>
      <vt:lpstr>Wingdings</vt:lpstr>
      <vt:lpstr>Wingdings 2</vt:lpstr>
      <vt:lpstr>Gallery</vt:lpstr>
      <vt:lpstr>DividendVTI</vt:lpstr>
      <vt:lpstr>Digital Transformation of Banks  From  “Caterpillar to a Butterfly”  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 Digital Transformation of Banks From Caterpillar to a Butterfly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Non-Deliverable Forward (NDF) market</dc:title>
  <dc:creator>Indu Sekhar Dantu</dc:creator>
  <cp:lastModifiedBy>Indu Sekhar Dantu</cp:lastModifiedBy>
  <cp:revision>91</cp:revision>
  <dcterms:created xsi:type="dcterms:W3CDTF">2020-10-01T03:17:05Z</dcterms:created>
  <dcterms:modified xsi:type="dcterms:W3CDTF">2024-07-12T08:34:28Z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0x01010079F111ED35F8CC479449609E8A0923A6</vt:lpwstr>
  </property>
</Properties>
</file>