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0" r:id="rId5"/>
    <p:sldMasterId id="2147483682" r:id="rId6"/>
  </p:sldMasterIdLst>
  <p:notesMasterIdLst>
    <p:notesMasterId r:id="rId118"/>
  </p:notesMasterIdLst>
  <p:sldIdLst>
    <p:sldId id="266" r:id="rId7"/>
    <p:sldId id="539" r:id="rId8"/>
    <p:sldId id="540" r:id="rId9"/>
    <p:sldId id="542" r:id="rId10"/>
    <p:sldId id="617" r:id="rId11"/>
    <p:sldId id="541" r:id="rId12"/>
    <p:sldId id="531" r:id="rId13"/>
    <p:sldId id="532" r:id="rId14"/>
    <p:sldId id="533" r:id="rId15"/>
    <p:sldId id="534" r:id="rId16"/>
    <p:sldId id="535" r:id="rId17"/>
    <p:sldId id="536" r:id="rId18"/>
    <p:sldId id="537" r:id="rId19"/>
    <p:sldId id="538" r:id="rId20"/>
    <p:sldId id="551" r:id="rId21"/>
    <p:sldId id="619" r:id="rId22"/>
    <p:sldId id="618" r:id="rId23"/>
    <p:sldId id="620" r:id="rId24"/>
    <p:sldId id="552" r:id="rId25"/>
    <p:sldId id="553" r:id="rId26"/>
    <p:sldId id="554" r:id="rId27"/>
    <p:sldId id="555" r:id="rId28"/>
    <p:sldId id="548" r:id="rId29"/>
    <p:sldId id="556" r:id="rId30"/>
    <p:sldId id="571" r:id="rId31"/>
    <p:sldId id="572" r:id="rId32"/>
    <p:sldId id="573" r:id="rId33"/>
    <p:sldId id="558" r:id="rId34"/>
    <p:sldId id="601" r:id="rId35"/>
    <p:sldId id="559" r:id="rId36"/>
    <p:sldId id="603" r:id="rId37"/>
    <p:sldId id="560" r:id="rId38"/>
    <p:sldId id="602" r:id="rId39"/>
    <p:sldId id="549" r:id="rId40"/>
    <p:sldId id="604" r:id="rId41"/>
    <p:sldId id="561" r:id="rId42"/>
    <p:sldId id="562" r:id="rId43"/>
    <p:sldId id="563" r:id="rId44"/>
    <p:sldId id="564" r:id="rId45"/>
    <p:sldId id="574" r:id="rId46"/>
    <p:sldId id="606" r:id="rId47"/>
    <p:sldId id="550" r:id="rId48"/>
    <p:sldId id="607" r:id="rId49"/>
    <p:sldId id="566" r:id="rId50"/>
    <p:sldId id="611" r:id="rId51"/>
    <p:sldId id="557" r:id="rId52"/>
    <p:sldId id="614" r:id="rId53"/>
    <p:sldId id="597" r:id="rId54"/>
    <p:sldId id="600" r:id="rId55"/>
    <p:sldId id="612" r:id="rId56"/>
    <p:sldId id="598" r:id="rId57"/>
    <p:sldId id="599" r:id="rId58"/>
    <p:sldId id="613" r:id="rId59"/>
    <p:sldId id="579" r:id="rId60"/>
    <p:sldId id="621" r:id="rId61"/>
    <p:sldId id="414" r:id="rId62"/>
    <p:sldId id="622" r:id="rId63"/>
    <p:sldId id="543" r:id="rId64"/>
    <p:sldId id="544" r:id="rId65"/>
    <p:sldId id="308" r:id="rId66"/>
    <p:sldId id="500" r:id="rId67"/>
    <p:sldId id="384" r:id="rId68"/>
    <p:sldId id="499" r:id="rId69"/>
    <p:sldId id="383" r:id="rId70"/>
    <p:sldId id="362" r:id="rId71"/>
    <p:sldId id="363" r:id="rId72"/>
    <p:sldId id="364" r:id="rId73"/>
    <p:sldId id="365" r:id="rId74"/>
    <p:sldId id="366" r:id="rId75"/>
    <p:sldId id="367" r:id="rId76"/>
    <p:sldId id="368" r:id="rId77"/>
    <p:sldId id="369" r:id="rId78"/>
    <p:sldId id="370" r:id="rId79"/>
    <p:sldId id="371" r:id="rId80"/>
    <p:sldId id="372" r:id="rId81"/>
    <p:sldId id="373" r:id="rId82"/>
    <p:sldId id="374" r:id="rId83"/>
    <p:sldId id="375" r:id="rId84"/>
    <p:sldId id="376" r:id="rId85"/>
    <p:sldId id="377" r:id="rId86"/>
    <p:sldId id="378" r:id="rId87"/>
    <p:sldId id="379" r:id="rId88"/>
    <p:sldId id="380" r:id="rId89"/>
    <p:sldId id="381" r:id="rId90"/>
    <p:sldId id="382" r:id="rId91"/>
    <p:sldId id="624" r:id="rId92"/>
    <p:sldId id="444" r:id="rId93"/>
    <p:sldId id="629" r:id="rId94"/>
    <p:sldId id="625" r:id="rId95"/>
    <p:sldId id="456" r:id="rId96"/>
    <p:sldId id="457" r:id="rId97"/>
    <p:sldId id="458" r:id="rId98"/>
    <p:sldId id="459" r:id="rId99"/>
    <p:sldId id="460" r:id="rId100"/>
    <p:sldId id="626" r:id="rId101"/>
    <p:sldId id="462" r:id="rId102"/>
    <p:sldId id="463" r:id="rId103"/>
    <p:sldId id="464" r:id="rId104"/>
    <p:sldId id="465" r:id="rId105"/>
    <p:sldId id="627" r:id="rId106"/>
    <p:sldId id="467" r:id="rId107"/>
    <p:sldId id="468" r:id="rId108"/>
    <p:sldId id="415" r:id="rId109"/>
    <p:sldId id="405" r:id="rId110"/>
    <p:sldId id="424" r:id="rId111"/>
    <p:sldId id="623" r:id="rId112"/>
    <p:sldId id="494" r:id="rId113"/>
    <p:sldId id="628" r:id="rId114"/>
    <p:sldId id="615" r:id="rId115"/>
    <p:sldId id="616" r:id="rId116"/>
    <p:sldId id="361" r:id="rId1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19" autoAdjust="0"/>
  </p:normalViewPr>
  <p:slideViewPr>
    <p:cSldViewPr snapToGrid="0">
      <p:cViewPr varScale="1">
        <p:scale>
          <a:sx n="67" d="100"/>
          <a:sy n="67" d="100"/>
        </p:scale>
        <p:origin x="8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slide" Target="slides/slide107.xml"/><Relationship Id="rId11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2927EB-1216-4DB0-9EE6-71E0340C5C0E}" type="datetimeFigureOut">
              <a:rPr lang="en-IN" smtClean="0"/>
              <a:t>16-09-2024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D78008-B5C8-4762-A7EF-9AED5AA52F67}" type="slidenum">
              <a:rPr lang="en-IN" smtClean="0"/>
              <a:t>‹#›</a:t>
            </a:fld>
            <a:endParaRPr lang="en-IN"/>
          </a:p>
        </p:txBody>
      </p:sp>
    </p:spTree>
    <p:extLst>
      <p:ext uri="{BB962C8B-B14F-4D97-AF65-F5344CB8AC3E}">
        <p14:creationId xmlns:p14="http://schemas.microsoft.com/office/powerpoint/2010/main" val="1535740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DD78008-B5C8-4762-A7EF-9AED5AA52F67}" type="slidenum">
              <a:rPr lang="en-IN" smtClean="0"/>
              <a:t>2</a:t>
            </a:fld>
            <a:endParaRPr lang="en-IN"/>
          </a:p>
        </p:txBody>
      </p:sp>
    </p:spTree>
    <p:extLst>
      <p:ext uri="{BB962C8B-B14F-4D97-AF65-F5344CB8AC3E}">
        <p14:creationId xmlns:p14="http://schemas.microsoft.com/office/powerpoint/2010/main" val="676906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9/16/2024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9/16/2024</a:t>
            </a:fld>
            <a:endParaRPr lang="en-US" dirty="0"/>
          </a:p>
        </p:txBody>
      </p:sp>
      <p:sp>
        <p:nvSpPr>
          <p:cNvPr id="5" name="Footer Placeholder 4"/>
          <p:cNvSpPr>
            <a:spLocks noGrp="1"/>
          </p:cNvSpPr>
          <p:nvPr>
            <p:ph type="ftr" sz="quarter" idx="11"/>
          </p:nvPr>
        </p:nvSpPr>
        <p:spPr>
          <a:xfrm>
            <a:off x="1127124" y="329307"/>
            <a:ext cx="5943668" cy="309201"/>
          </a:xfrm>
        </p:spPr>
        <p:txBody>
          <a:bodyPr/>
          <a:lstStyle/>
          <a:p>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844577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48A87A34-81AB-432B-8DAE-1953F412C126}" type="datetimeFigureOut">
              <a:rPr lang="en-US" dirty="0"/>
              <a:pPr/>
              <a:t>9/16/2024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615695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948744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759558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854209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15858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97442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980106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48A87A34-81AB-432B-8DAE-1953F412C126}" type="datetimeFigureOut">
              <a:rPr lang="en-US" dirty="0"/>
              <a:pPr/>
              <a:t>9/16/2024</a:t>
            </a:fld>
            <a:endParaRPr lang="en-US" dirty="0"/>
          </a:p>
        </p:txBody>
      </p:sp>
      <p:sp>
        <p:nvSpPr>
          <p:cNvPr id="6" name="Footer Placeholder 5"/>
          <p:cNvSpPr>
            <a:spLocks noGrp="1"/>
          </p:cNvSpPr>
          <p:nvPr>
            <p:ph type="ftr" sz="quarter" idx="11"/>
          </p:nvPr>
        </p:nvSpPr>
        <p:spPr>
          <a:xfrm>
            <a:off x="1125300" y="318640"/>
            <a:ext cx="4877818" cy="320931"/>
          </a:xfrm>
        </p:spPr>
        <p:txBody>
          <a:bodyPr/>
          <a:lstStyle/>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6D22F896-40B5-4ADD-8801-0D06FADFA095}" type="slidenum">
              <a:rPr lang="en-US" dirty="0"/>
              <a:t>‹#›</a:t>
            </a:fld>
            <a:endParaRPr lang="en-US" dirty="0"/>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1488139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898960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9/16/2024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889390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7464" y="802298"/>
            <a:ext cx="8637073" cy="2541431"/>
          </a:xfrm>
        </p:spPr>
        <p:txBody>
          <a:bodyPr bIns="0" anchor="b">
            <a:normAutofit/>
          </a:bodyPr>
          <a:lstStyle>
            <a:lvl1pPr algn="l">
              <a:defRPr sz="6600"/>
            </a:lvl1pPr>
          </a:lstStyle>
          <a:p>
            <a:r>
              <a:rPr lang="en-US" noProof="0"/>
              <a:t>Click to edit Master title style</a:t>
            </a:r>
          </a:p>
        </p:txBody>
      </p:sp>
      <p:sp>
        <p:nvSpPr>
          <p:cNvPr id="3" name="Subtitle 2"/>
          <p:cNvSpPr>
            <a:spLocks noGrp="1"/>
          </p:cNvSpPr>
          <p:nvPr>
            <p:ph type="subTitle" idx="1"/>
          </p:nvPr>
        </p:nvSpPr>
        <p:spPr>
          <a:xfrm>
            <a:off x="1777464"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p:cNvSpPr>
            <a:spLocks noGrp="1"/>
          </p:cNvSpPr>
          <p:nvPr>
            <p:ph type="dt" sz="half" idx="10"/>
          </p:nvPr>
        </p:nvSpPr>
        <p:spPr>
          <a:xfrm>
            <a:off x="6913821" y="6370429"/>
            <a:ext cx="3500715" cy="309201"/>
          </a:xfrm>
        </p:spPr>
        <p:txBody>
          <a:bodyPr/>
          <a:lstStyle/>
          <a:p>
            <a:fld id="{2D202488-4139-4052-B998-251C9C912739}" type="datetimeFigureOut">
              <a:rPr lang="en-US" noProof="0" smtClean="0"/>
              <a:t>9/16/2024</a:t>
            </a:fld>
            <a:endParaRPr lang="en-US" noProof="0" dirty="0"/>
          </a:p>
        </p:txBody>
      </p:sp>
      <p:sp>
        <p:nvSpPr>
          <p:cNvPr id="5" name="Footer Placeholder 4"/>
          <p:cNvSpPr>
            <a:spLocks noGrp="1"/>
          </p:cNvSpPr>
          <p:nvPr>
            <p:ph type="ftr" sz="quarter" idx="11"/>
          </p:nvPr>
        </p:nvSpPr>
        <p:spPr>
          <a:xfrm>
            <a:off x="1777464" y="6370430"/>
            <a:ext cx="4973915" cy="309201"/>
          </a:xfrm>
        </p:spPr>
        <p:txBody>
          <a:bodyPr/>
          <a:lstStyle/>
          <a:p>
            <a:r>
              <a:rPr lang="en-US" noProof="0" dirty="0"/>
              <a:t>Add Footer Here</a:t>
            </a:r>
          </a:p>
        </p:txBody>
      </p:sp>
      <p:cxnSp>
        <p:nvCxnSpPr>
          <p:cNvPr id="15" name="Straight Connector 14"/>
          <p:cNvCxnSpPr/>
          <p:nvPr/>
        </p:nvCxnSpPr>
        <p:spPr>
          <a:xfrm>
            <a:off x="1777464"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21468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2D202488-4139-4052-B998-251C9C912739}" type="datetimeFigureOut">
              <a:rPr lang="en-US" noProof="0" smtClean="0"/>
              <a:t>9/16/2024</a:t>
            </a:fld>
            <a:endParaRPr lang="en-US" noProof="0" dirty="0"/>
          </a:p>
        </p:txBody>
      </p:sp>
      <p:sp>
        <p:nvSpPr>
          <p:cNvPr id="5" name="Footer Placeholder 4"/>
          <p:cNvSpPr>
            <a:spLocks noGrp="1"/>
          </p:cNvSpPr>
          <p:nvPr>
            <p:ph type="ftr" sz="quarter" idx="11"/>
          </p:nvPr>
        </p:nvSpPr>
        <p:spPr/>
        <p:txBody>
          <a:bodyPr/>
          <a:lstStyle/>
          <a:p>
            <a:r>
              <a:rPr lang="en-US" noProof="0" dirty="0"/>
              <a:t>Add Footer Here</a:t>
            </a:r>
          </a:p>
        </p:txBody>
      </p:sp>
      <p:cxnSp>
        <p:nvCxnSpPr>
          <p:cNvPr id="33" name="Straight Connector 32"/>
          <p:cNvCxnSpPr/>
          <p:nvPr/>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Title 5">
            <a:extLst>
              <a:ext uri="{FF2B5EF4-FFF2-40B4-BE49-F238E27FC236}">
                <a16:creationId xmlns:a16="http://schemas.microsoft.com/office/drawing/2014/main" id="{C414FF1F-6558-4E39-87DB-276E44F5477C}"/>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112534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887950"/>
          </a:xfrm>
        </p:spPr>
        <p:txBody>
          <a:bodyPr anchor="b">
            <a:normAutofit/>
          </a:bodyPr>
          <a:lstStyle>
            <a:lvl1pPr algn="l">
              <a:defRPr sz="3600"/>
            </a:lvl1pPr>
          </a:lstStyle>
          <a:p>
            <a:r>
              <a:rPr lang="en-US" noProof="0"/>
              <a:t>Click to edit Master title style</a:t>
            </a:r>
          </a:p>
        </p:txBody>
      </p:sp>
      <p:sp>
        <p:nvSpPr>
          <p:cNvPr id="3" name="Text Placeholder 2"/>
          <p:cNvSpPr>
            <a:spLocks noGrp="1"/>
          </p:cNvSpPr>
          <p:nvPr>
            <p:ph type="body" idx="1"/>
          </p:nvPr>
        </p:nvSpPr>
        <p:spPr>
          <a:xfrm>
            <a:off x="1780777"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2D202488-4139-4052-B998-251C9C912739}" type="datetimeFigureOut">
              <a:rPr lang="en-US" noProof="0" smtClean="0"/>
              <a:t>9/16/2024</a:t>
            </a:fld>
            <a:endParaRPr lang="en-US" noProof="0" dirty="0"/>
          </a:p>
        </p:txBody>
      </p:sp>
      <p:sp>
        <p:nvSpPr>
          <p:cNvPr id="5" name="Footer Placeholder 4"/>
          <p:cNvSpPr>
            <a:spLocks noGrp="1"/>
          </p:cNvSpPr>
          <p:nvPr>
            <p:ph type="ftr" sz="quarter" idx="11"/>
          </p:nvPr>
        </p:nvSpPr>
        <p:spPr/>
        <p:txBody>
          <a:bodyPr/>
          <a:lstStyle/>
          <a:p>
            <a:r>
              <a:rPr lang="en-US" noProof="0" dirty="0"/>
              <a:t>Add Footer Here</a:t>
            </a:r>
          </a:p>
        </p:txBody>
      </p:sp>
      <p:cxnSp>
        <p:nvCxnSpPr>
          <p:cNvPr id="15" name="Straight Connector 14"/>
          <p:cNvCxnSpPr/>
          <p:nvPr/>
        </p:nvCxnSpPr>
        <p:spPr>
          <a:xfrm>
            <a:off x="1780777"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602530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92239" y="2161853"/>
            <a:ext cx="4645152" cy="34485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258679" y="2168318"/>
            <a:ext cx="4645152" cy="34415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2D202488-4139-4052-B998-251C9C912739}" type="datetimeFigureOut">
              <a:rPr lang="en-US" noProof="0" smtClean="0"/>
              <a:t>9/16/2024</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4715607D-9DE2-4687-AAF8-EF2427252A90}"/>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id="{2F96D46B-C1B8-46AB-87DF-61A8058B1F42}"/>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9726462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87315" y="1950795"/>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287315" y="2755515"/>
            <a:ext cx="4645152" cy="264445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52486" y="1954249"/>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52486" y="2752737"/>
            <a:ext cx="4645152" cy="263737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2D202488-4139-4052-B998-251C9C912739}" type="datetimeFigureOut">
              <a:rPr lang="en-US" noProof="0" smtClean="0"/>
              <a:t>9/16/2024</a:t>
            </a:fld>
            <a:endParaRPr lang="en-US" noProof="0" dirty="0"/>
          </a:p>
        </p:txBody>
      </p:sp>
      <p:sp>
        <p:nvSpPr>
          <p:cNvPr id="8" name="Footer Placeholder 7"/>
          <p:cNvSpPr>
            <a:spLocks noGrp="1"/>
          </p:cNvSpPr>
          <p:nvPr>
            <p:ph type="ftr" sz="quarter" idx="11"/>
          </p:nvPr>
        </p:nvSpPr>
        <p:spPr/>
        <p:txBody>
          <a:bodyPr/>
          <a:lstStyle/>
          <a:p>
            <a:r>
              <a:rPr lang="en-US" noProof="0" dirty="0"/>
              <a:t>Add Footer Here</a:t>
            </a:r>
          </a:p>
        </p:txBody>
      </p:sp>
      <p:cxnSp>
        <p:nvCxnSpPr>
          <p:cNvPr id="11" name="Straight Connector 10">
            <a:extLst>
              <a:ext uri="{FF2B5EF4-FFF2-40B4-BE49-F238E27FC236}">
                <a16:creationId xmlns:a16="http://schemas.microsoft.com/office/drawing/2014/main" id="{C384AA55-1960-47F4-BA3C-E97A6F2D0B19}"/>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Title 8">
            <a:extLst>
              <a:ext uri="{FF2B5EF4-FFF2-40B4-BE49-F238E27FC236}">
                <a16:creationId xmlns:a16="http://schemas.microsoft.com/office/drawing/2014/main" id="{09471694-1220-4CFC-A31F-622E5D3DE2D5}"/>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2276743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202488-4139-4052-B998-251C9C912739}" type="datetimeFigureOut">
              <a:rPr lang="en-US" noProof="0" smtClean="0"/>
              <a:t>9/16/2024</a:t>
            </a:fld>
            <a:endParaRPr lang="en-US" noProof="0" dirty="0"/>
          </a:p>
        </p:txBody>
      </p:sp>
      <p:sp>
        <p:nvSpPr>
          <p:cNvPr id="4" name="Footer Placeholder 3"/>
          <p:cNvSpPr>
            <a:spLocks noGrp="1"/>
          </p:cNvSpPr>
          <p:nvPr>
            <p:ph type="ftr" sz="quarter" idx="11"/>
          </p:nvPr>
        </p:nvSpPr>
        <p:spPr/>
        <p:txBody>
          <a:bodyPr/>
          <a:lstStyle/>
          <a:p>
            <a:r>
              <a:rPr lang="en-US" noProof="0" dirty="0"/>
              <a:t>Add Footer Here</a:t>
            </a:r>
          </a:p>
        </p:txBody>
      </p:sp>
      <p:cxnSp>
        <p:nvCxnSpPr>
          <p:cNvPr id="7" name="Straight Connector 6">
            <a:extLst>
              <a:ext uri="{FF2B5EF4-FFF2-40B4-BE49-F238E27FC236}">
                <a16:creationId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id="{3DF0054B-B64C-418E-A1B8-428EE4A1DB50}"/>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6482457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Only">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202488-4139-4052-B998-251C9C912739}" type="datetimeFigureOut">
              <a:rPr lang="en-US" noProof="0" smtClean="0"/>
              <a:t>9/16/2024</a:t>
            </a:fld>
            <a:endParaRPr lang="en-US" noProof="0" dirty="0"/>
          </a:p>
        </p:txBody>
      </p:sp>
      <p:sp>
        <p:nvSpPr>
          <p:cNvPr id="4" name="Footer Placeholder 3"/>
          <p:cNvSpPr>
            <a:spLocks noGrp="1"/>
          </p:cNvSpPr>
          <p:nvPr>
            <p:ph type="ftr" sz="quarter" idx="11"/>
          </p:nvPr>
        </p:nvSpPr>
        <p:spPr/>
        <p:txBody>
          <a:bodyPr/>
          <a:lstStyle/>
          <a:p>
            <a:r>
              <a:rPr lang="en-US" noProof="0" dirty="0"/>
              <a:t>Add Footer Here</a:t>
            </a:r>
          </a:p>
        </p:txBody>
      </p:sp>
      <p:cxnSp>
        <p:nvCxnSpPr>
          <p:cNvPr id="7" name="Straight Connector 6">
            <a:extLst>
              <a:ext uri="{FF2B5EF4-FFF2-40B4-BE49-F238E27FC236}">
                <a16:creationId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id="{3DF0054B-B64C-418E-A1B8-428EE4A1DB50}"/>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A5A680F6-C147-410B-94DF-19850752D7DF}"/>
              </a:ext>
            </a:extLst>
          </p:cNvPr>
          <p:cNvSpPr>
            <a:spLocks noGrp="1"/>
          </p:cNvSpPr>
          <p:nvPr>
            <p:ph type="body" sz="quarter" idx="12"/>
          </p:nvPr>
        </p:nvSpPr>
        <p:spPr>
          <a:xfrm>
            <a:off x="1694656" y="1865037"/>
            <a:ext cx="8802688" cy="3127927"/>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2613281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202488-4139-4052-B998-251C9C912739}" type="datetimeFigureOut">
              <a:rPr lang="en-US" noProof="0" smtClean="0"/>
              <a:t>9/16/2024</a:t>
            </a:fld>
            <a:endParaRPr lang="en-US" noProof="0" dirty="0"/>
          </a:p>
        </p:txBody>
      </p:sp>
      <p:sp>
        <p:nvSpPr>
          <p:cNvPr id="3" name="Footer Placeholder 2"/>
          <p:cNvSpPr>
            <a:spLocks noGrp="1"/>
          </p:cNvSpPr>
          <p:nvPr>
            <p:ph type="ftr" sz="quarter" idx="11"/>
          </p:nvPr>
        </p:nvSpPr>
        <p:spPr/>
        <p:txBody>
          <a:bodyPr/>
          <a:lstStyle/>
          <a:p>
            <a:r>
              <a:rPr lang="en-US" noProof="0" dirty="0"/>
              <a:t>Add Footer Here </a:t>
            </a:r>
          </a:p>
        </p:txBody>
      </p:sp>
    </p:spTree>
    <p:extLst>
      <p:ext uri="{BB962C8B-B14F-4D97-AF65-F5344CB8AC3E}">
        <p14:creationId xmlns:p14="http://schemas.microsoft.com/office/powerpoint/2010/main" val="40944243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5246" y="1645522"/>
            <a:ext cx="5807176" cy="3840852"/>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1290909" y="1645522"/>
            <a:ext cx="3600000" cy="383672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2D202488-4139-4052-B998-251C9C912739}" type="datetimeFigureOut">
              <a:rPr lang="en-US" noProof="0" smtClean="0"/>
              <a:t>9/16/2024</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id="{1B74F78C-6D32-47C3-ABB2-6E7092A9C4A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760026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9/16/2024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and Gallery ">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0394"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7873638" y="5144980"/>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2D202488-4139-4052-B998-251C9C912739}" type="datetimeFigureOut">
              <a:rPr lang="en-US" noProof="0" smtClean="0"/>
              <a:t>9/16/2024</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Content Placeholder 2">
            <a:extLst>
              <a:ext uri="{FF2B5EF4-FFF2-40B4-BE49-F238E27FC236}">
                <a16:creationId xmlns:a16="http://schemas.microsoft.com/office/drawing/2014/main" id="{9DE9A20D-024F-4A17-9B20-526AA4037253}"/>
              </a:ext>
            </a:extLst>
          </p:cNvPr>
          <p:cNvSpPr>
            <a:spLocks noGrp="1"/>
          </p:cNvSpPr>
          <p:nvPr>
            <p:ph idx="12"/>
          </p:nvPr>
        </p:nvSpPr>
        <p:spPr>
          <a:xfrm>
            <a:off x="4602108"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37D8F60F-F9DD-4AAC-BF28-C004CCDF2D69}"/>
              </a:ext>
            </a:extLst>
          </p:cNvPr>
          <p:cNvSpPr>
            <a:spLocks noGrp="1"/>
          </p:cNvSpPr>
          <p:nvPr>
            <p:ph idx="13"/>
          </p:nvPr>
        </p:nvSpPr>
        <p:spPr>
          <a:xfrm>
            <a:off x="7873638"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3">
            <a:extLst>
              <a:ext uri="{FF2B5EF4-FFF2-40B4-BE49-F238E27FC236}">
                <a16:creationId xmlns:a16="http://schemas.microsoft.com/office/drawing/2014/main" id="{8F09FDD8-5B1C-4AAA-8EEC-0A77C9E477D1}"/>
              </a:ext>
            </a:extLst>
          </p:cNvPr>
          <p:cNvSpPr>
            <a:spLocks noGrp="1"/>
          </p:cNvSpPr>
          <p:nvPr>
            <p:ph type="body" sz="half" idx="14"/>
          </p:nvPr>
        </p:nvSpPr>
        <p:spPr>
          <a:xfrm>
            <a:off x="4595889" y="5144979"/>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2" name="Text Placeholder 3">
            <a:extLst>
              <a:ext uri="{FF2B5EF4-FFF2-40B4-BE49-F238E27FC236}">
                <a16:creationId xmlns:a16="http://schemas.microsoft.com/office/drawing/2014/main" id="{E6DF0B7E-E17E-4875-966D-4DE67F755B71}"/>
              </a:ext>
            </a:extLst>
          </p:cNvPr>
          <p:cNvSpPr>
            <a:spLocks noGrp="1"/>
          </p:cNvSpPr>
          <p:nvPr>
            <p:ph type="body" sz="half" idx="15"/>
          </p:nvPr>
        </p:nvSpPr>
        <p:spPr>
          <a:xfrm>
            <a:off x="1306587" y="5144978"/>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cxnSp>
        <p:nvCxnSpPr>
          <p:cNvPr id="13" name="Straight Connector 12">
            <a:extLst>
              <a:ext uri="{FF2B5EF4-FFF2-40B4-BE49-F238E27FC236}">
                <a16:creationId xmlns:a16="http://schemas.microsoft.com/office/drawing/2014/main" id="{5685D963-B130-47E9-AFCC-AEBED2B1155B}"/>
              </a:ext>
            </a:extLst>
          </p:cNvPr>
          <p:cNvCxnSpPr>
            <a:cxnSpLocks/>
          </p:cNvCxnSpPr>
          <p:nvPr userDrawn="1"/>
        </p:nvCxnSpPr>
        <p:spPr>
          <a:xfrm>
            <a:off x="448407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2FA9B6CF-713A-4942-BE35-A61AFCDDFD3D}"/>
              </a:ext>
            </a:extLst>
          </p:cNvPr>
          <p:cNvCxnSpPr>
            <a:cxnSpLocks/>
          </p:cNvCxnSpPr>
          <p:nvPr userDrawn="1"/>
        </p:nvCxnSpPr>
        <p:spPr>
          <a:xfrm>
            <a:off x="775774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sp>
        <p:nvSpPr>
          <p:cNvPr id="19" name="Text Placeholder 18">
            <a:extLst>
              <a:ext uri="{FF2B5EF4-FFF2-40B4-BE49-F238E27FC236}">
                <a16:creationId xmlns:a16="http://schemas.microsoft.com/office/drawing/2014/main" id="{93809A32-C7A4-4739-994B-BE492F855ACC}"/>
              </a:ext>
            </a:extLst>
          </p:cNvPr>
          <p:cNvSpPr>
            <a:spLocks noGrp="1"/>
          </p:cNvSpPr>
          <p:nvPr>
            <p:ph type="body" sz="quarter" idx="16"/>
          </p:nvPr>
        </p:nvSpPr>
        <p:spPr>
          <a:xfrm>
            <a:off x="1290908" y="1617663"/>
            <a:ext cx="9618391" cy="1336675"/>
          </a:xfr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itle 6">
            <a:extLst>
              <a:ext uri="{FF2B5EF4-FFF2-40B4-BE49-F238E27FC236}">
                <a16:creationId xmlns:a16="http://schemas.microsoft.com/office/drawing/2014/main" id="{2C1ABD52-D5FE-4FC2-8449-5DA0E52853E1}"/>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1392487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noProof="0"/>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7236069" y="6332578"/>
            <a:ext cx="4315852" cy="320123"/>
          </a:xfrm>
        </p:spPr>
        <p:txBody>
          <a:bodyPr/>
          <a:lstStyle>
            <a:lvl1pPr algn="r">
              <a:defRPr/>
            </a:lvl1pPr>
          </a:lstStyle>
          <a:p>
            <a:fld id="{2D202488-4139-4052-B998-251C9C912739}" type="datetimeFigureOut">
              <a:rPr lang="en-US" noProof="0" smtClean="0"/>
              <a:pPr/>
              <a:t>9/16/2024</a:t>
            </a:fld>
            <a:endParaRPr lang="en-US" noProof="0" dirty="0"/>
          </a:p>
        </p:txBody>
      </p:sp>
      <p:sp>
        <p:nvSpPr>
          <p:cNvPr id="6" name="Footer Placeholder 5"/>
          <p:cNvSpPr>
            <a:spLocks noGrp="1"/>
          </p:cNvSpPr>
          <p:nvPr>
            <p:ph type="ftr" sz="quarter" idx="11"/>
          </p:nvPr>
        </p:nvSpPr>
        <p:spPr>
          <a:xfrm>
            <a:off x="1447382" y="6332578"/>
            <a:ext cx="5541004" cy="320931"/>
          </a:xfrm>
        </p:spPr>
        <p:txBody>
          <a:bodyPr/>
          <a:lstStyle/>
          <a:p>
            <a:r>
              <a:rPr lang="en-US" noProof="0" dirty="0"/>
              <a:t>Add Footer Here</a:t>
            </a: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9159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9/16/2024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9/16/2024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9/16/2024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9/16/2024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9/16/2024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9/16/2024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jp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3.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microsoft.com/office/2007/relationships/hdphoto" Target="../media/hdphoto1.wdp"/><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9/16/2024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9/16/2024</a:t>
            </a:fld>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77463611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cstate="screen">
            <a:extLst>
              <a:ext uri="{BEBA8EAE-BF5A-486C-A8C5-ECC9F3942E4B}">
                <a14:imgProps xmlns:a14="http://schemas.microsoft.com/office/drawing/2010/main">
                  <a14:imgLayer r:embed="rId15">
                    <a14:imgEffect>
                      <a14:brightnessContrast contrast="40000"/>
                    </a14:imgEffect>
                  </a14:imgLayer>
                </a14:imgProps>
              </a:ex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294363" y="804519"/>
            <a:ext cx="9603275" cy="1049235"/>
          </a:xfrm>
          <a:prstGeom prst="rect">
            <a:avLst/>
          </a:prstGeom>
        </p:spPr>
        <p:txBody>
          <a:bodyPr vert="horz" lIns="91440" tIns="45720" rIns="91440" bIns="45720" rtlCol="0" anchor="t">
            <a:normAutofit/>
          </a:bodyPr>
          <a:lstStyle/>
          <a:p>
            <a:r>
              <a:rPr lang="en-US" noProof="0"/>
              <a:t>Click to edit Master title style</a:t>
            </a:r>
          </a:p>
        </p:txBody>
      </p:sp>
      <p:sp>
        <p:nvSpPr>
          <p:cNvPr id="3" name="Text Placeholder 2"/>
          <p:cNvSpPr>
            <a:spLocks noGrp="1"/>
          </p:cNvSpPr>
          <p:nvPr>
            <p:ph type="body" idx="1"/>
          </p:nvPr>
        </p:nvSpPr>
        <p:spPr>
          <a:xfrm>
            <a:off x="1294363" y="2015732"/>
            <a:ext cx="9603275" cy="345061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396923" y="6340793"/>
            <a:ext cx="3500715" cy="309201"/>
          </a:xfrm>
          <a:prstGeom prst="rect">
            <a:avLst/>
          </a:prstGeom>
        </p:spPr>
        <p:txBody>
          <a:bodyPr vert="horz" lIns="91440" tIns="45720" rIns="91440" bIns="45720" rtlCol="0" anchor="ctr"/>
          <a:lstStyle>
            <a:lvl1pPr algn="r">
              <a:defRPr sz="1000">
                <a:solidFill>
                  <a:schemeClr val="bg1"/>
                </a:solidFill>
              </a:defRPr>
            </a:lvl1pPr>
          </a:lstStyle>
          <a:p>
            <a:fld id="{2D202488-4139-4052-B998-251C9C912739}" type="datetimeFigureOut">
              <a:rPr lang="en-US" noProof="0" smtClean="0"/>
              <a:pPr/>
              <a:t>9/16/2024</a:t>
            </a:fld>
            <a:endParaRPr lang="en-US" noProof="0" dirty="0"/>
          </a:p>
        </p:txBody>
      </p:sp>
      <p:sp>
        <p:nvSpPr>
          <p:cNvPr id="5" name="Footer Placeholder 4"/>
          <p:cNvSpPr>
            <a:spLocks noGrp="1"/>
          </p:cNvSpPr>
          <p:nvPr>
            <p:ph type="ftr" sz="quarter" idx="3"/>
          </p:nvPr>
        </p:nvSpPr>
        <p:spPr>
          <a:xfrm>
            <a:off x="1294364" y="6339730"/>
            <a:ext cx="5938836" cy="309201"/>
          </a:xfrm>
          <a:prstGeom prst="rect">
            <a:avLst/>
          </a:prstGeom>
        </p:spPr>
        <p:txBody>
          <a:bodyPr vert="horz" lIns="91440" tIns="45720" rIns="91440" bIns="45720" rtlCol="0" anchor="ctr"/>
          <a:lstStyle>
            <a:lvl1pPr algn="l">
              <a:defRPr sz="1000">
                <a:solidFill>
                  <a:schemeClr val="bg1"/>
                </a:solidFill>
              </a:defRPr>
            </a:lvl1pPr>
          </a:lstStyle>
          <a:p>
            <a:r>
              <a:rPr lang="en-US" noProof="0" dirty="0"/>
              <a:t>Add Footer Here</a:t>
            </a: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964979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2.xml"/><Relationship Id="rId5" Type="http://schemas.openxmlformats.org/officeDocument/2006/relationships/image" Target="../media/image16.png"/><Relationship Id="rId4" Type="http://schemas.openxmlformats.org/officeDocument/2006/relationships/image" Target="../media/image15.png"/></Relationships>
</file>

<file path=ppt/slides/_rels/slide1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6.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8.jpeg"/><Relationship Id="rId4" Type="http://schemas.openxmlformats.org/officeDocument/2006/relationships/image" Target="../media/image14.jpeg"/></Relationships>
</file>

<file path=ppt/slides/_rels/slide5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6.jpeg"/><Relationship Id="rId4" Type="http://schemas.openxmlformats.org/officeDocument/2006/relationships/image" Target="../media/image12.jpeg"/></Relationships>
</file>

<file path=ppt/slides/_rels/slide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8.jpeg"/></Relationships>
</file>

<file path=ppt/slides/_rels/slide6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1643062"/>
            <a:ext cx="4813072" cy="2099347"/>
          </a:xfrm>
        </p:spPr>
        <p:txBody>
          <a:bodyPr>
            <a:normAutofit/>
          </a:bodyPr>
          <a:lstStyle/>
          <a:p>
            <a:pPr algn="ctr"/>
            <a:r>
              <a:rPr lang="en-US" sz="4500" b="1" dirty="0">
                <a:solidFill>
                  <a:schemeClr val="tx1"/>
                </a:solidFill>
                <a:latin typeface="Century Gothic" panose="020B0502020202020204" pitchFamily="34" charset="0"/>
              </a:rPr>
              <a:t>Bank’s Lending Through </a:t>
            </a:r>
            <a:br>
              <a:rPr lang="en-US" sz="4500" b="1" dirty="0">
                <a:solidFill>
                  <a:schemeClr val="tx1"/>
                </a:solidFill>
                <a:latin typeface="Century Gothic" panose="020B0502020202020204" pitchFamily="34" charset="0"/>
              </a:rPr>
            </a:br>
            <a:r>
              <a:rPr lang="en-US" sz="4500" b="1" dirty="0">
                <a:solidFill>
                  <a:schemeClr val="tx1"/>
                </a:solidFill>
                <a:latin typeface="Century Gothic" panose="020B0502020202020204" pitchFamily="34" charset="0"/>
              </a:rPr>
              <a:t>Digital Footprints</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096001" y="4298455"/>
            <a:ext cx="6095998" cy="2559535"/>
          </a:xfrm>
        </p:spPr>
        <p:txBody>
          <a:bodyPr>
            <a:noAutofit/>
          </a:bodyPr>
          <a:lstStyle/>
          <a:p>
            <a:pPr algn="r">
              <a:lnSpc>
                <a:spcPct val="100000"/>
              </a:lnSpc>
            </a:pPr>
            <a:r>
              <a:rPr lang="en-US" sz="2300" b="1" dirty="0">
                <a:latin typeface="Book Antiqua" panose="02040602050305030304" pitchFamily="18" charset="0"/>
              </a:rPr>
              <a:t>CMA (Dr.) P. Siva Rama Prasad</a:t>
            </a:r>
          </a:p>
          <a:p>
            <a:pPr algn="r">
              <a:lnSpc>
                <a:spcPct val="100000"/>
              </a:lnSpc>
            </a:pPr>
            <a:r>
              <a:rPr lang="en-US" sz="1000" dirty="0">
                <a:latin typeface="Book Antiqua" panose="02040602050305030304" pitchFamily="18" charset="0"/>
              </a:rPr>
              <a:t>M.Com., MBA (Finance)., FCMA., FCS., FIIBF., FIII (</a:t>
            </a:r>
            <a:r>
              <a:rPr lang="en-US" sz="1000" dirty="0" err="1">
                <a:latin typeface="Book Antiqua" panose="02040602050305030304" pitchFamily="18" charset="0"/>
              </a:rPr>
              <a:t>Life&amp;General</a:t>
            </a:r>
            <a:r>
              <a:rPr lang="en-US" sz="1000" dirty="0">
                <a:latin typeface="Book Antiqua" panose="02040602050305030304" pitchFamily="18" charset="0"/>
              </a:rPr>
              <a:t>)., MAIMA.,</a:t>
            </a:r>
          </a:p>
          <a:p>
            <a:pPr algn="r">
              <a:lnSpc>
                <a:spcPct val="100000"/>
              </a:lnSpc>
            </a:pPr>
            <a:r>
              <a:rPr lang="en-US" sz="1400" b="1" dirty="0">
                <a:latin typeface="Book Antiqua" panose="02040602050305030304" pitchFamily="18" charset="0"/>
              </a:rPr>
              <a:t>Former Asst. General Manager</a:t>
            </a:r>
          </a:p>
          <a:p>
            <a:pPr algn="r">
              <a:lnSpc>
                <a:spcPct val="100000"/>
              </a:lnSpc>
            </a:pPr>
            <a:r>
              <a:rPr lang="en-US" sz="1800" b="1" dirty="0">
                <a:latin typeface="Book Antiqua" panose="02040602050305030304" pitchFamily="18" charset="0"/>
              </a:rPr>
              <a:t>State Bank of India</a:t>
            </a:r>
          </a:p>
          <a:p>
            <a:pPr algn="r">
              <a:lnSpc>
                <a:spcPct val="100000"/>
              </a:lnSpc>
            </a:pPr>
            <a:r>
              <a:rPr lang="en-US" sz="1800" dirty="0">
                <a:latin typeface="Book Antiqua" panose="02040602050305030304" pitchFamily="18" charset="0"/>
              </a:rPr>
              <a:t>Hyderabad</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How to Read a Digital Footprint | News ...">
            <a:extLst>
              <a:ext uri="{FF2B5EF4-FFF2-40B4-BE49-F238E27FC236}">
                <a16:creationId xmlns:a16="http://schemas.microsoft.com/office/drawing/2014/main" id="{2E1AE9AB-8D39-BD85-8B48-0DE9CC24A1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2435" y="142875"/>
            <a:ext cx="1552580" cy="1671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normAutofit/>
          </a:bodyPr>
          <a:lstStyle/>
          <a:p>
            <a:pPr marL="0" indent="0" algn="ctr">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“Online Banking” that Expand Your Digital Footprint</a:t>
            </a:r>
          </a:p>
          <a:p>
            <a:pPr lvl="1" algn="just">
              <a:buFont typeface="Wingdings" panose="05000000000000000000" pitchFamily="2" charset="2"/>
              <a:buChar char="ü"/>
            </a:pPr>
            <a:r>
              <a:rPr lang="en-US" sz="2000" dirty="0">
                <a:solidFill>
                  <a:schemeClr val="tx1">
                    <a:lumMod val="95000"/>
                    <a:lumOff val="5000"/>
                  </a:schemeClr>
                </a:solidFill>
                <a:latin typeface="Bahnschrift" panose="020B0502040204020203" pitchFamily="34" charset="0"/>
                <a:cs typeface="Arial" panose="020B0604020202020204" pitchFamily="34" charset="0"/>
              </a:rPr>
              <a:t>Credit Card / Debt Card Transactions.</a:t>
            </a:r>
          </a:p>
          <a:p>
            <a:pPr lvl="1" algn="just">
              <a:buFont typeface="Wingdings" panose="05000000000000000000" pitchFamily="2" charset="2"/>
              <a:buChar char="ü"/>
            </a:pPr>
            <a:r>
              <a:rPr lang="en-US" sz="2000" dirty="0">
                <a:solidFill>
                  <a:schemeClr val="tx1">
                    <a:lumMod val="95000"/>
                    <a:lumOff val="5000"/>
                  </a:schemeClr>
                </a:solidFill>
                <a:latin typeface="Bahnschrift" panose="020B0502040204020203" pitchFamily="34" charset="0"/>
                <a:cs typeface="Arial" panose="020B0604020202020204" pitchFamily="34" charset="0"/>
              </a:rPr>
              <a:t>Buying and Selling of Goods / Services through UPI / QR Code / Phone Pay etc.</a:t>
            </a:r>
          </a:p>
          <a:p>
            <a:pPr lvl="1" algn="just">
              <a:buFont typeface="Wingdings" panose="05000000000000000000" pitchFamily="2" charset="2"/>
              <a:buChar char="ü"/>
            </a:pPr>
            <a:r>
              <a:rPr lang="en-US" sz="2000" dirty="0">
                <a:solidFill>
                  <a:schemeClr val="tx1">
                    <a:lumMod val="95000"/>
                    <a:lumOff val="5000"/>
                  </a:schemeClr>
                </a:solidFill>
                <a:latin typeface="Bahnschrift" panose="020B0502040204020203" pitchFamily="34" charset="0"/>
                <a:cs typeface="Arial" panose="020B0604020202020204" pitchFamily="34" charset="0"/>
              </a:rPr>
              <a:t>Transactions through “Crypto / Digital Currencies”-CBDC.</a:t>
            </a:r>
          </a:p>
          <a:p>
            <a:pPr lvl="1" algn="just">
              <a:buFont typeface="Wingdings" panose="05000000000000000000" pitchFamily="2" charset="2"/>
              <a:buChar char="ü"/>
            </a:pPr>
            <a:r>
              <a:rPr lang="en-US" sz="2000" dirty="0">
                <a:solidFill>
                  <a:schemeClr val="tx1">
                    <a:lumMod val="95000"/>
                    <a:lumOff val="5000"/>
                  </a:schemeClr>
                </a:solidFill>
                <a:latin typeface="Bahnschrift" panose="020B0502040204020203" pitchFamily="34" charset="0"/>
                <a:cs typeface="Arial" panose="020B0604020202020204" pitchFamily="34" charset="0"/>
              </a:rPr>
              <a:t>Foreign Exchange Transactions – Buying of Currency / Selling Currency.</a:t>
            </a:r>
          </a:p>
          <a:p>
            <a:pPr lvl="1" algn="just">
              <a:buFont typeface="Wingdings" panose="05000000000000000000" pitchFamily="2" charset="2"/>
              <a:buChar char="ü"/>
            </a:pPr>
            <a:r>
              <a:rPr lang="en-US" sz="2000" dirty="0">
                <a:solidFill>
                  <a:schemeClr val="tx1">
                    <a:lumMod val="95000"/>
                    <a:lumOff val="5000"/>
                  </a:schemeClr>
                </a:solidFill>
                <a:latin typeface="Bahnschrift" panose="020B0502040204020203" pitchFamily="34" charset="0"/>
                <a:cs typeface="Arial" panose="020B0604020202020204" pitchFamily="34" charset="0"/>
              </a:rPr>
              <a:t>Pre-paid Cards / Vishwa Yatra Cards of the Banks.</a:t>
            </a:r>
          </a:p>
          <a:p>
            <a:pPr lvl="1" algn="just">
              <a:buFont typeface="Wingdings" panose="05000000000000000000" pitchFamily="2" charset="2"/>
              <a:buChar char="ü"/>
            </a:pPr>
            <a:r>
              <a:rPr lang="en-US" sz="2000" dirty="0">
                <a:solidFill>
                  <a:schemeClr val="tx1">
                    <a:lumMod val="95000"/>
                    <a:lumOff val="5000"/>
                  </a:schemeClr>
                </a:solidFill>
                <a:latin typeface="Bahnschrift" panose="020B0502040204020203" pitchFamily="34" charset="0"/>
                <a:cs typeface="Arial" panose="020B0604020202020204" pitchFamily="34" charset="0"/>
              </a:rPr>
              <a:t>Selling Stocks / Shares / DEMAT Account.</a:t>
            </a:r>
          </a:p>
          <a:p>
            <a:pPr lvl="1" algn="just">
              <a:buFont typeface="Wingdings" panose="05000000000000000000" pitchFamily="2" charset="2"/>
              <a:buChar char="ü"/>
            </a:pPr>
            <a:r>
              <a:rPr lang="en-US" sz="2000" dirty="0">
                <a:solidFill>
                  <a:schemeClr val="tx1">
                    <a:lumMod val="95000"/>
                    <a:lumOff val="5000"/>
                  </a:schemeClr>
                </a:solidFill>
                <a:latin typeface="Bahnschrift" panose="020B0502040204020203" pitchFamily="34" charset="0"/>
                <a:cs typeface="Arial" panose="020B0604020202020204" pitchFamily="34" charset="0"/>
              </a:rPr>
              <a:t>Subscribing to Financial Newsletters.</a:t>
            </a:r>
          </a:p>
          <a:p>
            <a:pPr lvl="1" algn="just">
              <a:buFont typeface="Wingdings" panose="05000000000000000000" pitchFamily="2" charset="2"/>
              <a:buChar char="ü"/>
            </a:pPr>
            <a:r>
              <a:rPr lang="en-US" sz="2000" dirty="0">
                <a:solidFill>
                  <a:schemeClr val="tx1">
                    <a:lumMod val="95000"/>
                    <a:lumOff val="5000"/>
                  </a:schemeClr>
                </a:solidFill>
                <a:latin typeface="Bahnschrift" panose="020B0502040204020203" pitchFamily="34" charset="0"/>
                <a:cs typeface="Arial" panose="020B0604020202020204" pitchFamily="34" charset="0"/>
              </a:rPr>
              <a:t>Shopping Online. </a:t>
            </a:r>
          </a:p>
          <a:p>
            <a:pPr lvl="1" algn="just">
              <a:buFont typeface="Wingdings" panose="05000000000000000000" pitchFamily="2" charset="2"/>
              <a:buChar char="ü"/>
            </a:pPr>
            <a:r>
              <a:rPr lang="en-US" sz="2000" dirty="0">
                <a:solidFill>
                  <a:schemeClr val="tx1">
                    <a:lumMod val="95000"/>
                    <a:lumOff val="5000"/>
                  </a:schemeClr>
                </a:solidFill>
                <a:latin typeface="Bahnschrift" panose="020B0502040204020203" pitchFamily="34" charset="0"/>
                <a:cs typeface="Arial" panose="020B0604020202020204" pitchFamily="34" charset="0"/>
              </a:rPr>
              <a:t>Using </a:t>
            </a:r>
            <a:r>
              <a:rPr lang="en-US" sz="2000" dirty="0" err="1">
                <a:solidFill>
                  <a:schemeClr val="tx1">
                    <a:lumMod val="95000"/>
                    <a:lumOff val="5000"/>
                  </a:schemeClr>
                </a:solidFill>
                <a:latin typeface="Bahnschrift" panose="020B0502040204020203" pitchFamily="34" charset="0"/>
                <a:cs typeface="Arial" panose="020B0604020202020204" pitchFamily="34" charset="0"/>
              </a:rPr>
              <a:t>PoS</a:t>
            </a:r>
            <a:r>
              <a:rPr lang="en-US" sz="2000" dirty="0">
                <a:solidFill>
                  <a:schemeClr val="tx1">
                    <a:lumMod val="95000"/>
                    <a:lumOff val="5000"/>
                  </a:schemeClr>
                </a:solidFill>
                <a:latin typeface="Bahnschrift" panose="020B0502040204020203" pitchFamily="34" charset="0"/>
                <a:cs typeface="Arial" panose="020B0604020202020204" pitchFamily="34" charset="0"/>
              </a:rPr>
              <a:t> Machines for Payments at different Merchant Outlets.</a:t>
            </a:r>
          </a:p>
          <a:p>
            <a:pPr lvl="1" algn="just">
              <a:buFont typeface="Wingdings" panose="05000000000000000000" pitchFamily="2" charset="2"/>
              <a:buChar char="ü"/>
            </a:pPr>
            <a:r>
              <a:rPr lang="en-US" sz="2000" dirty="0">
                <a:solidFill>
                  <a:schemeClr val="tx1">
                    <a:lumMod val="95000"/>
                    <a:lumOff val="5000"/>
                  </a:schemeClr>
                </a:solidFill>
                <a:latin typeface="Bahnschrift" panose="020B0502040204020203" pitchFamily="34" charset="0"/>
                <a:cs typeface="Arial" panose="020B0604020202020204" pitchFamily="34" charset="0"/>
              </a:rPr>
              <a:t>ATM / CDM Cash Transactions Etc., Etc.,</a:t>
            </a:r>
          </a:p>
        </p:txBody>
      </p:sp>
      <p:pic>
        <p:nvPicPr>
          <p:cNvPr id="4" name="Picture 3" descr="How to Read a Digital Footprint | News ...">
            <a:extLst>
              <a:ext uri="{FF2B5EF4-FFF2-40B4-BE49-F238E27FC236}">
                <a16:creationId xmlns:a16="http://schemas.microsoft.com/office/drawing/2014/main" id="{C885E7C8-F834-4D69-994C-89982632D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CWAI">
            <a:extLst>
              <a:ext uri="{FF2B5EF4-FFF2-40B4-BE49-F238E27FC236}">
                <a16:creationId xmlns:a16="http://schemas.microsoft.com/office/drawing/2014/main" id="{57B8B538-E046-A27F-5D04-F078C04B7F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90200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lstStyle/>
          <a:p>
            <a:pPr marL="0" indent="0" algn="ctr">
              <a:buNone/>
            </a:pPr>
            <a:endParaRPr lang="en-US" sz="2400" b="1" dirty="0">
              <a:solidFill>
                <a:schemeClr val="tx1">
                  <a:lumMod val="95000"/>
                  <a:lumOff val="5000"/>
                </a:schemeClr>
              </a:solidFill>
              <a:latin typeface="Bahnschrift" panose="020B0502040204020203" pitchFamily="34" charset="0"/>
              <a:cs typeface="Arial" panose="020B0604020202020204" pitchFamily="34" charset="0"/>
            </a:endParaRPr>
          </a:p>
          <a:p>
            <a:pPr marL="0" indent="0" algn="ctr">
              <a:buNone/>
            </a:pPr>
            <a:endParaRPr lang="en-US" sz="2400" b="1" dirty="0">
              <a:solidFill>
                <a:schemeClr val="tx1">
                  <a:lumMod val="95000"/>
                  <a:lumOff val="5000"/>
                </a:schemeClr>
              </a:solidFill>
              <a:latin typeface="Bahnschrift" panose="020B0502040204020203" pitchFamily="34" charset="0"/>
              <a:cs typeface="Arial" panose="020B0604020202020204" pitchFamily="34" charset="0"/>
            </a:endParaRPr>
          </a:p>
          <a:p>
            <a:pPr marL="0" indent="0" algn="ctr">
              <a:buNone/>
            </a:pPr>
            <a:r>
              <a:rPr lang="en-US" sz="3200" b="1" dirty="0">
                <a:solidFill>
                  <a:schemeClr val="tx1">
                    <a:lumMod val="95000"/>
                    <a:lumOff val="5000"/>
                  </a:schemeClr>
                </a:solidFill>
                <a:latin typeface="Bahnschrift" panose="020B0502040204020203" pitchFamily="34" charset="0"/>
                <a:cs typeface="Arial" panose="020B0604020202020204" pitchFamily="34" charset="0"/>
              </a:rPr>
              <a:t>Benefits of Using </a:t>
            </a:r>
            <a:r>
              <a:rPr lang="en-US" sz="3200" b="1" dirty="0" err="1">
                <a:solidFill>
                  <a:schemeClr val="tx1">
                    <a:lumMod val="95000"/>
                    <a:lumOff val="5000"/>
                  </a:schemeClr>
                </a:solidFill>
                <a:latin typeface="Bahnschrift" panose="020B0502040204020203" pitchFamily="34" charset="0"/>
                <a:cs typeface="Arial" panose="020B0604020202020204" pitchFamily="34" charset="0"/>
              </a:rPr>
              <a:t>ScoreMe’s</a:t>
            </a:r>
            <a:r>
              <a:rPr lang="en-US" sz="3200" b="1" dirty="0">
                <a:solidFill>
                  <a:schemeClr val="tx1">
                    <a:lumMod val="95000"/>
                    <a:lumOff val="5000"/>
                  </a:schemeClr>
                </a:solidFill>
                <a:latin typeface="Bahnschrift" panose="020B0502040204020203" pitchFamily="34" charset="0"/>
                <a:cs typeface="Arial" panose="020B0604020202020204" pitchFamily="34" charset="0"/>
              </a:rPr>
              <a:t> Legal Data Analysis Tool</a:t>
            </a:r>
          </a:p>
        </p:txBody>
      </p:sp>
      <p:pic>
        <p:nvPicPr>
          <p:cNvPr id="3" name="Picture 2" descr="How to Read a Digital Footprint | News ...">
            <a:extLst>
              <a:ext uri="{FF2B5EF4-FFF2-40B4-BE49-F238E27FC236}">
                <a16:creationId xmlns:a16="http://schemas.microsoft.com/office/drawing/2014/main" id="{84545130-2805-B676-A5C1-1BBB38CC1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E8C5ED07-D988-D5B7-E743-4BDC930B5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19471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lstStyle/>
          <a:p>
            <a:pPr marL="0" indent="0" algn="just">
              <a:buNone/>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marL="0" indent="0" algn="just">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Time Efficiency</a:t>
            </a:r>
            <a:r>
              <a:rPr lang="en-US" sz="2400" dirty="0">
                <a:solidFill>
                  <a:schemeClr val="tx1">
                    <a:lumMod val="95000"/>
                    <a:lumOff val="5000"/>
                  </a:schemeClr>
                </a:solidFill>
                <a:latin typeface="Bahnschrift" panose="020B0502040204020203" pitchFamily="34" charset="0"/>
                <a:cs typeface="Arial" panose="020B0604020202020204" pitchFamily="34" charset="0"/>
              </a:rPr>
              <a:t>: Our tool significantly </a:t>
            </a:r>
            <a:r>
              <a:rPr lang="en-US" sz="2400" b="1" dirty="0">
                <a:solidFill>
                  <a:schemeClr val="tx1">
                    <a:lumMod val="95000"/>
                    <a:lumOff val="5000"/>
                  </a:schemeClr>
                </a:solidFill>
                <a:latin typeface="Bahnschrift" panose="020B0502040204020203" pitchFamily="34" charset="0"/>
                <a:cs typeface="Arial" panose="020B0604020202020204" pitchFamily="34" charset="0"/>
              </a:rPr>
              <a:t>reduces the time required</a:t>
            </a:r>
            <a:r>
              <a:rPr lang="en-US" sz="2400" dirty="0">
                <a:solidFill>
                  <a:schemeClr val="tx1">
                    <a:lumMod val="95000"/>
                    <a:lumOff val="5000"/>
                  </a:schemeClr>
                </a:solidFill>
                <a:latin typeface="Bahnschrift" panose="020B0502040204020203" pitchFamily="34" charset="0"/>
                <a:cs typeface="Arial" panose="020B0604020202020204" pitchFamily="34" charset="0"/>
              </a:rPr>
              <a:t> to review and understand legal documents, </a:t>
            </a:r>
            <a:r>
              <a:rPr lang="en-US" sz="2400" b="1" dirty="0">
                <a:solidFill>
                  <a:schemeClr val="tx1">
                    <a:lumMod val="95000"/>
                    <a:lumOff val="5000"/>
                  </a:schemeClr>
                </a:solidFill>
                <a:latin typeface="Bahnschrift" panose="020B0502040204020203" pitchFamily="34" charset="0"/>
                <a:cs typeface="Arial" panose="020B0604020202020204" pitchFamily="34" charset="0"/>
              </a:rPr>
              <a:t>allowing professionals</a:t>
            </a:r>
            <a:r>
              <a:rPr lang="en-US" sz="2400" dirty="0">
                <a:solidFill>
                  <a:schemeClr val="tx1">
                    <a:lumMod val="95000"/>
                    <a:lumOff val="5000"/>
                  </a:schemeClr>
                </a:solidFill>
                <a:latin typeface="Bahnschrift" panose="020B0502040204020203" pitchFamily="34" charset="0"/>
                <a:cs typeface="Arial" panose="020B0604020202020204" pitchFamily="34" charset="0"/>
              </a:rPr>
              <a:t> to allocate their time more effectively.</a:t>
            </a:r>
          </a:p>
          <a:p>
            <a:pPr marL="0" indent="0" algn="just">
              <a:buNone/>
            </a:pPr>
            <a:r>
              <a:rPr lang="en-US" sz="2400" dirty="0">
                <a:solidFill>
                  <a:schemeClr val="tx1">
                    <a:lumMod val="95000"/>
                    <a:lumOff val="5000"/>
                  </a:schemeClr>
                </a:solidFill>
                <a:latin typeface="Bahnschrift" panose="020B0502040204020203" pitchFamily="34" charset="0"/>
                <a:cs typeface="Arial" panose="020B0604020202020204" pitchFamily="34" charset="0"/>
              </a:rPr>
              <a:t>•</a:t>
            </a:r>
            <a:r>
              <a:rPr lang="en-US" sz="2400" b="1" dirty="0">
                <a:solidFill>
                  <a:schemeClr val="tx1">
                    <a:lumMod val="95000"/>
                    <a:lumOff val="5000"/>
                  </a:schemeClr>
                </a:solidFill>
                <a:latin typeface="Bahnschrift" panose="020B0502040204020203" pitchFamily="34" charset="0"/>
                <a:cs typeface="Arial" panose="020B0604020202020204" pitchFamily="34" charset="0"/>
              </a:rPr>
              <a:t>Accuracy and Consistency</a:t>
            </a:r>
            <a:r>
              <a:rPr lang="en-US" sz="2400" dirty="0">
                <a:solidFill>
                  <a:schemeClr val="tx1">
                    <a:lumMod val="95000"/>
                    <a:lumOff val="5000"/>
                  </a:schemeClr>
                </a:solidFill>
                <a:latin typeface="Bahnschrift" panose="020B0502040204020203" pitchFamily="34" charset="0"/>
                <a:cs typeface="Arial" panose="020B0604020202020204" pitchFamily="34" charset="0"/>
              </a:rPr>
              <a:t>: The </a:t>
            </a:r>
            <a:r>
              <a:rPr lang="en-US" sz="2400" b="1" dirty="0">
                <a:solidFill>
                  <a:schemeClr val="tx1">
                    <a:lumMod val="95000"/>
                    <a:lumOff val="5000"/>
                  </a:schemeClr>
                </a:solidFill>
                <a:latin typeface="Bahnschrift" panose="020B0502040204020203" pitchFamily="34" charset="0"/>
                <a:cs typeface="Arial" panose="020B0604020202020204" pitchFamily="34" charset="0"/>
              </a:rPr>
              <a:t>automated nature of the tool ensures</a:t>
            </a:r>
            <a:r>
              <a:rPr lang="en-US" sz="2400" dirty="0">
                <a:solidFill>
                  <a:schemeClr val="tx1">
                    <a:lumMod val="95000"/>
                    <a:lumOff val="5000"/>
                  </a:schemeClr>
                </a:solidFill>
                <a:latin typeface="Bahnschrift" panose="020B0502040204020203" pitchFamily="34" charset="0"/>
                <a:cs typeface="Arial" panose="020B0604020202020204" pitchFamily="34" charset="0"/>
              </a:rPr>
              <a:t> that the data extracted is accurate and consistent, minimizing the risk of human error.</a:t>
            </a:r>
          </a:p>
        </p:txBody>
      </p:sp>
      <p:pic>
        <p:nvPicPr>
          <p:cNvPr id="3" name="Picture 2" descr="How to Read a Digital Footprint | News ...">
            <a:extLst>
              <a:ext uri="{FF2B5EF4-FFF2-40B4-BE49-F238E27FC236}">
                <a16:creationId xmlns:a16="http://schemas.microsoft.com/office/drawing/2014/main" id="{53A7F2C7-6CAF-CFEE-4BA2-AB0FF0F852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9103725B-290D-57A4-E3E6-3DBE943DB8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8695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lstStyle/>
          <a:p>
            <a:pPr marL="0" indent="0" algn="just">
              <a:buNone/>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marL="0" indent="0" algn="just">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Cost Savings</a:t>
            </a:r>
            <a:r>
              <a:rPr lang="en-US" sz="2400" dirty="0">
                <a:solidFill>
                  <a:schemeClr val="tx1">
                    <a:lumMod val="95000"/>
                    <a:lumOff val="5000"/>
                  </a:schemeClr>
                </a:solidFill>
                <a:latin typeface="Bahnschrift" panose="020B0502040204020203" pitchFamily="34" charset="0"/>
                <a:cs typeface="Arial" panose="020B0604020202020204" pitchFamily="34" charset="0"/>
              </a:rPr>
              <a:t>: By </a:t>
            </a:r>
            <a:r>
              <a:rPr lang="en-US" sz="2400" b="1" dirty="0">
                <a:solidFill>
                  <a:schemeClr val="tx1">
                    <a:lumMod val="95000"/>
                    <a:lumOff val="5000"/>
                  </a:schemeClr>
                </a:solidFill>
                <a:latin typeface="Bahnschrift" panose="020B0502040204020203" pitchFamily="34" charset="0"/>
                <a:cs typeface="Arial" panose="020B0604020202020204" pitchFamily="34" charset="0"/>
              </a:rPr>
              <a:t>reducing</a:t>
            </a:r>
            <a:r>
              <a:rPr lang="en-US" sz="2400" dirty="0">
                <a:solidFill>
                  <a:schemeClr val="tx1">
                    <a:lumMod val="95000"/>
                    <a:lumOff val="5000"/>
                  </a:schemeClr>
                </a:solidFill>
                <a:latin typeface="Bahnschrift" panose="020B0502040204020203" pitchFamily="34" charset="0"/>
                <a:cs typeface="Arial" panose="020B0604020202020204" pitchFamily="34" charset="0"/>
              </a:rPr>
              <a:t> the need for </a:t>
            </a:r>
            <a:r>
              <a:rPr lang="en-US" sz="2400" b="1" dirty="0">
                <a:solidFill>
                  <a:schemeClr val="tx1">
                    <a:lumMod val="95000"/>
                    <a:lumOff val="5000"/>
                  </a:schemeClr>
                </a:solidFill>
                <a:latin typeface="Bahnschrift" panose="020B0502040204020203" pitchFamily="34" charset="0"/>
                <a:cs typeface="Arial" panose="020B0604020202020204" pitchFamily="34" charset="0"/>
              </a:rPr>
              <a:t>extensive manual labor</a:t>
            </a:r>
            <a:r>
              <a:rPr lang="en-US" sz="2400" dirty="0">
                <a:solidFill>
                  <a:schemeClr val="tx1">
                    <a:lumMod val="95000"/>
                    <a:lumOff val="5000"/>
                  </a:schemeClr>
                </a:solidFill>
                <a:latin typeface="Bahnschrift" panose="020B0502040204020203" pitchFamily="34" charset="0"/>
                <a:cs typeface="Arial" panose="020B0604020202020204" pitchFamily="34" charset="0"/>
              </a:rPr>
              <a:t>, our tool helps businesses save on labor costs associated with document review.</a:t>
            </a:r>
          </a:p>
          <a:p>
            <a:pPr marL="0" indent="0" algn="just">
              <a:buNone/>
            </a:pPr>
            <a:endParaRPr lang="en-US" sz="2400" b="1" dirty="0">
              <a:solidFill>
                <a:schemeClr val="tx1">
                  <a:lumMod val="95000"/>
                  <a:lumOff val="5000"/>
                </a:schemeClr>
              </a:solidFill>
              <a:latin typeface="Bahnschrift" panose="020B0502040204020203" pitchFamily="34" charset="0"/>
              <a:cs typeface="Arial" panose="020B0604020202020204" pitchFamily="34" charset="0"/>
            </a:endParaRPr>
          </a:p>
          <a:p>
            <a:pPr marL="0" indent="0" algn="just">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Improved Compliance</a:t>
            </a:r>
            <a:r>
              <a:rPr lang="en-US" sz="2400" dirty="0">
                <a:solidFill>
                  <a:schemeClr val="tx1">
                    <a:lumMod val="95000"/>
                    <a:lumOff val="5000"/>
                  </a:schemeClr>
                </a:solidFill>
                <a:latin typeface="Bahnschrift" panose="020B0502040204020203" pitchFamily="34" charset="0"/>
                <a:cs typeface="Arial" panose="020B0604020202020204" pitchFamily="34" charset="0"/>
              </a:rPr>
              <a:t>: With </a:t>
            </a:r>
            <a:r>
              <a:rPr lang="en-US" sz="2400" b="1" dirty="0">
                <a:solidFill>
                  <a:schemeClr val="tx1">
                    <a:lumMod val="95000"/>
                    <a:lumOff val="5000"/>
                  </a:schemeClr>
                </a:solidFill>
                <a:latin typeface="Bahnschrift" panose="020B0502040204020203" pitchFamily="34" charset="0"/>
                <a:cs typeface="Arial" panose="020B0604020202020204" pitchFamily="34" charset="0"/>
              </a:rPr>
              <a:t>precise information at fingertips</a:t>
            </a:r>
            <a:r>
              <a:rPr lang="en-US" sz="2400" dirty="0">
                <a:solidFill>
                  <a:schemeClr val="tx1">
                    <a:lumMod val="95000"/>
                    <a:lumOff val="5000"/>
                  </a:schemeClr>
                </a:solidFill>
                <a:latin typeface="Bahnschrift" panose="020B0502040204020203" pitchFamily="34" charset="0"/>
                <a:cs typeface="Arial" panose="020B0604020202020204" pitchFamily="34" charset="0"/>
              </a:rPr>
              <a:t>, maintaining compliance with legal and regulatory requirements becomes </a:t>
            </a:r>
            <a:r>
              <a:rPr lang="en-US" sz="2400" b="1" dirty="0">
                <a:solidFill>
                  <a:schemeClr val="tx1">
                    <a:lumMod val="95000"/>
                    <a:lumOff val="5000"/>
                  </a:schemeClr>
                </a:solidFill>
                <a:latin typeface="Bahnschrift" panose="020B0502040204020203" pitchFamily="34" charset="0"/>
                <a:cs typeface="Arial" panose="020B0604020202020204" pitchFamily="34" charset="0"/>
              </a:rPr>
              <a:t>much easier</a:t>
            </a:r>
            <a:r>
              <a:rPr lang="en-US" sz="2400" dirty="0">
                <a:solidFill>
                  <a:schemeClr val="tx1">
                    <a:lumMod val="95000"/>
                    <a:lumOff val="5000"/>
                  </a:schemeClr>
                </a:solidFill>
                <a:latin typeface="Bahnschrift" panose="020B0502040204020203" pitchFamily="34" charset="0"/>
                <a:cs typeface="Arial" panose="020B0604020202020204" pitchFamily="34" charset="0"/>
              </a:rPr>
              <a:t>.</a:t>
            </a:r>
          </a:p>
        </p:txBody>
      </p:sp>
      <p:pic>
        <p:nvPicPr>
          <p:cNvPr id="3" name="Picture 2" descr="How to Read a Digital Footprint | News ...">
            <a:extLst>
              <a:ext uri="{FF2B5EF4-FFF2-40B4-BE49-F238E27FC236}">
                <a16:creationId xmlns:a16="http://schemas.microsoft.com/office/drawing/2014/main" id="{9A3902F5-942F-3F60-9CC2-E935C381B3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9F4D568E-BA19-E19F-8EC9-849638E904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5195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lstStyle/>
          <a:p>
            <a:pPr marL="0" indent="0" algn="just">
              <a:buNone/>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marL="0" indent="0" algn="just">
              <a:buNone/>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marL="0" indent="0" algn="ctr">
              <a:buNone/>
            </a:pPr>
            <a:r>
              <a:rPr lang="en-US" sz="3600" b="1" dirty="0">
                <a:solidFill>
                  <a:schemeClr val="tx1">
                    <a:lumMod val="95000"/>
                    <a:lumOff val="5000"/>
                  </a:schemeClr>
                </a:solidFill>
                <a:latin typeface="Bahnschrift" panose="020B0502040204020203" pitchFamily="34" charset="0"/>
                <a:cs typeface="Arial" panose="020B0604020202020204" pitchFamily="34" charset="0"/>
              </a:rPr>
              <a:t>‘Bank Statements’ Analysis</a:t>
            </a:r>
            <a:endParaRPr lang="en-IN" sz="3600" b="1" dirty="0">
              <a:solidFill>
                <a:schemeClr val="tx1">
                  <a:lumMod val="95000"/>
                  <a:lumOff val="5000"/>
                </a:schemeClr>
              </a:solidFill>
              <a:latin typeface="Bahnschrift" panose="020B0502040204020203" pitchFamily="34" charset="0"/>
              <a:cs typeface="Arial" panose="020B0604020202020204" pitchFamily="34" charset="0"/>
            </a:endParaRPr>
          </a:p>
        </p:txBody>
      </p:sp>
      <p:pic>
        <p:nvPicPr>
          <p:cNvPr id="3" name="Picture 2" descr="How to Read a Digital Footprint | News ...">
            <a:extLst>
              <a:ext uri="{FF2B5EF4-FFF2-40B4-BE49-F238E27FC236}">
                <a16:creationId xmlns:a16="http://schemas.microsoft.com/office/drawing/2014/main" id="{18D8B4EF-5B81-4633-809E-7BED6456B2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74D93F28-5403-E086-B7A3-4F73C45325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23573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lstStyle/>
          <a:p>
            <a:pPr marL="0" indent="0" algn="just">
              <a:buNone/>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marL="0" indent="0" algn="just">
              <a:buNone/>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marL="0" indent="0" algn="ctr">
              <a:buNone/>
            </a:pPr>
            <a:r>
              <a:rPr lang="en-US" sz="3600" b="1" dirty="0">
                <a:solidFill>
                  <a:schemeClr val="tx1">
                    <a:lumMod val="95000"/>
                    <a:lumOff val="5000"/>
                  </a:schemeClr>
                </a:solidFill>
                <a:latin typeface="Bahnschrift" panose="020B0502040204020203" pitchFamily="34" charset="0"/>
                <a:cs typeface="Arial" panose="020B0604020202020204" pitchFamily="34" charset="0"/>
              </a:rPr>
              <a:t>Financial Statement Analysis</a:t>
            </a:r>
            <a:endParaRPr lang="en-IN" sz="3600" b="1" dirty="0">
              <a:solidFill>
                <a:schemeClr val="tx1">
                  <a:lumMod val="95000"/>
                  <a:lumOff val="5000"/>
                </a:schemeClr>
              </a:solidFill>
              <a:latin typeface="Bahnschrift" panose="020B0502040204020203" pitchFamily="34" charset="0"/>
              <a:cs typeface="Arial" panose="020B0604020202020204" pitchFamily="34" charset="0"/>
            </a:endParaRPr>
          </a:p>
        </p:txBody>
      </p:sp>
      <p:pic>
        <p:nvPicPr>
          <p:cNvPr id="3" name="Picture 2" descr="How to Read a Digital Footprint | News ...">
            <a:extLst>
              <a:ext uri="{FF2B5EF4-FFF2-40B4-BE49-F238E27FC236}">
                <a16:creationId xmlns:a16="http://schemas.microsoft.com/office/drawing/2014/main" id="{722D6FC6-C653-772A-15C3-4B293679BF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9EFD911E-FDE3-B6D4-66E9-1FEF8B8A56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49484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lstStyle/>
          <a:p>
            <a:pPr marL="0" indent="0" algn="ctr">
              <a:buNone/>
            </a:pPr>
            <a:endParaRPr lang="en-US" sz="2400" b="1" dirty="0">
              <a:solidFill>
                <a:schemeClr val="tx1">
                  <a:lumMod val="95000"/>
                  <a:lumOff val="5000"/>
                </a:schemeClr>
              </a:solidFill>
              <a:latin typeface="Bahnschrift" panose="020B0502040204020203" pitchFamily="34" charset="0"/>
              <a:cs typeface="Arial" panose="020B0604020202020204" pitchFamily="34" charset="0"/>
            </a:endParaRPr>
          </a:p>
          <a:p>
            <a:pPr marL="0" indent="0" algn="ctr">
              <a:buNone/>
            </a:pPr>
            <a:endParaRPr lang="en-US" sz="2400" b="1" dirty="0">
              <a:solidFill>
                <a:schemeClr val="tx1">
                  <a:lumMod val="95000"/>
                  <a:lumOff val="5000"/>
                </a:schemeClr>
              </a:solidFill>
              <a:latin typeface="Bahnschrift" panose="020B0502040204020203" pitchFamily="34" charset="0"/>
              <a:cs typeface="Arial" panose="020B0604020202020204" pitchFamily="34" charset="0"/>
            </a:endParaRPr>
          </a:p>
          <a:p>
            <a:pPr marL="0" indent="0" algn="ctr">
              <a:buNone/>
            </a:pPr>
            <a:r>
              <a:rPr lang="en-US" sz="3600" b="1" dirty="0">
                <a:solidFill>
                  <a:schemeClr val="tx1">
                    <a:lumMod val="95000"/>
                    <a:lumOff val="5000"/>
                  </a:schemeClr>
                </a:solidFill>
                <a:latin typeface="Bahnschrift" panose="020B0502040204020203" pitchFamily="34" charset="0"/>
                <a:cs typeface="Arial" panose="020B0604020202020204" pitchFamily="34" charset="0"/>
              </a:rPr>
              <a:t>ITR Analysis &amp; Form 26AS</a:t>
            </a:r>
            <a:endParaRPr lang="en-IN" sz="3600" b="1" dirty="0">
              <a:solidFill>
                <a:schemeClr val="tx1">
                  <a:lumMod val="95000"/>
                  <a:lumOff val="5000"/>
                </a:schemeClr>
              </a:solidFill>
              <a:latin typeface="Bahnschrift" panose="020B0502040204020203" pitchFamily="34" charset="0"/>
              <a:cs typeface="Arial" panose="020B0604020202020204" pitchFamily="34" charset="0"/>
            </a:endParaRPr>
          </a:p>
        </p:txBody>
      </p:sp>
      <p:pic>
        <p:nvPicPr>
          <p:cNvPr id="3" name="Picture 2" descr="How to Read a Digital Footprint | News ...">
            <a:extLst>
              <a:ext uri="{FF2B5EF4-FFF2-40B4-BE49-F238E27FC236}">
                <a16:creationId xmlns:a16="http://schemas.microsoft.com/office/drawing/2014/main" id="{84545130-2805-B676-A5C1-1BBB38CC1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E8C5ED07-D988-D5B7-E743-4BDC930B5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07609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lstStyle/>
          <a:p>
            <a:pPr marL="0" indent="0" algn="ctr">
              <a:buNone/>
            </a:pPr>
            <a:endParaRPr lang="en-US" sz="2400" b="1" dirty="0">
              <a:solidFill>
                <a:schemeClr val="tx1">
                  <a:lumMod val="95000"/>
                  <a:lumOff val="5000"/>
                </a:schemeClr>
              </a:solidFill>
              <a:latin typeface="Bahnschrift" panose="020B0502040204020203" pitchFamily="34" charset="0"/>
              <a:cs typeface="Arial" panose="020B0604020202020204" pitchFamily="34" charset="0"/>
            </a:endParaRPr>
          </a:p>
          <a:p>
            <a:pPr marL="0" indent="0" algn="ctr">
              <a:buNone/>
            </a:pPr>
            <a:endParaRPr lang="en-US" sz="2400" b="1" dirty="0">
              <a:solidFill>
                <a:schemeClr val="tx1">
                  <a:lumMod val="95000"/>
                  <a:lumOff val="5000"/>
                </a:schemeClr>
              </a:solidFill>
              <a:latin typeface="Bahnschrift" panose="020B0502040204020203" pitchFamily="34" charset="0"/>
              <a:cs typeface="Arial" panose="020B0604020202020204" pitchFamily="34" charset="0"/>
            </a:endParaRPr>
          </a:p>
          <a:p>
            <a:pPr marL="0" indent="0" algn="ctr">
              <a:buNone/>
            </a:pPr>
            <a:r>
              <a:rPr lang="en-US" sz="3600" b="1" dirty="0">
                <a:solidFill>
                  <a:schemeClr val="tx1">
                    <a:lumMod val="95000"/>
                    <a:lumOff val="5000"/>
                  </a:schemeClr>
                </a:solidFill>
                <a:latin typeface="Bahnschrift" panose="020B0502040204020203" pitchFamily="34" charset="0"/>
                <a:cs typeface="Arial" panose="020B0604020202020204" pitchFamily="34" charset="0"/>
              </a:rPr>
              <a:t>Know Your Customer (KYC)</a:t>
            </a:r>
          </a:p>
        </p:txBody>
      </p:sp>
      <p:pic>
        <p:nvPicPr>
          <p:cNvPr id="3" name="Picture 2" descr="How to Read a Digital Footprint | News ...">
            <a:extLst>
              <a:ext uri="{FF2B5EF4-FFF2-40B4-BE49-F238E27FC236}">
                <a16:creationId xmlns:a16="http://schemas.microsoft.com/office/drawing/2014/main" id="{84545130-2805-B676-A5C1-1BBB38CC1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E8C5ED07-D988-D5B7-E743-4BDC930B5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43600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normAutofit lnSpcReduction="10000"/>
          </a:bodyPr>
          <a:lstStyle/>
          <a:p>
            <a:pPr marL="0" indent="0" algn="just">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In Future there is a Scope for the following Audits in Banking Sector. Few of them are:</a:t>
            </a:r>
          </a:p>
          <a:p>
            <a:pPr marL="457200" indent="-457200" algn="just">
              <a:buAutoNum type="arabicPeriod"/>
            </a:pPr>
            <a:r>
              <a:rPr lang="en-IN" sz="2100" dirty="0">
                <a:solidFill>
                  <a:schemeClr val="tx1">
                    <a:lumMod val="95000"/>
                    <a:lumOff val="5000"/>
                  </a:schemeClr>
                </a:solidFill>
                <a:latin typeface="Bahnschrift" panose="020B0502040204020203" pitchFamily="34" charset="0"/>
                <a:cs typeface="Arial" panose="020B0604020202020204" pitchFamily="34" charset="0"/>
              </a:rPr>
              <a:t>Audit of FinTech Companies.</a:t>
            </a:r>
          </a:p>
          <a:p>
            <a:pPr marL="457200" indent="-457200" algn="just">
              <a:buAutoNum type="arabicPeriod"/>
            </a:pPr>
            <a:r>
              <a:rPr lang="en-US" sz="2100" dirty="0">
                <a:solidFill>
                  <a:schemeClr val="tx1">
                    <a:lumMod val="95000"/>
                    <a:lumOff val="5000"/>
                  </a:schemeClr>
                </a:solidFill>
                <a:latin typeface="Bahnschrift" panose="020B0502040204020203" pitchFamily="34" charset="0"/>
                <a:cs typeface="Arial" panose="020B0604020202020204" pitchFamily="34" charset="0"/>
              </a:rPr>
              <a:t>Credit Audit’ of Banks with Emphasis on ‘High Carbon Intensity’ Project Finance. (ESG).</a:t>
            </a:r>
          </a:p>
          <a:p>
            <a:pPr marL="457200" indent="-457200" algn="just">
              <a:buAutoNum type="arabicPeriod"/>
            </a:pPr>
            <a:r>
              <a:rPr lang="en-US" sz="2100" dirty="0">
                <a:solidFill>
                  <a:schemeClr val="tx1">
                    <a:lumMod val="95000"/>
                    <a:lumOff val="5000"/>
                  </a:schemeClr>
                </a:solidFill>
                <a:latin typeface="Bahnschrift" panose="020B0502040204020203" pitchFamily="34" charset="0"/>
                <a:cs typeface="Arial" panose="020B0604020202020204" pitchFamily="34" charset="0"/>
              </a:rPr>
              <a:t>Auditing Procedures of  Expected Credit Loss (ECL) Provisions of Indian Banks.</a:t>
            </a:r>
          </a:p>
          <a:p>
            <a:pPr marL="457200" indent="-457200" algn="just">
              <a:buAutoNum type="arabicPeriod"/>
            </a:pPr>
            <a:r>
              <a:rPr lang="en-US" sz="2100" dirty="0">
                <a:solidFill>
                  <a:schemeClr val="tx1">
                    <a:lumMod val="95000"/>
                    <a:lumOff val="5000"/>
                  </a:schemeClr>
                </a:solidFill>
                <a:latin typeface="Bahnschrift" panose="020B0502040204020203" pitchFamily="34" charset="0"/>
                <a:cs typeface="Arial" panose="020B0604020202020204" pitchFamily="34" charset="0"/>
              </a:rPr>
              <a:t>Artificial Intelligence (AI) Audit of Indian Banks. </a:t>
            </a:r>
          </a:p>
          <a:p>
            <a:pPr marL="457200" indent="-457200" algn="just">
              <a:buAutoNum type="arabicPeriod"/>
            </a:pPr>
            <a:r>
              <a:rPr lang="en-US" sz="2100" dirty="0">
                <a:solidFill>
                  <a:schemeClr val="tx1">
                    <a:lumMod val="95000"/>
                    <a:lumOff val="5000"/>
                  </a:schemeClr>
                </a:solidFill>
                <a:latin typeface="Bahnschrift" panose="020B0502040204020203" pitchFamily="34" charset="0"/>
                <a:cs typeface="Arial" panose="020B0604020202020204" pitchFamily="34" charset="0"/>
              </a:rPr>
              <a:t>Cyber Security Audit of Banks.</a:t>
            </a:r>
          </a:p>
          <a:p>
            <a:pPr marL="457200" indent="-457200" algn="just">
              <a:buFont typeface="Calibri" panose="020F0502020204030204" pitchFamily="34" charset="0"/>
              <a:buAutoNum type="arabicPeriod"/>
            </a:pPr>
            <a:r>
              <a:rPr lang="en-US" sz="2100" dirty="0">
                <a:solidFill>
                  <a:schemeClr val="tx1">
                    <a:lumMod val="95000"/>
                    <a:lumOff val="5000"/>
                  </a:schemeClr>
                </a:solidFill>
                <a:latin typeface="Bahnschrift" panose="020B0502040204020203" pitchFamily="34" charset="0"/>
                <a:cs typeface="Arial" panose="020B0604020202020204" pitchFamily="34" charset="0"/>
              </a:rPr>
              <a:t>Cloud Computing Audit of Banks. Etc. Etc.</a:t>
            </a:r>
          </a:p>
          <a:p>
            <a:pPr marL="457200" indent="-457200" algn="just">
              <a:buAutoNum type="arabicPeriod"/>
            </a:pPr>
            <a:endParaRPr lang="en-US" sz="2100" dirty="0">
              <a:solidFill>
                <a:schemeClr val="tx1">
                  <a:lumMod val="95000"/>
                  <a:lumOff val="5000"/>
                </a:schemeClr>
              </a:solidFill>
              <a:latin typeface="Bahnschrift" panose="020B0502040204020203" pitchFamily="34" charset="0"/>
              <a:cs typeface="Arial" panose="020B0604020202020204" pitchFamily="34" charset="0"/>
            </a:endParaRPr>
          </a:p>
          <a:p>
            <a:pPr marL="457200" indent="-457200" algn="just">
              <a:buAutoNum type="arabicPeriod"/>
            </a:pPr>
            <a:endParaRPr lang="en-US" sz="2400" b="1" dirty="0">
              <a:solidFill>
                <a:schemeClr val="tx1">
                  <a:lumMod val="95000"/>
                  <a:lumOff val="5000"/>
                </a:schemeClr>
              </a:solidFill>
              <a:latin typeface="Bahnschrift" panose="020B0502040204020203" pitchFamily="34" charset="0"/>
              <a:cs typeface="Arial" panose="020B0604020202020204" pitchFamily="34" charset="0"/>
            </a:endParaRPr>
          </a:p>
          <a:p>
            <a:pPr marL="457200" indent="-457200" algn="just">
              <a:buAutoNum type="arabicPeriod"/>
            </a:pPr>
            <a:endParaRPr lang="en-US" sz="2400" b="1" dirty="0">
              <a:solidFill>
                <a:schemeClr val="tx1">
                  <a:lumMod val="95000"/>
                  <a:lumOff val="5000"/>
                </a:schemeClr>
              </a:solidFill>
              <a:latin typeface="Bahnschrift" panose="020B0502040204020203" pitchFamily="34" charset="0"/>
              <a:cs typeface="Arial" panose="020B0604020202020204" pitchFamily="34" charset="0"/>
            </a:endParaRPr>
          </a:p>
          <a:p>
            <a:pPr marL="457200" indent="-457200" algn="just">
              <a:buAutoNum type="arabicPeriod"/>
            </a:pPr>
            <a:endParaRPr lang="en-US" sz="2400" b="1" dirty="0">
              <a:solidFill>
                <a:schemeClr val="tx1">
                  <a:lumMod val="95000"/>
                  <a:lumOff val="5000"/>
                </a:schemeClr>
              </a:solidFill>
              <a:latin typeface="Bahnschrift" panose="020B0502040204020203" pitchFamily="34" charset="0"/>
              <a:cs typeface="Arial" panose="020B0604020202020204" pitchFamily="34" charset="0"/>
            </a:endParaRPr>
          </a:p>
          <a:p>
            <a:pPr marL="457200" indent="-457200" algn="just">
              <a:buAutoNum type="arabicPeriod"/>
            </a:pPr>
            <a:endParaRPr lang="en-IN" sz="2400" b="1" dirty="0">
              <a:solidFill>
                <a:schemeClr val="tx1">
                  <a:lumMod val="95000"/>
                  <a:lumOff val="5000"/>
                </a:schemeClr>
              </a:solidFill>
              <a:latin typeface="Bahnschrift" panose="020B0502040204020203" pitchFamily="34" charset="0"/>
              <a:cs typeface="Arial" panose="020B0604020202020204" pitchFamily="34" charset="0"/>
            </a:endParaRPr>
          </a:p>
          <a:p>
            <a:pPr marL="457200" indent="-457200" algn="just">
              <a:buAutoNum type="arabicPeriod"/>
            </a:pPr>
            <a:endParaRPr lang="en-IN" sz="2400" b="1" dirty="0">
              <a:solidFill>
                <a:schemeClr val="tx1">
                  <a:lumMod val="95000"/>
                  <a:lumOff val="5000"/>
                </a:schemeClr>
              </a:solidFill>
              <a:latin typeface="Bahnschrift" panose="020B0502040204020203" pitchFamily="34" charset="0"/>
              <a:cs typeface="Arial" panose="020B0604020202020204" pitchFamily="34" charset="0"/>
            </a:endParaRPr>
          </a:p>
        </p:txBody>
      </p:sp>
      <p:pic>
        <p:nvPicPr>
          <p:cNvPr id="3" name="Picture 2" descr="How to Read a Digital Footprint | News ...">
            <a:extLst>
              <a:ext uri="{FF2B5EF4-FFF2-40B4-BE49-F238E27FC236}">
                <a16:creationId xmlns:a16="http://schemas.microsoft.com/office/drawing/2014/main" id="{E4D81D04-CA78-D94D-0F46-A0204553CB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2C876430-B9DA-3C72-D6DE-A980333D6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3865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normAutofit lnSpcReduction="10000"/>
          </a:bodyPr>
          <a:lstStyle/>
          <a:p>
            <a:pPr marL="0" indent="0" algn="just">
              <a:buNone/>
            </a:pPr>
            <a:r>
              <a:rPr lang="en-IN" sz="2400" b="1" dirty="0">
                <a:solidFill>
                  <a:schemeClr val="tx1">
                    <a:lumMod val="95000"/>
                    <a:lumOff val="5000"/>
                  </a:schemeClr>
                </a:solidFill>
                <a:latin typeface="Bahnschrift" panose="020B0502040204020203" pitchFamily="34" charset="0"/>
                <a:cs typeface="Arial" panose="020B0604020202020204" pitchFamily="34" charset="0"/>
              </a:rPr>
              <a:t>To Conclude:</a:t>
            </a:r>
          </a:p>
          <a:p>
            <a:pPr marL="0" indent="0" algn="just">
              <a:buNone/>
            </a:pPr>
            <a:r>
              <a:rPr lang="en-IN" sz="2400" dirty="0" err="1">
                <a:solidFill>
                  <a:schemeClr val="tx1">
                    <a:lumMod val="95000"/>
                    <a:lumOff val="5000"/>
                  </a:schemeClr>
                </a:solidFill>
                <a:latin typeface="Bahnschrift" panose="020B0502040204020203" pitchFamily="34" charset="0"/>
                <a:cs typeface="Arial" panose="020B0604020202020204" pitchFamily="34" charset="0"/>
              </a:rPr>
              <a:t>Masterize</a:t>
            </a:r>
            <a:r>
              <a:rPr lang="en-IN" sz="2400" dirty="0">
                <a:solidFill>
                  <a:schemeClr val="tx1">
                    <a:lumMod val="95000"/>
                    <a:lumOff val="5000"/>
                  </a:schemeClr>
                </a:solidFill>
                <a:latin typeface="Bahnschrift" panose="020B0502040204020203" pitchFamily="34" charset="0"/>
                <a:cs typeface="Arial" panose="020B0604020202020204" pitchFamily="34" charset="0"/>
              </a:rPr>
              <a:t> the following IT Developments like:</a:t>
            </a:r>
          </a:p>
          <a:p>
            <a:pPr marL="457200" indent="-457200" algn="just">
              <a:buFont typeface="+mj-lt"/>
              <a:buAutoNum type="arabicPeriod"/>
            </a:pPr>
            <a:r>
              <a:rPr lang="en-IN" sz="2400" dirty="0">
                <a:solidFill>
                  <a:schemeClr val="tx1">
                    <a:lumMod val="95000"/>
                    <a:lumOff val="5000"/>
                  </a:schemeClr>
                </a:solidFill>
                <a:latin typeface="Bahnschrift" panose="020B0502040204020203" pitchFamily="34" charset="0"/>
                <a:cs typeface="Arial" panose="020B0604020202020204" pitchFamily="34" charset="0"/>
              </a:rPr>
              <a:t>Cloud Computing.</a:t>
            </a:r>
          </a:p>
          <a:p>
            <a:pPr marL="457200" indent="-457200" algn="just">
              <a:buFont typeface="+mj-lt"/>
              <a:buAutoNum type="arabicPeriod"/>
            </a:pPr>
            <a:r>
              <a:rPr lang="en-IN" sz="2400" dirty="0">
                <a:solidFill>
                  <a:schemeClr val="tx1">
                    <a:lumMod val="95000"/>
                    <a:lumOff val="5000"/>
                  </a:schemeClr>
                </a:solidFill>
                <a:latin typeface="Bahnschrift" panose="020B0502040204020203" pitchFamily="34" charset="0"/>
                <a:cs typeface="Arial" panose="020B0604020202020204" pitchFamily="34" charset="0"/>
              </a:rPr>
              <a:t>Artificial Intelligence.</a:t>
            </a:r>
          </a:p>
          <a:p>
            <a:pPr marL="457200" indent="-457200" algn="just">
              <a:buFont typeface="+mj-lt"/>
              <a:buAutoNum type="arabicPeriod"/>
            </a:pPr>
            <a:r>
              <a:rPr lang="en-IN" sz="2400" dirty="0">
                <a:solidFill>
                  <a:schemeClr val="tx1">
                    <a:lumMod val="95000"/>
                    <a:lumOff val="5000"/>
                  </a:schemeClr>
                </a:solidFill>
                <a:latin typeface="Bahnschrift" panose="020B0502040204020203" pitchFamily="34" charset="0"/>
                <a:cs typeface="Arial" panose="020B0604020202020204" pitchFamily="34" charset="0"/>
              </a:rPr>
              <a:t>APIs and its Importance (Application Programming Interface).</a:t>
            </a:r>
          </a:p>
          <a:p>
            <a:pPr marL="457200" indent="-457200" algn="just">
              <a:buFont typeface="+mj-lt"/>
              <a:buAutoNum type="arabicPeriod"/>
            </a:pPr>
            <a:r>
              <a:rPr lang="en-IN" sz="2400" dirty="0">
                <a:solidFill>
                  <a:schemeClr val="tx1">
                    <a:lumMod val="95000"/>
                    <a:lumOff val="5000"/>
                  </a:schemeClr>
                </a:solidFill>
                <a:latin typeface="Bahnschrift" panose="020B0502040204020203" pitchFamily="34" charset="0"/>
                <a:cs typeface="Arial" panose="020B0604020202020204" pitchFamily="34" charset="0"/>
              </a:rPr>
              <a:t>Cyber Security Audit of Banks.</a:t>
            </a:r>
          </a:p>
          <a:p>
            <a:pPr marL="457200" indent="-457200" algn="just">
              <a:buFont typeface="+mj-lt"/>
              <a:buAutoNum type="arabicPeriod"/>
            </a:pPr>
            <a:r>
              <a:rPr lang="en-IN" sz="2400" dirty="0">
                <a:solidFill>
                  <a:schemeClr val="tx1">
                    <a:lumMod val="95000"/>
                    <a:lumOff val="5000"/>
                  </a:schemeClr>
                </a:solidFill>
                <a:latin typeface="Bahnschrift" panose="020B0502040204020203" pitchFamily="34" charset="0"/>
                <a:cs typeface="Arial" panose="020B0604020202020204" pitchFamily="34" charset="0"/>
              </a:rPr>
              <a:t>Expected Credit Loss Provisions.</a:t>
            </a:r>
          </a:p>
          <a:p>
            <a:pPr marL="457200" indent="-457200" algn="just">
              <a:buFont typeface="+mj-lt"/>
              <a:buAutoNum type="arabicPeriod"/>
            </a:pPr>
            <a:r>
              <a:rPr lang="en-US" sz="2400" dirty="0">
                <a:solidFill>
                  <a:schemeClr val="tx1">
                    <a:lumMod val="95000"/>
                    <a:lumOff val="5000"/>
                  </a:schemeClr>
                </a:solidFill>
                <a:latin typeface="Bahnschrift" panose="020B0502040204020203" pitchFamily="34" charset="0"/>
                <a:cs typeface="Arial" panose="020B0604020202020204" pitchFamily="34" charset="0"/>
              </a:rPr>
              <a:t>Audit of ‘High Carbon Intensity’ Project Finance Etc. Etc.</a:t>
            </a:r>
            <a:endParaRPr lang="en-IN" sz="2400" dirty="0">
              <a:solidFill>
                <a:schemeClr val="tx1">
                  <a:lumMod val="95000"/>
                  <a:lumOff val="5000"/>
                </a:schemeClr>
              </a:solidFill>
              <a:latin typeface="Bahnschrift" panose="020B0502040204020203" pitchFamily="34" charset="0"/>
              <a:cs typeface="Arial" panose="020B0604020202020204" pitchFamily="34" charset="0"/>
            </a:endParaRPr>
          </a:p>
          <a:p>
            <a:pPr marL="457200" indent="-457200" algn="just">
              <a:buFont typeface="+mj-lt"/>
              <a:buAutoNum type="arabicPeriod"/>
            </a:pPr>
            <a:endParaRPr lang="en-IN" sz="2400" dirty="0">
              <a:solidFill>
                <a:schemeClr val="tx1">
                  <a:lumMod val="95000"/>
                  <a:lumOff val="5000"/>
                </a:schemeClr>
              </a:solidFill>
              <a:latin typeface="Bahnschrift" panose="020B0502040204020203" pitchFamily="34" charset="0"/>
              <a:cs typeface="Arial" panose="020B0604020202020204" pitchFamily="34" charset="0"/>
            </a:endParaRPr>
          </a:p>
          <a:p>
            <a:pPr marL="457200" indent="-457200" algn="just">
              <a:buFont typeface="+mj-lt"/>
              <a:buAutoNum type="arabicPeriod"/>
            </a:pPr>
            <a:endParaRPr lang="en-IN" sz="2400" dirty="0">
              <a:solidFill>
                <a:schemeClr val="tx1">
                  <a:lumMod val="95000"/>
                  <a:lumOff val="5000"/>
                </a:schemeClr>
              </a:solidFill>
              <a:latin typeface="Bahnschrift" panose="020B0502040204020203" pitchFamily="34" charset="0"/>
              <a:cs typeface="Arial" panose="020B0604020202020204" pitchFamily="34" charset="0"/>
            </a:endParaRPr>
          </a:p>
          <a:p>
            <a:pPr marL="457200" indent="-457200" algn="just">
              <a:buFont typeface="+mj-lt"/>
              <a:buAutoNum type="arabicPeriod"/>
            </a:pPr>
            <a:endParaRPr lang="en-IN" sz="2400" b="1" dirty="0">
              <a:solidFill>
                <a:schemeClr val="tx1">
                  <a:lumMod val="95000"/>
                  <a:lumOff val="5000"/>
                </a:schemeClr>
              </a:solidFill>
              <a:latin typeface="Bahnschrift" panose="020B0502040204020203" pitchFamily="34" charset="0"/>
              <a:cs typeface="Arial" panose="020B0604020202020204" pitchFamily="34" charset="0"/>
            </a:endParaRPr>
          </a:p>
          <a:p>
            <a:pPr marL="0" indent="0" algn="just">
              <a:buNone/>
            </a:pPr>
            <a:endParaRPr lang="en-IN" sz="2400" b="1" dirty="0">
              <a:solidFill>
                <a:schemeClr val="tx1">
                  <a:lumMod val="95000"/>
                  <a:lumOff val="5000"/>
                </a:schemeClr>
              </a:solidFill>
              <a:latin typeface="Bahnschrift" panose="020B0502040204020203" pitchFamily="34" charset="0"/>
              <a:cs typeface="Arial" panose="020B0604020202020204" pitchFamily="34" charset="0"/>
            </a:endParaRPr>
          </a:p>
        </p:txBody>
      </p:sp>
      <p:pic>
        <p:nvPicPr>
          <p:cNvPr id="3" name="Picture 2" descr="How to Read a Digital Footprint | News ...">
            <a:extLst>
              <a:ext uri="{FF2B5EF4-FFF2-40B4-BE49-F238E27FC236}">
                <a16:creationId xmlns:a16="http://schemas.microsoft.com/office/drawing/2014/main" id="{E4D81D04-CA78-D94D-0F46-A0204553CB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2C876430-B9DA-3C72-D6DE-A980333D6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41210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8" name="TextBox 7">
            <a:extLst>
              <a:ext uri="{FF2B5EF4-FFF2-40B4-BE49-F238E27FC236}">
                <a16:creationId xmlns:a16="http://schemas.microsoft.com/office/drawing/2014/main" id="{08401D1E-8C89-42A5-AC8F-8ED3C470623E}"/>
              </a:ext>
            </a:extLst>
          </p:cNvPr>
          <p:cNvSpPr txBox="1"/>
          <p:nvPr/>
        </p:nvSpPr>
        <p:spPr>
          <a:xfrm>
            <a:off x="1209954" y="1588373"/>
            <a:ext cx="9598925" cy="3209340"/>
          </a:xfrm>
          <a:prstGeom prst="rect">
            <a:avLst/>
          </a:prstGeom>
          <a:noFill/>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 Know More of </a:t>
            </a:r>
            <a:r>
              <a:rPr kumimoji="0" lang="en-IN"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Tomorrow’s ‘Banking System’</a:t>
            </a: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IN"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BFSI Board of The Institute of Cost Accountants of India Offers </a:t>
            </a: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IN" sz="5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“FinTech” Course</a:t>
            </a:r>
            <a:endParaRPr kumimoji="0" lang="en-US" sz="5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COST ACCOUNTANTS OF INDIA (ICMAI ...">
            <a:extLst>
              <a:ext uri="{FF2B5EF4-FFF2-40B4-BE49-F238E27FC236}">
                <a16:creationId xmlns:a16="http://schemas.microsoft.com/office/drawing/2014/main" id="{0F3A4D18-CECF-2E4C-501B-637AD8D69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48" y="90489"/>
            <a:ext cx="1893864" cy="936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65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normAutofit/>
          </a:bodyPr>
          <a:lstStyle/>
          <a:p>
            <a:pPr marL="0" indent="0" algn="just">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Your Online Shopping Behaviour</a:t>
            </a:r>
            <a:r>
              <a:rPr lang="en-US" sz="2400" dirty="0">
                <a:solidFill>
                  <a:schemeClr val="tx1">
                    <a:lumMod val="95000"/>
                    <a:lumOff val="5000"/>
                  </a:schemeClr>
                </a:solidFill>
                <a:latin typeface="Bahnschrift" panose="020B0502040204020203" pitchFamily="34" charset="0"/>
                <a:cs typeface="Arial" panose="020B0604020202020204" pitchFamily="34" charset="0"/>
              </a:rPr>
              <a:t>: A Component of Your Digital Footprint, whether You Shop through Websites or </a:t>
            </a:r>
            <a:r>
              <a:rPr lang="en-US" sz="2400" b="1" dirty="0">
                <a:solidFill>
                  <a:schemeClr val="tx1">
                    <a:lumMod val="95000"/>
                    <a:lumOff val="5000"/>
                  </a:schemeClr>
                </a:solidFill>
                <a:latin typeface="Bahnschrift" panose="020B0502040204020203" pitchFamily="34" charset="0"/>
                <a:cs typeface="Arial" panose="020B0604020202020204" pitchFamily="34" charset="0"/>
              </a:rPr>
              <a:t>Mobile Apps. Online Shopping Platforms</a:t>
            </a:r>
            <a:r>
              <a:rPr lang="en-US" sz="2400" dirty="0">
                <a:solidFill>
                  <a:schemeClr val="tx1">
                    <a:lumMod val="95000"/>
                    <a:lumOff val="5000"/>
                  </a:schemeClr>
                </a:solidFill>
                <a:latin typeface="Bahnschrift" panose="020B0502040204020203" pitchFamily="34" charset="0"/>
                <a:cs typeface="Arial" panose="020B0604020202020204" pitchFamily="34" charset="0"/>
              </a:rPr>
              <a:t> can carry a Record of Your Shopping Habits and Your Personal Information, such as Your Name, Address, Contact Information, and Credit Card / Debit Card Data.</a:t>
            </a:r>
          </a:p>
          <a:p>
            <a:pPr marL="0" indent="0" algn="just">
              <a:buNone/>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marL="0" indent="0" algn="just">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Google Maps</a:t>
            </a:r>
            <a:r>
              <a:rPr lang="en-US" sz="2400" dirty="0">
                <a:solidFill>
                  <a:schemeClr val="tx1">
                    <a:lumMod val="95000"/>
                    <a:lumOff val="5000"/>
                  </a:schemeClr>
                </a:solidFill>
                <a:latin typeface="Bahnschrift" panose="020B0502040204020203" pitchFamily="34" charset="0"/>
                <a:cs typeface="Arial" panose="020B0604020202020204" pitchFamily="34" charset="0"/>
              </a:rPr>
              <a:t>: It Highlights-Cities Visited - Places Visited- Your All-Time Data-Regions Visited etc. Monthly Information Provided by Google.</a:t>
            </a:r>
          </a:p>
        </p:txBody>
      </p:sp>
      <p:pic>
        <p:nvPicPr>
          <p:cNvPr id="4" name="Picture 3" descr="How to Read a Digital Footprint | News ...">
            <a:extLst>
              <a:ext uri="{FF2B5EF4-FFF2-40B4-BE49-F238E27FC236}">
                <a16:creationId xmlns:a16="http://schemas.microsoft.com/office/drawing/2014/main" id="{6CBC34CF-99C9-AB1C-3E82-F54D135E74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CWAI">
            <a:extLst>
              <a:ext uri="{FF2B5EF4-FFF2-40B4-BE49-F238E27FC236}">
                <a16:creationId xmlns:a16="http://schemas.microsoft.com/office/drawing/2014/main" id="{D47F066E-6085-5ECF-890D-7FEE188E53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69854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1026" name="Picture 2" descr="COST ACCOUNTANTS OF INDIA (ICMAI ...">
            <a:extLst>
              <a:ext uri="{FF2B5EF4-FFF2-40B4-BE49-F238E27FC236}">
                <a16:creationId xmlns:a16="http://schemas.microsoft.com/office/drawing/2014/main" id="{0F3A4D18-CECF-2E4C-501B-637AD8D69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48" y="90489"/>
            <a:ext cx="1893864" cy="9364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2801556-E727-1D29-B1ED-E8C9A715C330}"/>
              </a:ext>
            </a:extLst>
          </p:cNvPr>
          <p:cNvPicPr>
            <a:picLocks noChangeAspect="1"/>
          </p:cNvPicPr>
          <p:nvPr/>
        </p:nvPicPr>
        <p:blipFill>
          <a:blip r:embed="rId5"/>
          <a:stretch>
            <a:fillRect/>
          </a:stretch>
        </p:blipFill>
        <p:spPr>
          <a:xfrm>
            <a:off x="1406907" y="1612317"/>
            <a:ext cx="9378188" cy="4239843"/>
          </a:xfrm>
          <a:prstGeom prst="rect">
            <a:avLst/>
          </a:prstGeom>
        </p:spPr>
      </p:pic>
    </p:spTree>
    <p:extLst>
      <p:ext uri="{BB962C8B-B14F-4D97-AF65-F5344CB8AC3E}">
        <p14:creationId xmlns:p14="http://schemas.microsoft.com/office/powerpoint/2010/main" val="40168588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8813"/>
            <a:ext cx="10058400" cy="4257675"/>
          </a:xfrm>
        </p:spPr>
        <p:txBody>
          <a:bodyPr>
            <a:normAutofit fontScale="25000" lnSpcReduction="20000"/>
          </a:bodyPr>
          <a:lstStyle/>
          <a:p>
            <a:pPr marL="0" indent="0" algn="ctr">
              <a:buNone/>
            </a:pPr>
            <a:endParaRPr lang="en-US" sz="3200" dirty="0">
              <a:solidFill>
                <a:schemeClr val="tx1">
                  <a:lumMod val="95000"/>
                  <a:lumOff val="5000"/>
                </a:schemeClr>
              </a:solidFill>
              <a:latin typeface="Arial" panose="020B0604020202020204" pitchFamily="34" charset="0"/>
              <a:cs typeface="Arial" panose="020B0604020202020204" pitchFamily="34" charset="0"/>
            </a:endParaRPr>
          </a:p>
          <a:p>
            <a:pPr marL="0" indent="0" algn="ctr">
              <a:buNone/>
            </a:pPr>
            <a:r>
              <a:rPr lang="en-US" sz="25200" dirty="0">
                <a:solidFill>
                  <a:schemeClr val="tx1">
                    <a:lumMod val="95000"/>
                    <a:lumOff val="5000"/>
                  </a:schemeClr>
                </a:solidFill>
                <a:latin typeface="Arial" panose="020B0604020202020204" pitchFamily="34" charset="0"/>
                <a:cs typeface="Arial" panose="020B0604020202020204" pitchFamily="34" charset="0"/>
              </a:rPr>
              <a:t>Thank You</a:t>
            </a:r>
          </a:p>
          <a:p>
            <a:pPr marL="0" indent="0" algn="ctr">
              <a:buNone/>
            </a:pPr>
            <a:endParaRPr lang="en-US" sz="6300" dirty="0">
              <a:solidFill>
                <a:schemeClr val="tx1">
                  <a:lumMod val="95000"/>
                  <a:lumOff val="5000"/>
                </a:schemeClr>
              </a:solidFill>
              <a:latin typeface="Arial" panose="020B0604020202020204" pitchFamily="34" charset="0"/>
              <a:cs typeface="Arial" panose="020B0604020202020204" pitchFamily="34" charset="0"/>
            </a:endParaRPr>
          </a:p>
          <a:p>
            <a:pPr marL="0" indent="0" algn="ctr">
              <a:buNone/>
            </a:pPr>
            <a:endParaRPr lang="en-US" sz="6300" dirty="0">
              <a:solidFill>
                <a:schemeClr val="tx1">
                  <a:lumMod val="95000"/>
                  <a:lumOff val="5000"/>
                </a:schemeClr>
              </a:solidFill>
              <a:latin typeface="Arial" panose="020B0604020202020204" pitchFamily="34" charset="0"/>
              <a:cs typeface="Arial" panose="020B0604020202020204" pitchFamily="34" charset="0"/>
            </a:endParaRPr>
          </a:p>
          <a:p>
            <a:pPr algn="r"/>
            <a:r>
              <a:rPr lang="en-US" sz="9600" b="1" cap="none" dirty="0">
                <a:solidFill>
                  <a:schemeClr val="tx1">
                    <a:lumMod val="95000"/>
                    <a:lumOff val="5000"/>
                  </a:schemeClr>
                </a:solidFill>
                <a:latin typeface="Arial Narrow" panose="020B0606020202030204" pitchFamily="34" charset="0"/>
              </a:rPr>
              <a:t>CMA (Dr.) P. Siva Rama Prasad</a:t>
            </a:r>
          </a:p>
          <a:p>
            <a:pPr algn="r"/>
            <a:r>
              <a:rPr lang="en-US" sz="6600" b="1" cap="none" dirty="0">
                <a:solidFill>
                  <a:schemeClr val="tx1">
                    <a:lumMod val="95000"/>
                    <a:lumOff val="5000"/>
                  </a:schemeClr>
                </a:solidFill>
                <a:latin typeface="Arial Narrow" panose="020B0606020202030204" pitchFamily="34" charset="0"/>
              </a:rPr>
              <a:t>M.Com., MBA (Finance)., FCMA., FCS., FIIBF., FIII (Life &amp; General)., MAIMA.,</a:t>
            </a:r>
          </a:p>
          <a:p>
            <a:pPr algn="r"/>
            <a:r>
              <a:rPr lang="en-US" sz="7200" b="1" cap="none" dirty="0">
                <a:solidFill>
                  <a:schemeClr val="tx1">
                    <a:lumMod val="95000"/>
                    <a:lumOff val="5000"/>
                  </a:schemeClr>
                </a:solidFill>
                <a:latin typeface="Arial Narrow" panose="020B0606020202030204" pitchFamily="34" charset="0"/>
              </a:rPr>
              <a:t>Former Asst. General Manager</a:t>
            </a:r>
          </a:p>
          <a:p>
            <a:pPr algn="r"/>
            <a:r>
              <a:rPr lang="en-US" sz="7200" b="1" cap="none" dirty="0">
                <a:solidFill>
                  <a:schemeClr val="tx1">
                    <a:lumMod val="95000"/>
                    <a:lumOff val="5000"/>
                  </a:schemeClr>
                </a:solidFill>
                <a:latin typeface="Arial Narrow" panose="020B0606020202030204" pitchFamily="34" charset="0"/>
              </a:rPr>
              <a:t>State Bank of India</a:t>
            </a:r>
          </a:p>
          <a:p>
            <a:pPr algn="r"/>
            <a:r>
              <a:rPr lang="en-US" sz="7200" b="1" cap="none" dirty="0">
                <a:solidFill>
                  <a:schemeClr val="tx1">
                    <a:lumMod val="95000"/>
                    <a:lumOff val="5000"/>
                  </a:schemeClr>
                </a:solidFill>
                <a:latin typeface="Arial Narrow" panose="020B0606020202030204" pitchFamily="34" charset="0"/>
              </a:rPr>
              <a:t>Hyderabad</a:t>
            </a:r>
          </a:p>
          <a:p>
            <a:pPr marL="0" indent="0" algn="ctr">
              <a:buNone/>
            </a:pPr>
            <a:endParaRPr lang="en-IN" sz="6300"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2" name="Picture 1" descr="How to Read a Digital Footprint | News ...">
            <a:extLst>
              <a:ext uri="{FF2B5EF4-FFF2-40B4-BE49-F238E27FC236}">
                <a16:creationId xmlns:a16="http://schemas.microsoft.com/office/drawing/2014/main" id="{C4C65024-CB64-6013-C270-AA5B47C949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9215"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CWAI">
            <a:extLst>
              <a:ext uri="{FF2B5EF4-FFF2-40B4-BE49-F238E27FC236}">
                <a16:creationId xmlns:a16="http://schemas.microsoft.com/office/drawing/2014/main" id="{8E76243C-106D-0DDB-16AC-880DC2FB6E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736" y="3957630"/>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776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normAutofit/>
          </a:bodyPr>
          <a:lstStyle/>
          <a:p>
            <a:pPr marL="0" indent="0" algn="just">
              <a:buNone/>
            </a:pPr>
            <a:r>
              <a:rPr lang="en-US" sz="2400" dirty="0">
                <a:solidFill>
                  <a:schemeClr val="tx1">
                    <a:lumMod val="95000"/>
                    <a:lumOff val="5000"/>
                  </a:schemeClr>
                </a:solidFill>
                <a:latin typeface="Bahnschrift" panose="020B0502040204020203" pitchFamily="34" charset="0"/>
                <a:cs typeface="Arial" panose="020B0604020202020204" pitchFamily="34" charset="0"/>
              </a:rPr>
              <a:t>Digital Activities can grow Your Digital Footprint, using the Trackers like:</a:t>
            </a:r>
          </a:p>
          <a:p>
            <a:pPr algn="just">
              <a:buFont typeface="Wingdings" panose="05000000000000000000" pitchFamily="2" charset="2"/>
              <a:buChar char="ü"/>
            </a:pPr>
            <a:r>
              <a:rPr lang="en-US" sz="2200" dirty="0">
                <a:solidFill>
                  <a:schemeClr val="tx1">
                    <a:lumMod val="95000"/>
                    <a:lumOff val="5000"/>
                  </a:schemeClr>
                </a:solidFill>
                <a:latin typeface="Bahnschrift" panose="020B0502040204020203" pitchFamily="34" charset="0"/>
                <a:cs typeface="Arial" panose="020B0604020202020204" pitchFamily="34" charset="0"/>
              </a:rPr>
              <a:t>Fitness Trackers.</a:t>
            </a:r>
          </a:p>
          <a:p>
            <a:pPr algn="just">
              <a:buFont typeface="Wingdings" panose="05000000000000000000" pitchFamily="2" charset="2"/>
              <a:buChar char="ü"/>
            </a:pPr>
            <a:r>
              <a:rPr lang="en-US" sz="2200" dirty="0">
                <a:solidFill>
                  <a:schemeClr val="tx1">
                    <a:lumMod val="95000"/>
                    <a:lumOff val="5000"/>
                  </a:schemeClr>
                </a:solidFill>
                <a:latin typeface="Bahnschrift" panose="020B0502040204020203" pitchFamily="34" charset="0"/>
                <a:cs typeface="Arial" panose="020B0604020202020204" pitchFamily="34" charset="0"/>
              </a:rPr>
              <a:t>Reading Trackers.</a:t>
            </a:r>
          </a:p>
          <a:p>
            <a:pPr algn="just">
              <a:buFont typeface="Wingdings" panose="05000000000000000000" pitchFamily="2" charset="2"/>
              <a:buChar char="ü"/>
            </a:pPr>
            <a:r>
              <a:rPr lang="en-US" sz="2200" dirty="0">
                <a:solidFill>
                  <a:schemeClr val="tx1">
                    <a:lumMod val="95000"/>
                    <a:lumOff val="5000"/>
                  </a:schemeClr>
                </a:solidFill>
                <a:latin typeface="Bahnschrift" panose="020B0502040204020203" pitchFamily="34" charset="0"/>
                <a:cs typeface="Arial" panose="020B0604020202020204" pitchFamily="34" charset="0"/>
              </a:rPr>
              <a:t>Time Trackers.</a:t>
            </a:r>
          </a:p>
          <a:p>
            <a:pPr algn="just">
              <a:buFont typeface="Wingdings" panose="05000000000000000000" pitchFamily="2" charset="2"/>
              <a:buChar char="ü"/>
            </a:pPr>
            <a:r>
              <a:rPr lang="en-US" sz="2200" dirty="0">
                <a:solidFill>
                  <a:schemeClr val="tx1">
                    <a:lumMod val="95000"/>
                    <a:lumOff val="5000"/>
                  </a:schemeClr>
                </a:solidFill>
                <a:latin typeface="Bahnschrift" panose="020B0502040204020203" pitchFamily="34" charset="0"/>
                <a:cs typeface="Arial" panose="020B0604020202020204" pitchFamily="34" charset="0"/>
              </a:rPr>
              <a:t>Subscriptions. </a:t>
            </a:r>
          </a:p>
          <a:p>
            <a:pPr algn="just">
              <a:buFont typeface="Wingdings" panose="05000000000000000000" pitchFamily="2" charset="2"/>
              <a:buChar char="ü"/>
            </a:pPr>
            <a:r>
              <a:rPr lang="en-US" sz="2200" dirty="0">
                <a:solidFill>
                  <a:schemeClr val="tx1">
                    <a:lumMod val="95000"/>
                    <a:lumOff val="5000"/>
                  </a:schemeClr>
                </a:solidFill>
                <a:latin typeface="Bahnschrift" panose="020B0502040204020203" pitchFamily="34" charset="0"/>
                <a:cs typeface="Arial" panose="020B0604020202020204" pitchFamily="34" charset="0"/>
              </a:rPr>
              <a:t>Health Records / Health Related Diagnostic Reports.</a:t>
            </a:r>
          </a:p>
          <a:p>
            <a:pPr marL="0" indent="0" algn="just">
              <a:buNone/>
            </a:pPr>
            <a:r>
              <a:rPr lang="en-US" sz="2400" dirty="0">
                <a:solidFill>
                  <a:schemeClr val="tx1">
                    <a:lumMod val="95000"/>
                    <a:lumOff val="5000"/>
                  </a:schemeClr>
                </a:solidFill>
                <a:latin typeface="Bahnschrift" panose="020B0502040204020203" pitchFamily="34" charset="0"/>
                <a:cs typeface="Arial" panose="020B0604020202020204" pitchFamily="34" charset="0"/>
              </a:rPr>
              <a:t>Subscribing to Newsletters, Blogs, and Vouchers, Can Shape Your Digital Footprint. These Activities Reveal Your Habits and Tastes to Marketers. </a:t>
            </a:r>
          </a:p>
        </p:txBody>
      </p:sp>
      <p:pic>
        <p:nvPicPr>
          <p:cNvPr id="3" name="Picture 2" descr="How to Read a Digital Footprint | News ...">
            <a:extLst>
              <a:ext uri="{FF2B5EF4-FFF2-40B4-BE49-F238E27FC236}">
                <a16:creationId xmlns:a16="http://schemas.microsoft.com/office/drawing/2014/main" id="{98A7E5FE-459E-DBE4-F539-768C67FEE1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CWAI">
            <a:extLst>
              <a:ext uri="{FF2B5EF4-FFF2-40B4-BE49-F238E27FC236}">
                <a16:creationId xmlns:a16="http://schemas.microsoft.com/office/drawing/2014/main" id="{D509C4EA-8956-A429-F29F-B3581289A4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891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normAutofit/>
          </a:bodyPr>
          <a:lstStyle/>
          <a:p>
            <a:pPr marL="0" indent="0" algn="just">
              <a:buNone/>
            </a:pPr>
            <a:endParaRPr lang="en-US" sz="2400" b="1" dirty="0">
              <a:solidFill>
                <a:schemeClr val="tx1">
                  <a:lumMod val="95000"/>
                  <a:lumOff val="5000"/>
                </a:schemeClr>
              </a:solidFill>
              <a:latin typeface="Bahnschrift" panose="020B0502040204020203" pitchFamily="34" charset="0"/>
              <a:cs typeface="Arial" panose="020B0604020202020204" pitchFamily="34" charset="0"/>
            </a:endParaRPr>
          </a:p>
          <a:p>
            <a:pPr marL="0" indent="0" algn="just">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Emails and Texts</a:t>
            </a:r>
            <a:r>
              <a:rPr lang="en-US" sz="2400" dirty="0">
                <a:solidFill>
                  <a:schemeClr val="tx1">
                    <a:lumMod val="95000"/>
                    <a:lumOff val="5000"/>
                  </a:schemeClr>
                </a:solidFill>
                <a:latin typeface="Bahnschrift" panose="020B0502040204020203" pitchFamily="34" charset="0"/>
                <a:cs typeface="Arial" panose="020B0604020202020204" pitchFamily="34" charset="0"/>
              </a:rPr>
              <a:t>: Emails and Text Messages You Send are Part of Your Digital Footprint. </a:t>
            </a:r>
            <a:r>
              <a:rPr lang="en-US" sz="2400" b="1" dirty="0">
                <a:solidFill>
                  <a:schemeClr val="tx1">
                    <a:lumMod val="95000"/>
                    <a:lumOff val="5000"/>
                  </a:schemeClr>
                </a:solidFill>
                <a:latin typeface="Bahnschrift" panose="020B0502040204020203" pitchFamily="34" charset="0"/>
                <a:cs typeface="Arial" panose="020B0604020202020204" pitchFamily="34" charset="0"/>
              </a:rPr>
              <a:t>Some Entities can Mine this Data for Valuable Information</a:t>
            </a:r>
            <a:r>
              <a:rPr lang="en-US" sz="2400" dirty="0">
                <a:solidFill>
                  <a:schemeClr val="tx1">
                    <a:lumMod val="95000"/>
                    <a:lumOff val="5000"/>
                  </a:schemeClr>
                </a:solidFill>
                <a:latin typeface="Bahnschrift" panose="020B0502040204020203" pitchFamily="34" charset="0"/>
                <a:cs typeface="Arial" panose="020B0604020202020204" pitchFamily="34" charset="0"/>
              </a:rPr>
              <a:t>.</a:t>
            </a:r>
          </a:p>
          <a:p>
            <a:pPr marL="0" indent="0" algn="just">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Online Forms</a:t>
            </a:r>
            <a:r>
              <a:rPr lang="en-US" sz="2400" dirty="0">
                <a:solidFill>
                  <a:schemeClr val="tx1">
                    <a:lumMod val="95000"/>
                    <a:lumOff val="5000"/>
                  </a:schemeClr>
                </a:solidFill>
                <a:latin typeface="Bahnschrift" panose="020B0502040204020203" pitchFamily="34" charset="0"/>
                <a:cs typeface="Arial" panose="020B0604020202020204" pitchFamily="34" charset="0"/>
              </a:rPr>
              <a:t>: Information You Enter on Online Forms when Shopping, Applying for a Loan or Requesting a Service is Stored on a Computer Somewhere. </a:t>
            </a:r>
            <a:r>
              <a:rPr lang="en-US" sz="2400" b="1" dirty="0">
                <a:solidFill>
                  <a:schemeClr val="tx1">
                    <a:lumMod val="95000"/>
                    <a:lumOff val="5000"/>
                  </a:schemeClr>
                </a:solidFill>
                <a:latin typeface="Bahnschrift" panose="020B0502040204020203" pitchFamily="34" charset="0"/>
                <a:cs typeface="Arial" panose="020B0604020202020204" pitchFamily="34" charset="0"/>
              </a:rPr>
              <a:t>This Data can be Valuable to a Marketer</a:t>
            </a:r>
            <a:r>
              <a:rPr lang="en-US" sz="2400" dirty="0">
                <a:solidFill>
                  <a:schemeClr val="tx1">
                    <a:lumMod val="95000"/>
                    <a:lumOff val="5000"/>
                  </a:schemeClr>
                </a:solidFill>
                <a:latin typeface="Bahnschrift" panose="020B0502040204020203" pitchFamily="34" charset="0"/>
                <a:cs typeface="Arial" panose="020B0604020202020204" pitchFamily="34" charset="0"/>
              </a:rPr>
              <a:t>. </a:t>
            </a:r>
          </a:p>
        </p:txBody>
      </p:sp>
      <p:pic>
        <p:nvPicPr>
          <p:cNvPr id="3" name="Picture 2" descr="How to Read a Digital Footprint | News ...">
            <a:extLst>
              <a:ext uri="{FF2B5EF4-FFF2-40B4-BE49-F238E27FC236}">
                <a16:creationId xmlns:a16="http://schemas.microsoft.com/office/drawing/2014/main" id="{3E101980-0CC0-2E9F-5DB5-E38D24324C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CWAI">
            <a:extLst>
              <a:ext uri="{FF2B5EF4-FFF2-40B4-BE49-F238E27FC236}">
                <a16:creationId xmlns:a16="http://schemas.microsoft.com/office/drawing/2014/main" id="{5B9C18AC-A3DD-819F-1463-FFA7B2E349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107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normAutofit/>
          </a:bodyPr>
          <a:lstStyle/>
          <a:p>
            <a:pPr marL="0" indent="0" algn="just">
              <a:buNone/>
            </a:pPr>
            <a:endParaRPr lang="en-US" sz="2400" b="1" dirty="0">
              <a:solidFill>
                <a:schemeClr val="tx1">
                  <a:lumMod val="95000"/>
                  <a:lumOff val="5000"/>
                </a:schemeClr>
              </a:solidFill>
              <a:latin typeface="Bahnschrift" panose="020B0502040204020203" pitchFamily="34" charset="0"/>
              <a:cs typeface="Arial" panose="020B0604020202020204" pitchFamily="34" charset="0"/>
            </a:endParaRPr>
          </a:p>
          <a:p>
            <a:pPr marL="0" indent="0" algn="just">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Public Comments</a:t>
            </a:r>
            <a:r>
              <a:rPr lang="en-US" sz="2400" dirty="0">
                <a:solidFill>
                  <a:schemeClr val="tx1">
                    <a:lumMod val="95000"/>
                    <a:lumOff val="5000"/>
                  </a:schemeClr>
                </a:solidFill>
                <a:latin typeface="Bahnschrift" panose="020B0502040204020203" pitchFamily="34" charset="0"/>
                <a:cs typeface="Arial" panose="020B0604020202020204" pitchFamily="34" charset="0"/>
              </a:rPr>
              <a:t>: Opinions You Share on Message Boards, Social Media, or News Websites can Significantly impact Your reputation and Your credibility. Examples like YouTube etc. </a:t>
            </a:r>
          </a:p>
          <a:p>
            <a:pPr marL="0" indent="0" algn="just">
              <a:buNone/>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marL="0" indent="0" algn="just">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Blog Posts</a:t>
            </a:r>
            <a:r>
              <a:rPr lang="en-US" sz="2400" dirty="0">
                <a:solidFill>
                  <a:schemeClr val="tx1">
                    <a:lumMod val="95000"/>
                    <a:lumOff val="5000"/>
                  </a:schemeClr>
                </a:solidFill>
                <a:latin typeface="Bahnschrift" panose="020B0502040204020203" pitchFamily="34" charset="0"/>
                <a:cs typeface="Arial" panose="020B0604020202020204" pitchFamily="34" charset="0"/>
              </a:rPr>
              <a:t>: Strongly Opinionated “Blog Posts” have a Significant Impact on Your Brand and are a Clear Example of </a:t>
            </a:r>
            <a:r>
              <a:rPr lang="en-US" sz="2400" b="1" dirty="0">
                <a:solidFill>
                  <a:schemeClr val="tx1">
                    <a:lumMod val="95000"/>
                    <a:lumOff val="5000"/>
                  </a:schemeClr>
                </a:solidFill>
                <a:latin typeface="Bahnschrift" panose="020B0502040204020203" pitchFamily="34" charset="0"/>
                <a:cs typeface="Arial" panose="020B0604020202020204" pitchFamily="34" charset="0"/>
              </a:rPr>
              <a:t>Your Digital Footprint</a:t>
            </a:r>
            <a:r>
              <a:rPr lang="en-US" sz="2400" dirty="0">
                <a:solidFill>
                  <a:schemeClr val="tx1">
                    <a:lumMod val="95000"/>
                    <a:lumOff val="5000"/>
                  </a:schemeClr>
                </a:solidFill>
                <a:latin typeface="Bahnschrift" panose="020B0502040204020203" pitchFamily="34" charset="0"/>
                <a:cs typeface="Arial" panose="020B0604020202020204" pitchFamily="34" charset="0"/>
              </a:rPr>
              <a:t>.</a:t>
            </a:r>
          </a:p>
        </p:txBody>
      </p:sp>
      <p:pic>
        <p:nvPicPr>
          <p:cNvPr id="3" name="Picture 2" descr="How to Read a Digital Footprint | News ...">
            <a:extLst>
              <a:ext uri="{FF2B5EF4-FFF2-40B4-BE49-F238E27FC236}">
                <a16:creationId xmlns:a16="http://schemas.microsoft.com/office/drawing/2014/main" id="{D87CE505-96EF-6253-1970-F67C135E9F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CWAI">
            <a:extLst>
              <a:ext uri="{FF2B5EF4-FFF2-40B4-BE49-F238E27FC236}">
                <a16:creationId xmlns:a16="http://schemas.microsoft.com/office/drawing/2014/main" id="{044709BB-7278-C8CF-1D5F-C0D7AD126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322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16359"/>
            <a:ext cx="9608429" cy="638508"/>
          </a:xfrm>
        </p:spPr>
        <p:txBody>
          <a:bodyPr>
            <a:norm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kumimoji="0" lang="en-US" sz="3100" i="0" u="none" strike="noStrike" kern="1200" cap="none" spc="0" normalizeH="0" baseline="0" noProof="0" dirty="0">
              <a:ln>
                <a:noFill/>
              </a:ln>
              <a:solidFill>
                <a:prstClr val="black">
                  <a:lumMod val="85000"/>
                  <a:lumOff val="15000"/>
                </a:prstClr>
              </a:solidFill>
              <a:effectLst/>
              <a:uLnTx/>
              <a:uFillTx/>
              <a:latin typeface="Aptos" panose="020B0004020202020204" pitchFamily="34" charset="0"/>
              <a:ea typeface="+mj-ea"/>
              <a:cs typeface="+mj-cs"/>
            </a:endParaRPr>
          </a:p>
        </p:txBody>
      </p:sp>
      <p:pic>
        <p:nvPicPr>
          <p:cNvPr id="3" name="Picture 2" descr="How to Read a Digital Footprint | News ...">
            <a:extLst>
              <a:ext uri="{FF2B5EF4-FFF2-40B4-BE49-F238E27FC236}">
                <a16:creationId xmlns:a16="http://schemas.microsoft.com/office/drawing/2014/main" id="{429D80E9-C5E7-24C2-2668-8BB2B0B612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8498" y="57147"/>
            <a:ext cx="1252542" cy="16716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CWAI">
            <a:extLst>
              <a:ext uri="{FF2B5EF4-FFF2-40B4-BE49-F238E27FC236}">
                <a16:creationId xmlns:a16="http://schemas.microsoft.com/office/drawing/2014/main" id="{2AE93DE5-809A-DA36-4EF5-5396DC8015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980806" cy="11430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Understanding Your Digital Footprint and Why It Matters — Acer Corner">
            <a:extLst>
              <a:ext uri="{FF2B5EF4-FFF2-40B4-BE49-F238E27FC236}">
                <a16:creationId xmlns:a16="http://schemas.microsoft.com/office/drawing/2014/main" id="{CC5C2584-DAFE-F9EA-67F9-B580C6C388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4112" y="828675"/>
            <a:ext cx="9443456" cy="5300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222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normAutofit/>
          </a:bodyPr>
          <a:lstStyle/>
          <a:p>
            <a:pPr marL="0" indent="0" algn="just">
              <a:buNone/>
            </a:pPr>
            <a:endParaRPr lang="en-US" sz="2400" b="1" dirty="0">
              <a:solidFill>
                <a:schemeClr val="tx1">
                  <a:lumMod val="95000"/>
                  <a:lumOff val="5000"/>
                </a:schemeClr>
              </a:solidFill>
              <a:latin typeface="Bahnschrift" panose="020B0502040204020203" pitchFamily="34" charset="0"/>
              <a:cs typeface="Arial" panose="020B0604020202020204" pitchFamily="34" charset="0"/>
            </a:endParaRPr>
          </a:p>
          <a:p>
            <a:pPr marL="0" indent="0" algn="just">
              <a:buNone/>
            </a:pPr>
            <a:endParaRPr lang="en-US" sz="2400" b="1" dirty="0">
              <a:solidFill>
                <a:schemeClr val="tx1">
                  <a:lumMod val="95000"/>
                  <a:lumOff val="5000"/>
                </a:schemeClr>
              </a:solidFill>
              <a:latin typeface="Bahnschrift" panose="020B0502040204020203" pitchFamily="34" charset="0"/>
              <a:cs typeface="Arial" panose="020B0604020202020204" pitchFamily="34" charset="0"/>
            </a:endParaRPr>
          </a:p>
          <a:p>
            <a:pPr marL="0" indent="0" algn="ctr">
              <a:buNone/>
            </a:pPr>
            <a:r>
              <a:rPr lang="en-US" sz="6300" b="1" dirty="0">
                <a:solidFill>
                  <a:schemeClr val="tx1">
                    <a:lumMod val="95000"/>
                    <a:lumOff val="5000"/>
                  </a:schemeClr>
                </a:solidFill>
                <a:latin typeface="Bahnschrift" panose="020B0502040204020203" pitchFamily="34" charset="0"/>
                <a:cs typeface="Arial" panose="020B0604020202020204" pitchFamily="34" charset="0"/>
              </a:rPr>
              <a:t>Hence</a:t>
            </a:r>
          </a:p>
        </p:txBody>
      </p:sp>
      <p:pic>
        <p:nvPicPr>
          <p:cNvPr id="3" name="Picture 2" descr="How to Read a Digital Footprint | News ...">
            <a:extLst>
              <a:ext uri="{FF2B5EF4-FFF2-40B4-BE49-F238E27FC236}">
                <a16:creationId xmlns:a16="http://schemas.microsoft.com/office/drawing/2014/main" id="{D87CE505-96EF-6253-1970-F67C135E9F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CWAI">
            <a:extLst>
              <a:ext uri="{FF2B5EF4-FFF2-40B4-BE49-F238E27FC236}">
                <a16:creationId xmlns:a16="http://schemas.microsoft.com/office/drawing/2014/main" id="{044709BB-7278-C8CF-1D5F-C0D7AD126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374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58370" name="Picture 2" descr="Hutch Pink - Wherever you go our network fallows. on Behance">
            <a:extLst>
              <a:ext uri="{FF2B5EF4-FFF2-40B4-BE49-F238E27FC236}">
                <a16:creationId xmlns:a16="http://schemas.microsoft.com/office/drawing/2014/main" id="{EDC42E2E-45B3-4397-8289-400B484B98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2357" y="2957519"/>
            <a:ext cx="7695028" cy="341470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3C112DD-BB71-49E8-82F2-F17FB0F9FE4D}"/>
              </a:ext>
            </a:extLst>
          </p:cNvPr>
          <p:cNvSpPr/>
          <p:nvPr/>
        </p:nvSpPr>
        <p:spPr>
          <a:xfrm>
            <a:off x="872195" y="1561513"/>
            <a:ext cx="10325685" cy="1316398"/>
          </a:xfrm>
          <a:prstGeom prst="rect">
            <a:avLst/>
          </a:prstGeom>
          <a:solidFill>
            <a:srgbClr val="B71E42"/>
          </a:solidFill>
          <a:ln>
            <a:no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4500" b="1" i="0" u="none" strike="noStrike" kern="1200" cap="none" spc="0" normalizeH="0" baseline="0" noProof="0" dirty="0">
                <a:ln>
                  <a:noFill/>
                </a:ln>
                <a:solidFill>
                  <a:prstClr val="white"/>
                </a:solidFill>
                <a:effectLst/>
                <a:uLnTx/>
                <a:uFillTx/>
                <a:latin typeface="Gill Sans MT"/>
                <a:ea typeface="+mn-ea"/>
                <a:cs typeface="+mn-cs"/>
              </a:rPr>
              <a:t>Wherever You Go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4500" b="1" i="0" u="none" strike="noStrike" kern="1200" cap="none" spc="0" normalizeH="0" baseline="0" noProof="0" dirty="0">
                <a:ln>
                  <a:noFill/>
                </a:ln>
                <a:solidFill>
                  <a:prstClr val="white"/>
                </a:solidFill>
                <a:effectLst/>
                <a:uLnTx/>
                <a:uFillTx/>
                <a:latin typeface="Gill Sans MT"/>
                <a:ea typeface="+mn-ea"/>
                <a:cs typeface="+mn-cs"/>
              </a:rPr>
              <a:t>“Your Digital Footprints” Follows</a:t>
            </a:r>
          </a:p>
        </p:txBody>
      </p:sp>
      <p:pic>
        <p:nvPicPr>
          <p:cNvPr id="3" name="Picture 2" descr="How to Read a Digital Footprint | News ...">
            <a:extLst>
              <a:ext uri="{FF2B5EF4-FFF2-40B4-BE49-F238E27FC236}">
                <a16:creationId xmlns:a16="http://schemas.microsoft.com/office/drawing/2014/main" id="{957653F4-1F0D-E813-FEA5-B806EB7333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44121" y="2957519"/>
            <a:ext cx="1552580" cy="167163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1CFE5101-3EFB-18CE-C5CB-FABEC35D8598}"/>
              </a:ext>
            </a:extLst>
          </p:cNvPr>
          <p:cNvSpPr>
            <a:spLocks noGrp="1"/>
          </p:cNvSpPr>
          <p:nvPr>
            <p:ph type="title"/>
          </p:nvPr>
        </p:nvSpPr>
        <p:spPr>
          <a:xfrm>
            <a:off x="1097280" y="-42013"/>
            <a:ext cx="10058400" cy="1450757"/>
          </a:xfrm>
        </p:spPr>
        <p:txBody>
          <a:bodyPr>
            <a:noAutofit/>
          </a:bodyPr>
          <a:lstStyle/>
          <a:p>
            <a:pPr algn="ct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pic>
        <p:nvPicPr>
          <p:cNvPr id="2" name="Picture 2" descr="ICWAI">
            <a:extLst>
              <a:ext uri="{FF2B5EF4-FFF2-40B4-BE49-F238E27FC236}">
                <a16:creationId xmlns:a16="http://schemas.microsoft.com/office/drawing/2014/main" id="{ACA5182F-4BF0-3557-EAAA-39F074338A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048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957263" y="1922458"/>
            <a:ext cx="10298430" cy="4378330"/>
          </a:xfrm>
        </p:spPr>
        <p:txBody>
          <a:bodyPr>
            <a:normAutofit/>
          </a:bodyPr>
          <a:lstStyle/>
          <a:p>
            <a:pPr marL="0" indent="0" algn="just">
              <a:buNone/>
            </a:pPr>
            <a:endParaRPr lang="en-US" sz="2400" b="1" dirty="0">
              <a:solidFill>
                <a:schemeClr val="tx1">
                  <a:lumMod val="95000"/>
                  <a:lumOff val="5000"/>
                </a:schemeClr>
              </a:solidFill>
              <a:latin typeface="Bahnschrift" panose="020B0502040204020203" pitchFamily="34" charset="0"/>
              <a:cs typeface="Arial" panose="020B0604020202020204" pitchFamily="34" charset="0"/>
            </a:endParaRPr>
          </a:p>
          <a:p>
            <a:pPr marL="0" indent="0" algn="ctr">
              <a:buNone/>
            </a:pPr>
            <a:r>
              <a:rPr lang="en-US" sz="3600" b="1" dirty="0">
                <a:solidFill>
                  <a:schemeClr val="tx1">
                    <a:lumMod val="95000"/>
                    <a:lumOff val="5000"/>
                  </a:schemeClr>
                </a:solidFill>
                <a:latin typeface="Bahnschrift" panose="020B0502040204020203" pitchFamily="34" charset="0"/>
                <a:cs typeface="Arial" panose="020B0604020202020204" pitchFamily="34" charset="0"/>
              </a:rPr>
              <a:t>Importance of ‘Digital Footprints’ </a:t>
            </a:r>
          </a:p>
          <a:p>
            <a:pPr marL="0" indent="0" algn="ctr">
              <a:buNone/>
            </a:pPr>
            <a:r>
              <a:rPr lang="en-US" sz="3600" b="1" dirty="0">
                <a:solidFill>
                  <a:schemeClr val="tx1">
                    <a:lumMod val="95000"/>
                    <a:lumOff val="5000"/>
                  </a:schemeClr>
                </a:solidFill>
                <a:latin typeface="Bahnschrift" panose="020B0502040204020203" pitchFamily="34" charset="0"/>
                <a:cs typeface="Arial" panose="020B0604020202020204" pitchFamily="34" charset="0"/>
              </a:rPr>
              <a:t>in </a:t>
            </a:r>
          </a:p>
          <a:p>
            <a:pPr marL="0" indent="0" algn="ctr">
              <a:buNone/>
            </a:pPr>
            <a:r>
              <a:rPr lang="en-US" sz="3600" b="1" dirty="0">
                <a:solidFill>
                  <a:schemeClr val="tx1">
                    <a:lumMod val="95000"/>
                    <a:lumOff val="5000"/>
                  </a:schemeClr>
                </a:solidFill>
                <a:latin typeface="Bahnschrift" panose="020B0502040204020203" pitchFamily="34" charset="0"/>
                <a:cs typeface="Arial" panose="020B0604020202020204" pitchFamily="34" charset="0"/>
              </a:rPr>
              <a:t>Banking Sector</a:t>
            </a:r>
          </a:p>
        </p:txBody>
      </p:sp>
      <p:pic>
        <p:nvPicPr>
          <p:cNvPr id="3" name="Picture 2" descr="How to Read a Digital Footprint | News ...">
            <a:extLst>
              <a:ext uri="{FF2B5EF4-FFF2-40B4-BE49-F238E27FC236}">
                <a16:creationId xmlns:a16="http://schemas.microsoft.com/office/drawing/2014/main" id="{D87CE505-96EF-6253-1970-F67C135E9F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CWAI">
            <a:extLst>
              <a:ext uri="{FF2B5EF4-FFF2-40B4-BE49-F238E27FC236}">
                <a16:creationId xmlns:a16="http://schemas.microsoft.com/office/drawing/2014/main" id="{044709BB-7278-C8CF-1D5F-C0D7AD126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956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kumimoji="0" lang="en-US" sz="3100" i="0" u="none" strike="noStrike" kern="1200" cap="none" spc="0" normalizeH="0" baseline="0" noProof="0" dirty="0">
              <a:ln>
                <a:noFill/>
              </a:ln>
              <a:solidFill>
                <a:prstClr val="black">
                  <a:lumMod val="85000"/>
                  <a:lumOff val="15000"/>
                </a:prstClr>
              </a:solidFill>
              <a:effectLst/>
              <a:uLnTx/>
              <a:uFillTx/>
              <a:latin typeface="Aptos" panose="020B0004020202020204" pitchFamily="34" charset="0"/>
              <a:ea typeface="+mj-ea"/>
              <a:cs typeface="+mj-cs"/>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11138"/>
            <a:ext cx="9678142" cy="4932312"/>
          </a:xfrm>
        </p:spPr>
        <p:txBody>
          <a:bodyPr>
            <a:noAutofit/>
          </a:bodyPr>
          <a:lstStyle/>
          <a:p>
            <a:pPr algn="just">
              <a:lnSpc>
                <a:spcPct val="115000"/>
              </a:lnSpc>
              <a:spcAft>
                <a:spcPts val="1000"/>
              </a:spcAft>
            </a:pPr>
            <a:endParaRPr lang="en-US" sz="3100" dirty="0">
              <a:latin typeface="Gabriola" panose="04040605051002020D02" pitchFamily="82"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3100" dirty="0">
                <a:latin typeface="Gabriola" panose="04040605051002020D02" pitchFamily="82" charset="0"/>
                <a:ea typeface="Times New Roman" panose="02020603050405020304" pitchFamily="18" charset="0"/>
                <a:cs typeface="Times New Roman" panose="02020603050405020304" pitchFamily="18" charset="0"/>
              </a:rPr>
              <a:t>“</a:t>
            </a:r>
            <a:r>
              <a:rPr lang="en-US" sz="3100" b="1" dirty="0">
                <a:latin typeface="Gabriola" panose="04040605051002020D02" pitchFamily="82" charset="0"/>
                <a:ea typeface="Times New Roman" panose="02020603050405020304" pitchFamily="18" charset="0"/>
                <a:cs typeface="Times New Roman" panose="02020603050405020304" pitchFamily="18" charset="0"/>
              </a:rPr>
              <a:t>Digital Footprints</a:t>
            </a:r>
            <a:r>
              <a:rPr lang="en-US" sz="3100" dirty="0">
                <a:latin typeface="Gabriola" panose="04040605051002020D02" pitchFamily="82" charset="0"/>
                <a:ea typeface="Times New Roman" panose="02020603050405020304" pitchFamily="18" charset="0"/>
                <a:cs typeface="Times New Roman" panose="02020603050405020304" pitchFamily="18" charset="0"/>
              </a:rPr>
              <a:t>” Plays a </a:t>
            </a:r>
            <a:r>
              <a:rPr lang="en-US" sz="3100" b="1" dirty="0">
                <a:latin typeface="Gabriola" panose="04040605051002020D02" pitchFamily="82" charset="0"/>
                <a:ea typeface="Times New Roman" panose="02020603050405020304" pitchFamily="18" charset="0"/>
                <a:cs typeface="Times New Roman" panose="02020603050405020304" pitchFamily="18" charset="0"/>
              </a:rPr>
              <a:t>Vital Role</a:t>
            </a:r>
            <a:r>
              <a:rPr lang="en-US" sz="3100" dirty="0">
                <a:latin typeface="Gabriola" panose="04040605051002020D02" pitchFamily="82" charset="0"/>
                <a:ea typeface="Times New Roman" panose="02020603050405020304" pitchFamily="18" charset="0"/>
                <a:cs typeface="Times New Roman" panose="02020603050405020304" pitchFamily="18" charset="0"/>
              </a:rPr>
              <a:t> in the Bank Lending Process in order to make “</a:t>
            </a:r>
            <a:r>
              <a:rPr lang="en-US" sz="3100" b="1" dirty="0">
                <a:latin typeface="Gabriola" panose="04040605051002020D02" pitchFamily="82" charset="0"/>
                <a:ea typeface="Times New Roman" panose="02020603050405020304" pitchFamily="18" charset="0"/>
                <a:cs typeface="Times New Roman" panose="02020603050405020304" pitchFamily="18" charset="0"/>
              </a:rPr>
              <a:t>Best Credit Decision Making Process</a:t>
            </a:r>
            <a:r>
              <a:rPr lang="en-US" sz="3100" dirty="0">
                <a:latin typeface="Gabriola" panose="04040605051002020D02" pitchFamily="82" charset="0"/>
                <a:ea typeface="Times New Roman" panose="02020603050405020304" pitchFamily="18" charset="0"/>
                <a:cs typeface="Times New Roman" panose="02020603050405020304" pitchFamily="18" charset="0"/>
              </a:rPr>
              <a:t>” or </a:t>
            </a:r>
            <a:r>
              <a:rPr lang="en-US" sz="3100" b="1" dirty="0">
                <a:latin typeface="Gabriola" panose="04040605051002020D02" pitchFamily="82" charset="0"/>
                <a:ea typeface="Times New Roman" panose="02020603050405020304" pitchFamily="18" charset="0"/>
                <a:cs typeface="Times New Roman" panose="02020603050405020304" pitchFamily="18" charset="0"/>
              </a:rPr>
              <a:t>To Verify</a:t>
            </a:r>
            <a:r>
              <a:rPr lang="en-US" sz="3100" dirty="0">
                <a:latin typeface="Gabriola" panose="04040605051002020D02" pitchFamily="82" charset="0"/>
                <a:ea typeface="Times New Roman" panose="02020603050405020304" pitchFamily="18" charset="0"/>
                <a:cs typeface="Times New Roman" panose="02020603050405020304" pitchFamily="18" charset="0"/>
              </a:rPr>
              <a:t> any “Major Issues Involved” in “Borrowing Entities / Prospective Borrowers”. </a:t>
            </a:r>
          </a:p>
          <a:p>
            <a:pPr algn="ctr">
              <a:lnSpc>
                <a:spcPct val="115000"/>
              </a:lnSpc>
              <a:spcAft>
                <a:spcPts val="1000"/>
              </a:spcAft>
            </a:pPr>
            <a:r>
              <a:rPr lang="en-US" sz="3100" dirty="0">
                <a:latin typeface="Gabriola" panose="04040605051002020D02" pitchFamily="82" charset="0"/>
                <a:ea typeface="Times New Roman" panose="02020603050405020304" pitchFamily="18" charset="0"/>
                <a:cs typeface="Times New Roman" panose="02020603050405020304" pitchFamily="18" charset="0"/>
              </a:rPr>
              <a:t>This is </a:t>
            </a:r>
            <a:r>
              <a:rPr lang="en-US" sz="3100" b="1" dirty="0">
                <a:latin typeface="Gabriola" panose="04040605051002020D02" pitchFamily="82" charset="0"/>
                <a:ea typeface="Times New Roman" panose="02020603050405020304" pitchFamily="18" charset="0"/>
                <a:cs typeface="Times New Roman" panose="02020603050405020304" pitchFamily="18" charset="0"/>
              </a:rPr>
              <a:t>1</a:t>
            </a:r>
            <a:r>
              <a:rPr lang="en-US" sz="3100" baseline="30000" dirty="0">
                <a:latin typeface="Gabriola" panose="04040605051002020D02" pitchFamily="82" charset="0"/>
                <a:ea typeface="Times New Roman" panose="02020603050405020304" pitchFamily="18" charset="0"/>
                <a:cs typeface="Times New Roman" panose="02020603050405020304" pitchFamily="18" charset="0"/>
              </a:rPr>
              <a:t>st</a:t>
            </a:r>
            <a:r>
              <a:rPr lang="en-US" sz="3100" dirty="0">
                <a:latin typeface="Gabriola" panose="04040605051002020D02" pitchFamily="82" charset="0"/>
                <a:ea typeface="Times New Roman" panose="02020603050405020304" pitchFamily="18" charset="0"/>
                <a:cs typeface="Times New Roman" panose="02020603050405020304" pitchFamily="18" charset="0"/>
              </a:rPr>
              <a:t> Step to </a:t>
            </a:r>
            <a:r>
              <a:rPr lang="en-US" sz="3100" b="1" dirty="0">
                <a:latin typeface="Gabriola" panose="04040605051002020D02" pitchFamily="82" charset="0"/>
                <a:ea typeface="Times New Roman" panose="02020603050405020304" pitchFamily="18" charset="0"/>
                <a:cs typeface="Times New Roman" panose="02020603050405020304" pitchFamily="18" charset="0"/>
              </a:rPr>
              <a:t>Mitigate</a:t>
            </a:r>
            <a:r>
              <a:rPr lang="en-US" sz="3100" dirty="0">
                <a:latin typeface="Gabriola" panose="04040605051002020D02" pitchFamily="82" charset="0"/>
                <a:ea typeface="Times New Roman" panose="02020603050405020304" pitchFamily="18" charset="0"/>
                <a:cs typeface="Times New Roman" panose="02020603050405020304" pitchFamily="18" charset="0"/>
              </a:rPr>
              <a:t> the “</a:t>
            </a:r>
            <a:r>
              <a:rPr lang="en-US" sz="3100" b="1" dirty="0">
                <a:latin typeface="Gabriola" panose="04040605051002020D02" pitchFamily="82" charset="0"/>
                <a:ea typeface="Times New Roman" panose="02020603050405020304" pitchFamily="18" charset="0"/>
                <a:cs typeface="Times New Roman" panose="02020603050405020304" pitchFamily="18" charset="0"/>
              </a:rPr>
              <a:t>Credit Risk</a:t>
            </a:r>
            <a:r>
              <a:rPr lang="en-US" sz="3100" dirty="0">
                <a:latin typeface="Gabriola" panose="04040605051002020D02" pitchFamily="82" charset="0"/>
                <a:ea typeface="Times New Roman" panose="02020603050405020304" pitchFamily="18" charset="0"/>
                <a:cs typeface="Times New Roman" panose="02020603050405020304" pitchFamily="18" charset="0"/>
              </a:rPr>
              <a:t>” of the Banks.</a:t>
            </a:r>
          </a:p>
        </p:txBody>
      </p:sp>
      <p:pic>
        <p:nvPicPr>
          <p:cNvPr id="5" name="Picture 4" descr="How to Read a Digital Footprint | News ...">
            <a:extLst>
              <a:ext uri="{FF2B5EF4-FFF2-40B4-BE49-F238E27FC236}">
                <a16:creationId xmlns:a16="http://schemas.microsoft.com/office/drawing/2014/main" id="{B268CEC8-9D97-84E3-F789-71613268F0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6545" y="42859"/>
            <a:ext cx="1333073" cy="1671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CWAI">
            <a:extLst>
              <a:ext uri="{FF2B5EF4-FFF2-40B4-BE49-F238E27FC236}">
                <a16:creationId xmlns:a16="http://schemas.microsoft.com/office/drawing/2014/main" id="{2CF7E494-6DAC-B8CE-A969-B260592652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8"/>
            <a:ext cx="867785" cy="111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11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normAutofit/>
          </a:bodyPr>
          <a:lstStyle/>
          <a:p>
            <a:pPr marL="0" indent="0" algn="ctr">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Foot Astrology</a:t>
            </a:r>
          </a:p>
          <a:p>
            <a:pPr marL="0" indent="0" algn="ctr">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(Outdated)</a:t>
            </a:r>
          </a:p>
          <a:p>
            <a:pPr marL="0" indent="0" algn="just">
              <a:buNone/>
            </a:pPr>
            <a:r>
              <a:rPr lang="en-US" sz="2400" dirty="0">
                <a:solidFill>
                  <a:schemeClr val="tx1">
                    <a:lumMod val="95000"/>
                    <a:lumOff val="5000"/>
                  </a:schemeClr>
                </a:solidFill>
                <a:latin typeface="Bahnschrift" panose="020B0502040204020203" pitchFamily="34" charset="0"/>
                <a:cs typeface="Arial" panose="020B0604020202020204" pitchFamily="34" charset="0"/>
              </a:rPr>
              <a:t>According to foot lines astrology, lines and markings reveal stress, hidden talents, and positive energy. While the horizontal lines indicate stress or barriers, vertical lines mean positive energy and strength. The moles or birthmarks symbolize specific traits or potential issues.</a:t>
            </a:r>
          </a:p>
          <a:p>
            <a:pPr marL="0" indent="0" algn="just">
              <a:buNone/>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marL="0" indent="0" algn="r">
              <a:buNone/>
            </a:pPr>
            <a:r>
              <a:rPr lang="en-US" sz="2400" dirty="0">
                <a:solidFill>
                  <a:schemeClr val="tx1">
                    <a:lumMod val="95000"/>
                    <a:lumOff val="5000"/>
                  </a:schemeClr>
                </a:solidFill>
                <a:latin typeface="Bahnschrift" panose="020B0502040204020203" pitchFamily="34" charset="0"/>
                <a:cs typeface="Arial" panose="020B0604020202020204" pitchFamily="34" charset="0"/>
              </a:rPr>
              <a:t>These are Predictions.</a:t>
            </a:r>
            <a:endParaRPr lang="en-IN" sz="2400" dirty="0">
              <a:solidFill>
                <a:schemeClr val="tx1">
                  <a:lumMod val="95000"/>
                  <a:lumOff val="5000"/>
                </a:schemeClr>
              </a:solidFill>
              <a:latin typeface="Bahnschrift" panose="020B0502040204020203" pitchFamily="34" charset="0"/>
              <a:cs typeface="Arial" panose="020B0604020202020204" pitchFamily="34" charset="0"/>
            </a:endParaRPr>
          </a:p>
        </p:txBody>
      </p:sp>
      <p:pic>
        <p:nvPicPr>
          <p:cNvPr id="3" name="Picture 2" descr="How to Read a Digital Footprint | News ...">
            <a:extLst>
              <a:ext uri="{FF2B5EF4-FFF2-40B4-BE49-F238E27FC236}">
                <a16:creationId xmlns:a16="http://schemas.microsoft.com/office/drawing/2014/main" id="{2654CB0A-8878-6521-4E20-2DB36E2398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oot Reading Astrology Service in ...">
            <a:extLst>
              <a:ext uri="{FF2B5EF4-FFF2-40B4-BE49-F238E27FC236}">
                <a16:creationId xmlns:a16="http://schemas.microsoft.com/office/drawing/2014/main" id="{326300E6-C98C-CD0B-8BE2-D19DF1A1B7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9238" y="4757738"/>
            <a:ext cx="1985962" cy="1609738"/>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B5BB0572-1B1D-04C3-2366-6843D5429306}"/>
              </a:ext>
            </a:extLst>
          </p:cNvPr>
          <p:cNvSpPr/>
          <p:nvPr/>
        </p:nvSpPr>
        <p:spPr>
          <a:xfrm>
            <a:off x="214314" y="1971672"/>
            <a:ext cx="2900362" cy="1128713"/>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i="0" dirty="0">
                <a:solidFill>
                  <a:schemeClr val="tx1"/>
                </a:solidFill>
                <a:effectLst/>
                <a:latin typeface="Google Sans"/>
              </a:rPr>
              <a:t>"In a Lighter </a:t>
            </a:r>
            <a:r>
              <a:rPr lang="en-IN" b="1" dirty="0">
                <a:solidFill>
                  <a:schemeClr val="tx1"/>
                </a:solidFill>
                <a:latin typeface="Google Sans"/>
              </a:rPr>
              <a:t>V</a:t>
            </a:r>
            <a:r>
              <a:rPr lang="en-IN" b="1" i="0" dirty="0">
                <a:solidFill>
                  <a:schemeClr val="tx1"/>
                </a:solidFill>
                <a:effectLst/>
                <a:latin typeface="Google Sans"/>
              </a:rPr>
              <a:t>ein"</a:t>
            </a:r>
            <a:endParaRPr lang="en-IN" b="1" dirty="0">
              <a:solidFill>
                <a:schemeClr val="tx1"/>
              </a:solidFill>
            </a:endParaRPr>
          </a:p>
        </p:txBody>
      </p:sp>
      <p:pic>
        <p:nvPicPr>
          <p:cNvPr id="1026" name="Picture 2" descr="ICWAI">
            <a:extLst>
              <a:ext uri="{FF2B5EF4-FFF2-40B4-BE49-F238E27FC236}">
                <a16:creationId xmlns:a16="http://schemas.microsoft.com/office/drawing/2014/main" id="{6315DC82-EFB0-A87A-0A4F-240EB4728E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367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kumimoji="0" lang="en-US" sz="3100" b="1" i="0" u="none" strike="noStrike" kern="1200" cap="none" spc="0" normalizeH="0" baseline="0" noProof="0" dirty="0">
              <a:ln>
                <a:noFill/>
              </a:ln>
              <a:solidFill>
                <a:prstClr val="black">
                  <a:lumMod val="85000"/>
                  <a:lumOff val="15000"/>
                </a:prstClr>
              </a:solidFill>
              <a:effectLst/>
              <a:uLnTx/>
              <a:uFillTx/>
              <a:latin typeface="Aptos" panose="020B0004020202020204" pitchFamily="34" charset="0"/>
              <a:ea typeface="+mj-ea"/>
              <a:cs typeface="+mj-cs"/>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11138"/>
            <a:ext cx="9678142" cy="4932312"/>
          </a:xfrm>
        </p:spPr>
        <p:txBody>
          <a:bodyPr>
            <a:noAutofit/>
          </a:bodyPr>
          <a:lstStyle/>
          <a:p>
            <a:pPr algn="just">
              <a:lnSpc>
                <a:spcPct val="115000"/>
              </a:lnSpc>
              <a:spcAft>
                <a:spcPts val="1000"/>
              </a:spcAft>
            </a:pPr>
            <a:endParaRPr lang="en-US" sz="3100" b="1" dirty="0">
              <a:latin typeface="Gabriola" panose="04040605051002020D02" pitchFamily="82"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3100" b="1" dirty="0">
                <a:latin typeface="Gabriola" panose="04040605051002020D02" pitchFamily="82" charset="0"/>
                <a:ea typeface="Times New Roman" panose="02020603050405020304" pitchFamily="18" charset="0"/>
                <a:cs typeface="Times New Roman" panose="02020603050405020304" pitchFamily="18" charset="0"/>
              </a:rPr>
              <a:t>This Process</a:t>
            </a:r>
            <a:r>
              <a:rPr lang="en-US" sz="3100" dirty="0">
                <a:latin typeface="Gabriola" panose="04040605051002020D02" pitchFamily="82" charset="0"/>
                <a:ea typeface="Times New Roman" panose="02020603050405020304" pitchFamily="18" charset="0"/>
                <a:cs typeface="Times New Roman" panose="02020603050405020304" pitchFamily="18" charset="0"/>
              </a:rPr>
              <a:t> Helps Banks to “</a:t>
            </a:r>
            <a:r>
              <a:rPr lang="en-US" sz="3100" b="1" dirty="0">
                <a:latin typeface="Gabriola" panose="04040605051002020D02" pitchFamily="82" charset="0"/>
                <a:ea typeface="Times New Roman" panose="02020603050405020304" pitchFamily="18" charset="0"/>
                <a:cs typeface="Times New Roman" panose="02020603050405020304" pitchFamily="18" charset="0"/>
              </a:rPr>
              <a:t>Anticipate and Prevent or Mitigate</a:t>
            </a:r>
            <a:r>
              <a:rPr lang="en-US" sz="3100" dirty="0">
                <a:latin typeface="Gabriola" panose="04040605051002020D02" pitchFamily="82" charset="0"/>
                <a:ea typeface="Times New Roman" panose="02020603050405020304" pitchFamily="18" charset="0"/>
                <a:cs typeface="Times New Roman" panose="02020603050405020304" pitchFamily="18" charset="0"/>
              </a:rPr>
              <a:t>” Adverse Impacts and therefore it have been given an Utmost Importance in </a:t>
            </a:r>
            <a:r>
              <a:rPr lang="en-US" sz="3100" b="1" dirty="0">
                <a:latin typeface="Gabriola" panose="04040605051002020D02" pitchFamily="82" charset="0"/>
                <a:ea typeface="Times New Roman" panose="02020603050405020304" pitchFamily="18" charset="0"/>
                <a:cs typeface="Times New Roman" panose="02020603050405020304" pitchFamily="18" charset="0"/>
              </a:rPr>
              <a:t>Forming any Lending Decisions</a:t>
            </a:r>
            <a:r>
              <a:rPr lang="en-US" sz="3100" dirty="0">
                <a:latin typeface="Gabriola" panose="04040605051002020D02" pitchFamily="82" charset="0"/>
                <a:ea typeface="Times New Roman" panose="02020603050405020304" pitchFamily="18" charset="0"/>
                <a:cs typeface="Times New Roman" panose="02020603050405020304" pitchFamily="18" charset="0"/>
              </a:rPr>
              <a:t>. </a:t>
            </a:r>
          </a:p>
          <a:p>
            <a:pPr algn="just">
              <a:lnSpc>
                <a:spcPct val="115000"/>
              </a:lnSpc>
              <a:spcAft>
                <a:spcPts val="1000"/>
              </a:spcAft>
            </a:pPr>
            <a:endParaRPr lang="en-US" sz="3100" dirty="0">
              <a:latin typeface="Gabriola" panose="04040605051002020D02" pitchFamily="82"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3100" b="1" dirty="0">
                <a:latin typeface="Gabriola" panose="04040605051002020D02" pitchFamily="82" charset="0"/>
                <a:ea typeface="Times New Roman" panose="02020603050405020304" pitchFamily="18" charset="0"/>
                <a:cs typeface="Times New Roman" panose="02020603050405020304" pitchFamily="18" charset="0"/>
              </a:rPr>
              <a:t>Quality</a:t>
            </a:r>
            <a:r>
              <a:rPr lang="en-US" sz="3100" dirty="0">
                <a:latin typeface="Gabriola" panose="04040605051002020D02" pitchFamily="82" charset="0"/>
                <a:ea typeface="Times New Roman" panose="02020603050405020304" pitchFamily="18" charset="0"/>
                <a:cs typeface="Times New Roman" panose="02020603050405020304" pitchFamily="18" charset="0"/>
              </a:rPr>
              <a:t> of “</a:t>
            </a:r>
            <a:r>
              <a:rPr lang="en-US" sz="3100" u="sng" dirty="0">
                <a:latin typeface="Gabriola" panose="04040605051002020D02" pitchFamily="82" charset="0"/>
                <a:ea typeface="Times New Roman" panose="02020603050405020304" pitchFamily="18" charset="0"/>
                <a:cs typeface="Times New Roman" panose="02020603050405020304" pitchFamily="18" charset="0"/>
              </a:rPr>
              <a:t>Digital Footprints</a:t>
            </a:r>
            <a:r>
              <a:rPr lang="en-US" sz="3100" dirty="0">
                <a:latin typeface="Gabriola" panose="04040605051002020D02" pitchFamily="82" charset="0"/>
                <a:ea typeface="Times New Roman" panose="02020603050405020304" pitchFamily="18" charset="0"/>
                <a:cs typeface="Times New Roman" panose="02020603050405020304" pitchFamily="18" charset="0"/>
              </a:rPr>
              <a:t>” has a “</a:t>
            </a:r>
            <a:r>
              <a:rPr lang="en-US" sz="3100" b="1" dirty="0">
                <a:latin typeface="Gabriola" panose="04040605051002020D02" pitchFamily="82" charset="0"/>
                <a:ea typeface="Times New Roman" panose="02020603050405020304" pitchFamily="18" charset="0"/>
                <a:cs typeface="Times New Roman" panose="02020603050405020304" pitchFamily="18" charset="0"/>
              </a:rPr>
              <a:t>Direct Impact</a:t>
            </a:r>
            <a:r>
              <a:rPr lang="en-US" sz="3100" dirty="0">
                <a:latin typeface="Gabriola" panose="04040605051002020D02" pitchFamily="82" charset="0"/>
                <a:ea typeface="Times New Roman" panose="02020603050405020304" pitchFamily="18" charset="0"/>
                <a:cs typeface="Times New Roman" panose="02020603050405020304" pitchFamily="18" charset="0"/>
              </a:rPr>
              <a:t>” on the “</a:t>
            </a:r>
            <a:r>
              <a:rPr lang="en-US" sz="3100" u="sng" dirty="0">
                <a:latin typeface="Gabriola" panose="04040605051002020D02" pitchFamily="82" charset="0"/>
                <a:ea typeface="Times New Roman" panose="02020603050405020304" pitchFamily="18" charset="0"/>
                <a:cs typeface="Times New Roman" panose="02020603050405020304" pitchFamily="18" charset="0"/>
              </a:rPr>
              <a:t>Loan Closing</a:t>
            </a:r>
            <a:r>
              <a:rPr lang="en-US" sz="3100" dirty="0">
                <a:latin typeface="Gabriola" panose="04040605051002020D02" pitchFamily="82" charset="0"/>
                <a:ea typeface="Times New Roman" panose="02020603050405020304" pitchFamily="18" charset="0"/>
                <a:cs typeface="Times New Roman" panose="02020603050405020304" pitchFamily="18" charset="0"/>
              </a:rPr>
              <a:t>”.</a:t>
            </a:r>
          </a:p>
          <a:p>
            <a:pPr algn="just">
              <a:lnSpc>
                <a:spcPct val="115000"/>
              </a:lnSpc>
              <a:spcAft>
                <a:spcPts val="1000"/>
              </a:spcAft>
            </a:pPr>
            <a:endParaRPr lang="en-US" sz="4100" dirty="0">
              <a:latin typeface="Gabriola" panose="04040605051002020D02" pitchFamily="82" charset="0"/>
              <a:ea typeface="Times New Roman" panose="02020603050405020304" pitchFamily="18" charset="0"/>
              <a:cs typeface="Times New Roman" panose="02020603050405020304" pitchFamily="18" charset="0"/>
            </a:endParaRPr>
          </a:p>
        </p:txBody>
      </p:sp>
      <p:pic>
        <p:nvPicPr>
          <p:cNvPr id="5" name="Picture 4" descr="How to Read a Digital Footprint | News ...">
            <a:extLst>
              <a:ext uri="{FF2B5EF4-FFF2-40B4-BE49-F238E27FC236}">
                <a16:creationId xmlns:a16="http://schemas.microsoft.com/office/drawing/2014/main" id="{48283DAB-D8F2-7BED-088B-4CD9C0496D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6545" y="42859"/>
            <a:ext cx="1333073" cy="1671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CWAI">
            <a:extLst>
              <a:ext uri="{FF2B5EF4-FFF2-40B4-BE49-F238E27FC236}">
                <a16:creationId xmlns:a16="http://schemas.microsoft.com/office/drawing/2014/main" id="{DD5CBDE4-D1D3-33A2-5204-E8A4EED68D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8"/>
            <a:ext cx="867785" cy="111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889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kumimoji="0" lang="en-US" sz="3100" i="0" u="none" strike="noStrike" kern="1200" cap="none" spc="0" normalizeH="0" baseline="0" noProof="0" dirty="0">
              <a:ln>
                <a:noFill/>
              </a:ln>
              <a:solidFill>
                <a:prstClr val="black">
                  <a:lumMod val="85000"/>
                  <a:lumOff val="15000"/>
                </a:prstClr>
              </a:solidFill>
              <a:effectLst/>
              <a:uLnTx/>
              <a:uFillTx/>
              <a:latin typeface="Aptos" panose="020B0004020202020204" pitchFamily="34" charset="0"/>
              <a:ea typeface="+mj-ea"/>
              <a:cs typeface="+mj-cs"/>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091613" y="911138"/>
            <a:ext cx="9857810" cy="4932312"/>
          </a:xfrm>
        </p:spPr>
        <p:txBody>
          <a:bodyPr>
            <a:noAutofit/>
          </a:bodyPr>
          <a:lstStyle/>
          <a:p>
            <a:pPr algn="just">
              <a:lnSpc>
                <a:spcPct val="115000"/>
              </a:lnSpc>
              <a:spcAft>
                <a:spcPts val="1000"/>
              </a:spcAft>
            </a:pPr>
            <a:r>
              <a:rPr lang="en-US" sz="3100" dirty="0">
                <a:latin typeface="Gabriola" panose="04040605051002020D02" pitchFamily="82" charset="0"/>
                <a:ea typeface="Times New Roman" panose="02020603050405020304" pitchFamily="18" charset="0"/>
                <a:cs typeface="Times New Roman" panose="02020603050405020304" pitchFamily="18" charset="0"/>
              </a:rPr>
              <a:t>The Process of Verifying </a:t>
            </a:r>
            <a:r>
              <a:rPr lang="en-US" sz="3100" b="1" dirty="0">
                <a:latin typeface="Gabriola" panose="04040605051002020D02" pitchFamily="82" charset="0"/>
                <a:ea typeface="Times New Roman" panose="02020603050405020304" pitchFamily="18" charset="0"/>
                <a:cs typeface="Times New Roman" panose="02020603050405020304" pitchFamily="18" charset="0"/>
              </a:rPr>
              <a:t>Digital Footprints</a:t>
            </a:r>
            <a:r>
              <a:rPr lang="en-US" sz="3100" dirty="0">
                <a:latin typeface="Gabriola" panose="04040605051002020D02" pitchFamily="82" charset="0"/>
                <a:ea typeface="Times New Roman" panose="02020603050405020304" pitchFamily="18" charset="0"/>
                <a:cs typeface="Times New Roman" panose="02020603050405020304" pitchFamily="18" charset="0"/>
              </a:rPr>
              <a:t> </a:t>
            </a:r>
            <a:r>
              <a:rPr lang="en-US" sz="3100" u="sng" dirty="0">
                <a:latin typeface="Gabriola" panose="04040605051002020D02" pitchFamily="82" charset="0"/>
                <a:ea typeface="Times New Roman" panose="02020603050405020304" pitchFamily="18" charset="0"/>
                <a:cs typeface="Times New Roman" panose="02020603050405020304" pitchFamily="18" charset="0"/>
              </a:rPr>
              <a:t>Covers</a:t>
            </a:r>
            <a:r>
              <a:rPr lang="en-US" sz="3100" dirty="0">
                <a:latin typeface="Gabriola" panose="04040605051002020D02" pitchFamily="82" charset="0"/>
                <a:ea typeface="Times New Roman" panose="02020603050405020304" pitchFamily="18" charset="0"/>
                <a:cs typeface="Times New Roman" panose="02020603050405020304" pitchFamily="18" charset="0"/>
              </a:rPr>
              <a:t>: </a:t>
            </a:r>
          </a:p>
          <a:p>
            <a:pPr marL="457200" indent="-457200" algn="just">
              <a:lnSpc>
                <a:spcPct val="115000"/>
              </a:lnSpc>
              <a:spcAft>
                <a:spcPts val="1000"/>
              </a:spcAft>
              <a:buFont typeface="Wingdings" panose="05000000000000000000" pitchFamily="2" charset="2"/>
              <a:buChar char="ü"/>
            </a:pPr>
            <a:r>
              <a:rPr lang="en-US" sz="3100" b="1" dirty="0">
                <a:latin typeface="Gabriola" panose="04040605051002020D02" pitchFamily="82" charset="0"/>
                <a:ea typeface="Times New Roman" panose="02020603050405020304" pitchFamily="18" charset="0"/>
                <a:cs typeface="Times New Roman" panose="02020603050405020304" pitchFamily="18" charset="0"/>
              </a:rPr>
              <a:t>Retail Borrowers – </a:t>
            </a:r>
            <a:r>
              <a:rPr lang="en-US" sz="3100" dirty="0">
                <a:latin typeface="Gabriola" panose="04040605051002020D02" pitchFamily="82" charset="0"/>
                <a:ea typeface="Times New Roman" panose="02020603050405020304" pitchFamily="18" charset="0"/>
                <a:cs typeface="Times New Roman" panose="02020603050405020304" pitchFamily="18" charset="0"/>
              </a:rPr>
              <a:t>Individuals who apply for Housing, Car, Personal Loans.</a:t>
            </a:r>
          </a:p>
          <a:p>
            <a:pPr marL="457200" indent="-457200" algn="just">
              <a:lnSpc>
                <a:spcPct val="115000"/>
              </a:lnSpc>
              <a:spcAft>
                <a:spcPts val="1000"/>
              </a:spcAft>
              <a:buFont typeface="Wingdings" panose="05000000000000000000" pitchFamily="2" charset="2"/>
              <a:buChar char="ü"/>
            </a:pPr>
            <a:r>
              <a:rPr lang="en-US" sz="3100" b="1" dirty="0">
                <a:latin typeface="Gabriola" panose="04040605051002020D02" pitchFamily="82" charset="0"/>
                <a:ea typeface="Times New Roman" panose="02020603050405020304" pitchFamily="18" charset="0"/>
                <a:cs typeface="Times New Roman" panose="02020603050405020304" pitchFamily="18" charset="0"/>
              </a:rPr>
              <a:t>Borrowing Entities</a:t>
            </a:r>
            <a:r>
              <a:rPr lang="en-US" sz="3100" dirty="0">
                <a:latin typeface="Gabriola" panose="04040605051002020D02" pitchFamily="82" charset="0"/>
                <a:ea typeface="Times New Roman" panose="02020603050405020304" pitchFamily="18" charset="0"/>
                <a:cs typeface="Times New Roman" panose="02020603050405020304" pitchFamily="18" charset="0"/>
              </a:rPr>
              <a:t>, its Promoters / Directors / Partners (To Consider </a:t>
            </a:r>
            <a:r>
              <a:rPr lang="en-US" sz="3100" b="1" dirty="0">
                <a:latin typeface="Gabriola" panose="04040605051002020D02" pitchFamily="82" charset="0"/>
                <a:ea typeface="Times New Roman" panose="02020603050405020304" pitchFamily="18" charset="0"/>
                <a:cs typeface="Times New Roman" panose="02020603050405020304" pitchFamily="18" charset="0"/>
              </a:rPr>
              <a:t>Capability and Credibility of the People</a:t>
            </a:r>
            <a:r>
              <a:rPr lang="en-US" sz="3100" dirty="0">
                <a:latin typeface="Gabriola" panose="04040605051002020D02" pitchFamily="82" charset="0"/>
                <a:ea typeface="Times New Roman" panose="02020603050405020304" pitchFamily="18" charset="0"/>
                <a:cs typeface="Times New Roman" panose="02020603050405020304" pitchFamily="18" charset="0"/>
              </a:rPr>
              <a:t> who are </a:t>
            </a:r>
            <a:r>
              <a:rPr lang="en-US" sz="3100" b="1" dirty="0">
                <a:latin typeface="Gabriola" panose="04040605051002020D02" pitchFamily="82" charset="0"/>
                <a:ea typeface="Times New Roman" panose="02020603050405020304" pitchFamily="18" charset="0"/>
                <a:cs typeface="Times New Roman" panose="02020603050405020304" pitchFamily="18" charset="0"/>
              </a:rPr>
              <a:t>Operating the Company</a:t>
            </a:r>
            <a:r>
              <a:rPr lang="en-US" sz="3100" dirty="0">
                <a:latin typeface="Gabriola" panose="04040605051002020D02" pitchFamily="82" charset="0"/>
                <a:ea typeface="Times New Roman" panose="02020603050405020304" pitchFamily="18" charset="0"/>
                <a:cs typeface="Times New Roman" panose="02020603050405020304" pitchFamily="18" charset="0"/>
              </a:rPr>
              <a:t>). </a:t>
            </a:r>
          </a:p>
          <a:p>
            <a:pPr marL="457200" indent="-457200" algn="just">
              <a:lnSpc>
                <a:spcPct val="115000"/>
              </a:lnSpc>
              <a:spcAft>
                <a:spcPts val="1000"/>
              </a:spcAft>
              <a:buFont typeface="Wingdings" panose="05000000000000000000" pitchFamily="2" charset="2"/>
              <a:buChar char="ü"/>
            </a:pPr>
            <a:r>
              <a:rPr lang="en-US" sz="3100" dirty="0">
                <a:latin typeface="Gabriola" panose="04040605051002020D02" pitchFamily="82" charset="0"/>
                <a:ea typeface="Times New Roman" panose="02020603050405020304" pitchFamily="18" charset="0"/>
                <a:cs typeface="Times New Roman" panose="02020603050405020304" pitchFamily="18" charset="0"/>
              </a:rPr>
              <a:t>“</a:t>
            </a:r>
            <a:r>
              <a:rPr lang="en-US" sz="3100" b="1" dirty="0">
                <a:latin typeface="Gabriola" panose="04040605051002020D02" pitchFamily="82" charset="0"/>
                <a:ea typeface="Times New Roman" panose="02020603050405020304" pitchFamily="18" charset="0"/>
                <a:cs typeface="Times New Roman" panose="02020603050405020304" pitchFamily="18" charset="0"/>
              </a:rPr>
              <a:t>Group Companies</a:t>
            </a:r>
            <a:r>
              <a:rPr lang="en-US" sz="3100" dirty="0">
                <a:latin typeface="Gabriola" panose="04040605051002020D02" pitchFamily="82" charset="0"/>
                <a:ea typeface="Times New Roman" panose="02020603050405020304" pitchFamily="18" charset="0"/>
                <a:cs typeface="Times New Roman" panose="02020603050405020304" pitchFamily="18" charset="0"/>
              </a:rPr>
              <a:t>”, or </a:t>
            </a:r>
          </a:p>
          <a:p>
            <a:pPr marL="457200" indent="-457200" algn="just">
              <a:lnSpc>
                <a:spcPct val="115000"/>
              </a:lnSpc>
              <a:spcAft>
                <a:spcPts val="1000"/>
              </a:spcAft>
              <a:buFont typeface="Wingdings" panose="05000000000000000000" pitchFamily="2" charset="2"/>
              <a:buChar char="ü"/>
            </a:pPr>
            <a:r>
              <a:rPr lang="en-US" sz="3100" dirty="0">
                <a:latin typeface="Gabriola" panose="04040605051002020D02" pitchFamily="82" charset="0"/>
                <a:ea typeface="Times New Roman" panose="02020603050405020304" pitchFamily="18" charset="0"/>
                <a:cs typeface="Times New Roman" panose="02020603050405020304" pitchFamily="18" charset="0"/>
              </a:rPr>
              <a:t>Any other “</a:t>
            </a:r>
            <a:r>
              <a:rPr lang="en-US" sz="3100" b="1" dirty="0">
                <a:latin typeface="Gabriola" panose="04040605051002020D02" pitchFamily="82" charset="0"/>
                <a:ea typeface="Times New Roman" panose="02020603050405020304" pitchFamily="18" charset="0"/>
                <a:cs typeface="Times New Roman" panose="02020603050405020304" pitchFamily="18" charset="0"/>
              </a:rPr>
              <a:t>Companies where Directors</a:t>
            </a:r>
            <a:r>
              <a:rPr lang="en-US" sz="3100" dirty="0">
                <a:latin typeface="Gabriola" panose="04040605051002020D02" pitchFamily="82" charset="0"/>
                <a:ea typeface="Times New Roman" panose="02020603050405020304" pitchFamily="18" charset="0"/>
                <a:cs typeface="Times New Roman" panose="02020603050405020304" pitchFamily="18" charset="0"/>
              </a:rPr>
              <a:t>” are Interested.</a:t>
            </a:r>
          </a:p>
        </p:txBody>
      </p:sp>
      <p:pic>
        <p:nvPicPr>
          <p:cNvPr id="5" name="Picture 4" descr="How to Read a Digital Footprint | News ...">
            <a:extLst>
              <a:ext uri="{FF2B5EF4-FFF2-40B4-BE49-F238E27FC236}">
                <a16:creationId xmlns:a16="http://schemas.microsoft.com/office/drawing/2014/main" id="{FB068C3F-3A78-77EE-4C46-6E4AA8DADD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6545" y="42859"/>
            <a:ext cx="1333073" cy="1671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CWAI">
            <a:extLst>
              <a:ext uri="{FF2B5EF4-FFF2-40B4-BE49-F238E27FC236}">
                <a16:creationId xmlns:a16="http://schemas.microsoft.com/office/drawing/2014/main" id="{8247B31A-0D2A-00F1-64C5-940B863460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8"/>
            <a:ext cx="867785" cy="111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421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kumimoji="0" lang="en-US" sz="3100" i="0" u="none" strike="noStrike" kern="1200" cap="none" spc="0" normalizeH="0" baseline="0" noProof="0" dirty="0">
              <a:ln>
                <a:noFill/>
              </a:ln>
              <a:solidFill>
                <a:prstClr val="black">
                  <a:lumMod val="85000"/>
                  <a:lumOff val="15000"/>
                </a:prstClr>
              </a:solidFill>
              <a:effectLst/>
              <a:uLnTx/>
              <a:uFillTx/>
              <a:latin typeface="Aptos" panose="020B0004020202020204" pitchFamily="34" charset="0"/>
              <a:ea typeface="+mj-ea"/>
              <a:cs typeface="+mj-cs"/>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11138"/>
            <a:ext cx="9678142" cy="4932312"/>
          </a:xfrm>
        </p:spPr>
        <p:txBody>
          <a:bodyPr>
            <a:noAutofit/>
          </a:bodyPr>
          <a:lstStyle/>
          <a:p>
            <a:pPr algn="just">
              <a:lnSpc>
                <a:spcPct val="115000"/>
              </a:lnSpc>
              <a:spcAft>
                <a:spcPts val="1000"/>
              </a:spcAft>
            </a:pPr>
            <a:endParaRPr lang="en-US" sz="4100" dirty="0">
              <a:latin typeface="Gabriola" panose="04040605051002020D02" pitchFamily="82" charset="0"/>
              <a:ea typeface="Times New Roman" panose="02020603050405020304" pitchFamily="18" charset="0"/>
              <a:cs typeface="Times New Roman" panose="02020603050405020304" pitchFamily="18" charset="0"/>
            </a:endParaRPr>
          </a:p>
          <a:p>
            <a:pPr algn="ctr">
              <a:lnSpc>
                <a:spcPct val="115000"/>
              </a:lnSpc>
              <a:spcAft>
                <a:spcPts val="1000"/>
              </a:spcAft>
            </a:pPr>
            <a:endParaRPr lang="en-US" sz="4500" b="1" dirty="0">
              <a:latin typeface="Gabriola" panose="04040605051002020D02" pitchFamily="82"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4500" b="1" dirty="0">
                <a:latin typeface="Gabriola" panose="04040605051002020D02" pitchFamily="82" charset="0"/>
                <a:ea typeface="Times New Roman" panose="02020603050405020304" pitchFamily="18" charset="0"/>
                <a:cs typeface="Times New Roman" panose="02020603050405020304" pitchFamily="18" charset="0"/>
              </a:rPr>
              <a:t>Digital Footprints useful in Lending Decision / Process</a:t>
            </a:r>
          </a:p>
        </p:txBody>
      </p:sp>
      <p:pic>
        <p:nvPicPr>
          <p:cNvPr id="5" name="Picture 4" descr="How to Read a Digital Footprint | News ...">
            <a:extLst>
              <a:ext uri="{FF2B5EF4-FFF2-40B4-BE49-F238E27FC236}">
                <a16:creationId xmlns:a16="http://schemas.microsoft.com/office/drawing/2014/main" id="{0BD35D1A-9F97-72FF-2701-E0382BB2CA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6545" y="42859"/>
            <a:ext cx="1333073" cy="1671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CWAI">
            <a:extLst>
              <a:ext uri="{FF2B5EF4-FFF2-40B4-BE49-F238E27FC236}">
                <a16:creationId xmlns:a16="http://schemas.microsoft.com/office/drawing/2014/main" id="{808A24FF-ED5D-6BC7-6C86-BFC13B22EF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8"/>
            <a:ext cx="867785" cy="111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39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kumimoji="0" lang="en-US" sz="3100" i="0" u="none" strike="noStrike" kern="1200" cap="none" spc="0" normalizeH="0" baseline="0" noProof="0" dirty="0">
              <a:ln>
                <a:noFill/>
              </a:ln>
              <a:solidFill>
                <a:prstClr val="black">
                  <a:lumMod val="85000"/>
                  <a:lumOff val="15000"/>
                </a:prstClr>
              </a:solidFill>
              <a:effectLst/>
              <a:uLnTx/>
              <a:uFillTx/>
              <a:latin typeface="Aptos" panose="020B0004020202020204" pitchFamily="34" charset="0"/>
              <a:ea typeface="+mj-ea"/>
              <a:cs typeface="+mj-cs"/>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11138"/>
            <a:ext cx="9678142" cy="4932312"/>
          </a:xfrm>
        </p:spPr>
        <p:txBody>
          <a:bodyPr>
            <a:noAutofit/>
          </a:bodyPr>
          <a:lstStyle/>
          <a:p>
            <a:pPr algn="just">
              <a:lnSpc>
                <a:spcPct val="115000"/>
              </a:lnSpc>
              <a:spcAft>
                <a:spcPts val="1000"/>
              </a:spcAft>
            </a:pPr>
            <a:endParaRPr lang="en-US" sz="4100" dirty="0">
              <a:latin typeface="Gabriola" panose="04040605051002020D02" pitchFamily="82" charset="0"/>
              <a:ea typeface="Times New Roman" panose="02020603050405020304" pitchFamily="18" charset="0"/>
              <a:cs typeface="Times New Roman" panose="02020603050405020304" pitchFamily="18" charset="0"/>
            </a:endParaRPr>
          </a:p>
          <a:p>
            <a:pPr algn="ctr">
              <a:lnSpc>
                <a:spcPct val="115000"/>
              </a:lnSpc>
              <a:spcAft>
                <a:spcPts val="1000"/>
              </a:spcAft>
            </a:pPr>
            <a:endParaRPr lang="en-US" sz="4100" b="1" dirty="0">
              <a:latin typeface="Gabriola" panose="04040605051002020D02" pitchFamily="82"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4100" b="1" dirty="0">
                <a:latin typeface="Gabriola" panose="04040605051002020D02" pitchFamily="82" charset="0"/>
                <a:ea typeface="Times New Roman" panose="02020603050405020304" pitchFamily="18" charset="0"/>
                <a:cs typeface="Times New Roman" panose="02020603050405020304" pitchFamily="18" charset="0"/>
              </a:rPr>
              <a:t>KYC Documents</a:t>
            </a:r>
          </a:p>
        </p:txBody>
      </p:sp>
      <p:pic>
        <p:nvPicPr>
          <p:cNvPr id="5" name="Picture 4" descr="How to Read a Digital Footprint | News ...">
            <a:extLst>
              <a:ext uri="{FF2B5EF4-FFF2-40B4-BE49-F238E27FC236}">
                <a16:creationId xmlns:a16="http://schemas.microsoft.com/office/drawing/2014/main" id="{703F3C4E-261F-A16E-011B-6B4E0B0987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6545" y="42859"/>
            <a:ext cx="1333073" cy="1671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CWAI">
            <a:extLst>
              <a:ext uri="{FF2B5EF4-FFF2-40B4-BE49-F238E27FC236}">
                <a16:creationId xmlns:a16="http://schemas.microsoft.com/office/drawing/2014/main" id="{2850D9F1-3A45-22A9-7BBB-1FC17A69AB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8"/>
            <a:ext cx="867785" cy="111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789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kumimoji="0" lang="en-US" sz="3100" i="0" u="none" strike="noStrike" kern="1200" cap="none" spc="0" normalizeH="0" baseline="0" noProof="0" dirty="0">
              <a:ln>
                <a:noFill/>
              </a:ln>
              <a:solidFill>
                <a:prstClr val="black">
                  <a:lumMod val="85000"/>
                  <a:lumOff val="15000"/>
                </a:prstClr>
              </a:solidFill>
              <a:effectLst/>
              <a:uLnTx/>
              <a:uFillTx/>
              <a:latin typeface="Aptos" panose="020B0004020202020204" pitchFamily="34" charset="0"/>
              <a:ea typeface="+mj-ea"/>
              <a:cs typeface="+mj-cs"/>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11138"/>
            <a:ext cx="9678142" cy="4932312"/>
          </a:xfrm>
        </p:spPr>
        <p:txBody>
          <a:bodyPr>
            <a:noAutofit/>
          </a:bodyPr>
          <a:lstStyle/>
          <a:p>
            <a:pPr algn="just">
              <a:lnSpc>
                <a:spcPct val="115000"/>
              </a:lnSpc>
              <a:spcAft>
                <a:spcPts val="1000"/>
              </a:spcAft>
            </a:pPr>
            <a:endParaRPr lang="en-US" sz="4100" dirty="0">
              <a:latin typeface="Gabriola" panose="04040605051002020D02" pitchFamily="82"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3100" dirty="0">
                <a:latin typeface="Gabriola" panose="04040605051002020D02" pitchFamily="82" charset="0"/>
                <a:ea typeface="Times New Roman" panose="02020603050405020304" pitchFamily="18" charset="0"/>
                <a:cs typeface="Times New Roman" panose="02020603050405020304" pitchFamily="18" charset="0"/>
              </a:rPr>
              <a:t>‘</a:t>
            </a:r>
            <a:r>
              <a:rPr lang="en-US" sz="3100" b="1" dirty="0">
                <a:latin typeface="Gabriola" panose="04040605051002020D02" pitchFamily="82" charset="0"/>
                <a:ea typeface="Times New Roman" panose="02020603050405020304" pitchFamily="18" charset="0"/>
                <a:cs typeface="Times New Roman" panose="02020603050405020304" pitchFamily="18" charset="0"/>
              </a:rPr>
              <a:t>Know Your Customer</a:t>
            </a:r>
            <a:r>
              <a:rPr lang="en-US" sz="3100" dirty="0">
                <a:latin typeface="Gabriola" panose="04040605051002020D02" pitchFamily="82" charset="0"/>
                <a:ea typeface="Times New Roman" panose="02020603050405020304" pitchFamily="18" charset="0"/>
                <a:cs typeface="Times New Roman" panose="02020603050405020304" pitchFamily="18" charset="0"/>
              </a:rPr>
              <a:t>’ Documents and is a “</a:t>
            </a:r>
            <a:r>
              <a:rPr lang="en-US" sz="3100" b="1" dirty="0">
                <a:latin typeface="Gabriola" panose="04040605051002020D02" pitchFamily="82" charset="0"/>
                <a:ea typeface="Times New Roman" panose="02020603050405020304" pitchFamily="18" charset="0"/>
                <a:cs typeface="Times New Roman" panose="02020603050405020304" pitchFamily="18" charset="0"/>
              </a:rPr>
              <a:t>Mandatory and Regulatory</a:t>
            </a:r>
            <a:r>
              <a:rPr lang="en-US" sz="3100" dirty="0">
                <a:latin typeface="Gabriola" panose="04040605051002020D02" pitchFamily="82" charset="0"/>
                <a:ea typeface="Times New Roman" panose="02020603050405020304" pitchFamily="18" charset="0"/>
                <a:cs typeface="Times New Roman" panose="02020603050405020304" pitchFamily="18" charset="0"/>
              </a:rPr>
              <a:t>” requirement to “</a:t>
            </a:r>
            <a:r>
              <a:rPr lang="en-US" sz="3100" b="1" dirty="0">
                <a:latin typeface="Gabriola" panose="04040605051002020D02" pitchFamily="82" charset="0"/>
                <a:ea typeface="Times New Roman" panose="02020603050405020304" pitchFamily="18" charset="0"/>
                <a:cs typeface="Times New Roman" panose="02020603050405020304" pitchFamily="18" charset="0"/>
              </a:rPr>
              <a:t>Identify and Verify</a:t>
            </a:r>
            <a:r>
              <a:rPr lang="en-US" sz="3100" dirty="0">
                <a:latin typeface="Gabriola" panose="04040605051002020D02" pitchFamily="82" charset="0"/>
                <a:ea typeface="Times New Roman" panose="02020603050405020304" pitchFamily="18" charset="0"/>
                <a:cs typeface="Times New Roman" panose="02020603050405020304" pitchFamily="18" charset="0"/>
              </a:rPr>
              <a:t>” the details of a Business Entity / Individual Customers. </a:t>
            </a:r>
          </a:p>
        </p:txBody>
      </p:sp>
      <p:pic>
        <p:nvPicPr>
          <p:cNvPr id="5" name="Picture 4" descr="How to Read a Digital Footprint | News ...">
            <a:extLst>
              <a:ext uri="{FF2B5EF4-FFF2-40B4-BE49-F238E27FC236}">
                <a16:creationId xmlns:a16="http://schemas.microsoft.com/office/drawing/2014/main" id="{4AA0828F-040E-8A3C-84DE-0F01EE25CC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6545" y="42859"/>
            <a:ext cx="1333073" cy="1671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CWAI">
            <a:extLst>
              <a:ext uri="{FF2B5EF4-FFF2-40B4-BE49-F238E27FC236}">
                <a16:creationId xmlns:a16="http://schemas.microsoft.com/office/drawing/2014/main" id="{043B1635-DCFA-871E-E4ED-6DFA5BE5F0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8"/>
            <a:ext cx="867785" cy="111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870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kumimoji="0" lang="en-US" sz="3100" i="0" u="none" strike="noStrike" kern="1200" cap="none" spc="0" normalizeH="0" baseline="0" noProof="0" dirty="0">
              <a:ln>
                <a:noFill/>
              </a:ln>
              <a:solidFill>
                <a:prstClr val="black">
                  <a:lumMod val="85000"/>
                  <a:lumOff val="15000"/>
                </a:prstClr>
              </a:solidFill>
              <a:effectLst/>
              <a:uLnTx/>
              <a:uFillTx/>
              <a:latin typeface="Aptos" panose="020B0004020202020204" pitchFamily="34" charset="0"/>
              <a:ea typeface="+mj-ea"/>
              <a:cs typeface="+mj-cs"/>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11138"/>
            <a:ext cx="9678142" cy="4932312"/>
          </a:xfrm>
        </p:spPr>
        <p:txBody>
          <a:bodyPr>
            <a:noAutofit/>
          </a:bodyPr>
          <a:lstStyle/>
          <a:p>
            <a:pPr algn="just">
              <a:lnSpc>
                <a:spcPct val="115000"/>
              </a:lnSpc>
              <a:spcAft>
                <a:spcPts val="1000"/>
              </a:spcAft>
            </a:pPr>
            <a:endParaRPr lang="en-US" sz="4100" dirty="0">
              <a:latin typeface="Gabriola" panose="04040605051002020D02" pitchFamily="82"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3100" dirty="0">
                <a:latin typeface="Gabriola" panose="04040605051002020D02" pitchFamily="82" charset="0"/>
                <a:ea typeface="Times New Roman" panose="02020603050405020304" pitchFamily="18" charset="0"/>
                <a:cs typeface="Times New Roman" panose="02020603050405020304" pitchFamily="18" charset="0"/>
              </a:rPr>
              <a:t>The Objective is to </a:t>
            </a:r>
            <a:r>
              <a:rPr lang="en-US" sz="3100" b="1" dirty="0">
                <a:latin typeface="Gabriola" panose="04040605051002020D02" pitchFamily="82" charset="0"/>
                <a:ea typeface="Times New Roman" panose="02020603050405020304" pitchFamily="18" charset="0"/>
                <a:cs typeface="Times New Roman" panose="02020603050405020304" pitchFamily="18" charset="0"/>
              </a:rPr>
              <a:t>Authenticate Identity</a:t>
            </a:r>
            <a:r>
              <a:rPr lang="en-US" sz="3100" dirty="0">
                <a:latin typeface="Gabriola" panose="04040605051002020D02" pitchFamily="82" charset="0"/>
                <a:ea typeface="Times New Roman" panose="02020603050405020304" pitchFamily="18" charset="0"/>
                <a:cs typeface="Times New Roman" panose="02020603050405020304" pitchFamily="18" charset="0"/>
              </a:rPr>
              <a:t> of Real Person and Confirm that the Transaction is </a:t>
            </a:r>
            <a:r>
              <a:rPr lang="en-US" sz="3100" b="1" dirty="0">
                <a:latin typeface="Gabriola" panose="04040605051002020D02" pitchFamily="82" charset="0"/>
                <a:ea typeface="Times New Roman" panose="02020603050405020304" pitchFamily="18" charset="0"/>
                <a:cs typeface="Times New Roman" panose="02020603050405020304" pitchFamily="18" charset="0"/>
              </a:rPr>
              <a:t>not made</a:t>
            </a:r>
            <a:r>
              <a:rPr lang="en-US" sz="3100" dirty="0">
                <a:latin typeface="Gabriola" panose="04040605051002020D02" pitchFamily="82" charset="0"/>
                <a:ea typeface="Times New Roman" panose="02020603050405020304" pitchFamily="18" charset="0"/>
                <a:cs typeface="Times New Roman" panose="02020603050405020304" pitchFamily="18" charset="0"/>
              </a:rPr>
              <a:t> in the </a:t>
            </a:r>
            <a:r>
              <a:rPr lang="en-US" sz="3100" b="1" dirty="0">
                <a:latin typeface="Gabriola" panose="04040605051002020D02" pitchFamily="82" charset="0"/>
                <a:ea typeface="Times New Roman" panose="02020603050405020304" pitchFamily="18" charset="0"/>
                <a:cs typeface="Times New Roman" panose="02020603050405020304" pitchFamily="18" charset="0"/>
              </a:rPr>
              <a:t>Name of Fictitious Person</a:t>
            </a:r>
            <a:r>
              <a:rPr lang="en-US" sz="3100" dirty="0">
                <a:latin typeface="Gabriola" panose="04040605051002020D02" pitchFamily="82" charset="0"/>
                <a:ea typeface="Times New Roman" panose="02020603050405020304" pitchFamily="18" charset="0"/>
                <a:cs typeface="Times New Roman" panose="02020603050405020304" pitchFamily="18" charset="0"/>
              </a:rPr>
              <a:t>.</a:t>
            </a:r>
          </a:p>
          <a:p>
            <a:pPr algn="ctr">
              <a:lnSpc>
                <a:spcPct val="115000"/>
              </a:lnSpc>
              <a:spcAft>
                <a:spcPts val="1000"/>
              </a:spcAft>
            </a:pPr>
            <a:r>
              <a:rPr lang="en-US" sz="3100" dirty="0">
                <a:latin typeface="Gabriola" panose="04040605051002020D02" pitchFamily="82" charset="0"/>
                <a:ea typeface="Times New Roman" panose="02020603050405020304" pitchFamily="18" charset="0"/>
                <a:cs typeface="Times New Roman" panose="02020603050405020304" pitchFamily="18" charset="0"/>
              </a:rPr>
              <a:t>(To Arrest : </a:t>
            </a:r>
            <a:r>
              <a:rPr lang="en-US" sz="3100" b="1" dirty="0">
                <a:latin typeface="Gabriola" panose="04040605051002020D02" pitchFamily="82" charset="0"/>
                <a:ea typeface="Times New Roman" panose="02020603050405020304" pitchFamily="18" charset="0"/>
                <a:cs typeface="Times New Roman" panose="02020603050405020304" pitchFamily="18" charset="0"/>
              </a:rPr>
              <a:t>Benami</a:t>
            </a:r>
            <a:r>
              <a:rPr lang="en-US" sz="3100" dirty="0">
                <a:latin typeface="Gabriola" panose="04040605051002020D02" pitchFamily="82" charset="0"/>
                <a:ea typeface="Times New Roman" panose="02020603050405020304" pitchFamily="18" charset="0"/>
                <a:cs typeface="Times New Roman" panose="02020603050405020304" pitchFamily="18" charset="0"/>
              </a:rPr>
              <a:t> Transactions / </a:t>
            </a:r>
            <a:r>
              <a:rPr lang="en-US" sz="3100" b="1" dirty="0">
                <a:latin typeface="Gabriola" panose="04040605051002020D02" pitchFamily="82" charset="0"/>
                <a:ea typeface="Times New Roman" panose="02020603050405020304" pitchFamily="18" charset="0"/>
                <a:cs typeface="Times New Roman" panose="02020603050405020304" pitchFamily="18" charset="0"/>
              </a:rPr>
              <a:t>Shell</a:t>
            </a:r>
            <a:r>
              <a:rPr lang="en-US" sz="3100" dirty="0">
                <a:latin typeface="Gabriola" panose="04040605051002020D02" pitchFamily="82" charset="0"/>
                <a:ea typeface="Times New Roman" panose="02020603050405020304" pitchFamily="18" charset="0"/>
                <a:cs typeface="Times New Roman" panose="02020603050405020304" pitchFamily="18" charset="0"/>
              </a:rPr>
              <a:t> Companies) </a:t>
            </a:r>
          </a:p>
        </p:txBody>
      </p:sp>
      <p:pic>
        <p:nvPicPr>
          <p:cNvPr id="5" name="Picture 4" descr="How to Read a Digital Footprint | News ...">
            <a:extLst>
              <a:ext uri="{FF2B5EF4-FFF2-40B4-BE49-F238E27FC236}">
                <a16:creationId xmlns:a16="http://schemas.microsoft.com/office/drawing/2014/main" id="{2C888063-1F93-ED67-C31C-3C6FBD0135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6545" y="42859"/>
            <a:ext cx="1333073" cy="1671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CWAI">
            <a:extLst>
              <a:ext uri="{FF2B5EF4-FFF2-40B4-BE49-F238E27FC236}">
                <a16:creationId xmlns:a16="http://schemas.microsoft.com/office/drawing/2014/main" id="{36959897-669C-F811-C1BA-E056505A1E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8"/>
            <a:ext cx="867785" cy="111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485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kumimoji="0" lang="en-US" sz="3100" i="0" u="none" strike="noStrike" kern="1200" cap="none" spc="0" normalizeH="0" baseline="0" noProof="0" dirty="0">
              <a:ln>
                <a:noFill/>
              </a:ln>
              <a:solidFill>
                <a:prstClr val="black">
                  <a:lumMod val="85000"/>
                  <a:lumOff val="15000"/>
                </a:prstClr>
              </a:solidFill>
              <a:effectLst/>
              <a:uLnTx/>
              <a:uFillTx/>
              <a:latin typeface="Aptos" panose="020B0004020202020204" pitchFamily="34" charset="0"/>
              <a:ea typeface="+mj-ea"/>
              <a:cs typeface="+mj-cs"/>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11138"/>
            <a:ext cx="9678142" cy="4932312"/>
          </a:xfrm>
        </p:spPr>
        <p:txBody>
          <a:bodyPr>
            <a:noAutofit/>
          </a:bodyPr>
          <a:lstStyle/>
          <a:p>
            <a:pPr algn="just">
              <a:lnSpc>
                <a:spcPct val="115000"/>
              </a:lnSpc>
              <a:spcAft>
                <a:spcPts val="1000"/>
              </a:spcAft>
            </a:pPr>
            <a:endParaRPr lang="en-US" sz="3100" dirty="0">
              <a:latin typeface="Gabriola" panose="04040605051002020D02" pitchFamily="82"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3100" dirty="0">
                <a:latin typeface="Gabriola" panose="04040605051002020D02" pitchFamily="82" charset="0"/>
                <a:ea typeface="Times New Roman" panose="02020603050405020304" pitchFamily="18" charset="0"/>
                <a:cs typeface="Times New Roman" panose="02020603050405020304" pitchFamily="18" charset="0"/>
              </a:rPr>
              <a:t>Documents which can be used for “KYC Purpose” includes PAN Card, Aadhar Card, Voter ID, Passport, Electricity Bill, Driving License, Rent Agreement, </a:t>
            </a:r>
            <a:r>
              <a:rPr lang="en-US" sz="3100" b="1" dirty="0">
                <a:latin typeface="Gabriola" panose="04040605051002020D02" pitchFamily="82" charset="0"/>
                <a:ea typeface="Times New Roman" panose="02020603050405020304" pitchFamily="18" charset="0"/>
                <a:cs typeface="Times New Roman" panose="02020603050405020304" pitchFamily="18" charset="0"/>
              </a:rPr>
              <a:t>Business Registration</a:t>
            </a:r>
            <a:r>
              <a:rPr lang="en-US" sz="3100" dirty="0">
                <a:latin typeface="Gabriola" panose="04040605051002020D02" pitchFamily="82" charset="0"/>
                <a:ea typeface="Times New Roman" panose="02020603050405020304" pitchFamily="18" charset="0"/>
                <a:cs typeface="Times New Roman" panose="02020603050405020304" pitchFamily="18" charset="0"/>
              </a:rPr>
              <a:t>, Signature Verification (From Borrower’s Bank) and other Documents as Directed by the Lender which can be Verify through Public Domains / Core Banking Solutions (</a:t>
            </a:r>
            <a:r>
              <a:rPr lang="en-US" sz="3100" b="1" dirty="0">
                <a:latin typeface="Gabriola" panose="04040605051002020D02" pitchFamily="82" charset="0"/>
                <a:ea typeface="Times New Roman" panose="02020603050405020304" pitchFamily="18" charset="0"/>
                <a:cs typeface="Times New Roman" panose="02020603050405020304" pitchFamily="18" charset="0"/>
              </a:rPr>
              <a:t>In Case of PAN Card / Aadhar Card</a:t>
            </a:r>
            <a:r>
              <a:rPr lang="en-US" sz="3100" dirty="0">
                <a:latin typeface="Gabriola" panose="04040605051002020D02" pitchFamily="82" charset="0"/>
                <a:ea typeface="Times New Roman" panose="02020603050405020304" pitchFamily="18" charset="0"/>
                <a:cs typeface="Times New Roman" panose="02020603050405020304" pitchFamily="18" charset="0"/>
              </a:rPr>
              <a:t>).</a:t>
            </a:r>
          </a:p>
        </p:txBody>
      </p:sp>
      <p:pic>
        <p:nvPicPr>
          <p:cNvPr id="5" name="Picture 4" descr="How to Read a Digital Footprint | News ...">
            <a:extLst>
              <a:ext uri="{FF2B5EF4-FFF2-40B4-BE49-F238E27FC236}">
                <a16:creationId xmlns:a16="http://schemas.microsoft.com/office/drawing/2014/main" id="{BCF617C3-F2EA-7662-CFC6-93039D1484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6545" y="42859"/>
            <a:ext cx="1333073" cy="1671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CWAI">
            <a:extLst>
              <a:ext uri="{FF2B5EF4-FFF2-40B4-BE49-F238E27FC236}">
                <a16:creationId xmlns:a16="http://schemas.microsoft.com/office/drawing/2014/main" id="{A9083D70-F1A6-C4B7-C601-7E3D8257D0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8"/>
            <a:ext cx="867785" cy="111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827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kumimoji="0" lang="en-US" sz="3100" i="0" u="none" strike="noStrike" kern="1200" cap="none" spc="0" normalizeH="0" baseline="0" noProof="0" dirty="0">
              <a:ln>
                <a:noFill/>
              </a:ln>
              <a:solidFill>
                <a:prstClr val="black">
                  <a:lumMod val="85000"/>
                  <a:lumOff val="15000"/>
                </a:prstClr>
              </a:solidFill>
              <a:effectLst/>
              <a:uLnTx/>
              <a:uFillTx/>
              <a:latin typeface="Aptos" panose="020B0004020202020204" pitchFamily="34" charset="0"/>
              <a:ea typeface="+mj-ea"/>
              <a:cs typeface="+mj-cs"/>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11138"/>
            <a:ext cx="9678142" cy="4932312"/>
          </a:xfrm>
        </p:spPr>
        <p:txBody>
          <a:bodyPr>
            <a:noAutofit/>
          </a:bodyPr>
          <a:lstStyle/>
          <a:p>
            <a:pPr algn="just">
              <a:lnSpc>
                <a:spcPct val="115000"/>
              </a:lnSpc>
              <a:spcAft>
                <a:spcPts val="1000"/>
              </a:spcAft>
            </a:pPr>
            <a:endParaRPr lang="en-US" sz="4100" dirty="0">
              <a:latin typeface="Gabriola" panose="04040605051002020D02" pitchFamily="82"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en-US" sz="4100" dirty="0">
              <a:latin typeface="Gabriola" panose="04040605051002020D02" pitchFamily="82"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4100" b="1" dirty="0">
                <a:latin typeface="Gabriola" panose="04040605051002020D02" pitchFamily="82" charset="0"/>
                <a:ea typeface="Times New Roman" panose="02020603050405020304" pitchFamily="18" charset="0"/>
                <a:cs typeface="Times New Roman" panose="02020603050405020304" pitchFamily="18" charset="0"/>
              </a:rPr>
              <a:t>Registrar of Companies - </a:t>
            </a:r>
            <a:r>
              <a:rPr lang="en-US" sz="4100" b="1" dirty="0" err="1">
                <a:latin typeface="Gabriola" panose="04040605051002020D02" pitchFamily="82" charset="0"/>
                <a:ea typeface="Times New Roman" panose="02020603050405020304" pitchFamily="18" charset="0"/>
                <a:cs typeface="Times New Roman" panose="02020603050405020304" pitchFamily="18" charset="0"/>
              </a:rPr>
              <a:t>RoC</a:t>
            </a:r>
            <a:endParaRPr lang="en-US" sz="4100" b="1" dirty="0">
              <a:latin typeface="Gabriola" panose="04040605051002020D02" pitchFamily="82" charset="0"/>
              <a:ea typeface="Times New Roman" panose="02020603050405020304" pitchFamily="18" charset="0"/>
              <a:cs typeface="Times New Roman" panose="02020603050405020304" pitchFamily="18" charset="0"/>
            </a:endParaRPr>
          </a:p>
        </p:txBody>
      </p:sp>
      <p:pic>
        <p:nvPicPr>
          <p:cNvPr id="5" name="Picture 4" descr="How to Read a Digital Footprint | News ...">
            <a:extLst>
              <a:ext uri="{FF2B5EF4-FFF2-40B4-BE49-F238E27FC236}">
                <a16:creationId xmlns:a16="http://schemas.microsoft.com/office/drawing/2014/main" id="{92EC6E2A-D3C1-9899-FACF-95BBBAC89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6545" y="42859"/>
            <a:ext cx="1333073" cy="1671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CWAI">
            <a:extLst>
              <a:ext uri="{FF2B5EF4-FFF2-40B4-BE49-F238E27FC236}">
                <a16:creationId xmlns:a16="http://schemas.microsoft.com/office/drawing/2014/main" id="{88693AD2-7DBF-E7A4-49A3-70565A8ECB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8"/>
            <a:ext cx="867785" cy="111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275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kumimoji="0" lang="en-US" sz="3100" i="0" u="none" strike="noStrike" kern="1200" cap="none" spc="0" normalizeH="0" baseline="0" noProof="0" dirty="0">
              <a:ln>
                <a:noFill/>
              </a:ln>
              <a:solidFill>
                <a:prstClr val="black">
                  <a:lumMod val="85000"/>
                  <a:lumOff val="15000"/>
                </a:prstClr>
              </a:solidFill>
              <a:effectLst/>
              <a:uLnTx/>
              <a:uFillTx/>
              <a:latin typeface="Aptos" panose="020B0004020202020204" pitchFamily="34" charset="0"/>
              <a:ea typeface="+mj-ea"/>
              <a:cs typeface="+mj-cs"/>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11138"/>
            <a:ext cx="9678142" cy="4932312"/>
          </a:xfrm>
        </p:spPr>
        <p:txBody>
          <a:bodyPr>
            <a:noAutofit/>
          </a:bodyPr>
          <a:lstStyle/>
          <a:p>
            <a:pPr marL="571500" indent="-571500" algn="just">
              <a:lnSpc>
                <a:spcPct val="115000"/>
              </a:lnSpc>
              <a:spcAft>
                <a:spcPts val="1000"/>
              </a:spcAft>
              <a:buFont typeface="Wingdings" panose="05000000000000000000" pitchFamily="2" charset="2"/>
              <a:buChar char="ü"/>
            </a:pPr>
            <a:endParaRPr lang="en-US" sz="3100" dirty="0">
              <a:latin typeface="Gabriola" panose="04040605051002020D02" pitchFamily="82" charset="0"/>
              <a:ea typeface="Times New Roman" panose="02020603050405020304" pitchFamily="18" charset="0"/>
              <a:cs typeface="Times New Roman" panose="02020603050405020304" pitchFamily="18" charset="0"/>
            </a:endParaRPr>
          </a:p>
          <a:p>
            <a:pPr marL="571500" indent="-571500" algn="just">
              <a:lnSpc>
                <a:spcPct val="115000"/>
              </a:lnSpc>
              <a:spcAft>
                <a:spcPts val="1000"/>
              </a:spcAft>
              <a:buFont typeface="Wingdings" panose="05000000000000000000" pitchFamily="2" charset="2"/>
              <a:buChar char="ü"/>
            </a:pPr>
            <a:r>
              <a:rPr lang="en-US" sz="3100" dirty="0">
                <a:latin typeface="Gabriola" panose="04040605051002020D02" pitchFamily="82" charset="0"/>
                <a:ea typeface="Times New Roman" panose="02020603050405020304" pitchFamily="18" charset="0"/>
                <a:cs typeface="Times New Roman" panose="02020603050405020304" pitchFamily="18" charset="0"/>
              </a:rPr>
              <a:t>To verify Name of the Company, Authorized Signatory, its Directors, </a:t>
            </a:r>
            <a:r>
              <a:rPr lang="en-US" sz="3100" b="1" dirty="0">
                <a:latin typeface="Gabriola" panose="04040605051002020D02" pitchFamily="82" charset="0"/>
                <a:ea typeface="Times New Roman" panose="02020603050405020304" pitchFamily="18" charset="0"/>
                <a:cs typeface="Times New Roman" panose="02020603050405020304" pitchFamily="18" charset="0"/>
              </a:rPr>
              <a:t>Disqualification (Section 164 (2))</a:t>
            </a:r>
            <a:r>
              <a:rPr lang="en-US" sz="3100" dirty="0">
                <a:latin typeface="Gabriola" panose="04040605051002020D02" pitchFamily="82" charset="0"/>
                <a:ea typeface="Times New Roman" panose="02020603050405020304" pitchFamily="18" charset="0"/>
                <a:cs typeface="Times New Roman" panose="02020603050405020304" pitchFamily="18" charset="0"/>
              </a:rPr>
              <a:t>, </a:t>
            </a:r>
            <a:r>
              <a:rPr lang="en-US" sz="3100" u="sng" dirty="0">
                <a:latin typeface="Gabriola" panose="04040605051002020D02" pitchFamily="82" charset="0"/>
                <a:ea typeface="Times New Roman" panose="02020603050405020304" pitchFamily="18" charset="0"/>
                <a:cs typeface="Times New Roman" panose="02020603050405020304" pitchFamily="18" charset="0"/>
              </a:rPr>
              <a:t>Cross Directorship and List of Charges Registered in the Company’s Name</a:t>
            </a:r>
            <a:r>
              <a:rPr lang="en-US" sz="3100" dirty="0">
                <a:latin typeface="Gabriola" panose="04040605051002020D02" pitchFamily="82" charset="0"/>
                <a:ea typeface="Times New Roman" panose="02020603050405020304" pitchFamily="18" charset="0"/>
                <a:cs typeface="Times New Roman" panose="02020603050405020304" pitchFamily="18" charset="0"/>
              </a:rPr>
              <a:t>. Some of the Bank Systems Lending Software is now accessing:</a:t>
            </a:r>
          </a:p>
          <a:p>
            <a:pPr algn="ctr">
              <a:lnSpc>
                <a:spcPct val="115000"/>
              </a:lnSpc>
              <a:spcAft>
                <a:spcPts val="1000"/>
              </a:spcAft>
            </a:pPr>
            <a:r>
              <a:rPr lang="en-US" sz="3100" dirty="0">
                <a:latin typeface="Gabriola" panose="04040605051002020D02" pitchFamily="82" charset="0"/>
                <a:ea typeface="Times New Roman" panose="02020603050405020304" pitchFamily="18" charset="0"/>
                <a:cs typeface="Times New Roman" panose="02020603050405020304" pitchFamily="18" charset="0"/>
              </a:rPr>
              <a:t>http://www.mca.gov.in/</a:t>
            </a:r>
          </a:p>
        </p:txBody>
      </p:sp>
      <p:pic>
        <p:nvPicPr>
          <p:cNvPr id="5" name="Picture 4" descr="How to Read a Digital Footprint | News ...">
            <a:extLst>
              <a:ext uri="{FF2B5EF4-FFF2-40B4-BE49-F238E27FC236}">
                <a16:creationId xmlns:a16="http://schemas.microsoft.com/office/drawing/2014/main" id="{8F6030CF-5849-E2D7-40A5-BABE4B62EE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6545" y="42859"/>
            <a:ext cx="1333073" cy="1671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CWAI">
            <a:extLst>
              <a:ext uri="{FF2B5EF4-FFF2-40B4-BE49-F238E27FC236}">
                <a16:creationId xmlns:a16="http://schemas.microsoft.com/office/drawing/2014/main" id="{3B0B164C-0250-9D9E-1739-374DC415DB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8"/>
            <a:ext cx="867785" cy="111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491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kumimoji="0" lang="en-US" sz="3100" i="0" u="none" strike="noStrike" kern="1200" cap="none" spc="0" normalizeH="0" baseline="0" noProof="0" dirty="0">
              <a:ln>
                <a:noFill/>
              </a:ln>
              <a:solidFill>
                <a:prstClr val="black">
                  <a:lumMod val="85000"/>
                  <a:lumOff val="15000"/>
                </a:prstClr>
              </a:solidFill>
              <a:effectLst/>
              <a:uLnTx/>
              <a:uFillTx/>
              <a:latin typeface="Aptos" panose="020B0004020202020204" pitchFamily="34" charset="0"/>
              <a:ea typeface="+mj-ea"/>
              <a:cs typeface="+mj-cs"/>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11138"/>
            <a:ext cx="9678142" cy="4932312"/>
          </a:xfrm>
        </p:spPr>
        <p:txBody>
          <a:bodyPr>
            <a:noAutofit/>
          </a:bodyPr>
          <a:lstStyle/>
          <a:p>
            <a:pPr algn="just">
              <a:lnSpc>
                <a:spcPct val="115000"/>
              </a:lnSpc>
              <a:spcAft>
                <a:spcPts val="1000"/>
              </a:spcAft>
            </a:pPr>
            <a:endParaRPr lang="en-US" sz="4100" dirty="0">
              <a:latin typeface="Gabriola" panose="04040605051002020D02" pitchFamily="82"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en-US" sz="4100" dirty="0">
              <a:latin typeface="Gabriola" panose="04040605051002020D02" pitchFamily="82"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3600" b="1" dirty="0">
                <a:latin typeface="Gabriola" panose="04040605051002020D02" pitchFamily="82" charset="0"/>
                <a:ea typeface="Times New Roman" panose="02020603050405020304" pitchFamily="18" charset="0"/>
                <a:cs typeface="Times New Roman" panose="02020603050405020304" pitchFamily="18" charset="0"/>
              </a:rPr>
              <a:t>Credit Information Bureau (India) Limited-CIBIL Suit Filed</a:t>
            </a:r>
          </a:p>
        </p:txBody>
      </p:sp>
      <p:pic>
        <p:nvPicPr>
          <p:cNvPr id="5" name="Picture 4" descr="How to Read a Digital Footprint | News ...">
            <a:extLst>
              <a:ext uri="{FF2B5EF4-FFF2-40B4-BE49-F238E27FC236}">
                <a16:creationId xmlns:a16="http://schemas.microsoft.com/office/drawing/2014/main" id="{918D6CF2-E294-BB22-7589-528C3F314D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6545" y="42859"/>
            <a:ext cx="1333073" cy="1671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CWAI">
            <a:extLst>
              <a:ext uri="{FF2B5EF4-FFF2-40B4-BE49-F238E27FC236}">
                <a16:creationId xmlns:a16="http://schemas.microsoft.com/office/drawing/2014/main" id="{EEC942CF-F15B-687A-2FE0-56501FE019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8"/>
            <a:ext cx="867785" cy="111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170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normAutofit fontScale="92500" lnSpcReduction="20000"/>
          </a:bodyPr>
          <a:lstStyle/>
          <a:p>
            <a:pPr marL="0" indent="0" algn="ctr">
              <a:buNone/>
            </a:pPr>
            <a:endParaRPr lang="en-US" sz="2400" b="1" dirty="0">
              <a:solidFill>
                <a:schemeClr val="tx1">
                  <a:lumMod val="95000"/>
                  <a:lumOff val="5000"/>
                </a:schemeClr>
              </a:solidFill>
              <a:latin typeface="Bahnschrift" panose="020B0502040204020203" pitchFamily="34" charset="0"/>
              <a:cs typeface="Arial" panose="020B0604020202020204" pitchFamily="34" charset="0"/>
            </a:endParaRPr>
          </a:p>
          <a:p>
            <a:pPr marL="0" indent="0" algn="ctr">
              <a:buNone/>
            </a:pPr>
            <a:endParaRPr lang="en-US" sz="2400" b="1" dirty="0">
              <a:solidFill>
                <a:schemeClr val="tx1">
                  <a:lumMod val="95000"/>
                  <a:lumOff val="5000"/>
                </a:schemeClr>
              </a:solidFill>
              <a:latin typeface="Bahnschrift" panose="020B0502040204020203" pitchFamily="34" charset="0"/>
              <a:cs typeface="Arial" panose="020B0604020202020204" pitchFamily="34" charset="0"/>
            </a:endParaRPr>
          </a:p>
          <a:p>
            <a:pPr marL="0" indent="0" algn="ctr">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Footprints</a:t>
            </a:r>
          </a:p>
          <a:p>
            <a:pPr marL="0" indent="0" algn="ctr">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(Information Technology-Astrology)</a:t>
            </a:r>
          </a:p>
          <a:p>
            <a:pPr marL="0" indent="0" algn="r">
              <a:buNone/>
            </a:pPr>
            <a:r>
              <a:rPr lang="en-US" sz="2400" b="1" u="sng" dirty="0">
                <a:solidFill>
                  <a:schemeClr val="tx1">
                    <a:lumMod val="95000"/>
                    <a:lumOff val="5000"/>
                  </a:schemeClr>
                </a:solidFill>
                <a:latin typeface="Bahnschrift" panose="020B0502040204020203" pitchFamily="34" charset="0"/>
                <a:cs typeface="Arial" panose="020B0604020202020204" pitchFamily="34" charset="0"/>
              </a:rPr>
              <a:t>These are Actual Data</a:t>
            </a:r>
            <a:endParaRPr lang="en-US" sz="2400" b="1" dirty="0">
              <a:solidFill>
                <a:schemeClr val="tx1">
                  <a:lumMod val="95000"/>
                  <a:lumOff val="5000"/>
                </a:schemeClr>
              </a:solidFill>
              <a:latin typeface="Bahnschrift" panose="020B0502040204020203" pitchFamily="34" charset="0"/>
              <a:cs typeface="Arial" panose="020B0604020202020204" pitchFamily="34" charset="0"/>
            </a:endParaRPr>
          </a:p>
          <a:p>
            <a:pPr algn="r">
              <a:buFont typeface="Arial" panose="020B0604020202020204" pitchFamily="34" charset="0"/>
              <a:buChar char="•"/>
            </a:pPr>
            <a:r>
              <a:rPr lang="en-US" sz="2400" dirty="0">
                <a:solidFill>
                  <a:schemeClr val="tx1">
                    <a:lumMod val="95000"/>
                    <a:lumOff val="5000"/>
                  </a:schemeClr>
                </a:solidFill>
                <a:latin typeface="Bahnschrift" panose="020B0502040204020203" pitchFamily="34" charset="0"/>
                <a:cs typeface="Arial" panose="020B0604020202020204" pitchFamily="34" charset="0"/>
              </a:rPr>
              <a:t>Accurate</a:t>
            </a:r>
          </a:p>
          <a:p>
            <a:pPr algn="r">
              <a:buFont typeface="Arial" panose="020B0604020202020204" pitchFamily="34" charset="0"/>
              <a:buChar char="•"/>
            </a:pPr>
            <a:r>
              <a:rPr lang="en-US" sz="2400" dirty="0">
                <a:solidFill>
                  <a:schemeClr val="tx1">
                    <a:lumMod val="95000"/>
                    <a:lumOff val="5000"/>
                  </a:schemeClr>
                </a:solidFill>
                <a:latin typeface="Bahnschrift" panose="020B0502040204020203" pitchFamily="34" charset="0"/>
                <a:cs typeface="Arial" panose="020B0604020202020204" pitchFamily="34" charset="0"/>
              </a:rPr>
              <a:t>Instant</a:t>
            </a:r>
          </a:p>
          <a:p>
            <a:pPr algn="r">
              <a:buFont typeface="Arial" panose="020B0604020202020204" pitchFamily="34" charset="0"/>
              <a:buChar char="•"/>
            </a:pPr>
            <a:r>
              <a:rPr lang="en-US" sz="2400" dirty="0">
                <a:solidFill>
                  <a:schemeClr val="tx1">
                    <a:lumMod val="95000"/>
                    <a:lumOff val="5000"/>
                  </a:schemeClr>
                </a:solidFill>
                <a:latin typeface="Bahnschrift" panose="020B0502040204020203" pitchFamily="34" charset="0"/>
                <a:cs typeface="Arial" panose="020B0604020202020204" pitchFamily="34" charset="0"/>
              </a:rPr>
              <a:t>Cost Less</a:t>
            </a:r>
          </a:p>
          <a:p>
            <a:pPr algn="r">
              <a:buFont typeface="Arial" panose="020B0604020202020204" pitchFamily="34" charset="0"/>
              <a:buChar char="•"/>
            </a:pPr>
            <a:r>
              <a:rPr lang="en-US" sz="2400" dirty="0">
                <a:solidFill>
                  <a:schemeClr val="tx1">
                    <a:lumMod val="95000"/>
                    <a:lumOff val="5000"/>
                  </a:schemeClr>
                </a:solidFill>
                <a:latin typeface="Bahnschrift" panose="020B0502040204020203" pitchFamily="34" charset="0"/>
                <a:cs typeface="Arial" panose="020B0604020202020204" pitchFamily="34" charset="0"/>
              </a:rPr>
              <a:t>Financial and Non-financial Footprints</a:t>
            </a:r>
          </a:p>
          <a:p>
            <a:pPr marL="0" indent="0" algn="ctr">
              <a:buNone/>
            </a:pPr>
            <a:endParaRPr lang="en-IN" sz="2400" b="1" dirty="0">
              <a:solidFill>
                <a:schemeClr val="tx1">
                  <a:lumMod val="95000"/>
                  <a:lumOff val="5000"/>
                </a:schemeClr>
              </a:solidFill>
              <a:latin typeface="Bahnschrift" panose="020B0502040204020203" pitchFamily="34" charset="0"/>
              <a:cs typeface="Arial" panose="020B0604020202020204" pitchFamily="34" charset="0"/>
            </a:endParaRPr>
          </a:p>
        </p:txBody>
      </p:sp>
      <p:pic>
        <p:nvPicPr>
          <p:cNvPr id="3" name="Picture 2" descr="How to Read a Digital Footprint | News ...">
            <a:extLst>
              <a:ext uri="{FF2B5EF4-FFF2-40B4-BE49-F238E27FC236}">
                <a16:creationId xmlns:a16="http://schemas.microsoft.com/office/drawing/2014/main" id="{66787F27-478B-C792-F900-537A025C1A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ybersecurity Basics: Understanding ...">
            <a:extLst>
              <a:ext uri="{FF2B5EF4-FFF2-40B4-BE49-F238E27FC236}">
                <a16:creationId xmlns:a16="http://schemas.microsoft.com/office/drawing/2014/main" id="{64F86AF9-504F-1FB4-30DB-CA439377F4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357" y="2847978"/>
            <a:ext cx="2828925" cy="16192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CWAI">
            <a:extLst>
              <a:ext uri="{FF2B5EF4-FFF2-40B4-BE49-F238E27FC236}">
                <a16:creationId xmlns:a16="http://schemas.microsoft.com/office/drawing/2014/main" id="{4B05480F-1526-A528-14BF-22E7B2EE31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822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kumimoji="0" lang="en-US" sz="3100" i="0" u="none" strike="noStrike" kern="1200" cap="none" spc="0" normalizeH="0" baseline="0" noProof="0" dirty="0">
              <a:ln>
                <a:noFill/>
              </a:ln>
              <a:solidFill>
                <a:prstClr val="black">
                  <a:lumMod val="85000"/>
                  <a:lumOff val="15000"/>
                </a:prstClr>
              </a:solidFill>
              <a:effectLst/>
              <a:uLnTx/>
              <a:uFillTx/>
              <a:latin typeface="Aptos" panose="020B0004020202020204" pitchFamily="34" charset="0"/>
              <a:ea typeface="+mj-ea"/>
              <a:cs typeface="+mj-cs"/>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11138"/>
            <a:ext cx="9678142" cy="4932312"/>
          </a:xfrm>
        </p:spPr>
        <p:txBody>
          <a:bodyPr>
            <a:noAutofit/>
          </a:bodyPr>
          <a:lstStyle/>
          <a:p>
            <a:pPr algn="just">
              <a:lnSpc>
                <a:spcPct val="115000"/>
              </a:lnSpc>
              <a:spcAft>
                <a:spcPts val="1000"/>
              </a:spcAft>
            </a:pPr>
            <a:endParaRPr lang="en-US" sz="3100" b="1" dirty="0">
              <a:latin typeface="Gabriola" panose="04040605051002020D02" pitchFamily="82"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3100" b="1" dirty="0">
                <a:latin typeface="Gabriola" panose="04040605051002020D02" pitchFamily="82" charset="0"/>
                <a:ea typeface="Times New Roman" panose="02020603050405020304" pitchFamily="18" charset="0"/>
                <a:cs typeface="Times New Roman" panose="02020603050405020304" pitchFamily="18" charset="0"/>
              </a:rPr>
              <a:t>CIBIL Suit Filed</a:t>
            </a:r>
            <a:r>
              <a:rPr lang="en-US" sz="3100" dirty="0">
                <a:latin typeface="Gabriola" panose="04040605051002020D02" pitchFamily="82" charset="0"/>
                <a:ea typeface="Times New Roman" panose="02020603050405020304" pitchFamily="18" charset="0"/>
                <a:cs typeface="Times New Roman" panose="02020603050405020304" pitchFamily="18" charset="0"/>
              </a:rPr>
              <a:t>: </a:t>
            </a:r>
          </a:p>
          <a:p>
            <a:pPr algn="just">
              <a:lnSpc>
                <a:spcPct val="115000"/>
              </a:lnSpc>
              <a:spcAft>
                <a:spcPts val="1000"/>
              </a:spcAft>
            </a:pPr>
            <a:r>
              <a:rPr lang="en-US" sz="3100" dirty="0">
                <a:latin typeface="Gabriola" panose="04040605051002020D02" pitchFamily="82" charset="0"/>
                <a:ea typeface="Times New Roman" panose="02020603050405020304" pitchFamily="18" charset="0"/>
                <a:cs typeface="Times New Roman" panose="02020603050405020304" pitchFamily="18" charset="0"/>
              </a:rPr>
              <a:t>Banks Can Check </a:t>
            </a:r>
            <a:r>
              <a:rPr lang="en-US" sz="3100" b="1" dirty="0">
                <a:latin typeface="Gabriola" panose="04040605051002020D02" pitchFamily="82" charset="0"/>
                <a:ea typeface="Times New Roman" panose="02020603050405020304" pitchFamily="18" charset="0"/>
                <a:cs typeface="Times New Roman" panose="02020603050405020304" pitchFamily="18" charset="0"/>
              </a:rPr>
              <a:t>Suit Filed</a:t>
            </a:r>
            <a:r>
              <a:rPr lang="en-US" sz="3100" dirty="0">
                <a:latin typeface="Gabriola" panose="04040605051002020D02" pitchFamily="82" charset="0"/>
                <a:ea typeface="Times New Roman" panose="02020603050405020304" pitchFamily="18" charset="0"/>
                <a:cs typeface="Times New Roman" panose="02020603050405020304" pitchFamily="18" charset="0"/>
              </a:rPr>
              <a:t> Cases Against Company or its Directors by Using “</a:t>
            </a:r>
            <a:r>
              <a:rPr lang="en-US" sz="3100" b="1" dirty="0">
                <a:latin typeface="Gabriola" panose="04040605051002020D02" pitchFamily="82" charset="0"/>
                <a:ea typeface="Times New Roman" panose="02020603050405020304" pitchFamily="18" charset="0"/>
                <a:cs typeface="Times New Roman" panose="02020603050405020304" pitchFamily="18" charset="0"/>
              </a:rPr>
              <a:t>Name and DIN</a:t>
            </a:r>
            <a:r>
              <a:rPr lang="en-US" sz="3100" dirty="0">
                <a:latin typeface="Gabriola" panose="04040605051002020D02" pitchFamily="82" charset="0"/>
                <a:ea typeface="Times New Roman" panose="02020603050405020304" pitchFamily="18" charset="0"/>
                <a:cs typeface="Times New Roman" panose="02020603050405020304" pitchFamily="18" charset="0"/>
              </a:rPr>
              <a:t>”.</a:t>
            </a:r>
          </a:p>
          <a:p>
            <a:pPr algn="ctr">
              <a:lnSpc>
                <a:spcPct val="115000"/>
              </a:lnSpc>
              <a:spcAft>
                <a:spcPts val="1000"/>
              </a:spcAft>
            </a:pPr>
            <a:r>
              <a:rPr lang="en-US" sz="3100" dirty="0">
                <a:latin typeface="Gabriola" panose="04040605051002020D02" pitchFamily="82" charset="0"/>
                <a:ea typeface="Times New Roman" panose="02020603050405020304" pitchFamily="18" charset="0"/>
                <a:cs typeface="Times New Roman" panose="02020603050405020304" pitchFamily="18" charset="0"/>
              </a:rPr>
              <a:t>https://suit.cibil.com/</a:t>
            </a:r>
          </a:p>
        </p:txBody>
      </p:sp>
      <p:pic>
        <p:nvPicPr>
          <p:cNvPr id="5" name="Picture 4" descr="How to Read a Digital Footprint | News ...">
            <a:extLst>
              <a:ext uri="{FF2B5EF4-FFF2-40B4-BE49-F238E27FC236}">
                <a16:creationId xmlns:a16="http://schemas.microsoft.com/office/drawing/2014/main" id="{2DA2D379-DC5E-1AE4-8312-5F7D04E03D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6545" y="42859"/>
            <a:ext cx="1333073" cy="1671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CWAI">
            <a:extLst>
              <a:ext uri="{FF2B5EF4-FFF2-40B4-BE49-F238E27FC236}">
                <a16:creationId xmlns:a16="http://schemas.microsoft.com/office/drawing/2014/main" id="{A0081491-4EE2-F89F-AC51-7D5E3C08BA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8"/>
            <a:ext cx="867785" cy="111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364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kumimoji="0" lang="en-US" sz="3100" i="0" u="none" strike="noStrike" kern="1200" cap="none" spc="0" normalizeH="0" baseline="0" noProof="0" dirty="0">
              <a:ln>
                <a:noFill/>
              </a:ln>
              <a:solidFill>
                <a:prstClr val="black">
                  <a:lumMod val="85000"/>
                  <a:lumOff val="15000"/>
                </a:prstClr>
              </a:solidFill>
              <a:effectLst/>
              <a:uLnTx/>
              <a:uFillTx/>
              <a:latin typeface="Aptos" panose="020B0004020202020204" pitchFamily="34" charset="0"/>
              <a:ea typeface="+mj-ea"/>
              <a:cs typeface="+mj-cs"/>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11138"/>
            <a:ext cx="9678142" cy="4932312"/>
          </a:xfrm>
        </p:spPr>
        <p:txBody>
          <a:bodyPr>
            <a:noAutofit/>
          </a:bodyPr>
          <a:lstStyle/>
          <a:p>
            <a:pPr algn="just">
              <a:lnSpc>
                <a:spcPct val="115000"/>
              </a:lnSpc>
              <a:spcAft>
                <a:spcPts val="1000"/>
              </a:spcAft>
            </a:pPr>
            <a:endParaRPr lang="en-US" sz="4100" dirty="0">
              <a:latin typeface="Gabriola" panose="04040605051002020D02" pitchFamily="82"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en-US" sz="4100" dirty="0">
              <a:latin typeface="Gabriola" panose="04040605051002020D02" pitchFamily="82"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4100" b="1" dirty="0">
                <a:latin typeface="Gabriola" panose="04040605051002020D02" pitchFamily="82" charset="0"/>
                <a:ea typeface="Times New Roman" panose="02020603050405020304" pitchFamily="18" charset="0"/>
                <a:cs typeface="Times New Roman" panose="02020603050405020304" pitchFamily="18" charset="0"/>
              </a:rPr>
              <a:t>Watchout Investors</a:t>
            </a:r>
          </a:p>
        </p:txBody>
      </p:sp>
      <p:pic>
        <p:nvPicPr>
          <p:cNvPr id="5" name="Picture 4" descr="How to Read a Digital Footprint | News ...">
            <a:extLst>
              <a:ext uri="{FF2B5EF4-FFF2-40B4-BE49-F238E27FC236}">
                <a16:creationId xmlns:a16="http://schemas.microsoft.com/office/drawing/2014/main" id="{F9D79D05-A1DE-7FE1-AD87-7847EDE65B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6545" y="42859"/>
            <a:ext cx="1333073" cy="1671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CWAI">
            <a:extLst>
              <a:ext uri="{FF2B5EF4-FFF2-40B4-BE49-F238E27FC236}">
                <a16:creationId xmlns:a16="http://schemas.microsoft.com/office/drawing/2014/main" id="{72F1F26A-1043-8100-3DB7-D3367E4FD2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8"/>
            <a:ext cx="867785" cy="111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998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kumimoji="0" lang="en-US" sz="3100" i="0" u="none" strike="noStrike" kern="1200" cap="none" spc="0" normalizeH="0" baseline="0" noProof="0" dirty="0">
              <a:ln>
                <a:noFill/>
              </a:ln>
              <a:solidFill>
                <a:prstClr val="black">
                  <a:lumMod val="85000"/>
                  <a:lumOff val="15000"/>
                </a:prstClr>
              </a:solidFill>
              <a:effectLst/>
              <a:uLnTx/>
              <a:uFillTx/>
              <a:latin typeface="Aptos" panose="020B0004020202020204" pitchFamily="34" charset="0"/>
              <a:ea typeface="+mj-ea"/>
              <a:cs typeface="+mj-cs"/>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11138"/>
            <a:ext cx="9678142" cy="4932312"/>
          </a:xfrm>
        </p:spPr>
        <p:txBody>
          <a:bodyPr>
            <a:noAutofit/>
          </a:bodyPr>
          <a:lstStyle/>
          <a:p>
            <a:pPr algn="just">
              <a:lnSpc>
                <a:spcPct val="115000"/>
              </a:lnSpc>
              <a:spcAft>
                <a:spcPts val="1000"/>
              </a:spcAft>
            </a:pPr>
            <a:r>
              <a:rPr lang="en-US" sz="3100" b="1" dirty="0">
                <a:latin typeface="Gabriola" panose="04040605051002020D02" pitchFamily="82" charset="0"/>
                <a:ea typeface="Times New Roman" panose="02020603050405020304" pitchFamily="18" charset="0"/>
                <a:cs typeface="Times New Roman" panose="02020603050405020304" pitchFamily="18" charset="0"/>
              </a:rPr>
              <a:t>Watchout Investors</a:t>
            </a:r>
            <a:r>
              <a:rPr lang="en-US" sz="3100" dirty="0">
                <a:latin typeface="Gabriola" panose="04040605051002020D02" pitchFamily="82" charset="0"/>
                <a:ea typeface="Times New Roman" panose="02020603050405020304" pitchFamily="18" charset="0"/>
                <a:cs typeface="Times New Roman" panose="02020603050405020304" pitchFamily="18" charset="0"/>
              </a:rPr>
              <a:t>: </a:t>
            </a:r>
          </a:p>
          <a:p>
            <a:pPr algn="just">
              <a:lnSpc>
                <a:spcPct val="115000"/>
              </a:lnSpc>
              <a:spcAft>
                <a:spcPts val="1000"/>
              </a:spcAft>
            </a:pPr>
            <a:r>
              <a:rPr lang="en-US" sz="3100" dirty="0">
                <a:latin typeface="Gabriola" panose="04040605051002020D02" pitchFamily="82" charset="0"/>
                <a:ea typeface="Times New Roman" panose="02020603050405020304" pitchFamily="18" charset="0"/>
                <a:cs typeface="Times New Roman" panose="02020603050405020304" pitchFamily="18" charset="0"/>
              </a:rPr>
              <a:t>It will provide Information Regarding “</a:t>
            </a:r>
            <a:r>
              <a:rPr lang="en-US" sz="3100" b="1" dirty="0">
                <a:latin typeface="Gabriola" panose="04040605051002020D02" pitchFamily="82" charset="0"/>
                <a:ea typeface="Times New Roman" panose="02020603050405020304" pitchFamily="18" charset="0"/>
                <a:cs typeface="Times New Roman" panose="02020603050405020304" pitchFamily="18" charset="0"/>
              </a:rPr>
              <a:t>Orders Reported</a:t>
            </a:r>
            <a:r>
              <a:rPr lang="en-US" sz="3100" dirty="0">
                <a:latin typeface="Gabriola" panose="04040605051002020D02" pitchFamily="82" charset="0"/>
                <a:ea typeface="Times New Roman" panose="02020603050405020304" pitchFamily="18" charset="0"/>
                <a:cs typeface="Times New Roman" panose="02020603050405020304" pitchFamily="18" charset="0"/>
              </a:rPr>
              <a:t>” by Different Regulatory Bodies such as Banks, Banks Willful Defaulters as per CIBIL, CRIF High Mark Credit Information Services, Experian Credit Information Company of India Private Limited and EQUIFAX, BSE Ltd, CBI, IBC-2016 (</a:t>
            </a:r>
            <a:r>
              <a:rPr lang="en-US" sz="3100" b="1" dirty="0">
                <a:latin typeface="Gabriola" panose="04040605051002020D02" pitchFamily="82" charset="0"/>
                <a:ea typeface="Times New Roman" panose="02020603050405020304" pitchFamily="18" charset="0"/>
                <a:cs typeface="Times New Roman" panose="02020603050405020304" pitchFamily="18" charset="0"/>
              </a:rPr>
              <a:t>Information Utility</a:t>
            </a:r>
            <a:r>
              <a:rPr lang="en-US" sz="3100" dirty="0">
                <a:latin typeface="Gabriola" panose="04040605051002020D02" pitchFamily="82" charset="0"/>
                <a:ea typeface="Times New Roman" panose="02020603050405020304" pitchFamily="18" charset="0"/>
                <a:cs typeface="Times New Roman" panose="02020603050405020304" pitchFamily="18" charset="0"/>
              </a:rPr>
              <a:t>) , MCA, RBI, ECGC (</a:t>
            </a:r>
            <a:r>
              <a:rPr lang="en-US" sz="3100" b="1" dirty="0">
                <a:latin typeface="Gabriola" panose="04040605051002020D02" pitchFamily="82" charset="0"/>
                <a:ea typeface="Times New Roman" panose="02020603050405020304" pitchFamily="18" charset="0"/>
                <a:cs typeface="Times New Roman" panose="02020603050405020304" pitchFamily="18" charset="0"/>
              </a:rPr>
              <a:t>Caution List</a:t>
            </a:r>
            <a:r>
              <a:rPr lang="en-US" sz="3100" dirty="0">
                <a:latin typeface="Gabriola" panose="04040605051002020D02" pitchFamily="82" charset="0"/>
                <a:ea typeface="Times New Roman" panose="02020603050405020304" pitchFamily="18" charset="0"/>
                <a:cs typeface="Times New Roman" panose="02020603050405020304" pitchFamily="18" charset="0"/>
              </a:rPr>
              <a:t>) EPFO etc.</a:t>
            </a:r>
          </a:p>
          <a:p>
            <a:pPr algn="ctr">
              <a:lnSpc>
                <a:spcPct val="115000"/>
              </a:lnSpc>
              <a:spcAft>
                <a:spcPts val="1000"/>
              </a:spcAft>
            </a:pPr>
            <a:r>
              <a:rPr lang="en-US" sz="3100" dirty="0">
                <a:latin typeface="Gabriola" panose="04040605051002020D02" pitchFamily="82" charset="0"/>
                <a:ea typeface="Times New Roman" panose="02020603050405020304" pitchFamily="18" charset="0"/>
                <a:cs typeface="Times New Roman" panose="02020603050405020304" pitchFamily="18" charset="0"/>
              </a:rPr>
              <a:t> https://watchoutinvestors.com/</a:t>
            </a:r>
          </a:p>
        </p:txBody>
      </p:sp>
      <p:pic>
        <p:nvPicPr>
          <p:cNvPr id="5" name="Picture 4" descr="How to Read a Digital Footprint | News ...">
            <a:extLst>
              <a:ext uri="{FF2B5EF4-FFF2-40B4-BE49-F238E27FC236}">
                <a16:creationId xmlns:a16="http://schemas.microsoft.com/office/drawing/2014/main" id="{FBDA91BA-D157-69EA-6208-DDCB88537A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6545" y="42859"/>
            <a:ext cx="1333073" cy="1671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CWAI">
            <a:extLst>
              <a:ext uri="{FF2B5EF4-FFF2-40B4-BE49-F238E27FC236}">
                <a16:creationId xmlns:a16="http://schemas.microsoft.com/office/drawing/2014/main" id="{274AB10E-01E6-42A9-C347-CEAB6F876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8"/>
            <a:ext cx="867785" cy="111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896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kumimoji="0" lang="en-US" sz="3100" i="0" u="none" strike="noStrike" kern="1200" cap="none" spc="0" normalizeH="0" baseline="0" noProof="0" dirty="0">
              <a:ln>
                <a:noFill/>
              </a:ln>
              <a:solidFill>
                <a:prstClr val="black">
                  <a:lumMod val="85000"/>
                  <a:lumOff val="15000"/>
                </a:prstClr>
              </a:solidFill>
              <a:effectLst/>
              <a:uLnTx/>
              <a:uFillTx/>
              <a:latin typeface="Aptos" panose="020B0004020202020204" pitchFamily="34" charset="0"/>
              <a:ea typeface="+mj-ea"/>
              <a:cs typeface="+mj-cs"/>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11138"/>
            <a:ext cx="9678142" cy="4932312"/>
          </a:xfrm>
        </p:spPr>
        <p:txBody>
          <a:bodyPr>
            <a:noAutofit/>
          </a:bodyPr>
          <a:lstStyle/>
          <a:p>
            <a:pPr algn="just">
              <a:lnSpc>
                <a:spcPct val="115000"/>
              </a:lnSpc>
              <a:spcAft>
                <a:spcPts val="1000"/>
              </a:spcAft>
            </a:pPr>
            <a:endParaRPr lang="en-US" sz="4100" dirty="0">
              <a:latin typeface="Gabriola" panose="04040605051002020D02" pitchFamily="82"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en-US" sz="4100" dirty="0">
              <a:latin typeface="Gabriola" panose="04040605051002020D02" pitchFamily="82"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4100" b="1" dirty="0">
                <a:latin typeface="Gabriola" panose="04040605051002020D02" pitchFamily="82" charset="0"/>
                <a:ea typeface="Times New Roman" panose="02020603050405020304" pitchFamily="18" charset="0"/>
                <a:cs typeface="Times New Roman" panose="02020603050405020304" pitchFamily="18" charset="0"/>
              </a:rPr>
              <a:t>Credit Information Bureau (India) Limited-CIBIL Report</a:t>
            </a:r>
          </a:p>
        </p:txBody>
      </p:sp>
      <p:pic>
        <p:nvPicPr>
          <p:cNvPr id="5" name="Picture 4" descr="How to Read a Digital Footprint | News ...">
            <a:extLst>
              <a:ext uri="{FF2B5EF4-FFF2-40B4-BE49-F238E27FC236}">
                <a16:creationId xmlns:a16="http://schemas.microsoft.com/office/drawing/2014/main" id="{4F81463E-9674-7A5E-F713-EF954B389F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6545" y="42859"/>
            <a:ext cx="1333073" cy="1671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CWAI">
            <a:extLst>
              <a:ext uri="{FF2B5EF4-FFF2-40B4-BE49-F238E27FC236}">
                <a16:creationId xmlns:a16="http://schemas.microsoft.com/office/drawing/2014/main" id="{B81E7DC3-BA61-F958-ABB3-2ACFB9453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8"/>
            <a:ext cx="867785" cy="111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677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kumimoji="0" lang="en-US" sz="3100" i="0" u="none" strike="noStrike" kern="1200" cap="none" spc="0" normalizeH="0" baseline="0" noProof="0" dirty="0">
              <a:ln>
                <a:noFill/>
              </a:ln>
              <a:solidFill>
                <a:prstClr val="black">
                  <a:lumMod val="85000"/>
                  <a:lumOff val="15000"/>
                </a:prstClr>
              </a:solidFill>
              <a:effectLst/>
              <a:uLnTx/>
              <a:uFillTx/>
              <a:latin typeface="Aptos" panose="020B0004020202020204" pitchFamily="34" charset="0"/>
              <a:ea typeface="+mj-ea"/>
              <a:cs typeface="+mj-cs"/>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11138"/>
            <a:ext cx="9678142" cy="4932312"/>
          </a:xfrm>
        </p:spPr>
        <p:txBody>
          <a:bodyPr>
            <a:noAutofit/>
          </a:bodyPr>
          <a:lstStyle/>
          <a:p>
            <a:pPr algn="just">
              <a:lnSpc>
                <a:spcPct val="115000"/>
              </a:lnSpc>
              <a:spcAft>
                <a:spcPts val="1000"/>
              </a:spcAft>
            </a:pPr>
            <a:r>
              <a:rPr lang="en-US" sz="3100" b="1" dirty="0">
                <a:latin typeface="Gabriola" panose="04040605051002020D02" pitchFamily="82" charset="0"/>
                <a:ea typeface="Times New Roman" panose="02020603050405020304" pitchFamily="18" charset="0"/>
                <a:cs typeface="Times New Roman" panose="02020603050405020304" pitchFamily="18" charset="0"/>
              </a:rPr>
              <a:t>CIBIL Report</a:t>
            </a:r>
            <a:r>
              <a:rPr lang="en-US" sz="3100" dirty="0">
                <a:latin typeface="Gabriola" panose="04040605051002020D02" pitchFamily="82" charset="0"/>
                <a:ea typeface="Times New Roman" panose="02020603050405020304" pitchFamily="18" charset="0"/>
                <a:cs typeface="Times New Roman" panose="02020603050405020304" pitchFamily="18" charset="0"/>
              </a:rPr>
              <a:t>: Lenders will consider a Borrower’s Credit Score, Number and Type of Accounts, and </a:t>
            </a:r>
            <a:r>
              <a:rPr lang="en-US" sz="3100" b="1" dirty="0">
                <a:latin typeface="Gabriola" panose="04040605051002020D02" pitchFamily="82" charset="0"/>
                <a:ea typeface="Times New Roman" panose="02020603050405020304" pitchFamily="18" charset="0"/>
                <a:cs typeface="Times New Roman" panose="02020603050405020304" pitchFamily="18" charset="0"/>
              </a:rPr>
              <a:t>History of Making Payments</a:t>
            </a:r>
            <a:r>
              <a:rPr lang="en-US" sz="3100" dirty="0">
                <a:latin typeface="Gabriola" panose="04040605051002020D02" pitchFamily="82" charset="0"/>
                <a:ea typeface="Times New Roman" panose="02020603050405020304" pitchFamily="18" charset="0"/>
                <a:cs typeface="Times New Roman" panose="02020603050405020304" pitchFamily="18" charset="0"/>
              </a:rPr>
              <a:t> on time. </a:t>
            </a:r>
          </a:p>
          <a:p>
            <a:pPr algn="just">
              <a:lnSpc>
                <a:spcPct val="115000"/>
              </a:lnSpc>
              <a:spcAft>
                <a:spcPts val="1000"/>
              </a:spcAft>
            </a:pPr>
            <a:r>
              <a:rPr lang="en-US" sz="3100" dirty="0">
                <a:latin typeface="Gabriola" panose="04040605051002020D02" pitchFamily="82" charset="0"/>
                <a:ea typeface="Times New Roman" panose="02020603050405020304" pitchFamily="18" charset="0"/>
                <a:cs typeface="Times New Roman" panose="02020603050405020304" pitchFamily="18" charset="0"/>
              </a:rPr>
              <a:t>CIBIL reports to be extracted of the parties involved in the Loan Transaction to verify if any </a:t>
            </a:r>
            <a:r>
              <a:rPr lang="en-US" sz="3100" b="1" dirty="0">
                <a:latin typeface="Gabriola" panose="04040605051002020D02" pitchFamily="82" charset="0"/>
                <a:ea typeface="Times New Roman" panose="02020603050405020304" pitchFamily="18" charset="0"/>
                <a:cs typeface="Times New Roman" panose="02020603050405020304" pitchFamily="18" charset="0"/>
              </a:rPr>
              <a:t>Irregularity / Delay in Servicing Loan</a:t>
            </a:r>
            <a:r>
              <a:rPr lang="en-US" sz="3100" dirty="0">
                <a:latin typeface="Gabriola" panose="04040605051002020D02" pitchFamily="82" charset="0"/>
                <a:ea typeface="Times New Roman" panose="02020603050405020304" pitchFamily="18" charset="0"/>
                <a:cs typeface="Times New Roman" panose="02020603050405020304" pitchFamily="18" charset="0"/>
              </a:rPr>
              <a:t> Dues and Overdue in the Loan Facility. </a:t>
            </a:r>
          </a:p>
          <a:p>
            <a:pPr algn="just">
              <a:lnSpc>
                <a:spcPct val="115000"/>
              </a:lnSpc>
              <a:spcAft>
                <a:spcPts val="1000"/>
              </a:spcAft>
            </a:pPr>
            <a:r>
              <a:rPr lang="en-US" sz="3100" dirty="0">
                <a:latin typeface="Gabriola" panose="04040605051002020D02" pitchFamily="82" charset="0"/>
                <a:ea typeface="Times New Roman" panose="02020603050405020304" pitchFamily="18" charset="0"/>
                <a:cs typeface="Times New Roman" panose="02020603050405020304" pitchFamily="18" charset="0"/>
              </a:rPr>
              <a:t>The Criteria of CIBIL score depends upon Lending Institutions.</a:t>
            </a:r>
          </a:p>
          <a:p>
            <a:pPr algn="ctr">
              <a:lnSpc>
                <a:spcPct val="115000"/>
              </a:lnSpc>
              <a:spcAft>
                <a:spcPts val="1000"/>
              </a:spcAft>
            </a:pPr>
            <a:r>
              <a:rPr lang="en-US" sz="3100" dirty="0">
                <a:latin typeface="Gabriola" panose="04040605051002020D02" pitchFamily="82" charset="0"/>
                <a:ea typeface="Times New Roman" panose="02020603050405020304" pitchFamily="18" charset="0"/>
                <a:cs typeface="Times New Roman" panose="02020603050405020304" pitchFamily="18" charset="0"/>
              </a:rPr>
              <a:t>https://www.cibil.com/</a:t>
            </a:r>
          </a:p>
        </p:txBody>
      </p:sp>
      <p:pic>
        <p:nvPicPr>
          <p:cNvPr id="5" name="Picture 4" descr="How to Read a Digital Footprint | News ...">
            <a:extLst>
              <a:ext uri="{FF2B5EF4-FFF2-40B4-BE49-F238E27FC236}">
                <a16:creationId xmlns:a16="http://schemas.microsoft.com/office/drawing/2014/main" id="{43F49F44-AE58-889C-88C0-FDF24C1DA9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6545" y="42859"/>
            <a:ext cx="1333073" cy="1671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CWAI">
            <a:extLst>
              <a:ext uri="{FF2B5EF4-FFF2-40B4-BE49-F238E27FC236}">
                <a16:creationId xmlns:a16="http://schemas.microsoft.com/office/drawing/2014/main" id="{706127E9-4091-4C6B-0E7F-012ACC111E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8"/>
            <a:ext cx="867785" cy="111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34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kumimoji="0" lang="en-US" sz="3100" i="0" u="none" strike="noStrike" kern="1200" cap="none" spc="0" normalizeH="0" baseline="0" noProof="0" dirty="0">
              <a:ln>
                <a:noFill/>
              </a:ln>
              <a:solidFill>
                <a:prstClr val="black">
                  <a:lumMod val="85000"/>
                  <a:lumOff val="15000"/>
                </a:prstClr>
              </a:solidFill>
              <a:effectLst/>
              <a:uLnTx/>
              <a:uFillTx/>
              <a:latin typeface="Aptos" panose="020B0004020202020204" pitchFamily="34" charset="0"/>
              <a:ea typeface="+mj-ea"/>
              <a:cs typeface="+mj-cs"/>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11138"/>
            <a:ext cx="9678142" cy="4932312"/>
          </a:xfrm>
        </p:spPr>
        <p:txBody>
          <a:bodyPr>
            <a:noAutofit/>
          </a:bodyPr>
          <a:lstStyle/>
          <a:p>
            <a:pPr algn="just">
              <a:lnSpc>
                <a:spcPct val="115000"/>
              </a:lnSpc>
              <a:spcAft>
                <a:spcPts val="1000"/>
              </a:spcAft>
            </a:pPr>
            <a:endParaRPr lang="en-US" sz="4100" dirty="0">
              <a:latin typeface="Gabriola" panose="04040605051002020D02" pitchFamily="82"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en-US" sz="4100" dirty="0">
              <a:latin typeface="Gabriola" panose="04040605051002020D02" pitchFamily="82"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4100" b="1" dirty="0">
                <a:latin typeface="Gabriola" panose="04040605051002020D02" pitchFamily="82" charset="0"/>
                <a:ea typeface="Times New Roman" panose="02020603050405020304" pitchFamily="18" charset="0"/>
                <a:cs typeface="Times New Roman" panose="02020603050405020304" pitchFamily="18" charset="0"/>
              </a:rPr>
              <a:t>Google Search</a:t>
            </a:r>
          </a:p>
        </p:txBody>
      </p:sp>
      <p:pic>
        <p:nvPicPr>
          <p:cNvPr id="5" name="Picture 4" descr="How to Read a Digital Footprint | News ...">
            <a:extLst>
              <a:ext uri="{FF2B5EF4-FFF2-40B4-BE49-F238E27FC236}">
                <a16:creationId xmlns:a16="http://schemas.microsoft.com/office/drawing/2014/main" id="{96D82A4E-9045-A3D4-56A0-6217A05D10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6545" y="42859"/>
            <a:ext cx="1333073" cy="1671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CWAI">
            <a:extLst>
              <a:ext uri="{FF2B5EF4-FFF2-40B4-BE49-F238E27FC236}">
                <a16:creationId xmlns:a16="http://schemas.microsoft.com/office/drawing/2014/main" id="{C7FCC234-2C9A-134C-9200-BB9E68C9BE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8"/>
            <a:ext cx="867785" cy="111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58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kumimoji="0" lang="en-US" sz="3100" i="0" u="none" strike="noStrike" kern="1200" cap="none" spc="0" normalizeH="0" baseline="0" noProof="0" dirty="0">
              <a:ln>
                <a:noFill/>
              </a:ln>
              <a:solidFill>
                <a:prstClr val="black">
                  <a:lumMod val="85000"/>
                  <a:lumOff val="15000"/>
                </a:prstClr>
              </a:solidFill>
              <a:effectLst/>
              <a:uLnTx/>
              <a:uFillTx/>
              <a:latin typeface="Aptos" panose="020B0004020202020204" pitchFamily="34" charset="0"/>
              <a:ea typeface="+mj-ea"/>
              <a:cs typeface="+mj-cs"/>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11138"/>
            <a:ext cx="9678142" cy="4932312"/>
          </a:xfrm>
        </p:spPr>
        <p:txBody>
          <a:bodyPr>
            <a:noAutofit/>
          </a:bodyPr>
          <a:lstStyle/>
          <a:p>
            <a:pPr algn="just">
              <a:lnSpc>
                <a:spcPct val="115000"/>
              </a:lnSpc>
              <a:spcAft>
                <a:spcPts val="1000"/>
              </a:spcAft>
            </a:pPr>
            <a:endParaRPr lang="en-US" sz="3100" b="1" dirty="0">
              <a:latin typeface="Gabriola" panose="04040605051002020D02" pitchFamily="82"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3100" b="1" dirty="0">
                <a:latin typeface="Gabriola" panose="04040605051002020D02" pitchFamily="82" charset="0"/>
                <a:ea typeface="Times New Roman" panose="02020603050405020304" pitchFamily="18" charset="0"/>
                <a:cs typeface="Times New Roman" panose="02020603050405020304" pitchFamily="18" charset="0"/>
              </a:rPr>
              <a:t>Google Search (including IBBI, </a:t>
            </a:r>
            <a:r>
              <a:rPr lang="en-US" sz="3100" b="1" dirty="0" err="1">
                <a:latin typeface="Gabriola" panose="04040605051002020D02" pitchFamily="82" charset="0"/>
                <a:ea typeface="Times New Roman" panose="02020603050405020304" pitchFamily="18" charset="0"/>
                <a:cs typeface="Times New Roman" panose="02020603050405020304" pitchFamily="18" charset="0"/>
              </a:rPr>
              <a:t>Myneta</a:t>
            </a:r>
            <a:r>
              <a:rPr lang="en-US" sz="3100" b="1" dirty="0">
                <a:latin typeface="Gabriola" panose="04040605051002020D02" pitchFamily="82" charset="0"/>
                <a:ea typeface="Times New Roman" panose="02020603050405020304" pitchFamily="18" charset="0"/>
                <a:cs typeface="Times New Roman" panose="02020603050405020304" pitchFamily="18" charset="0"/>
              </a:rPr>
              <a:t>, Indian kanoon etc.):</a:t>
            </a:r>
            <a:r>
              <a:rPr lang="en-US" sz="3100" dirty="0">
                <a:latin typeface="Gabriola" panose="04040605051002020D02" pitchFamily="82" charset="0"/>
                <a:ea typeface="Times New Roman" panose="02020603050405020304" pitchFamily="18" charset="0"/>
                <a:cs typeface="Times New Roman" panose="02020603050405020304" pitchFamily="18" charset="0"/>
              </a:rPr>
              <a:t> Google Search Plays an Important Role in this Process. </a:t>
            </a:r>
          </a:p>
          <a:p>
            <a:pPr algn="just">
              <a:lnSpc>
                <a:spcPct val="115000"/>
              </a:lnSpc>
              <a:spcAft>
                <a:spcPts val="1000"/>
              </a:spcAft>
            </a:pPr>
            <a:r>
              <a:rPr lang="en-US" sz="3100" dirty="0">
                <a:latin typeface="Gabriola" panose="04040605051002020D02" pitchFamily="82" charset="0"/>
                <a:ea typeface="Times New Roman" panose="02020603050405020304" pitchFamily="18" charset="0"/>
                <a:cs typeface="Times New Roman" panose="02020603050405020304" pitchFamily="18" charset="0"/>
              </a:rPr>
              <a:t>“Google Search” of the Company and Directors using “Strings” like Fraud, Default, CBI, ED, Bail, Raid etc.</a:t>
            </a:r>
          </a:p>
        </p:txBody>
      </p:sp>
      <p:pic>
        <p:nvPicPr>
          <p:cNvPr id="5" name="Picture 4" descr="How to Read a Digital Footprint | News ...">
            <a:extLst>
              <a:ext uri="{FF2B5EF4-FFF2-40B4-BE49-F238E27FC236}">
                <a16:creationId xmlns:a16="http://schemas.microsoft.com/office/drawing/2014/main" id="{E691AE45-9587-2628-6D94-BA2C18BE3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6545" y="42859"/>
            <a:ext cx="1333073" cy="1671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CWAI">
            <a:extLst>
              <a:ext uri="{FF2B5EF4-FFF2-40B4-BE49-F238E27FC236}">
                <a16:creationId xmlns:a16="http://schemas.microsoft.com/office/drawing/2014/main" id="{148CA297-B612-14A4-F31D-A882633BAF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8"/>
            <a:ext cx="867785" cy="111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4607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kumimoji="0" lang="en-US" sz="3100" i="0" u="none" strike="noStrike" kern="1200" cap="none" spc="0" normalizeH="0" baseline="0" noProof="0" dirty="0">
              <a:ln>
                <a:noFill/>
              </a:ln>
              <a:solidFill>
                <a:prstClr val="black">
                  <a:lumMod val="85000"/>
                  <a:lumOff val="15000"/>
                </a:prstClr>
              </a:solidFill>
              <a:effectLst/>
              <a:uLnTx/>
              <a:uFillTx/>
              <a:latin typeface="Aptos" panose="020B0004020202020204" pitchFamily="34" charset="0"/>
              <a:ea typeface="+mj-ea"/>
              <a:cs typeface="+mj-cs"/>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11138"/>
            <a:ext cx="9678142" cy="4932312"/>
          </a:xfrm>
        </p:spPr>
        <p:txBody>
          <a:bodyPr>
            <a:noAutofit/>
          </a:bodyPr>
          <a:lstStyle/>
          <a:p>
            <a:pPr algn="just">
              <a:lnSpc>
                <a:spcPct val="115000"/>
              </a:lnSpc>
              <a:spcAft>
                <a:spcPts val="1000"/>
              </a:spcAft>
            </a:pPr>
            <a:endParaRPr lang="en-US" sz="3100" b="1" dirty="0">
              <a:latin typeface="Gabriola" panose="04040605051002020D02" pitchFamily="82"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3100" b="1" dirty="0">
                <a:latin typeface="Gabriola" panose="04040605051002020D02" pitchFamily="82" charset="0"/>
                <a:ea typeface="Times New Roman" panose="02020603050405020304" pitchFamily="18" charset="0"/>
                <a:cs typeface="Times New Roman" panose="02020603050405020304" pitchFamily="18" charset="0"/>
              </a:rPr>
              <a:t>IBBI (Insolvency and Bankruptcy Board of India)</a:t>
            </a:r>
            <a:r>
              <a:rPr lang="en-US" sz="3100" dirty="0">
                <a:latin typeface="Gabriola" panose="04040605051002020D02" pitchFamily="82" charset="0"/>
                <a:ea typeface="Times New Roman" panose="02020603050405020304" pitchFamily="18" charset="0"/>
                <a:cs typeface="Times New Roman" panose="02020603050405020304" pitchFamily="18" charset="0"/>
              </a:rPr>
              <a:t>: To Check any Matter is Listed with IBBI using Company’s Name in all Order Fields. </a:t>
            </a:r>
          </a:p>
          <a:p>
            <a:pPr algn="ctr">
              <a:lnSpc>
                <a:spcPct val="115000"/>
              </a:lnSpc>
              <a:spcAft>
                <a:spcPts val="1000"/>
              </a:spcAft>
            </a:pPr>
            <a:r>
              <a:rPr lang="en-US" sz="3100" dirty="0">
                <a:latin typeface="Gabriola" panose="04040605051002020D02" pitchFamily="82" charset="0"/>
                <a:ea typeface="Times New Roman" panose="02020603050405020304" pitchFamily="18" charset="0"/>
                <a:cs typeface="Times New Roman" panose="02020603050405020304" pitchFamily="18" charset="0"/>
              </a:rPr>
              <a:t>https://www.ibbi.gov.in/orders/supreme-court/</a:t>
            </a:r>
          </a:p>
        </p:txBody>
      </p:sp>
      <p:pic>
        <p:nvPicPr>
          <p:cNvPr id="5" name="Picture 4" descr="How to Read a Digital Footprint | News ...">
            <a:extLst>
              <a:ext uri="{FF2B5EF4-FFF2-40B4-BE49-F238E27FC236}">
                <a16:creationId xmlns:a16="http://schemas.microsoft.com/office/drawing/2014/main" id="{AB851570-4363-34D7-0493-DBE938A323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6545" y="42859"/>
            <a:ext cx="1333073" cy="1671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CWAI">
            <a:extLst>
              <a:ext uri="{FF2B5EF4-FFF2-40B4-BE49-F238E27FC236}">
                <a16:creationId xmlns:a16="http://schemas.microsoft.com/office/drawing/2014/main" id="{8F9D34CD-117D-9495-BBD0-58995B87EE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8"/>
            <a:ext cx="867785" cy="111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9896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kumimoji="0" lang="en-US" sz="3100" i="0" u="none" strike="noStrike" kern="1200" cap="none" spc="0" normalizeH="0" baseline="0" noProof="0" dirty="0">
              <a:ln>
                <a:noFill/>
              </a:ln>
              <a:solidFill>
                <a:prstClr val="black">
                  <a:lumMod val="85000"/>
                  <a:lumOff val="15000"/>
                </a:prstClr>
              </a:solidFill>
              <a:effectLst/>
              <a:uLnTx/>
              <a:uFillTx/>
              <a:latin typeface="Aptos" panose="020B0004020202020204" pitchFamily="34" charset="0"/>
              <a:ea typeface="+mj-ea"/>
              <a:cs typeface="+mj-cs"/>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11138"/>
            <a:ext cx="9678142" cy="4932312"/>
          </a:xfrm>
        </p:spPr>
        <p:txBody>
          <a:bodyPr>
            <a:noAutofit/>
          </a:bodyPr>
          <a:lstStyle/>
          <a:p>
            <a:pPr algn="just">
              <a:lnSpc>
                <a:spcPct val="115000"/>
              </a:lnSpc>
              <a:spcAft>
                <a:spcPts val="1000"/>
              </a:spcAft>
            </a:pPr>
            <a:endParaRPr lang="en-US" sz="4100" b="1" dirty="0">
              <a:latin typeface="Gabriola" panose="04040605051002020D02" pitchFamily="82"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3100" b="1" dirty="0">
                <a:latin typeface="Gabriola" panose="04040605051002020D02" pitchFamily="82" charset="0"/>
                <a:ea typeface="Times New Roman" panose="02020603050405020304" pitchFamily="18" charset="0"/>
                <a:cs typeface="Times New Roman" panose="02020603050405020304" pitchFamily="18" charset="0"/>
              </a:rPr>
              <a:t> </a:t>
            </a:r>
            <a:r>
              <a:rPr lang="en-US" sz="3100" b="1" dirty="0" err="1">
                <a:latin typeface="Gabriola" panose="04040605051002020D02" pitchFamily="82" charset="0"/>
                <a:ea typeface="Times New Roman" panose="02020603050405020304" pitchFamily="18" charset="0"/>
                <a:cs typeface="Times New Roman" panose="02020603050405020304" pitchFamily="18" charset="0"/>
              </a:rPr>
              <a:t>Myneta</a:t>
            </a:r>
            <a:r>
              <a:rPr lang="en-US" sz="3100" dirty="0">
                <a:latin typeface="Gabriola" panose="04040605051002020D02" pitchFamily="82" charset="0"/>
                <a:ea typeface="Times New Roman" panose="02020603050405020304" pitchFamily="18" charset="0"/>
                <a:cs typeface="Times New Roman" panose="02020603050405020304" pitchFamily="18" charset="0"/>
              </a:rPr>
              <a:t>: To verify any Political Connection of the Directors. </a:t>
            </a:r>
          </a:p>
          <a:p>
            <a:pPr algn="ctr">
              <a:lnSpc>
                <a:spcPct val="115000"/>
              </a:lnSpc>
              <a:spcAft>
                <a:spcPts val="1000"/>
              </a:spcAft>
            </a:pPr>
            <a:r>
              <a:rPr lang="en-US" sz="3100" dirty="0">
                <a:latin typeface="Gabriola" panose="04040605051002020D02" pitchFamily="82" charset="0"/>
                <a:ea typeface="Times New Roman" panose="02020603050405020304" pitchFamily="18" charset="0"/>
                <a:cs typeface="Times New Roman" panose="02020603050405020304" pitchFamily="18" charset="0"/>
              </a:rPr>
              <a:t>https://www.myneta.info/</a:t>
            </a:r>
          </a:p>
        </p:txBody>
      </p:sp>
      <p:pic>
        <p:nvPicPr>
          <p:cNvPr id="5" name="Picture 4" descr="How to Read a Digital Footprint | News ...">
            <a:extLst>
              <a:ext uri="{FF2B5EF4-FFF2-40B4-BE49-F238E27FC236}">
                <a16:creationId xmlns:a16="http://schemas.microsoft.com/office/drawing/2014/main" id="{B84C9BBC-7D02-BFA8-FF8E-E8EBF5C2E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6545" y="42859"/>
            <a:ext cx="1333073" cy="1671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CWAI">
            <a:extLst>
              <a:ext uri="{FF2B5EF4-FFF2-40B4-BE49-F238E27FC236}">
                <a16:creationId xmlns:a16="http://schemas.microsoft.com/office/drawing/2014/main" id="{7D4A9CC9-8C99-C80F-C862-8DB04FF529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8"/>
            <a:ext cx="867785" cy="111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8226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kumimoji="0" lang="en-US" sz="3100" i="0" u="none" strike="noStrike" kern="1200" cap="none" spc="0" normalizeH="0" baseline="0" noProof="0" dirty="0">
              <a:ln>
                <a:noFill/>
              </a:ln>
              <a:solidFill>
                <a:prstClr val="black">
                  <a:lumMod val="85000"/>
                  <a:lumOff val="15000"/>
                </a:prstClr>
              </a:solidFill>
              <a:effectLst/>
              <a:uLnTx/>
              <a:uFillTx/>
              <a:latin typeface="Aptos" panose="020B0004020202020204" pitchFamily="34" charset="0"/>
              <a:ea typeface="+mj-ea"/>
              <a:cs typeface="+mj-cs"/>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11138"/>
            <a:ext cx="9678142" cy="4932312"/>
          </a:xfrm>
        </p:spPr>
        <p:txBody>
          <a:bodyPr>
            <a:noAutofit/>
          </a:bodyPr>
          <a:lstStyle/>
          <a:p>
            <a:pPr algn="just">
              <a:lnSpc>
                <a:spcPct val="115000"/>
              </a:lnSpc>
              <a:spcAft>
                <a:spcPts val="1000"/>
              </a:spcAft>
            </a:pPr>
            <a:endParaRPr lang="en-US" sz="3100" b="1" dirty="0">
              <a:latin typeface="Gabriola" panose="04040605051002020D02" pitchFamily="82"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3100" b="1" dirty="0">
                <a:latin typeface="Gabriola" panose="04040605051002020D02" pitchFamily="82" charset="0"/>
                <a:ea typeface="Times New Roman" panose="02020603050405020304" pitchFamily="18" charset="0"/>
                <a:cs typeface="Times New Roman" panose="02020603050405020304" pitchFamily="18" charset="0"/>
              </a:rPr>
              <a:t>Legal Cases</a:t>
            </a:r>
            <a:r>
              <a:rPr lang="en-US" sz="3100" dirty="0">
                <a:latin typeface="Gabriola" panose="04040605051002020D02" pitchFamily="82" charset="0"/>
                <a:ea typeface="Times New Roman" panose="02020603050405020304" pitchFamily="18" charset="0"/>
                <a:cs typeface="Times New Roman" panose="02020603050405020304" pitchFamily="18" charset="0"/>
              </a:rPr>
              <a:t>: To Check Legal Cases Listed in the Name of the Company or Directors which could bring Legal Action against the Institution.</a:t>
            </a:r>
          </a:p>
          <a:p>
            <a:pPr algn="ctr">
              <a:lnSpc>
                <a:spcPct val="115000"/>
              </a:lnSpc>
              <a:spcAft>
                <a:spcPts val="1000"/>
              </a:spcAft>
            </a:pPr>
            <a:r>
              <a:rPr lang="en-US" sz="3100" dirty="0">
                <a:latin typeface="Gabriola" panose="04040605051002020D02" pitchFamily="82" charset="0"/>
                <a:ea typeface="Times New Roman" panose="02020603050405020304" pitchFamily="18" charset="0"/>
                <a:cs typeface="Times New Roman" panose="02020603050405020304" pitchFamily="18" charset="0"/>
              </a:rPr>
              <a:t>https://indiankanoon.org/. </a:t>
            </a:r>
          </a:p>
        </p:txBody>
      </p:sp>
      <p:pic>
        <p:nvPicPr>
          <p:cNvPr id="5" name="Picture 4" descr="How to Read a Digital Footprint | News ...">
            <a:extLst>
              <a:ext uri="{FF2B5EF4-FFF2-40B4-BE49-F238E27FC236}">
                <a16:creationId xmlns:a16="http://schemas.microsoft.com/office/drawing/2014/main" id="{54C0D561-3F1D-A7EB-B5A2-AC7B63E511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6545" y="42859"/>
            <a:ext cx="1333073" cy="1671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CWAI">
            <a:extLst>
              <a:ext uri="{FF2B5EF4-FFF2-40B4-BE49-F238E27FC236}">
                <a16:creationId xmlns:a16="http://schemas.microsoft.com/office/drawing/2014/main" id="{22D3DEDF-37DC-6679-2134-06BF2EEDE0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8"/>
            <a:ext cx="867785" cy="111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551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940115" y="1922458"/>
            <a:ext cx="10058400" cy="4378330"/>
          </a:xfrm>
        </p:spPr>
        <p:txBody>
          <a:bodyPr>
            <a:normAutofit/>
          </a:bodyPr>
          <a:lstStyle/>
          <a:p>
            <a:pPr marL="0" indent="0" algn="ctr">
              <a:buNone/>
            </a:pPr>
            <a:r>
              <a:rPr lang="en-US" sz="3200" b="1" dirty="0">
                <a:solidFill>
                  <a:schemeClr val="tx1">
                    <a:lumMod val="95000"/>
                    <a:lumOff val="5000"/>
                  </a:schemeClr>
                </a:solidFill>
                <a:latin typeface="Bahnschrift" panose="020B0502040204020203" pitchFamily="34" charset="0"/>
                <a:cs typeface="Arial" panose="020B0604020202020204" pitchFamily="34" charset="0"/>
              </a:rPr>
              <a:t>Your</a:t>
            </a:r>
          </a:p>
          <a:p>
            <a:pPr lvl="1" algn="just">
              <a:buFont typeface="Wingdings" panose="05000000000000000000" pitchFamily="2" charset="2"/>
              <a:buChar char="ü"/>
            </a:pPr>
            <a:r>
              <a:rPr lang="en-US" sz="2100" dirty="0">
                <a:solidFill>
                  <a:schemeClr val="tx1">
                    <a:lumMod val="95000"/>
                    <a:lumOff val="5000"/>
                  </a:schemeClr>
                </a:solidFill>
                <a:latin typeface="Bahnschrift" panose="020B0502040204020203" pitchFamily="34" charset="0"/>
                <a:cs typeface="Arial" panose="020B0604020202020204" pitchFamily="34" charset="0"/>
              </a:rPr>
              <a:t>Aadhar Number.</a:t>
            </a:r>
          </a:p>
          <a:p>
            <a:pPr lvl="1" algn="just">
              <a:buFont typeface="Wingdings" panose="05000000000000000000" pitchFamily="2" charset="2"/>
              <a:buChar char="ü"/>
            </a:pPr>
            <a:r>
              <a:rPr lang="en-US" sz="2100" dirty="0">
                <a:solidFill>
                  <a:schemeClr val="tx1">
                    <a:lumMod val="95000"/>
                    <a:lumOff val="5000"/>
                  </a:schemeClr>
                </a:solidFill>
                <a:latin typeface="Bahnschrift" panose="020B0502040204020203" pitchFamily="34" charset="0"/>
                <a:cs typeface="Arial" panose="020B0604020202020204" pitchFamily="34" charset="0"/>
              </a:rPr>
              <a:t>PAN Number.</a:t>
            </a:r>
          </a:p>
          <a:p>
            <a:pPr lvl="1" algn="just">
              <a:buFont typeface="Wingdings" panose="05000000000000000000" pitchFamily="2" charset="2"/>
              <a:buChar char="ü"/>
            </a:pPr>
            <a:r>
              <a:rPr lang="en-US" sz="2100" dirty="0">
                <a:solidFill>
                  <a:schemeClr val="tx1">
                    <a:lumMod val="95000"/>
                    <a:lumOff val="5000"/>
                  </a:schemeClr>
                </a:solidFill>
                <a:latin typeface="Bahnschrift" panose="020B0502040204020203" pitchFamily="34" charset="0"/>
                <a:cs typeface="Arial" panose="020B0604020202020204" pitchFamily="34" charset="0"/>
              </a:rPr>
              <a:t>Mobile (With Net Work) / Mobile Number.</a:t>
            </a:r>
          </a:p>
          <a:p>
            <a:pPr lvl="1" algn="just">
              <a:buFont typeface="Wingdings" panose="05000000000000000000" pitchFamily="2" charset="2"/>
              <a:buChar char="ü"/>
            </a:pPr>
            <a:r>
              <a:rPr lang="en-US" sz="2100" dirty="0">
                <a:solidFill>
                  <a:schemeClr val="tx1">
                    <a:lumMod val="95000"/>
                    <a:lumOff val="5000"/>
                  </a:schemeClr>
                </a:solidFill>
                <a:latin typeface="Bahnschrift" panose="020B0502040204020203" pitchFamily="34" charset="0"/>
                <a:cs typeface="Arial" panose="020B0604020202020204" pitchFamily="34" charset="0"/>
              </a:rPr>
              <a:t>Email Address.</a:t>
            </a:r>
          </a:p>
          <a:p>
            <a:pPr lvl="1" algn="just">
              <a:buFont typeface="Wingdings" panose="05000000000000000000" pitchFamily="2" charset="2"/>
              <a:buChar char="ü"/>
            </a:pPr>
            <a:r>
              <a:rPr lang="en-US" sz="2100" dirty="0">
                <a:solidFill>
                  <a:schemeClr val="tx1">
                    <a:lumMod val="95000"/>
                    <a:lumOff val="5000"/>
                  </a:schemeClr>
                </a:solidFill>
                <a:latin typeface="Bahnschrift" panose="020B0502040204020203" pitchFamily="34" charset="0"/>
                <a:cs typeface="Arial" panose="020B0604020202020204" pitchFamily="34" charset="0"/>
              </a:rPr>
              <a:t>Face Recognition.</a:t>
            </a:r>
          </a:p>
          <a:p>
            <a:pPr lvl="1" algn="just">
              <a:buFont typeface="Wingdings" panose="05000000000000000000" pitchFamily="2" charset="2"/>
              <a:buChar char="ü"/>
            </a:pPr>
            <a:r>
              <a:rPr lang="en-US" sz="2100" dirty="0">
                <a:solidFill>
                  <a:schemeClr val="tx1">
                    <a:lumMod val="95000"/>
                    <a:lumOff val="5000"/>
                  </a:schemeClr>
                </a:solidFill>
                <a:latin typeface="Bahnschrift" panose="020B0502040204020203" pitchFamily="34" charset="0"/>
                <a:cs typeface="Arial" panose="020B0604020202020204" pitchFamily="34" charset="0"/>
              </a:rPr>
              <a:t>IRIS (At the Time of Aadhar Application).</a:t>
            </a:r>
          </a:p>
          <a:p>
            <a:pPr lvl="1" algn="just">
              <a:buFont typeface="Wingdings" panose="05000000000000000000" pitchFamily="2" charset="2"/>
              <a:buChar char="ü"/>
            </a:pPr>
            <a:r>
              <a:rPr lang="en-US" sz="2100" dirty="0">
                <a:solidFill>
                  <a:schemeClr val="tx1">
                    <a:lumMod val="95000"/>
                    <a:lumOff val="5000"/>
                  </a:schemeClr>
                </a:solidFill>
                <a:latin typeface="Bahnschrift" panose="020B0502040204020203" pitchFamily="34" charset="0"/>
                <a:cs typeface="Arial" panose="020B0604020202020204" pitchFamily="34" charset="0"/>
              </a:rPr>
              <a:t>Finger Prints (At the Time of Aadhar Application). Etc. Etc.</a:t>
            </a:r>
            <a:endParaRPr lang="en-IN" sz="2100" dirty="0">
              <a:solidFill>
                <a:schemeClr val="tx1">
                  <a:lumMod val="95000"/>
                  <a:lumOff val="5000"/>
                </a:schemeClr>
              </a:solidFill>
              <a:latin typeface="Bahnschrift" panose="020B0502040204020203" pitchFamily="34" charset="0"/>
              <a:cs typeface="Arial" panose="020B0604020202020204" pitchFamily="34" charset="0"/>
            </a:endParaRPr>
          </a:p>
        </p:txBody>
      </p:sp>
      <p:pic>
        <p:nvPicPr>
          <p:cNvPr id="3" name="Picture 2" descr="How to Read a Digital Footprint | News ...">
            <a:extLst>
              <a:ext uri="{FF2B5EF4-FFF2-40B4-BE49-F238E27FC236}">
                <a16:creationId xmlns:a16="http://schemas.microsoft.com/office/drawing/2014/main" id="{66787F27-478B-C792-F900-537A025C1A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6EEC5A27-1F73-E624-8ECE-C549078DABAB}"/>
              </a:ext>
            </a:extLst>
          </p:cNvPr>
          <p:cNvSpPr/>
          <p:nvPr/>
        </p:nvSpPr>
        <p:spPr>
          <a:xfrm>
            <a:off x="7986713" y="1957383"/>
            <a:ext cx="4181482" cy="195738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latin typeface="Aharoni" panose="02010803020104030203" pitchFamily="2" charset="-79"/>
                <a:cs typeface="Aharoni" panose="02010803020104030203" pitchFamily="2" charset="-79"/>
              </a:rPr>
              <a:t>“Digital Footprints”</a:t>
            </a:r>
          </a:p>
          <a:p>
            <a:pPr algn="ctr"/>
            <a:r>
              <a:rPr lang="en-IN" b="1" dirty="0">
                <a:latin typeface="Aharoni" panose="02010803020104030203" pitchFamily="2" charset="-79"/>
                <a:cs typeface="Aharoni" panose="02010803020104030203" pitchFamily="2" charset="-79"/>
              </a:rPr>
              <a:t>Through</a:t>
            </a:r>
          </a:p>
        </p:txBody>
      </p:sp>
      <p:pic>
        <p:nvPicPr>
          <p:cNvPr id="6" name="Picture 2" descr="ICWAI">
            <a:extLst>
              <a:ext uri="{FF2B5EF4-FFF2-40B4-BE49-F238E27FC236}">
                <a16:creationId xmlns:a16="http://schemas.microsoft.com/office/drawing/2014/main" id="{69D50625-EBAB-79A1-0311-FF3F19E481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366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kumimoji="0" lang="en-US" sz="3100" i="0" u="none" strike="noStrike" kern="1200" cap="none" spc="0" normalizeH="0" baseline="0" noProof="0" dirty="0">
              <a:ln>
                <a:noFill/>
              </a:ln>
              <a:solidFill>
                <a:prstClr val="black">
                  <a:lumMod val="85000"/>
                  <a:lumOff val="15000"/>
                </a:prstClr>
              </a:solidFill>
              <a:effectLst/>
              <a:uLnTx/>
              <a:uFillTx/>
              <a:latin typeface="Aptos" panose="020B0004020202020204" pitchFamily="34" charset="0"/>
              <a:ea typeface="+mj-ea"/>
              <a:cs typeface="+mj-cs"/>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11138"/>
            <a:ext cx="9678142" cy="4932312"/>
          </a:xfrm>
        </p:spPr>
        <p:txBody>
          <a:bodyPr>
            <a:noAutofit/>
          </a:bodyPr>
          <a:lstStyle/>
          <a:p>
            <a:pPr algn="just">
              <a:lnSpc>
                <a:spcPct val="115000"/>
              </a:lnSpc>
              <a:spcAft>
                <a:spcPts val="1000"/>
              </a:spcAft>
            </a:pPr>
            <a:r>
              <a:rPr lang="en-US" sz="3100" b="1" dirty="0">
                <a:latin typeface="Gabriola" panose="04040605051002020D02" pitchFamily="82" charset="0"/>
                <a:ea typeface="Times New Roman" panose="02020603050405020304" pitchFamily="18" charset="0"/>
                <a:cs typeface="Times New Roman" panose="02020603050405020304" pitchFamily="18" charset="0"/>
              </a:rPr>
              <a:t>Legal Cases</a:t>
            </a:r>
            <a:r>
              <a:rPr lang="en-US" sz="3100" dirty="0">
                <a:latin typeface="Gabriola" panose="04040605051002020D02" pitchFamily="82" charset="0"/>
                <a:ea typeface="Times New Roman" panose="02020603050405020304" pitchFamily="18" charset="0"/>
                <a:cs typeface="Times New Roman" panose="02020603050405020304" pitchFamily="18" charset="0"/>
              </a:rPr>
              <a:t>: </a:t>
            </a:r>
          </a:p>
          <a:p>
            <a:pPr algn="just">
              <a:lnSpc>
                <a:spcPct val="115000"/>
              </a:lnSpc>
              <a:spcAft>
                <a:spcPts val="1000"/>
              </a:spcAft>
            </a:pPr>
            <a:r>
              <a:rPr lang="en-US" sz="3100" dirty="0">
                <a:latin typeface="Gabriola" panose="04040605051002020D02" pitchFamily="82" charset="0"/>
                <a:ea typeface="Times New Roman" panose="02020603050405020304" pitchFamily="18" charset="0"/>
                <a:cs typeface="Times New Roman" panose="02020603050405020304" pitchFamily="18" charset="0"/>
              </a:rPr>
              <a:t>Status of NCLT / NCLAT Cases can be Checked and Verified From: </a:t>
            </a:r>
          </a:p>
          <a:p>
            <a:pPr algn="ctr">
              <a:lnSpc>
                <a:spcPct val="115000"/>
              </a:lnSpc>
              <a:spcAft>
                <a:spcPts val="1000"/>
              </a:spcAft>
            </a:pPr>
            <a:r>
              <a:rPr lang="en-US" sz="3100" dirty="0">
                <a:latin typeface="Gabriola" panose="04040605051002020D02" pitchFamily="82" charset="0"/>
                <a:ea typeface="Times New Roman" panose="02020603050405020304" pitchFamily="18" charset="0"/>
                <a:cs typeface="Times New Roman" panose="02020603050405020304" pitchFamily="18" charset="0"/>
              </a:rPr>
              <a:t>https://nclt.gov.in/exposed-order-judgements-page/ </a:t>
            </a:r>
          </a:p>
          <a:p>
            <a:pPr algn="just">
              <a:lnSpc>
                <a:spcPct val="115000"/>
              </a:lnSpc>
              <a:spcAft>
                <a:spcPts val="1000"/>
              </a:spcAft>
            </a:pPr>
            <a:r>
              <a:rPr lang="en-US" sz="3100" dirty="0">
                <a:latin typeface="Gabriola" panose="04040605051002020D02" pitchFamily="82" charset="0"/>
                <a:ea typeface="Times New Roman" panose="02020603050405020304" pitchFamily="18" charset="0"/>
                <a:cs typeface="Times New Roman" panose="02020603050405020304" pitchFamily="18" charset="0"/>
              </a:rPr>
              <a:t>And High Court Cases can be Checked through High Court Website of each State.</a:t>
            </a:r>
          </a:p>
        </p:txBody>
      </p:sp>
      <p:pic>
        <p:nvPicPr>
          <p:cNvPr id="5" name="Picture 4" descr="How to Read a Digital Footprint | News ...">
            <a:extLst>
              <a:ext uri="{FF2B5EF4-FFF2-40B4-BE49-F238E27FC236}">
                <a16:creationId xmlns:a16="http://schemas.microsoft.com/office/drawing/2014/main" id="{A01B73AA-6FDF-D362-3B65-5961FFBC4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6545" y="42859"/>
            <a:ext cx="1333073" cy="1671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CWAI">
            <a:extLst>
              <a:ext uri="{FF2B5EF4-FFF2-40B4-BE49-F238E27FC236}">
                <a16:creationId xmlns:a16="http://schemas.microsoft.com/office/drawing/2014/main" id="{4515E539-B647-B2B1-C4B6-E83CE082BB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8"/>
            <a:ext cx="867785" cy="111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8096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kumimoji="0" lang="en-US" sz="3100" i="0" u="none" strike="noStrike" kern="1200" cap="none" spc="0" normalizeH="0" baseline="0" noProof="0" dirty="0">
              <a:ln>
                <a:noFill/>
              </a:ln>
              <a:solidFill>
                <a:prstClr val="black">
                  <a:lumMod val="85000"/>
                  <a:lumOff val="15000"/>
                </a:prstClr>
              </a:solidFill>
              <a:effectLst/>
              <a:uLnTx/>
              <a:uFillTx/>
              <a:latin typeface="Aptos" panose="020B0004020202020204" pitchFamily="34" charset="0"/>
              <a:ea typeface="+mj-ea"/>
              <a:cs typeface="+mj-cs"/>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11138"/>
            <a:ext cx="9678142" cy="4932312"/>
          </a:xfrm>
        </p:spPr>
        <p:txBody>
          <a:bodyPr>
            <a:noAutofit/>
          </a:bodyPr>
          <a:lstStyle/>
          <a:p>
            <a:pPr algn="just">
              <a:lnSpc>
                <a:spcPct val="115000"/>
              </a:lnSpc>
              <a:spcAft>
                <a:spcPts val="1000"/>
              </a:spcAft>
            </a:pPr>
            <a:endParaRPr lang="en-US" sz="4100" dirty="0">
              <a:latin typeface="Gabriola" panose="04040605051002020D02" pitchFamily="82"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en-US" sz="4100" dirty="0">
              <a:latin typeface="Gabriola" panose="04040605051002020D02" pitchFamily="82"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4100" b="1" dirty="0">
                <a:latin typeface="Gabriola" panose="04040605051002020D02" pitchFamily="82" charset="0"/>
                <a:ea typeface="Times New Roman" panose="02020603050405020304" pitchFamily="18" charset="0"/>
                <a:cs typeface="Times New Roman" panose="02020603050405020304" pitchFamily="18" charset="0"/>
              </a:rPr>
              <a:t>Market Due Diligence </a:t>
            </a:r>
          </a:p>
        </p:txBody>
      </p:sp>
      <p:pic>
        <p:nvPicPr>
          <p:cNvPr id="5" name="Picture 4" descr="How to Read a Digital Footprint | News ...">
            <a:extLst>
              <a:ext uri="{FF2B5EF4-FFF2-40B4-BE49-F238E27FC236}">
                <a16:creationId xmlns:a16="http://schemas.microsoft.com/office/drawing/2014/main" id="{7BD7086F-0965-6DF6-1045-1CA9C95A8B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6545" y="42859"/>
            <a:ext cx="1333073" cy="1671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CWAI">
            <a:extLst>
              <a:ext uri="{FF2B5EF4-FFF2-40B4-BE49-F238E27FC236}">
                <a16:creationId xmlns:a16="http://schemas.microsoft.com/office/drawing/2014/main" id="{78AFC86B-D64B-FEC3-679D-5DF540A3F0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8"/>
            <a:ext cx="867785" cy="111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5252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kumimoji="0" lang="en-US" sz="3100" i="0" u="none" strike="noStrike" kern="1200" cap="none" spc="0" normalizeH="0" baseline="0" noProof="0" dirty="0">
              <a:ln>
                <a:noFill/>
              </a:ln>
              <a:solidFill>
                <a:prstClr val="black">
                  <a:lumMod val="85000"/>
                  <a:lumOff val="15000"/>
                </a:prstClr>
              </a:solidFill>
              <a:effectLst/>
              <a:uLnTx/>
              <a:uFillTx/>
              <a:latin typeface="Aptos" panose="020B0004020202020204" pitchFamily="34" charset="0"/>
              <a:ea typeface="+mj-ea"/>
              <a:cs typeface="+mj-cs"/>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11138"/>
            <a:ext cx="9678142" cy="4932312"/>
          </a:xfrm>
        </p:spPr>
        <p:txBody>
          <a:bodyPr>
            <a:noAutofit/>
          </a:bodyPr>
          <a:lstStyle/>
          <a:p>
            <a:pPr algn="just">
              <a:lnSpc>
                <a:spcPct val="115000"/>
              </a:lnSpc>
              <a:spcAft>
                <a:spcPts val="1000"/>
              </a:spcAft>
            </a:pPr>
            <a:endParaRPr lang="en-US" sz="3100" b="1" dirty="0">
              <a:latin typeface="Gabriola" panose="04040605051002020D02" pitchFamily="82"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3100" b="1" dirty="0">
                <a:latin typeface="Gabriola" panose="04040605051002020D02" pitchFamily="82" charset="0"/>
                <a:ea typeface="Times New Roman" panose="02020603050405020304" pitchFamily="18" charset="0"/>
                <a:cs typeface="Times New Roman" panose="02020603050405020304" pitchFamily="18" charset="0"/>
              </a:rPr>
              <a:t>Market Due Diligence</a:t>
            </a:r>
            <a:r>
              <a:rPr lang="en-US" sz="3100" dirty="0">
                <a:latin typeface="Gabriola" panose="04040605051002020D02" pitchFamily="82" charset="0"/>
                <a:ea typeface="Times New Roman" panose="02020603050405020304" pitchFamily="18" charset="0"/>
                <a:cs typeface="Times New Roman" panose="02020603050405020304" pitchFamily="18" charset="0"/>
              </a:rPr>
              <a:t> :  </a:t>
            </a:r>
          </a:p>
          <a:p>
            <a:pPr algn="just">
              <a:lnSpc>
                <a:spcPct val="115000"/>
              </a:lnSpc>
              <a:spcAft>
                <a:spcPts val="1000"/>
              </a:spcAft>
            </a:pPr>
            <a:r>
              <a:rPr lang="en-US" sz="3100" dirty="0">
                <a:latin typeface="Gabriola" panose="04040605051002020D02" pitchFamily="82" charset="0"/>
                <a:ea typeface="Times New Roman" panose="02020603050405020304" pitchFamily="18" charset="0"/>
                <a:cs typeface="Times New Roman" panose="02020603050405020304" pitchFamily="18" charset="0"/>
              </a:rPr>
              <a:t>Inquire about the Prospective Borrower by way of Market Enquiries from Investors, Competitors, Existing Bankers, their Suppliers, Customers who can give more Clarity on the Borrower’s Character and Business.</a:t>
            </a:r>
          </a:p>
        </p:txBody>
      </p:sp>
      <p:pic>
        <p:nvPicPr>
          <p:cNvPr id="5" name="Picture 4" descr="How to Read a Digital Footprint | News ...">
            <a:extLst>
              <a:ext uri="{FF2B5EF4-FFF2-40B4-BE49-F238E27FC236}">
                <a16:creationId xmlns:a16="http://schemas.microsoft.com/office/drawing/2014/main" id="{116827F3-08C7-2728-53FC-1D04481F0D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6545" y="42859"/>
            <a:ext cx="1333073" cy="1671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CWAI">
            <a:extLst>
              <a:ext uri="{FF2B5EF4-FFF2-40B4-BE49-F238E27FC236}">
                <a16:creationId xmlns:a16="http://schemas.microsoft.com/office/drawing/2014/main" id="{1D65C561-FB3D-507D-5ED6-929F5BEC2B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8"/>
            <a:ext cx="867785" cy="111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333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kumimoji="0" lang="en-US" sz="3100" i="0" u="none" strike="noStrike" kern="1200" cap="none" spc="0" normalizeH="0" baseline="0" noProof="0" dirty="0">
              <a:ln>
                <a:noFill/>
              </a:ln>
              <a:solidFill>
                <a:prstClr val="black">
                  <a:lumMod val="85000"/>
                  <a:lumOff val="15000"/>
                </a:prstClr>
              </a:solidFill>
              <a:effectLst/>
              <a:uLnTx/>
              <a:uFillTx/>
              <a:latin typeface="Aptos" panose="020B0004020202020204" pitchFamily="34" charset="0"/>
              <a:ea typeface="+mj-ea"/>
              <a:cs typeface="+mj-cs"/>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11138"/>
            <a:ext cx="9678142" cy="4932312"/>
          </a:xfrm>
        </p:spPr>
        <p:txBody>
          <a:bodyPr>
            <a:noAutofit/>
          </a:bodyPr>
          <a:lstStyle/>
          <a:p>
            <a:pPr algn="just">
              <a:lnSpc>
                <a:spcPct val="115000"/>
              </a:lnSpc>
              <a:spcAft>
                <a:spcPts val="1000"/>
              </a:spcAft>
            </a:pPr>
            <a:endParaRPr lang="en-US" sz="4100" dirty="0">
              <a:latin typeface="Gabriola" panose="04040605051002020D02" pitchFamily="82"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4100" b="1" dirty="0">
                <a:latin typeface="Gabriola" panose="04040605051002020D02" pitchFamily="82" charset="0"/>
                <a:ea typeface="Times New Roman" panose="02020603050405020304" pitchFamily="18" charset="0"/>
                <a:cs typeface="Times New Roman" panose="02020603050405020304" pitchFamily="18" charset="0"/>
              </a:rPr>
              <a:t>CERSAI </a:t>
            </a:r>
          </a:p>
          <a:p>
            <a:pPr algn="ctr">
              <a:lnSpc>
                <a:spcPct val="115000"/>
              </a:lnSpc>
              <a:spcAft>
                <a:spcPts val="1000"/>
              </a:spcAft>
            </a:pPr>
            <a:r>
              <a:rPr lang="en-US" sz="2700" b="1" dirty="0">
                <a:latin typeface="Gabriola" panose="04040605051002020D02" pitchFamily="82" charset="0"/>
                <a:ea typeface="Times New Roman" panose="02020603050405020304" pitchFamily="18" charset="0"/>
                <a:cs typeface="Times New Roman" panose="02020603050405020304" pitchFamily="18" charset="0"/>
              </a:rPr>
              <a:t>Central Registry of Securitization Asset Reconstruction and Security Interest of India</a:t>
            </a:r>
          </a:p>
        </p:txBody>
      </p:sp>
      <p:pic>
        <p:nvPicPr>
          <p:cNvPr id="5" name="Picture 4" descr="How to Read a Digital Footprint | News ...">
            <a:extLst>
              <a:ext uri="{FF2B5EF4-FFF2-40B4-BE49-F238E27FC236}">
                <a16:creationId xmlns:a16="http://schemas.microsoft.com/office/drawing/2014/main" id="{49BA3E04-9CEF-8A44-426B-88E8E903B2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6545" y="42859"/>
            <a:ext cx="1333073" cy="1671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CWAI">
            <a:extLst>
              <a:ext uri="{FF2B5EF4-FFF2-40B4-BE49-F238E27FC236}">
                <a16:creationId xmlns:a16="http://schemas.microsoft.com/office/drawing/2014/main" id="{B1E0F749-78A2-2307-A608-B07CBB1AE6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8"/>
            <a:ext cx="867785" cy="111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3080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kumimoji="0" lang="en-US" sz="3100" i="0" u="none" strike="noStrike" kern="1200" cap="none" spc="0" normalizeH="0" baseline="0" noProof="0" dirty="0">
              <a:ln>
                <a:noFill/>
              </a:ln>
              <a:solidFill>
                <a:prstClr val="black">
                  <a:lumMod val="85000"/>
                  <a:lumOff val="15000"/>
                </a:prstClr>
              </a:solidFill>
              <a:effectLst/>
              <a:uLnTx/>
              <a:uFillTx/>
              <a:latin typeface="Aptos" panose="020B0004020202020204" pitchFamily="34" charset="0"/>
              <a:ea typeface="+mj-ea"/>
              <a:cs typeface="+mj-cs"/>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11138"/>
            <a:ext cx="9678142" cy="4932312"/>
          </a:xfrm>
        </p:spPr>
        <p:txBody>
          <a:bodyPr>
            <a:noAutofit/>
          </a:bodyPr>
          <a:lstStyle/>
          <a:p>
            <a:pPr algn="just">
              <a:lnSpc>
                <a:spcPct val="115000"/>
              </a:lnSpc>
              <a:spcAft>
                <a:spcPts val="1000"/>
              </a:spcAft>
            </a:pPr>
            <a:r>
              <a:rPr lang="en-US" sz="3100" b="1" dirty="0">
                <a:latin typeface="Gabriola" panose="04040605051002020D02" pitchFamily="82" charset="0"/>
                <a:ea typeface="Times New Roman" panose="02020603050405020304" pitchFamily="18" charset="0"/>
                <a:cs typeface="Times New Roman" panose="02020603050405020304" pitchFamily="18" charset="0"/>
              </a:rPr>
              <a:t>CERSAI</a:t>
            </a:r>
            <a:r>
              <a:rPr lang="en-US" sz="3100" dirty="0">
                <a:latin typeface="Gabriola" panose="04040605051002020D02" pitchFamily="82" charset="0"/>
                <a:ea typeface="Times New Roman" panose="02020603050405020304" pitchFamily="18" charset="0"/>
                <a:cs typeface="Times New Roman" panose="02020603050405020304" pitchFamily="18" charset="0"/>
              </a:rPr>
              <a:t>: </a:t>
            </a:r>
          </a:p>
          <a:p>
            <a:pPr algn="just">
              <a:lnSpc>
                <a:spcPct val="115000"/>
              </a:lnSpc>
              <a:spcAft>
                <a:spcPts val="1000"/>
              </a:spcAft>
            </a:pPr>
            <a:r>
              <a:rPr lang="en-US" sz="3100" dirty="0">
                <a:latin typeface="Gabriola" panose="04040605051002020D02" pitchFamily="82" charset="0"/>
                <a:ea typeface="Times New Roman" panose="02020603050405020304" pitchFamily="18" charset="0"/>
                <a:cs typeface="Times New Roman" panose="02020603050405020304" pitchFamily="18" charset="0"/>
              </a:rPr>
              <a:t>Section 8 of Companies Act, 2013</a:t>
            </a:r>
          </a:p>
          <a:p>
            <a:pPr algn="just">
              <a:lnSpc>
                <a:spcPct val="115000"/>
              </a:lnSpc>
              <a:spcAft>
                <a:spcPts val="1000"/>
              </a:spcAft>
            </a:pPr>
            <a:r>
              <a:rPr lang="en-US" sz="3100" dirty="0">
                <a:latin typeface="Gabriola" panose="04040605051002020D02" pitchFamily="82" charset="0"/>
                <a:ea typeface="Times New Roman" panose="02020603050405020304" pitchFamily="18" charset="0"/>
                <a:cs typeface="Times New Roman" panose="02020603050405020304" pitchFamily="18" charset="0"/>
              </a:rPr>
              <a:t>To check if any </a:t>
            </a:r>
            <a:r>
              <a:rPr lang="en-US" sz="3100" b="1" dirty="0">
                <a:latin typeface="Gabriola" panose="04040605051002020D02" pitchFamily="82" charset="0"/>
                <a:ea typeface="Times New Roman" panose="02020603050405020304" pitchFamily="18" charset="0"/>
                <a:cs typeface="Times New Roman" panose="02020603050405020304" pitchFamily="18" charset="0"/>
              </a:rPr>
              <a:t>Property is Free and Clear of Liens</a:t>
            </a:r>
            <a:r>
              <a:rPr lang="en-US" sz="3100" dirty="0">
                <a:latin typeface="Gabriola" panose="04040605051002020D02" pitchFamily="82" charset="0"/>
                <a:ea typeface="Times New Roman" panose="02020603050405020304" pitchFamily="18" charset="0"/>
                <a:cs typeface="Times New Roman" panose="02020603050405020304" pitchFamily="18" charset="0"/>
              </a:rPr>
              <a:t>, Encumbrances. </a:t>
            </a:r>
          </a:p>
          <a:p>
            <a:pPr algn="ctr">
              <a:lnSpc>
                <a:spcPct val="115000"/>
              </a:lnSpc>
              <a:spcAft>
                <a:spcPts val="1000"/>
              </a:spcAft>
            </a:pPr>
            <a:r>
              <a:rPr lang="en-US" sz="3100" dirty="0">
                <a:latin typeface="Gabriola" panose="04040605051002020D02" pitchFamily="82" charset="0"/>
                <a:ea typeface="Times New Roman" panose="02020603050405020304" pitchFamily="18" charset="0"/>
                <a:cs typeface="Times New Roman" panose="02020603050405020304" pitchFamily="18" charset="0"/>
              </a:rPr>
              <a:t>https://www.cersai.org.in/CERSAI/home.prg</a:t>
            </a:r>
          </a:p>
        </p:txBody>
      </p:sp>
      <p:pic>
        <p:nvPicPr>
          <p:cNvPr id="5" name="Picture 4" descr="How to Read a Digital Footprint | News ...">
            <a:extLst>
              <a:ext uri="{FF2B5EF4-FFF2-40B4-BE49-F238E27FC236}">
                <a16:creationId xmlns:a16="http://schemas.microsoft.com/office/drawing/2014/main" id="{30DBB3FA-A3FC-BC3D-DEFB-FA13D304F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6545" y="42859"/>
            <a:ext cx="1333073" cy="1671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CWAI">
            <a:extLst>
              <a:ext uri="{FF2B5EF4-FFF2-40B4-BE49-F238E27FC236}">
                <a16:creationId xmlns:a16="http://schemas.microsoft.com/office/drawing/2014/main" id="{C4F843B4-A20C-3930-27D9-F4F78C142E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8"/>
            <a:ext cx="867785" cy="111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2681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kumimoji="0" lang="en-US" sz="3100" i="0" u="none" strike="noStrike" kern="1200" cap="none" spc="0" normalizeH="0" baseline="0" noProof="0" dirty="0">
              <a:ln>
                <a:noFill/>
              </a:ln>
              <a:solidFill>
                <a:prstClr val="black">
                  <a:lumMod val="85000"/>
                  <a:lumOff val="15000"/>
                </a:prstClr>
              </a:solidFill>
              <a:effectLst/>
              <a:uLnTx/>
              <a:uFillTx/>
              <a:latin typeface="Aptos" panose="020B0004020202020204" pitchFamily="34" charset="0"/>
              <a:ea typeface="+mj-ea"/>
              <a:cs typeface="+mj-cs"/>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11138"/>
            <a:ext cx="9678142" cy="4932312"/>
          </a:xfrm>
        </p:spPr>
        <p:txBody>
          <a:bodyPr>
            <a:noAutofit/>
          </a:bodyPr>
          <a:lstStyle/>
          <a:p>
            <a:pPr algn="just">
              <a:lnSpc>
                <a:spcPct val="115000"/>
              </a:lnSpc>
              <a:spcAft>
                <a:spcPts val="1000"/>
              </a:spcAft>
            </a:pPr>
            <a:endParaRPr lang="en-US" sz="4100" dirty="0">
              <a:latin typeface="Gabriola" panose="04040605051002020D02" pitchFamily="82"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en-US" sz="4100" dirty="0">
              <a:latin typeface="Gabriola" panose="04040605051002020D02" pitchFamily="82"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4100" b="1" dirty="0">
                <a:latin typeface="Gabriola" panose="04040605051002020D02" pitchFamily="82" charset="0"/>
                <a:ea typeface="Times New Roman" panose="02020603050405020304" pitchFamily="18" charset="0"/>
                <a:cs typeface="Times New Roman" panose="02020603050405020304" pitchFamily="18" charset="0"/>
              </a:rPr>
              <a:t>Legal Entity Identifier (LEI) Certificate</a:t>
            </a:r>
          </a:p>
        </p:txBody>
      </p:sp>
      <p:pic>
        <p:nvPicPr>
          <p:cNvPr id="5" name="Picture 4" descr="How to Read a Digital Footprint | News ...">
            <a:extLst>
              <a:ext uri="{FF2B5EF4-FFF2-40B4-BE49-F238E27FC236}">
                <a16:creationId xmlns:a16="http://schemas.microsoft.com/office/drawing/2014/main" id="{C3A7E5C5-21FC-186C-5D58-4B0FF6E1F6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6545" y="42859"/>
            <a:ext cx="1333073" cy="1671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CWAI">
            <a:extLst>
              <a:ext uri="{FF2B5EF4-FFF2-40B4-BE49-F238E27FC236}">
                <a16:creationId xmlns:a16="http://schemas.microsoft.com/office/drawing/2014/main" id="{9710B741-5762-F929-EE27-60C27E9C5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8"/>
            <a:ext cx="867785" cy="111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754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kumimoji="0" lang="en-US" sz="3100" i="0" u="none" strike="noStrike" kern="1200" cap="none" spc="0" normalizeH="0" baseline="0" noProof="0" dirty="0">
              <a:ln>
                <a:noFill/>
              </a:ln>
              <a:solidFill>
                <a:prstClr val="black">
                  <a:lumMod val="85000"/>
                  <a:lumOff val="15000"/>
                </a:prstClr>
              </a:solidFill>
              <a:effectLst/>
              <a:uLnTx/>
              <a:uFillTx/>
              <a:latin typeface="Aptos" panose="020B0004020202020204" pitchFamily="34" charset="0"/>
              <a:ea typeface="+mj-ea"/>
              <a:cs typeface="+mj-cs"/>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11138"/>
            <a:ext cx="9678142" cy="4932312"/>
          </a:xfrm>
        </p:spPr>
        <p:txBody>
          <a:bodyPr>
            <a:noAutofit/>
          </a:bodyPr>
          <a:lstStyle/>
          <a:p>
            <a:pPr algn="just">
              <a:lnSpc>
                <a:spcPct val="115000"/>
              </a:lnSpc>
              <a:spcAft>
                <a:spcPts val="1000"/>
              </a:spcAft>
            </a:pPr>
            <a:endParaRPr lang="en-US" sz="3100" b="1" dirty="0">
              <a:latin typeface="Gabriola" panose="04040605051002020D02" pitchFamily="82"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3100" b="1" dirty="0">
                <a:latin typeface="Gabriola" panose="04040605051002020D02" pitchFamily="82" charset="0"/>
                <a:ea typeface="Times New Roman" panose="02020603050405020304" pitchFamily="18" charset="0"/>
                <a:cs typeface="Times New Roman" panose="02020603050405020304" pitchFamily="18" charset="0"/>
              </a:rPr>
              <a:t>LEI Certificate</a:t>
            </a:r>
            <a:r>
              <a:rPr lang="en-US" sz="3100" dirty="0">
                <a:latin typeface="Gabriola" panose="04040605051002020D02" pitchFamily="82" charset="0"/>
                <a:ea typeface="Times New Roman" panose="02020603050405020304" pitchFamily="18" charset="0"/>
                <a:cs typeface="Times New Roman" panose="02020603050405020304" pitchFamily="18" charset="0"/>
              </a:rPr>
              <a:t>: RBI has mandated that </a:t>
            </a:r>
            <a:r>
              <a:rPr lang="en-US" sz="3100" b="1" dirty="0">
                <a:latin typeface="Gabriola" panose="04040605051002020D02" pitchFamily="82" charset="0"/>
                <a:ea typeface="Times New Roman" panose="02020603050405020304" pitchFamily="18" charset="0"/>
                <a:cs typeface="Times New Roman" panose="02020603050405020304" pitchFamily="18" charset="0"/>
              </a:rPr>
              <a:t>LEI Numbers and Expiry Dates</a:t>
            </a:r>
            <a:r>
              <a:rPr lang="en-US" sz="3100" dirty="0">
                <a:latin typeface="Gabriola" panose="04040605051002020D02" pitchFamily="82" charset="0"/>
                <a:ea typeface="Times New Roman" panose="02020603050405020304" pitchFamily="18" charset="0"/>
                <a:cs typeface="Times New Roman" panose="02020603050405020304" pitchFamily="18" charset="0"/>
              </a:rPr>
              <a:t> be included for all initiating or receiving transactions of </a:t>
            </a:r>
            <a:r>
              <a:rPr lang="en-US" sz="3100" b="1" dirty="0">
                <a:latin typeface="Gabriola" panose="04040605051002020D02" pitchFamily="82" charset="0"/>
                <a:ea typeface="Times New Roman" panose="02020603050405020304" pitchFamily="18" charset="0"/>
                <a:cs typeface="Times New Roman" panose="02020603050405020304" pitchFamily="18" charset="0"/>
              </a:rPr>
              <a:t>INR 50 Crores and above</a:t>
            </a:r>
            <a:r>
              <a:rPr lang="en-US" sz="3100" dirty="0">
                <a:latin typeface="Gabriola" panose="04040605051002020D02" pitchFamily="82" charset="0"/>
                <a:ea typeface="Times New Roman" panose="02020603050405020304" pitchFamily="18" charset="0"/>
                <a:cs typeface="Times New Roman" panose="02020603050405020304" pitchFamily="18" charset="0"/>
              </a:rPr>
              <a:t>. </a:t>
            </a:r>
          </a:p>
          <a:p>
            <a:pPr algn="just">
              <a:lnSpc>
                <a:spcPct val="115000"/>
              </a:lnSpc>
              <a:spcAft>
                <a:spcPts val="1000"/>
              </a:spcAft>
            </a:pPr>
            <a:r>
              <a:rPr lang="en-US" sz="3100" dirty="0">
                <a:latin typeface="Gabriola" panose="04040605051002020D02" pitchFamily="82" charset="0"/>
                <a:ea typeface="Times New Roman" panose="02020603050405020304" pitchFamily="18" charset="0"/>
                <a:cs typeface="Times New Roman" panose="02020603050405020304" pitchFamily="18" charset="0"/>
              </a:rPr>
              <a:t>In India, LEI can be obtained from </a:t>
            </a:r>
            <a:r>
              <a:rPr lang="en-US" sz="3100" b="1" dirty="0">
                <a:latin typeface="Gabriola" panose="04040605051002020D02" pitchFamily="82" charset="0"/>
                <a:ea typeface="Times New Roman" panose="02020603050405020304" pitchFamily="18" charset="0"/>
                <a:cs typeface="Times New Roman" panose="02020603050405020304" pitchFamily="18" charset="0"/>
              </a:rPr>
              <a:t>Legal Entity Identifier India Ltd</a:t>
            </a:r>
            <a:r>
              <a:rPr lang="en-US" sz="3100" dirty="0">
                <a:latin typeface="Gabriola" panose="04040605051002020D02" pitchFamily="82" charset="0"/>
                <a:ea typeface="Times New Roman" panose="02020603050405020304" pitchFamily="18" charset="0"/>
                <a:cs typeface="Times New Roman" panose="02020603050405020304" pitchFamily="18" charset="0"/>
              </a:rPr>
              <a:t>. (LEIL) (https://www.ccilindia-lei.co.in/), </a:t>
            </a:r>
            <a:r>
              <a:rPr lang="en-US" sz="3100" b="1" dirty="0">
                <a:latin typeface="Gabriola" panose="04040605051002020D02" pitchFamily="82" charset="0"/>
                <a:ea typeface="Times New Roman" panose="02020603050405020304" pitchFamily="18" charset="0"/>
                <a:cs typeface="Times New Roman" panose="02020603050405020304" pitchFamily="18" charset="0"/>
              </a:rPr>
              <a:t>which is also recognized as an issuer </a:t>
            </a:r>
            <a:r>
              <a:rPr lang="en-US" sz="3100" dirty="0">
                <a:latin typeface="Gabriola" panose="04040605051002020D02" pitchFamily="82" charset="0"/>
                <a:ea typeface="Times New Roman" panose="02020603050405020304" pitchFamily="18" charset="0"/>
                <a:cs typeface="Times New Roman" panose="02020603050405020304" pitchFamily="18" charset="0"/>
              </a:rPr>
              <a:t>of LEI by the Reserve Bank of India (RBI).</a:t>
            </a:r>
          </a:p>
          <a:p>
            <a:pPr algn="just">
              <a:lnSpc>
                <a:spcPct val="115000"/>
              </a:lnSpc>
              <a:spcAft>
                <a:spcPts val="1000"/>
              </a:spcAft>
            </a:pPr>
            <a:endParaRPr lang="en-US" sz="3100" dirty="0">
              <a:latin typeface="Gabriola" panose="04040605051002020D02" pitchFamily="82"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en-US" sz="3100" dirty="0">
              <a:latin typeface="Gabriola" panose="04040605051002020D02" pitchFamily="82" charset="0"/>
              <a:ea typeface="Times New Roman" panose="02020603050405020304" pitchFamily="18" charset="0"/>
              <a:cs typeface="Times New Roman" panose="02020603050405020304" pitchFamily="18" charset="0"/>
            </a:endParaRPr>
          </a:p>
        </p:txBody>
      </p:sp>
      <p:pic>
        <p:nvPicPr>
          <p:cNvPr id="5" name="Picture 4" descr="How to Read a Digital Footprint | News ...">
            <a:extLst>
              <a:ext uri="{FF2B5EF4-FFF2-40B4-BE49-F238E27FC236}">
                <a16:creationId xmlns:a16="http://schemas.microsoft.com/office/drawing/2014/main" id="{5884EB42-55C3-1445-3484-8FF377E946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6545" y="42859"/>
            <a:ext cx="1333073" cy="1671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CWAI">
            <a:extLst>
              <a:ext uri="{FF2B5EF4-FFF2-40B4-BE49-F238E27FC236}">
                <a16:creationId xmlns:a16="http://schemas.microsoft.com/office/drawing/2014/main" id="{B3C8AD64-5F80-94B8-61F6-C8B4FA8C8B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8"/>
            <a:ext cx="867785" cy="111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7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kumimoji="0" lang="en-US" sz="3100" i="0" u="none" strike="noStrike" kern="1200" cap="none" spc="0" normalizeH="0" baseline="0" noProof="0" dirty="0">
              <a:ln>
                <a:noFill/>
              </a:ln>
              <a:solidFill>
                <a:prstClr val="black">
                  <a:lumMod val="85000"/>
                  <a:lumOff val="15000"/>
                </a:prstClr>
              </a:solidFill>
              <a:effectLst/>
              <a:uLnTx/>
              <a:uFillTx/>
              <a:latin typeface="Aptos" panose="020B0004020202020204" pitchFamily="34" charset="0"/>
              <a:ea typeface="+mj-ea"/>
              <a:cs typeface="+mj-cs"/>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11138"/>
            <a:ext cx="9678142" cy="4932312"/>
          </a:xfrm>
        </p:spPr>
        <p:txBody>
          <a:bodyPr>
            <a:noAutofit/>
          </a:bodyPr>
          <a:lstStyle/>
          <a:p>
            <a:pPr algn="just">
              <a:lnSpc>
                <a:spcPct val="115000"/>
              </a:lnSpc>
              <a:spcAft>
                <a:spcPts val="1000"/>
              </a:spcAft>
            </a:pPr>
            <a:endParaRPr lang="en-US" sz="3100" dirty="0">
              <a:latin typeface="Gabriola" panose="04040605051002020D02" pitchFamily="82"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3100" dirty="0">
                <a:latin typeface="Gabriola" panose="04040605051002020D02" pitchFamily="82" charset="0"/>
                <a:ea typeface="Times New Roman" panose="02020603050405020304" pitchFamily="18" charset="0"/>
                <a:cs typeface="Times New Roman" panose="02020603050405020304" pitchFamily="18" charset="0"/>
              </a:rPr>
              <a:t>This applies to </a:t>
            </a:r>
            <a:r>
              <a:rPr lang="en-US" sz="3100" b="1" dirty="0">
                <a:latin typeface="Gabriola" panose="04040605051002020D02" pitchFamily="82" charset="0"/>
                <a:ea typeface="Times New Roman" panose="02020603050405020304" pitchFamily="18" charset="0"/>
                <a:cs typeface="Times New Roman" panose="02020603050405020304" pitchFamily="18" charset="0"/>
              </a:rPr>
              <a:t>Non-individual Customers </a:t>
            </a:r>
            <a:r>
              <a:rPr lang="en-US" sz="3100" dirty="0">
                <a:latin typeface="Gabriola" panose="04040605051002020D02" pitchFamily="82" charset="0"/>
                <a:ea typeface="Times New Roman" panose="02020603050405020304" pitchFamily="18" charset="0"/>
                <a:cs typeface="Times New Roman" panose="02020603050405020304" pitchFamily="18" charset="0"/>
              </a:rPr>
              <a:t>who use RTGS and NEFT Services. </a:t>
            </a:r>
          </a:p>
          <a:p>
            <a:pPr algn="just">
              <a:lnSpc>
                <a:spcPct val="115000"/>
              </a:lnSpc>
              <a:spcAft>
                <a:spcPts val="1000"/>
              </a:spcAft>
            </a:pPr>
            <a:r>
              <a:rPr lang="en-US" sz="3100" dirty="0">
                <a:latin typeface="Gabriola" panose="04040605051002020D02" pitchFamily="82" charset="0"/>
                <a:ea typeface="Times New Roman" panose="02020603050405020304" pitchFamily="18" charset="0"/>
                <a:cs typeface="Times New Roman" panose="02020603050405020304" pitchFamily="18" charset="0"/>
              </a:rPr>
              <a:t>The RBI has also set a </a:t>
            </a:r>
            <a:r>
              <a:rPr lang="en-US" sz="3100" b="1" dirty="0">
                <a:latin typeface="Gabriola" panose="04040605051002020D02" pitchFamily="82" charset="0"/>
                <a:ea typeface="Times New Roman" panose="02020603050405020304" pitchFamily="18" charset="0"/>
                <a:cs typeface="Times New Roman" panose="02020603050405020304" pitchFamily="18" charset="0"/>
              </a:rPr>
              <a:t>Timeline for Borrowers to obtain LEIs</a:t>
            </a:r>
            <a:r>
              <a:rPr lang="en-US" sz="3100" dirty="0">
                <a:latin typeface="Gabriola" panose="04040605051002020D02" pitchFamily="82" charset="0"/>
                <a:ea typeface="Times New Roman" panose="02020603050405020304" pitchFamily="18" charset="0"/>
                <a:cs typeface="Times New Roman" panose="02020603050405020304" pitchFamily="18" charset="0"/>
              </a:rPr>
              <a:t>, with Borrowers with </a:t>
            </a:r>
            <a:r>
              <a:rPr lang="en-US" sz="3100" b="1" dirty="0">
                <a:latin typeface="Gabriola" panose="04040605051002020D02" pitchFamily="82" charset="0"/>
                <a:ea typeface="Times New Roman" panose="02020603050405020304" pitchFamily="18" charset="0"/>
                <a:cs typeface="Times New Roman" panose="02020603050405020304" pitchFamily="18" charset="0"/>
              </a:rPr>
              <a:t>Total Exposure of ₹ 25 Crores</a:t>
            </a:r>
            <a:r>
              <a:rPr lang="en-US" sz="3100" dirty="0">
                <a:latin typeface="Gabriola" panose="04040605051002020D02" pitchFamily="82" charset="0"/>
                <a:ea typeface="Times New Roman" panose="02020603050405020304" pitchFamily="18" charset="0"/>
                <a:cs typeface="Times New Roman" panose="02020603050405020304" pitchFamily="18" charset="0"/>
              </a:rPr>
              <a:t> or more required to obtained </a:t>
            </a:r>
            <a:r>
              <a:rPr lang="en-US" sz="3100" b="1" dirty="0">
                <a:latin typeface="Gabriola" panose="04040605051002020D02" pitchFamily="82" charset="0"/>
                <a:ea typeface="Times New Roman" panose="02020603050405020304" pitchFamily="18" charset="0"/>
                <a:cs typeface="Times New Roman" panose="02020603050405020304" pitchFamily="18" charset="0"/>
              </a:rPr>
              <a:t>LEI by 30</a:t>
            </a:r>
            <a:r>
              <a:rPr lang="en-US" sz="3100" b="1" baseline="30000" dirty="0">
                <a:latin typeface="Gabriola" panose="04040605051002020D02" pitchFamily="82" charset="0"/>
                <a:ea typeface="Times New Roman" panose="02020603050405020304" pitchFamily="18" charset="0"/>
                <a:cs typeface="Times New Roman" panose="02020603050405020304" pitchFamily="18" charset="0"/>
              </a:rPr>
              <a:t>th</a:t>
            </a:r>
            <a:r>
              <a:rPr lang="en-US" sz="3100" b="1" dirty="0">
                <a:latin typeface="Gabriola" panose="04040605051002020D02" pitchFamily="82" charset="0"/>
                <a:ea typeface="Times New Roman" panose="02020603050405020304" pitchFamily="18" charset="0"/>
                <a:cs typeface="Times New Roman" panose="02020603050405020304" pitchFamily="18" charset="0"/>
              </a:rPr>
              <a:t> April 2023</a:t>
            </a:r>
            <a:r>
              <a:rPr lang="en-US" sz="3100" dirty="0">
                <a:latin typeface="Gabriola" panose="04040605051002020D02" pitchFamily="82" charset="0"/>
                <a:ea typeface="Times New Roman" panose="02020603050405020304" pitchFamily="18" charset="0"/>
                <a:cs typeface="Times New Roman" panose="02020603050405020304" pitchFamily="18" charset="0"/>
              </a:rPr>
              <a:t>. This will be followed for </a:t>
            </a:r>
            <a:r>
              <a:rPr lang="en-US" sz="3100" b="1" dirty="0">
                <a:latin typeface="Gabriola" panose="04040605051002020D02" pitchFamily="82" charset="0"/>
                <a:ea typeface="Times New Roman" panose="02020603050405020304" pitchFamily="18" charset="0"/>
                <a:cs typeface="Times New Roman" panose="02020603050405020304" pitchFamily="18" charset="0"/>
              </a:rPr>
              <a:t>Borrowers with a Total Exposure</a:t>
            </a:r>
            <a:r>
              <a:rPr lang="en-US" sz="3100" dirty="0">
                <a:latin typeface="Gabriola" panose="04040605051002020D02" pitchFamily="82" charset="0"/>
                <a:ea typeface="Times New Roman" panose="02020603050405020304" pitchFamily="18" charset="0"/>
                <a:cs typeface="Times New Roman" panose="02020603050405020304" pitchFamily="18" charset="0"/>
              </a:rPr>
              <a:t> above </a:t>
            </a:r>
            <a:r>
              <a:rPr lang="en-US" sz="3100" b="1" dirty="0">
                <a:latin typeface="Gabriola" panose="04040605051002020D02" pitchFamily="82" charset="0"/>
                <a:ea typeface="Times New Roman" panose="02020603050405020304" pitchFamily="18" charset="0"/>
                <a:cs typeface="Times New Roman" panose="02020603050405020304" pitchFamily="18" charset="0"/>
              </a:rPr>
              <a:t>₹10 crore and up to ₹25 crore</a:t>
            </a:r>
            <a:r>
              <a:rPr lang="en-US" sz="3100" dirty="0">
                <a:latin typeface="Gabriola" panose="04040605051002020D02" pitchFamily="82" charset="0"/>
                <a:ea typeface="Times New Roman" panose="02020603050405020304" pitchFamily="18" charset="0"/>
                <a:cs typeface="Times New Roman" panose="02020603050405020304" pitchFamily="18" charset="0"/>
              </a:rPr>
              <a:t> - who'll need to obtain LEI by </a:t>
            </a:r>
            <a:r>
              <a:rPr lang="en-US" sz="3100" b="1" dirty="0">
                <a:latin typeface="Gabriola" panose="04040605051002020D02" pitchFamily="82" charset="0"/>
                <a:ea typeface="Times New Roman" panose="02020603050405020304" pitchFamily="18" charset="0"/>
                <a:cs typeface="Times New Roman" panose="02020603050405020304" pitchFamily="18" charset="0"/>
              </a:rPr>
              <a:t>30 April 2024</a:t>
            </a:r>
            <a:r>
              <a:rPr lang="en-US" sz="3100" dirty="0">
                <a:latin typeface="Gabriola" panose="04040605051002020D02" pitchFamily="82" charset="0"/>
                <a:ea typeface="Times New Roman" panose="02020603050405020304" pitchFamily="18" charset="0"/>
                <a:cs typeface="Times New Roman" panose="02020603050405020304" pitchFamily="18" charset="0"/>
              </a:rPr>
              <a:t>.</a:t>
            </a:r>
          </a:p>
        </p:txBody>
      </p:sp>
      <p:pic>
        <p:nvPicPr>
          <p:cNvPr id="5" name="Picture 4" descr="How to Read a Digital Footprint | News ...">
            <a:extLst>
              <a:ext uri="{FF2B5EF4-FFF2-40B4-BE49-F238E27FC236}">
                <a16:creationId xmlns:a16="http://schemas.microsoft.com/office/drawing/2014/main" id="{C304D542-347C-E409-B133-12521004E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6545" y="42859"/>
            <a:ext cx="1333073" cy="1671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CWAI">
            <a:extLst>
              <a:ext uri="{FF2B5EF4-FFF2-40B4-BE49-F238E27FC236}">
                <a16:creationId xmlns:a16="http://schemas.microsoft.com/office/drawing/2014/main" id="{01E79634-5D0D-21F7-3BC7-EB304D4FB0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8"/>
            <a:ext cx="867785" cy="111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2278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kumimoji="0" lang="en-US" sz="3100" i="0" u="none" strike="noStrike" kern="1200" cap="none" spc="0" normalizeH="0" baseline="0" noProof="0" dirty="0">
              <a:ln>
                <a:noFill/>
              </a:ln>
              <a:solidFill>
                <a:prstClr val="black">
                  <a:lumMod val="85000"/>
                  <a:lumOff val="15000"/>
                </a:prstClr>
              </a:solidFill>
              <a:effectLst/>
              <a:uLnTx/>
              <a:uFillTx/>
              <a:latin typeface="Aptos" panose="020B0004020202020204" pitchFamily="34" charset="0"/>
              <a:ea typeface="+mj-ea"/>
              <a:cs typeface="+mj-cs"/>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11138"/>
            <a:ext cx="9678142" cy="4932312"/>
          </a:xfrm>
        </p:spPr>
        <p:txBody>
          <a:bodyPr>
            <a:noAutofit/>
          </a:bodyPr>
          <a:lstStyle/>
          <a:p>
            <a:pPr algn="just">
              <a:lnSpc>
                <a:spcPct val="115000"/>
              </a:lnSpc>
              <a:spcAft>
                <a:spcPts val="1000"/>
              </a:spcAft>
            </a:pPr>
            <a:r>
              <a:rPr lang="en-US" sz="3100" b="1" dirty="0">
                <a:latin typeface="Gabriola" panose="04040605051002020D02" pitchFamily="82" charset="0"/>
                <a:ea typeface="Times New Roman" panose="02020603050405020304" pitchFamily="18" charset="0"/>
                <a:cs typeface="Times New Roman" panose="02020603050405020304" pitchFamily="18" charset="0"/>
              </a:rPr>
              <a:t>Why are LEI codes required in India?</a:t>
            </a:r>
          </a:p>
          <a:p>
            <a:pPr marL="571500" indent="-571500" algn="just">
              <a:lnSpc>
                <a:spcPct val="115000"/>
              </a:lnSpc>
              <a:spcAft>
                <a:spcPts val="1000"/>
              </a:spcAft>
              <a:buFont typeface="Wingdings" panose="05000000000000000000" pitchFamily="2" charset="2"/>
              <a:buChar char="ü"/>
            </a:pPr>
            <a:r>
              <a:rPr lang="en-US" sz="3100" dirty="0">
                <a:latin typeface="Gabriola" panose="04040605051002020D02" pitchFamily="82" charset="0"/>
                <a:ea typeface="Times New Roman" panose="02020603050405020304" pitchFamily="18" charset="0"/>
                <a:cs typeface="Times New Roman" panose="02020603050405020304" pitchFamily="18" charset="0"/>
              </a:rPr>
              <a:t>Legal Entity Identifiers (LEIs) are important for </a:t>
            </a:r>
            <a:r>
              <a:rPr lang="en-US" sz="3100" b="1" dirty="0">
                <a:latin typeface="Gabriola" panose="04040605051002020D02" pitchFamily="82" charset="0"/>
                <a:ea typeface="Times New Roman" panose="02020603050405020304" pitchFamily="18" charset="0"/>
                <a:cs typeface="Times New Roman" panose="02020603050405020304" pitchFamily="18" charset="0"/>
              </a:rPr>
              <a:t>Promoting Transparency, Efficiency, and Security in Financial Markets</a:t>
            </a:r>
            <a:r>
              <a:rPr lang="en-US" sz="3100" dirty="0">
                <a:latin typeface="Gabriola" panose="04040605051002020D02" pitchFamily="82" charset="0"/>
                <a:ea typeface="Times New Roman" panose="02020603050405020304" pitchFamily="18" charset="0"/>
                <a:cs typeface="Times New Roman" panose="02020603050405020304" pitchFamily="18" charset="0"/>
              </a:rPr>
              <a:t>.</a:t>
            </a:r>
          </a:p>
          <a:p>
            <a:pPr marL="571500" indent="-571500" algn="just">
              <a:lnSpc>
                <a:spcPct val="115000"/>
              </a:lnSpc>
              <a:spcAft>
                <a:spcPts val="1000"/>
              </a:spcAft>
              <a:buFont typeface="Wingdings" panose="05000000000000000000" pitchFamily="2" charset="2"/>
              <a:buChar char="ü"/>
            </a:pPr>
            <a:r>
              <a:rPr lang="en-US" sz="3100" dirty="0">
                <a:latin typeface="Gabriola" panose="04040605051002020D02" pitchFamily="82" charset="0"/>
                <a:ea typeface="Times New Roman" panose="02020603050405020304" pitchFamily="18" charset="0"/>
                <a:cs typeface="Times New Roman" panose="02020603050405020304" pitchFamily="18" charset="0"/>
              </a:rPr>
              <a:t>Business Loans LEIs are required for </a:t>
            </a:r>
            <a:r>
              <a:rPr lang="en-US" sz="3100" b="1" dirty="0">
                <a:latin typeface="Gabriola" panose="04040605051002020D02" pitchFamily="82" charset="0"/>
                <a:ea typeface="Times New Roman" panose="02020603050405020304" pitchFamily="18" charset="0"/>
                <a:cs typeface="Times New Roman" panose="02020603050405020304" pitchFamily="18" charset="0"/>
              </a:rPr>
              <a:t>Business Loans to Strengthen Financial Supervision and Enhance Risk Management</a:t>
            </a:r>
            <a:r>
              <a:rPr lang="en-US" sz="3100" dirty="0">
                <a:latin typeface="Gabriola" panose="04040605051002020D02" pitchFamily="82" charset="0"/>
                <a:ea typeface="Times New Roman" panose="02020603050405020304" pitchFamily="18" charset="0"/>
                <a:cs typeface="Times New Roman" panose="02020603050405020304" pitchFamily="18" charset="0"/>
              </a:rPr>
              <a:t> in the Economic System.</a:t>
            </a:r>
          </a:p>
        </p:txBody>
      </p:sp>
      <p:pic>
        <p:nvPicPr>
          <p:cNvPr id="5" name="Picture 4" descr="How to Read a Digital Footprint | News ...">
            <a:extLst>
              <a:ext uri="{FF2B5EF4-FFF2-40B4-BE49-F238E27FC236}">
                <a16:creationId xmlns:a16="http://schemas.microsoft.com/office/drawing/2014/main" id="{A86634F7-5317-794B-A8CE-E3C0EE91EE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6545" y="42859"/>
            <a:ext cx="1333073" cy="1671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CWAI">
            <a:extLst>
              <a:ext uri="{FF2B5EF4-FFF2-40B4-BE49-F238E27FC236}">
                <a16:creationId xmlns:a16="http://schemas.microsoft.com/office/drawing/2014/main" id="{964F87D4-5500-7EC4-417A-9B49A1D5F2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8"/>
            <a:ext cx="867785" cy="111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6258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kumimoji="0" lang="en-US" sz="3100" i="0" u="none" strike="noStrike" kern="1200" cap="none" spc="0" normalizeH="0" baseline="0" noProof="0" dirty="0">
              <a:ln>
                <a:noFill/>
              </a:ln>
              <a:solidFill>
                <a:prstClr val="black">
                  <a:lumMod val="85000"/>
                  <a:lumOff val="15000"/>
                </a:prstClr>
              </a:solidFill>
              <a:effectLst/>
              <a:uLnTx/>
              <a:uFillTx/>
              <a:latin typeface="Aptos" panose="020B0004020202020204" pitchFamily="34" charset="0"/>
              <a:ea typeface="+mj-ea"/>
              <a:cs typeface="+mj-cs"/>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11138"/>
            <a:ext cx="9678142" cy="4932312"/>
          </a:xfrm>
        </p:spPr>
        <p:txBody>
          <a:bodyPr>
            <a:noAutofit/>
          </a:bodyPr>
          <a:lstStyle/>
          <a:p>
            <a:pPr algn="just">
              <a:lnSpc>
                <a:spcPct val="115000"/>
              </a:lnSpc>
              <a:spcAft>
                <a:spcPts val="1000"/>
              </a:spcAft>
            </a:pPr>
            <a:r>
              <a:rPr lang="en-US" sz="3100" b="1" dirty="0">
                <a:latin typeface="Gabriola" panose="04040605051002020D02" pitchFamily="82" charset="0"/>
                <a:ea typeface="Times New Roman" panose="02020603050405020304" pitchFamily="18" charset="0"/>
                <a:cs typeface="Times New Roman" panose="02020603050405020304" pitchFamily="18" charset="0"/>
              </a:rPr>
              <a:t>Why are LEI codes required in India?</a:t>
            </a:r>
          </a:p>
          <a:p>
            <a:pPr marL="571500" indent="-571500" algn="just">
              <a:lnSpc>
                <a:spcPct val="115000"/>
              </a:lnSpc>
              <a:spcAft>
                <a:spcPts val="1000"/>
              </a:spcAft>
              <a:buFont typeface="Wingdings" panose="05000000000000000000" pitchFamily="2" charset="2"/>
              <a:buChar char="ü"/>
            </a:pPr>
            <a:r>
              <a:rPr lang="en-US" sz="3100" dirty="0">
                <a:latin typeface="Gabriola" panose="04040605051002020D02" pitchFamily="82" charset="0"/>
                <a:ea typeface="Times New Roman" panose="02020603050405020304" pitchFamily="18" charset="0"/>
                <a:cs typeface="Times New Roman" panose="02020603050405020304" pitchFamily="18" charset="0"/>
              </a:rPr>
              <a:t>Risk Management LEIs Improve Counterparty Understanding and Relationship Assessment, Fostering Stability in Finance.</a:t>
            </a:r>
          </a:p>
          <a:p>
            <a:pPr marL="571500" indent="-571500" algn="just">
              <a:lnSpc>
                <a:spcPct val="115000"/>
              </a:lnSpc>
              <a:spcAft>
                <a:spcPts val="1000"/>
              </a:spcAft>
              <a:buFont typeface="Wingdings" panose="05000000000000000000" pitchFamily="2" charset="2"/>
              <a:buChar char="ü"/>
            </a:pPr>
            <a:r>
              <a:rPr lang="en-US" sz="3100" dirty="0">
                <a:latin typeface="Gabriola" panose="04040605051002020D02" pitchFamily="82" charset="0"/>
                <a:ea typeface="Times New Roman" panose="02020603050405020304" pitchFamily="18" charset="0"/>
                <a:cs typeface="Times New Roman" panose="02020603050405020304" pitchFamily="18" charset="0"/>
              </a:rPr>
              <a:t>Regulatory Oversight Regulative Bodies like the RBI and SEBI Mandate LEIs to ensure Compliance with International Standards.</a:t>
            </a:r>
          </a:p>
        </p:txBody>
      </p:sp>
      <p:pic>
        <p:nvPicPr>
          <p:cNvPr id="5" name="Picture 4" descr="How to Read a Digital Footprint | News ...">
            <a:extLst>
              <a:ext uri="{FF2B5EF4-FFF2-40B4-BE49-F238E27FC236}">
                <a16:creationId xmlns:a16="http://schemas.microsoft.com/office/drawing/2014/main" id="{0FB85D15-81D2-56FE-F94C-C520579125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6545" y="42859"/>
            <a:ext cx="1333073" cy="1671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CWAI">
            <a:extLst>
              <a:ext uri="{FF2B5EF4-FFF2-40B4-BE49-F238E27FC236}">
                <a16:creationId xmlns:a16="http://schemas.microsoft.com/office/drawing/2014/main" id="{CB55251C-FE89-208D-3340-5871A9C192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8"/>
            <a:ext cx="867785" cy="111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208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940115" y="1922458"/>
            <a:ext cx="10058400" cy="4378330"/>
          </a:xfrm>
        </p:spPr>
        <p:txBody>
          <a:bodyPr>
            <a:normAutofit fontScale="77500" lnSpcReduction="20000"/>
          </a:bodyPr>
          <a:lstStyle/>
          <a:p>
            <a:pPr marL="0" indent="0" algn="ctr">
              <a:buNone/>
            </a:pPr>
            <a:r>
              <a:rPr lang="en-US" sz="2500" b="1" dirty="0">
                <a:solidFill>
                  <a:schemeClr val="tx1">
                    <a:lumMod val="95000"/>
                    <a:lumOff val="5000"/>
                  </a:schemeClr>
                </a:solidFill>
                <a:latin typeface="Bahnschrift" panose="020B0502040204020203" pitchFamily="34" charset="0"/>
                <a:cs typeface="Arial" panose="020B0604020202020204" pitchFamily="34" charset="0"/>
              </a:rPr>
              <a:t>Mandated For Every Financial / Non-Financial Transactions</a:t>
            </a:r>
          </a:p>
          <a:p>
            <a:pPr lvl="1" algn="just">
              <a:buFont typeface="Wingdings" panose="05000000000000000000" pitchFamily="2" charset="2"/>
              <a:buChar char="ü"/>
            </a:pPr>
            <a:r>
              <a:rPr lang="en-US" sz="2300" dirty="0">
                <a:solidFill>
                  <a:schemeClr val="tx1">
                    <a:lumMod val="95000"/>
                    <a:lumOff val="5000"/>
                  </a:schemeClr>
                </a:solidFill>
                <a:latin typeface="Bahnschrift" panose="020B0502040204020203" pitchFamily="34" charset="0"/>
                <a:cs typeface="Arial" panose="020B0604020202020204" pitchFamily="34" charset="0"/>
              </a:rPr>
              <a:t>Bank Account Opening.</a:t>
            </a:r>
          </a:p>
          <a:p>
            <a:pPr lvl="1" algn="just">
              <a:buFont typeface="Wingdings" panose="05000000000000000000" pitchFamily="2" charset="2"/>
              <a:buChar char="ü"/>
            </a:pPr>
            <a:r>
              <a:rPr lang="en-US" sz="2300" dirty="0">
                <a:solidFill>
                  <a:schemeClr val="tx1">
                    <a:lumMod val="95000"/>
                    <a:lumOff val="5000"/>
                  </a:schemeClr>
                </a:solidFill>
                <a:latin typeface="Bahnschrift" panose="020B0502040204020203" pitchFamily="34" charset="0"/>
                <a:cs typeface="Arial" panose="020B0604020202020204" pitchFamily="34" charset="0"/>
              </a:rPr>
              <a:t>For Online Bookings like Travel Tickets.</a:t>
            </a:r>
          </a:p>
          <a:p>
            <a:pPr lvl="1" algn="just">
              <a:buFont typeface="Wingdings" panose="05000000000000000000" pitchFamily="2" charset="2"/>
              <a:buChar char="ü"/>
            </a:pPr>
            <a:r>
              <a:rPr lang="en-US" sz="2300" dirty="0">
                <a:solidFill>
                  <a:schemeClr val="tx1">
                    <a:lumMod val="95000"/>
                    <a:lumOff val="5000"/>
                  </a:schemeClr>
                </a:solidFill>
                <a:latin typeface="Bahnschrift" panose="020B0502040204020203" pitchFamily="34" charset="0"/>
                <a:cs typeface="Arial" panose="020B0604020202020204" pitchFamily="34" charset="0"/>
              </a:rPr>
              <a:t>To get SIM Card for Mobile.</a:t>
            </a:r>
          </a:p>
          <a:p>
            <a:pPr lvl="1" algn="just">
              <a:buFont typeface="Wingdings" panose="05000000000000000000" pitchFamily="2" charset="2"/>
              <a:buChar char="ü"/>
            </a:pPr>
            <a:r>
              <a:rPr lang="en-US" sz="2300" dirty="0">
                <a:solidFill>
                  <a:schemeClr val="tx1">
                    <a:lumMod val="95000"/>
                    <a:lumOff val="5000"/>
                  </a:schemeClr>
                </a:solidFill>
                <a:latin typeface="Bahnschrift" panose="020B0502040204020203" pitchFamily="34" charset="0"/>
                <a:cs typeface="Arial" panose="020B0604020202020204" pitchFamily="34" charset="0"/>
              </a:rPr>
              <a:t>To Open Email – Mobile Number is required.</a:t>
            </a:r>
          </a:p>
          <a:p>
            <a:pPr lvl="1" algn="just">
              <a:buFont typeface="Wingdings" panose="05000000000000000000" pitchFamily="2" charset="2"/>
              <a:buChar char="ü"/>
            </a:pPr>
            <a:r>
              <a:rPr lang="en-US" sz="2300" dirty="0">
                <a:solidFill>
                  <a:schemeClr val="tx1">
                    <a:lumMod val="95000"/>
                    <a:lumOff val="5000"/>
                  </a:schemeClr>
                </a:solidFill>
                <a:latin typeface="Bahnschrift" panose="020B0502040204020203" pitchFamily="34" charset="0"/>
                <a:cs typeface="Arial" panose="020B0604020202020204" pitchFamily="34" charset="0"/>
              </a:rPr>
              <a:t>To Get Mobile Connection.</a:t>
            </a:r>
          </a:p>
          <a:p>
            <a:pPr lvl="1" algn="just">
              <a:buFont typeface="Wingdings" panose="05000000000000000000" pitchFamily="2" charset="2"/>
              <a:buChar char="ü"/>
            </a:pPr>
            <a:r>
              <a:rPr lang="en-US" sz="2300" dirty="0">
                <a:solidFill>
                  <a:schemeClr val="tx1">
                    <a:lumMod val="95000"/>
                    <a:lumOff val="5000"/>
                  </a:schemeClr>
                </a:solidFill>
                <a:latin typeface="Bahnschrift" panose="020B0502040204020203" pitchFamily="34" charset="0"/>
                <a:cs typeface="Arial" panose="020B0604020202020204" pitchFamily="34" charset="0"/>
              </a:rPr>
              <a:t>To Get Wi-Fi Connection.</a:t>
            </a:r>
          </a:p>
          <a:p>
            <a:pPr lvl="1" algn="just">
              <a:buFont typeface="Wingdings" panose="05000000000000000000" pitchFamily="2" charset="2"/>
              <a:buChar char="ü"/>
            </a:pPr>
            <a:r>
              <a:rPr lang="en-US" sz="2300" dirty="0">
                <a:solidFill>
                  <a:schemeClr val="tx1">
                    <a:lumMod val="95000"/>
                    <a:lumOff val="5000"/>
                  </a:schemeClr>
                </a:solidFill>
                <a:latin typeface="Bahnschrift" panose="020B0502040204020203" pitchFamily="34" charset="0"/>
                <a:cs typeface="Arial" panose="020B0604020202020204" pitchFamily="34" charset="0"/>
              </a:rPr>
              <a:t>For Gas Connection.</a:t>
            </a:r>
          </a:p>
          <a:p>
            <a:pPr lvl="1" algn="just">
              <a:buFont typeface="Wingdings" panose="05000000000000000000" pitchFamily="2" charset="2"/>
              <a:buChar char="ü"/>
            </a:pPr>
            <a:r>
              <a:rPr lang="en-US" sz="2300" dirty="0">
                <a:solidFill>
                  <a:schemeClr val="tx1">
                    <a:lumMod val="95000"/>
                    <a:lumOff val="5000"/>
                  </a:schemeClr>
                </a:solidFill>
                <a:latin typeface="Bahnschrift" panose="020B0502040204020203" pitchFamily="34" charset="0"/>
                <a:cs typeface="Arial" panose="020B0604020202020204" pitchFamily="34" charset="0"/>
              </a:rPr>
              <a:t>For Registration.</a:t>
            </a:r>
          </a:p>
          <a:p>
            <a:pPr lvl="1" algn="just">
              <a:buFont typeface="Wingdings" panose="05000000000000000000" pitchFamily="2" charset="2"/>
              <a:buChar char="ü"/>
            </a:pPr>
            <a:r>
              <a:rPr lang="en-US" sz="2300" dirty="0">
                <a:solidFill>
                  <a:schemeClr val="tx1">
                    <a:lumMod val="95000"/>
                    <a:lumOff val="5000"/>
                  </a:schemeClr>
                </a:solidFill>
                <a:latin typeface="Bahnschrift" panose="020B0502040204020203" pitchFamily="34" charset="0"/>
                <a:cs typeface="Arial" panose="020B0604020202020204" pitchFamily="34" charset="0"/>
              </a:rPr>
              <a:t>To Stay in Hotels.</a:t>
            </a:r>
          </a:p>
          <a:p>
            <a:pPr lvl="1" algn="just">
              <a:buFont typeface="Wingdings" panose="05000000000000000000" pitchFamily="2" charset="2"/>
              <a:buChar char="ü"/>
            </a:pPr>
            <a:r>
              <a:rPr lang="en-US" sz="2300" dirty="0">
                <a:solidFill>
                  <a:schemeClr val="tx1">
                    <a:lumMod val="95000"/>
                    <a:lumOff val="5000"/>
                  </a:schemeClr>
                </a:solidFill>
                <a:latin typeface="Bahnschrift" panose="020B0502040204020203" pitchFamily="34" charset="0"/>
                <a:cs typeface="Arial" panose="020B0604020202020204" pitchFamily="34" charset="0"/>
              </a:rPr>
              <a:t>To Purchase Gold / Silver.</a:t>
            </a:r>
          </a:p>
          <a:p>
            <a:pPr lvl="1" algn="just">
              <a:buFont typeface="Wingdings" panose="05000000000000000000" pitchFamily="2" charset="2"/>
              <a:buChar char="ü"/>
            </a:pPr>
            <a:r>
              <a:rPr lang="en-US" sz="2300" dirty="0">
                <a:solidFill>
                  <a:schemeClr val="tx1">
                    <a:lumMod val="95000"/>
                    <a:lumOff val="5000"/>
                  </a:schemeClr>
                </a:solidFill>
                <a:latin typeface="Bahnschrift" panose="020B0502040204020203" pitchFamily="34" charset="0"/>
                <a:cs typeface="Arial" panose="020B0604020202020204" pitchFamily="34" charset="0"/>
              </a:rPr>
              <a:t>To Get Credit Card.</a:t>
            </a:r>
          </a:p>
          <a:p>
            <a:pPr lvl="1" algn="just">
              <a:buFont typeface="Wingdings" panose="05000000000000000000" pitchFamily="2" charset="2"/>
              <a:buChar char="ü"/>
            </a:pPr>
            <a:r>
              <a:rPr lang="en-US" sz="2300" dirty="0">
                <a:solidFill>
                  <a:schemeClr val="tx1">
                    <a:lumMod val="95000"/>
                    <a:lumOff val="5000"/>
                  </a:schemeClr>
                </a:solidFill>
                <a:latin typeface="Bahnschrift" panose="020B0502040204020203" pitchFamily="34" charset="0"/>
                <a:cs typeface="Arial" panose="020B0604020202020204" pitchFamily="34" charset="0"/>
              </a:rPr>
              <a:t>To Enter into Airport.</a:t>
            </a:r>
          </a:p>
          <a:p>
            <a:pPr lvl="1" algn="just">
              <a:buFont typeface="Wingdings" panose="05000000000000000000" pitchFamily="2" charset="2"/>
              <a:buChar char="ü"/>
            </a:pPr>
            <a:r>
              <a:rPr lang="en-US" sz="2300" dirty="0">
                <a:solidFill>
                  <a:schemeClr val="tx1">
                    <a:lumMod val="95000"/>
                    <a:lumOff val="5000"/>
                  </a:schemeClr>
                </a:solidFill>
                <a:latin typeface="Bahnschrift" panose="020B0502040204020203" pitchFamily="34" charset="0"/>
                <a:cs typeface="Arial" panose="020B0604020202020204" pitchFamily="34" charset="0"/>
              </a:rPr>
              <a:t>To File Income Tax Return Etc. Etc.</a:t>
            </a:r>
          </a:p>
          <a:p>
            <a:pPr lvl="1" algn="just">
              <a:buFont typeface="Wingdings" panose="05000000000000000000" pitchFamily="2" charset="2"/>
              <a:buChar char="ü"/>
            </a:pPr>
            <a:endParaRPr lang="en-US" sz="2300" dirty="0">
              <a:solidFill>
                <a:schemeClr val="tx1">
                  <a:lumMod val="95000"/>
                  <a:lumOff val="5000"/>
                </a:schemeClr>
              </a:solidFill>
              <a:latin typeface="Bahnschrift" panose="020B0502040204020203" pitchFamily="34" charset="0"/>
              <a:cs typeface="Arial" panose="020B0604020202020204" pitchFamily="34" charset="0"/>
            </a:endParaRPr>
          </a:p>
        </p:txBody>
      </p:sp>
      <p:pic>
        <p:nvPicPr>
          <p:cNvPr id="3" name="Picture 2" descr="How to Read a Digital Footprint | News ...">
            <a:extLst>
              <a:ext uri="{FF2B5EF4-FFF2-40B4-BE49-F238E27FC236}">
                <a16:creationId xmlns:a16="http://schemas.microsoft.com/office/drawing/2014/main" id="{66787F27-478B-C792-F900-537A025C1A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6EEC5A27-1F73-E624-8ECE-C549078DABAB}"/>
              </a:ext>
            </a:extLst>
          </p:cNvPr>
          <p:cNvSpPr/>
          <p:nvPr/>
        </p:nvSpPr>
        <p:spPr>
          <a:xfrm>
            <a:off x="6857994" y="2500313"/>
            <a:ext cx="4181482" cy="224313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FFFFFF"/>
                </a:solidFill>
                <a:effectLst/>
                <a:uLnTx/>
                <a:uFillTx/>
                <a:latin typeface="Aharoni" panose="02010803020104030203" pitchFamily="2" charset="-79"/>
                <a:ea typeface="+mn-ea"/>
                <a:cs typeface="Aharoni" panose="02010803020104030203" pitchFamily="2" charset="-79"/>
              </a:rPr>
              <a:t>Your KYC Documents Like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FFFFFF"/>
                </a:solidFill>
                <a:effectLst/>
                <a:uLnTx/>
                <a:uFillTx/>
                <a:latin typeface="Aharoni" panose="02010803020104030203" pitchFamily="2" charset="-79"/>
                <a:ea typeface="+mn-ea"/>
                <a:cs typeface="Aharoni" panose="02010803020104030203" pitchFamily="2" charset="-79"/>
              </a:rPr>
              <a:t>Aadhar, PAN Number, Passport</a:t>
            </a:r>
          </a:p>
          <a:p>
            <a:pPr marL="0" marR="0" lvl="0" indent="0" algn="ctr" defTabSz="914400" rtl="0" eaLnBrk="1" fontAlgn="auto" latinLnBrk="0" hangingPunct="1">
              <a:lnSpc>
                <a:spcPct val="100000"/>
              </a:lnSpc>
              <a:spcBef>
                <a:spcPts val="0"/>
              </a:spcBef>
              <a:spcAft>
                <a:spcPts val="0"/>
              </a:spcAft>
              <a:buClrTx/>
              <a:buSzTx/>
              <a:buFontTx/>
              <a:buNone/>
              <a:tabLst/>
              <a:defRPr/>
            </a:pPr>
            <a:r>
              <a:rPr lang="en-IN" b="1" dirty="0">
                <a:solidFill>
                  <a:srgbClr val="FFFFFF"/>
                </a:solidFill>
                <a:latin typeface="Aharoni" panose="02010803020104030203" pitchFamily="2" charset="-79"/>
                <a:cs typeface="Aharoni" panose="02010803020104030203" pitchFamily="2" charset="-79"/>
              </a:rPr>
              <a:t>Compulsory Financial / Non-Financial Transactions.</a:t>
            </a:r>
            <a:endParaRPr kumimoji="0" lang="en-IN" sz="1800" b="1" i="0" u="none" strike="noStrike" kern="1200" cap="none" spc="0" normalizeH="0" baseline="0" noProof="0" dirty="0">
              <a:ln>
                <a:noFill/>
              </a:ln>
              <a:solidFill>
                <a:srgbClr val="FFFFFF"/>
              </a:solidFill>
              <a:effectLst/>
              <a:uLnTx/>
              <a:uFillTx/>
              <a:latin typeface="Aharoni" panose="02010803020104030203" pitchFamily="2" charset="-79"/>
              <a:ea typeface="+mn-ea"/>
              <a:cs typeface="Aharoni" panose="02010803020104030203" pitchFamily="2" charset="-79"/>
            </a:endParaRPr>
          </a:p>
        </p:txBody>
      </p:sp>
      <p:pic>
        <p:nvPicPr>
          <p:cNvPr id="6" name="Picture 2" descr="ICWAI">
            <a:extLst>
              <a:ext uri="{FF2B5EF4-FFF2-40B4-BE49-F238E27FC236}">
                <a16:creationId xmlns:a16="http://schemas.microsoft.com/office/drawing/2014/main" id="{69D50625-EBAB-79A1-0311-FF3F19E481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7265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kumimoji="0" lang="en-US" sz="3100" i="0" u="none" strike="noStrike" kern="1200" cap="none" spc="0" normalizeH="0" baseline="0" noProof="0" dirty="0">
              <a:ln>
                <a:noFill/>
              </a:ln>
              <a:solidFill>
                <a:prstClr val="black">
                  <a:lumMod val="85000"/>
                  <a:lumOff val="15000"/>
                </a:prstClr>
              </a:solidFill>
              <a:effectLst/>
              <a:uLnTx/>
              <a:uFillTx/>
              <a:latin typeface="Aptos" panose="020B0004020202020204" pitchFamily="34" charset="0"/>
              <a:ea typeface="+mj-ea"/>
              <a:cs typeface="+mj-cs"/>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11138"/>
            <a:ext cx="9678142" cy="4932312"/>
          </a:xfrm>
        </p:spPr>
        <p:txBody>
          <a:bodyPr>
            <a:noAutofit/>
          </a:bodyPr>
          <a:lstStyle/>
          <a:p>
            <a:pPr algn="just">
              <a:lnSpc>
                <a:spcPct val="115000"/>
              </a:lnSpc>
              <a:spcAft>
                <a:spcPts val="1000"/>
              </a:spcAft>
            </a:pPr>
            <a:endParaRPr lang="en-US" sz="4100" dirty="0">
              <a:latin typeface="Gabriola" panose="04040605051002020D02" pitchFamily="82"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en-US" sz="4100" dirty="0">
              <a:latin typeface="Gabriola" panose="04040605051002020D02" pitchFamily="82"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4100" b="1" dirty="0">
                <a:latin typeface="Gabriola" panose="04040605051002020D02" pitchFamily="82" charset="0"/>
                <a:ea typeface="Times New Roman" panose="02020603050405020304" pitchFamily="18" charset="0"/>
                <a:cs typeface="Times New Roman" panose="02020603050405020304" pitchFamily="18" charset="0"/>
              </a:rPr>
              <a:t>Dun &amp; Bradstreet India</a:t>
            </a:r>
          </a:p>
          <a:p>
            <a:pPr algn="ctr">
              <a:lnSpc>
                <a:spcPct val="115000"/>
              </a:lnSpc>
              <a:spcAft>
                <a:spcPts val="1000"/>
              </a:spcAft>
            </a:pPr>
            <a:endParaRPr lang="en-US" sz="4100" b="1" dirty="0">
              <a:latin typeface="Gabriola" panose="04040605051002020D02" pitchFamily="82" charset="0"/>
              <a:ea typeface="Times New Roman" panose="02020603050405020304" pitchFamily="18" charset="0"/>
              <a:cs typeface="Times New Roman" panose="02020603050405020304" pitchFamily="18" charset="0"/>
            </a:endParaRPr>
          </a:p>
        </p:txBody>
      </p:sp>
      <p:pic>
        <p:nvPicPr>
          <p:cNvPr id="5" name="Picture 4" descr="How to Read a Digital Footprint | News ...">
            <a:extLst>
              <a:ext uri="{FF2B5EF4-FFF2-40B4-BE49-F238E27FC236}">
                <a16:creationId xmlns:a16="http://schemas.microsoft.com/office/drawing/2014/main" id="{6E0C8CD9-6059-92CA-E97D-484F3168A2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6545" y="42859"/>
            <a:ext cx="1333073" cy="1671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CWAI">
            <a:extLst>
              <a:ext uri="{FF2B5EF4-FFF2-40B4-BE49-F238E27FC236}">
                <a16:creationId xmlns:a16="http://schemas.microsoft.com/office/drawing/2014/main" id="{676924CF-F288-7162-BA66-584DD3F53C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8"/>
            <a:ext cx="867785" cy="111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6642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kumimoji="0" lang="en-US" sz="3100" i="0" u="none" strike="noStrike" kern="1200" cap="none" spc="0" normalizeH="0" baseline="0" noProof="0" dirty="0">
              <a:ln>
                <a:noFill/>
              </a:ln>
              <a:solidFill>
                <a:prstClr val="black">
                  <a:lumMod val="85000"/>
                  <a:lumOff val="15000"/>
                </a:prstClr>
              </a:solidFill>
              <a:effectLst/>
              <a:uLnTx/>
              <a:uFillTx/>
              <a:latin typeface="Aptos" panose="020B0004020202020204" pitchFamily="34" charset="0"/>
              <a:ea typeface="+mj-ea"/>
              <a:cs typeface="+mj-cs"/>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11138"/>
            <a:ext cx="9678142" cy="4932312"/>
          </a:xfrm>
        </p:spPr>
        <p:txBody>
          <a:bodyPr>
            <a:noAutofit/>
          </a:bodyPr>
          <a:lstStyle/>
          <a:p>
            <a:pPr algn="just">
              <a:lnSpc>
                <a:spcPct val="115000"/>
              </a:lnSpc>
              <a:spcAft>
                <a:spcPts val="1000"/>
              </a:spcAft>
            </a:pPr>
            <a:endParaRPr lang="en-US" sz="3100" b="1" dirty="0">
              <a:latin typeface="Gabriola" panose="04040605051002020D02" pitchFamily="82"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3100" b="1" dirty="0">
                <a:latin typeface="Gabriola" panose="04040605051002020D02" pitchFamily="82" charset="0"/>
                <a:ea typeface="Times New Roman" panose="02020603050405020304" pitchFamily="18" charset="0"/>
                <a:cs typeface="Times New Roman" panose="02020603050405020304" pitchFamily="18" charset="0"/>
              </a:rPr>
              <a:t>Dun &amp; Bradstreet India:</a:t>
            </a:r>
          </a:p>
          <a:p>
            <a:pPr algn="just">
              <a:lnSpc>
                <a:spcPct val="115000"/>
              </a:lnSpc>
              <a:spcAft>
                <a:spcPts val="1000"/>
              </a:spcAft>
            </a:pPr>
            <a:r>
              <a:rPr lang="en-US" sz="3100" dirty="0">
                <a:latin typeface="Gabriola" panose="04040605051002020D02" pitchFamily="82" charset="0"/>
                <a:ea typeface="Times New Roman" panose="02020603050405020304" pitchFamily="18" charset="0"/>
                <a:cs typeface="Times New Roman" panose="02020603050405020304" pitchFamily="18" charset="0"/>
              </a:rPr>
              <a:t>The Leading Global Provider of </a:t>
            </a:r>
            <a:r>
              <a:rPr lang="en-US" sz="3100" b="1" dirty="0">
                <a:latin typeface="Gabriola" panose="04040605051002020D02" pitchFamily="82" charset="0"/>
                <a:ea typeface="Times New Roman" panose="02020603050405020304" pitchFamily="18" charset="0"/>
                <a:cs typeface="Times New Roman" panose="02020603050405020304" pitchFamily="18" charset="0"/>
              </a:rPr>
              <a:t>B2B Data</a:t>
            </a:r>
            <a:r>
              <a:rPr lang="en-US" sz="3100" dirty="0">
                <a:latin typeface="Gabriola" panose="04040605051002020D02" pitchFamily="82" charset="0"/>
                <a:ea typeface="Times New Roman" panose="02020603050405020304" pitchFamily="18" charset="0"/>
                <a:cs typeface="Times New Roman" panose="02020603050405020304" pitchFamily="18" charset="0"/>
              </a:rPr>
              <a:t>, Insights and </a:t>
            </a:r>
            <a:r>
              <a:rPr lang="en-US" sz="3100" b="1" dirty="0">
                <a:latin typeface="Gabriola" panose="04040605051002020D02" pitchFamily="82" charset="0"/>
                <a:ea typeface="Times New Roman" panose="02020603050405020304" pitchFamily="18" charset="0"/>
                <a:cs typeface="Times New Roman" panose="02020603050405020304" pitchFamily="18" charset="0"/>
              </a:rPr>
              <a:t>AI</a:t>
            </a:r>
            <a:r>
              <a:rPr lang="en-US" sz="3100" dirty="0">
                <a:latin typeface="Gabriola" panose="04040605051002020D02" pitchFamily="82" charset="0"/>
                <a:ea typeface="Times New Roman" panose="02020603050405020304" pitchFamily="18" charset="0"/>
                <a:cs typeface="Times New Roman" panose="02020603050405020304" pitchFamily="18" charset="0"/>
              </a:rPr>
              <a:t>-Driven Platforms that Helps Organizations </a:t>
            </a:r>
            <a:r>
              <a:rPr lang="en-US" sz="3100" b="1" dirty="0">
                <a:latin typeface="Gabriola" panose="04040605051002020D02" pitchFamily="82" charset="0"/>
                <a:ea typeface="Times New Roman" panose="02020603050405020304" pitchFamily="18" charset="0"/>
                <a:cs typeface="Times New Roman" panose="02020603050405020304" pitchFamily="18" charset="0"/>
              </a:rPr>
              <a:t>Around the World Grow and Thrive</a:t>
            </a:r>
            <a:r>
              <a:rPr lang="en-US" sz="3100" dirty="0">
                <a:latin typeface="Gabriola" panose="04040605051002020D02" pitchFamily="82" charset="0"/>
                <a:ea typeface="Times New Roman" panose="02020603050405020304" pitchFamily="18" charset="0"/>
                <a:cs typeface="Times New Roman" panose="02020603050405020304" pitchFamily="18" charset="0"/>
              </a:rPr>
              <a:t>. </a:t>
            </a:r>
          </a:p>
        </p:txBody>
      </p:sp>
      <p:pic>
        <p:nvPicPr>
          <p:cNvPr id="5" name="Picture 4" descr="How to Read a Digital Footprint | News ...">
            <a:extLst>
              <a:ext uri="{FF2B5EF4-FFF2-40B4-BE49-F238E27FC236}">
                <a16:creationId xmlns:a16="http://schemas.microsoft.com/office/drawing/2014/main" id="{784D17BC-1911-9CB4-C35C-D4F3366D36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6545" y="42859"/>
            <a:ext cx="1333073" cy="1671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CWAI">
            <a:extLst>
              <a:ext uri="{FF2B5EF4-FFF2-40B4-BE49-F238E27FC236}">
                <a16:creationId xmlns:a16="http://schemas.microsoft.com/office/drawing/2014/main" id="{1E943862-006A-BB63-FEC2-7A8CF80A4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8"/>
            <a:ext cx="867785" cy="111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6161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kumimoji="0" lang="en-US" sz="3100" i="0" u="none" strike="noStrike" kern="1200" cap="none" spc="0" normalizeH="0" baseline="0" noProof="0" dirty="0">
              <a:ln>
                <a:noFill/>
              </a:ln>
              <a:solidFill>
                <a:prstClr val="black">
                  <a:lumMod val="85000"/>
                  <a:lumOff val="15000"/>
                </a:prstClr>
              </a:solidFill>
              <a:effectLst/>
              <a:uLnTx/>
              <a:uFillTx/>
              <a:latin typeface="Aptos" panose="020B0004020202020204" pitchFamily="34" charset="0"/>
              <a:ea typeface="+mj-ea"/>
              <a:cs typeface="+mj-cs"/>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11138"/>
            <a:ext cx="9678142" cy="4932312"/>
          </a:xfrm>
        </p:spPr>
        <p:txBody>
          <a:bodyPr>
            <a:noAutofit/>
          </a:bodyPr>
          <a:lstStyle/>
          <a:p>
            <a:pPr algn="just">
              <a:lnSpc>
                <a:spcPct val="115000"/>
              </a:lnSpc>
              <a:spcAft>
                <a:spcPts val="1000"/>
              </a:spcAft>
            </a:pPr>
            <a:r>
              <a:rPr lang="en-US" sz="3100" b="1" dirty="0">
                <a:latin typeface="Gabriola" panose="04040605051002020D02" pitchFamily="82" charset="0"/>
                <a:ea typeface="Times New Roman" panose="02020603050405020304" pitchFamily="18" charset="0"/>
                <a:cs typeface="Times New Roman" panose="02020603050405020304" pitchFamily="18" charset="0"/>
              </a:rPr>
              <a:t>Dun &amp; Bradstreet India:</a:t>
            </a:r>
          </a:p>
          <a:p>
            <a:pPr algn="just">
              <a:lnSpc>
                <a:spcPct val="115000"/>
              </a:lnSpc>
              <a:spcAft>
                <a:spcPts val="1000"/>
              </a:spcAft>
            </a:pPr>
            <a:r>
              <a:rPr lang="en-US" sz="3100" dirty="0">
                <a:latin typeface="Gabriola" panose="04040605051002020D02" pitchFamily="82" charset="0"/>
                <a:ea typeface="Times New Roman" panose="02020603050405020304" pitchFamily="18" charset="0"/>
                <a:cs typeface="Times New Roman" panose="02020603050405020304" pitchFamily="18" charset="0"/>
              </a:rPr>
              <a:t>Dun &amp; Bradstreet’s </a:t>
            </a:r>
            <a:r>
              <a:rPr lang="en-US" sz="3100" b="1" dirty="0">
                <a:latin typeface="Gabriola" panose="04040605051002020D02" pitchFamily="82" charset="0"/>
                <a:ea typeface="Times New Roman" panose="02020603050405020304" pitchFamily="18" charset="0"/>
                <a:cs typeface="Times New Roman" panose="02020603050405020304" pitchFamily="18" charset="0"/>
              </a:rPr>
              <a:t>Data Cloud</a:t>
            </a:r>
            <a:r>
              <a:rPr lang="en-US" sz="3100" dirty="0">
                <a:latin typeface="Gabriola" panose="04040605051002020D02" pitchFamily="82" charset="0"/>
                <a:ea typeface="Times New Roman" panose="02020603050405020304" pitchFamily="18" charset="0"/>
                <a:cs typeface="Times New Roman" panose="02020603050405020304" pitchFamily="18" charset="0"/>
              </a:rPr>
              <a:t>, which Comprises of More than</a:t>
            </a:r>
            <a:r>
              <a:rPr lang="en-US" sz="3100" b="1" dirty="0">
                <a:latin typeface="Gabriola" panose="04040605051002020D02" pitchFamily="82" charset="0"/>
                <a:ea typeface="Times New Roman" panose="02020603050405020304" pitchFamily="18" charset="0"/>
                <a:cs typeface="Times New Roman" panose="02020603050405020304" pitchFamily="18" charset="0"/>
              </a:rPr>
              <a:t> 500 Million Records</a:t>
            </a:r>
            <a:r>
              <a:rPr lang="en-US" sz="3100" dirty="0">
                <a:latin typeface="Gabriola" panose="04040605051002020D02" pitchFamily="82" charset="0"/>
                <a:ea typeface="Times New Roman" panose="02020603050405020304" pitchFamily="18" charset="0"/>
                <a:cs typeface="Times New Roman" panose="02020603050405020304" pitchFamily="18" charset="0"/>
              </a:rPr>
              <a:t>, Fuels Solutions and Delivers Insights that Empower Customers to Grow Revenue, Increase Margins, Build Stronger Relationships, and </a:t>
            </a:r>
            <a:r>
              <a:rPr lang="en-US" sz="3100" b="1" dirty="0">
                <a:latin typeface="Gabriola" panose="04040605051002020D02" pitchFamily="82" charset="0"/>
                <a:ea typeface="Times New Roman" panose="02020603050405020304" pitchFamily="18" charset="0"/>
                <a:cs typeface="Times New Roman" panose="02020603050405020304" pitchFamily="18" charset="0"/>
              </a:rPr>
              <a:t>Help Stay Compliant-Even in Changing Times</a:t>
            </a:r>
            <a:r>
              <a:rPr lang="en-US" sz="3100" dirty="0">
                <a:latin typeface="Gabriola" panose="04040605051002020D02" pitchFamily="82" charset="0"/>
                <a:ea typeface="Times New Roman" panose="02020603050405020304" pitchFamily="18" charset="0"/>
                <a:cs typeface="Times New Roman" panose="02020603050405020304" pitchFamily="18" charset="0"/>
              </a:rPr>
              <a:t>. </a:t>
            </a:r>
          </a:p>
          <a:p>
            <a:pPr algn="just">
              <a:lnSpc>
                <a:spcPct val="115000"/>
              </a:lnSpc>
              <a:spcAft>
                <a:spcPts val="1000"/>
              </a:spcAft>
            </a:pPr>
            <a:r>
              <a:rPr lang="en-US" sz="3100" dirty="0">
                <a:latin typeface="Gabriola" panose="04040605051002020D02" pitchFamily="82" charset="0"/>
                <a:ea typeface="Times New Roman" panose="02020603050405020304" pitchFamily="18" charset="0"/>
                <a:cs typeface="Times New Roman" panose="02020603050405020304" pitchFamily="18" charset="0"/>
              </a:rPr>
              <a:t>Since 1841, Companies of Every Size have relied on </a:t>
            </a:r>
            <a:r>
              <a:rPr lang="en-US" sz="3100" b="1" dirty="0">
                <a:latin typeface="Gabriola" panose="04040605051002020D02" pitchFamily="82" charset="0"/>
                <a:ea typeface="Times New Roman" panose="02020603050405020304" pitchFamily="18" charset="0"/>
                <a:cs typeface="Times New Roman" panose="02020603050405020304" pitchFamily="18" charset="0"/>
              </a:rPr>
              <a:t>Dun &amp; Bradstreet</a:t>
            </a:r>
            <a:r>
              <a:rPr lang="en-US" sz="3100" dirty="0">
                <a:latin typeface="Gabriola" panose="04040605051002020D02" pitchFamily="82" charset="0"/>
                <a:ea typeface="Times New Roman" panose="02020603050405020304" pitchFamily="18" charset="0"/>
                <a:cs typeface="Times New Roman" panose="02020603050405020304" pitchFamily="18" charset="0"/>
              </a:rPr>
              <a:t> to Manage Risk and Reveal Opportunity.</a:t>
            </a:r>
          </a:p>
        </p:txBody>
      </p:sp>
      <p:pic>
        <p:nvPicPr>
          <p:cNvPr id="5" name="Picture 4" descr="How to Read a Digital Footprint | News ...">
            <a:extLst>
              <a:ext uri="{FF2B5EF4-FFF2-40B4-BE49-F238E27FC236}">
                <a16:creationId xmlns:a16="http://schemas.microsoft.com/office/drawing/2014/main" id="{39864FD9-5A7A-37E2-C0FB-F5F57516F1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6545" y="42859"/>
            <a:ext cx="1333073" cy="1671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CWAI">
            <a:extLst>
              <a:ext uri="{FF2B5EF4-FFF2-40B4-BE49-F238E27FC236}">
                <a16:creationId xmlns:a16="http://schemas.microsoft.com/office/drawing/2014/main" id="{3CC33672-1B46-B87C-4FAC-A24C39AAE5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8"/>
            <a:ext cx="867785" cy="111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701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kumimoji="0" lang="en-US" sz="3100" i="0" u="none" strike="noStrike" kern="1200" cap="none" spc="0" normalizeH="0" baseline="0" noProof="0" dirty="0">
              <a:ln>
                <a:noFill/>
              </a:ln>
              <a:solidFill>
                <a:prstClr val="black">
                  <a:lumMod val="85000"/>
                  <a:lumOff val="15000"/>
                </a:prstClr>
              </a:solidFill>
              <a:effectLst/>
              <a:uLnTx/>
              <a:uFillTx/>
              <a:latin typeface="Aptos" panose="020B0004020202020204" pitchFamily="34" charset="0"/>
              <a:ea typeface="+mj-ea"/>
              <a:cs typeface="+mj-cs"/>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11138"/>
            <a:ext cx="9678142" cy="4932312"/>
          </a:xfrm>
        </p:spPr>
        <p:txBody>
          <a:bodyPr>
            <a:noAutofit/>
          </a:bodyPr>
          <a:lstStyle/>
          <a:p>
            <a:pPr algn="just">
              <a:lnSpc>
                <a:spcPct val="115000"/>
              </a:lnSpc>
              <a:spcAft>
                <a:spcPts val="1000"/>
              </a:spcAft>
            </a:pPr>
            <a:endParaRPr lang="en-US" sz="4100" dirty="0">
              <a:latin typeface="Gabriola" panose="04040605051002020D02" pitchFamily="82"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en-US" sz="4100" dirty="0">
              <a:latin typeface="Gabriola" panose="04040605051002020D02" pitchFamily="82"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4100" b="1" dirty="0">
                <a:latin typeface="Gabriola" panose="04040605051002020D02" pitchFamily="82" charset="0"/>
                <a:ea typeface="Times New Roman" panose="02020603050405020304" pitchFamily="18" charset="0"/>
                <a:cs typeface="Times New Roman" panose="02020603050405020304" pitchFamily="18" charset="0"/>
              </a:rPr>
              <a:t>Miscellaneous</a:t>
            </a:r>
          </a:p>
          <a:p>
            <a:pPr algn="ctr">
              <a:lnSpc>
                <a:spcPct val="115000"/>
              </a:lnSpc>
              <a:spcAft>
                <a:spcPts val="1000"/>
              </a:spcAft>
            </a:pPr>
            <a:endParaRPr lang="en-US" sz="4100" b="1" dirty="0">
              <a:latin typeface="Gabriola" panose="04040605051002020D02" pitchFamily="82" charset="0"/>
              <a:ea typeface="Times New Roman" panose="02020603050405020304" pitchFamily="18" charset="0"/>
              <a:cs typeface="Times New Roman" panose="02020603050405020304" pitchFamily="18" charset="0"/>
            </a:endParaRPr>
          </a:p>
        </p:txBody>
      </p:sp>
      <p:pic>
        <p:nvPicPr>
          <p:cNvPr id="5" name="Picture 4" descr="How to Read a Digital Footprint | News ...">
            <a:extLst>
              <a:ext uri="{FF2B5EF4-FFF2-40B4-BE49-F238E27FC236}">
                <a16:creationId xmlns:a16="http://schemas.microsoft.com/office/drawing/2014/main" id="{3B501E9F-0F82-2966-81BE-42046F38AB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6545" y="42859"/>
            <a:ext cx="1333073" cy="1671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CWAI">
            <a:extLst>
              <a:ext uri="{FF2B5EF4-FFF2-40B4-BE49-F238E27FC236}">
                <a16:creationId xmlns:a16="http://schemas.microsoft.com/office/drawing/2014/main" id="{7DEE16D6-56C7-86D7-84B3-E68C99046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8"/>
            <a:ext cx="867785" cy="111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3486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kumimoji="0" lang="en-US" sz="3100" i="0" u="none" strike="noStrike" kern="1200" cap="none" spc="0" normalizeH="0" baseline="0" noProof="0" dirty="0">
              <a:ln>
                <a:noFill/>
              </a:ln>
              <a:solidFill>
                <a:prstClr val="black">
                  <a:lumMod val="85000"/>
                  <a:lumOff val="15000"/>
                </a:prstClr>
              </a:solidFill>
              <a:effectLst/>
              <a:uLnTx/>
              <a:uFillTx/>
              <a:latin typeface="Aptos" panose="020B0004020202020204" pitchFamily="34" charset="0"/>
              <a:ea typeface="+mj-ea"/>
              <a:cs typeface="+mj-cs"/>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11138"/>
            <a:ext cx="9678142" cy="4932312"/>
          </a:xfrm>
        </p:spPr>
        <p:txBody>
          <a:bodyPr>
            <a:noAutofit/>
          </a:bodyPr>
          <a:lstStyle/>
          <a:p>
            <a:pPr algn="just">
              <a:lnSpc>
                <a:spcPct val="115000"/>
              </a:lnSpc>
              <a:spcAft>
                <a:spcPts val="1000"/>
              </a:spcAft>
            </a:pPr>
            <a:endParaRPr lang="en-US" sz="3100" b="1" dirty="0">
              <a:latin typeface="Gabriola" panose="04040605051002020D02" pitchFamily="82"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3100" b="1" dirty="0">
                <a:latin typeface="Gabriola" panose="04040605051002020D02" pitchFamily="82" charset="0"/>
                <a:ea typeface="Times New Roman" panose="02020603050405020304" pitchFamily="18" charset="0"/>
                <a:cs typeface="Times New Roman" panose="02020603050405020304" pitchFamily="18" charset="0"/>
              </a:rPr>
              <a:t>Miscellaneous</a:t>
            </a:r>
            <a:r>
              <a:rPr lang="en-US" sz="3100" dirty="0">
                <a:latin typeface="Gabriola" panose="04040605051002020D02" pitchFamily="82" charset="0"/>
                <a:ea typeface="Times New Roman" panose="02020603050405020304" pitchFamily="18" charset="0"/>
                <a:cs typeface="Times New Roman" panose="02020603050405020304" pitchFamily="18" charset="0"/>
              </a:rPr>
              <a:t>: </a:t>
            </a:r>
          </a:p>
          <a:p>
            <a:pPr algn="just">
              <a:lnSpc>
                <a:spcPct val="115000"/>
              </a:lnSpc>
              <a:spcAft>
                <a:spcPts val="1000"/>
              </a:spcAft>
            </a:pPr>
            <a:r>
              <a:rPr lang="en-US" sz="3100" dirty="0">
                <a:latin typeface="Gabriola" panose="04040605051002020D02" pitchFamily="82" charset="0"/>
                <a:ea typeface="Times New Roman" panose="02020603050405020304" pitchFamily="18" charset="0"/>
                <a:cs typeface="Times New Roman" panose="02020603050405020304" pitchFamily="18" charset="0"/>
              </a:rPr>
              <a:t>RBI Defaulter List / Banks Defaulter list, SEBI, Credit Ratings, Loan Account Statement &amp; Bank Account Statement are to be Checked.</a:t>
            </a:r>
          </a:p>
        </p:txBody>
      </p:sp>
      <p:pic>
        <p:nvPicPr>
          <p:cNvPr id="5" name="Picture 4" descr="How to Read a Digital Footprint | News ...">
            <a:extLst>
              <a:ext uri="{FF2B5EF4-FFF2-40B4-BE49-F238E27FC236}">
                <a16:creationId xmlns:a16="http://schemas.microsoft.com/office/drawing/2014/main" id="{C5296CAD-C299-0F8E-3CEE-2557F718C8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6545" y="42859"/>
            <a:ext cx="1333073" cy="1671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CWAI">
            <a:extLst>
              <a:ext uri="{FF2B5EF4-FFF2-40B4-BE49-F238E27FC236}">
                <a16:creationId xmlns:a16="http://schemas.microsoft.com/office/drawing/2014/main" id="{368ADF32-78D9-B1A0-76EA-B7BEC08D5D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8"/>
            <a:ext cx="867785" cy="111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6949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kumimoji="0" lang="en-US" sz="3100" i="0" u="none" strike="noStrike" kern="1200" cap="none" spc="0" normalizeH="0" baseline="0" noProof="0" dirty="0">
              <a:ln>
                <a:noFill/>
              </a:ln>
              <a:solidFill>
                <a:prstClr val="black">
                  <a:lumMod val="85000"/>
                  <a:lumOff val="15000"/>
                </a:prstClr>
              </a:solidFill>
              <a:effectLst/>
              <a:uLnTx/>
              <a:uFillTx/>
              <a:latin typeface="Aptos" panose="020B0004020202020204" pitchFamily="34" charset="0"/>
              <a:ea typeface="+mj-ea"/>
              <a:cs typeface="+mj-cs"/>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11138"/>
            <a:ext cx="9678142" cy="4932312"/>
          </a:xfrm>
        </p:spPr>
        <p:txBody>
          <a:bodyPr>
            <a:noAutofit/>
          </a:bodyPr>
          <a:lstStyle/>
          <a:p>
            <a:pPr algn="ctr">
              <a:lnSpc>
                <a:spcPct val="100000"/>
              </a:lnSpc>
              <a:spcAft>
                <a:spcPts val="1000"/>
              </a:spcAft>
            </a:pPr>
            <a:r>
              <a:rPr lang="en-US" sz="3200" dirty="0">
                <a:latin typeface="Gabriola" panose="04040605051002020D02" pitchFamily="82" charset="0"/>
                <a:ea typeface="Times New Roman" panose="02020603050405020304" pitchFamily="18" charset="0"/>
                <a:cs typeface="Times New Roman" panose="02020603050405020304" pitchFamily="18" charset="0"/>
              </a:rPr>
              <a:t>Now Most of the above mentioned “</a:t>
            </a:r>
            <a:r>
              <a:rPr lang="en-US" sz="3200" b="1" dirty="0">
                <a:latin typeface="Gabriola" panose="04040605051002020D02" pitchFamily="82" charset="0"/>
                <a:ea typeface="Times New Roman" panose="02020603050405020304" pitchFamily="18" charset="0"/>
                <a:cs typeface="Times New Roman" panose="02020603050405020304" pitchFamily="18" charset="0"/>
              </a:rPr>
              <a:t>Footprints</a:t>
            </a:r>
            <a:r>
              <a:rPr lang="en-US" sz="3200" dirty="0">
                <a:latin typeface="Gabriola" panose="04040605051002020D02" pitchFamily="82" charset="0"/>
                <a:ea typeface="Times New Roman" panose="02020603050405020304" pitchFamily="18" charset="0"/>
                <a:cs typeface="Times New Roman" panose="02020603050405020304" pitchFamily="18" charset="0"/>
              </a:rPr>
              <a:t>” </a:t>
            </a:r>
          </a:p>
          <a:p>
            <a:pPr algn="ctr">
              <a:lnSpc>
                <a:spcPct val="100000"/>
              </a:lnSpc>
              <a:spcAft>
                <a:spcPts val="1000"/>
              </a:spcAft>
            </a:pPr>
            <a:r>
              <a:rPr lang="en-US" sz="3200" dirty="0">
                <a:latin typeface="Gabriola" panose="04040605051002020D02" pitchFamily="82" charset="0"/>
                <a:ea typeface="Times New Roman" panose="02020603050405020304" pitchFamily="18" charset="0"/>
                <a:cs typeface="Times New Roman" panose="02020603050405020304" pitchFamily="18" charset="0"/>
              </a:rPr>
              <a:t>Of</a:t>
            </a:r>
          </a:p>
          <a:p>
            <a:pPr algn="ctr">
              <a:lnSpc>
                <a:spcPct val="100000"/>
              </a:lnSpc>
              <a:spcAft>
                <a:spcPts val="1000"/>
              </a:spcAft>
            </a:pPr>
            <a:r>
              <a:rPr lang="en-US" sz="3200" dirty="0">
                <a:latin typeface="Gabriola" panose="04040605051002020D02" pitchFamily="82" charset="0"/>
                <a:ea typeface="Times New Roman" panose="02020603050405020304" pitchFamily="18" charset="0"/>
                <a:cs typeface="Times New Roman" panose="02020603050405020304" pitchFamily="18" charset="0"/>
              </a:rPr>
              <a:t>The ‘Prospective Borrowers’ </a:t>
            </a:r>
          </a:p>
          <a:p>
            <a:pPr algn="ctr">
              <a:lnSpc>
                <a:spcPct val="100000"/>
              </a:lnSpc>
              <a:spcAft>
                <a:spcPts val="1000"/>
              </a:spcAft>
            </a:pPr>
            <a:r>
              <a:rPr lang="en-US" sz="3200" dirty="0">
                <a:latin typeface="Gabriola" panose="04040605051002020D02" pitchFamily="82" charset="0"/>
                <a:ea typeface="Times New Roman" panose="02020603050405020304" pitchFamily="18" charset="0"/>
                <a:cs typeface="Times New Roman" panose="02020603050405020304" pitchFamily="18" charset="0"/>
              </a:rPr>
              <a:t>Linked</a:t>
            </a:r>
          </a:p>
          <a:p>
            <a:pPr algn="ctr">
              <a:lnSpc>
                <a:spcPct val="100000"/>
              </a:lnSpc>
              <a:spcAft>
                <a:spcPts val="1000"/>
              </a:spcAft>
            </a:pPr>
            <a:r>
              <a:rPr lang="en-US" sz="4100" dirty="0">
                <a:latin typeface="Gabriola" panose="04040605051002020D02" pitchFamily="82" charset="0"/>
                <a:ea typeface="Times New Roman" panose="02020603050405020304" pitchFamily="18" charset="0"/>
                <a:cs typeface="Times New Roman" panose="02020603050405020304" pitchFamily="18" charset="0"/>
              </a:rPr>
              <a:t>To</a:t>
            </a:r>
          </a:p>
          <a:p>
            <a:pPr algn="ctr">
              <a:lnSpc>
                <a:spcPct val="115000"/>
              </a:lnSpc>
              <a:spcAft>
                <a:spcPts val="1000"/>
              </a:spcAft>
            </a:pPr>
            <a:r>
              <a:rPr lang="en-IN" sz="4400" b="1" dirty="0">
                <a:effectLst/>
                <a:latin typeface="Times New Roman" panose="02020603050405020304" pitchFamily="18" charset="0"/>
                <a:ea typeface="Calibri" panose="020F0502020204030204" pitchFamily="34" charset="0"/>
              </a:rPr>
              <a:t>“Business Rule Engine”- </a:t>
            </a:r>
            <a:r>
              <a:rPr lang="en-IN" sz="4400" b="1" dirty="0">
                <a:latin typeface="Times New Roman" panose="02020603050405020304" pitchFamily="18" charset="0"/>
                <a:ea typeface="Calibri" panose="020F0502020204030204" pitchFamily="34" charset="0"/>
                <a:cs typeface="Times New Roman" panose="02020603050405020304" pitchFamily="18" charset="0"/>
              </a:rPr>
              <a:t>BRE Software</a:t>
            </a:r>
            <a:endParaRPr lang="en-US" sz="4100" b="1" dirty="0">
              <a:latin typeface="Gabriola" panose="04040605051002020D02" pitchFamily="82" charset="0"/>
              <a:ea typeface="Times New Roman" panose="02020603050405020304" pitchFamily="18" charset="0"/>
              <a:cs typeface="Times New Roman" panose="02020603050405020304" pitchFamily="18" charset="0"/>
            </a:endParaRPr>
          </a:p>
        </p:txBody>
      </p:sp>
      <p:pic>
        <p:nvPicPr>
          <p:cNvPr id="5" name="Picture 4" descr="How to Read a Digital Footprint | News ...">
            <a:extLst>
              <a:ext uri="{FF2B5EF4-FFF2-40B4-BE49-F238E27FC236}">
                <a16:creationId xmlns:a16="http://schemas.microsoft.com/office/drawing/2014/main" id="{3B501E9F-0F82-2966-81BE-42046F38AB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6545" y="42859"/>
            <a:ext cx="1333073" cy="1671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CWAI">
            <a:extLst>
              <a:ext uri="{FF2B5EF4-FFF2-40B4-BE49-F238E27FC236}">
                <a16:creationId xmlns:a16="http://schemas.microsoft.com/office/drawing/2014/main" id="{7DEE16D6-56C7-86D7-84B3-E68C99046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8"/>
            <a:ext cx="867785" cy="111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1596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normAutofit/>
          </a:bodyPr>
          <a:lstStyle/>
          <a:p>
            <a:pPr marL="0" indent="0" algn="ctr">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Thereby</a:t>
            </a:r>
          </a:p>
          <a:p>
            <a:pPr marL="0" indent="0" algn="ctr">
              <a:buNone/>
            </a:pPr>
            <a:r>
              <a:rPr lang="en-US" sz="3200" dirty="0">
                <a:solidFill>
                  <a:schemeClr val="tx1">
                    <a:lumMod val="95000"/>
                    <a:lumOff val="5000"/>
                  </a:schemeClr>
                </a:solidFill>
                <a:latin typeface="Bahnschrift" panose="020B0502040204020203" pitchFamily="34" charset="0"/>
                <a:cs typeface="Arial" panose="020B0604020202020204" pitchFamily="34" charset="0"/>
              </a:rPr>
              <a:t>‘Lending Process’ of Banks Simplified Through</a:t>
            </a:r>
          </a:p>
          <a:p>
            <a:pPr marL="0" indent="0" algn="ctr">
              <a:buNone/>
            </a:pPr>
            <a:r>
              <a:rPr lang="en-US" sz="3200" dirty="0">
                <a:solidFill>
                  <a:schemeClr val="tx1">
                    <a:lumMod val="95000"/>
                    <a:lumOff val="5000"/>
                  </a:schemeClr>
                </a:solidFill>
                <a:latin typeface="Bahnschrift" panose="020B0502040204020203" pitchFamily="34" charset="0"/>
                <a:cs typeface="Arial" panose="020B0604020202020204" pitchFamily="34" charset="0"/>
              </a:rPr>
              <a:t>“Digital Footprints”</a:t>
            </a:r>
          </a:p>
          <a:p>
            <a:pPr marL="0" indent="0" algn="ctr">
              <a:buNone/>
            </a:pPr>
            <a:r>
              <a:rPr lang="en-US" sz="3200" dirty="0">
                <a:solidFill>
                  <a:schemeClr val="tx1">
                    <a:lumMod val="95000"/>
                    <a:lumOff val="5000"/>
                  </a:schemeClr>
                </a:solidFill>
                <a:latin typeface="Bahnschrift" panose="020B0502040204020203" pitchFamily="34" charset="0"/>
                <a:cs typeface="Arial" panose="020B0604020202020204" pitchFamily="34" charset="0"/>
              </a:rPr>
              <a:t>Paperless, Low Cost, Real Time &amp; Accurate </a:t>
            </a:r>
          </a:p>
          <a:p>
            <a:pPr marL="0" indent="0" algn="ctr">
              <a:buNone/>
            </a:pPr>
            <a:r>
              <a:rPr lang="en-US" sz="3200" dirty="0">
                <a:solidFill>
                  <a:schemeClr val="tx1">
                    <a:lumMod val="95000"/>
                    <a:lumOff val="5000"/>
                  </a:schemeClr>
                </a:solidFill>
                <a:latin typeface="Bahnschrift" panose="020B0502040204020203" pitchFamily="34" charset="0"/>
                <a:cs typeface="Arial" panose="020B0604020202020204" pitchFamily="34" charset="0"/>
              </a:rPr>
              <a:t>‘Credit Analytics’</a:t>
            </a:r>
          </a:p>
          <a:p>
            <a:pPr marL="0" indent="0" algn="ctr">
              <a:buNone/>
            </a:pPr>
            <a:endParaRPr lang="en-US" sz="3600" dirty="0">
              <a:solidFill>
                <a:schemeClr val="tx1">
                  <a:lumMod val="95000"/>
                  <a:lumOff val="5000"/>
                </a:schemeClr>
              </a:solidFill>
              <a:latin typeface="Bahnschrift" panose="020B0502040204020203" pitchFamily="34" charset="0"/>
              <a:cs typeface="Arial" panose="020B0604020202020204" pitchFamily="34" charset="0"/>
            </a:endParaRPr>
          </a:p>
        </p:txBody>
      </p:sp>
      <p:pic>
        <p:nvPicPr>
          <p:cNvPr id="3" name="Picture 2" descr="How to Read a Digital Footprint | News ...">
            <a:extLst>
              <a:ext uri="{FF2B5EF4-FFF2-40B4-BE49-F238E27FC236}">
                <a16:creationId xmlns:a16="http://schemas.microsoft.com/office/drawing/2014/main" id="{B8A11E7A-8074-A02C-58D5-C0699B172A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A1DFD747-5D1C-0D04-A061-8758EE834E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9327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normAutofit lnSpcReduction="10000"/>
          </a:bodyPr>
          <a:lstStyle/>
          <a:p>
            <a:pPr marL="0" indent="0" algn="ctr">
              <a:buNone/>
            </a:pPr>
            <a:r>
              <a:rPr lang="en-US" sz="2400" dirty="0">
                <a:solidFill>
                  <a:schemeClr val="tx1">
                    <a:lumMod val="95000"/>
                    <a:lumOff val="5000"/>
                  </a:schemeClr>
                </a:solidFill>
                <a:latin typeface="Bahnschrift" panose="020B0502040204020203" pitchFamily="34" charset="0"/>
                <a:cs typeface="Arial" panose="020B0604020202020204" pitchFamily="34" charset="0"/>
              </a:rPr>
              <a:t>Lending / Credit Process of Banks Consists </a:t>
            </a:r>
          </a:p>
          <a:p>
            <a:pPr marL="0" indent="0" algn="ctr">
              <a:buNone/>
            </a:pPr>
            <a:r>
              <a:rPr lang="en-US" sz="2400" dirty="0">
                <a:solidFill>
                  <a:schemeClr val="tx1">
                    <a:lumMod val="95000"/>
                    <a:lumOff val="5000"/>
                  </a:schemeClr>
                </a:solidFill>
                <a:latin typeface="Bahnschrift" panose="020B0502040204020203" pitchFamily="34" charset="0"/>
                <a:cs typeface="Arial" panose="020B0604020202020204" pitchFamily="34" charset="0"/>
              </a:rPr>
              <a:t>Of</a:t>
            </a:r>
          </a:p>
          <a:p>
            <a:pPr marL="0" indent="0" algn="ctr">
              <a:buNone/>
            </a:pPr>
            <a:r>
              <a:rPr lang="en-US" sz="2400" dirty="0">
                <a:solidFill>
                  <a:schemeClr val="tx1">
                    <a:lumMod val="95000"/>
                    <a:lumOff val="5000"/>
                  </a:schemeClr>
                </a:solidFill>
                <a:latin typeface="Bahnschrift" panose="020B0502040204020203" pitchFamily="34" charset="0"/>
                <a:cs typeface="Arial" panose="020B0604020202020204" pitchFamily="34" charset="0"/>
              </a:rPr>
              <a:t>‘</a:t>
            </a:r>
            <a:r>
              <a:rPr lang="en-US" sz="2400" b="1" dirty="0">
                <a:solidFill>
                  <a:schemeClr val="tx1">
                    <a:lumMod val="95000"/>
                    <a:lumOff val="5000"/>
                  </a:schemeClr>
                </a:solidFill>
                <a:latin typeface="Bahnschrift" panose="020B0502040204020203" pitchFamily="34" charset="0"/>
                <a:cs typeface="Arial" panose="020B0604020202020204" pitchFamily="34" charset="0"/>
              </a:rPr>
              <a:t>THREE</a:t>
            </a:r>
            <a:r>
              <a:rPr lang="en-US" sz="2400" dirty="0">
                <a:solidFill>
                  <a:schemeClr val="tx1">
                    <a:lumMod val="95000"/>
                    <a:lumOff val="5000"/>
                  </a:schemeClr>
                </a:solidFill>
                <a:latin typeface="Bahnschrift" panose="020B0502040204020203" pitchFamily="34" charset="0"/>
                <a:cs typeface="Arial" panose="020B0604020202020204" pitchFamily="34" charset="0"/>
              </a:rPr>
              <a:t>’ Steps</a:t>
            </a:r>
          </a:p>
          <a:p>
            <a:pPr marL="2065760" lvl="8" indent="-457200">
              <a:buFont typeface="+mj-lt"/>
              <a:buAutoNum type="arabicPeriod"/>
            </a:pPr>
            <a:r>
              <a:rPr lang="en-US" sz="2300" dirty="0">
                <a:solidFill>
                  <a:schemeClr val="tx1">
                    <a:lumMod val="95000"/>
                    <a:lumOff val="5000"/>
                  </a:schemeClr>
                </a:solidFill>
                <a:latin typeface="Bahnschrift" panose="020B0502040204020203" pitchFamily="34" charset="0"/>
                <a:cs typeface="Arial" panose="020B0604020202020204" pitchFamily="34" charset="0"/>
              </a:rPr>
              <a:t>Pre-Sanction.</a:t>
            </a:r>
          </a:p>
          <a:p>
            <a:pPr marL="2065760" lvl="8" indent="-457200">
              <a:buFont typeface="+mj-lt"/>
              <a:buAutoNum type="arabicPeriod"/>
            </a:pPr>
            <a:r>
              <a:rPr lang="en-US" sz="2300" dirty="0">
                <a:solidFill>
                  <a:schemeClr val="tx1">
                    <a:lumMod val="95000"/>
                    <a:lumOff val="5000"/>
                  </a:schemeClr>
                </a:solidFill>
                <a:latin typeface="Bahnschrift" panose="020B0502040204020203" pitchFamily="34" charset="0"/>
                <a:cs typeface="Arial" panose="020B0604020202020204" pitchFamily="34" charset="0"/>
              </a:rPr>
              <a:t>Sanction.</a:t>
            </a:r>
          </a:p>
          <a:p>
            <a:pPr marL="2065760" lvl="8" indent="-457200">
              <a:buFont typeface="+mj-lt"/>
              <a:buAutoNum type="arabicPeriod"/>
            </a:pPr>
            <a:r>
              <a:rPr lang="en-US" sz="2300" dirty="0">
                <a:solidFill>
                  <a:schemeClr val="tx1">
                    <a:lumMod val="95000"/>
                    <a:lumOff val="5000"/>
                  </a:schemeClr>
                </a:solidFill>
                <a:latin typeface="Bahnschrift" panose="020B0502040204020203" pitchFamily="34" charset="0"/>
                <a:cs typeface="Arial" panose="020B0604020202020204" pitchFamily="34" charset="0"/>
              </a:rPr>
              <a:t>Post Sanction</a:t>
            </a:r>
          </a:p>
          <a:p>
            <a:pPr algn="just">
              <a:buFont typeface="Wingdings" panose="05000000000000000000" pitchFamily="2" charset="2"/>
              <a:buChar char="Ø"/>
            </a:pPr>
            <a:r>
              <a:rPr lang="en-US" sz="2400" dirty="0">
                <a:solidFill>
                  <a:schemeClr val="tx1">
                    <a:lumMod val="95000"/>
                    <a:lumOff val="5000"/>
                  </a:schemeClr>
                </a:solidFill>
                <a:latin typeface="Bahnschrift" panose="020B0502040204020203" pitchFamily="34" charset="0"/>
                <a:cs typeface="Arial" panose="020B0604020202020204" pitchFamily="34" charset="0"/>
              </a:rPr>
              <a:t>Step 1 and Step 2 Takes Care of by ‘</a:t>
            </a:r>
            <a:r>
              <a:rPr lang="en-US" sz="2400" b="1" dirty="0">
                <a:solidFill>
                  <a:schemeClr val="tx1">
                    <a:lumMod val="95000"/>
                    <a:lumOff val="5000"/>
                  </a:schemeClr>
                </a:solidFill>
                <a:latin typeface="Bahnschrift" panose="020B0502040204020203" pitchFamily="34" charset="0"/>
                <a:cs typeface="Arial" panose="020B0604020202020204" pitchFamily="34" charset="0"/>
              </a:rPr>
              <a:t>BRE Software</a:t>
            </a:r>
            <a:r>
              <a:rPr lang="en-US" sz="2400" dirty="0">
                <a:solidFill>
                  <a:schemeClr val="tx1">
                    <a:lumMod val="95000"/>
                    <a:lumOff val="5000"/>
                  </a:schemeClr>
                </a:solidFill>
                <a:latin typeface="Bahnschrift" panose="020B0502040204020203" pitchFamily="34" charset="0"/>
                <a:cs typeface="Arial" panose="020B0604020202020204" pitchFamily="34" charset="0"/>
              </a:rPr>
              <a:t>’. </a:t>
            </a:r>
          </a:p>
          <a:p>
            <a:pPr algn="just">
              <a:buFont typeface="Wingdings" panose="05000000000000000000" pitchFamily="2" charset="2"/>
              <a:buChar char="Ø"/>
            </a:pPr>
            <a:r>
              <a:rPr lang="en-US" sz="2400" dirty="0">
                <a:solidFill>
                  <a:schemeClr val="tx1">
                    <a:lumMod val="95000"/>
                    <a:lumOff val="5000"/>
                  </a:schemeClr>
                </a:solidFill>
                <a:latin typeface="Bahnschrift" panose="020B0502040204020203" pitchFamily="34" charset="0"/>
                <a:cs typeface="Arial" panose="020B0604020202020204" pitchFamily="34" charset="0"/>
              </a:rPr>
              <a:t>Hence, Concurrent Audit / Credit Audit of Banks are Simplified.</a:t>
            </a:r>
          </a:p>
          <a:p>
            <a:pPr algn="just">
              <a:buFont typeface="Wingdings" panose="05000000000000000000" pitchFamily="2" charset="2"/>
              <a:buChar char="Ø"/>
            </a:pPr>
            <a:r>
              <a:rPr lang="en-US" sz="2400" dirty="0">
                <a:solidFill>
                  <a:schemeClr val="tx1">
                    <a:lumMod val="95000"/>
                    <a:lumOff val="5000"/>
                  </a:schemeClr>
                </a:solidFill>
                <a:latin typeface="Bahnschrift" panose="020B0502040204020203" pitchFamily="34" charset="0"/>
                <a:cs typeface="Arial" panose="020B0604020202020204" pitchFamily="34" charset="0"/>
              </a:rPr>
              <a:t>It mitigates the ‘Credit Risk’ and ‘Frauds’ will minimize.</a:t>
            </a:r>
          </a:p>
          <a:p>
            <a:pPr marL="0" indent="0" algn="ctr">
              <a:buNone/>
            </a:pPr>
            <a:endParaRPr lang="en-US" sz="3600" dirty="0">
              <a:solidFill>
                <a:schemeClr val="tx1">
                  <a:lumMod val="95000"/>
                  <a:lumOff val="5000"/>
                </a:schemeClr>
              </a:solidFill>
              <a:latin typeface="Bahnschrift" panose="020B0502040204020203" pitchFamily="34" charset="0"/>
              <a:cs typeface="Arial" panose="020B0604020202020204" pitchFamily="34" charset="0"/>
            </a:endParaRPr>
          </a:p>
        </p:txBody>
      </p:sp>
      <p:pic>
        <p:nvPicPr>
          <p:cNvPr id="3" name="Picture 2" descr="How to Read a Digital Footprint | News ...">
            <a:extLst>
              <a:ext uri="{FF2B5EF4-FFF2-40B4-BE49-F238E27FC236}">
                <a16:creationId xmlns:a16="http://schemas.microsoft.com/office/drawing/2014/main" id="{B8A11E7A-8074-A02C-58D5-C0699B172A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A1DFD747-5D1C-0D04-A061-8758EE834E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A22F5719-7E92-5715-8D53-4822C89418AA}"/>
              </a:ext>
            </a:extLst>
          </p:cNvPr>
          <p:cNvSpPr/>
          <p:nvPr/>
        </p:nvSpPr>
        <p:spPr>
          <a:xfrm>
            <a:off x="7543800" y="2814638"/>
            <a:ext cx="4152901" cy="18573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t>Due </a:t>
            </a:r>
            <a:r>
              <a:rPr lang="en-IN" b="1" dirty="0" err="1"/>
              <a:t>Diligience</a:t>
            </a:r>
            <a:endParaRPr lang="en-IN" b="1" dirty="0"/>
          </a:p>
          <a:p>
            <a:pPr algn="ctr"/>
            <a:r>
              <a:rPr lang="en-IN" b="1" dirty="0"/>
              <a:t>Certification / Authentication</a:t>
            </a:r>
          </a:p>
          <a:p>
            <a:pPr algn="ctr"/>
            <a:r>
              <a:rPr lang="en-IN" b="1" dirty="0"/>
              <a:t>Taken Care of by BRE</a:t>
            </a:r>
          </a:p>
        </p:txBody>
      </p:sp>
    </p:spTree>
    <p:extLst>
      <p:ext uri="{BB962C8B-B14F-4D97-AF65-F5344CB8AC3E}">
        <p14:creationId xmlns:p14="http://schemas.microsoft.com/office/powerpoint/2010/main" val="10879638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879596"/>
            <a:ext cx="10058400" cy="4378330"/>
          </a:xfrm>
        </p:spPr>
        <p:txBody>
          <a:bodyPr/>
          <a:lstStyle/>
          <a:p>
            <a:pPr marL="0" indent="0" algn="ctr">
              <a:buNone/>
            </a:pPr>
            <a:r>
              <a:rPr lang="en-IN" sz="2700" dirty="0">
                <a:solidFill>
                  <a:schemeClr val="tx1">
                    <a:lumMod val="95000"/>
                    <a:lumOff val="5000"/>
                  </a:schemeClr>
                </a:solidFill>
                <a:latin typeface="Bahnschrift" panose="020B0502040204020203" pitchFamily="34" charset="0"/>
                <a:cs typeface="Arial" panose="020B0604020202020204" pitchFamily="34" charset="0"/>
              </a:rPr>
              <a:t>Banks of the Future Will be ‘Software Companies’</a:t>
            </a:r>
          </a:p>
          <a:p>
            <a:pPr marL="0" indent="0" algn="ctr">
              <a:buNone/>
            </a:pPr>
            <a:endParaRPr lang="en-IN" sz="3600" dirty="0">
              <a:solidFill>
                <a:schemeClr val="tx1">
                  <a:lumMod val="95000"/>
                  <a:lumOff val="5000"/>
                </a:schemeClr>
              </a:solidFill>
              <a:latin typeface="Bahnschrift" panose="020B0502040204020203" pitchFamily="34" charset="0"/>
              <a:cs typeface="Arial" panose="020B0604020202020204" pitchFamily="34" charset="0"/>
            </a:endParaRPr>
          </a:p>
          <a:p>
            <a:pPr marL="0" indent="0" algn="ctr">
              <a:buNone/>
            </a:pPr>
            <a:endParaRPr lang="en-IN" sz="3600" dirty="0">
              <a:solidFill>
                <a:schemeClr val="tx1">
                  <a:lumMod val="95000"/>
                  <a:lumOff val="5000"/>
                </a:schemeClr>
              </a:solidFill>
              <a:latin typeface="Bahnschrift" panose="020B0502040204020203" pitchFamily="34" charset="0"/>
              <a:cs typeface="Arial" panose="020B0604020202020204" pitchFamily="34" charset="0"/>
            </a:endParaRPr>
          </a:p>
        </p:txBody>
      </p:sp>
      <p:pic>
        <p:nvPicPr>
          <p:cNvPr id="4" name="Picture 3" descr="How to Read a Digital Footprint | News ...">
            <a:extLst>
              <a:ext uri="{FF2B5EF4-FFF2-40B4-BE49-F238E27FC236}">
                <a16:creationId xmlns:a16="http://schemas.microsoft.com/office/drawing/2014/main" id="{CC9C2D70-01B9-F153-7356-E6A52CE5F2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oT Drives the Future of Banking ...">
            <a:extLst>
              <a:ext uri="{FF2B5EF4-FFF2-40B4-BE49-F238E27FC236}">
                <a16:creationId xmlns:a16="http://schemas.microsoft.com/office/drawing/2014/main" id="{81F73C91-4ED2-AB73-E55D-493D60517E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3531" y="2371725"/>
            <a:ext cx="8896357" cy="39369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CWAI">
            <a:extLst>
              <a:ext uri="{FF2B5EF4-FFF2-40B4-BE49-F238E27FC236}">
                <a16:creationId xmlns:a16="http://schemas.microsoft.com/office/drawing/2014/main" id="{ABAC8E39-2E6C-A58B-17A9-00B30F484D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8647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normAutofit fontScale="92500" lnSpcReduction="20000"/>
          </a:bodyPr>
          <a:lstStyle/>
          <a:p>
            <a:pPr marL="0" indent="0" algn="ctr">
              <a:buNone/>
            </a:pPr>
            <a:endParaRPr lang="en-IN" sz="2400" dirty="0">
              <a:solidFill>
                <a:schemeClr val="tx1">
                  <a:lumMod val="95000"/>
                  <a:lumOff val="5000"/>
                </a:schemeClr>
              </a:solidFill>
              <a:latin typeface="Bahnschrift" panose="020B0502040204020203" pitchFamily="34" charset="0"/>
              <a:cs typeface="Arial" panose="020B0604020202020204" pitchFamily="34" charset="0"/>
            </a:endParaRPr>
          </a:p>
          <a:p>
            <a:pPr marL="0" indent="0" algn="just">
              <a:buNone/>
            </a:pPr>
            <a:r>
              <a:rPr lang="en-US" sz="2400" dirty="0">
                <a:solidFill>
                  <a:schemeClr val="tx1">
                    <a:lumMod val="95000"/>
                    <a:lumOff val="5000"/>
                  </a:schemeClr>
                </a:solidFill>
                <a:latin typeface="Bahnschrift" panose="020B0502040204020203" pitchFamily="34" charset="0"/>
                <a:cs typeface="Arial" panose="020B0604020202020204" pitchFamily="34" charset="0"/>
              </a:rPr>
              <a:t>Hence, Cost and Management Accountants (</a:t>
            </a:r>
            <a:r>
              <a:rPr lang="en-US" sz="2400" b="1" dirty="0">
                <a:solidFill>
                  <a:schemeClr val="tx1">
                    <a:lumMod val="95000"/>
                    <a:lumOff val="5000"/>
                  </a:schemeClr>
                </a:solidFill>
                <a:latin typeface="Bahnschrift" panose="020B0502040204020203" pitchFamily="34" charset="0"/>
                <a:cs typeface="Arial" panose="020B0604020202020204" pitchFamily="34" charset="0"/>
              </a:rPr>
              <a:t>CMAs</a:t>
            </a:r>
            <a:r>
              <a:rPr lang="en-US" sz="2400" dirty="0">
                <a:solidFill>
                  <a:schemeClr val="tx1">
                    <a:lumMod val="95000"/>
                    <a:lumOff val="5000"/>
                  </a:schemeClr>
                </a:solidFill>
                <a:latin typeface="Bahnschrift" panose="020B0502040204020203" pitchFamily="34" charset="0"/>
                <a:cs typeface="Arial" panose="020B0604020202020204" pitchFamily="34" charset="0"/>
              </a:rPr>
              <a:t>) must Possess A “</a:t>
            </a:r>
            <a:r>
              <a:rPr lang="en-US" sz="2400" b="1" dirty="0">
                <a:solidFill>
                  <a:schemeClr val="tx1">
                    <a:lumMod val="95000"/>
                    <a:lumOff val="5000"/>
                  </a:schemeClr>
                </a:solidFill>
                <a:latin typeface="Bahnschrift" panose="020B0502040204020203" pitchFamily="34" charset="0"/>
                <a:cs typeface="Arial" panose="020B0604020202020204" pitchFamily="34" charset="0"/>
              </a:rPr>
              <a:t>Comprehensive Understanding</a:t>
            </a:r>
            <a:r>
              <a:rPr lang="en-US" sz="2400" dirty="0">
                <a:solidFill>
                  <a:schemeClr val="tx1">
                    <a:lumMod val="95000"/>
                    <a:lumOff val="5000"/>
                  </a:schemeClr>
                </a:solidFill>
                <a:latin typeface="Bahnschrift" panose="020B0502040204020203" pitchFamily="34" charset="0"/>
                <a:cs typeface="Arial" panose="020B0604020202020204" pitchFamily="34" charset="0"/>
              </a:rPr>
              <a:t>” and “Proficiency” with Latest Development in ‘</a:t>
            </a:r>
            <a:r>
              <a:rPr lang="en-US" sz="2400" b="1" dirty="0">
                <a:solidFill>
                  <a:schemeClr val="tx1">
                    <a:lumMod val="95000"/>
                    <a:lumOff val="5000"/>
                  </a:schemeClr>
                </a:solidFill>
                <a:latin typeface="Bahnschrift" panose="020B0502040204020203" pitchFamily="34" charset="0"/>
                <a:cs typeface="Arial" panose="020B0604020202020204" pitchFamily="34" charset="0"/>
              </a:rPr>
              <a:t>Information Technology</a:t>
            </a:r>
            <a:r>
              <a:rPr lang="en-US" sz="2400" dirty="0">
                <a:solidFill>
                  <a:schemeClr val="tx1">
                    <a:lumMod val="95000"/>
                    <a:lumOff val="5000"/>
                  </a:schemeClr>
                </a:solidFill>
                <a:latin typeface="Bahnschrift" panose="020B0502040204020203" pitchFamily="34" charset="0"/>
                <a:cs typeface="Arial" panose="020B0604020202020204" pitchFamily="34" charset="0"/>
              </a:rPr>
              <a:t>’. </a:t>
            </a:r>
          </a:p>
          <a:p>
            <a:pPr marL="0" indent="0" algn="just">
              <a:buNone/>
            </a:pPr>
            <a:r>
              <a:rPr lang="en-US" sz="2400" dirty="0">
                <a:solidFill>
                  <a:schemeClr val="tx1">
                    <a:lumMod val="95000"/>
                    <a:lumOff val="5000"/>
                  </a:schemeClr>
                </a:solidFill>
                <a:latin typeface="Bahnschrift" panose="020B0502040204020203" pitchFamily="34" charset="0"/>
                <a:cs typeface="Arial" panose="020B0604020202020204" pitchFamily="34" charset="0"/>
              </a:rPr>
              <a:t>Thereby, they will Emerge as the “</a:t>
            </a:r>
            <a:r>
              <a:rPr lang="en-US" sz="2400" b="1" dirty="0">
                <a:solidFill>
                  <a:schemeClr val="tx1">
                    <a:lumMod val="95000"/>
                    <a:lumOff val="5000"/>
                  </a:schemeClr>
                </a:solidFill>
                <a:latin typeface="Bahnschrift" panose="020B0502040204020203" pitchFamily="34" charset="0"/>
                <a:cs typeface="Arial" panose="020B0604020202020204" pitchFamily="34" charset="0"/>
              </a:rPr>
              <a:t>Leading Professionals</a:t>
            </a:r>
            <a:r>
              <a:rPr lang="en-US" sz="2400" dirty="0">
                <a:solidFill>
                  <a:schemeClr val="tx1">
                    <a:lumMod val="95000"/>
                    <a:lumOff val="5000"/>
                  </a:schemeClr>
                </a:solidFill>
                <a:latin typeface="Bahnschrift" panose="020B0502040204020203" pitchFamily="34" charset="0"/>
                <a:cs typeface="Arial" panose="020B0604020202020204" pitchFamily="34" charset="0"/>
              </a:rPr>
              <a:t>” in the “</a:t>
            </a:r>
            <a:r>
              <a:rPr lang="en-US" sz="2400" b="1" dirty="0">
                <a:solidFill>
                  <a:schemeClr val="tx1">
                    <a:lumMod val="95000"/>
                    <a:lumOff val="5000"/>
                  </a:schemeClr>
                </a:solidFill>
                <a:latin typeface="Bahnschrift" panose="020B0502040204020203" pitchFamily="34" charset="0"/>
                <a:cs typeface="Arial" panose="020B0604020202020204" pitchFamily="34" charset="0"/>
              </a:rPr>
              <a:t>Financial Markets</a:t>
            </a:r>
            <a:r>
              <a:rPr lang="en-US" sz="2400" dirty="0">
                <a:solidFill>
                  <a:schemeClr val="tx1">
                    <a:lumMod val="95000"/>
                    <a:lumOff val="5000"/>
                  </a:schemeClr>
                </a:solidFill>
                <a:latin typeface="Bahnschrift" panose="020B0502040204020203" pitchFamily="34" charset="0"/>
                <a:cs typeface="Arial" panose="020B0604020202020204" pitchFamily="34" charset="0"/>
              </a:rPr>
              <a:t>”.</a:t>
            </a:r>
          </a:p>
          <a:p>
            <a:pPr marL="0" indent="0" algn="r">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CMA (Dr.) P. Siva Rama Prasad</a:t>
            </a:r>
          </a:p>
          <a:p>
            <a:pPr marL="0" indent="0" algn="r">
              <a:buNone/>
            </a:pPr>
            <a:r>
              <a:rPr lang="en-US" sz="2400" dirty="0">
                <a:solidFill>
                  <a:schemeClr val="tx1">
                    <a:lumMod val="95000"/>
                    <a:lumOff val="5000"/>
                  </a:schemeClr>
                </a:solidFill>
                <a:latin typeface="Bahnschrift" panose="020B0502040204020203" pitchFamily="34" charset="0"/>
                <a:cs typeface="Arial" panose="020B0604020202020204" pitchFamily="34" charset="0"/>
              </a:rPr>
              <a:t>Former Asst. General Manager</a:t>
            </a:r>
          </a:p>
          <a:p>
            <a:pPr marL="0" indent="0" algn="r">
              <a:buNone/>
            </a:pPr>
            <a:r>
              <a:rPr lang="en-US" sz="2400" dirty="0">
                <a:solidFill>
                  <a:schemeClr val="tx1">
                    <a:lumMod val="95000"/>
                    <a:lumOff val="5000"/>
                  </a:schemeClr>
                </a:solidFill>
                <a:latin typeface="Bahnschrift" panose="020B0502040204020203" pitchFamily="34" charset="0"/>
                <a:cs typeface="Arial" panose="020B0604020202020204" pitchFamily="34" charset="0"/>
              </a:rPr>
              <a:t>State Bank of India</a:t>
            </a:r>
          </a:p>
          <a:p>
            <a:pPr marL="0" indent="0" algn="r">
              <a:buNone/>
            </a:pPr>
            <a:r>
              <a:rPr lang="en-US" sz="2400" dirty="0">
                <a:solidFill>
                  <a:schemeClr val="tx1">
                    <a:lumMod val="95000"/>
                    <a:lumOff val="5000"/>
                  </a:schemeClr>
                </a:solidFill>
                <a:latin typeface="Bahnschrift" panose="020B0502040204020203" pitchFamily="34" charset="0"/>
                <a:cs typeface="Arial" panose="020B0604020202020204" pitchFamily="34" charset="0"/>
              </a:rPr>
              <a:t>Hyderabad</a:t>
            </a:r>
            <a:endParaRPr lang="en-IN" sz="2400" dirty="0">
              <a:solidFill>
                <a:schemeClr val="tx1">
                  <a:lumMod val="95000"/>
                  <a:lumOff val="5000"/>
                </a:schemeClr>
              </a:solidFill>
              <a:latin typeface="Bahnschrift" panose="020B0502040204020203" pitchFamily="34" charset="0"/>
              <a:cs typeface="Arial" panose="020B0604020202020204" pitchFamily="34" charset="0"/>
            </a:endParaRPr>
          </a:p>
        </p:txBody>
      </p:sp>
      <p:pic>
        <p:nvPicPr>
          <p:cNvPr id="4" name="Picture 3" descr="How to Read a Digital Footprint | News ...">
            <a:extLst>
              <a:ext uri="{FF2B5EF4-FFF2-40B4-BE49-F238E27FC236}">
                <a16:creationId xmlns:a16="http://schemas.microsoft.com/office/drawing/2014/main" id="{CC9C2D70-01B9-F153-7356-E6A52CE5F2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CWAI">
            <a:extLst>
              <a:ext uri="{FF2B5EF4-FFF2-40B4-BE49-F238E27FC236}">
                <a16:creationId xmlns:a16="http://schemas.microsoft.com/office/drawing/2014/main" id="{CF067B0B-9443-5954-D287-3B7731DC78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201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58370" name="Picture 2" descr="Hutch Pink - Wherever you go our network fallows. on Behance">
            <a:extLst>
              <a:ext uri="{FF2B5EF4-FFF2-40B4-BE49-F238E27FC236}">
                <a16:creationId xmlns:a16="http://schemas.microsoft.com/office/drawing/2014/main" id="{EDC42E2E-45B3-4397-8289-400B484B98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2357" y="2039815"/>
            <a:ext cx="7695028" cy="39248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3C112DD-BB71-49E8-82F2-F17FB0F9FE4D}"/>
              </a:ext>
            </a:extLst>
          </p:cNvPr>
          <p:cNvSpPr/>
          <p:nvPr/>
        </p:nvSpPr>
        <p:spPr>
          <a:xfrm>
            <a:off x="872195" y="1561513"/>
            <a:ext cx="10325685" cy="422030"/>
          </a:xfrm>
          <a:prstGeom prst="rect">
            <a:avLst/>
          </a:prstGeom>
          <a:solidFill>
            <a:srgbClr val="B71E42"/>
          </a:solidFill>
          <a:ln>
            <a:no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2300" b="1" i="0" u="none" strike="noStrike" kern="1200" cap="none" spc="0" normalizeH="0" baseline="0" noProof="0" dirty="0">
                <a:ln>
                  <a:noFill/>
                </a:ln>
                <a:solidFill>
                  <a:prstClr val="white"/>
                </a:solidFill>
                <a:effectLst/>
                <a:uLnTx/>
                <a:uFillTx/>
                <a:latin typeface="Gill Sans MT"/>
                <a:ea typeface="+mn-ea"/>
                <a:cs typeface="+mn-cs"/>
              </a:rPr>
              <a:t>Wherever You Go “Your Digital Footprints” Follows</a:t>
            </a:r>
          </a:p>
        </p:txBody>
      </p:sp>
      <p:pic>
        <p:nvPicPr>
          <p:cNvPr id="3" name="Picture 2" descr="How to Read a Digital Footprint | News ...">
            <a:extLst>
              <a:ext uri="{FF2B5EF4-FFF2-40B4-BE49-F238E27FC236}">
                <a16:creationId xmlns:a16="http://schemas.microsoft.com/office/drawing/2014/main" id="{957653F4-1F0D-E813-FEA5-B806EB7333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44121" y="2957519"/>
            <a:ext cx="1552580" cy="167163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1CFE5101-3EFB-18CE-C5CB-FABEC35D8598}"/>
              </a:ext>
            </a:extLst>
          </p:cNvPr>
          <p:cNvSpPr>
            <a:spLocks noGrp="1"/>
          </p:cNvSpPr>
          <p:nvPr>
            <p:ph type="title"/>
          </p:nvPr>
        </p:nvSpPr>
        <p:spPr>
          <a:xfrm>
            <a:off x="1097280" y="-42013"/>
            <a:ext cx="10058400" cy="1450757"/>
          </a:xfrm>
        </p:spPr>
        <p:txBody>
          <a:bodyPr>
            <a:noAutofit/>
          </a:bodyPr>
          <a:lstStyle/>
          <a:p>
            <a:pPr algn="ct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pic>
        <p:nvPicPr>
          <p:cNvPr id="2" name="Picture 2" descr="ICWAI">
            <a:extLst>
              <a:ext uri="{FF2B5EF4-FFF2-40B4-BE49-F238E27FC236}">
                <a16:creationId xmlns:a16="http://schemas.microsoft.com/office/drawing/2014/main" id="{ACA5182F-4BF0-3557-EAAA-39F074338A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4788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lstStyle/>
          <a:p>
            <a:pPr marL="0" indent="0" algn="ctr">
              <a:buNone/>
            </a:pPr>
            <a:r>
              <a:rPr lang="en-US" sz="2700" b="1" dirty="0">
                <a:solidFill>
                  <a:schemeClr val="tx1">
                    <a:lumMod val="95000"/>
                    <a:lumOff val="5000"/>
                  </a:schemeClr>
                </a:solidFill>
                <a:latin typeface="Bahnschrift" panose="020B0502040204020203" pitchFamily="34" charset="0"/>
                <a:cs typeface="Arial" panose="020B0604020202020204" pitchFamily="34" charset="0"/>
              </a:rPr>
              <a:t>UNION BUDGET 2024-2025</a:t>
            </a:r>
          </a:p>
          <a:p>
            <a:pPr marL="0" indent="0" algn="just">
              <a:buNone/>
            </a:pPr>
            <a:r>
              <a:rPr lang="en-US" sz="2400" dirty="0">
                <a:solidFill>
                  <a:schemeClr val="tx1">
                    <a:lumMod val="95000"/>
                    <a:lumOff val="5000"/>
                  </a:schemeClr>
                </a:solidFill>
                <a:latin typeface="Bahnschrift" panose="020B0502040204020203" pitchFamily="34" charset="0"/>
                <a:cs typeface="Arial" panose="020B0604020202020204" pitchFamily="34" charset="0"/>
              </a:rPr>
              <a:t>The </a:t>
            </a:r>
            <a:r>
              <a:rPr lang="en-US" sz="2400" b="1" dirty="0">
                <a:solidFill>
                  <a:schemeClr val="tx1">
                    <a:lumMod val="95000"/>
                    <a:lumOff val="5000"/>
                  </a:schemeClr>
                </a:solidFill>
                <a:latin typeface="Bahnschrift" panose="020B0502040204020203" pitchFamily="34" charset="0"/>
                <a:cs typeface="Arial" panose="020B0604020202020204" pitchFamily="34" charset="0"/>
              </a:rPr>
              <a:t>Union Budget 2024-2025</a:t>
            </a:r>
            <a:r>
              <a:rPr lang="en-US" sz="2400" dirty="0">
                <a:solidFill>
                  <a:schemeClr val="tx1">
                    <a:lumMod val="95000"/>
                    <a:lumOff val="5000"/>
                  </a:schemeClr>
                </a:solidFill>
                <a:latin typeface="Bahnschrift" panose="020B0502040204020203" pitchFamily="34" charset="0"/>
                <a:cs typeface="Arial" panose="020B0604020202020204" pitchFamily="34" charset="0"/>
              </a:rPr>
              <a:t> presented by Finance Minister Nirmala Sitharaman on July 23 had announced a </a:t>
            </a:r>
            <a:r>
              <a:rPr lang="en-US" sz="2400" b="1" u="sng" dirty="0">
                <a:solidFill>
                  <a:schemeClr val="tx1">
                    <a:lumMod val="95000"/>
                    <a:lumOff val="5000"/>
                  </a:schemeClr>
                </a:solidFill>
                <a:latin typeface="Bahnschrift" panose="020B0502040204020203" pitchFamily="34" charset="0"/>
                <a:cs typeface="Arial" panose="020B0604020202020204" pitchFamily="34" charset="0"/>
              </a:rPr>
              <a:t>New Credit Assessment Model for Micro, Small &amp; Medium Enterprises (MSMEs)</a:t>
            </a:r>
            <a:r>
              <a:rPr lang="en-US" sz="2400" dirty="0">
                <a:solidFill>
                  <a:schemeClr val="tx1">
                    <a:lumMod val="95000"/>
                    <a:lumOff val="5000"/>
                  </a:schemeClr>
                </a:solidFill>
                <a:latin typeface="Bahnschrift" panose="020B0502040204020203" pitchFamily="34" charset="0"/>
                <a:cs typeface="Arial" panose="020B0604020202020204" pitchFamily="34" charset="0"/>
              </a:rPr>
              <a:t>, where Banks will Assess them based on their ‘</a:t>
            </a:r>
            <a:r>
              <a:rPr lang="en-US" sz="2400" u="sng" dirty="0">
                <a:solidFill>
                  <a:schemeClr val="tx1">
                    <a:lumMod val="95000"/>
                    <a:lumOff val="5000"/>
                  </a:schemeClr>
                </a:solidFill>
                <a:latin typeface="Bahnschrift" panose="020B0502040204020203" pitchFamily="34" charset="0"/>
                <a:cs typeface="Arial" panose="020B0604020202020204" pitchFamily="34" charset="0"/>
              </a:rPr>
              <a:t>Digital Footprints’ And </a:t>
            </a:r>
            <a:r>
              <a:rPr lang="en-US" sz="2400" b="1" u="sng" dirty="0">
                <a:solidFill>
                  <a:schemeClr val="tx1">
                    <a:lumMod val="95000"/>
                    <a:lumOff val="5000"/>
                  </a:schemeClr>
                </a:solidFill>
                <a:latin typeface="Bahnschrift" panose="020B0502040204020203" pitchFamily="34" charset="0"/>
                <a:cs typeface="Arial" panose="020B0604020202020204" pitchFamily="34" charset="0"/>
              </a:rPr>
              <a:t>NOT</a:t>
            </a:r>
            <a:r>
              <a:rPr lang="en-US" sz="2400" u="sng" dirty="0">
                <a:solidFill>
                  <a:schemeClr val="tx1">
                    <a:lumMod val="95000"/>
                    <a:lumOff val="5000"/>
                  </a:schemeClr>
                </a:solidFill>
                <a:latin typeface="Bahnschrift" panose="020B0502040204020203" pitchFamily="34" charset="0"/>
                <a:cs typeface="Arial" panose="020B0604020202020204" pitchFamily="34" charset="0"/>
              </a:rPr>
              <a:t> on their ‘Balance Sheets</a:t>
            </a:r>
            <a:r>
              <a:rPr lang="en-US" sz="2400" dirty="0">
                <a:solidFill>
                  <a:schemeClr val="tx1">
                    <a:lumMod val="95000"/>
                    <a:lumOff val="5000"/>
                  </a:schemeClr>
                </a:solidFill>
                <a:latin typeface="Bahnschrift" panose="020B0502040204020203" pitchFamily="34" charset="0"/>
                <a:cs typeface="Arial" panose="020B0604020202020204" pitchFamily="34" charset="0"/>
              </a:rPr>
              <a:t>’.</a:t>
            </a:r>
            <a:endParaRPr lang="en-IN" sz="2400" dirty="0">
              <a:solidFill>
                <a:schemeClr val="tx1">
                  <a:lumMod val="95000"/>
                  <a:lumOff val="5000"/>
                </a:schemeClr>
              </a:solidFill>
              <a:latin typeface="Bahnschrift" panose="020B0502040204020203" pitchFamily="34" charset="0"/>
              <a:cs typeface="Arial" panose="020B0604020202020204" pitchFamily="34" charset="0"/>
            </a:endParaRPr>
          </a:p>
        </p:txBody>
      </p:sp>
      <p:pic>
        <p:nvPicPr>
          <p:cNvPr id="4" name="Picture 3" descr="How to Read a Digital Footprint | News ...">
            <a:extLst>
              <a:ext uri="{FF2B5EF4-FFF2-40B4-BE49-F238E27FC236}">
                <a16:creationId xmlns:a16="http://schemas.microsoft.com/office/drawing/2014/main" id="{CC1D1FAF-302E-8695-F40C-B32BD2D19C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CWAI">
            <a:extLst>
              <a:ext uri="{FF2B5EF4-FFF2-40B4-BE49-F238E27FC236}">
                <a16:creationId xmlns:a16="http://schemas.microsoft.com/office/drawing/2014/main" id="{4443C8C9-8D13-128D-ECFA-EEE37D8C74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27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lstStyle/>
          <a:p>
            <a:pPr marL="0" indent="0" algn="ctr">
              <a:buNone/>
            </a:pPr>
            <a:endParaRPr lang="en-US" sz="2700" b="1" dirty="0">
              <a:solidFill>
                <a:srgbClr val="0070C0"/>
              </a:solidFill>
              <a:latin typeface="Bahnschrift" panose="020B0502040204020203" pitchFamily="34" charset="0"/>
              <a:cs typeface="Arial" panose="020B0604020202020204" pitchFamily="34" charset="0"/>
            </a:endParaRPr>
          </a:p>
          <a:p>
            <a:pPr marL="0" indent="0" algn="ctr">
              <a:buNone/>
            </a:pPr>
            <a:r>
              <a:rPr lang="en-US" sz="2700" b="1" dirty="0">
                <a:solidFill>
                  <a:schemeClr val="tx1"/>
                </a:solidFill>
                <a:latin typeface="Bahnschrift" panose="020B0502040204020203" pitchFamily="34" charset="0"/>
                <a:cs typeface="Arial" panose="020B0604020202020204" pitchFamily="34" charset="0"/>
              </a:rPr>
              <a:t>‘Assessment of Loans’ Based on ‘Digital Footprints’</a:t>
            </a:r>
            <a:br>
              <a:rPr lang="en-US" sz="2700" b="1" dirty="0">
                <a:solidFill>
                  <a:schemeClr val="tx1"/>
                </a:solidFill>
                <a:latin typeface="Bahnschrift" panose="020B0502040204020203" pitchFamily="34" charset="0"/>
                <a:cs typeface="Arial" panose="020B0604020202020204" pitchFamily="34" charset="0"/>
              </a:rPr>
            </a:br>
            <a:r>
              <a:rPr lang="en-US" sz="2700" b="1" dirty="0">
                <a:solidFill>
                  <a:schemeClr val="tx1"/>
                </a:solidFill>
                <a:latin typeface="Bahnschrift" panose="020B0502040204020203" pitchFamily="34" charset="0"/>
                <a:cs typeface="Arial" panose="020B0604020202020204" pitchFamily="34" charset="0"/>
              </a:rPr>
              <a:t>of </a:t>
            </a:r>
            <a:br>
              <a:rPr lang="en-US" sz="2700" b="1" dirty="0">
                <a:solidFill>
                  <a:schemeClr val="tx1"/>
                </a:solidFill>
                <a:latin typeface="Bahnschrift" panose="020B0502040204020203" pitchFamily="34" charset="0"/>
                <a:cs typeface="Arial" panose="020B0604020202020204" pitchFamily="34" charset="0"/>
              </a:rPr>
            </a:br>
            <a:r>
              <a:rPr lang="en-US" sz="2700" b="1" dirty="0">
                <a:solidFill>
                  <a:schemeClr val="tx1"/>
                </a:solidFill>
                <a:latin typeface="Bahnschrift" panose="020B0502040204020203" pitchFamily="34" charset="0"/>
                <a:cs typeface="Arial" panose="020B0604020202020204" pitchFamily="34" charset="0"/>
              </a:rPr>
              <a:t>‘Borrower / Business Entities’ </a:t>
            </a:r>
            <a:br>
              <a:rPr lang="en-US" sz="2700" b="1" dirty="0">
                <a:solidFill>
                  <a:schemeClr val="tx1"/>
                </a:solidFill>
                <a:latin typeface="Bahnschrift" panose="020B0502040204020203" pitchFamily="34" charset="0"/>
                <a:cs typeface="Arial" panose="020B0604020202020204" pitchFamily="34" charset="0"/>
              </a:rPr>
            </a:br>
            <a:r>
              <a:rPr lang="en-US" sz="2700" b="1" dirty="0">
                <a:solidFill>
                  <a:schemeClr val="tx1"/>
                </a:solidFill>
                <a:latin typeface="Bahnschrift" panose="020B0502040204020203" pitchFamily="34" charset="0"/>
                <a:cs typeface="Arial" panose="020B0604020202020204" pitchFamily="34" charset="0"/>
              </a:rPr>
              <a:t>And </a:t>
            </a:r>
            <a:br>
              <a:rPr lang="en-US" sz="2700" b="1" dirty="0">
                <a:solidFill>
                  <a:schemeClr val="tx1"/>
                </a:solidFill>
                <a:latin typeface="Bahnschrift" panose="020B0502040204020203" pitchFamily="34" charset="0"/>
                <a:cs typeface="Arial" panose="020B0604020202020204" pitchFamily="34" charset="0"/>
              </a:rPr>
            </a:br>
            <a:r>
              <a:rPr lang="en-US" sz="2700" b="1" dirty="0">
                <a:solidFill>
                  <a:schemeClr val="tx1"/>
                </a:solidFill>
                <a:latin typeface="Bahnschrift" panose="020B0502040204020203" pitchFamily="34" charset="0"/>
                <a:cs typeface="Arial" panose="020B0604020202020204" pitchFamily="34" charset="0"/>
              </a:rPr>
              <a:t>‘NOT’ on Their ‘Balance Sheets’</a:t>
            </a:r>
            <a:endParaRPr lang="en-IN" sz="2400" dirty="0">
              <a:solidFill>
                <a:schemeClr val="tx1"/>
              </a:solidFill>
              <a:latin typeface="Bahnschrift" panose="020B0502040204020203" pitchFamily="34" charset="0"/>
              <a:cs typeface="Arial" panose="020B0604020202020204" pitchFamily="34" charset="0"/>
            </a:endParaRPr>
          </a:p>
        </p:txBody>
      </p:sp>
      <p:pic>
        <p:nvPicPr>
          <p:cNvPr id="4" name="Picture 3" descr="How to Read a Digital Footprint | News ...">
            <a:extLst>
              <a:ext uri="{FF2B5EF4-FFF2-40B4-BE49-F238E27FC236}">
                <a16:creationId xmlns:a16="http://schemas.microsoft.com/office/drawing/2014/main" id="{CC9C2D70-01B9-F153-7356-E6A52CE5F2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CWAI">
            <a:extLst>
              <a:ext uri="{FF2B5EF4-FFF2-40B4-BE49-F238E27FC236}">
                <a16:creationId xmlns:a16="http://schemas.microsoft.com/office/drawing/2014/main" id="{58D92648-ECDD-42E0-0F68-3A178C280E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4081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normAutofit/>
          </a:bodyPr>
          <a:lstStyle/>
          <a:p>
            <a:pPr marL="0" indent="0" algn="ctr">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Innovative “Information Technology” Products and Solutions</a:t>
            </a:r>
          </a:p>
          <a:p>
            <a:pPr algn="just">
              <a:buFont typeface="Arial" panose="020B0604020202020204" pitchFamily="34" charset="0"/>
              <a:buChar char="•"/>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algn="just">
              <a:buFont typeface="Arial" panose="020B0604020202020204" pitchFamily="34" charset="0"/>
              <a:buChar char="•"/>
            </a:pPr>
            <a:r>
              <a:rPr lang="en-US" sz="2400" dirty="0">
                <a:solidFill>
                  <a:schemeClr val="tx1">
                    <a:lumMod val="95000"/>
                    <a:lumOff val="5000"/>
                  </a:schemeClr>
                </a:solidFill>
                <a:latin typeface="Bahnschrift" panose="020B0502040204020203" pitchFamily="34" charset="0"/>
                <a:cs typeface="Arial" panose="020B0604020202020204" pitchFamily="34" charset="0"/>
              </a:rPr>
              <a:t>Data Aggregation, GSTR Analysis Tool.</a:t>
            </a:r>
          </a:p>
          <a:p>
            <a:pPr algn="just">
              <a:buFont typeface="Arial" panose="020B0604020202020204" pitchFamily="34" charset="0"/>
              <a:buChar char="•"/>
            </a:pPr>
            <a:r>
              <a:rPr lang="en-US" sz="2400" dirty="0">
                <a:solidFill>
                  <a:schemeClr val="tx1">
                    <a:lumMod val="95000"/>
                    <a:lumOff val="5000"/>
                  </a:schemeClr>
                </a:solidFill>
                <a:latin typeface="Bahnschrift" panose="020B0502040204020203" pitchFamily="34" charset="0"/>
                <a:cs typeface="Arial" panose="020B0604020202020204" pitchFamily="34" charset="0"/>
              </a:rPr>
              <a:t>Bank Statement Analyzer Tool.</a:t>
            </a:r>
          </a:p>
          <a:p>
            <a:pPr algn="just">
              <a:buFont typeface="Arial" panose="020B0604020202020204" pitchFamily="34" charset="0"/>
              <a:buChar char="•"/>
            </a:pPr>
            <a:r>
              <a:rPr lang="en-US" sz="2400" dirty="0">
                <a:solidFill>
                  <a:schemeClr val="tx1">
                    <a:lumMod val="95000"/>
                    <a:lumOff val="5000"/>
                  </a:schemeClr>
                </a:solidFill>
                <a:latin typeface="Bahnschrift" panose="020B0502040204020203" pitchFamily="34" charset="0"/>
                <a:cs typeface="Arial" panose="020B0604020202020204" pitchFamily="34" charset="0"/>
              </a:rPr>
              <a:t>Financial Statement Analysis Tool.</a:t>
            </a:r>
          </a:p>
          <a:p>
            <a:pPr algn="just">
              <a:buFont typeface="Arial" panose="020B0604020202020204" pitchFamily="34" charset="0"/>
              <a:buChar char="•"/>
            </a:pPr>
            <a:r>
              <a:rPr lang="en-US" sz="2400" dirty="0">
                <a:solidFill>
                  <a:schemeClr val="tx1">
                    <a:lumMod val="95000"/>
                    <a:lumOff val="5000"/>
                  </a:schemeClr>
                </a:solidFill>
                <a:latin typeface="Bahnschrift" panose="020B0502040204020203" pitchFamily="34" charset="0"/>
                <a:cs typeface="Arial" panose="020B0604020202020204" pitchFamily="34" charset="0"/>
              </a:rPr>
              <a:t>Credit Monitoring, ITR  &amp; AS 26 Analysis Tools etc., </a:t>
            </a:r>
          </a:p>
        </p:txBody>
      </p:sp>
      <p:pic>
        <p:nvPicPr>
          <p:cNvPr id="3" name="Picture 2" descr="How to Read a Digital Footprint | News ...">
            <a:extLst>
              <a:ext uri="{FF2B5EF4-FFF2-40B4-BE49-F238E27FC236}">
                <a16:creationId xmlns:a16="http://schemas.microsoft.com/office/drawing/2014/main" id="{9557CB5F-8237-5FA4-9B7A-9C72572DB1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0F493AB8-81B6-8046-8ED8-05BACDEE5B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667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normAutofit/>
          </a:bodyPr>
          <a:lstStyle/>
          <a:p>
            <a:pPr marL="0" indent="0" algn="ctr">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Innovative “Information Technology” Products and Solutions</a:t>
            </a:r>
          </a:p>
          <a:p>
            <a:pPr marL="0" indent="0" algn="just">
              <a:buNone/>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marL="0" indent="0" algn="just">
              <a:buNone/>
            </a:pPr>
            <a:r>
              <a:rPr lang="en-US" sz="2400" dirty="0">
                <a:solidFill>
                  <a:schemeClr val="tx1">
                    <a:lumMod val="95000"/>
                    <a:lumOff val="5000"/>
                  </a:schemeClr>
                </a:solidFill>
                <a:latin typeface="Bahnschrift" panose="020B0502040204020203" pitchFamily="34" charset="0"/>
                <a:cs typeface="Arial" panose="020B0604020202020204" pitchFamily="34" charset="0"/>
              </a:rPr>
              <a:t>Now Banks are developing ‘Business Rule Engines’ either “</a:t>
            </a:r>
            <a:r>
              <a:rPr lang="en-US" sz="2400" b="1" dirty="0">
                <a:solidFill>
                  <a:schemeClr val="tx1">
                    <a:lumMod val="95000"/>
                    <a:lumOff val="5000"/>
                  </a:schemeClr>
                </a:solidFill>
                <a:latin typeface="Bahnschrift" panose="020B0502040204020203" pitchFamily="34" charset="0"/>
                <a:cs typeface="Arial" panose="020B0604020202020204" pitchFamily="34" charset="0"/>
              </a:rPr>
              <a:t>In House</a:t>
            </a:r>
            <a:r>
              <a:rPr lang="en-US" sz="2400" dirty="0">
                <a:solidFill>
                  <a:schemeClr val="tx1">
                    <a:lumMod val="95000"/>
                    <a:lumOff val="5000"/>
                  </a:schemeClr>
                </a:solidFill>
                <a:latin typeface="Bahnschrift" panose="020B0502040204020203" pitchFamily="34" charset="0"/>
                <a:cs typeface="Arial" panose="020B0604020202020204" pitchFamily="34" charset="0"/>
              </a:rPr>
              <a:t>” or from the “</a:t>
            </a:r>
            <a:r>
              <a:rPr lang="en-US" sz="2400" b="1" dirty="0">
                <a:solidFill>
                  <a:schemeClr val="tx1">
                    <a:lumMod val="95000"/>
                    <a:lumOff val="5000"/>
                  </a:schemeClr>
                </a:solidFill>
                <a:latin typeface="Bahnschrift" panose="020B0502040204020203" pitchFamily="34" charset="0"/>
                <a:cs typeface="Arial" panose="020B0604020202020204" pitchFamily="34" charset="0"/>
              </a:rPr>
              <a:t>Market through Reputed Information Technology Companies</a:t>
            </a:r>
            <a:r>
              <a:rPr lang="en-US" sz="2400" dirty="0">
                <a:solidFill>
                  <a:schemeClr val="tx1">
                    <a:lumMod val="95000"/>
                    <a:lumOff val="5000"/>
                  </a:schemeClr>
                </a:solidFill>
                <a:latin typeface="Bahnschrift" panose="020B0502040204020203" pitchFamily="34" charset="0"/>
                <a:cs typeface="Arial" panose="020B0604020202020204" pitchFamily="34" charset="0"/>
              </a:rPr>
              <a:t>”, which are useful in ‘Lending Process’ for “Corporates, Mid-Corporates, MSMEs and Individuals”, Keeping their Focus on the Bank’s “</a:t>
            </a:r>
            <a:r>
              <a:rPr lang="en-US" sz="2400" b="1" dirty="0">
                <a:solidFill>
                  <a:schemeClr val="tx1">
                    <a:lumMod val="95000"/>
                    <a:lumOff val="5000"/>
                  </a:schemeClr>
                </a:solidFill>
                <a:latin typeface="Bahnschrift" panose="020B0502040204020203" pitchFamily="34" charset="0"/>
                <a:cs typeface="Arial" panose="020B0604020202020204" pitchFamily="34" charset="0"/>
              </a:rPr>
              <a:t>Core Objective</a:t>
            </a:r>
            <a:r>
              <a:rPr lang="en-US" sz="2400" dirty="0">
                <a:solidFill>
                  <a:schemeClr val="tx1">
                    <a:lumMod val="95000"/>
                    <a:lumOff val="5000"/>
                  </a:schemeClr>
                </a:solidFill>
                <a:latin typeface="Bahnschrift" panose="020B0502040204020203" pitchFamily="34" charset="0"/>
                <a:cs typeface="Arial" panose="020B0604020202020204" pitchFamily="34" charset="0"/>
              </a:rPr>
              <a:t>” to Use these Tolls to improve “</a:t>
            </a:r>
            <a:r>
              <a:rPr lang="en-US" sz="2400" b="1" dirty="0">
                <a:solidFill>
                  <a:schemeClr val="tx1">
                    <a:lumMod val="95000"/>
                    <a:lumOff val="5000"/>
                  </a:schemeClr>
                </a:solidFill>
                <a:latin typeface="Bahnschrift" panose="020B0502040204020203" pitchFamily="34" charset="0"/>
                <a:cs typeface="Arial" panose="020B0604020202020204" pitchFamily="34" charset="0"/>
              </a:rPr>
              <a:t>Quality Credit Appraisal</a:t>
            </a:r>
            <a:r>
              <a:rPr lang="en-US" sz="2400" dirty="0">
                <a:solidFill>
                  <a:schemeClr val="tx1">
                    <a:lumMod val="95000"/>
                    <a:lumOff val="5000"/>
                  </a:schemeClr>
                </a:solidFill>
                <a:latin typeface="Bahnschrift" panose="020B0502040204020203" pitchFamily="34" charset="0"/>
                <a:cs typeface="Arial" panose="020B0604020202020204" pitchFamily="34" charset="0"/>
              </a:rPr>
              <a:t>”.</a:t>
            </a:r>
            <a:endParaRPr lang="en-IN" sz="2400" dirty="0">
              <a:solidFill>
                <a:schemeClr val="tx1">
                  <a:lumMod val="95000"/>
                  <a:lumOff val="5000"/>
                </a:schemeClr>
              </a:solidFill>
              <a:latin typeface="Bahnschrift" panose="020B0502040204020203" pitchFamily="34" charset="0"/>
              <a:cs typeface="Arial" panose="020B0604020202020204" pitchFamily="34" charset="0"/>
            </a:endParaRPr>
          </a:p>
        </p:txBody>
      </p:sp>
      <p:pic>
        <p:nvPicPr>
          <p:cNvPr id="3" name="Picture 2" descr="How to Read a Digital Footprint | News ...">
            <a:extLst>
              <a:ext uri="{FF2B5EF4-FFF2-40B4-BE49-F238E27FC236}">
                <a16:creationId xmlns:a16="http://schemas.microsoft.com/office/drawing/2014/main" id="{266FEBC6-D312-3954-898B-3BB1FB5C3E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C87E7296-BB9A-5C31-82C2-ED49BDE9A7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1600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65322"/>
            <a:ext cx="10058400" cy="4378330"/>
          </a:xfrm>
        </p:spPr>
        <p:txBody>
          <a:bodyPr>
            <a:normAutofit lnSpcReduction="10000"/>
          </a:bodyPr>
          <a:lstStyle/>
          <a:p>
            <a:pPr algn="just">
              <a:buFont typeface="Arial" panose="020B0604020202020204" pitchFamily="34" charset="0"/>
              <a:buChar char="•"/>
            </a:pPr>
            <a:r>
              <a:rPr lang="en-US" sz="2400" dirty="0">
                <a:solidFill>
                  <a:schemeClr val="tx1">
                    <a:lumMod val="95000"/>
                    <a:lumOff val="5000"/>
                  </a:schemeClr>
                </a:solidFill>
                <a:latin typeface="Bahnschrift" panose="020B0502040204020203" pitchFamily="34" charset="0"/>
                <a:cs typeface="Arial" panose="020B0604020202020204" pitchFamily="34" charset="0"/>
              </a:rPr>
              <a:t>Business of Powering “</a:t>
            </a:r>
            <a:r>
              <a:rPr lang="en-US" sz="2400" b="1" dirty="0">
                <a:solidFill>
                  <a:schemeClr val="tx1">
                    <a:lumMod val="95000"/>
                    <a:lumOff val="5000"/>
                  </a:schemeClr>
                </a:solidFill>
                <a:latin typeface="Bahnschrift" panose="020B0502040204020203" pitchFamily="34" charset="0"/>
                <a:cs typeface="Arial" panose="020B0604020202020204" pitchFamily="34" charset="0"/>
              </a:rPr>
              <a:t>Paperless Credit and Analytics</a:t>
            </a:r>
            <a:r>
              <a:rPr lang="en-US" sz="2400" dirty="0">
                <a:solidFill>
                  <a:schemeClr val="tx1">
                    <a:lumMod val="95000"/>
                    <a:lumOff val="5000"/>
                  </a:schemeClr>
                </a:solidFill>
                <a:latin typeface="Bahnschrift" panose="020B0502040204020203" pitchFamily="34" charset="0"/>
                <a:cs typeface="Arial" panose="020B0604020202020204" pitchFamily="34" charset="0"/>
              </a:rPr>
              <a:t>” for Financial Institutions. </a:t>
            </a:r>
          </a:p>
          <a:p>
            <a:pPr algn="just">
              <a:buFont typeface="Arial" panose="020B0604020202020204" pitchFamily="34" charset="0"/>
              <a:buChar char="•"/>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algn="just">
              <a:buFont typeface="Arial" panose="020B0604020202020204" pitchFamily="34" charset="0"/>
              <a:buChar char="•"/>
            </a:pPr>
            <a:r>
              <a:rPr lang="en-US" sz="2400" dirty="0">
                <a:solidFill>
                  <a:schemeClr val="tx1">
                    <a:lumMod val="95000"/>
                    <a:lumOff val="5000"/>
                  </a:schemeClr>
                </a:solidFill>
                <a:latin typeface="Bahnschrift" panose="020B0502040204020203" pitchFamily="34" charset="0"/>
                <a:cs typeface="Arial" panose="020B0604020202020204" pitchFamily="34" charset="0"/>
              </a:rPr>
              <a:t>Simplifying Processing of “</a:t>
            </a:r>
            <a:r>
              <a:rPr lang="en-US" sz="2400" b="1" dirty="0">
                <a:solidFill>
                  <a:schemeClr val="tx1">
                    <a:lumMod val="95000"/>
                    <a:lumOff val="5000"/>
                  </a:schemeClr>
                </a:solidFill>
                <a:latin typeface="Bahnschrift" panose="020B0502040204020203" pitchFamily="34" charset="0"/>
                <a:cs typeface="Arial" panose="020B0604020202020204" pitchFamily="34" charset="0"/>
              </a:rPr>
              <a:t>Unstructured Data</a:t>
            </a:r>
            <a:r>
              <a:rPr lang="en-US" sz="2400" dirty="0">
                <a:solidFill>
                  <a:schemeClr val="tx1">
                    <a:lumMod val="95000"/>
                    <a:lumOff val="5000"/>
                  </a:schemeClr>
                </a:solidFill>
                <a:latin typeface="Bahnschrift" panose="020B0502040204020203" pitchFamily="34" charset="0"/>
                <a:cs typeface="Arial" panose="020B0604020202020204" pitchFamily="34" charset="0"/>
              </a:rPr>
              <a:t>” in </a:t>
            </a:r>
            <a:r>
              <a:rPr lang="en-US" sz="2400" b="1" dirty="0">
                <a:solidFill>
                  <a:schemeClr val="tx1">
                    <a:lumMod val="95000"/>
                    <a:lumOff val="5000"/>
                  </a:schemeClr>
                </a:solidFill>
                <a:latin typeface="Bahnschrift" panose="020B0502040204020203" pitchFamily="34" charset="0"/>
                <a:cs typeface="Arial" panose="020B0604020202020204" pitchFamily="34" charset="0"/>
              </a:rPr>
              <a:t>Multiple Formats / Locations</a:t>
            </a:r>
            <a:r>
              <a:rPr lang="en-US" sz="2400" dirty="0">
                <a:solidFill>
                  <a:schemeClr val="tx1">
                    <a:lumMod val="95000"/>
                    <a:lumOff val="5000"/>
                  </a:schemeClr>
                </a:solidFill>
                <a:latin typeface="Bahnschrift" panose="020B0502040204020203" pitchFamily="34" charset="0"/>
                <a:cs typeface="Arial" panose="020B0604020202020204" pitchFamily="34" charset="0"/>
              </a:rPr>
              <a:t> using for “</a:t>
            </a:r>
            <a:r>
              <a:rPr lang="en-US" sz="2400" b="1" dirty="0">
                <a:solidFill>
                  <a:schemeClr val="tx1">
                    <a:lumMod val="95000"/>
                    <a:lumOff val="5000"/>
                  </a:schemeClr>
                </a:solidFill>
                <a:latin typeface="Bahnschrift" panose="020B0502040204020203" pitchFamily="34" charset="0"/>
                <a:cs typeface="Arial" panose="020B0604020202020204" pitchFamily="34" charset="0"/>
              </a:rPr>
              <a:t>Quick Decisions</a:t>
            </a:r>
            <a:r>
              <a:rPr lang="en-US" sz="2400" dirty="0">
                <a:solidFill>
                  <a:schemeClr val="tx1">
                    <a:lumMod val="95000"/>
                    <a:lumOff val="5000"/>
                  </a:schemeClr>
                </a:solidFill>
                <a:latin typeface="Bahnschrift" panose="020B0502040204020203" pitchFamily="34" charset="0"/>
                <a:cs typeface="Arial" panose="020B0604020202020204" pitchFamily="34" charset="0"/>
              </a:rPr>
              <a:t>” with More Accurate to the Lenders.</a:t>
            </a:r>
          </a:p>
          <a:p>
            <a:pPr algn="just">
              <a:buFont typeface="Arial" panose="020B0604020202020204" pitchFamily="34" charset="0"/>
              <a:buChar char="•"/>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algn="just">
              <a:buFont typeface="Arial" panose="020B0604020202020204" pitchFamily="34" charset="0"/>
              <a:buChar char="•"/>
            </a:pPr>
            <a:r>
              <a:rPr lang="en-US" sz="2400" dirty="0">
                <a:solidFill>
                  <a:schemeClr val="tx1">
                    <a:lumMod val="95000"/>
                    <a:lumOff val="5000"/>
                  </a:schemeClr>
                </a:solidFill>
                <a:latin typeface="Bahnschrift" panose="020B0502040204020203" pitchFamily="34" charset="0"/>
                <a:cs typeface="Arial" panose="020B0604020202020204" pitchFamily="34" charset="0"/>
              </a:rPr>
              <a:t>Thereby, Financial Institutional are get the “</a:t>
            </a:r>
            <a:r>
              <a:rPr lang="en-US" sz="2400" b="1" dirty="0">
                <a:solidFill>
                  <a:schemeClr val="tx1">
                    <a:lumMod val="95000"/>
                    <a:lumOff val="5000"/>
                  </a:schemeClr>
                </a:solidFill>
                <a:latin typeface="Bahnschrift" panose="020B0502040204020203" pitchFamily="34" charset="0"/>
                <a:cs typeface="Arial" panose="020B0604020202020204" pitchFamily="34" charset="0"/>
              </a:rPr>
              <a:t>Advantages like Reduction</a:t>
            </a:r>
            <a:r>
              <a:rPr lang="en-US" sz="2400" dirty="0">
                <a:solidFill>
                  <a:schemeClr val="tx1">
                    <a:lumMod val="95000"/>
                    <a:lumOff val="5000"/>
                  </a:schemeClr>
                </a:solidFill>
                <a:latin typeface="Bahnschrift" panose="020B0502040204020203" pitchFamily="34" charset="0"/>
                <a:cs typeface="Arial" panose="020B0604020202020204" pitchFamily="34" charset="0"/>
              </a:rPr>
              <a:t>” in ‘</a:t>
            </a:r>
            <a:r>
              <a:rPr lang="en-US" sz="2400" b="1" dirty="0">
                <a:solidFill>
                  <a:schemeClr val="tx1">
                    <a:lumMod val="95000"/>
                    <a:lumOff val="5000"/>
                  </a:schemeClr>
                </a:solidFill>
                <a:latin typeface="Bahnschrift" panose="020B0502040204020203" pitchFamily="34" charset="0"/>
                <a:cs typeface="Arial" panose="020B0604020202020204" pitchFamily="34" charset="0"/>
              </a:rPr>
              <a:t>Credit Risk</a:t>
            </a:r>
            <a:r>
              <a:rPr lang="en-US" sz="2400" dirty="0">
                <a:solidFill>
                  <a:schemeClr val="tx1">
                    <a:lumMod val="95000"/>
                    <a:lumOff val="5000"/>
                  </a:schemeClr>
                </a:solidFill>
                <a:latin typeface="Bahnschrift" panose="020B0502040204020203" pitchFamily="34" charset="0"/>
                <a:cs typeface="Arial" panose="020B0604020202020204" pitchFamily="34" charset="0"/>
              </a:rPr>
              <a:t>’, Increasing in ‘</a:t>
            </a:r>
            <a:r>
              <a:rPr lang="en-US" sz="2400" b="1" dirty="0">
                <a:solidFill>
                  <a:schemeClr val="tx1">
                    <a:lumMod val="95000"/>
                    <a:lumOff val="5000"/>
                  </a:schemeClr>
                </a:solidFill>
                <a:latin typeface="Bahnschrift" panose="020B0502040204020203" pitchFamily="34" charset="0"/>
                <a:cs typeface="Arial" panose="020B0604020202020204" pitchFamily="34" charset="0"/>
              </a:rPr>
              <a:t>Operational Efficiency</a:t>
            </a:r>
            <a:r>
              <a:rPr lang="en-US" sz="2400" dirty="0">
                <a:solidFill>
                  <a:schemeClr val="tx1">
                    <a:lumMod val="95000"/>
                    <a:lumOff val="5000"/>
                  </a:schemeClr>
                </a:solidFill>
                <a:latin typeface="Bahnschrift" panose="020B0502040204020203" pitchFamily="34" charset="0"/>
                <a:cs typeface="Arial" panose="020B0604020202020204" pitchFamily="34" charset="0"/>
              </a:rPr>
              <a:t>’ and ‘</a:t>
            </a:r>
            <a:r>
              <a:rPr lang="en-US" sz="2400" b="1" dirty="0">
                <a:solidFill>
                  <a:schemeClr val="tx1">
                    <a:lumMod val="95000"/>
                    <a:lumOff val="5000"/>
                  </a:schemeClr>
                </a:solidFill>
                <a:latin typeface="Bahnschrift" panose="020B0502040204020203" pitchFamily="34" charset="0"/>
                <a:cs typeface="Arial" panose="020B0604020202020204" pitchFamily="34" charset="0"/>
              </a:rPr>
              <a:t>Enhancing Transparency</a:t>
            </a:r>
            <a:r>
              <a:rPr lang="en-US" sz="2400" dirty="0">
                <a:solidFill>
                  <a:schemeClr val="tx1">
                    <a:lumMod val="95000"/>
                    <a:lumOff val="5000"/>
                  </a:schemeClr>
                </a:solidFill>
                <a:latin typeface="Bahnschrift" panose="020B0502040204020203" pitchFamily="34" charset="0"/>
                <a:cs typeface="Arial" panose="020B0604020202020204" pitchFamily="34" charset="0"/>
              </a:rPr>
              <a:t>’ in Lending Decisions / Process.</a:t>
            </a:r>
            <a:endParaRPr lang="en-IN" sz="2400" dirty="0">
              <a:solidFill>
                <a:schemeClr val="tx1">
                  <a:lumMod val="95000"/>
                  <a:lumOff val="5000"/>
                </a:schemeClr>
              </a:solidFill>
              <a:latin typeface="Bahnschrift" panose="020B0502040204020203" pitchFamily="34" charset="0"/>
              <a:cs typeface="Arial" panose="020B0604020202020204" pitchFamily="34" charset="0"/>
            </a:endParaRPr>
          </a:p>
        </p:txBody>
      </p:sp>
      <p:pic>
        <p:nvPicPr>
          <p:cNvPr id="3" name="Picture 2" descr="How to Read a Digital Footprint | News ...">
            <a:extLst>
              <a:ext uri="{FF2B5EF4-FFF2-40B4-BE49-F238E27FC236}">
                <a16:creationId xmlns:a16="http://schemas.microsoft.com/office/drawing/2014/main" id="{0C53E51B-CF9F-19BE-3F4C-576AE7F3BE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56DDA45E-C232-0B18-79B7-141A3E25A5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5020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lstStyle/>
          <a:p>
            <a:pPr marL="0" indent="0" algn="just">
              <a:buNone/>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marL="0" indent="0" algn="just">
              <a:buNone/>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marL="0" indent="0" algn="ctr">
              <a:buNone/>
            </a:pPr>
            <a:r>
              <a:rPr lang="en-US" sz="3600" b="1" dirty="0">
                <a:solidFill>
                  <a:schemeClr val="tx1">
                    <a:lumMod val="95000"/>
                    <a:lumOff val="5000"/>
                  </a:schemeClr>
                </a:solidFill>
                <a:latin typeface="Bahnschrift" panose="020B0502040204020203" pitchFamily="34" charset="0"/>
                <a:cs typeface="Arial" panose="020B0604020202020204" pitchFamily="34" charset="0"/>
              </a:rPr>
              <a:t>‘GSTR Analysis’ Tool</a:t>
            </a:r>
            <a:endParaRPr lang="en-IN" sz="3600" b="1" dirty="0">
              <a:solidFill>
                <a:schemeClr val="tx1">
                  <a:lumMod val="95000"/>
                  <a:lumOff val="5000"/>
                </a:schemeClr>
              </a:solidFill>
              <a:latin typeface="Bahnschrift" panose="020B0502040204020203" pitchFamily="34" charset="0"/>
              <a:cs typeface="Arial" panose="020B0604020202020204" pitchFamily="34" charset="0"/>
            </a:endParaRPr>
          </a:p>
        </p:txBody>
      </p:sp>
      <p:pic>
        <p:nvPicPr>
          <p:cNvPr id="3" name="Picture 2" descr="How to Read a Digital Footprint | News ...">
            <a:extLst>
              <a:ext uri="{FF2B5EF4-FFF2-40B4-BE49-F238E27FC236}">
                <a16:creationId xmlns:a16="http://schemas.microsoft.com/office/drawing/2014/main" id="{9EAC80F0-F10A-7980-8167-396D295190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5F14B090-3551-4777-1435-9861FE0FE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4146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normAutofit fontScale="92500" lnSpcReduction="10000"/>
          </a:bodyPr>
          <a:lstStyle/>
          <a:p>
            <a:pPr algn="just">
              <a:buFont typeface="Arial" panose="020B0604020202020204" pitchFamily="34" charset="0"/>
              <a:buChar char="•"/>
            </a:pPr>
            <a:r>
              <a:rPr lang="en-US" sz="2400" dirty="0">
                <a:solidFill>
                  <a:schemeClr val="tx1">
                    <a:lumMod val="95000"/>
                    <a:lumOff val="5000"/>
                  </a:schemeClr>
                </a:solidFill>
                <a:latin typeface="Bahnschrift" panose="020B0502040204020203" pitchFamily="34" charset="0"/>
                <a:cs typeface="Arial" panose="020B0604020202020204" pitchFamily="34" charset="0"/>
              </a:rPr>
              <a:t>Staying Ahead of the Curve is Paramount for Lenders seeking to make </a:t>
            </a:r>
            <a:r>
              <a:rPr lang="en-US" sz="2400" b="1" dirty="0">
                <a:solidFill>
                  <a:schemeClr val="tx1">
                    <a:lumMod val="95000"/>
                    <a:lumOff val="5000"/>
                  </a:schemeClr>
                </a:solidFill>
                <a:latin typeface="Bahnschrift" panose="020B0502040204020203" pitchFamily="34" charset="0"/>
                <a:cs typeface="Arial" panose="020B0604020202020204" pitchFamily="34" charset="0"/>
              </a:rPr>
              <a:t>Informed Decisions</a:t>
            </a:r>
            <a:r>
              <a:rPr lang="en-US" sz="2400" dirty="0">
                <a:solidFill>
                  <a:schemeClr val="tx1">
                    <a:lumMod val="95000"/>
                    <a:lumOff val="5000"/>
                  </a:schemeClr>
                </a:solidFill>
                <a:latin typeface="Bahnschrift" panose="020B0502040204020203" pitchFamily="34" charset="0"/>
                <a:cs typeface="Arial" panose="020B0604020202020204" pitchFamily="34" charset="0"/>
              </a:rPr>
              <a:t> about </a:t>
            </a:r>
            <a:r>
              <a:rPr lang="en-US" sz="2400" b="1" dirty="0">
                <a:solidFill>
                  <a:schemeClr val="tx1">
                    <a:lumMod val="95000"/>
                    <a:lumOff val="5000"/>
                  </a:schemeClr>
                </a:solidFill>
                <a:latin typeface="Bahnschrift" panose="020B0502040204020203" pitchFamily="34" charset="0"/>
                <a:cs typeface="Arial" panose="020B0604020202020204" pitchFamily="34" charset="0"/>
              </a:rPr>
              <a:t>Borrower Creditworthiness</a:t>
            </a:r>
            <a:r>
              <a:rPr lang="en-US" sz="2400" dirty="0">
                <a:solidFill>
                  <a:schemeClr val="tx1">
                    <a:lumMod val="95000"/>
                    <a:lumOff val="5000"/>
                  </a:schemeClr>
                </a:solidFill>
                <a:latin typeface="Bahnschrift" panose="020B0502040204020203" pitchFamily="34" charset="0"/>
                <a:cs typeface="Arial" panose="020B0604020202020204" pitchFamily="34" charset="0"/>
              </a:rPr>
              <a:t>. </a:t>
            </a:r>
          </a:p>
          <a:p>
            <a:pPr algn="just">
              <a:buFont typeface="Arial" panose="020B0604020202020204" pitchFamily="34" charset="0"/>
              <a:buChar char="•"/>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algn="just">
              <a:buFont typeface="Arial" panose="020B0604020202020204" pitchFamily="34" charset="0"/>
              <a:buChar char="•"/>
            </a:pPr>
            <a:r>
              <a:rPr lang="en-US" sz="2400" dirty="0">
                <a:solidFill>
                  <a:schemeClr val="tx1">
                    <a:lumMod val="95000"/>
                    <a:lumOff val="5000"/>
                  </a:schemeClr>
                </a:solidFill>
                <a:latin typeface="Bahnschrift" panose="020B0502040204020203" pitchFamily="34" charset="0"/>
                <a:cs typeface="Arial" panose="020B0604020202020204" pitchFamily="34" charset="0"/>
              </a:rPr>
              <a:t>The </a:t>
            </a:r>
            <a:r>
              <a:rPr lang="en-US" sz="2400" b="1" dirty="0">
                <a:solidFill>
                  <a:schemeClr val="tx1">
                    <a:lumMod val="95000"/>
                    <a:lumOff val="5000"/>
                  </a:schemeClr>
                </a:solidFill>
                <a:latin typeface="Bahnschrift" panose="020B0502040204020203" pitchFamily="34" charset="0"/>
                <a:cs typeface="Arial" panose="020B0604020202020204" pitchFamily="34" charset="0"/>
              </a:rPr>
              <a:t>Goods and Services Tax Return (GSTR) Analysis Tool Emerges</a:t>
            </a:r>
            <a:r>
              <a:rPr lang="en-US" sz="2400" dirty="0">
                <a:solidFill>
                  <a:schemeClr val="tx1">
                    <a:lumMod val="95000"/>
                    <a:lumOff val="5000"/>
                  </a:schemeClr>
                </a:solidFill>
                <a:latin typeface="Bahnschrift" panose="020B0502040204020203" pitchFamily="34" charset="0"/>
                <a:cs typeface="Arial" panose="020B0604020202020204" pitchFamily="34" charset="0"/>
              </a:rPr>
              <a:t> as a Game-changer, providing Lenders with a Comprehensive and </a:t>
            </a:r>
            <a:r>
              <a:rPr lang="en-US" sz="2400" b="1" dirty="0">
                <a:solidFill>
                  <a:schemeClr val="tx1">
                    <a:lumMod val="95000"/>
                    <a:lumOff val="5000"/>
                  </a:schemeClr>
                </a:solidFill>
                <a:latin typeface="Bahnschrift" panose="020B0502040204020203" pitchFamily="34" charset="0"/>
                <a:cs typeface="Arial" panose="020B0604020202020204" pitchFamily="34" charset="0"/>
              </a:rPr>
              <a:t>Real-time View of a Borrower's Financial Health</a:t>
            </a:r>
            <a:r>
              <a:rPr lang="en-US" sz="2400" dirty="0">
                <a:solidFill>
                  <a:schemeClr val="tx1">
                    <a:lumMod val="95000"/>
                    <a:lumOff val="5000"/>
                  </a:schemeClr>
                </a:solidFill>
                <a:latin typeface="Bahnschrift" panose="020B0502040204020203" pitchFamily="34" charset="0"/>
                <a:cs typeface="Arial" panose="020B0604020202020204" pitchFamily="34" charset="0"/>
              </a:rPr>
              <a:t>. </a:t>
            </a:r>
          </a:p>
          <a:p>
            <a:pPr algn="just">
              <a:buFont typeface="Arial" panose="020B0604020202020204" pitchFamily="34" charset="0"/>
              <a:buChar char="•"/>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algn="just">
              <a:buFont typeface="Arial" panose="020B0604020202020204" pitchFamily="34" charset="0"/>
              <a:buChar char="•"/>
            </a:pPr>
            <a:r>
              <a:rPr lang="en-US" sz="2400" dirty="0">
                <a:solidFill>
                  <a:schemeClr val="tx1">
                    <a:lumMod val="95000"/>
                    <a:lumOff val="5000"/>
                  </a:schemeClr>
                </a:solidFill>
                <a:latin typeface="Bahnschrift" panose="020B0502040204020203" pitchFamily="34" charset="0"/>
                <a:cs typeface="Arial" panose="020B0604020202020204" pitchFamily="34" charset="0"/>
              </a:rPr>
              <a:t>This “</a:t>
            </a:r>
            <a:r>
              <a:rPr lang="en-US" sz="2400" b="1" dirty="0">
                <a:solidFill>
                  <a:schemeClr val="tx1">
                    <a:lumMod val="95000"/>
                    <a:lumOff val="5000"/>
                  </a:schemeClr>
                </a:solidFill>
                <a:latin typeface="Bahnschrift" panose="020B0502040204020203" pitchFamily="34" charset="0"/>
                <a:cs typeface="Arial" panose="020B0604020202020204" pitchFamily="34" charset="0"/>
              </a:rPr>
              <a:t>Innovative Tool</a:t>
            </a:r>
            <a:r>
              <a:rPr lang="en-US" sz="2400" dirty="0">
                <a:solidFill>
                  <a:schemeClr val="tx1">
                    <a:lumMod val="95000"/>
                    <a:lumOff val="5000"/>
                  </a:schemeClr>
                </a:solidFill>
                <a:latin typeface="Bahnschrift" panose="020B0502040204020203" pitchFamily="34" charset="0"/>
                <a:cs typeface="Arial" panose="020B0604020202020204" pitchFamily="34" charset="0"/>
              </a:rPr>
              <a:t>” Delves into the GSTR Data, Extracting Valuable Insights that can “</a:t>
            </a:r>
            <a:r>
              <a:rPr lang="en-US" sz="2400" b="1" dirty="0">
                <a:solidFill>
                  <a:schemeClr val="tx1">
                    <a:lumMod val="95000"/>
                    <a:lumOff val="5000"/>
                  </a:schemeClr>
                </a:solidFill>
                <a:latin typeface="Bahnschrift" panose="020B0502040204020203" pitchFamily="34" charset="0"/>
                <a:cs typeface="Arial" panose="020B0604020202020204" pitchFamily="34" charset="0"/>
              </a:rPr>
              <a:t>Shape Lending Decisions</a:t>
            </a:r>
            <a:r>
              <a:rPr lang="en-US" sz="2400" dirty="0">
                <a:solidFill>
                  <a:schemeClr val="tx1">
                    <a:lumMod val="95000"/>
                    <a:lumOff val="5000"/>
                  </a:schemeClr>
                </a:solidFill>
                <a:latin typeface="Bahnschrift" panose="020B0502040204020203" pitchFamily="34" charset="0"/>
                <a:cs typeface="Arial" panose="020B0604020202020204" pitchFamily="34" charset="0"/>
              </a:rPr>
              <a:t>” and “</a:t>
            </a:r>
            <a:r>
              <a:rPr lang="en-US" sz="2400" b="1" dirty="0">
                <a:solidFill>
                  <a:schemeClr val="tx1">
                    <a:lumMod val="95000"/>
                    <a:lumOff val="5000"/>
                  </a:schemeClr>
                </a:solidFill>
                <a:latin typeface="Bahnschrift" panose="020B0502040204020203" pitchFamily="34" charset="0"/>
                <a:cs typeface="Arial" panose="020B0604020202020204" pitchFamily="34" charset="0"/>
              </a:rPr>
              <a:t>Adoptive</a:t>
            </a:r>
            <a:r>
              <a:rPr lang="en-US" sz="2400" dirty="0">
                <a:solidFill>
                  <a:schemeClr val="tx1">
                    <a:lumMod val="95000"/>
                    <a:lumOff val="5000"/>
                  </a:schemeClr>
                </a:solidFill>
                <a:latin typeface="Bahnschrift" panose="020B0502040204020203" pitchFamily="34" charset="0"/>
                <a:cs typeface="Arial" panose="020B0604020202020204" pitchFamily="34" charset="0"/>
              </a:rPr>
              <a:t>” a More ‘</a:t>
            </a:r>
            <a:r>
              <a:rPr lang="en-US" sz="2400" b="1" dirty="0">
                <a:solidFill>
                  <a:schemeClr val="tx1">
                    <a:lumMod val="95000"/>
                    <a:lumOff val="5000"/>
                  </a:schemeClr>
                </a:solidFill>
                <a:latin typeface="Bahnschrift" panose="020B0502040204020203" pitchFamily="34" charset="0"/>
                <a:cs typeface="Arial" panose="020B0604020202020204" pitchFamily="34" charset="0"/>
              </a:rPr>
              <a:t>Transparent</a:t>
            </a:r>
            <a:r>
              <a:rPr lang="en-US" sz="2400" dirty="0">
                <a:solidFill>
                  <a:schemeClr val="tx1">
                    <a:lumMod val="95000"/>
                    <a:lumOff val="5000"/>
                  </a:schemeClr>
                </a:solidFill>
                <a:latin typeface="Bahnschrift" panose="020B0502040204020203" pitchFamily="34" charset="0"/>
                <a:cs typeface="Arial" panose="020B0604020202020204" pitchFamily="34" charset="0"/>
              </a:rPr>
              <a:t>’ and Efficient ‘</a:t>
            </a:r>
            <a:r>
              <a:rPr lang="en-US" sz="2400" b="1" dirty="0">
                <a:solidFill>
                  <a:schemeClr val="tx1">
                    <a:lumMod val="95000"/>
                    <a:lumOff val="5000"/>
                  </a:schemeClr>
                </a:solidFill>
                <a:latin typeface="Bahnschrift" panose="020B0502040204020203" pitchFamily="34" charset="0"/>
                <a:cs typeface="Arial" panose="020B0604020202020204" pitchFamily="34" charset="0"/>
              </a:rPr>
              <a:t>Credit Evaluation</a:t>
            </a:r>
            <a:r>
              <a:rPr lang="en-US" sz="2400" dirty="0">
                <a:solidFill>
                  <a:schemeClr val="tx1">
                    <a:lumMod val="95000"/>
                    <a:lumOff val="5000"/>
                  </a:schemeClr>
                </a:solidFill>
                <a:latin typeface="Bahnschrift" panose="020B0502040204020203" pitchFamily="34" charset="0"/>
                <a:cs typeface="Arial" panose="020B0604020202020204" pitchFamily="34" charset="0"/>
              </a:rPr>
              <a:t>’ Process.</a:t>
            </a:r>
            <a:endParaRPr lang="en-IN" sz="2400" dirty="0">
              <a:solidFill>
                <a:schemeClr val="tx1">
                  <a:lumMod val="95000"/>
                  <a:lumOff val="5000"/>
                </a:schemeClr>
              </a:solidFill>
              <a:latin typeface="Bahnschrift" panose="020B0502040204020203" pitchFamily="34" charset="0"/>
              <a:cs typeface="Arial" panose="020B0604020202020204" pitchFamily="34" charset="0"/>
            </a:endParaRPr>
          </a:p>
        </p:txBody>
      </p:sp>
      <p:pic>
        <p:nvPicPr>
          <p:cNvPr id="3" name="Picture 2" descr="How to Read a Digital Footprint | News ...">
            <a:extLst>
              <a:ext uri="{FF2B5EF4-FFF2-40B4-BE49-F238E27FC236}">
                <a16:creationId xmlns:a16="http://schemas.microsoft.com/office/drawing/2014/main" id="{970062FA-C6FE-655D-2D05-D12675C18E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9415F4E0-AA1E-7038-DE97-C90745CE9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5360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normAutofit fontScale="92500" lnSpcReduction="10000"/>
          </a:bodyPr>
          <a:lstStyle/>
          <a:p>
            <a:pPr algn="just">
              <a:buFont typeface="Arial" panose="020B0604020202020204" pitchFamily="34" charset="0"/>
              <a:buChar char="•"/>
            </a:pPr>
            <a:r>
              <a:rPr lang="en-US" sz="2400" dirty="0">
                <a:solidFill>
                  <a:schemeClr val="tx1">
                    <a:lumMod val="95000"/>
                    <a:lumOff val="5000"/>
                  </a:schemeClr>
                </a:solidFill>
                <a:latin typeface="Bahnschrift" panose="020B0502040204020203" pitchFamily="34" charset="0"/>
                <a:cs typeface="Arial" panose="020B0604020202020204" pitchFamily="34" charset="0"/>
              </a:rPr>
              <a:t>GSTR Analyzer is Designed to Access and Analyze the Goods and Services Tax Returns </a:t>
            </a:r>
            <a:r>
              <a:rPr lang="en-US" sz="2400" b="1" dirty="0">
                <a:solidFill>
                  <a:schemeClr val="tx1">
                    <a:lumMod val="95000"/>
                    <a:lumOff val="5000"/>
                  </a:schemeClr>
                </a:solidFill>
                <a:latin typeface="Bahnschrift" panose="020B0502040204020203" pitchFamily="34" charset="0"/>
                <a:cs typeface="Arial" panose="020B0604020202020204" pitchFamily="34" charset="0"/>
              </a:rPr>
              <a:t>Filed by Businesses Entities / Companies</a:t>
            </a:r>
            <a:r>
              <a:rPr lang="en-US" sz="2400" dirty="0">
                <a:solidFill>
                  <a:schemeClr val="tx1">
                    <a:lumMod val="95000"/>
                    <a:lumOff val="5000"/>
                  </a:schemeClr>
                </a:solidFill>
                <a:latin typeface="Bahnschrift" panose="020B0502040204020203" pitchFamily="34" charset="0"/>
                <a:cs typeface="Arial" panose="020B0604020202020204" pitchFamily="34" charset="0"/>
              </a:rPr>
              <a:t>. </a:t>
            </a:r>
          </a:p>
          <a:p>
            <a:pPr algn="just">
              <a:buFont typeface="Arial" panose="020B0604020202020204" pitchFamily="34" charset="0"/>
              <a:buChar char="•"/>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algn="just">
              <a:buFont typeface="Arial" panose="020B0604020202020204" pitchFamily="34" charset="0"/>
              <a:buChar char="•"/>
            </a:pPr>
            <a:r>
              <a:rPr lang="en-US" sz="2400" dirty="0">
                <a:solidFill>
                  <a:schemeClr val="tx1">
                    <a:lumMod val="95000"/>
                    <a:lumOff val="5000"/>
                  </a:schemeClr>
                </a:solidFill>
                <a:latin typeface="Bahnschrift" panose="020B0502040204020203" pitchFamily="34" charset="0"/>
                <a:cs typeface="Arial" panose="020B0604020202020204" pitchFamily="34" charset="0"/>
              </a:rPr>
              <a:t>These Returns are a “</a:t>
            </a:r>
            <a:r>
              <a:rPr lang="en-US" sz="2400" b="1" dirty="0">
                <a:solidFill>
                  <a:schemeClr val="tx1">
                    <a:lumMod val="95000"/>
                    <a:lumOff val="5000"/>
                  </a:schemeClr>
                </a:solidFill>
                <a:latin typeface="Bahnschrift" panose="020B0502040204020203" pitchFamily="34" charset="0"/>
                <a:cs typeface="Arial" panose="020B0604020202020204" pitchFamily="34" charset="0"/>
              </a:rPr>
              <a:t>Treasure Trove</a:t>
            </a:r>
            <a:r>
              <a:rPr lang="en-US" sz="2400" dirty="0">
                <a:solidFill>
                  <a:schemeClr val="tx1">
                    <a:lumMod val="95000"/>
                    <a:lumOff val="5000"/>
                  </a:schemeClr>
                </a:solidFill>
                <a:latin typeface="Bahnschrift" panose="020B0502040204020203" pitchFamily="34" charset="0"/>
                <a:cs typeface="Arial" panose="020B0604020202020204" pitchFamily="34" charset="0"/>
              </a:rPr>
              <a:t>” of Financial Information, providing a detailed Account of a Company's </a:t>
            </a:r>
            <a:r>
              <a:rPr lang="en-US" sz="2400" b="1" dirty="0">
                <a:solidFill>
                  <a:schemeClr val="tx1">
                    <a:lumMod val="95000"/>
                    <a:lumOff val="5000"/>
                  </a:schemeClr>
                </a:solidFill>
                <a:latin typeface="Bahnschrift" panose="020B0502040204020203" pitchFamily="34" charset="0"/>
                <a:cs typeface="Arial" panose="020B0604020202020204" pitchFamily="34" charset="0"/>
              </a:rPr>
              <a:t>Sales</a:t>
            </a:r>
            <a:r>
              <a:rPr lang="en-US" sz="2400" dirty="0">
                <a:solidFill>
                  <a:schemeClr val="tx1">
                    <a:lumMod val="95000"/>
                    <a:lumOff val="5000"/>
                  </a:schemeClr>
                </a:solidFill>
                <a:latin typeface="Bahnschrift" panose="020B0502040204020203" pitchFamily="34" charset="0"/>
                <a:cs typeface="Arial" panose="020B0604020202020204" pitchFamily="34" charset="0"/>
              </a:rPr>
              <a:t>, </a:t>
            </a:r>
            <a:r>
              <a:rPr lang="en-US" sz="2400" b="1" dirty="0">
                <a:solidFill>
                  <a:schemeClr val="tx1">
                    <a:lumMod val="95000"/>
                    <a:lumOff val="5000"/>
                  </a:schemeClr>
                </a:solidFill>
                <a:latin typeface="Bahnschrift" panose="020B0502040204020203" pitchFamily="34" charset="0"/>
                <a:cs typeface="Arial" panose="020B0604020202020204" pitchFamily="34" charset="0"/>
              </a:rPr>
              <a:t>Purchases</a:t>
            </a:r>
            <a:r>
              <a:rPr lang="en-US" sz="2400" dirty="0">
                <a:solidFill>
                  <a:schemeClr val="tx1">
                    <a:lumMod val="95000"/>
                    <a:lumOff val="5000"/>
                  </a:schemeClr>
                </a:solidFill>
                <a:latin typeface="Bahnschrift" panose="020B0502040204020203" pitchFamily="34" charset="0"/>
                <a:cs typeface="Arial" panose="020B0604020202020204" pitchFamily="34" charset="0"/>
              </a:rPr>
              <a:t>, Input </a:t>
            </a:r>
            <a:r>
              <a:rPr lang="en-US" sz="2400" b="1" dirty="0">
                <a:solidFill>
                  <a:schemeClr val="tx1">
                    <a:lumMod val="95000"/>
                    <a:lumOff val="5000"/>
                  </a:schemeClr>
                </a:solidFill>
                <a:latin typeface="Bahnschrift" panose="020B0502040204020203" pitchFamily="34" charset="0"/>
                <a:cs typeface="Arial" panose="020B0604020202020204" pitchFamily="34" charset="0"/>
              </a:rPr>
              <a:t>Tax Credits</a:t>
            </a:r>
            <a:r>
              <a:rPr lang="en-US" sz="2400" dirty="0">
                <a:solidFill>
                  <a:schemeClr val="tx1">
                    <a:lumMod val="95000"/>
                    <a:lumOff val="5000"/>
                  </a:schemeClr>
                </a:solidFill>
                <a:latin typeface="Bahnschrift" panose="020B0502040204020203" pitchFamily="34" charset="0"/>
                <a:cs typeface="Arial" panose="020B0604020202020204" pitchFamily="34" charset="0"/>
              </a:rPr>
              <a:t>, and </a:t>
            </a:r>
            <a:r>
              <a:rPr lang="en-US" sz="2400" b="1" dirty="0">
                <a:solidFill>
                  <a:schemeClr val="tx1">
                    <a:lumMod val="95000"/>
                    <a:lumOff val="5000"/>
                  </a:schemeClr>
                </a:solidFill>
                <a:latin typeface="Bahnschrift" panose="020B0502040204020203" pitchFamily="34" charset="0"/>
                <a:cs typeface="Arial" panose="020B0604020202020204" pitchFamily="34" charset="0"/>
              </a:rPr>
              <a:t>Tax Liabilities</a:t>
            </a:r>
            <a:r>
              <a:rPr lang="en-US" sz="2400" dirty="0">
                <a:solidFill>
                  <a:schemeClr val="tx1">
                    <a:lumMod val="95000"/>
                    <a:lumOff val="5000"/>
                  </a:schemeClr>
                </a:solidFill>
                <a:latin typeface="Bahnschrift" panose="020B0502040204020203" pitchFamily="34" charset="0"/>
                <a:cs typeface="Arial" panose="020B0604020202020204" pitchFamily="34" charset="0"/>
              </a:rPr>
              <a:t>. </a:t>
            </a:r>
          </a:p>
          <a:p>
            <a:pPr algn="just">
              <a:buFont typeface="Arial" panose="020B0604020202020204" pitchFamily="34" charset="0"/>
              <a:buChar char="•"/>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algn="just">
              <a:buFont typeface="Arial" panose="020B0604020202020204" pitchFamily="34" charset="0"/>
              <a:buChar char="•"/>
            </a:pPr>
            <a:r>
              <a:rPr lang="en-US" sz="2400" dirty="0">
                <a:solidFill>
                  <a:schemeClr val="tx1">
                    <a:lumMod val="95000"/>
                    <a:lumOff val="5000"/>
                  </a:schemeClr>
                </a:solidFill>
                <a:latin typeface="Bahnschrift" panose="020B0502040204020203" pitchFamily="34" charset="0"/>
                <a:cs typeface="Arial" panose="020B0604020202020204" pitchFamily="34" charset="0"/>
              </a:rPr>
              <a:t>By Tapping into this Data, Lenders can </a:t>
            </a:r>
            <a:r>
              <a:rPr lang="en-US" sz="2400" b="1" dirty="0">
                <a:solidFill>
                  <a:schemeClr val="tx1">
                    <a:lumMod val="95000"/>
                    <a:lumOff val="5000"/>
                  </a:schemeClr>
                </a:solidFill>
                <a:latin typeface="Bahnschrift" panose="020B0502040204020203" pitchFamily="34" charset="0"/>
                <a:cs typeface="Arial" panose="020B0604020202020204" pitchFamily="34" charset="0"/>
              </a:rPr>
              <a:t>Gain a Holistic Understanding</a:t>
            </a:r>
            <a:r>
              <a:rPr lang="en-US" sz="2400" dirty="0">
                <a:solidFill>
                  <a:schemeClr val="tx1">
                    <a:lumMod val="95000"/>
                    <a:lumOff val="5000"/>
                  </a:schemeClr>
                </a:solidFill>
                <a:latin typeface="Bahnschrift" panose="020B0502040204020203" pitchFamily="34" charset="0"/>
                <a:cs typeface="Arial" panose="020B0604020202020204" pitchFamily="34" charset="0"/>
              </a:rPr>
              <a:t> of a Borrower's Financial Performance, helping them “</a:t>
            </a:r>
            <a:r>
              <a:rPr lang="en-US" sz="2400" b="1" dirty="0">
                <a:solidFill>
                  <a:schemeClr val="tx1">
                    <a:lumMod val="95000"/>
                    <a:lumOff val="5000"/>
                  </a:schemeClr>
                </a:solidFill>
                <a:latin typeface="Bahnschrift" panose="020B0502040204020203" pitchFamily="34" charset="0"/>
                <a:cs typeface="Arial" panose="020B0604020202020204" pitchFamily="34" charset="0"/>
              </a:rPr>
              <a:t>Assess Creditworthiness</a:t>
            </a:r>
            <a:r>
              <a:rPr lang="en-US" sz="2400" dirty="0">
                <a:solidFill>
                  <a:schemeClr val="tx1">
                    <a:lumMod val="95000"/>
                    <a:lumOff val="5000"/>
                  </a:schemeClr>
                </a:solidFill>
                <a:latin typeface="Bahnschrift" panose="020B0502040204020203" pitchFamily="34" charset="0"/>
                <a:cs typeface="Arial" panose="020B0604020202020204" pitchFamily="34" charset="0"/>
              </a:rPr>
              <a:t>” with Greater Accuracy.</a:t>
            </a:r>
            <a:endParaRPr lang="en-IN" sz="2400" dirty="0">
              <a:solidFill>
                <a:schemeClr val="tx1">
                  <a:lumMod val="95000"/>
                  <a:lumOff val="5000"/>
                </a:schemeClr>
              </a:solidFill>
              <a:latin typeface="Bahnschrift" panose="020B0502040204020203" pitchFamily="34" charset="0"/>
              <a:cs typeface="Arial" panose="020B0604020202020204" pitchFamily="34" charset="0"/>
            </a:endParaRPr>
          </a:p>
        </p:txBody>
      </p:sp>
      <p:pic>
        <p:nvPicPr>
          <p:cNvPr id="3" name="Picture 2" descr="How to Read a Digital Footprint | News ...">
            <a:extLst>
              <a:ext uri="{FF2B5EF4-FFF2-40B4-BE49-F238E27FC236}">
                <a16:creationId xmlns:a16="http://schemas.microsoft.com/office/drawing/2014/main" id="{7B05C377-B4CB-AE3E-A18A-938416C0DD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D9DD0A26-42A8-369C-37F0-09446C7380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1600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lstStyle/>
          <a:p>
            <a:pPr marL="0" indent="0" algn="just">
              <a:buNone/>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marL="0" indent="0" algn="just">
              <a:buNone/>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marL="0" indent="0" algn="ctr">
              <a:buNone/>
            </a:pPr>
            <a:r>
              <a:rPr lang="en-US" sz="3600" b="1" dirty="0">
                <a:solidFill>
                  <a:schemeClr val="tx1">
                    <a:lumMod val="95000"/>
                    <a:lumOff val="5000"/>
                  </a:schemeClr>
                </a:solidFill>
                <a:latin typeface="Bahnschrift" panose="020B0502040204020203" pitchFamily="34" charset="0"/>
                <a:cs typeface="Arial" panose="020B0604020202020204" pitchFamily="34" charset="0"/>
              </a:rPr>
              <a:t>Features of GSTR Analysis Tool</a:t>
            </a:r>
            <a:endParaRPr lang="en-IN" sz="3600" b="1" dirty="0">
              <a:solidFill>
                <a:schemeClr val="tx1">
                  <a:lumMod val="95000"/>
                  <a:lumOff val="5000"/>
                </a:schemeClr>
              </a:solidFill>
              <a:latin typeface="Bahnschrift" panose="020B0502040204020203" pitchFamily="34" charset="0"/>
              <a:cs typeface="Arial" panose="020B0604020202020204" pitchFamily="34" charset="0"/>
            </a:endParaRPr>
          </a:p>
        </p:txBody>
      </p:sp>
      <p:pic>
        <p:nvPicPr>
          <p:cNvPr id="3" name="Picture 2" descr="How to Read a Digital Footprint | News ...">
            <a:extLst>
              <a:ext uri="{FF2B5EF4-FFF2-40B4-BE49-F238E27FC236}">
                <a16:creationId xmlns:a16="http://schemas.microsoft.com/office/drawing/2014/main" id="{7C648748-55A1-0FBC-6475-BF76A97C71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11F70CCB-5C53-DFB4-645F-F64C1466A6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9718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lstStyle/>
          <a:p>
            <a:pPr marL="0" indent="0" algn="ctr">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‘Real-Time’ Data Access</a:t>
            </a:r>
          </a:p>
          <a:p>
            <a:pPr marL="0" indent="0" algn="just">
              <a:buNone/>
            </a:pPr>
            <a:r>
              <a:rPr lang="en-US" sz="2400" dirty="0">
                <a:solidFill>
                  <a:schemeClr val="tx1">
                    <a:lumMod val="95000"/>
                    <a:lumOff val="5000"/>
                  </a:schemeClr>
                </a:solidFill>
                <a:latin typeface="Bahnschrift" panose="020B0502040204020203" pitchFamily="34" charset="0"/>
                <a:cs typeface="Arial" panose="020B0604020202020204" pitchFamily="34" charset="0"/>
              </a:rPr>
              <a:t>One of the </a:t>
            </a:r>
            <a:r>
              <a:rPr lang="en-US" sz="2400" b="1" dirty="0">
                <a:solidFill>
                  <a:schemeClr val="tx1">
                    <a:lumMod val="95000"/>
                    <a:lumOff val="5000"/>
                  </a:schemeClr>
                </a:solidFill>
                <a:latin typeface="Bahnschrift" panose="020B0502040204020203" pitchFamily="34" charset="0"/>
                <a:cs typeface="Arial" panose="020B0604020202020204" pitchFamily="34" charset="0"/>
              </a:rPr>
              <a:t>Primary Advantages</a:t>
            </a:r>
            <a:r>
              <a:rPr lang="en-US" sz="2400" dirty="0">
                <a:solidFill>
                  <a:schemeClr val="tx1">
                    <a:lumMod val="95000"/>
                    <a:lumOff val="5000"/>
                  </a:schemeClr>
                </a:solidFill>
                <a:latin typeface="Bahnschrift" panose="020B0502040204020203" pitchFamily="34" charset="0"/>
                <a:cs typeface="Arial" panose="020B0604020202020204" pitchFamily="34" charset="0"/>
              </a:rPr>
              <a:t> of the ‘GSTR Analysis Tool’ is its ability to Fetch </a:t>
            </a:r>
            <a:r>
              <a:rPr lang="en-US" sz="2400" b="1" dirty="0">
                <a:solidFill>
                  <a:schemeClr val="tx1">
                    <a:lumMod val="95000"/>
                    <a:lumOff val="5000"/>
                  </a:schemeClr>
                </a:solidFill>
                <a:latin typeface="Bahnschrift" panose="020B0502040204020203" pitchFamily="34" charset="0"/>
                <a:cs typeface="Arial" panose="020B0604020202020204" pitchFamily="34" charset="0"/>
              </a:rPr>
              <a:t>Real-Time Data</a:t>
            </a:r>
            <a:r>
              <a:rPr lang="en-US" sz="2400" dirty="0">
                <a:solidFill>
                  <a:schemeClr val="tx1">
                    <a:lumMod val="95000"/>
                    <a:lumOff val="5000"/>
                  </a:schemeClr>
                </a:solidFill>
                <a:latin typeface="Bahnschrift" panose="020B0502040204020203" pitchFamily="34" charset="0"/>
                <a:cs typeface="Arial" panose="020B0604020202020204" pitchFamily="34" charset="0"/>
              </a:rPr>
              <a:t> from the </a:t>
            </a:r>
            <a:r>
              <a:rPr lang="en-US" sz="2400" b="1" dirty="0">
                <a:solidFill>
                  <a:schemeClr val="tx1">
                    <a:lumMod val="95000"/>
                    <a:lumOff val="5000"/>
                  </a:schemeClr>
                </a:solidFill>
                <a:latin typeface="Bahnschrift" panose="020B0502040204020203" pitchFamily="34" charset="0"/>
                <a:cs typeface="Arial" panose="020B0604020202020204" pitchFamily="34" charset="0"/>
              </a:rPr>
              <a:t>GST Portal</a:t>
            </a:r>
            <a:r>
              <a:rPr lang="en-US" sz="2400" dirty="0">
                <a:solidFill>
                  <a:schemeClr val="tx1">
                    <a:lumMod val="95000"/>
                    <a:lumOff val="5000"/>
                  </a:schemeClr>
                </a:solidFill>
                <a:latin typeface="Bahnschrift" panose="020B0502040204020203" pitchFamily="34" charset="0"/>
                <a:cs typeface="Arial" panose="020B0604020202020204" pitchFamily="34" charset="0"/>
              </a:rPr>
              <a:t>. </a:t>
            </a:r>
          </a:p>
          <a:p>
            <a:pPr marL="0" indent="0" algn="just">
              <a:buNone/>
            </a:pPr>
            <a:r>
              <a:rPr lang="en-US" sz="2400" dirty="0">
                <a:solidFill>
                  <a:schemeClr val="tx1">
                    <a:lumMod val="95000"/>
                    <a:lumOff val="5000"/>
                  </a:schemeClr>
                </a:solidFill>
                <a:latin typeface="Bahnschrift" panose="020B0502040204020203" pitchFamily="34" charset="0"/>
                <a:cs typeface="Arial" panose="020B0604020202020204" pitchFamily="34" charset="0"/>
              </a:rPr>
              <a:t>This Ensures that Lenders have Access to the “</a:t>
            </a:r>
            <a:r>
              <a:rPr lang="en-US" sz="2400" b="1" dirty="0">
                <a:solidFill>
                  <a:schemeClr val="tx1">
                    <a:lumMod val="95000"/>
                    <a:lumOff val="5000"/>
                  </a:schemeClr>
                </a:solidFill>
                <a:latin typeface="Bahnschrift" panose="020B0502040204020203" pitchFamily="34" charset="0"/>
                <a:cs typeface="Arial" panose="020B0604020202020204" pitchFamily="34" charset="0"/>
              </a:rPr>
              <a:t>Most Up-To-Date</a:t>
            </a:r>
            <a:r>
              <a:rPr lang="en-US" sz="2400" dirty="0">
                <a:solidFill>
                  <a:schemeClr val="tx1">
                    <a:lumMod val="95000"/>
                    <a:lumOff val="5000"/>
                  </a:schemeClr>
                </a:solidFill>
                <a:latin typeface="Bahnschrift" panose="020B0502040204020203" pitchFamily="34" charset="0"/>
                <a:cs typeface="Arial" panose="020B0604020202020204" pitchFamily="34" charset="0"/>
              </a:rPr>
              <a:t>” Financial Information, Enabling them to make </a:t>
            </a:r>
            <a:r>
              <a:rPr lang="en-US" sz="2400" b="1" dirty="0">
                <a:solidFill>
                  <a:schemeClr val="tx1">
                    <a:lumMod val="95000"/>
                    <a:lumOff val="5000"/>
                  </a:schemeClr>
                </a:solidFill>
                <a:latin typeface="Bahnschrift" panose="020B0502040204020203" pitchFamily="34" charset="0"/>
                <a:cs typeface="Arial" panose="020B0604020202020204" pitchFamily="34" charset="0"/>
              </a:rPr>
              <a:t>Decisions</a:t>
            </a:r>
            <a:r>
              <a:rPr lang="en-US" sz="2400" dirty="0">
                <a:solidFill>
                  <a:schemeClr val="tx1">
                    <a:lumMod val="95000"/>
                    <a:lumOff val="5000"/>
                  </a:schemeClr>
                </a:solidFill>
                <a:latin typeface="Bahnschrift" panose="020B0502040204020203" pitchFamily="34" charset="0"/>
                <a:cs typeface="Arial" panose="020B0604020202020204" pitchFamily="34" charset="0"/>
              </a:rPr>
              <a:t> based on the ‘</a:t>
            </a:r>
            <a:r>
              <a:rPr lang="en-US" sz="2400" b="1" dirty="0">
                <a:solidFill>
                  <a:schemeClr val="tx1">
                    <a:lumMod val="95000"/>
                    <a:lumOff val="5000"/>
                  </a:schemeClr>
                </a:solidFill>
                <a:latin typeface="Bahnschrift" panose="020B0502040204020203" pitchFamily="34" charset="0"/>
                <a:cs typeface="Arial" panose="020B0604020202020204" pitchFamily="34" charset="0"/>
              </a:rPr>
              <a:t>Latest Business Performance</a:t>
            </a:r>
            <a:r>
              <a:rPr lang="en-US" sz="2400" dirty="0">
                <a:solidFill>
                  <a:schemeClr val="tx1">
                    <a:lumMod val="95000"/>
                    <a:lumOff val="5000"/>
                  </a:schemeClr>
                </a:solidFill>
                <a:latin typeface="Bahnschrift" panose="020B0502040204020203" pitchFamily="34" charset="0"/>
                <a:cs typeface="Arial" panose="020B0604020202020204" pitchFamily="34" charset="0"/>
              </a:rPr>
              <a:t>’ Metrics.</a:t>
            </a:r>
            <a:endParaRPr lang="en-IN" sz="2400" dirty="0">
              <a:solidFill>
                <a:schemeClr val="tx1">
                  <a:lumMod val="95000"/>
                  <a:lumOff val="5000"/>
                </a:schemeClr>
              </a:solidFill>
              <a:latin typeface="Bahnschrift" panose="020B0502040204020203" pitchFamily="34" charset="0"/>
              <a:cs typeface="Arial" panose="020B0604020202020204" pitchFamily="34" charset="0"/>
            </a:endParaRPr>
          </a:p>
        </p:txBody>
      </p:sp>
      <p:pic>
        <p:nvPicPr>
          <p:cNvPr id="3" name="Picture 2" descr="How to Read a Digital Footprint | News ...">
            <a:extLst>
              <a:ext uri="{FF2B5EF4-FFF2-40B4-BE49-F238E27FC236}">
                <a16:creationId xmlns:a16="http://schemas.microsoft.com/office/drawing/2014/main" id="{E559F79A-CB9C-2F1A-93DC-2F1152019B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1563C27E-B49B-808F-96ED-BD0A0751ED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048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normAutofit/>
          </a:bodyPr>
          <a:lstStyle/>
          <a:p>
            <a:pPr algn="ctr"/>
            <a:endParaRPr lang="en-IN"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IN" sz="3600" b="1" kern="100" dirty="0">
                <a:latin typeface="Times New Roman" panose="02020603050405020304" pitchFamily="18" charset="0"/>
                <a:ea typeface="Calibri" panose="020F0502020204030204" pitchFamily="34" charset="0"/>
                <a:cs typeface="Times New Roman" panose="02020603050405020304" pitchFamily="18" charset="0"/>
              </a:rPr>
              <a:t>Examples</a:t>
            </a:r>
            <a:endParaRPr lang="en-IN" sz="36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IN" sz="3600" b="1"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Digital Footprints of Individuals</a:t>
            </a:r>
            <a:endParaRPr lang="en-IN" sz="36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How to Read a Digital Footprint | News ...">
            <a:extLst>
              <a:ext uri="{FF2B5EF4-FFF2-40B4-BE49-F238E27FC236}">
                <a16:creationId xmlns:a16="http://schemas.microsoft.com/office/drawing/2014/main" id="{1F2AE29F-A4BE-1DDB-8E3F-30EC229FA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CWAI">
            <a:extLst>
              <a:ext uri="{FF2B5EF4-FFF2-40B4-BE49-F238E27FC236}">
                <a16:creationId xmlns:a16="http://schemas.microsoft.com/office/drawing/2014/main" id="{237969A0-7372-6FB4-9663-4FD0134B6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2402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lstStyle/>
          <a:p>
            <a:pPr marL="0" indent="0" algn="ctr">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‘Comprehensive Financial’ Snapshot</a:t>
            </a:r>
          </a:p>
          <a:p>
            <a:pPr algn="just">
              <a:buFont typeface="Arial" panose="020B0604020202020204" pitchFamily="34" charset="0"/>
              <a:buChar char="•"/>
            </a:pPr>
            <a:r>
              <a:rPr lang="en-US" sz="2400" dirty="0">
                <a:solidFill>
                  <a:schemeClr val="tx1">
                    <a:lumMod val="95000"/>
                    <a:lumOff val="5000"/>
                  </a:schemeClr>
                </a:solidFill>
                <a:latin typeface="Bahnschrift" panose="020B0502040204020203" pitchFamily="34" charset="0"/>
                <a:cs typeface="Arial" panose="020B0604020202020204" pitchFamily="34" charset="0"/>
              </a:rPr>
              <a:t>The Tool Provides a </a:t>
            </a:r>
            <a:r>
              <a:rPr lang="en-US" sz="2400" b="1" dirty="0">
                <a:solidFill>
                  <a:schemeClr val="tx1">
                    <a:lumMod val="95000"/>
                    <a:lumOff val="5000"/>
                  </a:schemeClr>
                </a:solidFill>
                <a:latin typeface="Bahnschrift" panose="020B0502040204020203" pitchFamily="34" charset="0"/>
                <a:cs typeface="Arial" panose="020B0604020202020204" pitchFamily="34" charset="0"/>
              </a:rPr>
              <a:t>Comprehensive Snapshot </a:t>
            </a:r>
            <a:r>
              <a:rPr lang="en-US" sz="2400" dirty="0">
                <a:solidFill>
                  <a:schemeClr val="tx1">
                    <a:lumMod val="95000"/>
                    <a:lumOff val="5000"/>
                  </a:schemeClr>
                </a:solidFill>
                <a:latin typeface="Bahnschrift" panose="020B0502040204020203" pitchFamily="34" charset="0"/>
                <a:cs typeface="Arial" panose="020B0604020202020204" pitchFamily="34" charset="0"/>
              </a:rPr>
              <a:t>of a Borrower’s Financial Health by Analyzing various Components of the GSTR, such as Turnover, Tax liabilities, and </a:t>
            </a:r>
            <a:r>
              <a:rPr lang="en-US" sz="2400" b="1" dirty="0">
                <a:solidFill>
                  <a:schemeClr val="tx1">
                    <a:lumMod val="95000"/>
                    <a:lumOff val="5000"/>
                  </a:schemeClr>
                </a:solidFill>
                <a:latin typeface="Bahnschrift" panose="020B0502040204020203" pitchFamily="34" charset="0"/>
                <a:cs typeface="Arial" panose="020B0604020202020204" pitchFamily="34" charset="0"/>
              </a:rPr>
              <a:t>Compliance History</a:t>
            </a:r>
            <a:r>
              <a:rPr lang="en-US" sz="2400" dirty="0">
                <a:solidFill>
                  <a:schemeClr val="tx1">
                    <a:lumMod val="95000"/>
                    <a:lumOff val="5000"/>
                  </a:schemeClr>
                </a:solidFill>
                <a:latin typeface="Bahnschrift" panose="020B0502040204020203" pitchFamily="34" charset="0"/>
                <a:cs typeface="Arial" panose="020B0604020202020204" pitchFamily="34" charset="0"/>
              </a:rPr>
              <a:t>. </a:t>
            </a:r>
          </a:p>
          <a:p>
            <a:pPr algn="just">
              <a:buFont typeface="Arial" panose="020B0604020202020204" pitchFamily="34" charset="0"/>
              <a:buChar char="•"/>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algn="just">
              <a:buFont typeface="Arial" panose="020B0604020202020204" pitchFamily="34" charset="0"/>
              <a:buChar char="•"/>
            </a:pPr>
            <a:r>
              <a:rPr lang="en-US" sz="2400" dirty="0">
                <a:solidFill>
                  <a:schemeClr val="tx1">
                    <a:lumMod val="95000"/>
                    <a:lumOff val="5000"/>
                  </a:schemeClr>
                </a:solidFill>
                <a:latin typeface="Bahnschrift" panose="020B0502040204020203" pitchFamily="34" charset="0"/>
                <a:cs typeface="Arial" panose="020B0604020202020204" pitchFamily="34" charset="0"/>
              </a:rPr>
              <a:t>This </a:t>
            </a:r>
            <a:r>
              <a:rPr lang="en-US" sz="2400" b="1" dirty="0">
                <a:solidFill>
                  <a:schemeClr val="tx1">
                    <a:lumMod val="95000"/>
                    <a:lumOff val="5000"/>
                  </a:schemeClr>
                </a:solidFill>
                <a:latin typeface="Bahnschrift" panose="020B0502040204020203" pitchFamily="34" charset="0"/>
                <a:cs typeface="Arial" panose="020B0604020202020204" pitchFamily="34" charset="0"/>
              </a:rPr>
              <a:t>Detailed Analysis</a:t>
            </a:r>
            <a:r>
              <a:rPr lang="en-US" sz="2400" dirty="0">
                <a:solidFill>
                  <a:schemeClr val="tx1">
                    <a:lumMod val="95000"/>
                    <a:lumOff val="5000"/>
                  </a:schemeClr>
                </a:solidFill>
                <a:latin typeface="Bahnschrift" panose="020B0502040204020203" pitchFamily="34" charset="0"/>
                <a:cs typeface="Arial" panose="020B0604020202020204" pitchFamily="34" charset="0"/>
              </a:rPr>
              <a:t> goes beyond Traditional Financial Statements, offering Lenders a more </a:t>
            </a:r>
            <a:r>
              <a:rPr lang="en-US" sz="2400" b="1" dirty="0">
                <a:solidFill>
                  <a:schemeClr val="tx1">
                    <a:lumMod val="95000"/>
                    <a:lumOff val="5000"/>
                  </a:schemeClr>
                </a:solidFill>
                <a:latin typeface="Bahnschrift" panose="020B0502040204020203" pitchFamily="34" charset="0"/>
                <a:cs typeface="Arial" panose="020B0604020202020204" pitchFamily="34" charset="0"/>
              </a:rPr>
              <a:t>Nuanced Understanding</a:t>
            </a:r>
            <a:r>
              <a:rPr lang="en-US" sz="2400" dirty="0">
                <a:solidFill>
                  <a:schemeClr val="tx1">
                    <a:lumMod val="95000"/>
                    <a:lumOff val="5000"/>
                  </a:schemeClr>
                </a:solidFill>
                <a:latin typeface="Bahnschrift" panose="020B0502040204020203" pitchFamily="34" charset="0"/>
                <a:cs typeface="Arial" panose="020B0604020202020204" pitchFamily="34" charset="0"/>
              </a:rPr>
              <a:t> of a Business’s Operations.</a:t>
            </a:r>
            <a:endParaRPr lang="en-IN" sz="2400" dirty="0">
              <a:solidFill>
                <a:schemeClr val="tx1">
                  <a:lumMod val="95000"/>
                  <a:lumOff val="5000"/>
                </a:schemeClr>
              </a:solidFill>
              <a:latin typeface="Bahnschrift" panose="020B0502040204020203" pitchFamily="34" charset="0"/>
              <a:cs typeface="Arial" panose="020B0604020202020204" pitchFamily="34" charset="0"/>
            </a:endParaRPr>
          </a:p>
        </p:txBody>
      </p:sp>
      <p:pic>
        <p:nvPicPr>
          <p:cNvPr id="3" name="Picture 2" descr="How to Read a Digital Footprint | News ...">
            <a:extLst>
              <a:ext uri="{FF2B5EF4-FFF2-40B4-BE49-F238E27FC236}">
                <a16:creationId xmlns:a16="http://schemas.microsoft.com/office/drawing/2014/main" id="{9793FF47-061E-C031-4A86-FE453CC22A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84F8995A-205E-1F97-79E6-323E500D4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5504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300891"/>
            <a:ext cx="10058400" cy="1450757"/>
          </a:xfrm>
        </p:spPr>
        <p:txBody>
          <a:bodyPr>
            <a:noAutofit/>
          </a:bodyPr>
          <a:lstStyle/>
          <a:p>
            <a:pPr algn="ct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lstStyle/>
          <a:p>
            <a:pPr marL="0" indent="0" algn="ctr">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Automated “Risk Assessment”</a:t>
            </a:r>
          </a:p>
          <a:p>
            <a:pPr algn="just">
              <a:buFont typeface="Arial" panose="020B0604020202020204" pitchFamily="34" charset="0"/>
              <a:buChar char="•"/>
            </a:pPr>
            <a:r>
              <a:rPr lang="en-US" sz="2400" dirty="0">
                <a:solidFill>
                  <a:schemeClr val="tx1">
                    <a:lumMod val="95000"/>
                    <a:lumOff val="5000"/>
                  </a:schemeClr>
                </a:solidFill>
                <a:latin typeface="Bahnschrift" panose="020B0502040204020203" pitchFamily="34" charset="0"/>
                <a:cs typeface="Arial" panose="020B0604020202020204" pitchFamily="34" charset="0"/>
              </a:rPr>
              <a:t>Leveraging </a:t>
            </a:r>
            <a:r>
              <a:rPr lang="en-US" sz="2400" b="1" dirty="0">
                <a:solidFill>
                  <a:schemeClr val="tx1">
                    <a:lumMod val="95000"/>
                    <a:lumOff val="5000"/>
                  </a:schemeClr>
                </a:solidFill>
                <a:latin typeface="Bahnschrift" panose="020B0502040204020203" pitchFamily="34" charset="0"/>
                <a:cs typeface="Arial" panose="020B0604020202020204" pitchFamily="34" charset="0"/>
              </a:rPr>
              <a:t>Advanced Algorithms</a:t>
            </a:r>
            <a:r>
              <a:rPr lang="en-US" sz="2400" dirty="0">
                <a:solidFill>
                  <a:schemeClr val="tx1">
                    <a:lumMod val="95000"/>
                    <a:lumOff val="5000"/>
                  </a:schemeClr>
                </a:solidFill>
                <a:latin typeface="Bahnschrift" panose="020B0502040204020203" pitchFamily="34" charset="0"/>
                <a:cs typeface="Arial" panose="020B0604020202020204" pitchFamily="34" charset="0"/>
              </a:rPr>
              <a:t>, the GSTR Analysis Tool </a:t>
            </a:r>
            <a:r>
              <a:rPr lang="en-US" sz="2400" b="1" dirty="0">
                <a:solidFill>
                  <a:schemeClr val="tx1">
                    <a:lumMod val="95000"/>
                    <a:lumOff val="5000"/>
                  </a:schemeClr>
                </a:solidFill>
                <a:latin typeface="Bahnschrift" panose="020B0502040204020203" pitchFamily="34" charset="0"/>
                <a:cs typeface="Arial" panose="020B0604020202020204" pitchFamily="34" charset="0"/>
              </a:rPr>
              <a:t>Automates the Risk Assessment Process</a:t>
            </a:r>
            <a:r>
              <a:rPr lang="en-US" sz="2400" dirty="0">
                <a:solidFill>
                  <a:schemeClr val="tx1">
                    <a:lumMod val="95000"/>
                    <a:lumOff val="5000"/>
                  </a:schemeClr>
                </a:solidFill>
                <a:latin typeface="Bahnschrift" panose="020B0502040204020203" pitchFamily="34" charset="0"/>
                <a:cs typeface="Arial" panose="020B0604020202020204" pitchFamily="34" charset="0"/>
              </a:rPr>
              <a:t>. </a:t>
            </a:r>
          </a:p>
          <a:p>
            <a:pPr algn="just">
              <a:buFont typeface="Arial" panose="020B0604020202020204" pitchFamily="34" charset="0"/>
              <a:buChar char="•"/>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algn="just">
              <a:buFont typeface="Arial" panose="020B0604020202020204" pitchFamily="34" charset="0"/>
              <a:buChar char="•"/>
            </a:pPr>
            <a:r>
              <a:rPr lang="en-US" sz="2400" dirty="0">
                <a:solidFill>
                  <a:schemeClr val="tx1">
                    <a:lumMod val="95000"/>
                    <a:lumOff val="5000"/>
                  </a:schemeClr>
                </a:solidFill>
                <a:latin typeface="Bahnschrift" panose="020B0502040204020203" pitchFamily="34" charset="0"/>
                <a:cs typeface="Arial" panose="020B0604020202020204" pitchFamily="34" charset="0"/>
              </a:rPr>
              <a:t>By Identifying </a:t>
            </a:r>
            <a:r>
              <a:rPr lang="en-US" sz="2400" b="1" dirty="0">
                <a:solidFill>
                  <a:schemeClr val="tx1">
                    <a:lumMod val="95000"/>
                    <a:lumOff val="5000"/>
                  </a:schemeClr>
                </a:solidFill>
                <a:latin typeface="Bahnschrift" panose="020B0502040204020203" pitchFamily="34" charset="0"/>
                <a:cs typeface="Arial" panose="020B0604020202020204" pitchFamily="34" charset="0"/>
              </a:rPr>
              <a:t>Patterns and Anomalies</a:t>
            </a:r>
            <a:r>
              <a:rPr lang="en-US" sz="2400" dirty="0">
                <a:solidFill>
                  <a:schemeClr val="tx1">
                    <a:lumMod val="95000"/>
                    <a:lumOff val="5000"/>
                  </a:schemeClr>
                </a:solidFill>
                <a:latin typeface="Bahnschrift" panose="020B0502040204020203" pitchFamily="34" charset="0"/>
                <a:cs typeface="Arial" panose="020B0604020202020204" pitchFamily="34" charset="0"/>
              </a:rPr>
              <a:t> in the GSTR Data, the Tool can Highlight Potential </a:t>
            </a:r>
            <a:r>
              <a:rPr lang="en-US" sz="2400" b="1" dirty="0">
                <a:solidFill>
                  <a:schemeClr val="tx1">
                    <a:lumMod val="95000"/>
                    <a:lumOff val="5000"/>
                  </a:schemeClr>
                </a:solidFill>
                <a:latin typeface="Bahnschrift" panose="020B0502040204020203" pitchFamily="34" charset="0"/>
                <a:cs typeface="Arial" panose="020B0604020202020204" pitchFamily="34" charset="0"/>
              </a:rPr>
              <a:t>Red Flags</a:t>
            </a:r>
            <a:r>
              <a:rPr lang="en-US" sz="2400" dirty="0">
                <a:solidFill>
                  <a:schemeClr val="tx1">
                    <a:lumMod val="95000"/>
                    <a:lumOff val="5000"/>
                  </a:schemeClr>
                </a:solidFill>
                <a:latin typeface="Bahnschrift" panose="020B0502040204020203" pitchFamily="34" charset="0"/>
                <a:cs typeface="Arial" panose="020B0604020202020204" pitchFamily="34" charset="0"/>
              </a:rPr>
              <a:t>, Enabling Lenders to </a:t>
            </a:r>
            <a:r>
              <a:rPr lang="en-US" sz="2400" b="1" dirty="0">
                <a:solidFill>
                  <a:schemeClr val="tx1">
                    <a:lumMod val="95000"/>
                    <a:lumOff val="5000"/>
                  </a:schemeClr>
                </a:solidFill>
                <a:latin typeface="Bahnschrift" panose="020B0502040204020203" pitchFamily="34" charset="0"/>
                <a:cs typeface="Arial" panose="020B0604020202020204" pitchFamily="34" charset="0"/>
              </a:rPr>
              <a:t>Proactively Manage Risks</a:t>
            </a:r>
            <a:r>
              <a:rPr lang="en-US" sz="2400" dirty="0">
                <a:solidFill>
                  <a:schemeClr val="tx1">
                    <a:lumMod val="95000"/>
                    <a:lumOff val="5000"/>
                  </a:schemeClr>
                </a:solidFill>
                <a:latin typeface="Bahnschrift" panose="020B0502040204020203" pitchFamily="34" charset="0"/>
                <a:cs typeface="Arial" panose="020B0604020202020204" pitchFamily="34" charset="0"/>
              </a:rPr>
              <a:t> Associated with a </a:t>
            </a:r>
            <a:r>
              <a:rPr lang="en-US" sz="2400" b="1" dirty="0">
                <a:solidFill>
                  <a:schemeClr val="tx1">
                    <a:lumMod val="95000"/>
                    <a:lumOff val="5000"/>
                  </a:schemeClr>
                </a:solidFill>
                <a:latin typeface="Bahnschrift" panose="020B0502040204020203" pitchFamily="34" charset="0"/>
                <a:cs typeface="Arial" panose="020B0604020202020204" pitchFamily="34" charset="0"/>
              </a:rPr>
              <a:t>Particular Borrower</a:t>
            </a:r>
            <a:r>
              <a:rPr lang="en-US" sz="2400" dirty="0">
                <a:solidFill>
                  <a:schemeClr val="tx1">
                    <a:lumMod val="95000"/>
                    <a:lumOff val="5000"/>
                  </a:schemeClr>
                </a:solidFill>
                <a:latin typeface="Bahnschrift" panose="020B0502040204020203" pitchFamily="34" charset="0"/>
                <a:cs typeface="Arial" panose="020B0604020202020204" pitchFamily="34" charset="0"/>
              </a:rPr>
              <a:t>.</a:t>
            </a:r>
            <a:endParaRPr lang="en-IN" sz="2400" dirty="0">
              <a:solidFill>
                <a:schemeClr val="tx1">
                  <a:lumMod val="95000"/>
                  <a:lumOff val="5000"/>
                </a:schemeClr>
              </a:solidFill>
              <a:latin typeface="Bahnschrift" panose="020B0502040204020203" pitchFamily="34" charset="0"/>
              <a:cs typeface="Arial" panose="020B0604020202020204" pitchFamily="34" charset="0"/>
            </a:endParaRPr>
          </a:p>
        </p:txBody>
      </p:sp>
      <p:pic>
        <p:nvPicPr>
          <p:cNvPr id="3" name="Picture 2" descr="How to Read a Digital Footprint | News ...">
            <a:extLst>
              <a:ext uri="{FF2B5EF4-FFF2-40B4-BE49-F238E27FC236}">
                <a16:creationId xmlns:a16="http://schemas.microsoft.com/office/drawing/2014/main" id="{D45F9FC6-BD2C-A8B1-C7F0-EFDC2FAD4C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D79DD134-6896-E083-E296-D0C3E2E5E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9191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lstStyle/>
          <a:p>
            <a:pPr marL="0" indent="0" algn="ctr">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‘Customizable’ Reporting</a:t>
            </a:r>
          </a:p>
          <a:p>
            <a:pPr algn="just">
              <a:buFont typeface="Arial" panose="020B0604020202020204" pitchFamily="34" charset="0"/>
              <a:buChar char="•"/>
            </a:pPr>
            <a:r>
              <a:rPr lang="en-US" sz="2400" dirty="0">
                <a:solidFill>
                  <a:schemeClr val="tx1">
                    <a:lumMod val="95000"/>
                    <a:lumOff val="5000"/>
                  </a:schemeClr>
                </a:solidFill>
                <a:latin typeface="Bahnschrift" panose="020B0502040204020203" pitchFamily="34" charset="0"/>
                <a:cs typeface="Arial" panose="020B0604020202020204" pitchFamily="34" charset="0"/>
              </a:rPr>
              <a:t>Lenders can </a:t>
            </a:r>
            <a:r>
              <a:rPr lang="en-US" sz="2400" b="1" dirty="0">
                <a:solidFill>
                  <a:schemeClr val="tx1">
                    <a:lumMod val="95000"/>
                    <a:lumOff val="5000"/>
                  </a:schemeClr>
                </a:solidFill>
                <a:latin typeface="Bahnschrift" panose="020B0502040204020203" pitchFamily="34" charset="0"/>
                <a:cs typeface="Arial" panose="020B0604020202020204" pitchFamily="34" charset="0"/>
              </a:rPr>
              <a:t>Generate Customizable Reports</a:t>
            </a:r>
            <a:r>
              <a:rPr lang="en-US" sz="2400" dirty="0">
                <a:solidFill>
                  <a:schemeClr val="tx1">
                    <a:lumMod val="95000"/>
                    <a:lumOff val="5000"/>
                  </a:schemeClr>
                </a:solidFill>
                <a:latin typeface="Bahnschrift" panose="020B0502040204020203" pitchFamily="34" charset="0"/>
                <a:cs typeface="Arial" panose="020B0604020202020204" pitchFamily="34" charset="0"/>
              </a:rPr>
              <a:t> based on their “</a:t>
            </a:r>
            <a:r>
              <a:rPr lang="en-US" sz="2400" b="1" dirty="0">
                <a:solidFill>
                  <a:schemeClr val="tx1">
                    <a:lumMod val="95000"/>
                    <a:lumOff val="5000"/>
                  </a:schemeClr>
                </a:solidFill>
                <a:latin typeface="Bahnschrift" panose="020B0502040204020203" pitchFamily="34" charset="0"/>
                <a:cs typeface="Arial" panose="020B0604020202020204" pitchFamily="34" charset="0"/>
              </a:rPr>
              <a:t>Specific Criteria and Preferences</a:t>
            </a:r>
            <a:r>
              <a:rPr lang="en-US" sz="2400" dirty="0">
                <a:solidFill>
                  <a:schemeClr val="tx1">
                    <a:lumMod val="95000"/>
                    <a:lumOff val="5000"/>
                  </a:schemeClr>
                </a:solidFill>
                <a:latin typeface="Bahnschrift" panose="020B0502040204020203" pitchFamily="34" charset="0"/>
                <a:cs typeface="Arial" panose="020B0604020202020204" pitchFamily="34" charset="0"/>
              </a:rPr>
              <a:t>”. </a:t>
            </a:r>
          </a:p>
          <a:p>
            <a:pPr algn="just">
              <a:buFont typeface="Arial" panose="020B0604020202020204" pitchFamily="34" charset="0"/>
              <a:buChar char="•"/>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algn="just">
              <a:buFont typeface="Arial" panose="020B0604020202020204" pitchFamily="34" charset="0"/>
              <a:buChar char="•"/>
            </a:pPr>
            <a:r>
              <a:rPr lang="en-US" sz="2400" dirty="0">
                <a:solidFill>
                  <a:schemeClr val="tx1">
                    <a:lumMod val="95000"/>
                    <a:lumOff val="5000"/>
                  </a:schemeClr>
                </a:solidFill>
                <a:latin typeface="Bahnschrift" panose="020B0502040204020203" pitchFamily="34" charset="0"/>
                <a:cs typeface="Arial" panose="020B0604020202020204" pitchFamily="34" charset="0"/>
              </a:rPr>
              <a:t>Whether Focusing on “</a:t>
            </a:r>
            <a:r>
              <a:rPr lang="en-US" sz="2400" b="1" dirty="0">
                <a:solidFill>
                  <a:schemeClr val="tx1">
                    <a:lumMod val="95000"/>
                    <a:lumOff val="5000"/>
                  </a:schemeClr>
                </a:solidFill>
                <a:latin typeface="Bahnschrift" panose="020B0502040204020203" pitchFamily="34" charset="0"/>
                <a:cs typeface="Arial" panose="020B0604020202020204" pitchFamily="34" charset="0"/>
              </a:rPr>
              <a:t>Liquidity Ratios</a:t>
            </a:r>
            <a:r>
              <a:rPr lang="en-US" sz="2400" dirty="0">
                <a:solidFill>
                  <a:schemeClr val="tx1">
                    <a:lumMod val="95000"/>
                    <a:lumOff val="5000"/>
                  </a:schemeClr>
                </a:solidFill>
                <a:latin typeface="Bahnschrift" panose="020B0502040204020203" pitchFamily="34" charset="0"/>
                <a:cs typeface="Arial" panose="020B0604020202020204" pitchFamily="34" charset="0"/>
              </a:rPr>
              <a:t>”, “</a:t>
            </a:r>
            <a:r>
              <a:rPr lang="en-US" sz="2400" b="1" dirty="0">
                <a:solidFill>
                  <a:schemeClr val="tx1">
                    <a:lumMod val="95000"/>
                    <a:lumOff val="5000"/>
                  </a:schemeClr>
                </a:solidFill>
                <a:latin typeface="Bahnschrift" panose="020B0502040204020203" pitchFamily="34" charset="0"/>
                <a:cs typeface="Arial" panose="020B0604020202020204" pitchFamily="34" charset="0"/>
              </a:rPr>
              <a:t>Tax Compliance</a:t>
            </a:r>
            <a:r>
              <a:rPr lang="en-US" sz="2400" dirty="0">
                <a:solidFill>
                  <a:schemeClr val="tx1">
                    <a:lumMod val="95000"/>
                    <a:lumOff val="5000"/>
                  </a:schemeClr>
                </a:solidFill>
                <a:latin typeface="Bahnschrift" panose="020B0502040204020203" pitchFamily="34" charset="0"/>
                <a:cs typeface="Arial" panose="020B0604020202020204" pitchFamily="34" charset="0"/>
              </a:rPr>
              <a:t>”, or “</a:t>
            </a:r>
            <a:r>
              <a:rPr lang="en-US" sz="2400" b="1" dirty="0">
                <a:solidFill>
                  <a:schemeClr val="tx1">
                    <a:lumMod val="95000"/>
                    <a:lumOff val="5000"/>
                  </a:schemeClr>
                </a:solidFill>
                <a:latin typeface="Bahnschrift" panose="020B0502040204020203" pitchFamily="34" charset="0"/>
                <a:cs typeface="Arial" panose="020B0604020202020204" pitchFamily="34" charset="0"/>
              </a:rPr>
              <a:t>Revenue Trends</a:t>
            </a:r>
            <a:r>
              <a:rPr lang="en-US" sz="2400" dirty="0">
                <a:solidFill>
                  <a:schemeClr val="tx1">
                    <a:lumMod val="95000"/>
                    <a:lumOff val="5000"/>
                  </a:schemeClr>
                </a:solidFill>
                <a:latin typeface="Bahnschrift" panose="020B0502040204020203" pitchFamily="34" charset="0"/>
                <a:cs typeface="Arial" panose="020B0604020202020204" pitchFamily="34" charset="0"/>
              </a:rPr>
              <a:t>”, the Tool Allows for “</a:t>
            </a:r>
            <a:r>
              <a:rPr lang="en-US" sz="2400" b="1" dirty="0">
                <a:solidFill>
                  <a:schemeClr val="tx1">
                    <a:lumMod val="95000"/>
                    <a:lumOff val="5000"/>
                  </a:schemeClr>
                </a:solidFill>
                <a:latin typeface="Bahnschrift" panose="020B0502040204020203" pitchFamily="34" charset="0"/>
                <a:cs typeface="Arial" panose="020B0604020202020204" pitchFamily="34" charset="0"/>
              </a:rPr>
              <a:t>Tailored Reporting</a:t>
            </a:r>
            <a:r>
              <a:rPr lang="en-US" sz="2400" dirty="0">
                <a:solidFill>
                  <a:schemeClr val="tx1">
                    <a:lumMod val="95000"/>
                    <a:lumOff val="5000"/>
                  </a:schemeClr>
                </a:solidFill>
                <a:latin typeface="Bahnschrift" panose="020B0502040204020203" pitchFamily="34" charset="0"/>
                <a:cs typeface="Arial" panose="020B0604020202020204" pitchFamily="34" charset="0"/>
              </a:rPr>
              <a:t>” that Aligns with the “</a:t>
            </a:r>
            <a:r>
              <a:rPr lang="en-US" sz="2400" b="1" dirty="0">
                <a:solidFill>
                  <a:schemeClr val="tx1">
                    <a:lumMod val="95000"/>
                    <a:lumOff val="5000"/>
                  </a:schemeClr>
                </a:solidFill>
                <a:latin typeface="Bahnschrift" panose="020B0502040204020203" pitchFamily="34" charset="0"/>
                <a:cs typeface="Arial" panose="020B0604020202020204" pitchFamily="34" charset="0"/>
              </a:rPr>
              <a:t>Lender’s Risk Appetite</a:t>
            </a:r>
            <a:r>
              <a:rPr lang="en-US" sz="2400" dirty="0">
                <a:solidFill>
                  <a:schemeClr val="tx1">
                    <a:lumMod val="95000"/>
                    <a:lumOff val="5000"/>
                  </a:schemeClr>
                </a:solidFill>
                <a:latin typeface="Bahnschrift" panose="020B0502040204020203" pitchFamily="34" charset="0"/>
                <a:cs typeface="Arial" panose="020B0604020202020204" pitchFamily="34" charset="0"/>
              </a:rPr>
              <a:t>” and “</a:t>
            </a:r>
            <a:r>
              <a:rPr lang="en-US" sz="2400" b="1" dirty="0">
                <a:solidFill>
                  <a:schemeClr val="tx1">
                    <a:lumMod val="95000"/>
                    <a:lumOff val="5000"/>
                  </a:schemeClr>
                </a:solidFill>
                <a:latin typeface="Bahnschrift" panose="020B0502040204020203" pitchFamily="34" charset="0"/>
                <a:cs typeface="Arial" panose="020B0604020202020204" pitchFamily="34" charset="0"/>
              </a:rPr>
              <a:t>Evaluation Criteria</a:t>
            </a:r>
            <a:r>
              <a:rPr lang="en-US" sz="2400" dirty="0">
                <a:solidFill>
                  <a:schemeClr val="tx1">
                    <a:lumMod val="95000"/>
                    <a:lumOff val="5000"/>
                  </a:schemeClr>
                </a:solidFill>
                <a:latin typeface="Bahnschrift" panose="020B0502040204020203" pitchFamily="34" charset="0"/>
                <a:cs typeface="Arial" panose="020B0604020202020204" pitchFamily="34" charset="0"/>
              </a:rPr>
              <a:t>”.</a:t>
            </a:r>
            <a:endParaRPr lang="en-IN" sz="2400" dirty="0">
              <a:solidFill>
                <a:schemeClr val="tx1">
                  <a:lumMod val="95000"/>
                  <a:lumOff val="5000"/>
                </a:schemeClr>
              </a:solidFill>
              <a:latin typeface="Bahnschrift" panose="020B0502040204020203" pitchFamily="34" charset="0"/>
              <a:cs typeface="Arial" panose="020B0604020202020204" pitchFamily="34" charset="0"/>
            </a:endParaRPr>
          </a:p>
        </p:txBody>
      </p:sp>
      <p:pic>
        <p:nvPicPr>
          <p:cNvPr id="3" name="Picture 2" descr="How to Read a Digital Footprint | News ...">
            <a:extLst>
              <a:ext uri="{FF2B5EF4-FFF2-40B4-BE49-F238E27FC236}">
                <a16:creationId xmlns:a16="http://schemas.microsoft.com/office/drawing/2014/main" id="{3B03F0A4-6B7A-E100-1174-7E8EFC2FA4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5032568F-7DA8-0BA0-D04E-88D679B2E6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2468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300891"/>
            <a:ext cx="10058400" cy="1450757"/>
          </a:xfrm>
        </p:spPr>
        <p:txBody>
          <a:bodyPr>
            <a:noAutofit/>
          </a:bodyPr>
          <a:lstStyle/>
          <a:p>
            <a:pPr algn="ct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lstStyle/>
          <a:p>
            <a:pPr marL="0" indent="0" algn="just">
              <a:buNone/>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marL="0" indent="0" algn="just">
              <a:buNone/>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marL="0" indent="0" algn="ctr">
              <a:buNone/>
            </a:pPr>
            <a:r>
              <a:rPr lang="en-US" sz="3600" b="1" dirty="0">
                <a:solidFill>
                  <a:schemeClr val="tx1">
                    <a:lumMod val="95000"/>
                    <a:lumOff val="5000"/>
                  </a:schemeClr>
                </a:solidFill>
                <a:latin typeface="Bahnschrift" panose="020B0502040204020203" pitchFamily="34" charset="0"/>
                <a:cs typeface="Arial" panose="020B0604020202020204" pitchFamily="34" charset="0"/>
              </a:rPr>
              <a:t>Benefits for “Lenders” Using the GSTR Analyzer</a:t>
            </a:r>
            <a:endParaRPr lang="en-IN" sz="3600" b="1" dirty="0">
              <a:solidFill>
                <a:schemeClr val="tx1">
                  <a:lumMod val="95000"/>
                  <a:lumOff val="5000"/>
                </a:schemeClr>
              </a:solidFill>
              <a:latin typeface="Bahnschrift" panose="020B0502040204020203" pitchFamily="34" charset="0"/>
              <a:cs typeface="Arial" panose="020B0604020202020204" pitchFamily="34" charset="0"/>
            </a:endParaRPr>
          </a:p>
        </p:txBody>
      </p:sp>
      <p:pic>
        <p:nvPicPr>
          <p:cNvPr id="3" name="Picture 2" descr="How to Read a Digital Footprint | News ...">
            <a:extLst>
              <a:ext uri="{FF2B5EF4-FFF2-40B4-BE49-F238E27FC236}">
                <a16:creationId xmlns:a16="http://schemas.microsoft.com/office/drawing/2014/main" id="{25F57A40-4538-79E7-2B4D-0DDF3BFD46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372F29C5-431E-3EFD-6832-9C91AA05DD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0132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lstStyle/>
          <a:p>
            <a:pPr marL="0" indent="0" algn="ctr">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Improved Accuracy in Creditworthiness Assessment</a:t>
            </a:r>
          </a:p>
          <a:p>
            <a:pPr algn="just">
              <a:buFont typeface="Arial" panose="020B0604020202020204" pitchFamily="34" charset="0"/>
              <a:buChar char="•"/>
            </a:pPr>
            <a:r>
              <a:rPr lang="en-US" sz="2400" dirty="0">
                <a:solidFill>
                  <a:schemeClr val="tx1">
                    <a:lumMod val="95000"/>
                    <a:lumOff val="5000"/>
                  </a:schemeClr>
                </a:solidFill>
                <a:latin typeface="Bahnschrift" panose="020B0502040204020203" pitchFamily="34" charset="0"/>
                <a:cs typeface="Arial" panose="020B0604020202020204" pitchFamily="34" charset="0"/>
              </a:rPr>
              <a:t>By Analyzing a “</a:t>
            </a:r>
            <a:r>
              <a:rPr lang="en-US" sz="2400" b="1" dirty="0">
                <a:solidFill>
                  <a:schemeClr val="tx1">
                    <a:lumMod val="95000"/>
                    <a:lumOff val="5000"/>
                  </a:schemeClr>
                </a:solidFill>
                <a:latin typeface="Bahnschrift" panose="020B0502040204020203" pitchFamily="34" charset="0"/>
                <a:cs typeface="Arial" panose="020B0604020202020204" pitchFamily="34" charset="0"/>
              </a:rPr>
              <a:t>Vast Array of Financial Data</a:t>
            </a:r>
            <a:r>
              <a:rPr lang="en-US" sz="2400" dirty="0">
                <a:solidFill>
                  <a:schemeClr val="tx1">
                    <a:lumMod val="95000"/>
                    <a:lumOff val="5000"/>
                  </a:schemeClr>
                </a:solidFill>
                <a:latin typeface="Bahnschrift" panose="020B0502040204020203" pitchFamily="34" charset="0"/>
                <a:cs typeface="Arial" panose="020B0604020202020204" pitchFamily="34" charset="0"/>
              </a:rPr>
              <a:t>” from GSTR Filings, Lenders can more </a:t>
            </a:r>
            <a:r>
              <a:rPr lang="en-US" sz="2400" b="1" dirty="0">
                <a:solidFill>
                  <a:schemeClr val="tx1">
                    <a:lumMod val="95000"/>
                    <a:lumOff val="5000"/>
                  </a:schemeClr>
                </a:solidFill>
                <a:latin typeface="Bahnschrift" panose="020B0502040204020203" pitchFamily="34" charset="0"/>
                <a:cs typeface="Arial" panose="020B0604020202020204" pitchFamily="34" charset="0"/>
              </a:rPr>
              <a:t>Accurately Gauge a Borrower’s Credit Risk</a:t>
            </a:r>
            <a:r>
              <a:rPr lang="en-US" sz="2400" dirty="0">
                <a:solidFill>
                  <a:schemeClr val="tx1">
                    <a:lumMod val="95000"/>
                    <a:lumOff val="5000"/>
                  </a:schemeClr>
                </a:solidFill>
                <a:latin typeface="Bahnschrift" panose="020B0502040204020203" pitchFamily="34" charset="0"/>
                <a:cs typeface="Arial" panose="020B0604020202020204" pitchFamily="34" charset="0"/>
              </a:rPr>
              <a:t>. </a:t>
            </a:r>
          </a:p>
          <a:p>
            <a:pPr algn="just">
              <a:buFont typeface="Arial" panose="020B0604020202020204" pitchFamily="34" charset="0"/>
              <a:buChar char="•"/>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algn="just">
              <a:buFont typeface="Arial" panose="020B0604020202020204" pitchFamily="34" charset="0"/>
              <a:buChar char="•"/>
            </a:pPr>
            <a:r>
              <a:rPr lang="en-US" sz="2400" dirty="0">
                <a:solidFill>
                  <a:schemeClr val="tx1">
                    <a:lumMod val="95000"/>
                    <a:lumOff val="5000"/>
                  </a:schemeClr>
                </a:solidFill>
                <a:latin typeface="Bahnschrift" panose="020B0502040204020203" pitchFamily="34" charset="0"/>
                <a:cs typeface="Arial" panose="020B0604020202020204" pitchFamily="34" charset="0"/>
              </a:rPr>
              <a:t>This includes a “</a:t>
            </a:r>
            <a:r>
              <a:rPr lang="en-US" sz="2400" b="1" dirty="0">
                <a:solidFill>
                  <a:schemeClr val="tx1">
                    <a:lumMod val="95000"/>
                    <a:lumOff val="5000"/>
                  </a:schemeClr>
                </a:solidFill>
                <a:latin typeface="Bahnschrift" panose="020B0502040204020203" pitchFamily="34" charset="0"/>
                <a:cs typeface="Arial" panose="020B0604020202020204" pitchFamily="34" charset="0"/>
              </a:rPr>
              <a:t>Deeper Understanding</a:t>
            </a:r>
            <a:r>
              <a:rPr lang="en-US" sz="2400" dirty="0">
                <a:solidFill>
                  <a:schemeClr val="tx1">
                    <a:lumMod val="95000"/>
                    <a:lumOff val="5000"/>
                  </a:schemeClr>
                </a:solidFill>
                <a:latin typeface="Bahnschrift" panose="020B0502040204020203" pitchFamily="34" charset="0"/>
                <a:cs typeface="Arial" panose="020B0604020202020204" pitchFamily="34" charset="0"/>
              </a:rPr>
              <a:t>” of their “</a:t>
            </a:r>
            <a:r>
              <a:rPr lang="en-US" sz="2400" b="1" dirty="0">
                <a:solidFill>
                  <a:schemeClr val="tx1">
                    <a:lumMod val="95000"/>
                    <a:lumOff val="5000"/>
                  </a:schemeClr>
                </a:solidFill>
                <a:latin typeface="Bahnschrift" panose="020B0502040204020203" pitchFamily="34" charset="0"/>
                <a:cs typeface="Arial" panose="020B0604020202020204" pitchFamily="34" charset="0"/>
              </a:rPr>
              <a:t>Revenue Streams (Sales)</a:t>
            </a:r>
            <a:r>
              <a:rPr lang="en-US" sz="2400" dirty="0">
                <a:solidFill>
                  <a:schemeClr val="tx1">
                    <a:lumMod val="95000"/>
                    <a:lumOff val="5000"/>
                  </a:schemeClr>
                </a:solidFill>
                <a:latin typeface="Bahnschrift" panose="020B0502040204020203" pitchFamily="34" charset="0"/>
                <a:cs typeface="Arial" panose="020B0604020202020204" pitchFamily="34" charset="0"/>
              </a:rPr>
              <a:t>”, “</a:t>
            </a:r>
            <a:r>
              <a:rPr lang="en-US" sz="2400" b="1" dirty="0">
                <a:solidFill>
                  <a:schemeClr val="tx1">
                    <a:lumMod val="95000"/>
                    <a:lumOff val="5000"/>
                  </a:schemeClr>
                </a:solidFill>
                <a:latin typeface="Bahnschrift" panose="020B0502040204020203" pitchFamily="34" charset="0"/>
                <a:cs typeface="Arial" panose="020B0604020202020204" pitchFamily="34" charset="0"/>
              </a:rPr>
              <a:t>Expense Patterns (Purchases) </a:t>
            </a:r>
            <a:r>
              <a:rPr lang="en-US" sz="2400" dirty="0">
                <a:solidFill>
                  <a:schemeClr val="tx1">
                    <a:lumMod val="95000"/>
                    <a:lumOff val="5000"/>
                  </a:schemeClr>
                </a:solidFill>
                <a:latin typeface="Bahnschrift" panose="020B0502040204020203" pitchFamily="34" charset="0"/>
                <a:cs typeface="Arial" panose="020B0604020202020204" pitchFamily="34" charset="0"/>
              </a:rPr>
              <a:t>”, and Overall “</a:t>
            </a:r>
            <a:r>
              <a:rPr lang="en-US" sz="2400" b="1" dirty="0">
                <a:solidFill>
                  <a:schemeClr val="tx1">
                    <a:lumMod val="95000"/>
                    <a:lumOff val="5000"/>
                  </a:schemeClr>
                </a:solidFill>
                <a:latin typeface="Bahnschrift" panose="020B0502040204020203" pitchFamily="34" charset="0"/>
                <a:cs typeface="Arial" panose="020B0604020202020204" pitchFamily="34" charset="0"/>
              </a:rPr>
              <a:t>Financial Health</a:t>
            </a:r>
            <a:r>
              <a:rPr lang="en-US" sz="2400" dirty="0">
                <a:solidFill>
                  <a:schemeClr val="tx1">
                    <a:lumMod val="95000"/>
                    <a:lumOff val="5000"/>
                  </a:schemeClr>
                </a:solidFill>
                <a:latin typeface="Bahnschrift" panose="020B0502040204020203" pitchFamily="34" charset="0"/>
                <a:cs typeface="Arial" panose="020B0604020202020204" pitchFamily="34" charset="0"/>
              </a:rPr>
              <a:t>”.</a:t>
            </a:r>
            <a:endParaRPr lang="en-IN" sz="2400" dirty="0">
              <a:solidFill>
                <a:schemeClr val="tx1">
                  <a:lumMod val="95000"/>
                  <a:lumOff val="5000"/>
                </a:schemeClr>
              </a:solidFill>
              <a:latin typeface="Bahnschrift" panose="020B0502040204020203" pitchFamily="34" charset="0"/>
              <a:cs typeface="Arial" panose="020B0604020202020204" pitchFamily="34" charset="0"/>
            </a:endParaRPr>
          </a:p>
        </p:txBody>
      </p:sp>
      <p:pic>
        <p:nvPicPr>
          <p:cNvPr id="3" name="Picture 2" descr="How to Read a Digital Footprint | News ...">
            <a:extLst>
              <a:ext uri="{FF2B5EF4-FFF2-40B4-BE49-F238E27FC236}">
                <a16:creationId xmlns:a16="http://schemas.microsoft.com/office/drawing/2014/main" id="{EA6727A3-0EC8-4078-2B59-D5A7322D6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8D0A43D3-CF7F-1C53-3466-967025EFA6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5638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lang="en-US" sz="2300" b="1" dirty="0">
                <a:solidFill>
                  <a:schemeClr val="tx1">
                    <a:lumMod val="95000"/>
                    <a:lumOff val="5000"/>
                  </a:schemeClr>
                </a:solidFill>
                <a:latin typeface="Aptos Narrow" panose="020B0004020202020204" pitchFamily="34" charset="0"/>
              </a:rPr>
              <a:t>‘</a:t>
            </a: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lstStyle/>
          <a:p>
            <a:pPr marL="0" indent="0" algn="ctr">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Time and Cost Efficiency</a:t>
            </a:r>
          </a:p>
          <a:p>
            <a:pPr algn="just">
              <a:buFont typeface="Arial" panose="020B0604020202020204" pitchFamily="34" charset="0"/>
              <a:buChar char="•"/>
            </a:pPr>
            <a:r>
              <a:rPr lang="en-US" sz="2400" dirty="0">
                <a:solidFill>
                  <a:schemeClr val="tx1">
                    <a:lumMod val="95000"/>
                    <a:lumOff val="5000"/>
                  </a:schemeClr>
                </a:solidFill>
                <a:latin typeface="Bahnschrift" panose="020B0502040204020203" pitchFamily="34" charset="0"/>
                <a:cs typeface="Arial" panose="020B0604020202020204" pitchFamily="34" charset="0"/>
              </a:rPr>
              <a:t>The Automation Aspect of the </a:t>
            </a:r>
            <a:r>
              <a:rPr lang="en-US" sz="2400" b="1" dirty="0">
                <a:solidFill>
                  <a:schemeClr val="tx1">
                    <a:lumMod val="95000"/>
                    <a:lumOff val="5000"/>
                  </a:schemeClr>
                </a:solidFill>
                <a:latin typeface="Bahnschrift" panose="020B0502040204020203" pitchFamily="34" charset="0"/>
                <a:cs typeface="Arial" panose="020B0604020202020204" pitchFamily="34" charset="0"/>
              </a:rPr>
              <a:t>GSTR Analyzer Streamlines</a:t>
            </a:r>
            <a:r>
              <a:rPr lang="en-US" sz="2400" dirty="0">
                <a:solidFill>
                  <a:schemeClr val="tx1">
                    <a:lumMod val="95000"/>
                    <a:lumOff val="5000"/>
                  </a:schemeClr>
                </a:solidFill>
                <a:latin typeface="Bahnschrift" panose="020B0502040204020203" pitchFamily="34" charset="0"/>
                <a:cs typeface="Arial" panose="020B0604020202020204" pitchFamily="34" charset="0"/>
              </a:rPr>
              <a:t> the Process of Collecting and </a:t>
            </a:r>
            <a:r>
              <a:rPr lang="en-US" sz="2400" b="1" dirty="0">
                <a:solidFill>
                  <a:schemeClr val="tx1">
                    <a:lumMod val="95000"/>
                    <a:lumOff val="5000"/>
                  </a:schemeClr>
                </a:solidFill>
                <a:latin typeface="Bahnschrift" panose="020B0502040204020203" pitchFamily="34" charset="0"/>
                <a:cs typeface="Arial" panose="020B0604020202020204" pitchFamily="34" charset="0"/>
              </a:rPr>
              <a:t>Analyzing Financial Data</a:t>
            </a:r>
            <a:r>
              <a:rPr lang="en-US" sz="2400" dirty="0">
                <a:solidFill>
                  <a:schemeClr val="tx1">
                    <a:lumMod val="95000"/>
                    <a:lumOff val="5000"/>
                  </a:schemeClr>
                </a:solidFill>
                <a:latin typeface="Bahnschrift" panose="020B0502040204020203" pitchFamily="34" charset="0"/>
                <a:cs typeface="Arial" panose="020B0604020202020204" pitchFamily="34" charset="0"/>
              </a:rPr>
              <a:t>. </a:t>
            </a:r>
          </a:p>
          <a:p>
            <a:pPr algn="just">
              <a:buFont typeface="Arial" panose="020B0604020202020204" pitchFamily="34" charset="0"/>
              <a:buChar char="•"/>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algn="just">
              <a:buFont typeface="Arial" panose="020B0604020202020204" pitchFamily="34" charset="0"/>
              <a:buChar char="•"/>
            </a:pPr>
            <a:r>
              <a:rPr lang="en-US" sz="2400" dirty="0">
                <a:solidFill>
                  <a:schemeClr val="tx1">
                    <a:lumMod val="95000"/>
                    <a:lumOff val="5000"/>
                  </a:schemeClr>
                </a:solidFill>
                <a:latin typeface="Bahnschrift" panose="020B0502040204020203" pitchFamily="34" charset="0"/>
                <a:cs typeface="Arial" panose="020B0604020202020204" pitchFamily="34" charset="0"/>
              </a:rPr>
              <a:t>This Reduces the </a:t>
            </a:r>
            <a:r>
              <a:rPr lang="en-US" sz="2400" b="1" dirty="0">
                <a:solidFill>
                  <a:schemeClr val="tx1">
                    <a:lumMod val="95000"/>
                    <a:lumOff val="5000"/>
                  </a:schemeClr>
                </a:solidFill>
                <a:latin typeface="Bahnschrift" panose="020B0502040204020203" pitchFamily="34" charset="0"/>
                <a:cs typeface="Arial" panose="020B0604020202020204" pitchFamily="34" charset="0"/>
              </a:rPr>
              <a:t>Time and Resources</a:t>
            </a:r>
            <a:r>
              <a:rPr lang="en-US" sz="2400" dirty="0">
                <a:solidFill>
                  <a:schemeClr val="tx1">
                    <a:lumMod val="95000"/>
                    <a:lumOff val="5000"/>
                  </a:schemeClr>
                </a:solidFill>
                <a:latin typeface="Bahnschrift" panose="020B0502040204020203" pitchFamily="34" charset="0"/>
                <a:cs typeface="Arial" panose="020B0604020202020204" pitchFamily="34" charset="0"/>
              </a:rPr>
              <a:t> spent on </a:t>
            </a:r>
            <a:r>
              <a:rPr lang="en-US" sz="2400" b="1" dirty="0">
                <a:solidFill>
                  <a:schemeClr val="tx1">
                    <a:lumMod val="95000"/>
                    <a:lumOff val="5000"/>
                  </a:schemeClr>
                </a:solidFill>
                <a:latin typeface="Bahnschrift" panose="020B0502040204020203" pitchFamily="34" charset="0"/>
                <a:cs typeface="Arial" panose="020B0604020202020204" pitchFamily="34" charset="0"/>
              </a:rPr>
              <a:t>Manual Data Entry</a:t>
            </a:r>
            <a:r>
              <a:rPr lang="en-US" sz="2400" dirty="0">
                <a:solidFill>
                  <a:schemeClr val="tx1">
                    <a:lumMod val="95000"/>
                    <a:lumOff val="5000"/>
                  </a:schemeClr>
                </a:solidFill>
                <a:latin typeface="Bahnschrift" panose="020B0502040204020203" pitchFamily="34" charset="0"/>
                <a:cs typeface="Arial" panose="020B0604020202020204" pitchFamily="34" charset="0"/>
              </a:rPr>
              <a:t> and Analysis, Leading to </a:t>
            </a:r>
            <a:r>
              <a:rPr lang="en-US" sz="2400" b="1" dirty="0">
                <a:solidFill>
                  <a:schemeClr val="tx1">
                    <a:lumMod val="95000"/>
                    <a:lumOff val="5000"/>
                  </a:schemeClr>
                </a:solidFill>
                <a:latin typeface="Bahnschrift" panose="020B0502040204020203" pitchFamily="34" charset="0"/>
                <a:cs typeface="Arial" panose="020B0604020202020204" pitchFamily="34" charset="0"/>
              </a:rPr>
              <a:t>Cost Savings for Lending Institutions</a:t>
            </a:r>
            <a:r>
              <a:rPr lang="en-US" sz="2400" dirty="0">
                <a:solidFill>
                  <a:schemeClr val="tx1">
                    <a:lumMod val="95000"/>
                    <a:lumOff val="5000"/>
                  </a:schemeClr>
                </a:solidFill>
                <a:latin typeface="Bahnschrift" panose="020B0502040204020203" pitchFamily="34" charset="0"/>
                <a:cs typeface="Arial" panose="020B0604020202020204" pitchFamily="34" charset="0"/>
              </a:rPr>
              <a:t>.</a:t>
            </a:r>
            <a:endParaRPr lang="en-IN" sz="2400" dirty="0">
              <a:solidFill>
                <a:schemeClr val="tx1">
                  <a:lumMod val="95000"/>
                  <a:lumOff val="5000"/>
                </a:schemeClr>
              </a:solidFill>
              <a:latin typeface="Bahnschrift" panose="020B0502040204020203" pitchFamily="34" charset="0"/>
              <a:cs typeface="Arial" panose="020B0604020202020204" pitchFamily="34" charset="0"/>
            </a:endParaRPr>
          </a:p>
        </p:txBody>
      </p:sp>
      <p:pic>
        <p:nvPicPr>
          <p:cNvPr id="3" name="Picture 2" descr="How to Read a Digital Footprint | News ...">
            <a:extLst>
              <a:ext uri="{FF2B5EF4-FFF2-40B4-BE49-F238E27FC236}">
                <a16:creationId xmlns:a16="http://schemas.microsoft.com/office/drawing/2014/main" id="{899FCEE8-4938-0A22-3073-4B3030232E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3D7905FF-F581-F20D-F66C-0FFC56253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5156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300891"/>
            <a:ext cx="10058400" cy="1450757"/>
          </a:xfrm>
        </p:spPr>
        <p:txBody>
          <a:bodyPr>
            <a:noAutofit/>
          </a:bodyPr>
          <a:lstStyle/>
          <a:p>
            <a:pPr algn="ct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lstStyle/>
          <a:p>
            <a:pPr marL="0" indent="0" algn="ctr">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Enhanced Portfolio Quality</a:t>
            </a:r>
          </a:p>
          <a:p>
            <a:pPr algn="just">
              <a:buFont typeface="Arial" panose="020B0604020202020204" pitchFamily="34" charset="0"/>
              <a:buChar char="•"/>
            </a:pPr>
            <a:r>
              <a:rPr lang="en-US" sz="2400" dirty="0">
                <a:solidFill>
                  <a:schemeClr val="tx1">
                    <a:lumMod val="95000"/>
                    <a:lumOff val="5000"/>
                  </a:schemeClr>
                </a:solidFill>
                <a:latin typeface="Bahnschrift" panose="020B0502040204020203" pitchFamily="34" charset="0"/>
                <a:cs typeface="Arial" panose="020B0604020202020204" pitchFamily="34" charset="0"/>
              </a:rPr>
              <a:t>With more </a:t>
            </a:r>
            <a:r>
              <a:rPr lang="en-US" sz="2400" b="1" dirty="0">
                <a:solidFill>
                  <a:schemeClr val="tx1">
                    <a:lumMod val="95000"/>
                    <a:lumOff val="5000"/>
                  </a:schemeClr>
                </a:solidFill>
                <a:latin typeface="Bahnschrift" panose="020B0502040204020203" pitchFamily="34" charset="0"/>
                <a:cs typeface="Arial" panose="020B0604020202020204" pitchFamily="34" charset="0"/>
              </a:rPr>
              <a:t>Precise and Comprehensive Data</a:t>
            </a:r>
            <a:r>
              <a:rPr lang="en-US" sz="2400" dirty="0">
                <a:solidFill>
                  <a:schemeClr val="tx1">
                    <a:lumMod val="95000"/>
                    <a:lumOff val="5000"/>
                  </a:schemeClr>
                </a:solidFill>
                <a:latin typeface="Bahnschrift" panose="020B0502040204020203" pitchFamily="34" charset="0"/>
                <a:cs typeface="Arial" panose="020B0604020202020204" pitchFamily="34" charset="0"/>
              </a:rPr>
              <a:t>, Lenders can make </a:t>
            </a:r>
            <a:r>
              <a:rPr lang="en-US" sz="2400" b="1" dirty="0">
                <a:solidFill>
                  <a:schemeClr val="tx1">
                    <a:lumMod val="95000"/>
                    <a:lumOff val="5000"/>
                  </a:schemeClr>
                </a:solidFill>
                <a:latin typeface="Bahnschrift" panose="020B0502040204020203" pitchFamily="34" charset="0"/>
                <a:cs typeface="Arial" panose="020B0604020202020204" pitchFamily="34" charset="0"/>
              </a:rPr>
              <a:t>Better-Informed Lending Decisions</a:t>
            </a:r>
            <a:r>
              <a:rPr lang="en-US" sz="2400" dirty="0">
                <a:solidFill>
                  <a:schemeClr val="tx1">
                    <a:lumMod val="95000"/>
                    <a:lumOff val="5000"/>
                  </a:schemeClr>
                </a:solidFill>
                <a:latin typeface="Bahnschrift" panose="020B0502040204020203" pitchFamily="34" charset="0"/>
                <a:cs typeface="Arial" panose="020B0604020202020204" pitchFamily="34" charset="0"/>
              </a:rPr>
              <a:t>. </a:t>
            </a:r>
          </a:p>
          <a:p>
            <a:pPr algn="just">
              <a:buFont typeface="Arial" panose="020B0604020202020204" pitchFamily="34" charset="0"/>
              <a:buChar char="•"/>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algn="just">
              <a:buFont typeface="Arial" panose="020B0604020202020204" pitchFamily="34" charset="0"/>
              <a:buChar char="•"/>
            </a:pPr>
            <a:r>
              <a:rPr lang="en-US" sz="2400" dirty="0">
                <a:solidFill>
                  <a:schemeClr val="tx1">
                    <a:lumMod val="95000"/>
                    <a:lumOff val="5000"/>
                  </a:schemeClr>
                </a:solidFill>
                <a:latin typeface="Bahnschrift" panose="020B0502040204020203" pitchFamily="34" charset="0"/>
                <a:cs typeface="Arial" panose="020B0604020202020204" pitchFamily="34" charset="0"/>
              </a:rPr>
              <a:t>This Leads to the Development of a </a:t>
            </a:r>
            <a:r>
              <a:rPr lang="en-US" sz="2400" b="1" dirty="0">
                <a:solidFill>
                  <a:schemeClr val="tx1">
                    <a:lumMod val="95000"/>
                    <a:lumOff val="5000"/>
                  </a:schemeClr>
                </a:solidFill>
                <a:latin typeface="Bahnschrift" panose="020B0502040204020203" pitchFamily="34" charset="0"/>
                <a:cs typeface="Arial" panose="020B0604020202020204" pitchFamily="34" charset="0"/>
              </a:rPr>
              <a:t>Higher-Quality Loan Portfolio</a:t>
            </a:r>
            <a:r>
              <a:rPr lang="en-US" sz="2400" dirty="0">
                <a:solidFill>
                  <a:schemeClr val="tx1">
                    <a:lumMod val="95000"/>
                    <a:lumOff val="5000"/>
                  </a:schemeClr>
                </a:solidFill>
                <a:latin typeface="Bahnschrift" panose="020B0502040204020203" pitchFamily="34" charset="0"/>
                <a:cs typeface="Arial" panose="020B0604020202020204" pitchFamily="34" charset="0"/>
              </a:rPr>
              <a:t> with </a:t>
            </a:r>
            <a:r>
              <a:rPr lang="en-US" sz="2400" b="1" dirty="0">
                <a:solidFill>
                  <a:schemeClr val="tx1">
                    <a:lumMod val="95000"/>
                    <a:lumOff val="5000"/>
                  </a:schemeClr>
                </a:solidFill>
                <a:latin typeface="Bahnschrift" panose="020B0502040204020203" pitchFamily="34" charset="0"/>
                <a:cs typeface="Arial" panose="020B0604020202020204" pitchFamily="34" charset="0"/>
              </a:rPr>
              <a:t>Reduced Default / Credit Risks</a:t>
            </a:r>
            <a:r>
              <a:rPr lang="en-US" sz="2400" dirty="0">
                <a:solidFill>
                  <a:schemeClr val="tx1">
                    <a:lumMod val="95000"/>
                    <a:lumOff val="5000"/>
                  </a:schemeClr>
                </a:solidFill>
                <a:latin typeface="Bahnschrift" panose="020B0502040204020203" pitchFamily="34" charset="0"/>
                <a:cs typeface="Arial" panose="020B0604020202020204" pitchFamily="34" charset="0"/>
              </a:rPr>
              <a:t>.</a:t>
            </a:r>
            <a:endParaRPr lang="en-IN" sz="2400" dirty="0">
              <a:solidFill>
                <a:schemeClr val="tx1">
                  <a:lumMod val="95000"/>
                  <a:lumOff val="5000"/>
                </a:schemeClr>
              </a:solidFill>
              <a:latin typeface="Bahnschrift" panose="020B0502040204020203" pitchFamily="34" charset="0"/>
              <a:cs typeface="Arial" panose="020B0604020202020204" pitchFamily="34" charset="0"/>
            </a:endParaRPr>
          </a:p>
        </p:txBody>
      </p:sp>
      <p:pic>
        <p:nvPicPr>
          <p:cNvPr id="3" name="Picture 2" descr="How to Read a Digital Footprint | News ...">
            <a:extLst>
              <a:ext uri="{FF2B5EF4-FFF2-40B4-BE49-F238E27FC236}">
                <a16:creationId xmlns:a16="http://schemas.microsoft.com/office/drawing/2014/main" id="{3E351513-3381-6D05-097C-954117E787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81489A22-292A-F9C0-22DE-89950DE9AA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0347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300891"/>
            <a:ext cx="10058400" cy="1450757"/>
          </a:xfrm>
        </p:spPr>
        <p:txBody>
          <a:bodyPr>
            <a:noAutofit/>
          </a:bodyPr>
          <a:lstStyle/>
          <a:p>
            <a:pPr algn="ct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lstStyle/>
          <a:p>
            <a:pPr marL="0" indent="0" algn="ctr">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Customized Lending Solutions</a:t>
            </a:r>
          </a:p>
          <a:p>
            <a:pPr algn="just">
              <a:buFont typeface="Arial" panose="020B0604020202020204" pitchFamily="34" charset="0"/>
              <a:buChar char="•"/>
            </a:pPr>
            <a:r>
              <a:rPr lang="en-US" sz="2400" dirty="0">
                <a:solidFill>
                  <a:schemeClr val="tx1">
                    <a:lumMod val="95000"/>
                    <a:lumOff val="5000"/>
                  </a:schemeClr>
                </a:solidFill>
                <a:latin typeface="Bahnschrift" panose="020B0502040204020203" pitchFamily="34" charset="0"/>
                <a:cs typeface="Arial" panose="020B0604020202020204" pitchFamily="34" charset="0"/>
              </a:rPr>
              <a:t>Lenders Can </a:t>
            </a:r>
            <a:r>
              <a:rPr lang="en-US" sz="2400" b="1" dirty="0">
                <a:solidFill>
                  <a:schemeClr val="tx1">
                    <a:lumMod val="95000"/>
                    <a:lumOff val="5000"/>
                  </a:schemeClr>
                </a:solidFill>
                <a:latin typeface="Bahnschrift" panose="020B0502040204020203" pitchFamily="34" charset="0"/>
                <a:cs typeface="Arial" panose="020B0604020202020204" pitchFamily="34" charset="0"/>
              </a:rPr>
              <a:t>Tailor their Products and Services</a:t>
            </a:r>
            <a:r>
              <a:rPr lang="en-US" sz="2400" dirty="0">
                <a:solidFill>
                  <a:schemeClr val="tx1">
                    <a:lumMod val="95000"/>
                    <a:lumOff val="5000"/>
                  </a:schemeClr>
                </a:solidFill>
                <a:latin typeface="Bahnschrift" panose="020B0502040204020203" pitchFamily="34" charset="0"/>
                <a:cs typeface="Arial" panose="020B0604020202020204" pitchFamily="34" charset="0"/>
              </a:rPr>
              <a:t> based on the Nuanced Understanding of a </a:t>
            </a:r>
            <a:r>
              <a:rPr lang="en-US" sz="2400" b="1" dirty="0">
                <a:solidFill>
                  <a:schemeClr val="tx1">
                    <a:lumMod val="95000"/>
                    <a:lumOff val="5000"/>
                  </a:schemeClr>
                </a:solidFill>
                <a:latin typeface="Bahnschrift" panose="020B0502040204020203" pitchFamily="34" charset="0"/>
                <a:cs typeface="Arial" panose="020B0604020202020204" pitchFamily="34" charset="0"/>
              </a:rPr>
              <a:t>Borrower’s Financial Situation</a:t>
            </a:r>
            <a:r>
              <a:rPr lang="en-US" sz="2400" dirty="0">
                <a:solidFill>
                  <a:schemeClr val="tx1">
                    <a:lumMod val="95000"/>
                    <a:lumOff val="5000"/>
                  </a:schemeClr>
                </a:solidFill>
                <a:latin typeface="Bahnschrift" panose="020B0502040204020203" pitchFamily="34" charset="0"/>
                <a:cs typeface="Arial" panose="020B0604020202020204" pitchFamily="34" charset="0"/>
              </a:rPr>
              <a:t>. </a:t>
            </a:r>
          </a:p>
          <a:p>
            <a:pPr algn="just">
              <a:buFont typeface="Arial" panose="020B0604020202020204" pitchFamily="34" charset="0"/>
              <a:buChar char="•"/>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algn="just">
              <a:buFont typeface="Arial" panose="020B0604020202020204" pitchFamily="34" charset="0"/>
              <a:buChar char="•"/>
            </a:pPr>
            <a:r>
              <a:rPr lang="en-US" sz="2400" dirty="0">
                <a:solidFill>
                  <a:schemeClr val="tx1">
                    <a:lumMod val="95000"/>
                    <a:lumOff val="5000"/>
                  </a:schemeClr>
                </a:solidFill>
                <a:latin typeface="Bahnschrift" panose="020B0502040204020203" pitchFamily="34" charset="0"/>
                <a:cs typeface="Arial" panose="020B0604020202020204" pitchFamily="34" charset="0"/>
              </a:rPr>
              <a:t>This Enables them to </a:t>
            </a:r>
            <a:r>
              <a:rPr lang="en-US" sz="2400" b="1" dirty="0">
                <a:solidFill>
                  <a:schemeClr val="tx1">
                    <a:lumMod val="95000"/>
                    <a:lumOff val="5000"/>
                  </a:schemeClr>
                </a:solidFill>
                <a:latin typeface="Bahnschrift" panose="020B0502040204020203" pitchFamily="34" charset="0"/>
                <a:cs typeface="Arial" panose="020B0604020202020204" pitchFamily="34" charset="0"/>
              </a:rPr>
              <a:t>Offer more Personalized and Competitive Lending</a:t>
            </a:r>
            <a:r>
              <a:rPr lang="en-US" sz="2400" dirty="0">
                <a:solidFill>
                  <a:schemeClr val="tx1">
                    <a:lumMod val="95000"/>
                    <a:lumOff val="5000"/>
                  </a:schemeClr>
                </a:solidFill>
                <a:latin typeface="Bahnschrift" panose="020B0502040204020203" pitchFamily="34" charset="0"/>
                <a:cs typeface="Arial" panose="020B0604020202020204" pitchFamily="34" charset="0"/>
              </a:rPr>
              <a:t> Solutions.</a:t>
            </a:r>
            <a:endParaRPr lang="en-IN" sz="2400" dirty="0">
              <a:solidFill>
                <a:schemeClr val="tx1">
                  <a:lumMod val="95000"/>
                  <a:lumOff val="5000"/>
                </a:schemeClr>
              </a:solidFill>
              <a:latin typeface="Bahnschrift" panose="020B0502040204020203" pitchFamily="34" charset="0"/>
              <a:cs typeface="Arial" panose="020B0604020202020204" pitchFamily="34" charset="0"/>
            </a:endParaRPr>
          </a:p>
        </p:txBody>
      </p:sp>
      <p:pic>
        <p:nvPicPr>
          <p:cNvPr id="3" name="Picture 2" descr="How to Read a Digital Footprint | News ...">
            <a:extLst>
              <a:ext uri="{FF2B5EF4-FFF2-40B4-BE49-F238E27FC236}">
                <a16:creationId xmlns:a16="http://schemas.microsoft.com/office/drawing/2014/main" id="{094D289A-8C72-BA4A-0AF2-269FEA4B6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E6766F09-DCB3-C804-6F50-87332B5944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5118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lstStyle/>
          <a:p>
            <a:pPr algn="ctr">
              <a:buFont typeface="Arial" panose="020B0604020202020204" pitchFamily="34" charset="0"/>
              <a:buChar char="•"/>
            </a:pPr>
            <a:r>
              <a:rPr lang="en-US" sz="2400" b="1" dirty="0">
                <a:solidFill>
                  <a:schemeClr val="tx1">
                    <a:lumMod val="95000"/>
                    <a:lumOff val="5000"/>
                  </a:schemeClr>
                </a:solidFill>
                <a:latin typeface="Bahnschrift" panose="020B0502040204020203" pitchFamily="34" charset="0"/>
                <a:cs typeface="Arial" panose="020B0604020202020204" pitchFamily="34" charset="0"/>
              </a:rPr>
              <a:t>Regulatory Compliance and Transparency</a:t>
            </a:r>
          </a:p>
          <a:p>
            <a:pPr algn="just">
              <a:buFont typeface="Arial" panose="020B0604020202020204" pitchFamily="34" charset="0"/>
              <a:buChar char="•"/>
            </a:pPr>
            <a:r>
              <a:rPr lang="en-US" sz="2400" dirty="0">
                <a:solidFill>
                  <a:schemeClr val="tx1">
                    <a:lumMod val="95000"/>
                    <a:lumOff val="5000"/>
                  </a:schemeClr>
                </a:solidFill>
                <a:latin typeface="Bahnschrift" panose="020B0502040204020203" pitchFamily="34" charset="0"/>
                <a:cs typeface="Arial" panose="020B0604020202020204" pitchFamily="34" charset="0"/>
              </a:rPr>
              <a:t>The Tool Aids in </a:t>
            </a:r>
            <a:r>
              <a:rPr lang="en-US" sz="2400" b="1" dirty="0">
                <a:solidFill>
                  <a:schemeClr val="tx1">
                    <a:lumMod val="95000"/>
                    <a:lumOff val="5000"/>
                  </a:schemeClr>
                </a:solidFill>
                <a:latin typeface="Bahnschrift" panose="020B0502040204020203" pitchFamily="34" charset="0"/>
                <a:cs typeface="Arial" panose="020B0604020202020204" pitchFamily="34" charset="0"/>
              </a:rPr>
              <a:t>Ensuring Compliance with Financial Regulations</a:t>
            </a:r>
            <a:r>
              <a:rPr lang="en-US" sz="2400" dirty="0">
                <a:solidFill>
                  <a:schemeClr val="tx1">
                    <a:lumMod val="95000"/>
                    <a:lumOff val="5000"/>
                  </a:schemeClr>
                </a:solidFill>
                <a:latin typeface="Bahnschrift" panose="020B0502040204020203" pitchFamily="34" charset="0"/>
                <a:cs typeface="Arial" panose="020B0604020202020204" pitchFamily="34" charset="0"/>
              </a:rPr>
              <a:t> by Providing a Transparent Overview of a </a:t>
            </a:r>
            <a:r>
              <a:rPr lang="en-US" sz="2400" b="1" dirty="0">
                <a:solidFill>
                  <a:schemeClr val="tx1">
                    <a:lumMod val="95000"/>
                    <a:lumOff val="5000"/>
                  </a:schemeClr>
                </a:solidFill>
                <a:latin typeface="Bahnschrift" panose="020B0502040204020203" pitchFamily="34" charset="0"/>
                <a:cs typeface="Arial" panose="020B0604020202020204" pitchFamily="34" charset="0"/>
              </a:rPr>
              <a:t>Borrower’s Tax Filings and Financial Activities</a:t>
            </a:r>
            <a:r>
              <a:rPr lang="en-US" sz="2400" dirty="0">
                <a:solidFill>
                  <a:schemeClr val="tx1">
                    <a:lumMod val="95000"/>
                    <a:lumOff val="5000"/>
                  </a:schemeClr>
                </a:solidFill>
                <a:latin typeface="Bahnschrift" panose="020B0502040204020203" pitchFamily="34" charset="0"/>
                <a:cs typeface="Arial" panose="020B0604020202020204" pitchFamily="34" charset="0"/>
              </a:rPr>
              <a:t>. </a:t>
            </a:r>
          </a:p>
          <a:p>
            <a:pPr algn="just">
              <a:buFont typeface="Arial" panose="020B0604020202020204" pitchFamily="34" charset="0"/>
              <a:buChar char="•"/>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algn="just">
              <a:buFont typeface="Arial" panose="020B0604020202020204" pitchFamily="34" charset="0"/>
              <a:buChar char="•"/>
            </a:pPr>
            <a:r>
              <a:rPr lang="en-US" sz="2400" dirty="0">
                <a:solidFill>
                  <a:schemeClr val="tx1">
                    <a:lumMod val="95000"/>
                    <a:lumOff val="5000"/>
                  </a:schemeClr>
                </a:solidFill>
                <a:latin typeface="Bahnschrift" panose="020B0502040204020203" pitchFamily="34" charset="0"/>
                <a:cs typeface="Arial" panose="020B0604020202020204" pitchFamily="34" charset="0"/>
              </a:rPr>
              <a:t>This Transparency is Critical in maintaining </a:t>
            </a:r>
            <a:r>
              <a:rPr lang="en-US" sz="2400" b="1" dirty="0">
                <a:solidFill>
                  <a:schemeClr val="tx1">
                    <a:lumMod val="95000"/>
                    <a:lumOff val="5000"/>
                  </a:schemeClr>
                </a:solidFill>
                <a:latin typeface="Bahnschrift" panose="020B0502040204020203" pitchFamily="34" charset="0"/>
                <a:cs typeface="Arial" panose="020B0604020202020204" pitchFamily="34" charset="0"/>
              </a:rPr>
              <a:t>Trust and Integrity in the Financial System</a:t>
            </a:r>
            <a:r>
              <a:rPr lang="en-US" sz="2400" dirty="0">
                <a:solidFill>
                  <a:schemeClr val="tx1">
                    <a:lumMod val="95000"/>
                    <a:lumOff val="5000"/>
                  </a:schemeClr>
                </a:solidFill>
                <a:latin typeface="Bahnschrift" panose="020B0502040204020203" pitchFamily="34" charset="0"/>
                <a:cs typeface="Arial" panose="020B0604020202020204" pitchFamily="34" charset="0"/>
              </a:rPr>
              <a:t>.</a:t>
            </a:r>
            <a:endParaRPr lang="en-IN" sz="2400" dirty="0">
              <a:solidFill>
                <a:schemeClr val="tx1">
                  <a:lumMod val="95000"/>
                  <a:lumOff val="5000"/>
                </a:schemeClr>
              </a:solidFill>
              <a:latin typeface="Bahnschrift" panose="020B0502040204020203" pitchFamily="34" charset="0"/>
              <a:cs typeface="Arial" panose="020B0604020202020204" pitchFamily="34" charset="0"/>
            </a:endParaRPr>
          </a:p>
        </p:txBody>
      </p:sp>
      <p:pic>
        <p:nvPicPr>
          <p:cNvPr id="3" name="Picture 2" descr="How to Read a Digital Footprint | News ...">
            <a:extLst>
              <a:ext uri="{FF2B5EF4-FFF2-40B4-BE49-F238E27FC236}">
                <a16:creationId xmlns:a16="http://schemas.microsoft.com/office/drawing/2014/main" id="{50EA83B4-90EA-FB19-0CC4-12F686FA07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1BB0A164-4AB8-DD3A-15B8-59BE8AD2F7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266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lstStyle/>
          <a:p>
            <a:pPr marL="0" indent="0" algn="ctr">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Early Warning Signals</a:t>
            </a:r>
          </a:p>
          <a:p>
            <a:pPr algn="just">
              <a:buFont typeface="Arial" panose="020B0604020202020204" pitchFamily="34" charset="0"/>
              <a:buChar char="•"/>
            </a:pPr>
            <a:r>
              <a:rPr lang="en-US" sz="2400" dirty="0">
                <a:solidFill>
                  <a:schemeClr val="tx1">
                    <a:lumMod val="95000"/>
                    <a:lumOff val="5000"/>
                  </a:schemeClr>
                </a:solidFill>
                <a:latin typeface="Bahnschrift" panose="020B0502040204020203" pitchFamily="34" charset="0"/>
                <a:cs typeface="Arial" panose="020B0604020202020204" pitchFamily="34" charset="0"/>
              </a:rPr>
              <a:t>The </a:t>
            </a:r>
            <a:r>
              <a:rPr lang="en-US" sz="2400" b="1" dirty="0">
                <a:solidFill>
                  <a:schemeClr val="tx1">
                    <a:lumMod val="95000"/>
                    <a:lumOff val="5000"/>
                  </a:schemeClr>
                </a:solidFill>
                <a:latin typeface="Bahnschrift" panose="020B0502040204020203" pitchFamily="34" charset="0"/>
                <a:cs typeface="Arial" panose="020B0604020202020204" pitchFamily="34" charset="0"/>
              </a:rPr>
              <a:t>Ability to Detect Anomalies</a:t>
            </a:r>
            <a:r>
              <a:rPr lang="en-US" sz="2400" dirty="0">
                <a:solidFill>
                  <a:schemeClr val="tx1">
                    <a:lumMod val="95000"/>
                    <a:lumOff val="5000"/>
                  </a:schemeClr>
                </a:solidFill>
                <a:latin typeface="Bahnschrift" panose="020B0502040204020203" pitchFamily="34" charset="0"/>
                <a:cs typeface="Arial" panose="020B0604020202020204" pitchFamily="34" charset="0"/>
              </a:rPr>
              <a:t> and </a:t>
            </a:r>
            <a:r>
              <a:rPr lang="en-US" sz="2400" b="1" dirty="0">
                <a:solidFill>
                  <a:schemeClr val="tx1">
                    <a:lumMod val="95000"/>
                    <a:lumOff val="5000"/>
                  </a:schemeClr>
                </a:solidFill>
                <a:latin typeface="Bahnschrift" panose="020B0502040204020203" pitchFamily="34" charset="0"/>
                <a:cs typeface="Arial" panose="020B0604020202020204" pitchFamily="34" charset="0"/>
              </a:rPr>
              <a:t>Irregular Patterns</a:t>
            </a:r>
            <a:r>
              <a:rPr lang="en-US" sz="2400" dirty="0">
                <a:solidFill>
                  <a:schemeClr val="tx1">
                    <a:lumMod val="95000"/>
                    <a:lumOff val="5000"/>
                  </a:schemeClr>
                </a:solidFill>
                <a:latin typeface="Bahnschrift" panose="020B0502040204020203" pitchFamily="34" charset="0"/>
                <a:cs typeface="Arial" panose="020B0604020202020204" pitchFamily="34" charset="0"/>
              </a:rPr>
              <a:t> in Financial Data Serves as an </a:t>
            </a:r>
            <a:r>
              <a:rPr lang="en-US" sz="2400" b="1" dirty="0">
                <a:solidFill>
                  <a:schemeClr val="tx1">
                    <a:lumMod val="95000"/>
                    <a:lumOff val="5000"/>
                  </a:schemeClr>
                </a:solidFill>
                <a:latin typeface="Bahnschrift" panose="020B0502040204020203" pitchFamily="34" charset="0"/>
                <a:cs typeface="Arial" panose="020B0604020202020204" pitchFamily="34" charset="0"/>
              </a:rPr>
              <a:t>Early Warning System</a:t>
            </a:r>
            <a:r>
              <a:rPr lang="en-US" sz="2400" dirty="0">
                <a:solidFill>
                  <a:schemeClr val="tx1">
                    <a:lumMod val="95000"/>
                    <a:lumOff val="5000"/>
                  </a:schemeClr>
                </a:solidFill>
                <a:latin typeface="Bahnschrift" panose="020B0502040204020203" pitchFamily="34" charset="0"/>
                <a:cs typeface="Arial" panose="020B0604020202020204" pitchFamily="34" charset="0"/>
              </a:rPr>
              <a:t>. </a:t>
            </a:r>
          </a:p>
          <a:p>
            <a:pPr algn="just">
              <a:buFont typeface="Arial" panose="020B0604020202020204" pitchFamily="34" charset="0"/>
              <a:buChar char="•"/>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algn="just">
              <a:buFont typeface="Arial" panose="020B0604020202020204" pitchFamily="34" charset="0"/>
              <a:buChar char="•"/>
            </a:pPr>
            <a:r>
              <a:rPr lang="en-US" sz="2400" dirty="0">
                <a:solidFill>
                  <a:schemeClr val="tx1">
                    <a:lumMod val="95000"/>
                    <a:lumOff val="5000"/>
                  </a:schemeClr>
                </a:solidFill>
                <a:latin typeface="Bahnschrift" panose="020B0502040204020203" pitchFamily="34" charset="0"/>
                <a:cs typeface="Arial" panose="020B0604020202020204" pitchFamily="34" charset="0"/>
              </a:rPr>
              <a:t>Lenders can </a:t>
            </a:r>
            <a:r>
              <a:rPr lang="en-US" sz="2400" b="1" dirty="0">
                <a:solidFill>
                  <a:schemeClr val="tx1">
                    <a:lumMod val="95000"/>
                    <a:lumOff val="5000"/>
                  </a:schemeClr>
                </a:solidFill>
                <a:latin typeface="Bahnschrift" panose="020B0502040204020203" pitchFamily="34" charset="0"/>
                <a:cs typeface="Arial" panose="020B0604020202020204" pitchFamily="34" charset="0"/>
              </a:rPr>
              <a:t>Proactively Address Potential Issues</a:t>
            </a:r>
            <a:r>
              <a:rPr lang="en-US" sz="2400" dirty="0">
                <a:solidFill>
                  <a:schemeClr val="tx1">
                    <a:lumMod val="95000"/>
                    <a:lumOff val="5000"/>
                  </a:schemeClr>
                </a:solidFill>
                <a:latin typeface="Bahnschrift" panose="020B0502040204020203" pitchFamily="34" charset="0"/>
                <a:cs typeface="Arial" panose="020B0604020202020204" pitchFamily="34" charset="0"/>
              </a:rPr>
              <a:t> before they </a:t>
            </a:r>
            <a:r>
              <a:rPr lang="en-US" sz="2400" b="1" dirty="0">
                <a:solidFill>
                  <a:schemeClr val="tx1">
                    <a:lumMod val="95000"/>
                    <a:lumOff val="5000"/>
                  </a:schemeClr>
                </a:solidFill>
                <a:latin typeface="Bahnschrift" panose="020B0502040204020203" pitchFamily="34" charset="0"/>
                <a:cs typeface="Arial" panose="020B0604020202020204" pitchFamily="34" charset="0"/>
              </a:rPr>
              <a:t>Become Significant Problems</a:t>
            </a:r>
            <a:r>
              <a:rPr lang="en-US" sz="2400" dirty="0">
                <a:solidFill>
                  <a:schemeClr val="tx1">
                    <a:lumMod val="95000"/>
                    <a:lumOff val="5000"/>
                  </a:schemeClr>
                </a:solidFill>
                <a:latin typeface="Bahnschrift" panose="020B0502040204020203" pitchFamily="34" charset="0"/>
                <a:cs typeface="Arial" panose="020B0604020202020204" pitchFamily="34" charset="0"/>
              </a:rPr>
              <a:t>.</a:t>
            </a:r>
            <a:endParaRPr lang="en-IN" sz="2400" dirty="0">
              <a:solidFill>
                <a:schemeClr val="tx1">
                  <a:lumMod val="95000"/>
                  <a:lumOff val="5000"/>
                </a:schemeClr>
              </a:solidFill>
              <a:latin typeface="Bahnschrift" panose="020B0502040204020203" pitchFamily="34" charset="0"/>
              <a:cs typeface="Arial" panose="020B0604020202020204" pitchFamily="34" charset="0"/>
            </a:endParaRPr>
          </a:p>
        </p:txBody>
      </p:sp>
      <p:pic>
        <p:nvPicPr>
          <p:cNvPr id="3" name="Picture 2" descr="How to Read a Digital Footprint | News ...">
            <a:extLst>
              <a:ext uri="{FF2B5EF4-FFF2-40B4-BE49-F238E27FC236}">
                <a16:creationId xmlns:a16="http://schemas.microsoft.com/office/drawing/2014/main" id="{7782E815-5F20-6780-19A7-1927BEE98C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A8F058BC-1F3E-C876-9425-E7542E3E9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17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normAutofit/>
          </a:bodyPr>
          <a:lstStyle/>
          <a:p>
            <a:pPr marL="0" indent="0" algn="just">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Browsers</a:t>
            </a:r>
            <a:r>
              <a:rPr lang="en-US" sz="2400" dirty="0">
                <a:solidFill>
                  <a:schemeClr val="tx1">
                    <a:lumMod val="95000"/>
                    <a:lumOff val="5000"/>
                  </a:schemeClr>
                </a:solidFill>
                <a:latin typeface="Bahnschrift" panose="020B0502040204020203" pitchFamily="34" charset="0"/>
                <a:cs typeface="Arial" panose="020B0604020202020204" pitchFamily="34" charset="0"/>
              </a:rPr>
              <a:t>: Your Web Browser exchanges different kinds of information with websites. </a:t>
            </a:r>
          </a:p>
          <a:p>
            <a:pPr marL="0" indent="0" algn="just">
              <a:buNone/>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marL="0" indent="0" algn="just">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IP Addresses</a:t>
            </a:r>
            <a:r>
              <a:rPr lang="en-US" sz="2400" dirty="0">
                <a:solidFill>
                  <a:schemeClr val="tx1">
                    <a:lumMod val="95000"/>
                    <a:lumOff val="5000"/>
                  </a:schemeClr>
                </a:solidFill>
                <a:latin typeface="Bahnschrift" panose="020B0502040204020203" pitchFamily="34" charset="0"/>
                <a:cs typeface="Arial" panose="020B0604020202020204" pitchFamily="34" charset="0"/>
              </a:rPr>
              <a:t>: Every Device You use to access the Internet is assigned a </a:t>
            </a:r>
            <a:r>
              <a:rPr lang="en-US" sz="2400" b="1" dirty="0">
                <a:solidFill>
                  <a:schemeClr val="tx1">
                    <a:lumMod val="95000"/>
                    <a:lumOff val="5000"/>
                  </a:schemeClr>
                </a:solidFill>
                <a:latin typeface="Bahnschrift" panose="020B0502040204020203" pitchFamily="34" charset="0"/>
                <a:cs typeface="Arial" panose="020B0604020202020204" pitchFamily="34" charset="0"/>
              </a:rPr>
              <a:t>unique identifying string of characters called an IP address</a:t>
            </a:r>
            <a:r>
              <a:rPr lang="en-US" sz="2400" dirty="0">
                <a:solidFill>
                  <a:schemeClr val="tx1">
                    <a:lumMod val="95000"/>
                    <a:lumOff val="5000"/>
                  </a:schemeClr>
                </a:solidFill>
                <a:latin typeface="Bahnschrift" panose="020B0502040204020203" pitchFamily="34" charset="0"/>
                <a:cs typeface="Arial" panose="020B0604020202020204" pitchFamily="34" charset="0"/>
              </a:rPr>
              <a:t>. You can think of it as something of a </a:t>
            </a:r>
            <a:r>
              <a:rPr lang="en-US" sz="2400" b="1" dirty="0">
                <a:solidFill>
                  <a:schemeClr val="tx1">
                    <a:lumMod val="95000"/>
                    <a:lumOff val="5000"/>
                  </a:schemeClr>
                </a:solidFill>
                <a:latin typeface="Bahnschrift" panose="020B0502040204020203" pitchFamily="34" charset="0"/>
                <a:cs typeface="Arial" panose="020B0604020202020204" pitchFamily="34" charset="0"/>
              </a:rPr>
              <a:t>digital fingerprint</a:t>
            </a:r>
            <a:r>
              <a:rPr lang="en-US" sz="2400" dirty="0">
                <a:solidFill>
                  <a:schemeClr val="tx1">
                    <a:lumMod val="95000"/>
                    <a:lumOff val="5000"/>
                  </a:schemeClr>
                </a:solidFill>
                <a:latin typeface="Bahnschrift" panose="020B0502040204020203" pitchFamily="34" charset="0"/>
                <a:cs typeface="Arial" panose="020B0604020202020204" pitchFamily="34" charset="0"/>
              </a:rPr>
              <a:t>. Threat players may use </a:t>
            </a:r>
            <a:r>
              <a:rPr lang="en-US" sz="2400" b="1" dirty="0">
                <a:solidFill>
                  <a:schemeClr val="tx1">
                    <a:lumMod val="95000"/>
                    <a:lumOff val="5000"/>
                  </a:schemeClr>
                </a:solidFill>
                <a:latin typeface="Bahnschrift" panose="020B0502040204020203" pitchFamily="34" charset="0"/>
                <a:cs typeface="Arial" panose="020B0604020202020204" pitchFamily="34" charset="0"/>
              </a:rPr>
              <a:t>Your IP address to track your location</a:t>
            </a:r>
            <a:r>
              <a:rPr lang="en-US" sz="2400" dirty="0">
                <a:solidFill>
                  <a:schemeClr val="tx1">
                    <a:lumMod val="95000"/>
                    <a:lumOff val="5000"/>
                  </a:schemeClr>
                </a:solidFill>
                <a:latin typeface="Bahnschrift" panose="020B0502040204020203" pitchFamily="34" charset="0"/>
                <a:cs typeface="Arial" panose="020B0604020202020204" pitchFamily="34" charset="0"/>
              </a:rPr>
              <a:t>, frame you for a Cybercrime, or Launch Compelling Scams. </a:t>
            </a:r>
          </a:p>
        </p:txBody>
      </p:sp>
      <p:pic>
        <p:nvPicPr>
          <p:cNvPr id="4" name="Picture 3" descr="How to Read a Digital Footprint | News ...">
            <a:extLst>
              <a:ext uri="{FF2B5EF4-FFF2-40B4-BE49-F238E27FC236}">
                <a16:creationId xmlns:a16="http://schemas.microsoft.com/office/drawing/2014/main" id="{AC9982FE-5AB8-CA74-B740-D0136A6705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CWAI">
            <a:extLst>
              <a:ext uri="{FF2B5EF4-FFF2-40B4-BE49-F238E27FC236}">
                <a16:creationId xmlns:a16="http://schemas.microsoft.com/office/drawing/2014/main" id="{19481747-7438-88FB-261B-E868283A6F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7109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300891"/>
            <a:ext cx="10058400" cy="1450757"/>
          </a:xfrm>
        </p:spPr>
        <p:txBody>
          <a:bodyPr>
            <a:noAutofit/>
          </a:bodyPr>
          <a:lstStyle/>
          <a:p>
            <a:pPr algn="ct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lstStyle/>
          <a:p>
            <a:pPr marL="0" indent="0" algn="ctr">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Market Adaptability</a:t>
            </a:r>
          </a:p>
          <a:p>
            <a:pPr algn="just">
              <a:buFont typeface="Arial" panose="020B0604020202020204" pitchFamily="34" charset="0"/>
              <a:buChar char="•"/>
            </a:pPr>
            <a:r>
              <a:rPr lang="en-US" sz="2400" dirty="0">
                <a:solidFill>
                  <a:schemeClr val="tx1">
                    <a:lumMod val="95000"/>
                    <a:lumOff val="5000"/>
                  </a:schemeClr>
                </a:solidFill>
                <a:latin typeface="Bahnschrift" panose="020B0502040204020203" pitchFamily="34" charset="0"/>
                <a:cs typeface="Arial" panose="020B0604020202020204" pitchFamily="34" charset="0"/>
              </a:rPr>
              <a:t>In a rapidly </a:t>
            </a:r>
            <a:r>
              <a:rPr lang="en-US" sz="2400" b="1" dirty="0">
                <a:solidFill>
                  <a:schemeClr val="tx1">
                    <a:lumMod val="95000"/>
                    <a:lumOff val="5000"/>
                  </a:schemeClr>
                </a:solidFill>
                <a:latin typeface="Bahnschrift" panose="020B0502040204020203" pitchFamily="34" charset="0"/>
                <a:cs typeface="Arial" panose="020B0604020202020204" pitchFamily="34" charset="0"/>
              </a:rPr>
              <a:t>Changing Financial Landscape</a:t>
            </a:r>
            <a:r>
              <a:rPr lang="en-US" sz="2400" dirty="0">
                <a:solidFill>
                  <a:schemeClr val="tx1">
                    <a:lumMod val="95000"/>
                    <a:lumOff val="5000"/>
                  </a:schemeClr>
                </a:solidFill>
                <a:latin typeface="Bahnschrift" panose="020B0502040204020203" pitchFamily="34" charset="0"/>
                <a:cs typeface="Arial" panose="020B0604020202020204" pitchFamily="34" charset="0"/>
              </a:rPr>
              <a:t>, the GSTR Analysis Tool equips lenders to </a:t>
            </a:r>
            <a:r>
              <a:rPr lang="en-US" sz="2400" b="1" dirty="0">
                <a:solidFill>
                  <a:schemeClr val="tx1">
                    <a:lumMod val="95000"/>
                    <a:lumOff val="5000"/>
                  </a:schemeClr>
                </a:solidFill>
                <a:latin typeface="Bahnschrift" panose="020B0502040204020203" pitchFamily="34" charset="0"/>
                <a:cs typeface="Arial" panose="020B0604020202020204" pitchFamily="34" charset="0"/>
              </a:rPr>
              <a:t>Adapt Quickly to Market Changes</a:t>
            </a:r>
            <a:r>
              <a:rPr lang="en-US" sz="2400" dirty="0">
                <a:solidFill>
                  <a:schemeClr val="tx1">
                    <a:lumMod val="95000"/>
                    <a:lumOff val="5000"/>
                  </a:schemeClr>
                </a:solidFill>
                <a:latin typeface="Bahnschrift" panose="020B0502040204020203" pitchFamily="34" charset="0"/>
                <a:cs typeface="Arial" panose="020B0604020202020204" pitchFamily="34" charset="0"/>
              </a:rPr>
              <a:t>. </a:t>
            </a:r>
          </a:p>
          <a:p>
            <a:pPr algn="just">
              <a:buFont typeface="Arial" panose="020B0604020202020204" pitchFamily="34" charset="0"/>
              <a:buChar char="•"/>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algn="just">
              <a:buFont typeface="Arial" panose="020B0604020202020204" pitchFamily="34" charset="0"/>
              <a:buChar char="•"/>
            </a:pPr>
            <a:r>
              <a:rPr lang="en-US" sz="2400" b="1" dirty="0">
                <a:solidFill>
                  <a:schemeClr val="tx1">
                    <a:lumMod val="95000"/>
                    <a:lumOff val="5000"/>
                  </a:schemeClr>
                </a:solidFill>
                <a:latin typeface="Bahnschrift" panose="020B0502040204020203" pitchFamily="34" charset="0"/>
                <a:cs typeface="Arial" panose="020B0604020202020204" pitchFamily="34" charset="0"/>
              </a:rPr>
              <a:t>Real-time Data Access</a:t>
            </a:r>
            <a:r>
              <a:rPr lang="en-US" sz="2400" dirty="0">
                <a:solidFill>
                  <a:schemeClr val="tx1">
                    <a:lumMod val="95000"/>
                    <a:lumOff val="5000"/>
                  </a:schemeClr>
                </a:solidFill>
                <a:latin typeface="Bahnschrift" panose="020B0502040204020203" pitchFamily="34" charset="0"/>
                <a:cs typeface="Arial" panose="020B0604020202020204" pitchFamily="34" charset="0"/>
              </a:rPr>
              <a:t> means that </a:t>
            </a:r>
            <a:r>
              <a:rPr lang="en-US" sz="2400" b="1" dirty="0">
                <a:solidFill>
                  <a:schemeClr val="tx1">
                    <a:lumMod val="95000"/>
                    <a:lumOff val="5000"/>
                  </a:schemeClr>
                </a:solidFill>
                <a:latin typeface="Bahnschrift" panose="020B0502040204020203" pitchFamily="34" charset="0"/>
                <a:cs typeface="Arial" panose="020B0604020202020204" pitchFamily="34" charset="0"/>
              </a:rPr>
              <a:t>Lenders can Respond Promptly to Shifts in Economic Conditions or Borrower</a:t>
            </a:r>
            <a:r>
              <a:rPr lang="en-US" sz="2400" dirty="0">
                <a:solidFill>
                  <a:schemeClr val="tx1">
                    <a:lumMod val="95000"/>
                    <a:lumOff val="5000"/>
                  </a:schemeClr>
                </a:solidFill>
                <a:latin typeface="Bahnschrift" panose="020B0502040204020203" pitchFamily="34" charset="0"/>
                <a:cs typeface="Arial" panose="020B0604020202020204" pitchFamily="34" charset="0"/>
              </a:rPr>
              <a:t> Circumstances.</a:t>
            </a:r>
            <a:endParaRPr lang="en-IN" sz="2400" dirty="0">
              <a:solidFill>
                <a:schemeClr val="tx1">
                  <a:lumMod val="95000"/>
                  <a:lumOff val="5000"/>
                </a:schemeClr>
              </a:solidFill>
              <a:latin typeface="Bahnschrift" panose="020B0502040204020203" pitchFamily="34" charset="0"/>
              <a:cs typeface="Arial" panose="020B0604020202020204" pitchFamily="34" charset="0"/>
            </a:endParaRPr>
          </a:p>
        </p:txBody>
      </p:sp>
      <p:pic>
        <p:nvPicPr>
          <p:cNvPr id="3" name="Picture 2" descr="How to Read a Digital Footprint | News ...">
            <a:extLst>
              <a:ext uri="{FF2B5EF4-FFF2-40B4-BE49-F238E27FC236}">
                <a16:creationId xmlns:a16="http://schemas.microsoft.com/office/drawing/2014/main" id="{D6267F97-EDDF-D4A0-C4C5-A525688BB3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6F1A42C9-5CF2-6DEA-D14D-02B8578FB0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0876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lstStyle/>
          <a:p>
            <a:pPr marL="0" indent="0" algn="ctr">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Competitive Advantage</a:t>
            </a:r>
          </a:p>
          <a:p>
            <a:pPr algn="just">
              <a:buFont typeface="Arial" panose="020B0604020202020204" pitchFamily="34" charset="0"/>
              <a:buChar char="•"/>
            </a:pPr>
            <a:r>
              <a:rPr lang="en-US" sz="2400" dirty="0">
                <a:solidFill>
                  <a:schemeClr val="tx1">
                    <a:lumMod val="95000"/>
                    <a:lumOff val="5000"/>
                  </a:schemeClr>
                </a:solidFill>
                <a:latin typeface="Bahnschrift" panose="020B0502040204020203" pitchFamily="34" charset="0"/>
                <a:cs typeface="Arial" panose="020B0604020202020204" pitchFamily="34" charset="0"/>
              </a:rPr>
              <a:t>Utilizing </a:t>
            </a:r>
            <a:r>
              <a:rPr lang="en-US" sz="2400" b="1" dirty="0">
                <a:solidFill>
                  <a:schemeClr val="tx1">
                    <a:lumMod val="95000"/>
                    <a:lumOff val="5000"/>
                  </a:schemeClr>
                </a:solidFill>
                <a:latin typeface="Bahnschrift" panose="020B0502040204020203" pitchFamily="34" charset="0"/>
                <a:cs typeface="Arial" panose="020B0604020202020204" pitchFamily="34" charset="0"/>
              </a:rPr>
              <a:t>Advanced Analytics </a:t>
            </a:r>
            <a:r>
              <a:rPr lang="en-US" sz="2400" dirty="0">
                <a:solidFill>
                  <a:schemeClr val="tx1">
                    <a:lumMod val="95000"/>
                    <a:lumOff val="5000"/>
                  </a:schemeClr>
                </a:solidFill>
                <a:latin typeface="Bahnschrift" panose="020B0502040204020203" pitchFamily="34" charset="0"/>
                <a:cs typeface="Arial" panose="020B0604020202020204" pitchFamily="34" charset="0"/>
              </a:rPr>
              <a:t>gives </a:t>
            </a:r>
            <a:r>
              <a:rPr lang="en-US" sz="2400" b="1" dirty="0">
                <a:solidFill>
                  <a:schemeClr val="tx1">
                    <a:lumMod val="95000"/>
                    <a:lumOff val="5000"/>
                  </a:schemeClr>
                </a:solidFill>
                <a:latin typeface="Bahnschrift" panose="020B0502040204020203" pitchFamily="34" charset="0"/>
                <a:cs typeface="Arial" panose="020B0604020202020204" pitchFamily="34" charset="0"/>
              </a:rPr>
              <a:t>Lenders a Competitive Edge</a:t>
            </a:r>
            <a:r>
              <a:rPr lang="en-US" sz="2400" dirty="0">
                <a:solidFill>
                  <a:schemeClr val="tx1">
                    <a:lumMod val="95000"/>
                    <a:lumOff val="5000"/>
                  </a:schemeClr>
                </a:solidFill>
                <a:latin typeface="Bahnschrift" panose="020B0502040204020203" pitchFamily="34" charset="0"/>
                <a:cs typeface="Arial" panose="020B0604020202020204" pitchFamily="34" charset="0"/>
              </a:rPr>
              <a:t> in the Market. </a:t>
            </a:r>
          </a:p>
          <a:p>
            <a:pPr algn="just">
              <a:buFont typeface="Arial" panose="020B0604020202020204" pitchFamily="34" charset="0"/>
              <a:buChar char="•"/>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algn="just">
              <a:buFont typeface="Arial" panose="020B0604020202020204" pitchFamily="34" charset="0"/>
              <a:buChar char="•"/>
            </a:pPr>
            <a:r>
              <a:rPr lang="en-US" sz="2400" dirty="0">
                <a:solidFill>
                  <a:schemeClr val="tx1">
                    <a:lumMod val="95000"/>
                    <a:lumOff val="5000"/>
                  </a:schemeClr>
                </a:solidFill>
                <a:latin typeface="Bahnschrift" panose="020B0502040204020203" pitchFamily="34" charset="0"/>
                <a:cs typeface="Arial" panose="020B0604020202020204" pitchFamily="34" charset="0"/>
              </a:rPr>
              <a:t>They can Offer </a:t>
            </a:r>
            <a:r>
              <a:rPr lang="en-US" sz="2400" b="1" dirty="0">
                <a:solidFill>
                  <a:schemeClr val="tx1">
                    <a:lumMod val="95000"/>
                    <a:lumOff val="5000"/>
                  </a:schemeClr>
                </a:solidFill>
                <a:latin typeface="Bahnschrift" panose="020B0502040204020203" pitchFamily="34" charset="0"/>
                <a:cs typeface="Arial" panose="020B0604020202020204" pitchFamily="34" charset="0"/>
              </a:rPr>
              <a:t>Faster Loan Approvals</a:t>
            </a:r>
            <a:r>
              <a:rPr lang="en-US" sz="2400" dirty="0">
                <a:solidFill>
                  <a:schemeClr val="tx1">
                    <a:lumMod val="95000"/>
                    <a:lumOff val="5000"/>
                  </a:schemeClr>
                </a:solidFill>
                <a:latin typeface="Bahnschrift" panose="020B0502040204020203" pitchFamily="34" charset="0"/>
                <a:cs typeface="Arial" panose="020B0604020202020204" pitchFamily="34" charset="0"/>
              </a:rPr>
              <a:t> and more </a:t>
            </a:r>
            <a:r>
              <a:rPr lang="en-US" sz="2400" b="1" dirty="0">
                <a:solidFill>
                  <a:schemeClr val="tx1">
                    <a:lumMod val="95000"/>
                    <a:lumOff val="5000"/>
                  </a:schemeClr>
                </a:solidFill>
                <a:latin typeface="Bahnschrift" panose="020B0502040204020203" pitchFamily="34" charset="0"/>
                <a:cs typeface="Arial" panose="020B0604020202020204" pitchFamily="34" charset="0"/>
              </a:rPr>
              <a:t>Favorable Terms</a:t>
            </a:r>
            <a:r>
              <a:rPr lang="en-US" sz="2400" dirty="0">
                <a:solidFill>
                  <a:schemeClr val="tx1">
                    <a:lumMod val="95000"/>
                    <a:lumOff val="5000"/>
                  </a:schemeClr>
                </a:solidFill>
                <a:latin typeface="Bahnschrift" panose="020B0502040204020203" pitchFamily="34" charset="0"/>
                <a:cs typeface="Arial" panose="020B0604020202020204" pitchFamily="34" charset="0"/>
              </a:rPr>
              <a:t> based on Comprehensive Risk Assessments.</a:t>
            </a:r>
            <a:endParaRPr lang="en-IN" sz="2400" dirty="0">
              <a:solidFill>
                <a:schemeClr val="tx1">
                  <a:lumMod val="95000"/>
                  <a:lumOff val="5000"/>
                </a:schemeClr>
              </a:solidFill>
              <a:latin typeface="Bahnschrift" panose="020B0502040204020203" pitchFamily="34" charset="0"/>
              <a:cs typeface="Arial" panose="020B0604020202020204" pitchFamily="34" charset="0"/>
            </a:endParaRPr>
          </a:p>
        </p:txBody>
      </p:sp>
      <p:pic>
        <p:nvPicPr>
          <p:cNvPr id="3" name="Picture 2" descr="How to Read a Digital Footprint | News ...">
            <a:extLst>
              <a:ext uri="{FF2B5EF4-FFF2-40B4-BE49-F238E27FC236}">
                <a16:creationId xmlns:a16="http://schemas.microsoft.com/office/drawing/2014/main" id="{5438D144-6561-F265-6E1B-A28111B600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4AE4547D-DE2C-2F97-323D-B2C7EF3A01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7165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lstStyle/>
          <a:p>
            <a:pPr marL="0" indent="0" algn="ctr">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Customer Retention and Satisfaction</a:t>
            </a:r>
          </a:p>
          <a:p>
            <a:pPr marL="0" indent="0" algn="just">
              <a:buNone/>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algn="just">
              <a:buFont typeface="Arial" panose="020B0604020202020204" pitchFamily="34" charset="0"/>
              <a:buChar char="•"/>
            </a:pPr>
            <a:r>
              <a:rPr lang="en-US" sz="2400" dirty="0">
                <a:solidFill>
                  <a:schemeClr val="tx1">
                    <a:lumMod val="95000"/>
                    <a:lumOff val="5000"/>
                  </a:schemeClr>
                </a:solidFill>
                <a:latin typeface="Bahnschrift" panose="020B0502040204020203" pitchFamily="34" charset="0"/>
                <a:cs typeface="Arial" panose="020B0604020202020204" pitchFamily="34" charset="0"/>
              </a:rPr>
              <a:t>By understanding the </a:t>
            </a:r>
            <a:r>
              <a:rPr lang="en-US" sz="2400" b="1" dirty="0">
                <a:solidFill>
                  <a:schemeClr val="tx1">
                    <a:lumMod val="95000"/>
                    <a:lumOff val="5000"/>
                  </a:schemeClr>
                </a:solidFill>
                <a:latin typeface="Bahnschrift" panose="020B0502040204020203" pitchFamily="34" charset="0"/>
                <a:cs typeface="Arial" panose="020B0604020202020204" pitchFamily="34" charset="0"/>
              </a:rPr>
              <a:t>Financial Health of Borrowers in-depth</a:t>
            </a:r>
            <a:r>
              <a:rPr lang="en-US" sz="2400" dirty="0">
                <a:solidFill>
                  <a:schemeClr val="tx1">
                    <a:lumMod val="95000"/>
                    <a:lumOff val="5000"/>
                  </a:schemeClr>
                </a:solidFill>
                <a:latin typeface="Bahnschrift" panose="020B0502040204020203" pitchFamily="34" charset="0"/>
                <a:cs typeface="Arial" panose="020B0604020202020204" pitchFamily="34" charset="0"/>
              </a:rPr>
              <a:t>, Lenders can offer </a:t>
            </a:r>
            <a:r>
              <a:rPr lang="en-US" sz="2400" b="1" dirty="0">
                <a:solidFill>
                  <a:schemeClr val="tx1">
                    <a:lumMod val="95000"/>
                    <a:lumOff val="5000"/>
                  </a:schemeClr>
                </a:solidFill>
                <a:latin typeface="Bahnschrift" panose="020B0502040204020203" pitchFamily="34" charset="0"/>
                <a:cs typeface="Arial" panose="020B0604020202020204" pitchFamily="34" charset="0"/>
              </a:rPr>
              <a:t>Better Customer Service, Address Concerns Proactively</a:t>
            </a:r>
            <a:r>
              <a:rPr lang="en-US" sz="2400" dirty="0">
                <a:solidFill>
                  <a:schemeClr val="tx1">
                    <a:lumMod val="95000"/>
                    <a:lumOff val="5000"/>
                  </a:schemeClr>
                </a:solidFill>
                <a:latin typeface="Bahnschrift" panose="020B0502040204020203" pitchFamily="34" charset="0"/>
                <a:cs typeface="Arial" panose="020B0604020202020204" pitchFamily="34" charset="0"/>
              </a:rPr>
              <a:t>, and Build Long-Term Relationships with Clients.</a:t>
            </a:r>
            <a:endParaRPr lang="en-IN" sz="2400" dirty="0">
              <a:solidFill>
                <a:schemeClr val="tx1">
                  <a:lumMod val="95000"/>
                  <a:lumOff val="5000"/>
                </a:schemeClr>
              </a:solidFill>
              <a:latin typeface="Bahnschrift" panose="020B0502040204020203" pitchFamily="34" charset="0"/>
              <a:cs typeface="Arial" panose="020B0604020202020204" pitchFamily="34" charset="0"/>
            </a:endParaRPr>
          </a:p>
        </p:txBody>
      </p:sp>
      <p:pic>
        <p:nvPicPr>
          <p:cNvPr id="3" name="Picture 2" descr="How to Read a Digital Footprint | News ...">
            <a:extLst>
              <a:ext uri="{FF2B5EF4-FFF2-40B4-BE49-F238E27FC236}">
                <a16:creationId xmlns:a16="http://schemas.microsoft.com/office/drawing/2014/main" id="{E22A34E3-7B34-9B9E-4764-C9FD5B5C41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C8F32E3A-DD11-4ADD-3239-FCF17A6478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15"/>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0145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lstStyle/>
          <a:p>
            <a:pPr marL="0" indent="0" algn="ctr">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Data-Driven Decision-Making</a:t>
            </a:r>
          </a:p>
          <a:p>
            <a:pPr marL="0" indent="0" algn="just">
              <a:buNone/>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algn="just">
              <a:buFont typeface="Arial" panose="020B0604020202020204" pitchFamily="34" charset="0"/>
              <a:buChar char="•"/>
            </a:pPr>
            <a:r>
              <a:rPr lang="en-US" sz="2400" dirty="0">
                <a:solidFill>
                  <a:schemeClr val="tx1">
                    <a:lumMod val="95000"/>
                    <a:lumOff val="5000"/>
                  </a:schemeClr>
                </a:solidFill>
                <a:latin typeface="Bahnschrift" panose="020B0502040204020203" pitchFamily="34" charset="0"/>
                <a:cs typeface="Arial" panose="020B0604020202020204" pitchFamily="34" charset="0"/>
              </a:rPr>
              <a:t>The Shift Towards </a:t>
            </a:r>
            <a:r>
              <a:rPr lang="en-US" sz="2400" b="1" dirty="0">
                <a:solidFill>
                  <a:schemeClr val="tx1">
                    <a:lumMod val="95000"/>
                    <a:lumOff val="5000"/>
                  </a:schemeClr>
                </a:solidFill>
                <a:latin typeface="Bahnschrift" panose="020B0502040204020203" pitchFamily="34" charset="0"/>
                <a:cs typeface="Arial" panose="020B0604020202020204" pitchFamily="34" charset="0"/>
              </a:rPr>
              <a:t>Data-driven Decision-making </a:t>
            </a:r>
            <a:r>
              <a:rPr lang="en-US" sz="2400" b="1" u="sng" dirty="0">
                <a:solidFill>
                  <a:schemeClr val="tx1">
                    <a:lumMod val="95000"/>
                    <a:lumOff val="5000"/>
                  </a:schemeClr>
                </a:solidFill>
                <a:latin typeface="Bahnschrift" panose="020B0502040204020203" pitchFamily="34" charset="0"/>
                <a:cs typeface="Arial" panose="020B0604020202020204" pitchFamily="34" charset="0"/>
              </a:rPr>
              <a:t>Reduces Biases</a:t>
            </a:r>
            <a:r>
              <a:rPr lang="en-US" sz="2400" dirty="0">
                <a:solidFill>
                  <a:schemeClr val="tx1">
                    <a:lumMod val="95000"/>
                    <a:lumOff val="5000"/>
                  </a:schemeClr>
                </a:solidFill>
                <a:latin typeface="Bahnschrift" panose="020B0502040204020203" pitchFamily="34" charset="0"/>
                <a:cs typeface="Arial" panose="020B0604020202020204" pitchFamily="34" charset="0"/>
              </a:rPr>
              <a:t> and </a:t>
            </a:r>
            <a:r>
              <a:rPr lang="en-US" sz="2400" b="1" dirty="0">
                <a:solidFill>
                  <a:schemeClr val="tx1">
                    <a:lumMod val="95000"/>
                    <a:lumOff val="5000"/>
                  </a:schemeClr>
                </a:solidFill>
                <a:latin typeface="Bahnschrift" panose="020B0502040204020203" pitchFamily="34" charset="0"/>
                <a:cs typeface="Arial" panose="020B0604020202020204" pitchFamily="34" charset="0"/>
              </a:rPr>
              <a:t>Subjectivity</a:t>
            </a:r>
            <a:r>
              <a:rPr lang="en-US" sz="2400" dirty="0">
                <a:solidFill>
                  <a:schemeClr val="tx1">
                    <a:lumMod val="95000"/>
                    <a:lumOff val="5000"/>
                  </a:schemeClr>
                </a:solidFill>
                <a:latin typeface="Bahnschrift" panose="020B0502040204020203" pitchFamily="34" charset="0"/>
                <a:cs typeface="Arial" panose="020B0604020202020204" pitchFamily="34" charset="0"/>
              </a:rPr>
              <a:t> in the Lending Process, Leading to Fairer and More </a:t>
            </a:r>
            <a:r>
              <a:rPr lang="en-US" sz="2400" b="1" dirty="0">
                <a:solidFill>
                  <a:schemeClr val="tx1">
                    <a:lumMod val="95000"/>
                    <a:lumOff val="5000"/>
                  </a:schemeClr>
                </a:solidFill>
                <a:latin typeface="Bahnschrift" panose="020B0502040204020203" pitchFamily="34" charset="0"/>
                <a:cs typeface="Arial" panose="020B0604020202020204" pitchFamily="34" charset="0"/>
              </a:rPr>
              <a:t>Equitable Lending Practices</a:t>
            </a:r>
            <a:r>
              <a:rPr lang="en-US" sz="2400" dirty="0">
                <a:solidFill>
                  <a:schemeClr val="tx1">
                    <a:lumMod val="95000"/>
                    <a:lumOff val="5000"/>
                  </a:schemeClr>
                </a:solidFill>
                <a:latin typeface="Bahnschrift" panose="020B0502040204020203" pitchFamily="34" charset="0"/>
                <a:cs typeface="Arial" panose="020B0604020202020204" pitchFamily="34" charset="0"/>
              </a:rPr>
              <a:t>.</a:t>
            </a:r>
          </a:p>
          <a:p>
            <a:pPr marL="0" indent="0" algn="just">
              <a:buNone/>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marL="0" indent="0" algn="just">
              <a:buNone/>
            </a:pPr>
            <a:endParaRPr lang="en-IN" sz="2400" dirty="0">
              <a:solidFill>
                <a:schemeClr val="tx1">
                  <a:lumMod val="95000"/>
                  <a:lumOff val="5000"/>
                </a:schemeClr>
              </a:solidFill>
              <a:latin typeface="Bahnschrift" panose="020B0502040204020203" pitchFamily="34" charset="0"/>
              <a:cs typeface="Arial" panose="020B0604020202020204" pitchFamily="34" charset="0"/>
            </a:endParaRPr>
          </a:p>
        </p:txBody>
      </p:sp>
      <p:pic>
        <p:nvPicPr>
          <p:cNvPr id="3" name="Picture 2" descr="How to Read a Digital Footprint | News ...">
            <a:extLst>
              <a:ext uri="{FF2B5EF4-FFF2-40B4-BE49-F238E27FC236}">
                <a16:creationId xmlns:a16="http://schemas.microsoft.com/office/drawing/2014/main" id="{AC7F9D19-E67F-CDF6-C811-0460311E47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D577FE7F-503B-2094-FDAC-BFAD5D0893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3422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lstStyle/>
          <a:p>
            <a:pPr marL="0" indent="0" algn="ctr">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Scalability</a:t>
            </a:r>
          </a:p>
          <a:p>
            <a:pPr marL="0" indent="0" algn="just">
              <a:buNone/>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algn="just">
              <a:buFont typeface="Arial" panose="020B0604020202020204" pitchFamily="34" charset="0"/>
              <a:buChar char="•"/>
            </a:pPr>
            <a:r>
              <a:rPr lang="en-US" sz="2400" dirty="0">
                <a:solidFill>
                  <a:schemeClr val="tx1">
                    <a:lumMod val="95000"/>
                    <a:lumOff val="5000"/>
                  </a:schemeClr>
                </a:solidFill>
                <a:latin typeface="Bahnschrift" panose="020B0502040204020203" pitchFamily="34" charset="0"/>
                <a:cs typeface="Arial" panose="020B0604020202020204" pitchFamily="34" charset="0"/>
              </a:rPr>
              <a:t>As Lending </a:t>
            </a:r>
            <a:r>
              <a:rPr lang="en-US" sz="2400" b="1" dirty="0">
                <a:solidFill>
                  <a:schemeClr val="tx1">
                    <a:lumMod val="95000"/>
                    <a:lumOff val="5000"/>
                  </a:schemeClr>
                </a:solidFill>
                <a:latin typeface="Bahnschrift" panose="020B0502040204020203" pitchFamily="34" charset="0"/>
                <a:cs typeface="Arial" panose="020B0604020202020204" pitchFamily="34" charset="0"/>
              </a:rPr>
              <a:t>Institutions Grow, the GSTR Analysis Tool</a:t>
            </a:r>
            <a:r>
              <a:rPr lang="en-US" sz="2400" dirty="0">
                <a:solidFill>
                  <a:schemeClr val="tx1">
                    <a:lumMod val="95000"/>
                    <a:lumOff val="5000"/>
                  </a:schemeClr>
                </a:solidFill>
                <a:latin typeface="Bahnschrift" panose="020B0502040204020203" pitchFamily="34" charset="0"/>
                <a:cs typeface="Arial" panose="020B0604020202020204" pitchFamily="34" charset="0"/>
              </a:rPr>
              <a:t> can Scale accordingly, Handling Increased Volumes of Data and Transactions without a </a:t>
            </a:r>
            <a:r>
              <a:rPr lang="en-US" sz="2400" b="1" dirty="0">
                <a:solidFill>
                  <a:schemeClr val="tx1">
                    <a:lumMod val="95000"/>
                    <a:lumOff val="5000"/>
                  </a:schemeClr>
                </a:solidFill>
                <a:latin typeface="Bahnschrift" panose="020B0502040204020203" pitchFamily="34" charset="0"/>
                <a:cs typeface="Arial" panose="020B0604020202020204" pitchFamily="34" charset="0"/>
              </a:rPr>
              <a:t>Significant increase in Operational Complexity</a:t>
            </a:r>
            <a:r>
              <a:rPr lang="en-US" sz="2400" dirty="0">
                <a:solidFill>
                  <a:schemeClr val="tx1">
                    <a:lumMod val="95000"/>
                    <a:lumOff val="5000"/>
                  </a:schemeClr>
                </a:solidFill>
                <a:latin typeface="Bahnschrift" panose="020B0502040204020203" pitchFamily="34" charset="0"/>
                <a:cs typeface="Arial" panose="020B0604020202020204" pitchFamily="34" charset="0"/>
              </a:rPr>
              <a:t>.</a:t>
            </a:r>
            <a:endParaRPr lang="en-IN" sz="2400" dirty="0">
              <a:solidFill>
                <a:schemeClr val="tx1">
                  <a:lumMod val="95000"/>
                  <a:lumOff val="5000"/>
                </a:schemeClr>
              </a:solidFill>
              <a:latin typeface="Bahnschrift" panose="020B0502040204020203" pitchFamily="34" charset="0"/>
              <a:cs typeface="Arial" panose="020B0604020202020204" pitchFamily="34" charset="0"/>
            </a:endParaRPr>
          </a:p>
        </p:txBody>
      </p:sp>
      <p:pic>
        <p:nvPicPr>
          <p:cNvPr id="3" name="Picture 2" descr="How to Read a Digital Footprint | News ...">
            <a:extLst>
              <a:ext uri="{FF2B5EF4-FFF2-40B4-BE49-F238E27FC236}">
                <a16:creationId xmlns:a16="http://schemas.microsoft.com/office/drawing/2014/main" id="{9AEF496A-AB39-9CA1-879F-50ACA19330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4F5F3F2D-F8F3-AE66-59DE-B20BC96F7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3837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lstStyle/>
          <a:p>
            <a:pPr marL="0" indent="0" algn="ctr">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In Summary</a:t>
            </a:r>
          </a:p>
          <a:p>
            <a:pPr marL="0" indent="0" algn="just">
              <a:buNone/>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marL="0" indent="0" algn="just">
              <a:buNone/>
            </a:pPr>
            <a:r>
              <a:rPr lang="en-US" sz="2400" dirty="0">
                <a:solidFill>
                  <a:schemeClr val="tx1">
                    <a:lumMod val="95000"/>
                    <a:lumOff val="5000"/>
                  </a:schemeClr>
                </a:solidFill>
                <a:latin typeface="Bahnschrift" panose="020B0502040204020203" pitchFamily="34" charset="0"/>
                <a:cs typeface="Arial" panose="020B0604020202020204" pitchFamily="34" charset="0"/>
              </a:rPr>
              <a:t>The </a:t>
            </a:r>
            <a:r>
              <a:rPr lang="en-US" sz="2400" b="1" dirty="0">
                <a:solidFill>
                  <a:schemeClr val="tx1">
                    <a:lumMod val="95000"/>
                    <a:lumOff val="5000"/>
                  </a:schemeClr>
                </a:solidFill>
                <a:latin typeface="Bahnschrift" panose="020B0502040204020203" pitchFamily="34" charset="0"/>
                <a:cs typeface="Arial" panose="020B0604020202020204" pitchFamily="34" charset="0"/>
              </a:rPr>
              <a:t>GSTR Analysis Tool</a:t>
            </a:r>
            <a:r>
              <a:rPr lang="en-US" sz="2400" dirty="0">
                <a:solidFill>
                  <a:schemeClr val="tx1">
                    <a:lumMod val="95000"/>
                    <a:lumOff val="5000"/>
                  </a:schemeClr>
                </a:solidFill>
                <a:latin typeface="Bahnschrift" panose="020B0502040204020203" pitchFamily="34" charset="0"/>
                <a:cs typeface="Arial" panose="020B0604020202020204" pitchFamily="34" charset="0"/>
              </a:rPr>
              <a:t> not only </a:t>
            </a:r>
            <a:r>
              <a:rPr lang="en-US" sz="2400" b="1" dirty="0">
                <a:solidFill>
                  <a:schemeClr val="tx1">
                    <a:lumMod val="95000"/>
                    <a:lumOff val="5000"/>
                  </a:schemeClr>
                </a:solidFill>
                <a:latin typeface="Bahnschrift" panose="020B0502040204020203" pitchFamily="34" charset="0"/>
                <a:cs typeface="Arial" panose="020B0604020202020204" pitchFamily="34" charset="0"/>
              </a:rPr>
              <a:t>Refines the Process </a:t>
            </a:r>
            <a:r>
              <a:rPr lang="en-US" sz="2400" dirty="0">
                <a:solidFill>
                  <a:schemeClr val="tx1">
                    <a:lumMod val="95000"/>
                    <a:lumOff val="5000"/>
                  </a:schemeClr>
                </a:solidFill>
                <a:latin typeface="Bahnschrift" panose="020B0502040204020203" pitchFamily="34" charset="0"/>
                <a:cs typeface="Arial" panose="020B0604020202020204" pitchFamily="34" charset="0"/>
              </a:rPr>
              <a:t>of Assessing </a:t>
            </a:r>
            <a:r>
              <a:rPr lang="en-US" sz="2400" b="1" dirty="0">
                <a:solidFill>
                  <a:schemeClr val="tx1">
                    <a:lumMod val="95000"/>
                    <a:lumOff val="5000"/>
                  </a:schemeClr>
                </a:solidFill>
                <a:latin typeface="Bahnschrift" panose="020B0502040204020203" pitchFamily="34" charset="0"/>
                <a:cs typeface="Arial" panose="020B0604020202020204" pitchFamily="34" charset="0"/>
              </a:rPr>
              <a:t>Creditworthiness</a:t>
            </a:r>
            <a:r>
              <a:rPr lang="en-US" sz="2400" dirty="0">
                <a:solidFill>
                  <a:schemeClr val="tx1">
                    <a:lumMod val="95000"/>
                    <a:lumOff val="5000"/>
                  </a:schemeClr>
                </a:solidFill>
                <a:latin typeface="Bahnschrift" panose="020B0502040204020203" pitchFamily="34" charset="0"/>
                <a:cs typeface="Arial" panose="020B0604020202020204" pitchFamily="34" charset="0"/>
              </a:rPr>
              <a:t> but also brings about a Transformation in the Overall Approach to Lending, Fostering a more </a:t>
            </a:r>
            <a:r>
              <a:rPr lang="en-US" sz="2400" b="1" dirty="0">
                <a:solidFill>
                  <a:schemeClr val="tx1">
                    <a:lumMod val="95000"/>
                    <a:lumOff val="5000"/>
                  </a:schemeClr>
                </a:solidFill>
                <a:latin typeface="Bahnschrift" panose="020B0502040204020203" pitchFamily="34" charset="0"/>
                <a:cs typeface="Arial" panose="020B0604020202020204" pitchFamily="34" charset="0"/>
              </a:rPr>
              <a:t>Efficient, Transparent, and Responsive Financial Environment</a:t>
            </a:r>
            <a:r>
              <a:rPr lang="en-US" sz="2400" dirty="0">
                <a:solidFill>
                  <a:schemeClr val="tx1">
                    <a:lumMod val="95000"/>
                    <a:lumOff val="5000"/>
                  </a:schemeClr>
                </a:solidFill>
                <a:latin typeface="Bahnschrift" panose="020B0502040204020203" pitchFamily="34" charset="0"/>
                <a:cs typeface="Arial" panose="020B0604020202020204" pitchFamily="34" charset="0"/>
              </a:rPr>
              <a:t>.</a:t>
            </a:r>
            <a:endParaRPr lang="en-IN" sz="2400" dirty="0">
              <a:solidFill>
                <a:schemeClr val="tx1">
                  <a:lumMod val="95000"/>
                  <a:lumOff val="5000"/>
                </a:schemeClr>
              </a:solidFill>
              <a:latin typeface="Bahnschrift" panose="020B0502040204020203" pitchFamily="34" charset="0"/>
              <a:cs typeface="Arial" panose="020B0604020202020204" pitchFamily="34" charset="0"/>
            </a:endParaRPr>
          </a:p>
        </p:txBody>
      </p:sp>
      <p:pic>
        <p:nvPicPr>
          <p:cNvPr id="3" name="Picture 2" descr="How to Read a Digital Footprint | News ...">
            <a:extLst>
              <a:ext uri="{FF2B5EF4-FFF2-40B4-BE49-F238E27FC236}">
                <a16:creationId xmlns:a16="http://schemas.microsoft.com/office/drawing/2014/main" id="{6538CD97-C34F-716C-9E4F-CBD0066747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13BEC9FA-E59E-A493-F520-A94ADC7689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5188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a:t>
            </a:r>
            <a:r>
              <a:rPr lang="en-US" sz="2400" b="1" dirty="0">
                <a:solidFill>
                  <a:srgbClr val="000000"/>
                </a:solidFill>
                <a:latin typeface="Century Gothic" panose="020B0502020202020204" pitchFamily="34" charset="0"/>
              </a:rPr>
              <a:t> </a:t>
            </a: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lstStyle/>
          <a:p>
            <a:pPr marL="0" indent="0" algn="ctr">
              <a:buNone/>
            </a:pPr>
            <a:endParaRPr lang="en-US" sz="2400" b="1" dirty="0">
              <a:solidFill>
                <a:schemeClr val="tx1">
                  <a:lumMod val="95000"/>
                  <a:lumOff val="5000"/>
                </a:schemeClr>
              </a:solidFill>
              <a:latin typeface="Bahnschrift" panose="020B0502040204020203" pitchFamily="34" charset="0"/>
              <a:cs typeface="Arial" panose="020B0604020202020204" pitchFamily="34" charset="0"/>
            </a:endParaRPr>
          </a:p>
          <a:p>
            <a:pPr marL="0" indent="0" algn="ctr">
              <a:buNone/>
            </a:pPr>
            <a:endParaRPr lang="en-US" sz="2400" b="1" dirty="0">
              <a:solidFill>
                <a:schemeClr val="tx1">
                  <a:lumMod val="95000"/>
                  <a:lumOff val="5000"/>
                </a:schemeClr>
              </a:solidFill>
              <a:latin typeface="Bahnschrift" panose="020B0502040204020203" pitchFamily="34" charset="0"/>
              <a:cs typeface="Arial" panose="020B0604020202020204" pitchFamily="34" charset="0"/>
            </a:endParaRPr>
          </a:p>
          <a:p>
            <a:pPr marL="0" indent="0" algn="ctr">
              <a:buNone/>
            </a:pPr>
            <a:endParaRPr lang="en-US" sz="2400" b="1" dirty="0">
              <a:solidFill>
                <a:schemeClr val="tx1">
                  <a:lumMod val="95000"/>
                  <a:lumOff val="5000"/>
                </a:schemeClr>
              </a:solidFill>
              <a:latin typeface="Bahnschrift" panose="020B0502040204020203" pitchFamily="34" charset="0"/>
              <a:cs typeface="Arial" panose="020B0604020202020204" pitchFamily="34" charset="0"/>
            </a:endParaRPr>
          </a:p>
          <a:p>
            <a:pPr marL="0" indent="0" algn="ctr">
              <a:buNone/>
            </a:pPr>
            <a:r>
              <a:rPr lang="en-US" sz="3600" b="1" dirty="0">
                <a:solidFill>
                  <a:schemeClr val="tx1">
                    <a:lumMod val="95000"/>
                    <a:lumOff val="5000"/>
                  </a:schemeClr>
                </a:solidFill>
                <a:latin typeface="Bahnschrift" panose="020B0502040204020203" pitchFamily="34" charset="0"/>
                <a:cs typeface="Arial" panose="020B0604020202020204" pitchFamily="34" charset="0"/>
              </a:rPr>
              <a:t>Legal Data Analysis</a:t>
            </a:r>
          </a:p>
        </p:txBody>
      </p:sp>
      <p:pic>
        <p:nvPicPr>
          <p:cNvPr id="3" name="Picture 2" descr="How to Read a Digital Footprint | News ...">
            <a:extLst>
              <a:ext uri="{FF2B5EF4-FFF2-40B4-BE49-F238E27FC236}">
                <a16:creationId xmlns:a16="http://schemas.microsoft.com/office/drawing/2014/main" id="{84545130-2805-B676-A5C1-1BBB38CC1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E8C5ED07-D988-D5B7-E743-4BDC930B5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5833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lstStyle/>
          <a:p>
            <a:pPr marL="0" indent="0" algn="just">
              <a:buNone/>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marL="0" indent="0" algn="just">
              <a:buNone/>
            </a:pPr>
            <a:r>
              <a:rPr lang="en-US" sz="2400" dirty="0">
                <a:solidFill>
                  <a:schemeClr val="tx1">
                    <a:lumMod val="95000"/>
                    <a:lumOff val="5000"/>
                  </a:schemeClr>
                </a:solidFill>
                <a:latin typeface="Bahnschrift" panose="020B0502040204020203" pitchFamily="34" charset="0"/>
                <a:cs typeface="Arial" panose="020B0604020202020204" pitchFamily="34" charset="0"/>
              </a:rPr>
              <a:t>In today’s </a:t>
            </a:r>
            <a:r>
              <a:rPr lang="en-US" sz="2400" b="1" dirty="0">
                <a:solidFill>
                  <a:schemeClr val="tx1">
                    <a:lumMod val="95000"/>
                    <a:lumOff val="5000"/>
                  </a:schemeClr>
                </a:solidFill>
                <a:latin typeface="Bahnschrift" panose="020B0502040204020203" pitchFamily="34" charset="0"/>
                <a:cs typeface="Arial" panose="020B0604020202020204" pitchFamily="34" charset="0"/>
              </a:rPr>
              <a:t>fast-paced legal environment</a:t>
            </a:r>
            <a:r>
              <a:rPr lang="en-US" sz="2400" dirty="0">
                <a:solidFill>
                  <a:schemeClr val="tx1">
                    <a:lumMod val="95000"/>
                    <a:lumOff val="5000"/>
                  </a:schemeClr>
                </a:solidFill>
                <a:latin typeface="Bahnschrift" panose="020B0502040204020203" pitchFamily="34" charset="0"/>
                <a:cs typeface="Arial" panose="020B0604020202020204" pitchFamily="34" charset="0"/>
              </a:rPr>
              <a:t>, navigating through </a:t>
            </a:r>
            <a:r>
              <a:rPr lang="en-US" sz="2400" b="1" dirty="0">
                <a:solidFill>
                  <a:schemeClr val="tx1">
                    <a:lumMod val="95000"/>
                    <a:lumOff val="5000"/>
                  </a:schemeClr>
                </a:solidFill>
                <a:latin typeface="Bahnschrift" panose="020B0502040204020203" pitchFamily="34" charset="0"/>
                <a:cs typeface="Arial" panose="020B0604020202020204" pitchFamily="34" charset="0"/>
              </a:rPr>
              <a:t>complex legal documents manually</a:t>
            </a:r>
            <a:r>
              <a:rPr lang="en-US" sz="2400" dirty="0">
                <a:solidFill>
                  <a:schemeClr val="tx1">
                    <a:lumMod val="95000"/>
                    <a:lumOff val="5000"/>
                  </a:schemeClr>
                </a:solidFill>
                <a:latin typeface="Bahnschrift" panose="020B0502040204020203" pitchFamily="34" charset="0"/>
                <a:cs typeface="Arial" panose="020B0604020202020204" pitchFamily="34" charset="0"/>
              </a:rPr>
              <a:t> can be both time-consuming and overwhelming. </a:t>
            </a:r>
          </a:p>
          <a:p>
            <a:pPr marL="0" indent="0" algn="just">
              <a:buNone/>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marL="0" indent="0" algn="just">
              <a:buNone/>
            </a:pPr>
            <a:r>
              <a:rPr lang="en-US" sz="2400" dirty="0" err="1">
                <a:solidFill>
                  <a:schemeClr val="tx1">
                    <a:lumMod val="95000"/>
                    <a:lumOff val="5000"/>
                  </a:schemeClr>
                </a:solidFill>
                <a:latin typeface="Bahnschrift" panose="020B0502040204020203" pitchFamily="34" charset="0"/>
                <a:cs typeface="Arial" panose="020B0604020202020204" pitchFamily="34" charset="0"/>
              </a:rPr>
              <a:t>ScoreMe’s</a:t>
            </a:r>
            <a:r>
              <a:rPr lang="en-US" sz="2400" dirty="0">
                <a:solidFill>
                  <a:schemeClr val="tx1">
                    <a:lumMod val="95000"/>
                    <a:lumOff val="5000"/>
                  </a:schemeClr>
                </a:solidFill>
                <a:latin typeface="Bahnschrift" panose="020B0502040204020203" pitchFamily="34" charset="0"/>
                <a:cs typeface="Arial" panose="020B0604020202020204" pitchFamily="34" charset="0"/>
              </a:rPr>
              <a:t> </a:t>
            </a:r>
            <a:r>
              <a:rPr lang="en-US" sz="2400" b="1" dirty="0">
                <a:solidFill>
                  <a:schemeClr val="tx1">
                    <a:lumMod val="95000"/>
                    <a:lumOff val="5000"/>
                  </a:schemeClr>
                </a:solidFill>
                <a:latin typeface="Bahnschrift" panose="020B0502040204020203" pitchFamily="34" charset="0"/>
                <a:cs typeface="Arial" panose="020B0604020202020204" pitchFamily="34" charset="0"/>
              </a:rPr>
              <a:t>Legal Data Analysis Tool</a:t>
            </a:r>
            <a:r>
              <a:rPr lang="en-US" sz="2400" dirty="0">
                <a:solidFill>
                  <a:schemeClr val="tx1">
                    <a:lumMod val="95000"/>
                    <a:lumOff val="5000"/>
                  </a:schemeClr>
                </a:solidFill>
                <a:latin typeface="Bahnschrift" panose="020B0502040204020203" pitchFamily="34" charset="0"/>
                <a:cs typeface="Arial" panose="020B0604020202020204" pitchFamily="34" charset="0"/>
              </a:rPr>
              <a:t> is designed to streamline this process, allowing to focus on </a:t>
            </a:r>
            <a:r>
              <a:rPr lang="en-US" sz="2400" b="1" dirty="0">
                <a:solidFill>
                  <a:schemeClr val="tx1">
                    <a:lumMod val="95000"/>
                    <a:lumOff val="5000"/>
                  </a:schemeClr>
                </a:solidFill>
                <a:latin typeface="Bahnschrift" panose="020B0502040204020203" pitchFamily="34" charset="0"/>
                <a:cs typeface="Arial" panose="020B0604020202020204" pitchFamily="34" charset="0"/>
              </a:rPr>
              <a:t>making informed decisions quickly and efficiently</a:t>
            </a:r>
            <a:r>
              <a:rPr lang="en-US" sz="2400" dirty="0">
                <a:solidFill>
                  <a:schemeClr val="tx1">
                    <a:lumMod val="95000"/>
                    <a:lumOff val="5000"/>
                  </a:schemeClr>
                </a:solidFill>
                <a:latin typeface="Bahnschrift" panose="020B0502040204020203" pitchFamily="34" charset="0"/>
                <a:cs typeface="Arial" panose="020B0604020202020204" pitchFamily="34" charset="0"/>
              </a:rPr>
              <a:t>. </a:t>
            </a:r>
            <a:endParaRPr lang="en-IN" sz="2400" dirty="0">
              <a:solidFill>
                <a:schemeClr val="tx1">
                  <a:lumMod val="95000"/>
                  <a:lumOff val="5000"/>
                </a:schemeClr>
              </a:solidFill>
              <a:latin typeface="Bahnschrift" panose="020B0502040204020203" pitchFamily="34" charset="0"/>
              <a:cs typeface="Arial" panose="020B0604020202020204" pitchFamily="34" charset="0"/>
            </a:endParaRPr>
          </a:p>
        </p:txBody>
      </p:sp>
      <p:pic>
        <p:nvPicPr>
          <p:cNvPr id="3" name="Picture 2" descr="How to Read a Digital Footprint | News ...">
            <a:extLst>
              <a:ext uri="{FF2B5EF4-FFF2-40B4-BE49-F238E27FC236}">
                <a16:creationId xmlns:a16="http://schemas.microsoft.com/office/drawing/2014/main" id="{1A01CACA-F851-E9D0-1823-D0DDC432C0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BB3B83C6-EF33-CC20-F274-130B49A11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5137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lstStyle/>
          <a:p>
            <a:pPr marL="0" indent="0" algn="just">
              <a:buNone/>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marL="0" indent="0" algn="just">
              <a:buNone/>
            </a:pPr>
            <a:r>
              <a:rPr lang="en-US" sz="2400" dirty="0">
                <a:solidFill>
                  <a:schemeClr val="tx1">
                    <a:lumMod val="95000"/>
                    <a:lumOff val="5000"/>
                  </a:schemeClr>
                </a:solidFill>
                <a:latin typeface="Bahnschrift" panose="020B0502040204020203" pitchFamily="34" charset="0"/>
                <a:cs typeface="Arial" panose="020B0604020202020204" pitchFamily="34" charset="0"/>
              </a:rPr>
              <a:t>Leveraging the Power of Machine Learning (ML) and Artificial Intelligence (AI), this tool </a:t>
            </a:r>
            <a:r>
              <a:rPr lang="en-US" sz="2400" b="1" dirty="0">
                <a:solidFill>
                  <a:schemeClr val="tx1">
                    <a:lumMod val="95000"/>
                    <a:lumOff val="5000"/>
                  </a:schemeClr>
                </a:solidFill>
                <a:latin typeface="Bahnschrift" panose="020B0502040204020203" pitchFamily="34" charset="0"/>
                <a:cs typeface="Arial" panose="020B0604020202020204" pitchFamily="34" charset="0"/>
              </a:rPr>
              <a:t>analyses legal information</a:t>
            </a:r>
            <a:r>
              <a:rPr lang="en-US" sz="2400" dirty="0">
                <a:solidFill>
                  <a:schemeClr val="tx1">
                    <a:lumMod val="95000"/>
                    <a:lumOff val="5000"/>
                  </a:schemeClr>
                </a:solidFill>
                <a:latin typeface="Bahnschrift" panose="020B0502040204020203" pitchFamily="34" charset="0"/>
                <a:cs typeface="Arial" panose="020B0604020202020204" pitchFamily="34" charset="0"/>
              </a:rPr>
              <a:t>, extracting key data to provide a clear, easy-to-understand synopsis. </a:t>
            </a:r>
          </a:p>
          <a:p>
            <a:pPr marL="0" indent="0" algn="just">
              <a:buNone/>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marL="0" indent="0" algn="just">
              <a:buNone/>
            </a:pPr>
            <a:r>
              <a:rPr lang="en-US" sz="2400" dirty="0">
                <a:solidFill>
                  <a:schemeClr val="tx1">
                    <a:lumMod val="95000"/>
                    <a:lumOff val="5000"/>
                  </a:schemeClr>
                </a:solidFill>
                <a:latin typeface="Bahnschrift" panose="020B0502040204020203" pitchFamily="34" charset="0"/>
                <a:cs typeface="Arial" panose="020B0604020202020204" pitchFamily="34" charset="0"/>
              </a:rPr>
              <a:t>This service is </a:t>
            </a:r>
            <a:r>
              <a:rPr lang="en-US" sz="2400" b="1" dirty="0">
                <a:solidFill>
                  <a:schemeClr val="tx1">
                    <a:lumMod val="95000"/>
                    <a:lumOff val="5000"/>
                  </a:schemeClr>
                </a:solidFill>
                <a:latin typeface="Bahnschrift" panose="020B0502040204020203" pitchFamily="34" charset="0"/>
                <a:cs typeface="Arial" panose="020B0604020202020204" pitchFamily="34" charset="0"/>
              </a:rPr>
              <a:t>ideal for legal professionals, financial institutions</a:t>
            </a:r>
            <a:r>
              <a:rPr lang="en-US" sz="2400" dirty="0">
                <a:solidFill>
                  <a:schemeClr val="tx1">
                    <a:lumMod val="95000"/>
                    <a:lumOff val="5000"/>
                  </a:schemeClr>
                </a:solidFill>
                <a:latin typeface="Bahnschrift" panose="020B0502040204020203" pitchFamily="34" charset="0"/>
                <a:cs typeface="Arial" panose="020B0604020202020204" pitchFamily="34" charset="0"/>
              </a:rPr>
              <a:t>, and businesses that require </a:t>
            </a:r>
            <a:r>
              <a:rPr lang="en-US" sz="2400" b="1" dirty="0">
                <a:solidFill>
                  <a:schemeClr val="tx1">
                    <a:lumMod val="95000"/>
                    <a:lumOff val="5000"/>
                  </a:schemeClr>
                </a:solidFill>
                <a:latin typeface="Bahnschrift" panose="020B0502040204020203" pitchFamily="34" charset="0"/>
                <a:cs typeface="Arial" panose="020B0604020202020204" pitchFamily="34" charset="0"/>
              </a:rPr>
              <a:t>precise and rapid analysis of legal documents</a:t>
            </a:r>
            <a:r>
              <a:rPr lang="en-US" sz="2400" dirty="0">
                <a:solidFill>
                  <a:schemeClr val="tx1">
                    <a:lumMod val="95000"/>
                    <a:lumOff val="5000"/>
                  </a:schemeClr>
                </a:solidFill>
                <a:latin typeface="Bahnschrift" panose="020B0502040204020203" pitchFamily="34" charset="0"/>
                <a:cs typeface="Arial" panose="020B0604020202020204" pitchFamily="34" charset="0"/>
              </a:rPr>
              <a:t>.</a:t>
            </a:r>
            <a:endParaRPr lang="en-IN" sz="2400" dirty="0">
              <a:solidFill>
                <a:schemeClr val="tx1">
                  <a:lumMod val="95000"/>
                  <a:lumOff val="5000"/>
                </a:schemeClr>
              </a:solidFill>
              <a:latin typeface="Bahnschrift" panose="020B0502040204020203" pitchFamily="34" charset="0"/>
              <a:cs typeface="Arial" panose="020B0604020202020204" pitchFamily="34" charset="0"/>
            </a:endParaRPr>
          </a:p>
        </p:txBody>
      </p:sp>
      <p:pic>
        <p:nvPicPr>
          <p:cNvPr id="3" name="Picture 2" descr="How to Read a Digital Footprint | News ...">
            <a:extLst>
              <a:ext uri="{FF2B5EF4-FFF2-40B4-BE49-F238E27FC236}">
                <a16:creationId xmlns:a16="http://schemas.microsoft.com/office/drawing/2014/main" id="{1A01CACA-F851-E9D0-1823-D0DDC432C0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BB3B83C6-EF33-CC20-F274-130B49A11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2940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lstStyle/>
          <a:p>
            <a:pPr marL="0" indent="0" algn="ctr">
              <a:buNone/>
            </a:pPr>
            <a:endParaRPr lang="en-US" sz="2400" b="1" dirty="0">
              <a:solidFill>
                <a:schemeClr val="tx1">
                  <a:lumMod val="95000"/>
                  <a:lumOff val="5000"/>
                </a:schemeClr>
              </a:solidFill>
              <a:latin typeface="Bahnschrift" panose="020B0502040204020203" pitchFamily="34" charset="0"/>
              <a:cs typeface="Arial" panose="020B0604020202020204" pitchFamily="34" charset="0"/>
            </a:endParaRPr>
          </a:p>
          <a:p>
            <a:pPr marL="0" indent="0" algn="ctr">
              <a:buNone/>
            </a:pPr>
            <a:endParaRPr lang="en-US" sz="2400" b="1" dirty="0">
              <a:solidFill>
                <a:schemeClr val="tx1">
                  <a:lumMod val="95000"/>
                  <a:lumOff val="5000"/>
                </a:schemeClr>
              </a:solidFill>
              <a:latin typeface="Bahnschrift" panose="020B0502040204020203" pitchFamily="34" charset="0"/>
              <a:cs typeface="Arial" panose="020B0604020202020204" pitchFamily="34" charset="0"/>
            </a:endParaRPr>
          </a:p>
          <a:p>
            <a:pPr marL="0" indent="0" algn="ctr">
              <a:buNone/>
            </a:pPr>
            <a:endParaRPr lang="en-US" sz="2400" b="1" dirty="0">
              <a:solidFill>
                <a:schemeClr val="tx1">
                  <a:lumMod val="95000"/>
                  <a:lumOff val="5000"/>
                </a:schemeClr>
              </a:solidFill>
              <a:latin typeface="Bahnschrift" panose="020B0502040204020203" pitchFamily="34" charset="0"/>
              <a:cs typeface="Arial" panose="020B0604020202020204" pitchFamily="34" charset="0"/>
            </a:endParaRPr>
          </a:p>
          <a:p>
            <a:pPr marL="0" indent="0" algn="ctr">
              <a:buNone/>
            </a:pPr>
            <a:r>
              <a:rPr lang="en-US" sz="3200" b="1" dirty="0">
                <a:solidFill>
                  <a:schemeClr val="tx1">
                    <a:lumMod val="95000"/>
                    <a:lumOff val="5000"/>
                  </a:schemeClr>
                </a:solidFill>
                <a:latin typeface="Bahnschrift" panose="020B0502040204020203" pitchFamily="34" charset="0"/>
                <a:cs typeface="Arial" panose="020B0604020202020204" pitchFamily="34" charset="0"/>
              </a:rPr>
              <a:t>Key Features of </a:t>
            </a:r>
            <a:r>
              <a:rPr lang="en-US" sz="3200" b="1" dirty="0" err="1">
                <a:solidFill>
                  <a:schemeClr val="tx1">
                    <a:lumMod val="95000"/>
                    <a:lumOff val="5000"/>
                  </a:schemeClr>
                </a:solidFill>
                <a:latin typeface="Bahnschrift" panose="020B0502040204020203" pitchFamily="34" charset="0"/>
                <a:cs typeface="Arial" panose="020B0604020202020204" pitchFamily="34" charset="0"/>
              </a:rPr>
              <a:t>ScoreMe’s</a:t>
            </a:r>
            <a:r>
              <a:rPr lang="en-US" sz="3200" b="1" dirty="0">
                <a:solidFill>
                  <a:schemeClr val="tx1">
                    <a:lumMod val="95000"/>
                    <a:lumOff val="5000"/>
                  </a:schemeClr>
                </a:solidFill>
                <a:latin typeface="Bahnschrift" panose="020B0502040204020203" pitchFamily="34" charset="0"/>
                <a:cs typeface="Arial" panose="020B0604020202020204" pitchFamily="34" charset="0"/>
              </a:rPr>
              <a:t> Legal Data Analysis Tool</a:t>
            </a:r>
          </a:p>
        </p:txBody>
      </p:sp>
      <p:pic>
        <p:nvPicPr>
          <p:cNvPr id="3" name="Picture 2" descr="How to Read a Digital Footprint | News ...">
            <a:extLst>
              <a:ext uri="{FF2B5EF4-FFF2-40B4-BE49-F238E27FC236}">
                <a16:creationId xmlns:a16="http://schemas.microsoft.com/office/drawing/2014/main" id="{84545130-2805-B676-A5C1-1BBB38CC1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E8C5ED07-D988-D5B7-E743-4BDC930B5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279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lang="en-US" sz="2400" b="1" dirty="0">
                <a:solidFill>
                  <a:schemeClr val="tx1"/>
                </a:solidFill>
                <a:latin typeface="Century Gothic" panose="020B0502020202020204" pitchFamily="34" charset="0"/>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normAutofit/>
          </a:bodyPr>
          <a:lstStyle/>
          <a:p>
            <a:pPr marL="0" indent="0" algn="just">
              <a:buNone/>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marL="0" indent="0" algn="just">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Social Media</a:t>
            </a:r>
            <a:r>
              <a:rPr lang="en-US" sz="2400" dirty="0">
                <a:solidFill>
                  <a:schemeClr val="tx1">
                    <a:lumMod val="95000"/>
                    <a:lumOff val="5000"/>
                  </a:schemeClr>
                </a:solidFill>
                <a:latin typeface="Bahnschrift" panose="020B0502040204020203" pitchFamily="34" charset="0"/>
                <a:cs typeface="Arial" panose="020B0604020202020204" pitchFamily="34" charset="0"/>
              </a:rPr>
              <a:t>: Social Media Platforms such as Facebook, Twitter, Instagram, and TikTok are all part of Your Digital Footprint. </a:t>
            </a:r>
          </a:p>
          <a:p>
            <a:pPr marL="0" indent="0" algn="just">
              <a:buNone/>
            </a:pPr>
            <a:r>
              <a:rPr lang="en-US" sz="2400" dirty="0">
                <a:solidFill>
                  <a:schemeClr val="tx1">
                    <a:lumMod val="95000"/>
                    <a:lumOff val="5000"/>
                  </a:schemeClr>
                </a:solidFill>
                <a:latin typeface="Bahnschrift" panose="020B0502040204020203" pitchFamily="34" charset="0"/>
                <a:cs typeface="Arial" panose="020B0604020202020204" pitchFamily="34" charset="0"/>
              </a:rPr>
              <a:t>Your Social Media Interactions, such as Your Likes, Shares, Posts, Uploads, Friendship requests, and more, Grow Your Digital Footprint.</a:t>
            </a:r>
            <a:endParaRPr lang="en-IN" sz="2400" dirty="0">
              <a:solidFill>
                <a:schemeClr val="tx1">
                  <a:lumMod val="95000"/>
                  <a:lumOff val="5000"/>
                </a:schemeClr>
              </a:solidFill>
              <a:latin typeface="Bahnschrift" panose="020B0502040204020203" pitchFamily="34" charset="0"/>
              <a:cs typeface="Arial" panose="020B0604020202020204" pitchFamily="34" charset="0"/>
            </a:endParaRPr>
          </a:p>
        </p:txBody>
      </p:sp>
      <p:pic>
        <p:nvPicPr>
          <p:cNvPr id="4" name="Picture 3" descr="How to Read a Digital Footprint | News ...">
            <a:extLst>
              <a:ext uri="{FF2B5EF4-FFF2-40B4-BE49-F238E27FC236}">
                <a16:creationId xmlns:a16="http://schemas.microsoft.com/office/drawing/2014/main" id="{3C21E448-3550-0AF0-2A1B-D692668C25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CWAI">
            <a:extLst>
              <a:ext uri="{FF2B5EF4-FFF2-40B4-BE49-F238E27FC236}">
                <a16:creationId xmlns:a16="http://schemas.microsoft.com/office/drawing/2014/main" id="{961ED8AA-7A21-02A7-9DDD-0799B265C3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50874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lstStyle/>
          <a:p>
            <a:pPr marL="0" indent="0" algn="just">
              <a:buNone/>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marL="0" indent="0" algn="just">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Simplifies Complex Legal Documents</a:t>
            </a:r>
            <a:r>
              <a:rPr lang="en-US" sz="2400" dirty="0">
                <a:solidFill>
                  <a:schemeClr val="tx1">
                    <a:lumMod val="95000"/>
                    <a:lumOff val="5000"/>
                  </a:schemeClr>
                </a:solidFill>
                <a:latin typeface="Bahnschrift" panose="020B0502040204020203" pitchFamily="34" charset="0"/>
                <a:cs typeface="Arial" panose="020B0604020202020204" pitchFamily="34" charset="0"/>
              </a:rPr>
              <a:t>: The primary function of the tool is to break down intricate </a:t>
            </a:r>
            <a:r>
              <a:rPr lang="en-US" sz="2400" b="1" dirty="0">
                <a:solidFill>
                  <a:schemeClr val="tx1">
                    <a:lumMod val="95000"/>
                    <a:lumOff val="5000"/>
                  </a:schemeClr>
                </a:solidFill>
                <a:latin typeface="Bahnschrift" panose="020B0502040204020203" pitchFamily="34" charset="0"/>
                <a:cs typeface="Arial" panose="020B0604020202020204" pitchFamily="34" charset="0"/>
              </a:rPr>
              <a:t>legal language and structures into more manageable and understandable segments</a:t>
            </a:r>
            <a:r>
              <a:rPr lang="en-US" sz="2400" dirty="0">
                <a:solidFill>
                  <a:schemeClr val="tx1">
                    <a:lumMod val="95000"/>
                    <a:lumOff val="5000"/>
                  </a:schemeClr>
                </a:solidFill>
                <a:latin typeface="Bahnschrift" panose="020B0502040204020203" pitchFamily="34" charset="0"/>
                <a:cs typeface="Arial" panose="020B0604020202020204" pitchFamily="34" charset="0"/>
              </a:rPr>
              <a:t>. </a:t>
            </a:r>
          </a:p>
          <a:p>
            <a:pPr marL="0" indent="0" algn="just">
              <a:buNone/>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marL="0" indent="0" algn="just">
              <a:buNone/>
            </a:pPr>
            <a:r>
              <a:rPr lang="en-US" sz="2400" dirty="0">
                <a:solidFill>
                  <a:schemeClr val="tx1">
                    <a:lumMod val="95000"/>
                    <a:lumOff val="5000"/>
                  </a:schemeClr>
                </a:solidFill>
                <a:latin typeface="Bahnschrift" panose="020B0502040204020203" pitchFamily="34" charset="0"/>
                <a:cs typeface="Arial" panose="020B0604020202020204" pitchFamily="34" charset="0"/>
              </a:rPr>
              <a:t>Whether dealing with contracts, agreements, or compliance documents, this tool ensures that can comprehend the </a:t>
            </a:r>
            <a:r>
              <a:rPr lang="en-US" sz="2400" b="1" dirty="0">
                <a:solidFill>
                  <a:schemeClr val="tx1">
                    <a:lumMod val="95000"/>
                    <a:lumOff val="5000"/>
                  </a:schemeClr>
                </a:solidFill>
                <a:latin typeface="Bahnschrift" panose="020B0502040204020203" pitchFamily="34" charset="0"/>
                <a:cs typeface="Arial" panose="020B0604020202020204" pitchFamily="34" charset="0"/>
              </a:rPr>
              <a:t>essential details without needing a legal background</a:t>
            </a:r>
            <a:r>
              <a:rPr lang="en-US" sz="2400" dirty="0">
                <a:solidFill>
                  <a:schemeClr val="tx1">
                    <a:lumMod val="95000"/>
                    <a:lumOff val="5000"/>
                  </a:schemeClr>
                </a:solidFill>
                <a:latin typeface="Bahnschrift" panose="020B0502040204020203" pitchFamily="34" charset="0"/>
                <a:cs typeface="Arial" panose="020B0604020202020204" pitchFamily="34" charset="0"/>
              </a:rPr>
              <a:t>.</a:t>
            </a:r>
            <a:endParaRPr lang="en-IN" sz="2400" dirty="0">
              <a:solidFill>
                <a:schemeClr val="tx1">
                  <a:lumMod val="95000"/>
                  <a:lumOff val="5000"/>
                </a:schemeClr>
              </a:solidFill>
              <a:latin typeface="Bahnschrift" panose="020B0502040204020203" pitchFamily="34" charset="0"/>
              <a:cs typeface="Arial" panose="020B0604020202020204" pitchFamily="34" charset="0"/>
            </a:endParaRPr>
          </a:p>
        </p:txBody>
      </p:sp>
      <p:pic>
        <p:nvPicPr>
          <p:cNvPr id="3" name="Picture 2" descr="How to Read a Digital Footprint | News ...">
            <a:extLst>
              <a:ext uri="{FF2B5EF4-FFF2-40B4-BE49-F238E27FC236}">
                <a16:creationId xmlns:a16="http://schemas.microsoft.com/office/drawing/2014/main" id="{46DB1261-7358-BAF1-3503-DE4865330C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4ADEB67F-764C-EFD3-B06C-FFECCFF8CC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4873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lstStyle/>
          <a:p>
            <a:pPr marL="0" indent="0" algn="just">
              <a:buNone/>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marL="0" indent="0" algn="just">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Automated Information Retrieval</a:t>
            </a:r>
            <a:r>
              <a:rPr lang="en-US" sz="2400" dirty="0">
                <a:solidFill>
                  <a:schemeClr val="tx1">
                    <a:lumMod val="95000"/>
                    <a:lumOff val="5000"/>
                  </a:schemeClr>
                </a:solidFill>
                <a:latin typeface="Bahnschrift" panose="020B0502040204020203" pitchFamily="34" charset="0"/>
                <a:cs typeface="Arial" panose="020B0604020202020204" pitchFamily="34" charset="0"/>
              </a:rPr>
              <a:t>: Manual Data Extraction from Legal Documents can be </a:t>
            </a:r>
            <a:r>
              <a:rPr lang="en-US" sz="2400" b="1" dirty="0">
                <a:solidFill>
                  <a:schemeClr val="tx1">
                    <a:lumMod val="95000"/>
                    <a:lumOff val="5000"/>
                  </a:schemeClr>
                </a:solidFill>
                <a:latin typeface="Bahnschrift" panose="020B0502040204020203" pitchFamily="34" charset="0"/>
                <a:cs typeface="Arial" panose="020B0604020202020204" pitchFamily="34" charset="0"/>
              </a:rPr>
              <a:t>Laborious and error-prone</a:t>
            </a:r>
            <a:r>
              <a:rPr lang="en-US" sz="2400" dirty="0">
                <a:solidFill>
                  <a:schemeClr val="tx1">
                    <a:lumMod val="95000"/>
                    <a:lumOff val="5000"/>
                  </a:schemeClr>
                </a:solidFill>
                <a:latin typeface="Bahnschrift" panose="020B0502040204020203" pitchFamily="34" charset="0"/>
                <a:cs typeface="Arial" panose="020B0604020202020204" pitchFamily="34" charset="0"/>
              </a:rPr>
              <a:t>. </a:t>
            </a:r>
          </a:p>
          <a:p>
            <a:pPr marL="0" indent="0" algn="just">
              <a:buNone/>
            </a:pPr>
            <a:r>
              <a:rPr lang="en-US" sz="2400" dirty="0">
                <a:solidFill>
                  <a:schemeClr val="tx1">
                    <a:lumMod val="95000"/>
                    <a:lumOff val="5000"/>
                  </a:schemeClr>
                </a:solidFill>
                <a:latin typeface="Bahnschrift" panose="020B0502040204020203" pitchFamily="34" charset="0"/>
                <a:cs typeface="Arial" panose="020B0604020202020204" pitchFamily="34" charset="0"/>
              </a:rPr>
              <a:t>This </a:t>
            </a:r>
            <a:r>
              <a:rPr lang="en-US" sz="2400" b="1" dirty="0">
                <a:solidFill>
                  <a:schemeClr val="tx1">
                    <a:lumMod val="95000"/>
                    <a:lumOff val="5000"/>
                  </a:schemeClr>
                </a:solidFill>
                <a:latin typeface="Bahnschrift" panose="020B0502040204020203" pitchFamily="34" charset="0"/>
                <a:cs typeface="Arial" panose="020B0604020202020204" pitchFamily="34" charset="0"/>
              </a:rPr>
              <a:t>tool automates this process</a:t>
            </a:r>
            <a:r>
              <a:rPr lang="en-US" sz="2400" dirty="0">
                <a:solidFill>
                  <a:schemeClr val="tx1">
                    <a:lumMod val="95000"/>
                    <a:lumOff val="5000"/>
                  </a:schemeClr>
                </a:solidFill>
                <a:latin typeface="Bahnschrift" panose="020B0502040204020203" pitchFamily="34" charset="0"/>
                <a:cs typeface="Arial" panose="020B0604020202020204" pitchFamily="34" charset="0"/>
              </a:rPr>
              <a:t>, accurately retrieving important information such as </a:t>
            </a:r>
            <a:r>
              <a:rPr lang="en-US" sz="2400" b="1" dirty="0">
                <a:solidFill>
                  <a:schemeClr val="tx1">
                    <a:lumMod val="95000"/>
                    <a:lumOff val="5000"/>
                  </a:schemeClr>
                </a:solidFill>
                <a:latin typeface="Bahnschrift" panose="020B0502040204020203" pitchFamily="34" charset="0"/>
                <a:cs typeface="Arial" panose="020B0604020202020204" pitchFamily="34" charset="0"/>
              </a:rPr>
              <a:t>clauses, deadlines, obligations, and rights</a:t>
            </a:r>
            <a:r>
              <a:rPr lang="en-US" sz="2400" dirty="0">
                <a:solidFill>
                  <a:schemeClr val="tx1">
                    <a:lumMod val="95000"/>
                    <a:lumOff val="5000"/>
                  </a:schemeClr>
                </a:solidFill>
                <a:latin typeface="Bahnschrift" panose="020B0502040204020203" pitchFamily="34" charset="0"/>
                <a:cs typeface="Arial" panose="020B0604020202020204" pitchFamily="34" charset="0"/>
              </a:rPr>
              <a:t>. </a:t>
            </a:r>
          </a:p>
          <a:p>
            <a:pPr marL="0" indent="0" algn="just">
              <a:buNone/>
            </a:pPr>
            <a:r>
              <a:rPr lang="en-US" sz="2400" dirty="0">
                <a:solidFill>
                  <a:schemeClr val="tx1">
                    <a:lumMod val="95000"/>
                    <a:lumOff val="5000"/>
                  </a:schemeClr>
                </a:solidFill>
                <a:latin typeface="Bahnschrift" panose="020B0502040204020203" pitchFamily="34" charset="0"/>
                <a:cs typeface="Arial" panose="020B0604020202020204" pitchFamily="34" charset="0"/>
              </a:rPr>
              <a:t>This automation not only </a:t>
            </a:r>
            <a:r>
              <a:rPr lang="en-US" sz="2400" b="1" dirty="0">
                <a:solidFill>
                  <a:schemeClr val="tx1">
                    <a:lumMod val="95000"/>
                    <a:lumOff val="5000"/>
                  </a:schemeClr>
                </a:solidFill>
                <a:latin typeface="Bahnschrift" panose="020B0502040204020203" pitchFamily="34" charset="0"/>
                <a:cs typeface="Arial" panose="020B0604020202020204" pitchFamily="34" charset="0"/>
              </a:rPr>
              <a:t>increases efficiency</a:t>
            </a:r>
            <a:r>
              <a:rPr lang="en-US" sz="2400" dirty="0">
                <a:solidFill>
                  <a:schemeClr val="tx1">
                    <a:lumMod val="95000"/>
                    <a:lumOff val="5000"/>
                  </a:schemeClr>
                </a:solidFill>
                <a:latin typeface="Bahnschrift" panose="020B0502040204020203" pitchFamily="34" charset="0"/>
                <a:cs typeface="Arial" panose="020B0604020202020204" pitchFamily="34" charset="0"/>
              </a:rPr>
              <a:t> but also </a:t>
            </a:r>
            <a:r>
              <a:rPr lang="en-US" sz="2400" b="1" dirty="0">
                <a:solidFill>
                  <a:schemeClr val="tx1">
                    <a:lumMod val="95000"/>
                    <a:lumOff val="5000"/>
                  </a:schemeClr>
                </a:solidFill>
                <a:latin typeface="Bahnschrift" panose="020B0502040204020203" pitchFamily="34" charset="0"/>
                <a:cs typeface="Arial" panose="020B0604020202020204" pitchFamily="34" charset="0"/>
              </a:rPr>
              <a:t>improves the consistency of the extracted data</a:t>
            </a:r>
            <a:r>
              <a:rPr lang="en-US" sz="2400" dirty="0">
                <a:solidFill>
                  <a:schemeClr val="tx1">
                    <a:lumMod val="95000"/>
                    <a:lumOff val="5000"/>
                  </a:schemeClr>
                </a:solidFill>
                <a:latin typeface="Bahnschrift" panose="020B0502040204020203" pitchFamily="34" charset="0"/>
                <a:cs typeface="Arial" panose="020B0604020202020204" pitchFamily="34" charset="0"/>
              </a:rPr>
              <a:t>.</a:t>
            </a:r>
            <a:endParaRPr lang="en-IN" sz="2400" dirty="0">
              <a:solidFill>
                <a:schemeClr val="tx1">
                  <a:lumMod val="95000"/>
                  <a:lumOff val="5000"/>
                </a:schemeClr>
              </a:solidFill>
              <a:latin typeface="Bahnschrift" panose="020B0502040204020203" pitchFamily="34" charset="0"/>
              <a:cs typeface="Arial" panose="020B0604020202020204" pitchFamily="34" charset="0"/>
            </a:endParaRPr>
          </a:p>
        </p:txBody>
      </p:sp>
      <p:pic>
        <p:nvPicPr>
          <p:cNvPr id="3" name="Picture 2" descr="How to Read a Digital Footprint | News ...">
            <a:extLst>
              <a:ext uri="{FF2B5EF4-FFF2-40B4-BE49-F238E27FC236}">
                <a16:creationId xmlns:a16="http://schemas.microsoft.com/office/drawing/2014/main" id="{13844B58-5EF7-CD68-72D7-CB302F406E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DCB65893-214F-63F7-971B-B2E5934D90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5957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lstStyle/>
          <a:p>
            <a:pPr marL="0" indent="0" algn="just">
              <a:buNone/>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marL="0" indent="0" algn="just">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Easy-to-understand Synopses</a:t>
            </a:r>
            <a:r>
              <a:rPr lang="en-US" sz="2400" dirty="0">
                <a:solidFill>
                  <a:schemeClr val="tx1">
                    <a:lumMod val="95000"/>
                    <a:lumOff val="5000"/>
                  </a:schemeClr>
                </a:solidFill>
                <a:latin typeface="Bahnschrift" panose="020B0502040204020203" pitchFamily="34" charset="0"/>
                <a:cs typeface="Arial" panose="020B0604020202020204" pitchFamily="34" charset="0"/>
              </a:rPr>
              <a:t>: After analyzing the documents, the tool provides a concise and </a:t>
            </a:r>
            <a:r>
              <a:rPr lang="en-US" sz="2400" b="1" dirty="0">
                <a:solidFill>
                  <a:schemeClr val="tx1">
                    <a:lumMod val="95000"/>
                    <a:lumOff val="5000"/>
                  </a:schemeClr>
                </a:solidFill>
                <a:latin typeface="Bahnschrift" panose="020B0502040204020203" pitchFamily="34" charset="0"/>
                <a:cs typeface="Arial" panose="020B0604020202020204" pitchFamily="34" charset="0"/>
              </a:rPr>
              <a:t>easy-to-understand synopsis</a:t>
            </a:r>
            <a:r>
              <a:rPr lang="en-US" sz="2400" dirty="0">
                <a:solidFill>
                  <a:schemeClr val="tx1">
                    <a:lumMod val="95000"/>
                    <a:lumOff val="5000"/>
                  </a:schemeClr>
                </a:solidFill>
                <a:latin typeface="Bahnschrift" panose="020B0502040204020203" pitchFamily="34" charset="0"/>
                <a:cs typeface="Arial" panose="020B0604020202020204" pitchFamily="34" charset="0"/>
              </a:rPr>
              <a:t>. </a:t>
            </a:r>
          </a:p>
          <a:p>
            <a:pPr marL="0" indent="0" algn="just">
              <a:buNone/>
            </a:pPr>
            <a:r>
              <a:rPr lang="en-US" sz="2400" dirty="0">
                <a:solidFill>
                  <a:schemeClr val="tx1">
                    <a:lumMod val="95000"/>
                    <a:lumOff val="5000"/>
                  </a:schemeClr>
                </a:solidFill>
                <a:latin typeface="Bahnschrift" panose="020B0502040204020203" pitchFamily="34" charset="0"/>
                <a:cs typeface="Arial" panose="020B0604020202020204" pitchFamily="34" charset="0"/>
              </a:rPr>
              <a:t>This feature is </a:t>
            </a:r>
            <a:r>
              <a:rPr lang="en-US" sz="2400" b="1" dirty="0">
                <a:solidFill>
                  <a:schemeClr val="tx1">
                    <a:lumMod val="95000"/>
                    <a:lumOff val="5000"/>
                  </a:schemeClr>
                </a:solidFill>
                <a:latin typeface="Bahnschrift" panose="020B0502040204020203" pitchFamily="34" charset="0"/>
                <a:cs typeface="Arial" panose="020B0604020202020204" pitchFamily="34" charset="0"/>
              </a:rPr>
              <a:t>particularly beneficial for decision-makers</a:t>
            </a:r>
            <a:r>
              <a:rPr lang="en-US" sz="2400" dirty="0">
                <a:solidFill>
                  <a:schemeClr val="tx1">
                    <a:lumMod val="95000"/>
                    <a:lumOff val="5000"/>
                  </a:schemeClr>
                </a:solidFill>
                <a:latin typeface="Bahnschrift" panose="020B0502040204020203" pitchFamily="34" charset="0"/>
                <a:cs typeface="Arial" panose="020B0604020202020204" pitchFamily="34" charset="0"/>
              </a:rPr>
              <a:t> who need to quickly grasp the </a:t>
            </a:r>
            <a:r>
              <a:rPr lang="en-US" sz="2400" b="1" dirty="0">
                <a:solidFill>
                  <a:schemeClr val="tx1">
                    <a:lumMod val="95000"/>
                    <a:lumOff val="5000"/>
                  </a:schemeClr>
                </a:solidFill>
                <a:latin typeface="Bahnschrift" panose="020B0502040204020203" pitchFamily="34" charset="0"/>
                <a:cs typeface="Arial" panose="020B0604020202020204" pitchFamily="34" charset="0"/>
              </a:rPr>
              <a:t>core elements of a document</a:t>
            </a:r>
            <a:r>
              <a:rPr lang="en-US" sz="2400" dirty="0">
                <a:solidFill>
                  <a:schemeClr val="tx1">
                    <a:lumMod val="95000"/>
                    <a:lumOff val="5000"/>
                  </a:schemeClr>
                </a:solidFill>
                <a:latin typeface="Bahnschrift" panose="020B0502040204020203" pitchFamily="34" charset="0"/>
                <a:cs typeface="Arial" panose="020B0604020202020204" pitchFamily="34" charset="0"/>
              </a:rPr>
              <a:t> without delving into the minutiae.</a:t>
            </a:r>
            <a:endParaRPr lang="en-IN" sz="2400" dirty="0">
              <a:solidFill>
                <a:schemeClr val="tx1">
                  <a:lumMod val="95000"/>
                  <a:lumOff val="5000"/>
                </a:schemeClr>
              </a:solidFill>
              <a:latin typeface="Bahnschrift" panose="020B0502040204020203" pitchFamily="34" charset="0"/>
              <a:cs typeface="Arial" panose="020B0604020202020204" pitchFamily="34" charset="0"/>
            </a:endParaRPr>
          </a:p>
        </p:txBody>
      </p:sp>
      <p:pic>
        <p:nvPicPr>
          <p:cNvPr id="3" name="Picture 2" descr="How to Read a Digital Footprint | News ...">
            <a:extLst>
              <a:ext uri="{FF2B5EF4-FFF2-40B4-BE49-F238E27FC236}">
                <a16:creationId xmlns:a16="http://schemas.microsoft.com/office/drawing/2014/main" id="{686AC0C6-1614-8CA2-8718-CE17D48741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952D0E60-8993-D772-7CD7-A81A3389A3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60318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lstStyle/>
          <a:p>
            <a:pPr marL="0" indent="0" algn="just">
              <a:buNone/>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marL="0" indent="0" algn="just">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Enhanced Decision-Making</a:t>
            </a:r>
            <a:r>
              <a:rPr lang="en-US" sz="2400" dirty="0">
                <a:solidFill>
                  <a:schemeClr val="tx1">
                    <a:lumMod val="95000"/>
                    <a:lumOff val="5000"/>
                  </a:schemeClr>
                </a:solidFill>
                <a:latin typeface="Bahnschrift" panose="020B0502040204020203" pitchFamily="34" charset="0"/>
                <a:cs typeface="Arial" panose="020B0604020202020204" pitchFamily="34" charset="0"/>
              </a:rPr>
              <a:t>: By providing clear and structured information, </a:t>
            </a:r>
            <a:r>
              <a:rPr lang="en-US" sz="2400" b="1" dirty="0">
                <a:solidFill>
                  <a:schemeClr val="tx1">
                    <a:lumMod val="95000"/>
                    <a:lumOff val="5000"/>
                  </a:schemeClr>
                </a:solidFill>
                <a:latin typeface="Bahnschrift" panose="020B0502040204020203" pitchFamily="34" charset="0"/>
                <a:cs typeface="Arial" panose="020B0604020202020204" pitchFamily="34" charset="0"/>
              </a:rPr>
              <a:t>Legal Data Analysis tool supports better and faster decision-making</a:t>
            </a:r>
            <a:r>
              <a:rPr lang="en-US" sz="2400" dirty="0">
                <a:solidFill>
                  <a:schemeClr val="tx1">
                    <a:lumMod val="95000"/>
                    <a:lumOff val="5000"/>
                  </a:schemeClr>
                </a:solidFill>
                <a:latin typeface="Bahnschrift" panose="020B0502040204020203" pitchFamily="34" charset="0"/>
                <a:cs typeface="Arial" panose="020B0604020202020204" pitchFamily="34" charset="0"/>
              </a:rPr>
              <a:t>. </a:t>
            </a:r>
          </a:p>
          <a:p>
            <a:pPr marL="0" indent="0" algn="just">
              <a:buNone/>
            </a:pPr>
            <a:r>
              <a:rPr lang="en-US" sz="2400" dirty="0">
                <a:solidFill>
                  <a:schemeClr val="tx1">
                    <a:lumMod val="95000"/>
                    <a:lumOff val="5000"/>
                  </a:schemeClr>
                </a:solidFill>
                <a:latin typeface="Bahnschrift" panose="020B0502040204020203" pitchFamily="34" charset="0"/>
                <a:cs typeface="Arial" panose="020B0604020202020204" pitchFamily="34" charset="0"/>
              </a:rPr>
              <a:t>Users can </a:t>
            </a:r>
            <a:r>
              <a:rPr lang="en-US" sz="2400" b="1" dirty="0">
                <a:solidFill>
                  <a:schemeClr val="tx1">
                    <a:lumMod val="95000"/>
                    <a:lumOff val="5000"/>
                  </a:schemeClr>
                </a:solidFill>
                <a:latin typeface="Bahnschrift" panose="020B0502040204020203" pitchFamily="34" charset="0"/>
                <a:cs typeface="Arial" panose="020B0604020202020204" pitchFamily="34" charset="0"/>
              </a:rPr>
              <a:t>quickly identify potential risks</a:t>
            </a:r>
            <a:r>
              <a:rPr lang="en-US" sz="2400" dirty="0">
                <a:solidFill>
                  <a:schemeClr val="tx1">
                    <a:lumMod val="95000"/>
                    <a:lumOff val="5000"/>
                  </a:schemeClr>
                </a:solidFill>
                <a:latin typeface="Bahnschrift" panose="020B0502040204020203" pitchFamily="34" charset="0"/>
                <a:cs typeface="Arial" panose="020B0604020202020204" pitchFamily="34" charset="0"/>
              </a:rPr>
              <a:t>, opportunities, and compliance issues, enabling them to make well-informed choices.</a:t>
            </a:r>
            <a:endParaRPr lang="en-IN" sz="2400" dirty="0">
              <a:solidFill>
                <a:schemeClr val="tx1">
                  <a:lumMod val="95000"/>
                  <a:lumOff val="5000"/>
                </a:schemeClr>
              </a:solidFill>
              <a:latin typeface="Bahnschrift" panose="020B0502040204020203" pitchFamily="34" charset="0"/>
              <a:cs typeface="Arial" panose="020B0604020202020204" pitchFamily="34" charset="0"/>
            </a:endParaRPr>
          </a:p>
        </p:txBody>
      </p:sp>
      <p:pic>
        <p:nvPicPr>
          <p:cNvPr id="3" name="Picture 2" descr="How to Read a Digital Footprint | News ...">
            <a:extLst>
              <a:ext uri="{FF2B5EF4-FFF2-40B4-BE49-F238E27FC236}">
                <a16:creationId xmlns:a16="http://schemas.microsoft.com/office/drawing/2014/main" id="{E764DF79-B669-BC0F-A46D-63BC33C16C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6E83671F-8C7B-6968-3060-984226015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4289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normAutofit/>
          </a:bodyPr>
          <a:lstStyle/>
          <a:p>
            <a:pPr marL="0" indent="0" algn="just">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Versatile Applications</a:t>
            </a:r>
            <a:r>
              <a:rPr lang="en-US" sz="2400" dirty="0">
                <a:solidFill>
                  <a:schemeClr val="tx1">
                    <a:lumMod val="95000"/>
                    <a:lumOff val="5000"/>
                  </a:schemeClr>
                </a:solidFill>
                <a:latin typeface="Bahnschrift" panose="020B0502040204020203" pitchFamily="34" charset="0"/>
                <a:cs typeface="Arial" panose="020B0604020202020204" pitchFamily="34" charset="0"/>
              </a:rPr>
              <a:t>: This Tool is Versatile and can be used for various purposes, including:</a:t>
            </a:r>
          </a:p>
          <a:p>
            <a:pPr algn="just">
              <a:buFont typeface="Wingdings" panose="05000000000000000000" pitchFamily="2" charset="2"/>
              <a:buChar char="ü"/>
            </a:pPr>
            <a:r>
              <a:rPr lang="en-US" sz="2400" b="1" dirty="0">
                <a:solidFill>
                  <a:schemeClr val="tx1">
                    <a:lumMod val="95000"/>
                    <a:lumOff val="5000"/>
                  </a:schemeClr>
                </a:solidFill>
                <a:latin typeface="Bahnschrift" panose="020B0502040204020203" pitchFamily="34" charset="0"/>
                <a:cs typeface="Arial" panose="020B0604020202020204" pitchFamily="34" charset="0"/>
              </a:rPr>
              <a:t>Contract Analysis</a:t>
            </a:r>
            <a:r>
              <a:rPr lang="en-US" sz="2400" dirty="0">
                <a:solidFill>
                  <a:schemeClr val="tx1">
                    <a:lumMod val="95000"/>
                    <a:lumOff val="5000"/>
                  </a:schemeClr>
                </a:solidFill>
                <a:latin typeface="Bahnschrift" panose="020B0502040204020203" pitchFamily="34" charset="0"/>
                <a:cs typeface="Arial" panose="020B0604020202020204" pitchFamily="34" charset="0"/>
              </a:rPr>
              <a:t>: Identifying key terms, conditions, and obligations.</a:t>
            </a:r>
          </a:p>
          <a:p>
            <a:pPr algn="just">
              <a:buFont typeface="Wingdings" panose="05000000000000000000" pitchFamily="2" charset="2"/>
              <a:buChar char="ü"/>
            </a:pPr>
            <a:r>
              <a:rPr lang="en-US" sz="2400" b="1" dirty="0">
                <a:solidFill>
                  <a:schemeClr val="tx1">
                    <a:lumMod val="95000"/>
                    <a:lumOff val="5000"/>
                  </a:schemeClr>
                </a:solidFill>
                <a:latin typeface="Bahnschrift" panose="020B0502040204020203" pitchFamily="34" charset="0"/>
                <a:cs typeface="Arial" panose="020B0604020202020204" pitchFamily="34" charset="0"/>
              </a:rPr>
              <a:t>Compliance Monitoring</a:t>
            </a:r>
            <a:r>
              <a:rPr lang="en-US" sz="2400" dirty="0">
                <a:solidFill>
                  <a:schemeClr val="tx1">
                    <a:lumMod val="95000"/>
                    <a:lumOff val="5000"/>
                  </a:schemeClr>
                </a:solidFill>
                <a:latin typeface="Bahnschrift" panose="020B0502040204020203" pitchFamily="34" charset="0"/>
                <a:cs typeface="Arial" panose="020B0604020202020204" pitchFamily="34" charset="0"/>
              </a:rPr>
              <a:t>: Ensuring adherence to legal and regulatory standards.</a:t>
            </a:r>
          </a:p>
          <a:p>
            <a:pPr algn="just">
              <a:buFont typeface="Wingdings" panose="05000000000000000000" pitchFamily="2" charset="2"/>
              <a:buChar char="ü"/>
            </a:pPr>
            <a:r>
              <a:rPr lang="en-US" sz="2400" b="1" dirty="0">
                <a:solidFill>
                  <a:schemeClr val="tx1">
                    <a:lumMod val="95000"/>
                    <a:lumOff val="5000"/>
                  </a:schemeClr>
                </a:solidFill>
                <a:latin typeface="Bahnschrift" panose="020B0502040204020203" pitchFamily="34" charset="0"/>
                <a:cs typeface="Arial" panose="020B0604020202020204" pitchFamily="34" charset="0"/>
              </a:rPr>
              <a:t>Risk Assessment</a:t>
            </a:r>
            <a:r>
              <a:rPr lang="en-US" sz="2400" dirty="0">
                <a:solidFill>
                  <a:schemeClr val="tx1">
                    <a:lumMod val="95000"/>
                    <a:lumOff val="5000"/>
                  </a:schemeClr>
                </a:solidFill>
                <a:latin typeface="Bahnschrift" panose="020B0502040204020203" pitchFamily="34" charset="0"/>
                <a:cs typeface="Arial" panose="020B0604020202020204" pitchFamily="34" charset="0"/>
              </a:rPr>
              <a:t>: Highlighting potential legal risks and liabilities.</a:t>
            </a:r>
          </a:p>
          <a:p>
            <a:pPr algn="just">
              <a:buFont typeface="Wingdings" panose="05000000000000000000" pitchFamily="2" charset="2"/>
              <a:buChar char="ü"/>
            </a:pPr>
            <a:r>
              <a:rPr lang="en-US" sz="2400" b="1" dirty="0">
                <a:solidFill>
                  <a:schemeClr val="tx1">
                    <a:lumMod val="95000"/>
                    <a:lumOff val="5000"/>
                  </a:schemeClr>
                </a:solidFill>
                <a:latin typeface="Bahnschrift" panose="020B0502040204020203" pitchFamily="34" charset="0"/>
                <a:cs typeface="Arial" panose="020B0604020202020204" pitchFamily="34" charset="0"/>
              </a:rPr>
              <a:t>Due Diligence</a:t>
            </a:r>
            <a:r>
              <a:rPr lang="en-US" sz="2400" dirty="0">
                <a:solidFill>
                  <a:schemeClr val="tx1">
                    <a:lumMod val="95000"/>
                    <a:lumOff val="5000"/>
                  </a:schemeClr>
                </a:solidFill>
                <a:latin typeface="Bahnschrift" panose="020B0502040204020203" pitchFamily="34" charset="0"/>
                <a:cs typeface="Arial" panose="020B0604020202020204" pitchFamily="34" charset="0"/>
              </a:rPr>
              <a:t>: Facilitating thorough review during mergers and acquisitions.</a:t>
            </a:r>
          </a:p>
        </p:txBody>
      </p:sp>
      <p:pic>
        <p:nvPicPr>
          <p:cNvPr id="3" name="Picture 2" descr="How to Read a Digital Footprint | News ...">
            <a:extLst>
              <a:ext uri="{FF2B5EF4-FFF2-40B4-BE49-F238E27FC236}">
                <a16:creationId xmlns:a16="http://schemas.microsoft.com/office/drawing/2014/main" id="{47138B72-81A3-5CE1-3E41-0413958114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7B79AD39-FB53-6FD3-75D5-0454C9EEF6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5401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lstStyle/>
          <a:p>
            <a:pPr marL="0" indent="0" algn="ctr">
              <a:buNone/>
            </a:pPr>
            <a:endParaRPr lang="en-US" sz="2400" b="1" dirty="0">
              <a:solidFill>
                <a:schemeClr val="tx1">
                  <a:lumMod val="95000"/>
                  <a:lumOff val="5000"/>
                </a:schemeClr>
              </a:solidFill>
              <a:latin typeface="Bahnschrift" panose="020B0502040204020203" pitchFamily="34" charset="0"/>
              <a:cs typeface="Arial" panose="020B0604020202020204" pitchFamily="34" charset="0"/>
            </a:endParaRPr>
          </a:p>
          <a:p>
            <a:pPr marL="0" indent="0" algn="ctr">
              <a:buNone/>
            </a:pPr>
            <a:endParaRPr lang="en-US" sz="2400" b="1" dirty="0">
              <a:solidFill>
                <a:schemeClr val="tx1">
                  <a:lumMod val="95000"/>
                  <a:lumOff val="5000"/>
                </a:schemeClr>
              </a:solidFill>
              <a:latin typeface="Bahnschrift" panose="020B0502040204020203" pitchFamily="34" charset="0"/>
              <a:cs typeface="Arial" panose="020B0604020202020204" pitchFamily="34" charset="0"/>
            </a:endParaRPr>
          </a:p>
          <a:p>
            <a:pPr marL="0" indent="0" algn="ctr">
              <a:buNone/>
            </a:pPr>
            <a:r>
              <a:rPr lang="en-US" sz="3600" b="1" dirty="0">
                <a:solidFill>
                  <a:schemeClr val="tx1">
                    <a:lumMod val="95000"/>
                    <a:lumOff val="5000"/>
                  </a:schemeClr>
                </a:solidFill>
                <a:latin typeface="Bahnschrift" panose="020B0502040204020203" pitchFamily="34" charset="0"/>
                <a:cs typeface="Arial" panose="020B0604020202020204" pitchFamily="34" charset="0"/>
              </a:rPr>
              <a:t>How It Works?</a:t>
            </a:r>
          </a:p>
        </p:txBody>
      </p:sp>
      <p:pic>
        <p:nvPicPr>
          <p:cNvPr id="3" name="Picture 2" descr="How to Read a Digital Footprint | News ...">
            <a:extLst>
              <a:ext uri="{FF2B5EF4-FFF2-40B4-BE49-F238E27FC236}">
                <a16:creationId xmlns:a16="http://schemas.microsoft.com/office/drawing/2014/main" id="{84545130-2805-B676-A5C1-1BBB38CC1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E8C5ED07-D988-D5B7-E743-4BDC930B5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0773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lstStyle/>
          <a:p>
            <a:pPr marL="0" indent="0" algn="just">
              <a:buNone/>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marL="0" indent="0" algn="just">
              <a:buNone/>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marL="0" indent="0" algn="just">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Legal Data Analysis Tool</a:t>
            </a:r>
            <a:r>
              <a:rPr lang="en-US" sz="2400" dirty="0">
                <a:solidFill>
                  <a:schemeClr val="tx1">
                    <a:lumMod val="95000"/>
                    <a:lumOff val="5000"/>
                  </a:schemeClr>
                </a:solidFill>
                <a:latin typeface="Bahnschrift" panose="020B0502040204020203" pitchFamily="34" charset="0"/>
                <a:cs typeface="Arial" panose="020B0604020202020204" pitchFamily="34" charset="0"/>
              </a:rPr>
              <a:t> utilizes a Sophisticated </a:t>
            </a:r>
            <a:r>
              <a:rPr lang="en-US" sz="2400" b="1" dirty="0">
                <a:solidFill>
                  <a:schemeClr val="tx1">
                    <a:lumMod val="95000"/>
                    <a:lumOff val="5000"/>
                  </a:schemeClr>
                </a:solidFill>
                <a:latin typeface="Bahnschrift" panose="020B0502040204020203" pitchFamily="34" charset="0"/>
                <a:cs typeface="Arial" panose="020B0604020202020204" pitchFamily="34" charset="0"/>
              </a:rPr>
              <a:t>ML and AI</a:t>
            </a:r>
            <a:r>
              <a:rPr lang="en-US" sz="2400" dirty="0">
                <a:solidFill>
                  <a:schemeClr val="tx1">
                    <a:lumMod val="95000"/>
                    <a:lumOff val="5000"/>
                  </a:schemeClr>
                </a:solidFill>
                <a:latin typeface="Bahnschrift" panose="020B0502040204020203" pitchFamily="34" charset="0"/>
                <a:cs typeface="Arial" panose="020B0604020202020204" pitchFamily="34" charset="0"/>
              </a:rPr>
              <a:t> Algorithm to process </a:t>
            </a:r>
            <a:r>
              <a:rPr lang="en-US" sz="2400" b="1" dirty="0">
                <a:solidFill>
                  <a:schemeClr val="tx1">
                    <a:lumMod val="95000"/>
                    <a:lumOff val="5000"/>
                  </a:schemeClr>
                </a:solidFill>
                <a:latin typeface="Bahnschrift" panose="020B0502040204020203" pitchFamily="34" charset="0"/>
                <a:cs typeface="Arial" panose="020B0604020202020204" pitchFamily="34" charset="0"/>
              </a:rPr>
              <a:t>legal documents</a:t>
            </a:r>
            <a:r>
              <a:rPr lang="en-US" sz="2400" dirty="0">
                <a:solidFill>
                  <a:schemeClr val="tx1">
                    <a:lumMod val="95000"/>
                    <a:lumOff val="5000"/>
                  </a:schemeClr>
                </a:solidFill>
                <a:latin typeface="Bahnschrift" panose="020B0502040204020203" pitchFamily="34" charset="0"/>
                <a:cs typeface="Arial" panose="020B0604020202020204" pitchFamily="34" charset="0"/>
              </a:rPr>
              <a:t>. </a:t>
            </a:r>
            <a:endParaRPr lang="en-IN" sz="2400" dirty="0">
              <a:solidFill>
                <a:schemeClr val="tx1">
                  <a:lumMod val="95000"/>
                  <a:lumOff val="5000"/>
                </a:schemeClr>
              </a:solidFill>
              <a:latin typeface="Bahnschrift" panose="020B0502040204020203" pitchFamily="34" charset="0"/>
              <a:cs typeface="Arial" panose="020B0604020202020204" pitchFamily="34" charset="0"/>
            </a:endParaRPr>
          </a:p>
        </p:txBody>
      </p:sp>
      <p:pic>
        <p:nvPicPr>
          <p:cNvPr id="3" name="Picture 2" descr="How to Read a Digital Footprint | News ...">
            <a:extLst>
              <a:ext uri="{FF2B5EF4-FFF2-40B4-BE49-F238E27FC236}">
                <a16:creationId xmlns:a16="http://schemas.microsoft.com/office/drawing/2014/main" id="{57999BA7-1DC1-3FCF-6164-A2BB88D9BA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2544B6F2-AABE-45A8-C244-92EDEF62AC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23114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lstStyle/>
          <a:p>
            <a:pPr marL="0" indent="0" algn="just">
              <a:buNone/>
            </a:pPr>
            <a:endParaRPr lang="en-US" sz="2400" b="1" dirty="0">
              <a:solidFill>
                <a:schemeClr val="tx1">
                  <a:lumMod val="95000"/>
                  <a:lumOff val="5000"/>
                </a:schemeClr>
              </a:solidFill>
              <a:latin typeface="Bahnschrift" panose="020B0502040204020203" pitchFamily="34" charset="0"/>
              <a:cs typeface="Arial" panose="020B0604020202020204" pitchFamily="34" charset="0"/>
            </a:endParaRPr>
          </a:p>
          <a:p>
            <a:pPr marL="0" indent="0" algn="just">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Document Upload</a:t>
            </a:r>
            <a:r>
              <a:rPr lang="en-US" sz="2400" dirty="0">
                <a:solidFill>
                  <a:schemeClr val="tx1">
                    <a:lumMod val="95000"/>
                    <a:lumOff val="5000"/>
                  </a:schemeClr>
                </a:solidFill>
                <a:latin typeface="Bahnschrift" panose="020B0502040204020203" pitchFamily="34" charset="0"/>
                <a:cs typeface="Arial" panose="020B0604020202020204" pitchFamily="34" charset="0"/>
              </a:rPr>
              <a:t>: Users upload their legal documents to the platform.</a:t>
            </a:r>
          </a:p>
          <a:p>
            <a:pPr marL="0" indent="0" algn="just">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Data Processing</a:t>
            </a:r>
            <a:r>
              <a:rPr lang="en-US" sz="2400" dirty="0">
                <a:solidFill>
                  <a:schemeClr val="tx1">
                    <a:lumMod val="95000"/>
                    <a:lumOff val="5000"/>
                  </a:schemeClr>
                </a:solidFill>
                <a:latin typeface="Bahnschrift" panose="020B0502040204020203" pitchFamily="34" charset="0"/>
                <a:cs typeface="Arial" panose="020B0604020202020204" pitchFamily="34" charset="0"/>
              </a:rPr>
              <a:t>: The tool analyzes the text using Natural Language Processing (NLP) Techniques.</a:t>
            </a:r>
          </a:p>
          <a:p>
            <a:pPr marL="0" indent="0" algn="just">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Information Extraction</a:t>
            </a:r>
            <a:r>
              <a:rPr lang="en-US" sz="2400" dirty="0">
                <a:solidFill>
                  <a:schemeClr val="tx1">
                    <a:lumMod val="95000"/>
                    <a:lumOff val="5000"/>
                  </a:schemeClr>
                </a:solidFill>
                <a:latin typeface="Bahnschrift" panose="020B0502040204020203" pitchFamily="34" charset="0"/>
                <a:cs typeface="Arial" panose="020B0604020202020204" pitchFamily="34" charset="0"/>
              </a:rPr>
              <a:t>: Key information is extracted, including Dates, Parties Involved, Legal Obligations, and more.</a:t>
            </a:r>
          </a:p>
        </p:txBody>
      </p:sp>
      <p:pic>
        <p:nvPicPr>
          <p:cNvPr id="3" name="Picture 2" descr="How to Read a Digital Footprint | News ...">
            <a:extLst>
              <a:ext uri="{FF2B5EF4-FFF2-40B4-BE49-F238E27FC236}">
                <a16:creationId xmlns:a16="http://schemas.microsoft.com/office/drawing/2014/main" id="{86A7484B-D962-245D-407D-F77FE8AD21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3C026D9B-06C8-C95E-D38D-E78CF4BDA5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81980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lstStyle/>
          <a:p>
            <a:pPr marL="0" indent="0" algn="just">
              <a:buNone/>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marL="0" indent="0" algn="just">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Summary Generation</a:t>
            </a:r>
            <a:r>
              <a:rPr lang="en-US" sz="2400" dirty="0">
                <a:solidFill>
                  <a:schemeClr val="tx1">
                    <a:lumMod val="95000"/>
                    <a:lumOff val="5000"/>
                  </a:schemeClr>
                </a:solidFill>
                <a:latin typeface="Bahnschrift" panose="020B0502040204020203" pitchFamily="34" charset="0"/>
                <a:cs typeface="Arial" panose="020B0604020202020204" pitchFamily="34" charset="0"/>
              </a:rPr>
              <a:t>: The tool generates a </a:t>
            </a:r>
            <a:r>
              <a:rPr lang="en-US" sz="2400" b="1" dirty="0">
                <a:solidFill>
                  <a:schemeClr val="tx1">
                    <a:lumMod val="95000"/>
                    <a:lumOff val="5000"/>
                  </a:schemeClr>
                </a:solidFill>
                <a:latin typeface="Bahnschrift" panose="020B0502040204020203" pitchFamily="34" charset="0"/>
                <a:cs typeface="Arial" panose="020B0604020202020204" pitchFamily="34" charset="0"/>
              </a:rPr>
              <a:t>comprehensive summary</a:t>
            </a:r>
            <a:r>
              <a:rPr lang="en-US" sz="2400" dirty="0">
                <a:solidFill>
                  <a:schemeClr val="tx1">
                    <a:lumMod val="95000"/>
                    <a:lumOff val="5000"/>
                  </a:schemeClr>
                </a:solidFill>
                <a:latin typeface="Bahnschrift" panose="020B0502040204020203" pitchFamily="34" charset="0"/>
                <a:cs typeface="Arial" panose="020B0604020202020204" pitchFamily="34" charset="0"/>
              </a:rPr>
              <a:t> that highlights the most important aspects of the document.</a:t>
            </a:r>
          </a:p>
          <a:p>
            <a:pPr marL="0" indent="0" algn="just">
              <a:buNone/>
            </a:pPr>
            <a:endParaRPr lang="en-US" sz="2400" b="1" dirty="0">
              <a:solidFill>
                <a:schemeClr val="tx1">
                  <a:lumMod val="95000"/>
                  <a:lumOff val="5000"/>
                </a:schemeClr>
              </a:solidFill>
              <a:latin typeface="Bahnschrift" panose="020B0502040204020203" pitchFamily="34" charset="0"/>
              <a:cs typeface="Arial" panose="020B0604020202020204" pitchFamily="34" charset="0"/>
            </a:endParaRPr>
          </a:p>
          <a:p>
            <a:pPr marL="0" indent="0" algn="just">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Output Delivery</a:t>
            </a:r>
            <a:r>
              <a:rPr lang="en-US" sz="2400" dirty="0">
                <a:solidFill>
                  <a:schemeClr val="tx1">
                    <a:lumMod val="95000"/>
                    <a:lumOff val="5000"/>
                  </a:schemeClr>
                </a:solidFill>
                <a:latin typeface="Bahnschrift" panose="020B0502040204020203" pitchFamily="34" charset="0"/>
                <a:cs typeface="Arial" panose="020B0604020202020204" pitchFamily="34" charset="0"/>
              </a:rPr>
              <a:t>: The </a:t>
            </a:r>
            <a:r>
              <a:rPr lang="en-US" sz="2400" b="1" dirty="0">
                <a:solidFill>
                  <a:schemeClr val="tx1">
                    <a:lumMod val="95000"/>
                    <a:lumOff val="5000"/>
                  </a:schemeClr>
                </a:solidFill>
                <a:latin typeface="Bahnschrift" panose="020B0502040204020203" pitchFamily="34" charset="0"/>
                <a:cs typeface="Arial" panose="020B0604020202020204" pitchFamily="34" charset="0"/>
              </a:rPr>
              <a:t>analyzed data and summary</a:t>
            </a:r>
            <a:r>
              <a:rPr lang="en-US" sz="2400" dirty="0">
                <a:solidFill>
                  <a:schemeClr val="tx1">
                    <a:lumMod val="95000"/>
                    <a:lumOff val="5000"/>
                  </a:schemeClr>
                </a:solidFill>
                <a:latin typeface="Bahnschrift" panose="020B0502040204020203" pitchFamily="34" charset="0"/>
                <a:cs typeface="Arial" panose="020B0604020202020204" pitchFamily="34" charset="0"/>
              </a:rPr>
              <a:t> are presented to the user in an </a:t>
            </a:r>
            <a:r>
              <a:rPr lang="en-US" sz="2400" b="1" dirty="0">
                <a:solidFill>
                  <a:schemeClr val="tx1">
                    <a:lumMod val="95000"/>
                    <a:lumOff val="5000"/>
                  </a:schemeClr>
                </a:solidFill>
                <a:latin typeface="Bahnschrift" panose="020B0502040204020203" pitchFamily="34" charset="0"/>
                <a:cs typeface="Arial" panose="020B0604020202020204" pitchFamily="34" charset="0"/>
              </a:rPr>
              <a:t>easy-to-read format</a:t>
            </a:r>
            <a:r>
              <a:rPr lang="en-US" sz="2400" dirty="0">
                <a:solidFill>
                  <a:schemeClr val="tx1">
                    <a:lumMod val="95000"/>
                    <a:lumOff val="5000"/>
                  </a:schemeClr>
                </a:solidFill>
                <a:latin typeface="Bahnschrift" panose="020B0502040204020203" pitchFamily="34" charset="0"/>
                <a:cs typeface="Arial" panose="020B0604020202020204" pitchFamily="34" charset="0"/>
              </a:rPr>
              <a:t>.</a:t>
            </a:r>
          </a:p>
        </p:txBody>
      </p:sp>
      <p:pic>
        <p:nvPicPr>
          <p:cNvPr id="3" name="Picture 2" descr="How to Read a Digital Footprint | News ...">
            <a:extLst>
              <a:ext uri="{FF2B5EF4-FFF2-40B4-BE49-F238E27FC236}">
                <a16:creationId xmlns:a16="http://schemas.microsoft.com/office/drawing/2014/main" id="{842F97C8-CED0-10C7-EDF5-3BE870AC6E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EF75F4F6-486D-C7F3-0044-88AFCD4910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75905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Autofit/>
          </a:bodyPr>
          <a:lstStyle/>
          <a:p>
            <a:pPr algn="ctr"/>
            <a:r>
              <a:rPr kumimoji="0" lang="en-US" sz="2400" b="1" i="0" u="none" strike="noStrike" kern="1200" cap="none" spc="-50" normalizeH="0" baseline="0" noProof="0" dirty="0">
                <a:ln>
                  <a:noFill/>
                </a:ln>
                <a:solidFill>
                  <a:srgbClr val="000000"/>
                </a:solidFill>
                <a:effectLst/>
                <a:uLnTx/>
                <a:uFillTx/>
                <a:latin typeface="Century Gothic" panose="020B0502020202020204" pitchFamily="34" charset="0"/>
                <a:ea typeface="+mj-ea"/>
                <a:cs typeface="+mj-cs"/>
              </a:rPr>
              <a:t>Bank’s Lending Through Digital Footprints</a:t>
            </a:r>
            <a:endParaRPr lang="en-US" sz="2300" b="1" dirty="0">
              <a:solidFill>
                <a:schemeClr val="tx1">
                  <a:lumMod val="95000"/>
                  <a:lumOff val="5000"/>
                </a:schemeClr>
              </a:solidFill>
              <a:latin typeface="Aptos Narrow" panose="020B0004020202020204" pitchFamily="34" charset="0"/>
            </a:endParaRPr>
          </a:p>
        </p:txBody>
      </p:sp>
      <p:sp>
        <p:nvSpPr>
          <p:cNvPr id="5" name="Content Placeholder 4">
            <a:extLst>
              <a:ext uri="{FF2B5EF4-FFF2-40B4-BE49-F238E27FC236}">
                <a16:creationId xmlns:a16="http://schemas.microsoft.com/office/drawing/2014/main" id="{C1481CB5-B00E-48E6-A499-8D7708C02A97}"/>
              </a:ext>
            </a:extLst>
          </p:cNvPr>
          <p:cNvSpPr>
            <a:spLocks noGrp="1"/>
          </p:cNvSpPr>
          <p:nvPr>
            <p:ph idx="1"/>
          </p:nvPr>
        </p:nvSpPr>
        <p:spPr>
          <a:xfrm>
            <a:off x="1097280" y="1922458"/>
            <a:ext cx="10058400" cy="4378330"/>
          </a:xfrm>
        </p:spPr>
        <p:txBody>
          <a:bodyPr/>
          <a:lstStyle/>
          <a:p>
            <a:pPr marL="0" indent="0" algn="just">
              <a:buNone/>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marL="0" indent="0" algn="just">
              <a:buNone/>
            </a:pPr>
            <a:endParaRPr lang="en-US" sz="2400" dirty="0">
              <a:solidFill>
                <a:schemeClr val="tx1">
                  <a:lumMod val="95000"/>
                  <a:lumOff val="5000"/>
                </a:schemeClr>
              </a:solidFill>
              <a:latin typeface="Bahnschrift" panose="020B0502040204020203" pitchFamily="34" charset="0"/>
              <a:cs typeface="Arial" panose="020B0604020202020204" pitchFamily="34" charset="0"/>
            </a:endParaRPr>
          </a:p>
          <a:p>
            <a:pPr marL="0" indent="0" algn="just">
              <a:buNone/>
            </a:pPr>
            <a:r>
              <a:rPr lang="en-US" sz="2400" b="1" dirty="0">
                <a:solidFill>
                  <a:schemeClr val="tx1">
                    <a:lumMod val="95000"/>
                    <a:lumOff val="5000"/>
                  </a:schemeClr>
                </a:solidFill>
                <a:latin typeface="Bahnschrift" panose="020B0502040204020203" pitchFamily="34" charset="0"/>
                <a:cs typeface="Arial" panose="020B0604020202020204" pitchFamily="34" charset="0"/>
              </a:rPr>
              <a:t>This tool uses the power of Machine Learning and Artificial Intelligence</a:t>
            </a:r>
            <a:r>
              <a:rPr lang="en-US" sz="2400" dirty="0">
                <a:solidFill>
                  <a:schemeClr val="tx1">
                    <a:lumMod val="95000"/>
                    <a:lumOff val="5000"/>
                  </a:schemeClr>
                </a:solidFill>
                <a:latin typeface="Bahnschrift" panose="020B0502040204020203" pitchFamily="34" charset="0"/>
                <a:cs typeface="Arial" panose="020B0604020202020204" pitchFamily="34" charset="0"/>
              </a:rPr>
              <a:t> to understand the document and </a:t>
            </a:r>
            <a:r>
              <a:rPr lang="en-US" sz="2400" b="1" dirty="0">
                <a:solidFill>
                  <a:schemeClr val="tx1">
                    <a:lumMod val="95000"/>
                    <a:lumOff val="5000"/>
                  </a:schemeClr>
                </a:solidFill>
                <a:latin typeface="Bahnschrift" panose="020B0502040204020203" pitchFamily="34" charset="0"/>
                <a:cs typeface="Arial" panose="020B0604020202020204" pitchFamily="34" charset="0"/>
              </a:rPr>
              <a:t>retrieve important information</a:t>
            </a:r>
            <a:r>
              <a:rPr lang="en-US" sz="2400" dirty="0">
                <a:solidFill>
                  <a:schemeClr val="tx1">
                    <a:lumMod val="95000"/>
                    <a:lumOff val="5000"/>
                  </a:schemeClr>
                </a:solidFill>
                <a:latin typeface="Bahnschrift" panose="020B0502040204020203" pitchFamily="34" charset="0"/>
                <a:cs typeface="Arial" panose="020B0604020202020204" pitchFamily="34" charset="0"/>
              </a:rPr>
              <a:t> out of it which will </a:t>
            </a:r>
            <a:r>
              <a:rPr lang="en-US" sz="2400" b="1" dirty="0">
                <a:solidFill>
                  <a:schemeClr val="tx1">
                    <a:lumMod val="95000"/>
                    <a:lumOff val="5000"/>
                  </a:schemeClr>
                </a:solidFill>
                <a:latin typeface="Bahnschrift" panose="020B0502040204020203" pitchFamily="34" charset="0"/>
                <a:cs typeface="Arial" panose="020B0604020202020204" pitchFamily="34" charset="0"/>
              </a:rPr>
              <a:t>help ease for decision making</a:t>
            </a:r>
            <a:r>
              <a:rPr lang="en-US" sz="2400" dirty="0">
                <a:solidFill>
                  <a:schemeClr val="tx1">
                    <a:lumMod val="95000"/>
                    <a:lumOff val="5000"/>
                  </a:schemeClr>
                </a:solidFill>
                <a:latin typeface="Bahnschrift" panose="020B0502040204020203" pitchFamily="34" charset="0"/>
                <a:cs typeface="Arial" panose="020B0604020202020204" pitchFamily="34" charset="0"/>
              </a:rPr>
              <a:t>.</a:t>
            </a:r>
            <a:endParaRPr lang="en-IN" sz="2400" dirty="0">
              <a:solidFill>
                <a:schemeClr val="tx1">
                  <a:lumMod val="95000"/>
                  <a:lumOff val="5000"/>
                </a:schemeClr>
              </a:solidFill>
              <a:latin typeface="Bahnschrift" panose="020B0502040204020203" pitchFamily="34" charset="0"/>
              <a:cs typeface="Arial" panose="020B0604020202020204" pitchFamily="34" charset="0"/>
            </a:endParaRPr>
          </a:p>
        </p:txBody>
      </p:sp>
      <p:pic>
        <p:nvPicPr>
          <p:cNvPr id="3" name="Picture 2" descr="How to Read a Digital Footprint | News ...">
            <a:extLst>
              <a:ext uri="{FF2B5EF4-FFF2-40B4-BE49-F238E27FC236}">
                <a16:creationId xmlns:a16="http://schemas.microsoft.com/office/drawing/2014/main" id="{E7BD0538-C187-81A1-B1D2-A88BEB032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1" y="157161"/>
            <a:ext cx="155258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WAI">
            <a:extLst>
              <a:ext uri="{FF2B5EF4-FFF2-40B4-BE49-F238E27FC236}">
                <a16:creationId xmlns:a16="http://schemas.microsoft.com/office/drawing/2014/main" id="{353E62D6-1919-A3D7-8D5E-DB862093E7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 y="57137"/>
            <a:ext cx="1552580"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964837"/>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3.xml><?xml version="1.0" encoding="utf-8"?>
<a:theme xmlns:a="http://schemas.openxmlformats.org/drawingml/2006/main" name="1_Gallery">
  <a:themeElements>
    <a:clrScheme name="Custom 10">
      <a:dk1>
        <a:sysClr val="windowText" lastClr="000000"/>
      </a:dk1>
      <a:lt1>
        <a:sysClr val="window" lastClr="FFFFFF"/>
      </a:lt1>
      <a:dk2>
        <a:srgbClr val="454545"/>
      </a:dk2>
      <a:lt2>
        <a:srgbClr val="DFDBD5"/>
      </a:lt2>
      <a:accent1>
        <a:srgbClr val="B71E42"/>
      </a:accent1>
      <a:accent2>
        <a:srgbClr val="84582C"/>
      </a:accent2>
      <a:accent3>
        <a:srgbClr val="002060"/>
      </a:accent3>
      <a:accent4>
        <a:srgbClr val="586EA6"/>
      </a:accent4>
      <a:accent5>
        <a:srgbClr val="586EA6"/>
      </a:accent5>
      <a:accent6>
        <a:srgbClr val="6892A0"/>
      </a:accent6>
      <a:hlink>
        <a:srgbClr val="B71E42"/>
      </a:hlink>
      <a:folHlink>
        <a:srgbClr val="586EA6"/>
      </a:folHlink>
    </a:clrScheme>
    <a:fontScheme name="Default">
      <a:majorFont>
        <a:latin typeface="Gill Sans MT"/>
        <a:ea typeface=""/>
        <a:cs typeface=""/>
      </a:majorFont>
      <a:minorFont>
        <a:latin typeface="Gill Sans MT"/>
        <a:ea typeface=""/>
        <a:cs typeface=""/>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spDef>
      <a:spPr>
        <a:solidFill>
          <a:srgbClr val="B71E42"/>
        </a:solidFill>
        <a:ln>
          <a:noFill/>
        </a:ln>
      </a:spPr>
      <a:bodyPr rtlCol="0" anchor="ctr"/>
      <a:lstStyle>
        <a:defPPr algn="ctr">
          <a:defRPr/>
        </a:defPPr>
      </a:lstStyle>
      <a:style>
        <a:lnRef idx="3">
          <a:schemeClr val="lt1"/>
        </a:lnRef>
        <a:fillRef idx="1">
          <a:schemeClr val="accent1"/>
        </a:fillRef>
        <a:effectRef idx="1">
          <a:schemeClr val="accent1"/>
        </a:effectRef>
        <a:fontRef idx="minor">
          <a:schemeClr val="lt1"/>
        </a:fontRef>
      </a:style>
    </a:spDef>
    <a:lnDef>
      <a:spPr>
        <a:ln w="31750"/>
      </a:spPr>
      <a:bodyPr/>
      <a:lstStyle/>
      <a:style>
        <a:lnRef idx="3">
          <a:schemeClr val="accent1"/>
        </a:lnRef>
        <a:fillRef idx="0">
          <a:schemeClr val="accent1"/>
        </a:fillRef>
        <a:effectRef idx="2">
          <a:schemeClr val="accent1"/>
        </a:effectRef>
        <a:fontRef idx="minor">
          <a:schemeClr val="tx1"/>
        </a:fontRef>
      </a:style>
    </a:lnDef>
  </a:objectDefaults>
  <a:extraClrSchemeLst/>
  <a:extLst>
    <a:ext uri="{05A4C25C-085E-4340-85A3-A5531E510DB2}">
      <thm15:themeFamily xmlns:thm15="http://schemas.microsoft.com/office/thememl/2012/main" name="TF66921596_My invention presentation_AAS_v5" id="{87E5ADC5-22B1-48B6-A377-CC62C9F76903}" vid="{35D6D025-A430-4CAD-B81F-81678F6B39C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2.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3.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4.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2.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{6E92341A-80EC-4AD6-8A63-EC25026E1E70}tf11437505_win32</Template>
  <TotalTime>696</TotalTime>
  <Words>4652</Words>
  <Application>Microsoft Office PowerPoint</Application>
  <PresentationFormat>Widescreen</PresentationFormat>
  <Paragraphs>553</Paragraphs>
  <Slides>111</Slides>
  <Notes>1</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111</vt:i4>
      </vt:variant>
    </vt:vector>
  </HeadingPairs>
  <TitlesOfParts>
    <vt:vector size="130" baseType="lpstr">
      <vt:lpstr>Aharoni</vt:lpstr>
      <vt:lpstr>Aptos</vt:lpstr>
      <vt:lpstr>Aptos Narrow</vt:lpstr>
      <vt:lpstr>Arial</vt:lpstr>
      <vt:lpstr>Arial Narrow</vt:lpstr>
      <vt:lpstr>Bahnschrift</vt:lpstr>
      <vt:lpstr>Book Antiqua</vt:lpstr>
      <vt:lpstr>Calibri</vt:lpstr>
      <vt:lpstr>Century Gothic</vt:lpstr>
      <vt:lpstr>Gabriola</vt:lpstr>
      <vt:lpstr>Georgia Pro Cond Light</vt:lpstr>
      <vt:lpstr>Gill Sans MT</vt:lpstr>
      <vt:lpstr>Google Sans</vt:lpstr>
      <vt:lpstr>Speak Pro</vt:lpstr>
      <vt:lpstr>Times New Roman</vt:lpstr>
      <vt:lpstr>Wingdings</vt:lpstr>
      <vt:lpstr>RetrospectVTI</vt:lpstr>
      <vt:lpstr>Gallery</vt:lpstr>
      <vt:lpstr>1_Gallery</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Bank’s Lending Through Digital Footprints</vt:lpstr>
      <vt:lpstr> Bank’s Lending Through Digital Footprints</vt:lpstr>
      <vt:lpstr> Bank’s Lending Through Digital Footprints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Indu Sekhar Dantu</dc:creator>
  <cp:lastModifiedBy>Indu Sekhar Dantu</cp:lastModifiedBy>
  <cp:revision>82</cp:revision>
  <dcterms:created xsi:type="dcterms:W3CDTF">2024-08-29T06:27:55Z</dcterms:created>
  <dcterms:modified xsi:type="dcterms:W3CDTF">2024-09-16T14:57:46Z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