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84"/>
  </p:notesMasterIdLst>
  <p:handoutMasterIdLst>
    <p:handoutMasterId r:id="rId85"/>
  </p:handoutMasterIdLst>
  <p:sldIdLst>
    <p:sldId id="256" r:id="rId5"/>
    <p:sldId id="677" r:id="rId6"/>
    <p:sldId id="680" r:id="rId7"/>
    <p:sldId id="682" r:id="rId8"/>
    <p:sldId id="697" r:id="rId9"/>
    <p:sldId id="681" r:id="rId10"/>
    <p:sldId id="683" r:id="rId11"/>
    <p:sldId id="628" r:id="rId12"/>
    <p:sldId id="607" r:id="rId13"/>
    <p:sldId id="629" r:id="rId14"/>
    <p:sldId id="623" r:id="rId15"/>
    <p:sldId id="644" r:id="rId16"/>
    <p:sldId id="643" r:id="rId17"/>
    <p:sldId id="650" r:id="rId18"/>
    <p:sldId id="627" r:id="rId19"/>
    <p:sldId id="645" r:id="rId20"/>
    <p:sldId id="648" r:id="rId21"/>
    <p:sldId id="649" r:id="rId22"/>
    <p:sldId id="651" r:id="rId23"/>
    <p:sldId id="599" r:id="rId24"/>
    <p:sldId id="642" r:id="rId25"/>
    <p:sldId id="641" r:id="rId26"/>
    <p:sldId id="658" r:id="rId27"/>
    <p:sldId id="653" r:id="rId28"/>
    <p:sldId id="659" r:id="rId29"/>
    <p:sldId id="652" r:id="rId30"/>
    <p:sldId id="660" r:id="rId31"/>
    <p:sldId id="661" r:id="rId32"/>
    <p:sldId id="662" r:id="rId33"/>
    <p:sldId id="663" r:id="rId34"/>
    <p:sldId id="596" r:id="rId35"/>
    <p:sldId id="605" r:id="rId36"/>
    <p:sldId id="606" r:id="rId37"/>
    <p:sldId id="665" r:id="rId38"/>
    <p:sldId id="666" r:id="rId39"/>
    <p:sldId id="674" r:id="rId40"/>
    <p:sldId id="675" r:id="rId41"/>
    <p:sldId id="668" r:id="rId42"/>
    <p:sldId id="671" r:id="rId43"/>
    <p:sldId id="676" r:id="rId44"/>
    <p:sldId id="673" r:id="rId45"/>
    <p:sldId id="567" r:id="rId46"/>
    <p:sldId id="611" r:id="rId47"/>
    <p:sldId id="612" r:id="rId48"/>
    <p:sldId id="678" r:id="rId49"/>
    <p:sldId id="595" r:id="rId50"/>
    <p:sldId id="664" r:id="rId51"/>
    <p:sldId id="529" r:id="rId52"/>
    <p:sldId id="679" r:id="rId53"/>
    <p:sldId id="655" r:id="rId54"/>
    <p:sldId id="685" r:id="rId55"/>
    <p:sldId id="686" r:id="rId56"/>
    <p:sldId id="687" r:id="rId57"/>
    <p:sldId id="688" r:id="rId58"/>
    <p:sldId id="689" r:id="rId59"/>
    <p:sldId id="597" r:id="rId60"/>
    <p:sldId id="684" r:id="rId61"/>
    <p:sldId id="600" r:id="rId62"/>
    <p:sldId id="654" r:id="rId63"/>
    <p:sldId id="546" r:id="rId64"/>
    <p:sldId id="548" r:id="rId65"/>
    <p:sldId id="691" r:id="rId66"/>
    <p:sldId id="698" r:id="rId67"/>
    <p:sldId id="692" r:id="rId68"/>
    <p:sldId id="693" r:id="rId69"/>
    <p:sldId id="694" r:id="rId70"/>
    <p:sldId id="695" r:id="rId71"/>
    <p:sldId id="551" r:id="rId72"/>
    <p:sldId id="656" r:id="rId73"/>
    <p:sldId id="553" r:id="rId74"/>
    <p:sldId id="590" r:id="rId75"/>
    <p:sldId id="591" r:id="rId76"/>
    <p:sldId id="657" r:id="rId77"/>
    <p:sldId id="555" r:id="rId78"/>
    <p:sldId id="592" r:id="rId79"/>
    <p:sldId id="593" r:id="rId80"/>
    <p:sldId id="608" r:id="rId81"/>
    <p:sldId id="609" r:id="rId82"/>
    <p:sldId id="610" r:id="rId8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microsoft.com/office/2016/11/relationships/changesInfo" Target="changesInfos/changesInfo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du Sekhar Dantu" userId="4218edbc7ffe59d5" providerId="LiveId" clId="{96C0BAD7-81BD-41F1-A1E9-5ECBF92D27A7}"/>
    <pc:docChg chg="custSel addSld modSld">
      <pc:chgData name="Indu Sekhar Dantu" userId="4218edbc7ffe59d5" providerId="LiveId" clId="{96C0BAD7-81BD-41F1-A1E9-5ECBF92D27A7}" dt="2022-08-03T12:37:51.132" v="254" actId="207"/>
      <pc:docMkLst>
        <pc:docMk/>
      </pc:docMkLst>
      <pc:sldChg chg="modSp mod">
        <pc:chgData name="Indu Sekhar Dantu" userId="4218edbc7ffe59d5" providerId="LiveId" clId="{96C0BAD7-81BD-41F1-A1E9-5ECBF92D27A7}" dt="2022-08-03T12:02:18.487" v="123" actId="20577"/>
        <pc:sldMkLst>
          <pc:docMk/>
          <pc:sldMk cId="2329411327" sldId="365"/>
        </pc:sldMkLst>
        <pc:spChg chg="mod">
          <ac:chgData name="Indu Sekhar Dantu" userId="4218edbc7ffe59d5" providerId="LiveId" clId="{96C0BAD7-81BD-41F1-A1E9-5ECBF92D27A7}" dt="2022-08-03T12:02:18.487" v="123" actId="20577"/>
          <ac:spMkLst>
            <pc:docMk/>
            <pc:sldMk cId="2329411327" sldId="365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96C0BAD7-81BD-41F1-A1E9-5ECBF92D27A7}" dt="2022-08-03T12:03:15.175" v="128" actId="20577"/>
        <pc:sldMkLst>
          <pc:docMk/>
          <pc:sldMk cId="1965045435" sldId="366"/>
        </pc:sldMkLst>
        <pc:spChg chg="mod">
          <ac:chgData name="Indu Sekhar Dantu" userId="4218edbc7ffe59d5" providerId="LiveId" clId="{96C0BAD7-81BD-41F1-A1E9-5ECBF92D27A7}" dt="2022-08-03T12:03:15.175" v="128" actId="20577"/>
          <ac:spMkLst>
            <pc:docMk/>
            <pc:sldMk cId="1965045435" sldId="366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96C0BAD7-81BD-41F1-A1E9-5ECBF92D27A7}" dt="2022-08-03T12:05:49.068" v="159" actId="1036"/>
        <pc:sldMkLst>
          <pc:docMk/>
          <pc:sldMk cId="258094232" sldId="369"/>
        </pc:sldMkLst>
        <pc:spChg chg="mod">
          <ac:chgData name="Indu Sekhar Dantu" userId="4218edbc7ffe59d5" providerId="LiveId" clId="{96C0BAD7-81BD-41F1-A1E9-5ECBF92D27A7}" dt="2022-08-03T12:05:37.071" v="130" actId="6549"/>
          <ac:spMkLst>
            <pc:docMk/>
            <pc:sldMk cId="258094232" sldId="369"/>
            <ac:spMk id="3" creationId="{C3C0199F-A274-44C6-BF37-784A855E6EEA}"/>
          </ac:spMkLst>
        </pc:spChg>
        <pc:picChg chg="mod">
          <ac:chgData name="Indu Sekhar Dantu" userId="4218edbc7ffe59d5" providerId="LiveId" clId="{96C0BAD7-81BD-41F1-A1E9-5ECBF92D27A7}" dt="2022-08-03T12:05:49.068" v="159" actId="1036"/>
          <ac:picMkLst>
            <pc:docMk/>
            <pc:sldMk cId="258094232" sldId="369"/>
            <ac:picMk id="3074" creationId="{4E112EC2-3CD9-453B-BBE5-434F63EA8735}"/>
          </ac:picMkLst>
        </pc:picChg>
      </pc:sldChg>
      <pc:sldChg chg="modSp mod">
        <pc:chgData name="Indu Sekhar Dantu" userId="4218edbc7ffe59d5" providerId="LiveId" clId="{96C0BAD7-81BD-41F1-A1E9-5ECBF92D27A7}" dt="2022-08-03T12:20:46.581" v="246" actId="20577"/>
        <pc:sldMkLst>
          <pc:docMk/>
          <pc:sldMk cId="1947345976" sldId="372"/>
        </pc:sldMkLst>
        <pc:spChg chg="mod">
          <ac:chgData name="Indu Sekhar Dantu" userId="4218edbc7ffe59d5" providerId="LiveId" clId="{96C0BAD7-81BD-41F1-A1E9-5ECBF92D27A7}" dt="2022-08-03T12:20:46.581" v="246" actId="20577"/>
          <ac:spMkLst>
            <pc:docMk/>
            <pc:sldMk cId="1947345976" sldId="372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96C0BAD7-81BD-41F1-A1E9-5ECBF92D27A7}" dt="2022-08-03T12:25:18.904" v="250" actId="20577"/>
        <pc:sldMkLst>
          <pc:docMk/>
          <pc:sldMk cId="1933227059" sldId="374"/>
        </pc:sldMkLst>
        <pc:spChg chg="mod">
          <ac:chgData name="Indu Sekhar Dantu" userId="4218edbc7ffe59d5" providerId="LiveId" clId="{96C0BAD7-81BD-41F1-A1E9-5ECBF92D27A7}" dt="2022-08-03T12:25:18.904" v="250" actId="20577"/>
          <ac:spMkLst>
            <pc:docMk/>
            <pc:sldMk cId="1933227059" sldId="374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96C0BAD7-81BD-41F1-A1E9-5ECBF92D27A7}" dt="2022-08-03T12:31:28.993" v="253" actId="20577"/>
        <pc:sldMkLst>
          <pc:docMk/>
          <pc:sldMk cId="2155068095" sldId="376"/>
        </pc:sldMkLst>
        <pc:spChg chg="mod">
          <ac:chgData name="Indu Sekhar Dantu" userId="4218edbc7ffe59d5" providerId="LiveId" clId="{96C0BAD7-81BD-41F1-A1E9-5ECBF92D27A7}" dt="2022-08-03T12:31:28.993" v="253" actId="20577"/>
          <ac:spMkLst>
            <pc:docMk/>
            <pc:sldMk cId="2155068095" sldId="376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96C0BAD7-81BD-41F1-A1E9-5ECBF92D27A7}" dt="2022-08-03T12:07:26.060" v="161" actId="20577"/>
        <pc:sldMkLst>
          <pc:docMk/>
          <pc:sldMk cId="4288778318" sldId="403"/>
        </pc:sldMkLst>
        <pc:spChg chg="mod">
          <ac:chgData name="Indu Sekhar Dantu" userId="4218edbc7ffe59d5" providerId="LiveId" clId="{96C0BAD7-81BD-41F1-A1E9-5ECBF92D27A7}" dt="2022-08-03T12:07:26.060" v="161" actId="20577"/>
          <ac:spMkLst>
            <pc:docMk/>
            <pc:sldMk cId="4288778318" sldId="403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96C0BAD7-81BD-41F1-A1E9-5ECBF92D27A7}" dt="2022-08-03T12:37:51.132" v="254" actId="207"/>
        <pc:sldMkLst>
          <pc:docMk/>
          <pc:sldMk cId="1225132025" sldId="410"/>
        </pc:sldMkLst>
        <pc:spChg chg="mod">
          <ac:chgData name="Indu Sekhar Dantu" userId="4218edbc7ffe59d5" providerId="LiveId" clId="{96C0BAD7-81BD-41F1-A1E9-5ECBF92D27A7}" dt="2022-08-03T12:37:51.132" v="254" actId="207"/>
          <ac:spMkLst>
            <pc:docMk/>
            <pc:sldMk cId="1225132025" sldId="410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96C0BAD7-81BD-41F1-A1E9-5ECBF92D27A7}" dt="2022-08-03T11:33:41.100" v="4" actId="313"/>
        <pc:sldMkLst>
          <pc:docMk/>
          <pc:sldMk cId="650604639" sldId="470"/>
        </pc:sldMkLst>
        <pc:spChg chg="mod">
          <ac:chgData name="Indu Sekhar Dantu" userId="4218edbc7ffe59d5" providerId="LiveId" clId="{96C0BAD7-81BD-41F1-A1E9-5ECBF92D27A7}" dt="2022-08-03T11:33:41.100" v="4" actId="313"/>
          <ac:spMkLst>
            <pc:docMk/>
            <pc:sldMk cId="650604639" sldId="470"/>
            <ac:spMk id="8" creationId="{08401D1E-8C89-42A5-AC8F-8ED3C470623E}"/>
          </ac:spMkLst>
        </pc:spChg>
      </pc:sldChg>
      <pc:sldChg chg="modSp mod">
        <pc:chgData name="Indu Sekhar Dantu" userId="4218edbc7ffe59d5" providerId="LiveId" clId="{96C0BAD7-81BD-41F1-A1E9-5ECBF92D27A7}" dt="2022-08-03T11:42:29.992" v="7" actId="113"/>
        <pc:sldMkLst>
          <pc:docMk/>
          <pc:sldMk cId="3481876440" sldId="471"/>
        </pc:sldMkLst>
        <pc:spChg chg="mod">
          <ac:chgData name="Indu Sekhar Dantu" userId="4218edbc7ffe59d5" providerId="LiveId" clId="{96C0BAD7-81BD-41F1-A1E9-5ECBF92D27A7}" dt="2022-08-03T11:42:29.992" v="7" actId="113"/>
          <ac:spMkLst>
            <pc:docMk/>
            <pc:sldMk cId="3481876440" sldId="471"/>
            <ac:spMk id="8" creationId="{6FAFECB8-122D-4FE0-9F35-005870C42238}"/>
          </ac:spMkLst>
        </pc:spChg>
      </pc:sldChg>
      <pc:sldChg chg="modSp mod">
        <pc:chgData name="Indu Sekhar Dantu" userId="4218edbc7ffe59d5" providerId="LiveId" clId="{96C0BAD7-81BD-41F1-A1E9-5ECBF92D27A7}" dt="2022-08-03T11:44:20.570" v="39" actId="113"/>
        <pc:sldMkLst>
          <pc:docMk/>
          <pc:sldMk cId="1617345184" sldId="472"/>
        </pc:sldMkLst>
        <pc:graphicFrameChg chg="modGraphic">
          <ac:chgData name="Indu Sekhar Dantu" userId="4218edbc7ffe59d5" providerId="LiveId" clId="{96C0BAD7-81BD-41F1-A1E9-5ECBF92D27A7}" dt="2022-08-03T11:44:20.570" v="39" actId="113"/>
          <ac:graphicFrameMkLst>
            <pc:docMk/>
            <pc:sldMk cId="1617345184" sldId="472"/>
            <ac:graphicFrameMk id="7" creationId="{7E93C0F6-113A-4CFB-9088-2E4D64007083}"/>
          </ac:graphicFrameMkLst>
        </pc:graphicFrameChg>
      </pc:sldChg>
      <pc:sldChg chg="modSp mod">
        <pc:chgData name="Indu Sekhar Dantu" userId="4218edbc7ffe59d5" providerId="LiveId" clId="{96C0BAD7-81BD-41F1-A1E9-5ECBF92D27A7}" dt="2022-08-03T11:46:33.832" v="47" actId="20577"/>
        <pc:sldMkLst>
          <pc:docMk/>
          <pc:sldMk cId="3638420543" sldId="476"/>
        </pc:sldMkLst>
        <pc:spChg chg="mod">
          <ac:chgData name="Indu Sekhar Dantu" userId="4218edbc7ffe59d5" providerId="LiveId" clId="{96C0BAD7-81BD-41F1-A1E9-5ECBF92D27A7}" dt="2022-08-03T11:46:33.832" v="47" actId="20577"/>
          <ac:spMkLst>
            <pc:docMk/>
            <pc:sldMk cId="3638420543" sldId="476"/>
            <ac:spMk id="8" creationId="{C4D635FB-29BB-4957-80AA-47A7BBA556C6}"/>
          </ac:spMkLst>
        </pc:spChg>
      </pc:sldChg>
      <pc:sldChg chg="modSp mod">
        <pc:chgData name="Indu Sekhar Dantu" userId="4218edbc7ffe59d5" providerId="LiveId" clId="{96C0BAD7-81BD-41F1-A1E9-5ECBF92D27A7}" dt="2022-08-03T11:47:29.040" v="55" actId="313"/>
        <pc:sldMkLst>
          <pc:docMk/>
          <pc:sldMk cId="1592906455" sldId="477"/>
        </pc:sldMkLst>
        <pc:spChg chg="mod">
          <ac:chgData name="Indu Sekhar Dantu" userId="4218edbc7ffe59d5" providerId="LiveId" clId="{96C0BAD7-81BD-41F1-A1E9-5ECBF92D27A7}" dt="2022-08-03T11:47:29.040" v="55" actId="313"/>
          <ac:spMkLst>
            <pc:docMk/>
            <pc:sldMk cId="1592906455" sldId="477"/>
            <ac:spMk id="8" creationId="{09811530-E7E4-4A5A-BC51-9B39351041B5}"/>
          </ac:spMkLst>
        </pc:spChg>
      </pc:sldChg>
      <pc:sldChg chg="modSp mod">
        <pc:chgData name="Indu Sekhar Dantu" userId="4218edbc7ffe59d5" providerId="LiveId" clId="{96C0BAD7-81BD-41F1-A1E9-5ECBF92D27A7}" dt="2022-08-03T11:54:17.883" v="91" actId="20577"/>
        <pc:sldMkLst>
          <pc:docMk/>
          <pc:sldMk cId="644031407" sldId="478"/>
        </pc:sldMkLst>
        <pc:spChg chg="mod">
          <ac:chgData name="Indu Sekhar Dantu" userId="4218edbc7ffe59d5" providerId="LiveId" clId="{96C0BAD7-81BD-41F1-A1E9-5ECBF92D27A7}" dt="2022-08-03T11:54:17.883" v="91" actId="20577"/>
          <ac:spMkLst>
            <pc:docMk/>
            <pc:sldMk cId="644031407" sldId="478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96C0BAD7-81BD-41F1-A1E9-5ECBF92D27A7}" dt="2022-08-03T11:57:52.675" v="112" actId="20577"/>
        <pc:sldMkLst>
          <pc:docMk/>
          <pc:sldMk cId="3748627518" sldId="479"/>
        </pc:sldMkLst>
        <pc:spChg chg="mod">
          <ac:chgData name="Indu Sekhar Dantu" userId="4218edbc7ffe59d5" providerId="LiveId" clId="{96C0BAD7-81BD-41F1-A1E9-5ECBF92D27A7}" dt="2022-08-03T11:57:52.675" v="112" actId="20577"/>
          <ac:spMkLst>
            <pc:docMk/>
            <pc:sldMk cId="3748627518" sldId="479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96C0BAD7-81BD-41F1-A1E9-5ECBF92D27A7}" dt="2022-08-03T11:52:54.036" v="86" actId="20577"/>
        <pc:sldMkLst>
          <pc:docMk/>
          <pc:sldMk cId="2103748373" sldId="483"/>
        </pc:sldMkLst>
        <pc:spChg chg="mod">
          <ac:chgData name="Indu Sekhar Dantu" userId="4218edbc7ffe59d5" providerId="LiveId" clId="{96C0BAD7-81BD-41F1-A1E9-5ECBF92D27A7}" dt="2022-08-03T11:52:54.036" v="86" actId="20577"/>
          <ac:spMkLst>
            <pc:docMk/>
            <pc:sldMk cId="2103748373" sldId="483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96C0BAD7-81BD-41F1-A1E9-5ECBF92D27A7}" dt="2022-08-03T11:49:42.845" v="56" actId="20577"/>
        <pc:sldMkLst>
          <pc:docMk/>
          <pc:sldMk cId="2923402291" sldId="487"/>
        </pc:sldMkLst>
        <pc:spChg chg="mod">
          <ac:chgData name="Indu Sekhar Dantu" userId="4218edbc7ffe59d5" providerId="LiveId" clId="{96C0BAD7-81BD-41F1-A1E9-5ECBF92D27A7}" dt="2022-08-03T11:49:42.845" v="56" actId="20577"/>
          <ac:spMkLst>
            <pc:docMk/>
            <pc:sldMk cId="2923402291" sldId="487"/>
            <ac:spMk id="8" creationId="{09811530-E7E4-4A5A-BC51-9B39351041B5}"/>
          </ac:spMkLst>
        </pc:spChg>
      </pc:sldChg>
      <pc:sldChg chg="modSp add mod">
        <pc:chgData name="Indu Sekhar Dantu" userId="4218edbc7ffe59d5" providerId="LiveId" clId="{96C0BAD7-81BD-41F1-A1E9-5ECBF92D27A7}" dt="2022-08-03T11:56:16.777" v="98" actId="20577"/>
        <pc:sldMkLst>
          <pc:docMk/>
          <pc:sldMk cId="1413103365" sldId="491"/>
        </pc:sldMkLst>
        <pc:spChg chg="mod">
          <ac:chgData name="Indu Sekhar Dantu" userId="4218edbc7ffe59d5" providerId="LiveId" clId="{96C0BAD7-81BD-41F1-A1E9-5ECBF92D27A7}" dt="2022-08-03T11:56:16.777" v="98" actId="20577"/>
          <ac:spMkLst>
            <pc:docMk/>
            <pc:sldMk cId="1413103365" sldId="491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96C0BAD7-81BD-41F1-A1E9-5ECBF92D27A7}" dt="2022-08-03T11:59:27.182" v="118" actId="20577"/>
        <pc:sldMkLst>
          <pc:docMk/>
          <pc:sldMk cId="1331664726" sldId="492"/>
        </pc:sldMkLst>
        <pc:spChg chg="mod">
          <ac:chgData name="Indu Sekhar Dantu" userId="4218edbc7ffe59d5" providerId="LiveId" clId="{96C0BAD7-81BD-41F1-A1E9-5ECBF92D27A7}" dt="2022-08-03T11:59:27.182" v="118" actId="20577"/>
          <ac:spMkLst>
            <pc:docMk/>
            <pc:sldMk cId="1331664726" sldId="492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96C0BAD7-81BD-41F1-A1E9-5ECBF92D27A7}" dt="2022-08-03T12:15:00.314" v="237" actId="2711"/>
        <pc:sldMkLst>
          <pc:docMk/>
          <pc:sldMk cId="2148904380" sldId="493"/>
        </pc:sldMkLst>
        <pc:spChg chg="mod">
          <ac:chgData name="Indu Sekhar Dantu" userId="4218edbc7ffe59d5" providerId="LiveId" clId="{96C0BAD7-81BD-41F1-A1E9-5ECBF92D27A7}" dt="2022-08-03T12:15:00.314" v="237" actId="2711"/>
          <ac:spMkLst>
            <pc:docMk/>
            <pc:sldMk cId="2148904380" sldId="493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96C0BAD7-81BD-41F1-A1E9-5ECBF92D27A7}" dt="2022-08-03T12:15:19.227" v="239" actId="2711"/>
        <pc:sldMkLst>
          <pc:docMk/>
          <pc:sldMk cId="1710091146" sldId="494"/>
        </pc:sldMkLst>
        <pc:spChg chg="mod">
          <ac:chgData name="Indu Sekhar Dantu" userId="4218edbc7ffe59d5" providerId="LiveId" clId="{96C0BAD7-81BD-41F1-A1E9-5ECBF92D27A7}" dt="2022-08-03T12:15:19.227" v="239" actId="2711"/>
          <ac:spMkLst>
            <pc:docMk/>
            <pc:sldMk cId="1710091146" sldId="494"/>
            <ac:spMk id="3" creationId="{C3C0199F-A274-44C6-BF37-784A855E6EE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D81DDF-98D4-498E-A94D-DDD7A807AD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91BFCE-55A1-4C09-B4B5-9359AD6F4D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4FA28-26D5-4BDF-9A75-C27596ADE055}" type="datetimeFigureOut">
              <a:rPr lang="en-US" smtClean="0"/>
              <a:t>7/19/2024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EEB1F3-97EE-4F0D-B402-E34820EC6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54877F-A04A-4D6A-A0A8-95CC6E2D2A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07CFE-5866-4B40-8953-42375E9B5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50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E1D6F-8584-4A53-833D-DCA47225B220}" type="datetimeFigureOut">
              <a:rPr lang="en-US" smtClean="0"/>
              <a:t>7/19/2024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3874D-A20A-4B3E-9C12-F524953D5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05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464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7464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13821" y="6370429"/>
            <a:ext cx="3500715" cy="309201"/>
          </a:xfrm>
        </p:spPr>
        <p:txBody>
          <a:bodyPr/>
          <a:lstStyle/>
          <a:p>
            <a:fld id="{2D202488-4139-4052-B998-251C9C912739}" type="datetimeFigureOut">
              <a:rPr lang="en-US" noProof="0" smtClean="0"/>
              <a:t>7/19/2024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77464" y="6370430"/>
            <a:ext cx="4973915" cy="309201"/>
          </a:xfrm>
        </p:spPr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allery 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394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638" y="5144980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7/19/2024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E9A20D-024F-4A17-9B20-526AA403725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0210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7D8F60F-F9DD-4AAC-BF28-C004CCDF2D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7363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F09FDD8-5B1C-4AAA-8EEC-0A77C9E477D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595889" y="5144979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6DF0B7E-E17E-4875-966D-4DE67F755B7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306587" y="5144978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3809A32-C7A4-4739-994B-BE492F855A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0908" y="1617663"/>
            <a:ext cx="9618391" cy="1336675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C1ABD52-D5FE-4FC2-8449-5DA0E528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6069" y="6332578"/>
            <a:ext cx="4315852" cy="320123"/>
          </a:xfrm>
        </p:spPr>
        <p:txBody>
          <a:bodyPr/>
          <a:lstStyle>
            <a:lvl1pPr algn="r">
              <a:defRPr/>
            </a:lvl1pPr>
          </a:lstStyle>
          <a:p>
            <a:fld id="{2D202488-4139-4052-B998-251C9C912739}" type="datetimeFigureOut">
              <a:rPr lang="en-US" noProof="0" smtClean="0"/>
              <a:pPr/>
              <a:t>7/19/2024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6332578"/>
            <a:ext cx="5541004" cy="320931"/>
          </a:xfrm>
        </p:spPr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58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7/19/2024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C414FF1F-6558-4E39-87DB-276E44F54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0777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7/19/2024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80777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13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2239" y="2161853"/>
            <a:ext cx="4645152" cy="344859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8679" y="2168318"/>
            <a:ext cx="4645152" cy="344152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7/19/2024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715607D-9DE2-4687-AAF8-EF2427252A90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2F96D46B-C1B8-46AB-87DF-61A8058B1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75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7315" y="1950795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7315" y="2755515"/>
            <a:ext cx="4645152" cy="264445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2486" y="1954249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2486" y="2752737"/>
            <a:ext cx="4645152" cy="2637371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7/19/2024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384AA55-1960-47F4-BA3C-E97A6F2D0B19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itle 8">
            <a:extLst>
              <a:ext uri="{FF2B5EF4-FFF2-40B4-BE49-F238E27FC236}">
                <a16:creationId xmlns:a16="http://schemas.microsoft.com/office/drawing/2014/main" id="{09471694-1220-4CFC-A31F-622E5D3DE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174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7/19/2024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395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7/19/2024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5A680F6-C147-410B-94DF-19850752D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94656" y="1865037"/>
            <a:ext cx="8802688" cy="312792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0242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7/19/2024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 </a:t>
            </a:r>
          </a:p>
        </p:txBody>
      </p:sp>
    </p:spTree>
    <p:extLst>
      <p:ext uri="{BB962C8B-B14F-4D97-AF65-F5344CB8AC3E}">
        <p14:creationId xmlns:p14="http://schemas.microsoft.com/office/powerpoint/2010/main" val="3771245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246" y="1645522"/>
            <a:ext cx="5807176" cy="3840852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0909" y="1645522"/>
            <a:ext cx="3600000" cy="383672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7/19/2024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1B74F78C-6D32-47C3-ABB2-6E7092A9C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screen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96923" y="6340793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2D202488-4139-4052-B998-251C9C912739}" type="datetimeFigureOut">
              <a:rPr lang="en-US" noProof="0" smtClean="0"/>
              <a:pPr/>
              <a:t>7/19/2024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4364" y="6339730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Footer Here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7" r:id="rId7"/>
    <p:sldLayoutId id="2147483691" r:id="rId8"/>
    <p:sldLayoutId id="2147483692" r:id="rId9"/>
    <p:sldLayoutId id="2147483696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5.jpe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5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5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CA56C-7A25-4BD4-AA72-5256E68BE4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2772" y="952198"/>
            <a:ext cx="8637073" cy="2541431"/>
          </a:xfrm>
        </p:spPr>
        <p:txBody>
          <a:bodyPr>
            <a:normAutofit/>
          </a:bodyPr>
          <a:lstStyle/>
          <a:p>
            <a:pPr algn="ctr"/>
            <a:r>
              <a:rPr lang="en-US" sz="3600" cap="none" dirty="0">
                <a:latin typeface="Bahnschrift Condensed" panose="020B0502040204020203" pitchFamily="34" charset="0"/>
              </a:rPr>
              <a:t>Decentralized Finance (DeFi)</a:t>
            </a:r>
            <a:br>
              <a:rPr lang="en-US" sz="2800" cap="none" dirty="0"/>
            </a:br>
            <a:br>
              <a:rPr lang="en-US" sz="2400" cap="none" dirty="0"/>
            </a:br>
            <a:endParaRPr lang="en-US" sz="2400" cap="none" dirty="0"/>
          </a:p>
        </p:txBody>
      </p:sp>
      <p:pic>
        <p:nvPicPr>
          <p:cNvPr id="5" name="Graphic 4" descr="Brain in head icon&#10;">
            <a:extLst>
              <a:ext uri="{FF2B5EF4-FFF2-40B4-BE49-F238E27FC236}">
                <a16:creationId xmlns:a16="http://schemas.microsoft.com/office/drawing/2014/main" id="{D011E263-3212-4780-A140-E652B108B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07471" y="1989000"/>
            <a:ext cx="1440000" cy="1440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BBCF363-1123-45B1-8A9A-ABCDA40EF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7464" y="3575164"/>
            <a:ext cx="8637072" cy="977621"/>
          </a:xfrm>
        </p:spPr>
        <p:txBody>
          <a:bodyPr>
            <a:normAutofit fontScale="85000" lnSpcReduction="20000"/>
          </a:bodyPr>
          <a:lstStyle/>
          <a:p>
            <a:r>
              <a:rPr lang="en-US" sz="2900" b="1" cap="none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CMA (Dr.) Siva Rama Prasad Puvvala</a:t>
            </a:r>
          </a:p>
          <a:p>
            <a:r>
              <a:rPr lang="en-US" sz="1900" b="1" i="1" cap="none" dirty="0" err="1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M.Com</a:t>
            </a:r>
            <a:r>
              <a:rPr lang="en-US" sz="1900" b="1" i="1" cap="none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., MBA., FCMA., FCS., FIIBF., FIII (Life &amp; General)., MAIMA.,</a:t>
            </a:r>
          </a:p>
          <a:p>
            <a:endParaRPr lang="en-US" dirty="0"/>
          </a:p>
        </p:txBody>
      </p:sp>
      <p:pic>
        <p:nvPicPr>
          <p:cNvPr id="1028" name="Picture 4" descr="ICMAI requests Union to allow Cost ...">
            <a:extLst>
              <a:ext uri="{FF2B5EF4-FFF2-40B4-BE49-F238E27FC236}">
                <a16:creationId xmlns:a16="http://schemas.microsoft.com/office/drawing/2014/main" id="{30ED57D6-CF08-F5AE-EA3D-5009040DB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3" y="83306"/>
            <a:ext cx="1875549" cy="116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29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cap="none" dirty="0"/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Decentralized Finance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(DeFi)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</a:b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3124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 Currency / Virtual Currency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urrency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any Currency that’s available </a:t>
            </a:r>
            <a:r>
              <a:rPr kumimoji="0" lang="en-US" sz="23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Exclusively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Electronic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sz="23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Electronic Versions of Currency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already </a:t>
            </a:r>
            <a:r>
              <a:rPr kumimoji="0" lang="en-US" sz="23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Dominate </a:t>
            </a:r>
            <a:r>
              <a:rPr lang="en-US" sz="2300" u="sng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en-US" sz="23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ost</a:t>
            </a:r>
            <a:r>
              <a:rPr kumimoji="0" lang="en-US" sz="23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Countries’ Financial </a:t>
            </a:r>
            <a:r>
              <a:rPr lang="en-US" sz="2300" u="sng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23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ystems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IN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CMAI requests Union to allow Cost ...">
            <a:extLst>
              <a:ext uri="{FF2B5EF4-FFF2-40B4-BE49-F238E27FC236}">
                <a16:creationId xmlns:a16="http://schemas.microsoft.com/office/drawing/2014/main" id="{260C9D05-E5CA-2C60-B022-0B0A38368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33" y="195849"/>
            <a:ext cx="1763004" cy="9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591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cap="none" dirty="0"/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Decentralized Finance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(DeFi)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</a:b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3124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Central Bank Digital Currency (CBDC)?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Central </a:t>
            </a: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ank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Digital </a:t>
            </a: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urrency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a Digital </a:t>
            </a: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urrency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(CBDC) that is Issued and Overseen by a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Country’s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entral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Bank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sz="23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than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 Countries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Exploring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CBDCs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 One </a:t>
            </a: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evel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 Another.</a:t>
            </a:r>
            <a:endParaRPr kumimoji="0" lang="en-IN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CMAI requests Union to allow Cost ...">
            <a:extLst>
              <a:ext uri="{FF2B5EF4-FFF2-40B4-BE49-F238E27FC236}">
                <a16:creationId xmlns:a16="http://schemas.microsoft.com/office/drawing/2014/main" id="{260C9D05-E5CA-2C60-B022-0B0A38368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33" y="195849"/>
            <a:ext cx="1763004" cy="9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263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cap="none" dirty="0"/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Decentralized Finance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(DeFi)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</a:b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2541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sz="2300" noProof="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CBDC is available include the Central Bank of The Bahamas (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Sand Dollar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the Eastern Caribbean Central Bank (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DCash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the Central Bank of Nigeria (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e-Naira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and the Bank of Jamaica (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JamDex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and in Our Country </a:t>
            </a: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Reserve Bank of India (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e₹</a:t>
            </a: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Name </a:t>
            </a: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Few.</a:t>
            </a:r>
            <a:endParaRPr kumimoji="0" lang="en-IN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CMAI requests Union to allow Cost ...">
            <a:extLst>
              <a:ext uri="{FF2B5EF4-FFF2-40B4-BE49-F238E27FC236}">
                <a16:creationId xmlns:a16="http://schemas.microsoft.com/office/drawing/2014/main" id="{260C9D05-E5CA-2C60-B022-0B0A38368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33" y="195849"/>
            <a:ext cx="1763004" cy="9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736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cap="none" dirty="0"/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Decentralized Finance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(DeFi)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</a:b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1782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China’s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 Yuan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One of the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Largest CBDC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launched its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Pilot Project way back in 2014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IN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CMAI requests Union to allow Cost ...">
            <a:extLst>
              <a:ext uri="{FF2B5EF4-FFF2-40B4-BE49-F238E27FC236}">
                <a16:creationId xmlns:a16="http://schemas.microsoft.com/office/drawing/2014/main" id="{260C9D05-E5CA-2C60-B022-0B0A38368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33" y="195849"/>
            <a:ext cx="1763004" cy="9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077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cap="none" dirty="0"/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Decentralized Finance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(DeFi)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</a:b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2359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IN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IN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India’s Digital Rupee</a:t>
            </a: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IN" sz="54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₹ </a:t>
            </a:r>
            <a:r>
              <a:rPr lang="en-IN" sz="3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(R/W)</a:t>
            </a:r>
            <a:endParaRPr kumimoji="0" lang="en-IN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CMAI requests Union to allow Cost ...">
            <a:extLst>
              <a:ext uri="{FF2B5EF4-FFF2-40B4-BE49-F238E27FC236}">
                <a16:creationId xmlns:a16="http://schemas.microsoft.com/office/drawing/2014/main" id="{260C9D05-E5CA-2C60-B022-0B0A38368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33" y="195849"/>
            <a:ext cx="1763004" cy="9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95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cap="none" dirty="0"/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Decentralized Finance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(DeFi)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</a:b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pic>
        <p:nvPicPr>
          <p:cNvPr id="2050" name="Picture 2" descr="ICMAI requests Union to allow Cost ...">
            <a:extLst>
              <a:ext uri="{FF2B5EF4-FFF2-40B4-BE49-F238E27FC236}">
                <a16:creationId xmlns:a16="http://schemas.microsoft.com/office/drawing/2014/main" id="{260C9D05-E5CA-2C60-B022-0B0A38368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33" y="195849"/>
            <a:ext cx="1763004" cy="9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BI launches Digital rupee pilot ...">
            <a:extLst>
              <a:ext uri="{FF2B5EF4-FFF2-40B4-BE49-F238E27FC236}">
                <a16:creationId xmlns:a16="http://schemas.microsoft.com/office/drawing/2014/main" id="{ED93510A-8CA1-B8AE-AB71-ED05F9F6F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169" y="1519311"/>
            <a:ext cx="9716293" cy="451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064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cap="none" dirty="0"/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Decentralized Finance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(DeFi)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</a:b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2163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India’s E-Rupee Launch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the Advent of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Smartphones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Rise of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ayment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Systems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India has also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Rolled Out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its own CBDC, </a:t>
            </a: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e-Rupee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(e₹). </a:t>
            </a:r>
          </a:p>
        </p:txBody>
      </p:sp>
      <p:pic>
        <p:nvPicPr>
          <p:cNvPr id="2050" name="Picture 2" descr="ICMAI requests Union to allow Cost ...">
            <a:extLst>
              <a:ext uri="{FF2B5EF4-FFF2-40B4-BE49-F238E27FC236}">
                <a16:creationId xmlns:a16="http://schemas.microsoft.com/office/drawing/2014/main" id="{260C9D05-E5CA-2C60-B022-0B0A38368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33" y="195849"/>
            <a:ext cx="1763004" cy="9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21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cap="none" dirty="0"/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Decentralized Finance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(DeFi)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</a:b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2606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India’s E-Rupee Launch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e-₹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in the form of a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okens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which represents Legal </a:t>
            </a: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ender in India (₹ 1, ₹ 2, ₹ 5, ₹ 10, ₹ 20, ₹ 50, ₹ 100, ₹ 200, ₹ 500) leading to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Gradual Phasing Out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kumimoji="0" lang="en-US" sz="23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Physical Currency Denominations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the Country. 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CMAI requests Union to allow Cost ...">
            <a:extLst>
              <a:ext uri="{FF2B5EF4-FFF2-40B4-BE49-F238E27FC236}">
                <a16:creationId xmlns:a16="http://schemas.microsoft.com/office/drawing/2014/main" id="{260C9D05-E5CA-2C60-B022-0B0A38368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33" y="195849"/>
            <a:ext cx="1763004" cy="9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194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cap="none" dirty="0"/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Decentralized Finance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(DeFi)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</a:b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302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India’s E-Rupee Launch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Reserve Bank of India has launched </a:t>
            </a: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CBDC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ilot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1</a:t>
            </a:r>
            <a:r>
              <a:rPr kumimoji="0" lang="en-US" sz="23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November, 2022 (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e₹ Wholesale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and 1</a:t>
            </a:r>
            <a:r>
              <a:rPr kumimoji="0" lang="en-US" sz="23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December, 2022 (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e-₹ Retail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and thus marked a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Milestone for Digital Payments</a:t>
            </a: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our Country.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Presently, the CBDC has its components based entirely on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Blockchain T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echnology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IN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CMAI requests Union to allow Cost ...">
            <a:extLst>
              <a:ext uri="{FF2B5EF4-FFF2-40B4-BE49-F238E27FC236}">
                <a16:creationId xmlns:a16="http://schemas.microsoft.com/office/drawing/2014/main" id="{260C9D05-E5CA-2C60-B022-0B0A38368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33" y="195849"/>
            <a:ext cx="1763004" cy="9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873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cap="none" dirty="0"/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Decentralized Finance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(DeFi)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</a:b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3124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Current Information on CBDC in India</a:t>
            </a: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Achievement to </a:t>
            </a: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ush up Transactions by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offering incentives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Retail </a:t>
            </a: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Disbursing a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ortion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Bank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mployees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Salaries using the e-Rupee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sz="23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ush up Transactions Target about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2,50,000 to 3,00,000 Per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0" name="Picture 2" descr="ICMAI requests Union to allow Cost ...">
            <a:extLst>
              <a:ext uri="{FF2B5EF4-FFF2-40B4-BE49-F238E27FC236}">
                <a16:creationId xmlns:a16="http://schemas.microsoft.com/office/drawing/2014/main" id="{260C9D05-E5CA-2C60-B022-0B0A38368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33" y="195849"/>
            <a:ext cx="1763004" cy="9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720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cap="none" dirty="0"/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Decentralized Finance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(DeFi)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</a:b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66226" y="1503967"/>
            <a:ext cx="9598925" cy="3440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Disclaimer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following statements do not constitute </a:t>
            </a:r>
            <a:r>
              <a:rPr lang="en-US" sz="21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nvestment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dvice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 any other Advice on Financial </a:t>
            </a:r>
            <a:r>
              <a:rPr lang="en-US" sz="21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ervices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Financial </a:t>
            </a:r>
            <a:r>
              <a:rPr lang="en-US" sz="21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nstruments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Financial </a:t>
            </a:r>
            <a:r>
              <a:rPr lang="en-US" sz="21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roducts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or Digital </a:t>
            </a:r>
            <a:r>
              <a:rPr lang="en-US" sz="21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ssets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are intended to </a:t>
            </a:r>
            <a:r>
              <a:rPr lang="en-US" sz="27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rovide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General </a:t>
            </a:r>
            <a:r>
              <a:rPr lang="en-US" sz="27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nformation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Only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Noting else.</a:t>
            </a:r>
          </a:p>
        </p:txBody>
      </p:sp>
      <p:pic>
        <p:nvPicPr>
          <p:cNvPr id="2050" name="Picture 2" descr="ICMAI requests Union to allow Cost ...">
            <a:extLst>
              <a:ext uri="{FF2B5EF4-FFF2-40B4-BE49-F238E27FC236}">
                <a16:creationId xmlns:a16="http://schemas.microsoft.com/office/drawing/2014/main" id="{260C9D05-E5CA-2C60-B022-0B0A38368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33" y="195849"/>
            <a:ext cx="1763004" cy="9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8187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cap="none" dirty="0"/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Decentralized Finance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(DeFi)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</a:b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3226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CBDC in India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present,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 You Wish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have the “Digital Currency” in the Form of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e₹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Retail</a:t>
            </a: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be facilitated at: 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sz="23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 Sector and Private Sector Banks</a:t>
            </a: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India</a:t>
            </a: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CMAI requests Union to allow Cost ...">
            <a:extLst>
              <a:ext uri="{FF2B5EF4-FFF2-40B4-BE49-F238E27FC236}">
                <a16:creationId xmlns:a16="http://schemas.microsoft.com/office/drawing/2014/main" id="{260C9D05-E5CA-2C60-B022-0B0A38368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33" y="195849"/>
            <a:ext cx="1763004" cy="9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728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cap="none" dirty="0"/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Decentralized Finance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(DeFi)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</a:b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2848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Benefits</a:t>
            </a:r>
            <a:r>
              <a:rPr kumimoji="0" lang="en-IN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Digital Currency (</a:t>
            </a:r>
            <a:r>
              <a:rPr kumimoji="0" lang="en-I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CBDC</a:t>
            </a:r>
            <a:r>
              <a:rPr kumimoji="0" lang="en-IN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):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I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Faster</a:t>
            </a:r>
            <a:r>
              <a:rPr kumimoji="0" lang="en-IN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IN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ayments</a:t>
            </a:r>
            <a:r>
              <a:rPr kumimoji="0" lang="en-IN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IN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Cheaper International </a:t>
            </a:r>
            <a:r>
              <a:rPr lang="en-IN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n-IN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ransfers</a:t>
            </a:r>
            <a:r>
              <a:rPr kumimoji="0" lang="en-IN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IN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24/7 </a:t>
            </a:r>
            <a:r>
              <a:rPr kumimoji="0" lang="en-I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Access</a:t>
            </a:r>
            <a:r>
              <a:rPr kumimoji="0" lang="en-IN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 for the Unbanked and Underbanked (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Without Internet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IN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efficient </a:t>
            </a:r>
            <a:r>
              <a:rPr kumimoji="0" lang="en-I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Government </a:t>
            </a:r>
            <a:r>
              <a:rPr lang="en-IN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IN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ayments</a:t>
            </a:r>
            <a:r>
              <a:rPr kumimoji="0" lang="en-IN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0" name="Picture 2" descr="ICMAI requests Union to allow Cost ...">
            <a:extLst>
              <a:ext uri="{FF2B5EF4-FFF2-40B4-BE49-F238E27FC236}">
                <a16:creationId xmlns:a16="http://schemas.microsoft.com/office/drawing/2014/main" id="{260C9D05-E5CA-2C60-B022-0B0A38368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33" y="195849"/>
            <a:ext cx="1763004" cy="9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3462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cap="none" dirty="0"/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Decentralized Finance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(DeFi)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</a:b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2848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UPI vs CBDC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Localized Usage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Currently Limited to India.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 Connection Required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An Internet </a:t>
            </a: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onnection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a Must.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Tracking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How One </a:t>
            </a: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erson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funds are Moved to Another.</a:t>
            </a:r>
          </a:p>
        </p:txBody>
      </p:sp>
      <p:pic>
        <p:nvPicPr>
          <p:cNvPr id="2050" name="Picture 2" descr="ICMAI requests Union to allow Cost ...">
            <a:extLst>
              <a:ext uri="{FF2B5EF4-FFF2-40B4-BE49-F238E27FC236}">
                <a16:creationId xmlns:a16="http://schemas.microsoft.com/office/drawing/2014/main" id="{260C9D05-E5CA-2C60-B022-0B0A38368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33" y="195849"/>
            <a:ext cx="1763004" cy="9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3252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cap="none" dirty="0"/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Decentralized Finance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(DeFi)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</a:b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3124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UPI vs CBDC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Chargeable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In future, UPI if it is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Chargeable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Like Physical Currency “No Charges to CBDC”.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Third Party Involvement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Intermediaries like Google Pay,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RuPay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Paytm etc.</a:t>
            </a:r>
          </a:p>
        </p:txBody>
      </p:sp>
      <p:pic>
        <p:nvPicPr>
          <p:cNvPr id="2050" name="Picture 2" descr="ICMAI requests Union to allow Cost ...">
            <a:extLst>
              <a:ext uri="{FF2B5EF4-FFF2-40B4-BE49-F238E27FC236}">
                <a16:creationId xmlns:a16="http://schemas.microsoft.com/office/drawing/2014/main" id="{260C9D05-E5CA-2C60-B022-0B0A38368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33" y="195849"/>
            <a:ext cx="1763004" cy="9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1586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cap="none" dirty="0"/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Decentralized Finance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(DeFi)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</a:b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3125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Advantages of CBDC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n-US" sz="23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ATMs, Currency Chests, Cash Counters will Disappear once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Full-fledged implementation of CBDC</a:t>
            </a: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n-US" sz="23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Printing 1,000 notes of ₹100 costs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₹ 1,770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Printing 1,000 notes of ₹ 200 costs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₹ 2,370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Printing 1,000 notes of ₹ 500 costs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₹ 2,290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0" name="Picture 2" descr="ICMAI requests Union to allow Cost ...">
            <a:extLst>
              <a:ext uri="{FF2B5EF4-FFF2-40B4-BE49-F238E27FC236}">
                <a16:creationId xmlns:a16="http://schemas.microsoft.com/office/drawing/2014/main" id="{260C9D05-E5CA-2C60-B022-0B0A38368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33" y="195849"/>
            <a:ext cx="1763004" cy="9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2505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cap="none" dirty="0"/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Decentralized Finance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(DeFi)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</a:b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2540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Advantages of CBDC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RBI spent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₹ 4,984.8 Crores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Security Printing from April 1, 2021, to March 31, 2022, against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₹ 4,012.1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rores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the Previous </a:t>
            </a: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ear (July 1, 2020, to March 31, 2021)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Transportation Costs from Printing Press to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Currency Chests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Security / Escort Charges etc.</a:t>
            </a:r>
          </a:p>
        </p:txBody>
      </p:sp>
      <p:pic>
        <p:nvPicPr>
          <p:cNvPr id="2050" name="Picture 2" descr="ICMAI requests Union to allow Cost ...">
            <a:extLst>
              <a:ext uri="{FF2B5EF4-FFF2-40B4-BE49-F238E27FC236}">
                <a16:creationId xmlns:a16="http://schemas.microsoft.com/office/drawing/2014/main" id="{260C9D05-E5CA-2C60-B022-0B0A38368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33" y="195849"/>
            <a:ext cx="1763004" cy="9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4871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cap="none" dirty="0"/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Decentralized Finance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(DeFi)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</a:b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2914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7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Private Currencies</a:t>
            </a:r>
            <a:r>
              <a:rPr lang="en-US" sz="27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Simultaneously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the World:  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Private Currencies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like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Crypto Currency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have </a:t>
            </a:r>
            <a:r>
              <a:rPr kumimoji="0" lang="en-US" sz="2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Emerged Globally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sz="23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(Both CBDC and Private Currencies are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Virtual Currency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050" name="Picture 2" descr="ICMAI requests Union to allow Cost ...">
            <a:extLst>
              <a:ext uri="{FF2B5EF4-FFF2-40B4-BE49-F238E27FC236}">
                <a16:creationId xmlns:a16="http://schemas.microsoft.com/office/drawing/2014/main" id="{260C9D05-E5CA-2C60-B022-0B0A38368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33" y="195849"/>
            <a:ext cx="1763004" cy="9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5452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cap="none" dirty="0"/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Decentralized Finance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(DeFi)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</a:b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1630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IN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IN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Intermediaries</a:t>
            </a:r>
          </a:p>
        </p:txBody>
      </p:sp>
      <p:pic>
        <p:nvPicPr>
          <p:cNvPr id="2050" name="Picture 2" descr="ICMAI requests Union to allow Cost ...">
            <a:extLst>
              <a:ext uri="{FF2B5EF4-FFF2-40B4-BE49-F238E27FC236}">
                <a16:creationId xmlns:a16="http://schemas.microsoft.com/office/drawing/2014/main" id="{260C9D05-E5CA-2C60-B022-0B0A38368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33" y="195849"/>
            <a:ext cx="1763004" cy="9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3336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cap="none" dirty="0"/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Decentralized Finance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(DeFi)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</a:b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35030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sz="23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Channels of Distribution in the Products Supplied by Companies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Customers Increased the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Price</a:t>
            </a: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Delay</a:t>
            </a: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Costs.</a:t>
            </a: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R="0" lvl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(Like Manufacturer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Whole Seller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Retailer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Consumer etc.)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Similar manner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Financial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ntermediaries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can include in the Financial Services, the Possibility of Lower </a:t>
            </a: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nvestment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Returns, Mismatched </a:t>
            </a: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oals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Credit </a:t>
            </a: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isk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Market </a:t>
            </a: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isk</a:t>
            </a: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etc.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CMAI requests Union to allow Cost ...">
            <a:extLst>
              <a:ext uri="{FF2B5EF4-FFF2-40B4-BE49-F238E27FC236}">
                <a16:creationId xmlns:a16="http://schemas.microsoft.com/office/drawing/2014/main" id="{260C9D05-E5CA-2C60-B022-0B0A38368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33" y="195849"/>
            <a:ext cx="1763004" cy="9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1386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cap="none" dirty="0"/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Decentralized Finance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(DeFi)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</a:b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74303"/>
            <a:ext cx="9598925" cy="4292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 Direct Selling Companies in India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sz="23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 Life Style                   Amway                    Forever Living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sz="23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sz="23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IMC                                Vestige                    Herbalife 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sz="23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ETC.,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CMAI requests Union to allow Cost ...">
            <a:extLst>
              <a:ext uri="{FF2B5EF4-FFF2-40B4-BE49-F238E27FC236}">
                <a16:creationId xmlns:a16="http://schemas.microsoft.com/office/drawing/2014/main" id="{260C9D05-E5CA-2C60-B022-0B0A38368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33" y="195849"/>
            <a:ext cx="1763004" cy="9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op direct selling companies in India">
            <a:extLst>
              <a:ext uri="{FF2B5EF4-FFF2-40B4-BE49-F238E27FC236}">
                <a16:creationId xmlns:a16="http://schemas.microsoft.com/office/drawing/2014/main" id="{F019B225-95A4-375F-782E-CBD212F13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980" y="2095646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op direct selling companies in India">
            <a:extLst>
              <a:ext uri="{FF2B5EF4-FFF2-40B4-BE49-F238E27FC236}">
                <a16:creationId xmlns:a16="http://schemas.microsoft.com/office/drawing/2014/main" id="{A7F94B02-A40D-24E7-218B-2C865619A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248" y="2109714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op direct selling companies in India">
            <a:extLst>
              <a:ext uri="{FF2B5EF4-FFF2-40B4-BE49-F238E27FC236}">
                <a16:creationId xmlns:a16="http://schemas.microsoft.com/office/drawing/2014/main" id="{D47D2880-5632-ABCF-B7B9-064C335F9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779" y="1969037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op direct selling companies in India">
            <a:extLst>
              <a:ext uri="{FF2B5EF4-FFF2-40B4-BE49-F238E27FC236}">
                <a16:creationId xmlns:a16="http://schemas.microsoft.com/office/drawing/2014/main" id="{747F819F-C95A-0376-99F3-13D2A55FA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846" y="3432074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op direct selling companies in India">
            <a:extLst>
              <a:ext uri="{FF2B5EF4-FFF2-40B4-BE49-F238E27FC236}">
                <a16:creationId xmlns:a16="http://schemas.microsoft.com/office/drawing/2014/main" id="{4B5CDA07-7516-8372-8301-ED0315A47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182" y="3221062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op direct selling companies in India">
            <a:extLst>
              <a:ext uri="{FF2B5EF4-FFF2-40B4-BE49-F238E27FC236}">
                <a16:creationId xmlns:a16="http://schemas.microsoft.com/office/drawing/2014/main" id="{EC9163A7-6461-C858-EDC6-F92A7D3CC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782" y="3221062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701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cap="none" dirty="0"/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Decentralized Finance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(DeFi)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</a:b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3780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Simple Case Study on Technology Products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individual promptly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expresses the desire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travel to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Chennai from Mumbai via Air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participate in an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Interview Scheduled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the following day.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individual endeavors to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Secure an Air Ticket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using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Online Banking (Internet Banking)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 the available funds in their Savings Account Amounting to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₹ 10,000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while the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Airfare Costs ₹ 9,000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050" name="Picture 2" descr="ICMAI requests Union to allow Cost ...">
            <a:extLst>
              <a:ext uri="{FF2B5EF4-FFF2-40B4-BE49-F238E27FC236}">
                <a16:creationId xmlns:a16="http://schemas.microsoft.com/office/drawing/2014/main" id="{260C9D05-E5CA-2C60-B022-0B0A38368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33" y="195849"/>
            <a:ext cx="1763004" cy="9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0901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cap="none" dirty="0"/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Decentralized Finance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(DeFi)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</a:b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1403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Intermediaries in Financial Sector</a:t>
            </a: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CMAI requests Union to allow Cost ...">
            <a:extLst>
              <a:ext uri="{FF2B5EF4-FFF2-40B4-BE49-F238E27FC236}">
                <a16:creationId xmlns:a16="http://schemas.microsoft.com/office/drawing/2014/main" id="{260C9D05-E5CA-2C60-B022-0B0A38368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33" y="195849"/>
            <a:ext cx="1763004" cy="9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AE2F4EA-499C-6BEA-3E15-327F430EE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439100"/>
              </p:ext>
            </p:extLst>
          </p:nvPr>
        </p:nvGraphicFramePr>
        <p:xfrm>
          <a:off x="1397188" y="2020228"/>
          <a:ext cx="9566438" cy="400074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131966">
                  <a:extLst>
                    <a:ext uri="{9D8B030D-6E8A-4147-A177-3AD203B41FA5}">
                      <a16:colId xmlns:a16="http://schemas.microsoft.com/office/drawing/2014/main" val="355004186"/>
                    </a:ext>
                  </a:extLst>
                </a:gridCol>
                <a:gridCol w="2682282">
                  <a:extLst>
                    <a:ext uri="{9D8B030D-6E8A-4147-A177-3AD203B41FA5}">
                      <a16:colId xmlns:a16="http://schemas.microsoft.com/office/drawing/2014/main" val="3847414153"/>
                    </a:ext>
                  </a:extLst>
                </a:gridCol>
                <a:gridCol w="2752190">
                  <a:extLst>
                    <a:ext uri="{9D8B030D-6E8A-4147-A177-3AD203B41FA5}">
                      <a16:colId xmlns:a16="http://schemas.microsoft.com/office/drawing/2014/main" val="2772192137"/>
                    </a:ext>
                  </a:extLst>
                </a:gridCol>
              </a:tblGrid>
              <a:tr h="666790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Financial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Intermediary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err="1"/>
                        <a:t>RegulatorsM</a:t>
                      </a:r>
                      <a:endParaRPr lang="en-I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8869051"/>
                  </a:ext>
                </a:extLst>
              </a:tr>
              <a:tr h="666790">
                <a:tc>
                  <a:txBody>
                    <a:bodyPr/>
                    <a:lstStyle/>
                    <a:p>
                      <a:r>
                        <a:rPr lang="en-IN" sz="2000" dirty="0"/>
                        <a:t>To Keep  Your Savings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Banks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Central Banks like RBI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206168"/>
                  </a:ext>
                </a:extLst>
              </a:tr>
              <a:tr h="666790">
                <a:tc>
                  <a:txBody>
                    <a:bodyPr/>
                    <a:lstStyle/>
                    <a:p>
                      <a:r>
                        <a:rPr lang="en-IN" sz="2000" dirty="0"/>
                        <a:t>To Invest Your Savings-Mutual Funds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Fund Managers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AMFI / SEBI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356236"/>
                  </a:ext>
                </a:extLst>
              </a:tr>
              <a:tr h="666790">
                <a:tc>
                  <a:txBody>
                    <a:bodyPr/>
                    <a:lstStyle/>
                    <a:p>
                      <a:r>
                        <a:rPr lang="en-IN" sz="2000" dirty="0"/>
                        <a:t>For Trading of Your Shares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Stock Exchanges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SEBI / </a:t>
                      </a:r>
                      <a:r>
                        <a:rPr lang="en-IN" sz="2000" dirty="0" err="1"/>
                        <a:t>MoC</a:t>
                      </a:r>
                      <a:endParaRPr lang="en-I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1864583"/>
                  </a:ext>
                </a:extLst>
              </a:tr>
              <a:tr h="666790">
                <a:tc>
                  <a:txBody>
                    <a:bodyPr/>
                    <a:lstStyle/>
                    <a:p>
                      <a:r>
                        <a:rPr lang="en-IN" sz="2000" dirty="0"/>
                        <a:t>To Cover Insurance of Your Assets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Insurance Companies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IRDAI / GoI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972067"/>
                  </a:ext>
                </a:extLst>
              </a:tr>
              <a:tr h="666790">
                <a:tc gridSpan="3">
                  <a:txBody>
                    <a:bodyPr/>
                    <a:lstStyle/>
                    <a:p>
                      <a:pPr algn="ctr"/>
                      <a:r>
                        <a:rPr lang="en-IN" sz="1800" b="1" dirty="0"/>
                        <a:t>More Intermediaries leads Decrease in Margins, Increase in Cost, Transaction Delay etc.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6135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92707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cap="none" dirty="0"/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Decentralized Finance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(DeFi)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</a:b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3124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Intermediaries in Financial Sector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3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Currently, Your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Savings, 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being Deposited in the Bank, which Subsequently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ends these Funds By Banks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Others in the Form of Various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Loans and Advances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sz="23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Hence, we are using the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Banks to Act as Intermediary 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Savings.</a:t>
            </a:r>
          </a:p>
        </p:txBody>
      </p:sp>
      <p:pic>
        <p:nvPicPr>
          <p:cNvPr id="2050" name="Picture 2" descr="ICMAI requests Union to allow Cost ...">
            <a:extLst>
              <a:ext uri="{FF2B5EF4-FFF2-40B4-BE49-F238E27FC236}">
                <a16:creationId xmlns:a16="http://schemas.microsoft.com/office/drawing/2014/main" id="{260C9D05-E5CA-2C60-B022-0B0A38368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33" y="195849"/>
            <a:ext cx="1763004" cy="9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1247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cap="none" dirty="0"/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Decentralized Finance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(DeFi)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</a:b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4086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Intermediaries in Financial Sector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Process involves placing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Trust in the Bank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Your Invested Funds.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sz="23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300" b="1" u="sng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sz="2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Case of Intermediary Failure</a:t>
            </a: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will Receive DICGC Coverage up to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₹ 5.00 Lacs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from RBI Subsidiary (DICGC). 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sz="23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CMAI requests Union to allow Cost ...">
            <a:extLst>
              <a:ext uri="{FF2B5EF4-FFF2-40B4-BE49-F238E27FC236}">
                <a16:creationId xmlns:a16="http://schemas.microsoft.com/office/drawing/2014/main" id="{260C9D05-E5CA-2C60-B022-0B0A38368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33" y="195849"/>
            <a:ext cx="1763004" cy="9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0985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cap="none" dirty="0"/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Decentralized Finance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(DeFi)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</a:b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3605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Opting to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Directly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ngage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 Borrowers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instead of through Banks can result in: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Higher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sz="23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nterest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Returns,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Risk Assessment of the Borrower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You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etc., 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sz="23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iven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kumimoji="0" lang="en-US" sz="23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Absence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an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Intermediary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Your </a:t>
            </a: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irect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Lending </a:t>
            </a: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ctivities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CMAI requests Union to allow Cost ...">
            <a:extLst>
              <a:ext uri="{FF2B5EF4-FFF2-40B4-BE49-F238E27FC236}">
                <a16:creationId xmlns:a16="http://schemas.microsoft.com/office/drawing/2014/main" id="{260C9D05-E5CA-2C60-B022-0B0A38368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33" y="195849"/>
            <a:ext cx="1763004" cy="9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1612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cap="none" dirty="0"/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Decentralized Finance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(DeFi)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</a:b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1630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IN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IN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Smart Contracts</a:t>
            </a:r>
          </a:p>
        </p:txBody>
      </p:sp>
      <p:pic>
        <p:nvPicPr>
          <p:cNvPr id="2050" name="Picture 2" descr="ICMAI requests Union to allow Cost ...">
            <a:extLst>
              <a:ext uri="{FF2B5EF4-FFF2-40B4-BE49-F238E27FC236}">
                <a16:creationId xmlns:a16="http://schemas.microsoft.com/office/drawing/2014/main" id="{260C9D05-E5CA-2C60-B022-0B0A38368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33" y="195849"/>
            <a:ext cx="1763004" cy="9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2234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cap="none" dirty="0"/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Decentralized Finance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(DeFi)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</a:b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3124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Smart Contracts are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igital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rograms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tored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lockchain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etworks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23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redetermined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erms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Conditions are met, these Contracts are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utomatically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xecuted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050" name="Picture 2" descr="ICMAI requests Union to allow Cost ...">
            <a:extLst>
              <a:ext uri="{FF2B5EF4-FFF2-40B4-BE49-F238E27FC236}">
                <a16:creationId xmlns:a16="http://schemas.microsoft.com/office/drawing/2014/main" id="{260C9D05-E5CA-2C60-B022-0B0A38368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33" y="195849"/>
            <a:ext cx="1763004" cy="9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7813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cap="none" dirty="0"/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Decentralized Finance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(DeFi)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</a:b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2643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It's a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traightforward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oncept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 Huge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mplications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umber of Smart </a:t>
            </a: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ontract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use Cases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rows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aily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 More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eople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see the Tremendous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otential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Smart </a:t>
            </a: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ontract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echnology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CMAI requests Union to allow Cost ...">
            <a:extLst>
              <a:ext uri="{FF2B5EF4-FFF2-40B4-BE49-F238E27FC236}">
                <a16:creationId xmlns:a16="http://schemas.microsoft.com/office/drawing/2014/main" id="{260C9D05-E5CA-2C60-B022-0B0A38368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33" y="195849"/>
            <a:ext cx="1763004" cy="9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5162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cap="none" dirty="0"/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Decentralized Finance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(DeFi)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</a:b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3124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there’s a Dispute between the Two </a:t>
            </a: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arties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Governmental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hird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arty must get involved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many cases, this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hird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arty will also Play a Role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the Creation of the Contract.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CMAI requests Union to allow Cost ...">
            <a:extLst>
              <a:ext uri="{FF2B5EF4-FFF2-40B4-BE49-F238E27FC236}">
                <a16:creationId xmlns:a16="http://schemas.microsoft.com/office/drawing/2014/main" id="{260C9D05-E5CA-2C60-B022-0B0A38368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33" y="195849"/>
            <a:ext cx="1763004" cy="9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0298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cap="none" dirty="0"/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Decentralized Finance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(DeFi)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</a:b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26428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Fortunately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istributed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edger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echnology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Intermediaries are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Longer needed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Oversee </a:t>
            </a: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ontracts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Smart </a:t>
            </a: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ontracts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a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amechanger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Many Companies / Sectors / Industries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CMAI requests Union to allow Cost ...">
            <a:extLst>
              <a:ext uri="{FF2B5EF4-FFF2-40B4-BE49-F238E27FC236}">
                <a16:creationId xmlns:a16="http://schemas.microsoft.com/office/drawing/2014/main" id="{260C9D05-E5CA-2C60-B022-0B0A38368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33" y="195849"/>
            <a:ext cx="1763004" cy="9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4872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cap="none" dirty="0"/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Decentralized Finance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(DeFi)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</a:b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3708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Entire </a:t>
            </a: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ystem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Essentially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Trustless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</a:t>
            </a:r>
            <a:r>
              <a:rPr kumimoji="0" lang="en-US" sz="23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not need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rust any Other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arties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such as Brokers or Lawyers, to Enforce or Carry out the Transaction.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means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mart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ontracts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Fast and Disruption-free.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CMAI requests Union to allow Cost ...">
            <a:extLst>
              <a:ext uri="{FF2B5EF4-FFF2-40B4-BE49-F238E27FC236}">
                <a16:creationId xmlns:a16="http://schemas.microsoft.com/office/drawing/2014/main" id="{260C9D05-E5CA-2C60-B022-0B0A38368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33" y="195849"/>
            <a:ext cx="1763004" cy="9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292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cap="none" dirty="0"/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Decentralized Finance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(DeFi)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</a:b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3297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Case Study --- Contd.. ..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Owing to a Bandwidth issue within the realm of Information Technology, originating from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either the Bank's end or the Airline's end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the individual's Account was Debited without the issuance of the Ticket by the Airline (Amount will be refund within 7 days). And due to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 of funds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he unable to purchase Air Ticket from other Air Lines.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CMAI requests Union to allow Cost ...">
            <a:extLst>
              <a:ext uri="{FF2B5EF4-FFF2-40B4-BE49-F238E27FC236}">
                <a16:creationId xmlns:a16="http://schemas.microsoft.com/office/drawing/2014/main" id="{260C9D05-E5CA-2C60-B022-0B0A38368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33" y="195849"/>
            <a:ext cx="1763004" cy="9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6380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cap="none" dirty="0"/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Decentralized Finance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(DeFi)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</a:b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2264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Blockchain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echnology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u="sng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3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owering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mart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ontracts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creates immutable Data that Nobody can Change.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Encrypted Data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dds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ayer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kumimoji="0" lang="en-US" sz="230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Security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the Transaction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CMAI requests Union to allow Cost ...">
            <a:extLst>
              <a:ext uri="{FF2B5EF4-FFF2-40B4-BE49-F238E27FC236}">
                <a16:creationId xmlns:a16="http://schemas.microsoft.com/office/drawing/2014/main" id="{260C9D05-E5CA-2C60-B022-0B0A38368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33" y="195849"/>
            <a:ext cx="1763004" cy="9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1549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cap="none" dirty="0"/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Decentralized Finance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(DeFi)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</a:b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2161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sz="23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Smart Contracts can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ransactions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but Blockchain </a:t>
            </a: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echnology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also </a:t>
            </a:r>
            <a:r>
              <a:rPr kumimoji="0" lang="en-US" sz="23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Works </a:t>
            </a:r>
            <a:r>
              <a:rPr lang="en-US" sz="2300" u="sng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kumimoji="0" lang="en-US" sz="23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etailed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ransactions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 Exchanges Involving Multiple Parties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050" name="Picture 2" descr="ICMAI requests Union to allow Cost ...">
            <a:extLst>
              <a:ext uri="{FF2B5EF4-FFF2-40B4-BE49-F238E27FC236}">
                <a16:creationId xmlns:a16="http://schemas.microsoft.com/office/drawing/2014/main" id="{260C9D05-E5CA-2C60-B022-0B0A38368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33" y="195849"/>
            <a:ext cx="1763004" cy="9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2576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cap="none" dirty="0"/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Decentralized Finance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(DeFi)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</a:b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2217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IN" sz="2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IN" sz="2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IN" sz="2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What's a </a:t>
            </a:r>
            <a:r>
              <a:rPr kumimoji="0" lang="en-IN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dapp</a:t>
            </a:r>
            <a:r>
              <a:rPr kumimoji="0" lang="en-IN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050" name="Picture 2" descr="ICMAI requests Union to allow Cost ...">
            <a:extLst>
              <a:ext uri="{FF2B5EF4-FFF2-40B4-BE49-F238E27FC236}">
                <a16:creationId xmlns:a16="http://schemas.microsoft.com/office/drawing/2014/main" id="{260C9D05-E5CA-2C60-B022-0B0A38368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33" y="195849"/>
            <a:ext cx="1763004" cy="9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6257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cap="none" dirty="0"/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Decentralized Finance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(DeFi)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</a:b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1782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dapp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a Decentralized </a:t>
            </a: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sz="23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pplication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that you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ccess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Logging in Directly with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Wallet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IN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CMAI requests Union to allow Cost ...">
            <a:extLst>
              <a:ext uri="{FF2B5EF4-FFF2-40B4-BE49-F238E27FC236}">
                <a16:creationId xmlns:a16="http://schemas.microsoft.com/office/drawing/2014/main" id="{260C9D05-E5CA-2C60-B022-0B0A38368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33" y="195849"/>
            <a:ext cx="1763004" cy="9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4070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cap="none" dirty="0"/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Decentralized Finance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(DeFi)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</a:b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302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Dapps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exist Across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lockchains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that support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mart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ontracts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like Ethereum, Avalanche, Polygon or the BNB Chain etc. 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Connecting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wallet to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dapps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TO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nterest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Take out a Crypto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oan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or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ecure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nsurance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against a Crypto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nvestment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IN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CMAI requests Union to allow Cost ...">
            <a:extLst>
              <a:ext uri="{FF2B5EF4-FFF2-40B4-BE49-F238E27FC236}">
                <a16:creationId xmlns:a16="http://schemas.microsoft.com/office/drawing/2014/main" id="{260C9D05-E5CA-2C60-B022-0B0A38368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33" y="195849"/>
            <a:ext cx="1763004" cy="9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9117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cap="none" dirty="0"/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Decentralized Finance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(DeFi)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</a:b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2161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Decentralized Exchanges (DEXs) </a:t>
            </a: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151 Decentralized Exchanges (DEXs)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across the most popular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web3 ecosystems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Alchemy's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Dapp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Store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IN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CMAI requests Union to allow Cost ...">
            <a:extLst>
              <a:ext uri="{FF2B5EF4-FFF2-40B4-BE49-F238E27FC236}">
                <a16:creationId xmlns:a16="http://schemas.microsoft.com/office/drawing/2014/main" id="{260C9D05-E5CA-2C60-B022-0B0A38368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33" y="195849"/>
            <a:ext cx="1763004" cy="9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1906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cap="none" dirty="0"/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Decentralized Finance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(DeFi)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</a:b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2147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IN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IN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Future Banking Services “Self-Service”</a:t>
            </a: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IN" sz="2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(Without Intermediaries)</a:t>
            </a:r>
            <a:endParaRPr kumimoji="0" lang="en-IN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CMAI requests Union to allow Cost ...">
            <a:extLst>
              <a:ext uri="{FF2B5EF4-FFF2-40B4-BE49-F238E27FC236}">
                <a16:creationId xmlns:a16="http://schemas.microsoft.com/office/drawing/2014/main" id="{260C9D05-E5CA-2C60-B022-0B0A38368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33" y="195849"/>
            <a:ext cx="1763004" cy="9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1437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cap="none" dirty="0"/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Decentralized Finance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(DeFi)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</a:b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3859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IN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IN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2025</a:t>
            </a:r>
            <a:endParaRPr lang="en-US" sz="2700" b="1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India’s Fintech Market is Expected to Reach </a:t>
            </a: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₹ 6.2 Trillion</a:t>
            </a: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(US$ 83.48 Billion)</a:t>
            </a: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IN" sz="4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CMAI requests Union to allow Cost ...">
            <a:extLst>
              <a:ext uri="{FF2B5EF4-FFF2-40B4-BE49-F238E27FC236}">
                <a16:creationId xmlns:a16="http://schemas.microsoft.com/office/drawing/2014/main" id="{260C9D05-E5CA-2C60-B022-0B0A38368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33" y="195849"/>
            <a:ext cx="1763004" cy="9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8988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cap="none" dirty="0"/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Decentralized Finance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(DeFi)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</a:b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pic>
        <p:nvPicPr>
          <p:cNvPr id="2050" name="Picture 2" descr="ICMAI requests Union to allow Cost ...">
            <a:extLst>
              <a:ext uri="{FF2B5EF4-FFF2-40B4-BE49-F238E27FC236}">
                <a16:creationId xmlns:a16="http://schemas.microsoft.com/office/drawing/2014/main" id="{260C9D05-E5CA-2C60-B022-0B0A38368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33" y="195849"/>
            <a:ext cx="1763004" cy="9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EFI LENDING">
            <a:extLst>
              <a:ext uri="{FF2B5EF4-FFF2-40B4-BE49-F238E27FC236}">
                <a16:creationId xmlns:a16="http://schemas.microsoft.com/office/drawing/2014/main" id="{33D606C2-F8CC-B9C9-ABE7-35587D7B2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431" y="1519310"/>
            <a:ext cx="9598925" cy="450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4922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cap="none" dirty="0"/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Decentralized Finance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(DeFi)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</a:b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29191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Decentralized finance (DeFi) is a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ew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Way of Handling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oney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Online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without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Banks,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Blockchain </a:t>
            </a: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echnology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2300" u="sng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kumimoji="0" lang="en-US" sz="23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</a:t>
            </a:r>
            <a:r>
              <a:rPr lang="en-US" sz="2300" u="sng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3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eople</a:t>
            </a:r>
            <a:r>
              <a:rPr kumimoji="0" lang="en-US" sz="23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Deal with Each other Directly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makes Many </a:t>
            </a: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inancial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Services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like Loans, Trades, and Insurance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uicker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Cheaper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Open to More </a:t>
            </a: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eople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than in Traditional </a:t>
            </a: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inance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0" name="Picture 2" descr="ICMAI requests Union to allow Cost ...">
            <a:extLst>
              <a:ext uri="{FF2B5EF4-FFF2-40B4-BE49-F238E27FC236}">
                <a16:creationId xmlns:a16="http://schemas.microsoft.com/office/drawing/2014/main" id="{260C9D05-E5CA-2C60-B022-0B0A38368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33" y="195849"/>
            <a:ext cx="1763004" cy="9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733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cap="none" dirty="0"/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Decentralized Finance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(DeFi)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</a:b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3021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Case Study --- Contd.. ..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Consequently, the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 lodged a complaint / grievance seeking redress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being unable to attend the Interview at the Designated Time Due to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Technological Issues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Addressing both the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Bank and the Airlines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Compensation Amount of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₹ 5.00 Lacs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CMAI requests Union to allow Cost ...">
            <a:extLst>
              <a:ext uri="{FF2B5EF4-FFF2-40B4-BE49-F238E27FC236}">
                <a16:creationId xmlns:a16="http://schemas.microsoft.com/office/drawing/2014/main" id="{260C9D05-E5CA-2C60-B022-0B0A38368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33" y="195849"/>
            <a:ext cx="1763004" cy="9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8322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cap="none" dirty="0"/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Decentralized Finance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(DeFi)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</a:b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20792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‘Ethereum’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a Decentralized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Blockchain Platform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that Establishes a </a:t>
            </a:r>
            <a:r>
              <a:rPr kumimoji="0" lang="en-US" sz="23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Peer-to-Peer Network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that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Securely Executes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Verifies Application Code, Called “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Smart Contracts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IN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CMAI requests Union to allow Cost ...">
            <a:extLst>
              <a:ext uri="{FF2B5EF4-FFF2-40B4-BE49-F238E27FC236}">
                <a16:creationId xmlns:a16="http://schemas.microsoft.com/office/drawing/2014/main" id="{260C9D05-E5CA-2C60-B022-0B0A38368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33" y="195849"/>
            <a:ext cx="1763004" cy="9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1639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cap="none" dirty="0"/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Decentralized Finance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(DeFi)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</a:b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3021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(Pronounced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dee-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fy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short for Decentralized </a:t>
            </a: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inance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23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It’s an Emerging </a:t>
            </a: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ield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that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articipants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Cut out the Middleman and make Financial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ransactions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Directly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 others, and it’s Quickly </a:t>
            </a: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aining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Popularity as an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lternative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Traditional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inancial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Services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050" name="Picture 2" descr="ICMAI requests Union to allow Cost ...">
            <a:extLst>
              <a:ext uri="{FF2B5EF4-FFF2-40B4-BE49-F238E27FC236}">
                <a16:creationId xmlns:a16="http://schemas.microsoft.com/office/drawing/2014/main" id="{260C9D05-E5CA-2C60-B022-0B0A38368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33" y="195849"/>
            <a:ext cx="1763004" cy="9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0548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cap="none" dirty="0"/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Decentralized Finance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(DeFi)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</a:b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2161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23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 Already Lets You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most things offered by Traditional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anks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Centralized </a:t>
            </a: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inancial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Institutions,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New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roducts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Transactions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vailable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each Day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0" name="Picture 2" descr="ICMAI requests Union to allow Cost ...">
            <a:extLst>
              <a:ext uri="{FF2B5EF4-FFF2-40B4-BE49-F238E27FC236}">
                <a16:creationId xmlns:a16="http://schemas.microsoft.com/office/drawing/2014/main" id="{260C9D05-E5CA-2C60-B022-0B0A38368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33" y="195849"/>
            <a:ext cx="1763004" cy="9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0535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cap="none" dirty="0"/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Decentralized Finance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(DeFi)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</a:b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3400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lets Participants </a:t>
            </a: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ryptocurrency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Provide most Services that Traditional </a:t>
            </a: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anks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offer with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overnment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-issued Fiat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urrencies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end, Borrow, Earn </a:t>
            </a: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nterest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Trade </a:t>
            </a: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ssets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Buy </a:t>
            </a: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nsurance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More.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23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Services tend to be Faster, Cheaper, and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ore Simple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with New </a:t>
            </a: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dvantages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Services being offered Each </a:t>
            </a: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ay. </a:t>
            </a:r>
          </a:p>
        </p:txBody>
      </p:sp>
      <p:pic>
        <p:nvPicPr>
          <p:cNvPr id="2050" name="Picture 2" descr="ICMAI requests Union to allow Cost ...">
            <a:extLst>
              <a:ext uri="{FF2B5EF4-FFF2-40B4-BE49-F238E27FC236}">
                <a16:creationId xmlns:a16="http://schemas.microsoft.com/office/drawing/2014/main" id="{260C9D05-E5CA-2C60-B022-0B0A38368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33" y="195849"/>
            <a:ext cx="1763004" cy="9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157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cap="none" dirty="0"/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Decentralized Finance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(DeFi)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</a:b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2540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23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Decentralized Finance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on the other hand, delivers a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Whole host of Advantages by Enabling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eople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Transact through Financial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pplications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via a Blockchain </a:t>
            </a: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etwork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Cutting out Intermediaries, such as Traditional </a:t>
            </a: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anking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Groups.</a:t>
            </a:r>
          </a:p>
        </p:txBody>
      </p:sp>
      <p:pic>
        <p:nvPicPr>
          <p:cNvPr id="2050" name="Picture 2" descr="ICMAI requests Union to allow Cost ...">
            <a:extLst>
              <a:ext uri="{FF2B5EF4-FFF2-40B4-BE49-F238E27FC236}">
                <a16:creationId xmlns:a16="http://schemas.microsoft.com/office/drawing/2014/main" id="{260C9D05-E5CA-2C60-B022-0B0A38368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33" y="195849"/>
            <a:ext cx="1763004" cy="9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11022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cap="none" dirty="0"/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Decentralized Finance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(DeFi)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</a:b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377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 uses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Smart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ontracts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that Don’t require Traditional </a:t>
            </a: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inancial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Institutions to Act as Guarantors for Transactions, Participants in the Decentralized </a:t>
            </a: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inance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Ecosystem instead transact with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 Other Directly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Transactions are Secured through Blockchain </a:t>
            </a: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echnology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23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 DeFi Products don’t take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Custody of Your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allowing You to remain in Control of Your </a:t>
            </a: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ssets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0" name="Picture 2" descr="ICMAI requests Union to allow Cost ...">
            <a:extLst>
              <a:ext uri="{FF2B5EF4-FFF2-40B4-BE49-F238E27FC236}">
                <a16:creationId xmlns:a16="http://schemas.microsoft.com/office/drawing/2014/main" id="{260C9D05-E5CA-2C60-B022-0B0A38368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33" y="195849"/>
            <a:ext cx="1763004" cy="9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8042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cap="none" dirty="0"/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Decentralized Finance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(DeFi)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</a:b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3226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merging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ystem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DiFI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System”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offering a “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Technology Platform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for “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Proper Use of Your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unds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Towards: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Investments.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Trading.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Lending, and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kumimoji="0" lang="en-US" sz="23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Related Financial Activities.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3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CMAI requests Union to allow Cost ...">
            <a:extLst>
              <a:ext uri="{FF2B5EF4-FFF2-40B4-BE49-F238E27FC236}">
                <a16:creationId xmlns:a16="http://schemas.microsoft.com/office/drawing/2014/main" id="{260C9D05-E5CA-2C60-B022-0B0A38368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33" y="195849"/>
            <a:ext cx="1763004" cy="9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3012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cap="none" dirty="0"/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Decentralized Finance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(DeFi)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</a:b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2643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Significant Development 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within India’s Crypto Landscape, the Securities and Exchange Board of India (SEBI) has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ecommended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Several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Regulators Oversees Crypto Trade Nationwide.</a:t>
            </a:r>
          </a:p>
          <a:p>
            <a:pPr marL="0" marR="0" lvl="0" indent="0" algn="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 17, 2024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CMAI requests Union to allow Cost ...">
            <a:extLst>
              <a:ext uri="{FF2B5EF4-FFF2-40B4-BE49-F238E27FC236}">
                <a16:creationId xmlns:a16="http://schemas.microsoft.com/office/drawing/2014/main" id="{260C9D05-E5CA-2C60-B022-0B0A38368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33" y="195849"/>
            <a:ext cx="1763004" cy="9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88627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cap="none" dirty="0"/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Decentralized Finance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(DeFi)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</a:b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2540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sz="23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kumimoji="0" lang="en-US" sz="23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atest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Cryptocurrency Prices based on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Market Cap, as of 16th July, 2024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indicate a Global Crypto Market Cap of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$2.32T, reflecting a 1.07% Increase from the Previous Day (Every Day Values are Declaring by Exchanges)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3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CMAI requests Union to allow Cost ...">
            <a:extLst>
              <a:ext uri="{FF2B5EF4-FFF2-40B4-BE49-F238E27FC236}">
                <a16:creationId xmlns:a16="http://schemas.microsoft.com/office/drawing/2014/main" id="{260C9D05-E5CA-2C60-B022-0B0A38368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33" y="195849"/>
            <a:ext cx="1763004" cy="9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5727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cap="none" dirty="0"/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Decentralized Finance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(DeFi)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</a:b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26428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Furthermore, the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 Crypto Market Volume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within the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Past 24 Hours Stands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 $91.87B. 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Notably, the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 Sector Currently Contributes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$5.5B in Volume, representing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5.98% of the Total Crypto Market's </a:t>
            </a:r>
            <a:r>
              <a:rPr kumimoji="0" lang="en-US" sz="23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24-Hour Volume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0" name="Picture 2" descr="ICMAI requests Union to allow Cost ...">
            <a:extLst>
              <a:ext uri="{FF2B5EF4-FFF2-40B4-BE49-F238E27FC236}">
                <a16:creationId xmlns:a16="http://schemas.microsoft.com/office/drawing/2014/main" id="{260C9D05-E5CA-2C60-B022-0B0A38368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33" y="195849"/>
            <a:ext cx="1763004" cy="9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139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cap="none" dirty="0"/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Decentralized Finance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(DeFi)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</a:b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3021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Case Study --- Contd.. ..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Both entities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invoked the Disclaimer Clause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stipulating that the Organization bears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Responsibility for Technological or Communication Impediments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thereby denying any form of Compensation. 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CMAI requests Union to allow Cost ...">
            <a:extLst>
              <a:ext uri="{FF2B5EF4-FFF2-40B4-BE49-F238E27FC236}">
                <a16:creationId xmlns:a16="http://schemas.microsoft.com/office/drawing/2014/main" id="{260C9D05-E5CA-2C60-B022-0B0A38368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33" y="195849"/>
            <a:ext cx="1763004" cy="9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98262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cap="none" dirty="0"/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Decentralized Finance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(DeFi)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</a:b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pic>
        <p:nvPicPr>
          <p:cNvPr id="2050" name="Picture 2" descr="ICMAI requests Union to allow Cost ...">
            <a:extLst>
              <a:ext uri="{FF2B5EF4-FFF2-40B4-BE49-F238E27FC236}">
                <a16:creationId xmlns:a16="http://schemas.microsoft.com/office/drawing/2014/main" id="{260C9D05-E5CA-2C60-B022-0B0A38368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33" y="195849"/>
            <a:ext cx="1763004" cy="9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wo phones are exchanging money via app">
            <a:extLst>
              <a:ext uri="{FF2B5EF4-FFF2-40B4-BE49-F238E27FC236}">
                <a16:creationId xmlns:a16="http://schemas.microsoft.com/office/drawing/2014/main" id="{D61EA0FD-AF7E-3012-1293-8C238A009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926" y="1558977"/>
            <a:ext cx="9598924" cy="451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7509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cap="none" dirty="0"/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Decentralized Finance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(DeFi)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</a:b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51203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Decentralized Finance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an Umbrella term for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Peer-to-Peer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sz="23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 to Individual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Financial Services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Public Blockchains,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Primarily “Ethereum”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sz="23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Ethereum is a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Decentralized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lobal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oftware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Platform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powered by Blockchain </a:t>
            </a: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echnology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It is most commonly known by investors for its Native </a:t>
            </a: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ryptocurrency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ether (ETH)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by Developers for its use in Blockchain and Decentralized </a:t>
            </a: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inance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Application </a:t>
            </a: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evelopment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sz="23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CMAI requests Union to allow Cost ...">
            <a:extLst>
              <a:ext uri="{FF2B5EF4-FFF2-40B4-BE49-F238E27FC236}">
                <a16:creationId xmlns:a16="http://schemas.microsoft.com/office/drawing/2014/main" id="{260C9D05-E5CA-2C60-B022-0B0A38368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33" y="195849"/>
            <a:ext cx="1763004" cy="9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80887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cap="none" dirty="0"/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Decentralized Finance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(DeFi)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</a:b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3400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23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a blockchain platform that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supports</a:t>
            </a: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decentralized apps (</a:t>
            </a:r>
            <a:r>
              <a:rPr lang="en-US" sz="23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dApps</a:t>
            </a: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and smart contracts,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Ethereum is naturally suited to DeFi</a:t>
            </a: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23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Ethereum Blockchain maintains</a:t>
            </a: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en-US" sz="2300" u="sng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transaction history and status of accounts while Ether and other cryptocurrencies are used as assets</a:t>
            </a: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050" name="Picture 2" descr="ICMAI requests Union to allow Cost ...">
            <a:extLst>
              <a:ext uri="{FF2B5EF4-FFF2-40B4-BE49-F238E27FC236}">
                <a16:creationId xmlns:a16="http://schemas.microsoft.com/office/drawing/2014/main" id="{260C9D05-E5CA-2C60-B022-0B0A38368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33" y="195849"/>
            <a:ext cx="1763004" cy="9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33100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cap="none" dirty="0"/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Decentralized Finance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(DeFi)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</a:b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2643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Smart Contracts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in-turn used by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decentralized applications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giving way to New </a:t>
            </a: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nnovative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Smart </a:t>
            </a: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ontracts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DeFi is an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open-source movement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its protocols and applications are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widely accessible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IN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CMAI requests Union to allow Cost ...">
            <a:extLst>
              <a:ext uri="{FF2B5EF4-FFF2-40B4-BE49-F238E27FC236}">
                <a16:creationId xmlns:a16="http://schemas.microsoft.com/office/drawing/2014/main" id="{260C9D05-E5CA-2C60-B022-0B0A38368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33" y="195849"/>
            <a:ext cx="1763004" cy="9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02409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cap="none" dirty="0"/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Decentralized Finance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(DeFi)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</a:b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4260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Ethereum</a:t>
            </a: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known </a:t>
            </a:r>
            <a:r>
              <a:rPr lang="en-US" sz="2300" u="sng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its flexibility, enabling developers</a:t>
            </a: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build </a:t>
            </a:r>
            <a:r>
              <a:rPr lang="en-US" sz="23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dApps</a:t>
            </a: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 ease.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23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flexibility means there’s already a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 solution for most financial services</a:t>
            </a: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with the ongoing possibility of creating new, innovative financial products.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23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Since so many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 applications</a:t>
            </a: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built on the Ethereum platform, many of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 products can work together seamlessly</a:t>
            </a: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IN" sz="23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CMAI requests Union to allow Cost ...">
            <a:extLst>
              <a:ext uri="{FF2B5EF4-FFF2-40B4-BE49-F238E27FC236}">
                <a16:creationId xmlns:a16="http://schemas.microsoft.com/office/drawing/2014/main" id="{260C9D05-E5CA-2C60-B022-0B0A38368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33" y="195849"/>
            <a:ext cx="1763004" cy="9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886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cap="none" dirty="0"/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Decentralized Finance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(DeFi)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</a:b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3984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 Lending</a:t>
            </a: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Rapidly growing in popularity, DeFi lending allows you to lend digital assets to others while earning interest.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23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Lenders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pool their assets with others</a:t>
            </a: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setting terms through smart contracts.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23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Borrowers generally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 to post collateral</a:t>
            </a: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digital currency to secure a loan.</a:t>
            </a:r>
            <a:endParaRPr kumimoji="0" lang="en-IN" sz="23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CMAI requests Union to allow Cost ...">
            <a:extLst>
              <a:ext uri="{FF2B5EF4-FFF2-40B4-BE49-F238E27FC236}">
                <a16:creationId xmlns:a16="http://schemas.microsoft.com/office/drawing/2014/main" id="{260C9D05-E5CA-2C60-B022-0B0A38368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33" y="195849"/>
            <a:ext cx="1763004" cy="9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72039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cap="none" dirty="0"/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Decentralized Finance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(DeFi)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</a:b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4260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means that borrowers can, for instance,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access funds </a:t>
            </a: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 major coin such as Bitcoin, while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posting collateral in a more unclear cryptocurrency</a:t>
            </a: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23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borrow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through DeFi</a:t>
            </a: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provided you make the interest payments, you can access Bitcoin without having to sell your collateral.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23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some cases,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even borrow an amount larger</a:t>
            </a: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than the collateral you provided.</a:t>
            </a:r>
            <a:endParaRPr kumimoji="0" lang="en-IN" sz="23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CMAI requests Union to allow Cost ...">
            <a:extLst>
              <a:ext uri="{FF2B5EF4-FFF2-40B4-BE49-F238E27FC236}">
                <a16:creationId xmlns:a16="http://schemas.microsoft.com/office/drawing/2014/main" id="{260C9D05-E5CA-2C60-B022-0B0A38368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33" y="195849"/>
            <a:ext cx="1763004" cy="9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49920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cap="none" dirty="0"/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Decentralized Finance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(DeFi)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</a:b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3124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does DeFi make money?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23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 makes money in several ways, including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transaction fees</a:t>
            </a: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through investments in DeFi platforms that grow in value.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23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Participants can earn returns</a:t>
            </a: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providing liquidity, borrowing, lending, or trading assets on decentralized exchanges. </a:t>
            </a:r>
          </a:p>
        </p:txBody>
      </p:sp>
      <p:pic>
        <p:nvPicPr>
          <p:cNvPr id="2050" name="Picture 2" descr="ICMAI requests Union to allow Cost ...">
            <a:extLst>
              <a:ext uri="{FF2B5EF4-FFF2-40B4-BE49-F238E27FC236}">
                <a16:creationId xmlns:a16="http://schemas.microsoft.com/office/drawing/2014/main" id="{260C9D05-E5CA-2C60-B022-0B0A38368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33" y="195849"/>
            <a:ext cx="1763004" cy="9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13825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cap="none" dirty="0"/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Decentralized Finance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(DeFi)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</a:b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3778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 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takes the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Basic Premise of Bitcoin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(Digital Money) and </a:t>
            </a:r>
            <a:r>
              <a:rPr kumimoji="0" lang="en-US" sz="23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expands on it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creating an entire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 Alternative to Stock Exchanges etc.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but without all the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Associated Costs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(Like Office Towers, Trading Floors, Banker Salaries).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has the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Potential to Create more Open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Free, and Fair Financial Markets that are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Accessible to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nyone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u="sng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kumimoji="0" lang="en-US" sz="230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ith</a:t>
            </a:r>
            <a:r>
              <a:rPr kumimoji="0" lang="en-US" sz="230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Internet Connection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IN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CMAI requests Union to allow Cost ...">
            <a:extLst>
              <a:ext uri="{FF2B5EF4-FFF2-40B4-BE49-F238E27FC236}">
                <a16:creationId xmlns:a16="http://schemas.microsoft.com/office/drawing/2014/main" id="{260C9D05-E5CA-2C60-B022-0B0A38368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33" y="195849"/>
            <a:ext cx="1763004" cy="9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80886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cap="none" dirty="0"/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Decentralized Finance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(DeFi)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</a:b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2217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IN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IN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IN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 Benefits</a:t>
            </a:r>
          </a:p>
        </p:txBody>
      </p:sp>
      <p:pic>
        <p:nvPicPr>
          <p:cNvPr id="2050" name="Picture 2" descr="ICMAI requests Union to allow Cost ...">
            <a:extLst>
              <a:ext uri="{FF2B5EF4-FFF2-40B4-BE49-F238E27FC236}">
                <a16:creationId xmlns:a16="http://schemas.microsoft.com/office/drawing/2014/main" id="{260C9D05-E5CA-2C60-B022-0B0A38368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33" y="195849"/>
            <a:ext cx="1763004" cy="9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058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cap="none" dirty="0"/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Decentralized Finance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(DeFi)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</a:b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3984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Moral of the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Case Study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“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Underlying Lesson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derived from this Scenario Underscores the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Dual Nature of Technology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Encompassing both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Advantages and Disadvantages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23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Hence, Future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FinTechs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also </a:t>
            </a:r>
            <a:r>
              <a:rPr kumimoji="0" lang="en-US" sz="23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</a:t>
            </a:r>
            <a:r>
              <a:rPr lang="en-US" sz="2300" u="sng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kumimoji="0" lang="en-US" sz="23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xemption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this type of Events / Situations.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CMAI requests Union to allow Cost ...">
            <a:extLst>
              <a:ext uri="{FF2B5EF4-FFF2-40B4-BE49-F238E27FC236}">
                <a16:creationId xmlns:a16="http://schemas.microsoft.com/office/drawing/2014/main" id="{260C9D05-E5CA-2C60-B022-0B0A38368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33" y="195849"/>
            <a:ext cx="1763004" cy="9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88289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cap="none" dirty="0"/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Decentralized Finance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(DeFi)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</a:b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3124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You don’t need to apply for anything or “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an account. You just get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access by creating a wallet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Pseudonymous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You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don’t need to provide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your name, email address, or any personal information.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CMAI requests Union to allow Cost ...">
            <a:extLst>
              <a:ext uri="{FF2B5EF4-FFF2-40B4-BE49-F238E27FC236}">
                <a16:creationId xmlns:a16="http://schemas.microsoft.com/office/drawing/2014/main" id="{260C9D05-E5CA-2C60-B022-0B0A38368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33" y="195849"/>
            <a:ext cx="1763004" cy="9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73615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cap="none" dirty="0"/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Decentralized Finance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(DeFi)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</a:b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3400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Flexible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You can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move your assets anywhere at any time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without asking for permission, waiting for long transfers to finish, and paying expensive fees.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Interest Rates and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ewards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often Update </a:t>
            </a:r>
            <a:r>
              <a:rPr lang="en-US" sz="23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apidly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(As </a:t>
            </a:r>
            <a:r>
              <a:rPr lang="en-US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uickly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 every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 seconds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and can be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significantly higher than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traditional Stock Exchanges.</a:t>
            </a:r>
          </a:p>
        </p:txBody>
      </p:sp>
      <p:pic>
        <p:nvPicPr>
          <p:cNvPr id="2050" name="Picture 2" descr="ICMAI requests Union to allow Cost ...">
            <a:extLst>
              <a:ext uri="{FF2B5EF4-FFF2-40B4-BE49-F238E27FC236}">
                <a16:creationId xmlns:a16="http://schemas.microsoft.com/office/drawing/2014/main" id="{260C9D05-E5CA-2C60-B022-0B0A38368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33" y="195849"/>
            <a:ext cx="1763004" cy="9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11493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cap="none" dirty="0"/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Decentralized Finance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(DeFi)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</a:b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17830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Transparent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Everyone involved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see the full set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transactions (Private C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orporations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Rarely Grant that Kind of Transparency)</a:t>
            </a:r>
            <a:endParaRPr kumimoji="0" lang="en-IN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CMAI requests Union to allow Cost ...">
            <a:extLst>
              <a:ext uri="{FF2B5EF4-FFF2-40B4-BE49-F238E27FC236}">
                <a16:creationId xmlns:a16="http://schemas.microsoft.com/office/drawing/2014/main" id="{260C9D05-E5CA-2C60-B022-0B0A38368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33" y="195849"/>
            <a:ext cx="1763004" cy="9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36796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cap="none" dirty="0"/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Decentralized Finance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(DeFi)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</a:b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2217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IN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IN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IN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IN" sz="45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</a:t>
            </a:r>
            <a:endParaRPr kumimoji="0" lang="en-IN" sz="4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CMAI requests Union to allow Cost ...">
            <a:extLst>
              <a:ext uri="{FF2B5EF4-FFF2-40B4-BE49-F238E27FC236}">
                <a16:creationId xmlns:a16="http://schemas.microsoft.com/office/drawing/2014/main" id="{260C9D05-E5CA-2C60-B022-0B0A38368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33" y="195849"/>
            <a:ext cx="1763004" cy="9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15809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cap="none" dirty="0"/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Decentralized Finance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(DeFi)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</a:b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35030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Here are Some of the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Ways P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eople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Engaging with DeFi Today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Lending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Lend out your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crypto and earn interest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rewards every minute -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Once Per M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onth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Getting a Loan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Obtain a Loan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nstantly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without Filling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Paperwork, including Extremely S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-term “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Flash L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oans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that Traditional F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inancial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nstitutions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Don’t O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ffer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0" name="Picture 2" descr="ICMAI requests Union to allow Cost ...">
            <a:extLst>
              <a:ext uri="{FF2B5EF4-FFF2-40B4-BE49-F238E27FC236}">
                <a16:creationId xmlns:a16="http://schemas.microsoft.com/office/drawing/2014/main" id="{260C9D05-E5CA-2C60-B022-0B0A38368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33" y="195849"/>
            <a:ext cx="1763004" cy="9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47692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cap="none" dirty="0"/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Decentralized Finance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(DeFi)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</a:b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35030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Here are some of the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ays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People are Engaging with DeFi Today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Trading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Make Peer-to-Peer Trades of Certain Crypto Assets, as if you could Buy and Sell Stocks </a:t>
            </a:r>
            <a:r>
              <a:rPr kumimoji="0" lang="en-US" sz="23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without 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Kind of Brokerage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Saving for the Future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Put some of Your C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rypto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into Savings A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ccount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Alternatives and Earn B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etter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Interest R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than you’d typically Get from a Bank. </a:t>
            </a:r>
          </a:p>
        </p:txBody>
      </p:sp>
      <p:pic>
        <p:nvPicPr>
          <p:cNvPr id="2050" name="Picture 2" descr="ICMAI requests Union to allow Cost ...">
            <a:extLst>
              <a:ext uri="{FF2B5EF4-FFF2-40B4-BE49-F238E27FC236}">
                <a16:creationId xmlns:a16="http://schemas.microsoft.com/office/drawing/2014/main" id="{260C9D05-E5CA-2C60-B022-0B0A38368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33" y="195849"/>
            <a:ext cx="1763004" cy="9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019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cap="none" dirty="0"/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Decentralized Finance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(DeFi)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</a:b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2161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Here are some of the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Ways People are Engaging with DeFi Today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Buying Derivatives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Make Long or Short B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Certain A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ssets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Think of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 as the Crypto V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ersion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Stock O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ptions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 Futures C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ontracts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IN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CMAI requests Union to allow Cost ...">
            <a:extLst>
              <a:ext uri="{FF2B5EF4-FFF2-40B4-BE49-F238E27FC236}">
                <a16:creationId xmlns:a16="http://schemas.microsoft.com/office/drawing/2014/main" id="{260C9D05-E5CA-2C60-B022-0B0A38368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33" y="195849"/>
            <a:ext cx="1763004" cy="9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98632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Digital Transformation of Banks From Caterpillar to a Butterfly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09954" y="1588373"/>
            <a:ext cx="9598925" cy="3209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Know More of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Tomorrow’s ‘Banking System’</a:t>
            </a: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BFSI Board of The Institute of Cost Accountants of India Offers </a:t>
            </a: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“FinTech” Course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OST ACCOUNTANTS OF INDIA (ICMAI ...">
            <a:extLst>
              <a:ext uri="{FF2B5EF4-FFF2-40B4-BE49-F238E27FC236}">
                <a16:creationId xmlns:a16="http://schemas.microsoft.com/office/drawing/2014/main" id="{0F3A4D18-CECF-2E4C-501B-637AD8D69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8" y="90489"/>
            <a:ext cx="1893864" cy="93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6584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Digital Transformation of Banks From Caterpillar to a Butterfly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pic>
        <p:nvPicPr>
          <p:cNvPr id="1026" name="Picture 2" descr="COST ACCOUNTANTS OF INDIA (ICMAI ...">
            <a:extLst>
              <a:ext uri="{FF2B5EF4-FFF2-40B4-BE49-F238E27FC236}">
                <a16:creationId xmlns:a16="http://schemas.microsoft.com/office/drawing/2014/main" id="{0F3A4D18-CECF-2E4C-501B-637AD8D69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8" y="90489"/>
            <a:ext cx="1893864" cy="93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801556-E727-1D29-B1ED-E8C9A715C3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6907" y="1612317"/>
            <a:ext cx="9378188" cy="423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8588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573453-EFB3-447D-80A7-DC68DC74E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636104"/>
            <a:ext cx="11029615" cy="6095999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Clr>
                <a:schemeClr val="tx1">
                  <a:lumMod val="95000"/>
                  <a:lumOff val="5000"/>
                </a:schemeClr>
              </a:buClr>
              <a:buNone/>
            </a:pPr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endParaRPr>
          </a:p>
          <a:p>
            <a:pPr marL="0" indent="0" algn="just">
              <a:buClr>
                <a:schemeClr val="tx1">
                  <a:lumMod val="95000"/>
                  <a:lumOff val="5000"/>
                </a:schemeClr>
              </a:buClr>
              <a:buNone/>
            </a:pPr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endParaRPr>
          </a:p>
          <a:p>
            <a:pPr marL="0" indent="0" algn="just">
              <a:buClr>
                <a:schemeClr val="tx1">
                  <a:lumMod val="95000"/>
                  <a:lumOff val="5000"/>
                </a:schemeClr>
              </a:buClr>
              <a:buNone/>
            </a:pPr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endParaRPr>
          </a:p>
          <a:p>
            <a:pPr marL="0" indent="0" algn="just">
              <a:buClr>
                <a:schemeClr val="tx1">
                  <a:lumMod val="95000"/>
                  <a:lumOff val="5000"/>
                </a:schemeClr>
              </a:buClr>
              <a:buNone/>
            </a:pPr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endParaRPr>
          </a:p>
          <a:p>
            <a:pPr marL="0" indent="0" algn="ctr">
              <a:buClr>
                <a:schemeClr val="tx1">
                  <a:lumMod val="95000"/>
                  <a:lumOff val="5000"/>
                </a:schemeClr>
              </a:buClr>
              <a:buNone/>
            </a:pPr>
            <a:r>
              <a:rPr lang="en-US" sz="8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Light" panose="020E0507020206020404" pitchFamily="34" charset="0"/>
              </a:rPr>
              <a:t>Thank You</a:t>
            </a:r>
          </a:p>
          <a:p>
            <a:pPr marL="0" indent="0" algn="ctr">
              <a:buClr>
                <a:schemeClr val="tx1">
                  <a:lumMod val="95000"/>
                  <a:lumOff val="5000"/>
                </a:schemeClr>
              </a:buClr>
              <a:buNone/>
            </a:pPr>
            <a:endParaRPr lang="en-US" sz="4200" b="1" dirty="0">
              <a:solidFill>
                <a:schemeClr val="tx1">
                  <a:lumMod val="95000"/>
                  <a:lumOff val="5000"/>
                </a:schemeClr>
              </a:solidFill>
              <a:latin typeface="Copperplate Gothic Light" panose="020E0507020206020404" pitchFamily="34" charset="0"/>
            </a:endParaRPr>
          </a:p>
          <a:p>
            <a:pPr marL="0" indent="0" algn="r">
              <a:buNone/>
            </a:pPr>
            <a:r>
              <a:rPr lang="en-US" sz="3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 panose="020B0502020104020203" pitchFamily="34" charset="0"/>
              </a:rPr>
              <a:t>CS (</a:t>
            </a:r>
            <a:r>
              <a:rPr lang="en-US" sz="3800" b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 panose="020B0502020104020203" pitchFamily="34" charset="0"/>
              </a:rPr>
              <a:t>Dr.) P. Siva Rama Prasad</a:t>
            </a:r>
          </a:p>
          <a:p>
            <a:pPr marL="0" indent="0" algn="r">
              <a:buNone/>
            </a:pPr>
            <a:r>
              <a:rPr lang="en-US" sz="3800" b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 panose="020B0502020104020203" pitchFamily="34" charset="0"/>
              </a:rPr>
              <a:t>Former Asst. General Manager</a:t>
            </a:r>
          </a:p>
          <a:p>
            <a:pPr marL="0" indent="0" algn="r">
              <a:buNone/>
            </a:pPr>
            <a:r>
              <a:rPr lang="en-US" sz="3800" b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 panose="020B0502020104020203" pitchFamily="34" charset="0"/>
              </a:rPr>
              <a:t>State Bank of India</a:t>
            </a:r>
          </a:p>
          <a:p>
            <a:pPr marL="0" indent="0" algn="r">
              <a:buNone/>
            </a:pPr>
            <a:r>
              <a:rPr lang="en-US" sz="3800" b="1" i="1" cap="non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ill Sans MT" panose="020B0502020104020203" pitchFamily="34" charset="0"/>
              </a:rPr>
              <a:t>M.Com</a:t>
            </a:r>
            <a:r>
              <a:rPr lang="en-US" sz="3800" b="1" i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 panose="020B0502020104020203" pitchFamily="34" charset="0"/>
              </a:rPr>
              <a:t>., MBA (Finance)., FCMA., FIIBF., FCS., FIII (Life &amp; General)., MAIMA.,</a:t>
            </a:r>
          </a:p>
          <a:p>
            <a:pPr marL="0" indent="0" algn="r">
              <a:buNone/>
            </a:pPr>
            <a:r>
              <a:rPr lang="en-US" sz="3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 panose="020B0502020104020203" pitchFamily="34" charset="0"/>
              </a:rPr>
              <a:t>Hyderabad</a:t>
            </a:r>
            <a:endParaRPr lang="en-US" sz="3800" b="1" i="1" cap="none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endParaRPr>
          </a:p>
          <a:p>
            <a:pPr marL="0" indent="0" algn="just">
              <a:buClr>
                <a:schemeClr val="tx1">
                  <a:lumMod val="95000"/>
                  <a:lumOff val="5000"/>
                </a:schemeClr>
              </a:buClr>
              <a:buNone/>
            </a:pPr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endParaRPr>
          </a:p>
          <a:p>
            <a:pPr algn="just">
              <a:buClr>
                <a:schemeClr val="tx1">
                  <a:lumMod val="95000"/>
                  <a:lumOff val="5000"/>
                </a:schemeClr>
              </a:buClr>
              <a:buFont typeface="Wingdings 2" panose="05020102010507070707" pitchFamily="18" charset="2"/>
              <a:buChar char=""/>
            </a:pPr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endParaRPr>
          </a:p>
          <a:p>
            <a:pPr algn="just">
              <a:buClr>
                <a:schemeClr val="tx1">
                  <a:lumMod val="95000"/>
                  <a:lumOff val="5000"/>
                </a:schemeClr>
              </a:buClr>
              <a:buFont typeface="Wingdings 2" panose="05020102010507070707" pitchFamily="18" charset="2"/>
              <a:buChar char=""/>
            </a:pPr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endParaRPr>
          </a:p>
          <a:p>
            <a:pPr algn="just">
              <a:buClr>
                <a:schemeClr val="tx1">
                  <a:lumMod val="95000"/>
                  <a:lumOff val="5000"/>
                </a:schemeClr>
              </a:buClr>
              <a:buFont typeface="Wingdings 2" panose="05020102010507070707" pitchFamily="18" charset="2"/>
              <a:buChar char=""/>
            </a:pPr>
            <a:endParaRPr lang="en-IN" sz="2300" dirty="0"/>
          </a:p>
        </p:txBody>
      </p:sp>
      <p:pic>
        <p:nvPicPr>
          <p:cNvPr id="2" name="Picture 2" descr="COST ACCOUNTANTS OF INDIA (ICMAI ...">
            <a:extLst>
              <a:ext uri="{FF2B5EF4-FFF2-40B4-BE49-F238E27FC236}">
                <a16:creationId xmlns:a16="http://schemas.microsoft.com/office/drawing/2014/main" id="{1DC95BB9-62D3-4B01-F076-0000131B1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990" y="2045899"/>
            <a:ext cx="1893864" cy="93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600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cap="none" dirty="0"/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Decentralized Finance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(DeFi)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</a:b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2157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IN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IN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IN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IN" sz="41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 Currency / V</a:t>
            </a:r>
            <a:r>
              <a:rPr kumimoji="0" lang="en-IN" sz="4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irtual</a:t>
            </a:r>
            <a:r>
              <a:rPr kumimoji="0" lang="en-IN" sz="4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Currency</a:t>
            </a:r>
          </a:p>
        </p:txBody>
      </p:sp>
      <p:pic>
        <p:nvPicPr>
          <p:cNvPr id="2050" name="Picture 2" descr="ICMAI requests Union to allow Cost ...">
            <a:extLst>
              <a:ext uri="{FF2B5EF4-FFF2-40B4-BE49-F238E27FC236}">
                <a16:creationId xmlns:a16="http://schemas.microsoft.com/office/drawing/2014/main" id="{260C9D05-E5CA-2C60-B022-0B0A38368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33" y="195849"/>
            <a:ext cx="1763004" cy="9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294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cap="none" dirty="0"/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Decentralized Finance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(DeFi)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</a:b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80294" y="1588373"/>
            <a:ext cx="9598925" cy="2540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Global Shift Towards ‘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 Currency’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initiated by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Central Banks of the Worldwide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Transition away from “</a:t>
            </a:r>
            <a:r>
              <a:rPr kumimoji="0" lang="en-US" sz="23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Physical Currency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”, is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Underpinned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the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Backing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these Currencies by the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Central Banks of the World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050" name="Picture 2" descr="ICMAI requests Union to allow Cost ...">
            <a:extLst>
              <a:ext uri="{FF2B5EF4-FFF2-40B4-BE49-F238E27FC236}">
                <a16:creationId xmlns:a16="http://schemas.microsoft.com/office/drawing/2014/main" id="{260C9D05-E5CA-2C60-B022-0B0A38368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33" y="195849"/>
            <a:ext cx="1763004" cy="9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033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Custom 10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84582C"/>
      </a:accent2>
      <a:accent3>
        <a:srgbClr val="002060"/>
      </a:accent3>
      <a:accent4>
        <a:srgbClr val="586EA6"/>
      </a:accent4>
      <a:accent5>
        <a:srgbClr val="586EA6"/>
      </a:accent5>
      <a:accent6>
        <a:srgbClr val="6892A0"/>
      </a:accent6>
      <a:hlink>
        <a:srgbClr val="B71E42"/>
      </a:hlink>
      <a:folHlink>
        <a:srgbClr val="586EA6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66921596_My invention presentation_AAS_v5" id="{87E5ADC5-22B1-48B6-A377-CC62C9F76903}" vid="{35D6D025-A430-4CAD-B81F-81678F6B39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459C8665-7E41-4E8E-957E-307F6F826A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A01955-FFEB-4169-B0BF-D790410D62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A1DB373-C1A1-4924-9AF2-F0436820150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{7EB00C54-0E32-4713-B688-67C713E3E415}tf66921596_win32</Template>
  <TotalTime>2492</TotalTime>
  <Words>3381</Words>
  <Application>Microsoft Office PowerPoint</Application>
  <PresentationFormat>Widescreen</PresentationFormat>
  <Paragraphs>410</Paragraphs>
  <Slides>79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8" baseType="lpstr">
      <vt:lpstr>Arial</vt:lpstr>
      <vt:lpstr>Bahnschrift Condensed</vt:lpstr>
      <vt:lpstr>Calibri</vt:lpstr>
      <vt:lpstr>Century Gothic</vt:lpstr>
      <vt:lpstr>Copperplate Gothic Light</vt:lpstr>
      <vt:lpstr>Gill Sans MT</vt:lpstr>
      <vt:lpstr>Wingdings</vt:lpstr>
      <vt:lpstr>Wingdings 2</vt:lpstr>
      <vt:lpstr>Gallery</vt:lpstr>
      <vt:lpstr>Decentralized Finance (DeFi)  </vt:lpstr>
      <vt:lpstr> Decentralized Finance (DeFi) </vt:lpstr>
      <vt:lpstr> Decentralized Finance (DeFi) </vt:lpstr>
      <vt:lpstr> Decentralized Finance (DeFi) </vt:lpstr>
      <vt:lpstr> Decentralized Finance (DeFi) </vt:lpstr>
      <vt:lpstr> Decentralized Finance (DeFi) </vt:lpstr>
      <vt:lpstr> Decentralized Finance (DeFi) </vt:lpstr>
      <vt:lpstr> Decentralized Finance (DeFi) </vt:lpstr>
      <vt:lpstr> Decentralized Finance (DeFi) </vt:lpstr>
      <vt:lpstr> Decentralized Finance (DeFi) </vt:lpstr>
      <vt:lpstr> Decentralized Finance (DeFi) </vt:lpstr>
      <vt:lpstr> Decentralized Finance (DeFi) </vt:lpstr>
      <vt:lpstr> Decentralized Finance (DeFi) </vt:lpstr>
      <vt:lpstr> Decentralized Finance (DeFi) </vt:lpstr>
      <vt:lpstr> Decentralized Finance (DeFi) </vt:lpstr>
      <vt:lpstr> Decentralized Finance (DeFi) </vt:lpstr>
      <vt:lpstr> Decentralized Finance (DeFi) </vt:lpstr>
      <vt:lpstr> Decentralized Finance (DeFi) </vt:lpstr>
      <vt:lpstr> Decentralized Finance (DeFi) </vt:lpstr>
      <vt:lpstr> Decentralized Finance (DeFi) </vt:lpstr>
      <vt:lpstr> Decentralized Finance (DeFi) </vt:lpstr>
      <vt:lpstr> Decentralized Finance (DeFi) </vt:lpstr>
      <vt:lpstr> Decentralized Finance (DeFi) </vt:lpstr>
      <vt:lpstr> Decentralized Finance (DeFi) </vt:lpstr>
      <vt:lpstr> Decentralized Finance (DeFi) </vt:lpstr>
      <vt:lpstr> Decentralized Finance (DeFi) </vt:lpstr>
      <vt:lpstr> Decentralized Finance (DeFi) </vt:lpstr>
      <vt:lpstr> Decentralized Finance (DeFi) </vt:lpstr>
      <vt:lpstr> Decentralized Finance (DeFi) </vt:lpstr>
      <vt:lpstr> Decentralized Finance (DeFi) </vt:lpstr>
      <vt:lpstr> Decentralized Finance (DeFi) </vt:lpstr>
      <vt:lpstr> Decentralized Finance (DeFi) </vt:lpstr>
      <vt:lpstr> Decentralized Finance (DeFi) </vt:lpstr>
      <vt:lpstr> Decentralized Finance (DeFi) </vt:lpstr>
      <vt:lpstr> Decentralized Finance (DeFi) </vt:lpstr>
      <vt:lpstr> Decentralized Finance (DeFi) </vt:lpstr>
      <vt:lpstr> Decentralized Finance (DeFi) </vt:lpstr>
      <vt:lpstr> Decentralized Finance (DeFi) </vt:lpstr>
      <vt:lpstr> Decentralized Finance (DeFi) </vt:lpstr>
      <vt:lpstr> Decentralized Finance (DeFi) </vt:lpstr>
      <vt:lpstr> Decentralized Finance (DeFi) </vt:lpstr>
      <vt:lpstr> Decentralized Finance (DeFi) </vt:lpstr>
      <vt:lpstr> Decentralized Finance (DeFi) </vt:lpstr>
      <vt:lpstr> Decentralized Finance (DeFi) </vt:lpstr>
      <vt:lpstr> Decentralized Finance (DeFi) </vt:lpstr>
      <vt:lpstr> Decentralized Finance (DeFi) </vt:lpstr>
      <vt:lpstr> Decentralized Finance (DeFi) </vt:lpstr>
      <vt:lpstr> Decentralized Finance (DeFi) </vt:lpstr>
      <vt:lpstr> Decentralized Finance (DeFi) </vt:lpstr>
      <vt:lpstr> Decentralized Finance (DeFi) </vt:lpstr>
      <vt:lpstr> Decentralized Finance (DeFi) </vt:lpstr>
      <vt:lpstr> Decentralized Finance (DeFi) </vt:lpstr>
      <vt:lpstr> Decentralized Finance (DeFi) </vt:lpstr>
      <vt:lpstr> Decentralized Finance (DeFi) </vt:lpstr>
      <vt:lpstr> Decentralized Finance (DeFi) </vt:lpstr>
      <vt:lpstr> Decentralized Finance (DeFi) </vt:lpstr>
      <vt:lpstr> Decentralized Finance (DeFi) </vt:lpstr>
      <vt:lpstr> Decentralized Finance (DeFi) </vt:lpstr>
      <vt:lpstr> Decentralized Finance (DeFi) </vt:lpstr>
      <vt:lpstr> Decentralized Finance (DeFi) </vt:lpstr>
      <vt:lpstr> Decentralized Finance (DeFi) </vt:lpstr>
      <vt:lpstr> Decentralized Finance (DeFi) </vt:lpstr>
      <vt:lpstr> Decentralized Finance (DeFi) </vt:lpstr>
      <vt:lpstr> Decentralized Finance (DeFi) </vt:lpstr>
      <vt:lpstr> Decentralized Finance (DeFi) </vt:lpstr>
      <vt:lpstr> Decentralized Finance (DeFi) </vt:lpstr>
      <vt:lpstr> Decentralized Finance (DeFi) </vt:lpstr>
      <vt:lpstr> Decentralized Finance (DeFi) </vt:lpstr>
      <vt:lpstr> Decentralized Finance (DeFi) </vt:lpstr>
      <vt:lpstr> Decentralized Finance (DeFi) </vt:lpstr>
      <vt:lpstr> Decentralized Finance (DeFi) </vt:lpstr>
      <vt:lpstr> Decentralized Finance (DeFi) </vt:lpstr>
      <vt:lpstr> Decentralized Finance (DeFi) </vt:lpstr>
      <vt:lpstr> Decentralized Finance (DeFi) </vt:lpstr>
      <vt:lpstr> Decentralized Finance (DeFi) </vt:lpstr>
      <vt:lpstr> Decentralized Finance (DeFi) </vt:lpstr>
      <vt:lpstr> Digital Transformation of Banks From Caterpillar to a Butterfly</vt:lpstr>
      <vt:lpstr> Digital Transformation of Banks From Caterpillar to a Butterfly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Non-Deliverable Forward (NDF) market</dc:title>
  <dc:creator>Indu Sekhar Dantu</dc:creator>
  <cp:lastModifiedBy>Indu Sekhar Dantu</cp:lastModifiedBy>
  <cp:revision>153</cp:revision>
  <dcterms:created xsi:type="dcterms:W3CDTF">2020-10-01T03:17:05Z</dcterms:created>
  <dcterms:modified xsi:type="dcterms:W3CDTF">2024-07-19T07:49:37Z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