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698" r:id="rId5"/>
  </p:sldMasterIdLst>
  <p:notesMasterIdLst>
    <p:notesMasterId r:id="rId100"/>
  </p:notesMasterIdLst>
  <p:handoutMasterIdLst>
    <p:handoutMasterId r:id="rId101"/>
  </p:handoutMasterIdLst>
  <p:sldIdLst>
    <p:sldId id="256" r:id="rId6"/>
    <p:sldId id="701" r:id="rId7"/>
    <p:sldId id="698" r:id="rId8"/>
    <p:sldId id="551" r:id="rId9"/>
    <p:sldId id="539" r:id="rId10"/>
    <p:sldId id="538" r:id="rId11"/>
    <p:sldId id="550" r:id="rId12"/>
    <p:sldId id="540" r:id="rId13"/>
    <p:sldId id="537" r:id="rId14"/>
    <p:sldId id="699" r:id="rId15"/>
    <p:sldId id="700" r:id="rId16"/>
    <p:sldId id="666" r:id="rId17"/>
    <p:sldId id="544" r:id="rId18"/>
    <p:sldId id="545" r:id="rId19"/>
    <p:sldId id="546" r:id="rId20"/>
    <p:sldId id="547" r:id="rId21"/>
    <p:sldId id="548" r:id="rId22"/>
    <p:sldId id="667" r:id="rId23"/>
    <p:sldId id="670" r:id="rId24"/>
    <p:sldId id="549" r:id="rId25"/>
    <p:sldId id="671" r:id="rId26"/>
    <p:sldId id="535" r:id="rId27"/>
    <p:sldId id="672" r:id="rId28"/>
    <p:sldId id="536" r:id="rId29"/>
    <p:sldId id="692" r:id="rId30"/>
    <p:sldId id="665" r:id="rId31"/>
    <p:sldId id="521" r:id="rId32"/>
    <p:sldId id="522" r:id="rId33"/>
    <p:sldId id="523" r:id="rId34"/>
    <p:sldId id="673" r:id="rId35"/>
    <p:sldId id="524" r:id="rId36"/>
    <p:sldId id="525" r:id="rId37"/>
    <p:sldId id="693" r:id="rId38"/>
    <p:sldId id="526" r:id="rId39"/>
    <p:sldId id="527" r:id="rId40"/>
    <p:sldId id="528" r:id="rId41"/>
    <p:sldId id="676" r:id="rId42"/>
    <p:sldId id="530" r:id="rId43"/>
    <p:sldId id="688" r:id="rId44"/>
    <p:sldId id="532" r:id="rId45"/>
    <p:sldId id="694" r:id="rId46"/>
    <p:sldId id="533" r:id="rId47"/>
    <p:sldId id="695" r:id="rId48"/>
    <p:sldId id="697" r:id="rId49"/>
    <p:sldId id="534" r:id="rId50"/>
    <p:sldId id="696" r:id="rId51"/>
    <p:sldId id="543" r:id="rId52"/>
    <p:sldId id="512" r:id="rId53"/>
    <p:sldId id="529" r:id="rId54"/>
    <p:sldId id="689" r:id="rId55"/>
    <p:sldId id="678" r:id="rId56"/>
    <p:sldId id="496" r:id="rId57"/>
    <p:sldId id="497" r:id="rId58"/>
    <p:sldId id="498" r:id="rId59"/>
    <p:sldId id="499" r:id="rId60"/>
    <p:sldId id="500" r:id="rId61"/>
    <p:sldId id="541" r:id="rId62"/>
    <p:sldId id="501" r:id="rId63"/>
    <p:sldId id="542" r:id="rId64"/>
    <p:sldId id="690" r:id="rId65"/>
    <p:sldId id="502" r:id="rId66"/>
    <p:sldId id="691" r:id="rId67"/>
    <p:sldId id="683" r:id="rId68"/>
    <p:sldId id="503" r:id="rId69"/>
    <p:sldId id="504" r:id="rId70"/>
    <p:sldId id="679" r:id="rId71"/>
    <p:sldId id="505" r:id="rId72"/>
    <p:sldId id="680" r:id="rId73"/>
    <p:sldId id="681" r:id="rId74"/>
    <p:sldId id="682" r:id="rId75"/>
    <p:sldId id="506" r:id="rId76"/>
    <p:sldId id="507" r:id="rId77"/>
    <p:sldId id="684" r:id="rId78"/>
    <p:sldId id="508" r:id="rId79"/>
    <p:sldId id="685" r:id="rId80"/>
    <p:sldId id="509" r:id="rId81"/>
    <p:sldId id="686" r:id="rId82"/>
    <p:sldId id="510" r:id="rId83"/>
    <p:sldId id="687" r:id="rId84"/>
    <p:sldId id="669" r:id="rId85"/>
    <p:sldId id="511" r:id="rId86"/>
    <p:sldId id="513" r:id="rId87"/>
    <p:sldId id="514" r:id="rId88"/>
    <p:sldId id="515" r:id="rId89"/>
    <p:sldId id="516" r:id="rId90"/>
    <p:sldId id="517" r:id="rId91"/>
    <p:sldId id="668" r:id="rId92"/>
    <p:sldId id="518" r:id="rId93"/>
    <p:sldId id="519" r:id="rId94"/>
    <p:sldId id="520" r:id="rId95"/>
    <p:sldId id="608" r:id="rId96"/>
    <p:sldId id="609" r:id="rId97"/>
    <p:sldId id="663" r:id="rId98"/>
    <p:sldId id="664" r:id="rId9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10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microsoft.com/office/2016/11/relationships/changesInfo" Target="changesInfos/changesInfo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du Sekhar Dantu" userId="4218edbc7ffe59d5" providerId="LiveId" clId="{96C0BAD7-81BD-41F1-A1E9-5ECBF92D27A7}"/>
    <pc:docChg chg="custSel addSld modSld">
      <pc:chgData name="Indu Sekhar Dantu" userId="4218edbc7ffe59d5" providerId="LiveId" clId="{96C0BAD7-81BD-41F1-A1E9-5ECBF92D27A7}" dt="2022-08-03T12:37:51.132" v="254" actId="207"/>
      <pc:docMkLst>
        <pc:docMk/>
      </pc:docMkLst>
      <pc:sldChg chg="modSp mod">
        <pc:chgData name="Indu Sekhar Dantu" userId="4218edbc7ffe59d5" providerId="LiveId" clId="{96C0BAD7-81BD-41F1-A1E9-5ECBF92D27A7}" dt="2022-08-03T12:02:18.487" v="123" actId="20577"/>
        <pc:sldMkLst>
          <pc:docMk/>
          <pc:sldMk cId="2329411327" sldId="365"/>
        </pc:sldMkLst>
        <pc:spChg chg="mod">
          <ac:chgData name="Indu Sekhar Dantu" userId="4218edbc7ffe59d5" providerId="LiveId" clId="{96C0BAD7-81BD-41F1-A1E9-5ECBF92D27A7}" dt="2022-08-03T12:02:18.487" v="123" actId="20577"/>
          <ac:spMkLst>
            <pc:docMk/>
            <pc:sldMk cId="2329411327" sldId="365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96C0BAD7-81BD-41F1-A1E9-5ECBF92D27A7}" dt="2022-08-03T12:03:15.175" v="128" actId="20577"/>
        <pc:sldMkLst>
          <pc:docMk/>
          <pc:sldMk cId="1965045435" sldId="366"/>
        </pc:sldMkLst>
        <pc:spChg chg="mod">
          <ac:chgData name="Indu Sekhar Dantu" userId="4218edbc7ffe59d5" providerId="LiveId" clId="{96C0BAD7-81BD-41F1-A1E9-5ECBF92D27A7}" dt="2022-08-03T12:03:15.175" v="128" actId="20577"/>
          <ac:spMkLst>
            <pc:docMk/>
            <pc:sldMk cId="1965045435" sldId="366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96C0BAD7-81BD-41F1-A1E9-5ECBF92D27A7}" dt="2022-08-03T12:05:49.068" v="159" actId="1036"/>
        <pc:sldMkLst>
          <pc:docMk/>
          <pc:sldMk cId="258094232" sldId="369"/>
        </pc:sldMkLst>
        <pc:spChg chg="mod">
          <ac:chgData name="Indu Sekhar Dantu" userId="4218edbc7ffe59d5" providerId="LiveId" clId="{96C0BAD7-81BD-41F1-A1E9-5ECBF92D27A7}" dt="2022-08-03T12:05:37.071" v="130" actId="6549"/>
          <ac:spMkLst>
            <pc:docMk/>
            <pc:sldMk cId="258094232" sldId="369"/>
            <ac:spMk id="3" creationId="{C3C0199F-A274-44C6-BF37-784A855E6EEA}"/>
          </ac:spMkLst>
        </pc:spChg>
        <pc:picChg chg="mod">
          <ac:chgData name="Indu Sekhar Dantu" userId="4218edbc7ffe59d5" providerId="LiveId" clId="{96C0BAD7-81BD-41F1-A1E9-5ECBF92D27A7}" dt="2022-08-03T12:05:49.068" v="159" actId="1036"/>
          <ac:picMkLst>
            <pc:docMk/>
            <pc:sldMk cId="258094232" sldId="369"/>
            <ac:picMk id="3074" creationId="{4E112EC2-3CD9-453B-BBE5-434F63EA8735}"/>
          </ac:picMkLst>
        </pc:picChg>
      </pc:sldChg>
      <pc:sldChg chg="modSp mod">
        <pc:chgData name="Indu Sekhar Dantu" userId="4218edbc7ffe59d5" providerId="LiveId" clId="{96C0BAD7-81BD-41F1-A1E9-5ECBF92D27A7}" dt="2022-08-03T12:20:46.581" v="246" actId="20577"/>
        <pc:sldMkLst>
          <pc:docMk/>
          <pc:sldMk cId="1947345976" sldId="372"/>
        </pc:sldMkLst>
        <pc:spChg chg="mod">
          <ac:chgData name="Indu Sekhar Dantu" userId="4218edbc7ffe59d5" providerId="LiveId" clId="{96C0BAD7-81BD-41F1-A1E9-5ECBF92D27A7}" dt="2022-08-03T12:20:46.581" v="246" actId="20577"/>
          <ac:spMkLst>
            <pc:docMk/>
            <pc:sldMk cId="1947345976" sldId="372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96C0BAD7-81BD-41F1-A1E9-5ECBF92D27A7}" dt="2022-08-03T12:25:18.904" v="250" actId="20577"/>
        <pc:sldMkLst>
          <pc:docMk/>
          <pc:sldMk cId="1933227059" sldId="374"/>
        </pc:sldMkLst>
        <pc:spChg chg="mod">
          <ac:chgData name="Indu Sekhar Dantu" userId="4218edbc7ffe59d5" providerId="LiveId" clId="{96C0BAD7-81BD-41F1-A1E9-5ECBF92D27A7}" dt="2022-08-03T12:25:18.904" v="250" actId="20577"/>
          <ac:spMkLst>
            <pc:docMk/>
            <pc:sldMk cId="1933227059" sldId="374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96C0BAD7-81BD-41F1-A1E9-5ECBF92D27A7}" dt="2022-08-03T12:31:28.993" v="253" actId="20577"/>
        <pc:sldMkLst>
          <pc:docMk/>
          <pc:sldMk cId="2155068095" sldId="376"/>
        </pc:sldMkLst>
        <pc:spChg chg="mod">
          <ac:chgData name="Indu Sekhar Dantu" userId="4218edbc7ffe59d5" providerId="LiveId" clId="{96C0BAD7-81BD-41F1-A1E9-5ECBF92D27A7}" dt="2022-08-03T12:31:28.993" v="253" actId="20577"/>
          <ac:spMkLst>
            <pc:docMk/>
            <pc:sldMk cId="2155068095" sldId="376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96C0BAD7-81BD-41F1-A1E9-5ECBF92D27A7}" dt="2022-08-03T12:07:26.060" v="161" actId="20577"/>
        <pc:sldMkLst>
          <pc:docMk/>
          <pc:sldMk cId="4288778318" sldId="403"/>
        </pc:sldMkLst>
        <pc:spChg chg="mod">
          <ac:chgData name="Indu Sekhar Dantu" userId="4218edbc7ffe59d5" providerId="LiveId" clId="{96C0BAD7-81BD-41F1-A1E9-5ECBF92D27A7}" dt="2022-08-03T12:07:26.060" v="161" actId="20577"/>
          <ac:spMkLst>
            <pc:docMk/>
            <pc:sldMk cId="4288778318" sldId="403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96C0BAD7-81BD-41F1-A1E9-5ECBF92D27A7}" dt="2022-08-03T12:37:51.132" v="254" actId="207"/>
        <pc:sldMkLst>
          <pc:docMk/>
          <pc:sldMk cId="1225132025" sldId="410"/>
        </pc:sldMkLst>
        <pc:spChg chg="mod">
          <ac:chgData name="Indu Sekhar Dantu" userId="4218edbc7ffe59d5" providerId="LiveId" clId="{96C0BAD7-81BD-41F1-A1E9-5ECBF92D27A7}" dt="2022-08-03T12:37:51.132" v="254" actId="207"/>
          <ac:spMkLst>
            <pc:docMk/>
            <pc:sldMk cId="1225132025" sldId="410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96C0BAD7-81BD-41F1-A1E9-5ECBF92D27A7}" dt="2022-08-03T11:33:41.100" v="4" actId="313"/>
        <pc:sldMkLst>
          <pc:docMk/>
          <pc:sldMk cId="650604639" sldId="470"/>
        </pc:sldMkLst>
        <pc:spChg chg="mod">
          <ac:chgData name="Indu Sekhar Dantu" userId="4218edbc7ffe59d5" providerId="LiveId" clId="{96C0BAD7-81BD-41F1-A1E9-5ECBF92D27A7}" dt="2022-08-03T11:33:41.100" v="4" actId="313"/>
          <ac:spMkLst>
            <pc:docMk/>
            <pc:sldMk cId="650604639" sldId="470"/>
            <ac:spMk id="8" creationId="{08401D1E-8C89-42A5-AC8F-8ED3C470623E}"/>
          </ac:spMkLst>
        </pc:spChg>
      </pc:sldChg>
      <pc:sldChg chg="modSp mod">
        <pc:chgData name="Indu Sekhar Dantu" userId="4218edbc7ffe59d5" providerId="LiveId" clId="{96C0BAD7-81BD-41F1-A1E9-5ECBF92D27A7}" dt="2022-08-03T11:42:29.992" v="7" actId="113"/>
        <pc:sldMkLst>
          <pc:docMk/>
          <pc:sldMk cId="3481876440" sldId="471"/>
        </pc:sldMkLst>
        <pc:spChg chg="mod">
          <ac:chgData name="Indu Sekhar Dantu" userId="4218edbc7ffe59d5" providerId="LiveId" clId="{96C0BAD7-81BD-41F1-A1E9-5ECBF92D27A7}" dt="2022-08-03T11:42:29.992" v="7" actId="113"/>
          <ac:spMkLst>
            <pc:docMk/>
            <pc:sldMk cId="3481876440" sldId="471"/>
            <ac:spMk id="8" creationId="{6FAFECB8-122D-4FE0-9F35-005870C42238}"/>
          </ac:spMkLst>
        </pc:spChg>
      </pc:sldChg>
      <pc:sldChg chg="modSp mod">
        <pc:chgData name="Indu Sekhar Dantu" userId="4218edbc7ffe59d5" providerId="LiveId" clId="{96C0BAD7-81BD-41F1-A1E9-5ECBF92D27A7}" dt="2022-08-03T11:44:20.570" v="39" actId="113"/>
        <pc:sldMkLst>
          <pc:docMk/>
          <pc:sldMk cId="1617345184" sldId="472"/>
        </pc:sldMkLst>
        <pc:graphicFrameChg chg="modGraphic">
          <ac:chgData name="Indu Sekhar Dantu" userId="4218edbc7ffe59d5" providerId="LiveId" clId="{96C0BAD7-81BD-41F1-A1E9-5ECBF92D27A7}" dt="2022-08-03T11:44:20.570" v="39" actId="113"/>
          <ac:graphicFrameMkLst>
            <pc:docMk/>
            <pc:sldMk cId="1617345184" sldId="472"/>
            <ac:graphicFrameMk id="7" creationId="{7E93C0F6-113A-4CFB-9088-2E4D64007083}"/>
          </ac:graphicFrameMkLst>
        </pc:graphicFrameChg>
      </pc:sldChg>
      <pc:sldChg chg="modSp mod">
        <pc:chgData name="Indu Sekhar Dantu" userId="4218edbc7ffe59d5" providerId="LiveId" clId="{96C0BAD7-81BD-41F1-A1E9-5ECBF92D27A7}" dt="2022-08-03T11:46:33.832" v="47" actId="20577"/>
        <pc:sldMkLst>
          <pc:docMk/>
          <pc:sldMk cId="3638420543" sldId="476"/>
        </pc:sldMkLst>
        <pc:spChg chg="mod">
          <ac:chgData name="Indu Sekhar Dantu" userId="4218edbc7ffe59d5" providerId="LiveId" clId="{96C0BAD7-81BD-41F1-A1E9-5ECBF92D27A7}" dt="2022-08-03T11:46:33.832" v="47" actId="20577"/>
          <ac:spMkLst>
            <pc:docMk/>
            <pc:sldMk cId="3638420543" sldId="476"/>
            <ac:spMk id="8" creationId="{C4D635FB-29BB-4957-80AA-47A7BBA556C6}"/>
          </ac:spMkLst>
        </pc:spChg>
      </pc:sldChg>
      <pc:sldChg chg="modSp mod">
        <pc:chgData name="Indu Sekhar Dantu" userId="4218edbc7ffe59d5" providerId="LiveId" clId="{96C0BAD7-81BD-41F1-A1E9-5ECBF92D27A7}" dt="2022-08-03T11:47:29.040" v="55" actId="313"/>
        <pc:sldMkLst>
          <pc:docMk/>
          <pc:sldMk cId="1592906455" sldId="477"/>
        </pc:sldMkLst>
        <pc:spChg chg="mod">
          <ac:chgData name="Indu Sekhar Dantu" userId="4218edbc7ffe59d5" providerId="LiveId" clId="{96C0BAD7-81BD-41F1-A1E9-5ECBF92D27A7}" dt="2022-08-03T11:47:29.040" v="55" actId="313"/>
          <ac:spMkLst>
            <pc:docMk/>
            <pc:sldMk cId="1592906455" sldId="477"/>
            <ac:spMk id="8" creationId="{09811530-E7E4-4A5A-BC51-9B39351041B5}"/>
          </ac:spMkLst>
        </pc:spChg>
      </pc:sldChg>
      <pc:sldChg chg="modSp mod">
        <pc:chgData name="Indu Sekhar Dantu" userId="4218edbc7ffe59d5" providerId="LiveId" clId="{96C0BAD7-81BD-41F1-A1E9-5ECBF92D27A7}" dt="2022-08-03T11:54:17.883" v="91" actId="20577"/>
        <pc:sldMkLst>
          <pc:docMk/>
          <pc:sldMk cId="644031407" sldId="478"/>
        </pc:sldMkLst>
        <pc:spChg chg="mod">
          <ac:chgData name="Indu Sekhar Dantu" userId="4218edbc7ffe59d5" providerId="LiveId" clId="{96C0BAD7-81BD-41F1-A1E9-5ECBF92D27A7}" dt="2022-08-03T11:54:17.883" v="91" actId="20577"/>
          <ac:spMkLst>
            <pc:docMk/>
            <pc:sldMk cId="644031407" sldId="478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96C0BAD7-81BD-41F1-A1E9-5ECBF92D27A7}" dt="2022-08-03T11:57:52.675" v="112" actId="20577"/>
        <pc:sldMkLst>
          <pc:docMk/>
          <pc:sldMk cId="3748627518" sldId="479"/>
        </pc:sldMkLst>
        <pc:spChg chg="mod">
          <ac:chgData name="Indu Sekhar Dantu" userId="4218edbc7ffe59d5" providerId="LiveId" clId="{96C0BAD7-81BD-41F1-A1E9-5ECBF92D27A7}" dt="2022-08-03T11:57:52.675" v="112" actId="20577"/>
          <ac:spMkLst>
            <pc:docMk/>
            <pc:sldMk cId="3748627518" sldId="479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96C0BAD7-81BD-41F1-A1E9-5ECBF92D27A7}" dt="2022-08-03T11:52:54.036" v="86" actId="20577"/>
        <pc:sldMkLst>
          <pc:docMk/>
          <pc:sldMk cId="2103748373" sldId="483"/>
        </pc:sldMkLst>
        <pc:spChg chg="mod">
          <ac:chgData name="Indu Sekhar Dantu" userId="4218edbc7ffe59d5" providerId="LiveId" clId="{96C0BAD7-81BD-41F1-A1E9-5ECBF92D27A7}" dt="2022-08-03T11:52:54.036" v="86" actId="20577"/>
          <ac:spMkLst>
            <pc:docMk/>
            <pc:sldMk cId="2103748373" sldId="483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96C0BAD7-81BD-41F1-A1E9-5ECBF92D27A7}" dt="2022-08-03T11:49:42.845" v="56" actId="20577"/>
        <pc:sldMkLst>
          <pc:docMk/>
          <pc:sldMk cId="2923402291" sldId="487"/>
        </pc:sldMkLst>
        <pc:spChg chg="mod">
          <ac:chgData name="Indu Sekhar Dantu" userId="4218edbc7ffe59d5" providerId="LiveId" clId="{96C0BAD7-81BD-41F1-A1E9-5ECBF92D27A7}" dt="2022-08-03T11:49:42.845" v="56" actId="20577"/>
          <ac:spMkLst>
            <pc:docMk/>
            <pc:sldMk cId="2923402291" sldId="487"/>
            <ac:spMk id="8" creationId="{09811530-E7E4-4A5A-BC51-9B39351041B5}"/>
          </ac:spMkLst>
        </pc:spChg>
      </pc:sldChg>
      <pc:sldChg chg="modSp add mod">
        <pc:chgData name="Indu Sekhar Dantu" userId="4218edbc7ffe59d5" providerId="LiveId" clId="{96C0BAD7-81BD-41F1-A1E9-5ECBF92D27A7}" dt="2022-08-03T11:56:16.777" v="98" actId="20577"/>
        <pc:sldMkLst>
          <pc:docMk/>
          <pc:sldMk cId="1413103365" sldId="491"/>
        </pc:sldMkLst>
        <pc:spChg chg="mod">
          <ac:chgData name="Indu Sekhar Dantu" userId="4218edbc7ffe59d5" providerId="LiveId" clId="{96C0BAD7-81BD-41F1-A1E9-5ECBF92D27A7}" dt="2022-08-03T11:56:16.777" v="98" actId="20577"/>
          <ac:spMkLst>
            <pc:docMk/>
            <pc:sldMk cId="1413103365" sldId="491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96C0BAD7-81BD-41F1-A1E9-5ECBF92D27A7}" dt="2022-08-03T11:59:27.182" v="118" actId="20577"/>
        <pc:sldMkLst>
          <pc:docMk/>
          <pc:sldMk cId="1331664726" sldId="492"/>
        </pc:sldMkLst>
        <pc:spChg chg="mod">
          <ac:chgData name="Indu Sekhar Dantu" userId="4218edbc7ffe59d5" providerId="LiveId" clId="{96C0BAD7-81BD-41F1-A1E9-5ECBF92D27A7}" dt="2022-08-03T11:59:27.182" v="118" actId="20577"/>
          <ac:spMkLst>
            <pc:docMk/>
            <pc:sldMk cId="1331664726" sldId="492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96C0BAD7-81BD-41F1-A1E9-5ECBF92D27A7}" dt="2022-08-03T12:15:00.314" v="237" actId="2711"/>
        <pc:sldMkLst>
          <pc:docMk/>
          <pc:sldMk cId="2148904380" sldId="493"/>
        </pc:sldMkLst>
        <pc:spChg chg="mod">
          <ac:chgData name="Indu Sekhar Dantu" userId="4218edbc7ffe59d5" providerId="LiveId" clId="{96C0BAD7-81BD-41F1-A1E9-5ECBF92D27A7}" dt="2022-08-03T12:15:00.314" v="237" actId="2711"/>
          <ac:spMkLst>
            <pc:docMk/>
            <pc:sldMk cId="2148904380" sldId="493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96C0BAD7-81BD-41F1-A1E9-5ECBF92D27A7}" dt="2022-08-03T12:15:19.227" v="239" actId="2711"/>
        <pc:sldMkLst>
          <pc:docMk/>
          <pc:sldMk cId="1710091146" sldId="494"/>
        </pc:sldMkLst>
        <pc:spChg chg="mod">
          <ac:chgData name="Indu Sekhar Dantu" userId="4218edbc7ffe59d5" providerId="LiveId" clId="{96C0BAD7-81BD-41F1-A1E9-5ECBF92D27A7}" dt="2022-08-03T12:15:19.227" v="239" actId="2711"/>
          <ac:spMkLst>
            <pc:docMk/>
            <pc:sldMk cId="1710091146" sldId="494"/>
            <ac:spMk id="3" creationId="{C3C0199F-A274-44C6-BF37-784A855E6EE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8/2/2024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8/2/2024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/>
          <a:lstStyle/>
          <a:p>
            <a:fld id="{2D202488-4139-4052-B998-251C9C912739}" type="datetimeFigureOut">
              <a:rPr lang="en-US" noProof="0" smtClean="0"/>
              <a:t>8/2/2024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8/2/2024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/>
          <a:lstStyle>
            <a:lvl1pPr algn="r">
              <a:defRPr/>
            </a:lvl1pPr>
          </a:lstStyle>
          <a:p>
            <a:fld id="{2D202488-4139-4052-B998-251C9C912739}" type="datetimeFigureOut">
              <a:rPr lang="en-US" noProof="0" smtClean="0"/>
              <a:pPr/>
              <a:t>8/2/2024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339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04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8/2/2024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649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8/2/2024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22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8/2/2024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81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8/2/2024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077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8/2/2024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493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8/2/2024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58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8/2/2024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8/2/2024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729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8/2/2024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32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8/2/2024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06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0777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8/2/2024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2239" y="2161853"/>
            <a:ext cx="4645152" cy="344859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679" y="2168318"/>
            <a:ext cx="4645152" cy="344152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8/2/2024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315" y="1950795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7315" y="2755515"/>
            <a:ext cx="4645152" cy="264445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2486" y="1954249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2486" y="2752737"/>
            <a:ext cx="4645152" cy="263737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8/2/2024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8/2/2024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8/2/2024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8/2/2024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 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8/2/2024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D202488-4139-4052-B998-251C9C912739}" type="datetimeFigureOut">
              <a:rPr lang="en-US" noProof="0" smtClean="0"/>
              <a:pPr/>
              <a:t>8/2/2024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Footer 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7" r:id="rId7"/>
    <p:sldLayoutId id="2147483691" r:id="rId8"/>
    <p:sldLayoutId id="2147483692" r:id="rId9"/>
    <p:sldLayoutId id="2147483696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8/2/2024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210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ebp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cap="none" dirty="0"/>
              <a:t>“</a:t>
            </a:r>
            <a:r>
              <a:rPr lang="en-US" sz="4500" b="1" cap="none" dirty="0">
                <a:solidFill>
                  <a:schemeClr val="bg1">
                    <a:lumMod val="95000"/>
                  </a:schemeClr>
                </a:solidFill>
              </a:rPr>
              <a:t>White Label</a:t>
            </a:r>
            <a:r>
              <a:rPr lang="en-US" sz="3600" cap="none" dirty="0"/>
              <a:t>” Banking</a:t>
            </a:r>
            <a:br>
              <a:rPr lang="en-US" sz="2400" cap="none" dirty="0"/>
            </a:br>
            <a:br>
              <a:rPr lang="en-US" sz="2400" cap="none" dirty="0"/>
            </a:br>
            <a:endParaRPr lang="en-US" sz="2400" cap="none" dirty="0"/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>
            <a:normAutofit fontScale="85000" lnSpcReduction="20000"/>
          </a:bodyPr>
          <a:lstStyle/>
          <a:p>
            <a:r>
              <a:rPr lang="en-US" sz="2900" b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CMA (Dr.) Siva Rama Prasad Puvvala</a:t>
            </a:r>
          </a:p>
          <a:p>
            <a:r>
              <a:rPr lang="en-US" sz="1900" b="1" i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M.Com</a:t>
            </a:r>
            <a:r>
              <a:rPr lang="en-US" sz="1900" b="1" i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., MBA., FCMA., FCS., FIIBF., FIII (Life &amp; General)., MAIMA.,</a:t>
            </a:r>
          </a:p>
          <a:p>
            <a:endParaRPr lang="en-US" dirty="0"/>
          </a:p>
        </p:txBody>
      </p:sp>
      <p:pic>
        <p:nvPicPr>
          <p:cNvPr id="4" name="Picture 2" descr="Buy White Label Banking Software to ...">
            <a:extLst>
              <a:ext uri="{FF2B5EF4-FFF2-40B4-BE49-F238E27FC236}">
                <a16:creationId xmlns:a16="http://schemas.microsoft.com/office/drawing/2014/main" id="{6B5872CE-FBEF-5527-9F48-6EB480280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5" y="185442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66F2C1AB-413D-FC17-3AB2-947126BE4817}"/>
              </a:ext>
            </a:extLst>
          </p:cNvPr>
          <p:cNvSpPr/>
          <p:nvPr/>
        </p:nvSpPr>
        <p:spPr>
          <a:xfrm>
            <a:off x="4867422" y="970671"/>
            <a:ext cx="647114" cy="1018329"/>
          </a:xfrm>
          <a:prstGeom prst="downArrow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854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600" b="1" i="0" u="none" strike="noStrike" kern="1200" cap="none" spc="0" normalizeH="0" baseline="0" noProof="0" dirty="0">
                <a:ln>
                  <a:noFill/>
                </a:ln>
                <a:solidFill>
                  <a:srgbClr val="314259"/>
                </a:solidFill>
                <a:effectLst/>
                <a:uLnTx/>
                <a:uFillTx/>
                <a:latin typeface="Gilroy"/>
                <a:ea typeface="+mn-ea"/>
                <a:cs typeface="+mn-cs"/>
              </a:rPr>
              <a:t>White Label ATM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IN" sz="2700" b="1" dirty="0">
                <a:solidFill>
                  <a:srgbClr val="314259"/>
                </a:solidFill>
                <a:latin typeface="Gilroy"/>
              </a:rPr>
              <a:t>Advantages to Bank: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2700" i="0" u="none" strike="noStrike" kern="1200" cap="none" spc="0" normalizeH="0" baseline="0" noProof="0" dirty="0">
                <a:ln>
                  <a:noFill/>
                </a:ln>
                <a:solidFill>
                  <a:srgbClr val="314259"/>
                </a:solidFill>
                <a:effectLst/>
                <a:uLnTx/>
                <a:uFillTx/>
                <a:latin typeface="Gilroy"/>
                <a:ea typeface="+mn-ea"/>
                <a:cs typeface="+mn-cs"/>
              </a:rPr>
              <a:t>No Capital Expenditure.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IN" sz="2700" dirty="0">
                <a:solidFill>
                  <a:srgbClr val="314259"/>
                </a:solidFill>
                <a:latin typeface="Gilroy"/>
              </a:rPr>
              <a:t>No Recurring Expenditure.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IN" sz="2700" dirty="0">
                <a:solidFill>
                  <a:srgbClr val="314259"/>
                </a:solidFill>
                <a:latin typeface="Gilroy"/>
              </a:rPr>
              <a:t>Per Transaction Withdrawal Banks are paying ₹ 10/-</a:t>
            </a:r>
          </a:p>
        </p:txBody>
      </p:sp>
    </p:spTree>
    <p:extLst>
      <p:ext uri="{BB962C8B-B14F-4D97-AF65-F5344CB8AC3E}">
        <p14:creationId xmlns:p14="http://schemas.microsoft.com/office/powerpoint/2010/main" val="1919398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4393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600" b="1" i="0" u="none" strike="noStrike" kern="1200" cap="none" spc="0" normalizeH="0" baseline="0" noProof="0" dirty="0">
                <a:ln>
                  <a:noFill/>
                </a:ln>
                <a:solidFill>
                  <a:srgbClr val="314259"/>
                </a:solidFill>
                <a:effectLst/>
                <a:uLnTx/>
                <a:uFillTx/>
                <a:latin typeface="Gilroy"/>
                <a:ea typeface="+mn-ea"/>
                <a:cs typeface="+mn-cs"/>
              </a:rPr>
              <a:t>White Label ATM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700" b="1" i="0" u="none" strike="noStrike" kern="1200" cap="none" spc="0" normalizeH="0" baseline="0" noProof="0" dirty="0">
                <a:ln>
                  <a:noFill/>
                </a:ln>
                <a:solidFill>
                  <a:srgbClr val="314259"/>
                </a:solidFill>
                <a:effectLst/>
                <a:uLnTx/>
                <a:uFillTx/>
                <a:latin typeface="Gilroy"/>
                <a:ea typeface="+mn-ea"/>
                <a:cs typeface="+mn-cs"/>
              </a:rPr>
              <a:t>Advantages to NBFC: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IN" sz="2700" dirty="0">
                <a:solidFill>
                  <a:srgbClr val="314259"/>
                </a:solidFill>
                <a:latin typeface="Gilroy"/>
              </a:rPr>
              <a:t>Install ATMs at Strategic Locations.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srgbClr val="314259"/>
              </a:solidFill>
              <a:effectLst/>
              <a:uLnTx/>
              <a:uFillTx/>
              <a:latin typeface="Gilroy"/>
              <a:ea typeface="+mn-ea"/>
              <a:cs typeface="+mn-cs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2700" b="0" i="0" u="none" strike="noStrike" kern="1200" cap="none" spc="0" normalizeH="0" baseline="0" noProof="0" dirty="0">
                <a:ln>
                  <a:noFill/>
                </a:ln>
                <a:solidFill>
                  <a:srgbClr val="314259"/>
                </a:solidFill>
                <a:effectLst/>
                <a:uLnTx/>
                <a:uFillTx/>
                <a:latin typeface="Gilroy"/>
                <a:ea typeface="+mn-ea"/>
                <a:cs typeface="+mn-cs"/>
              </a:rPr>
              <a:t>Cash Provided by the Individual Banks (As per Hits). Cash Van </a:t>
            </a:r>
            <a:r>
              <a:rPr lang="en-IN" sz="2700" dirty="0">
                <a:solidFill>
                  <a:srgbClr val="314259"/>
                </a:solidFill>
                <a:latin typeface="Gilroy"/>
              </a:rPr>
              <a:t>are used for Cash Replenishment for their ATM Locations.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IN" sz="2700" dirty="0">
                <a:solidFill>
                  <a:srgbClr val="314259"/>
                </a:solidFill>
                <a:latin typeface="Gilroy"/>
              </a:rPr>
              <a:t>All Bank ATM Card Holders Can Access their ATMs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2700" b="0" i="0" u="none" strike="noStrike" kern="1200" cap="none" spc="0" normalizeH="0" baseline="0" noProof="0" dirty="0">
                <a:ln>
                  <a:noFill/>
                </a:ln>
                <a:solidFill>
                  <a:srgbClr val="314259"/>
                </a:solidFill>
                <a:effectLst/>
                <a:uLnTx/>
                <a:uFillTx/>
                <a:latin typeface="Gilroy"/>
                <a:ea typeface="+mn-ea"/>
                <a:cs typeface="+mn-cs"/>
              </a:rPr>
              <a:t>All ATMs Hits / Transaction above BEP Level.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2700" b="0" i="0" u="none" strike="noStrike" kern="1200" cap="none" spc="0" normalizeH="0" baseline="0" noProof="0" dirty="0">
                <a:ln>
                  <a:noFill/>
                </a:ln>
                <a:solidFill>
                  <a:srgbClr val="314259"/>
                </a:solidFill>
                <a:effectLst/>
                <a:uLnTx/>
                <a:uFillTx/>
                <a:latin typeface="Gilroy"/>
                <a:ea typeface="+mn-ea"/>
                <a:cs typeface="+mn-cs"/>
              </a:rPr>
              <a:t>Thereby NBFCs are in Profit. </a:t>
            </a:r>
          </a:p>
        </p:txBody>
      </p:sp>
    </p:spTree>
    <p:extLst>
      <p:ext uri="{BB962C8B-B14F-4D97-AF65-F5344CB8AC3E}">
        <p14:creationId xmlns:p14="http://schemas.microsoft.com/office/powerpoint/2010/main" val="2088810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376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Bank of India</a:t>
            </a:r>
            <a:endParaRPr kumimoji="0" lang="en-IN" sz="4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EB0D7DB3-2927-3FBF-DA79-EF9E3BB75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197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012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SBI Sanctioned ₹ 2,030 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nder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“Co-Lending” 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-up with NBFCs</a:t>
            </a:r>
            <a:endParaRPr kumimoji="0" lang="en-I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CC254D83-D14F-D5D6-16B8-272593A4C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146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368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 this Model, SBI has Sanctioned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oans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More than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2.79 lakh Borrowers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mounting to ₹ 2,030 Crores, According to the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Bank’s latest Annual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eport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2E613D14-EAA4-4E24-44D6-1CB44609D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102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454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F6A67B-5BC0-EAFD-1AB2-DA4D4C6E3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168" y="1588373"/>
            <a:ext cx="9693051" cy="4593764"/>
          </a:xfrm>
          <a:prstGeom prst="rect">
            <a:avLst/>
          </a:prstGeom>
        </p:spPr>
      </p:pic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035D6E8F-284E-4B20-DBF3-813789352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309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398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Bank of India has So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entered into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Co-lending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-ups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 Non-banking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inance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ompanies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(NBFCs)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ousing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inance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ompanies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(HFCs) in a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Bid to Enhance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its </a:t>
            </a:r>
            <a:r>
              <a:rPr kumimoji="0" lang="en-US" sz="2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the </a:t>
            </a:r>
            <a:r>
              <a:rPr lang="en-US" sz="2700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kumimoji="0" lang="en-US" sz="27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nserved</a:t>
            </a:r>
            <a:r>
              <a:rPr kumimoji="0" lang="en-US" sz="2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Under-served </a:t>
            </a:r>
            <a:r>
              <a:rPr lang="en-US" sz="2700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opulace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BFA17D0D-6FD0-AFE2-2FA1-E0A71E390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702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368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Further, India’s Largest Bank has Launched an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-to-End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igital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latform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Credit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nderwriting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Sanction, Disbursement and Collections for </a:t>
            </a:r>
            <a:r>
              <a:rPr kumimoji="0" lang="en-US" sz="2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NBFC Co-lending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4DF343A1-FB20-1767-ADAF-57B0566B4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565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492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 this Model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SBI has Sanctioned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oans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More than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2.79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akhs Borrowers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mounting to ₹2,030 Crores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According to the Bank’s Latest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nnual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eport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 of this, More than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2.70 Lakhs Accounts were Sanctioned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a Complete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Digitized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odel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Loans up to ₹ 3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akhs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4DF343A1-FB20-1767-ADAF-57B0566B4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10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398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the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verall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o-lending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anctions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Bank, as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 of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o-lending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-up with Nine NBFCs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has Sanctioned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1,042 MSME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(Micro, Small and Medium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nterprise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Accounts Amounting to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₹ 469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rore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 on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 31, 2024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4DF343A1-FB20-1767-ADAF-57B0566B4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012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BA938B50-BA57-79B6-B767-923617AD7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50" y="143243"/>
            <a:ext cx="1765792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385ACD-EDC6-07F5-D84F-B5649C7BE25E}"/>
              </a:ext>
            </a:extLst>
          </p:cNvPr>
          <p:cNvSpPr txBox="1"/>
          <p:nvPr/>
        </p:nvSpPr>
        <p:spPr>
          <a:xfrm>
            <a:off x="2124222" y="2794574"/>
            <a:ext cx="7680960" cy="1251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Banks of the Future </a:t>
            </a:r>
            <a:r>
              <a:rPr lang="en-US" sz="36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kumimoji="0" lang="en-US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 </a:t>
            </a:r>
            <a:r>
              <a:rPr lang="en-US" sz="36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Software </a:t>
            </a:r>
            <a:r>
              <a:rPr lang="en-US" sz="36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36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ompanies</a:t>
            </a:r>
            <a:endParaRPr kumimoji="0" lang="en-IN" sz="36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337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982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NBFC Co-Lending Platform: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 the Digital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o-lending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latform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SBI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xercise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its Discretion to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or Reject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its Share of Loans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riginated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Sanctioned by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NBFC, Subject to Bank’s Due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iligence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4E782B0C-15FB-D300-43E6-383482BBA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181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94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NBFC Co-Lending Platform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 the aforementioned Project is its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usiness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pplication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the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loud (Amazon Web Services)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Integrated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enerically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esigned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APIs (Application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rogramming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nterface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4E782B0C-15FB-D300-43E6-383482BBA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138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66226" y="1588373"/>
            <a:ext cx="9598925" cy="3400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Partnered with “YUBI”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this is a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Paradigm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hift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Lending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andscape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Bought in by Bank through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ollaboration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between Two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iverse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rganizations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Bank and an </a:t>
            </a:r>
            <a:r>
              <a:rPr kumimoji="0" lang="en-US" sz="27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Agile Fintech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7F535B81-3C34-7263-35BB-BB2DCA3A9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242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368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ctively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ooking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Finance Farmer Producer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Organisations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(FPOs)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has Conducted Multiple FPO Connect Programmes during the Current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 (FY2024).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7F535B81-3C34-7263-35BB-BB2DCA3A9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208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500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SBOSS Subsidiary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Further, SBI’s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utsourcing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ervices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ubsidiary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State Bank Operation Support Services (SBOSS), has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tabilised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its Operation in Rural/Semi Urban (RUSU) Areas.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6F875694-51DE-600C-9147-05710FE87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172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398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SBOSS Subsidiary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Subsidiary works on a “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Tech, High Touch and Low Cost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Mode and has helped the Bank in Sourcing more than ₹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6.70 Lakhs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KCC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(Kisan Credit Card)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oans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mounting to More than ₹ 13,500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rore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6F875694-51DE-600C-9147-05710FE87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480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376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27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27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 Label Banking</a:t>
            </a:r>
            <a:endParaRPr kumimoji="0" lang="en-IN" sz="4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EB0D7DB3-2927-3FBF-DA79-EF9E3BB75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188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454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</a:p>
        </p:txBody>
      </p:sp>
      <p:pic>
        <p:nvPicPr>
          <p:cNvPr id="1026" name="Picture 2" descr="What is white label banking">
            <a:extLst>
              <a:ext uri="{FF2B5EF4-FFF2-40B4-BE49-F238E27FC236}">
                <a16:creationId xmlns:a16="http://schemas.microsoft.com/office/drawing/2014/main" id="{D61A4289-ED85-B63E-4379-75AAD4709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838" y="1533381"/>
            <a:ext cx="9504800" cy="454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B39ABFDA-D3AD-A840-90F4-F11839CF0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527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454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38AC040C-15D2-464F-5578-6F3AABEEA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5E7787-E21A-A8D2-4D9D-C614949BF6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2782" y="1519312"/>
            <a:ext cx="9566438" cy="460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180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982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abeling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where Companies take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Third-party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anufactured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roducts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throw their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abel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Brand on it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2700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sz="27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arket</a:t>
            </a:r>
            <a:r>
              <a:rPr kumimoji="0" lang="en-US" sz="2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Products as their Own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appens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verywhere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BD4C717C-B4FA-28F2-5D08-E37276D7C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966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BA938B50-BA57-79B6-B767-923617AD7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50" y="143243"/>
            <a:ext cx="1765792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385ACD-EDC6-07F5-D84F-B5649C7BE25E}"/>
              </a:ext>
            </a:extLst>
          </p:cNvPr>
          <p:cNvSpPr txBox="1"/>
          <p:nvPr/>
        </p:nvSpPr>
        <p:spPr>
          <a:xfrm>
            <a:off x="2124222" y="3244741"/>
            <a:ext cx="768096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Easy Understanding the Concept</a:t>
            </a:r>
          </a:p>
        </p:txBody>
      </p:sp>
    </p:spTree>
    <p:extLst>
      <p:ext uri="{BB962C8B-B14F-4D97-AF65-F5344CB8AC3E}">
        <p14:creationId xmlns:p14="http://schemas.microsoft.com/office/powerpoint/2010/main" val="365056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871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might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know when You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ncounter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White-label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roduct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called Private-Labeling,  White-Labeling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gives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Brands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Opportunity to Create entirely “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ustomer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xperiences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without All the Work of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ell, Business Organizations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</a:t>
            </a:r>
            <a:r>
              <a:rPr lang="en-US" sz="2700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7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ctually</a:t>
            </a:r>
            <a:r>
              <a:rPr kumimoji="0" lang="en-US" sz="2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7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reating</a:t>
            </a:r>
            <a:r>
              <a:rPr kumimoji="0" lang="en-US" sz="2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27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</a:t>
            </a:r>
            <a:r>
              <a:rPr kumimoji="0" lang="en-US" sz="2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roducts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BD4C717C-B4FA-28F2-5D08-E37276D7C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893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813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abel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Banking as a Service (BaaS) Provider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uses a Bank’s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pplication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rogramming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nterfaces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(APIs) to Build its Own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abel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anking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latform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inancial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roducts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a Licensed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ank’s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xisting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nfrastructure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953B2EB0-4008-0E72-6223-BF3EB4081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2038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871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NBFCs /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FinTechs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have Complete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reative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ontrol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over to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nfluence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its Existence in the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arket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Paint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NBFCs / </a:t>
            </a:r>
            <a:r>
              <a:rPr lang="en-US" sz="2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FinTechs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hrow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Flashy New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ogo on Existing Company’s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roduct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create Some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onderful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randed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ustomer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xperiences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Develop an Instagram / WhatsApp etc. following and Community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round it. </a:t>
            </a: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7ECD2EA2-0DD0-9E97-F526-5C7EC1311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6772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935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Increase the Business Further After Maturity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 Label Business Model Helps for further Penetration in the Business</a:t>
            </a: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38AC040C-15D2-464F-5578-6F3AABEEA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roduct Lifecycle Diagram - Introduction, Growth, Maturity and Decline">
            <a:extLst>
              <a:ext uri="{FF2B5EF4-FFF2-40B4-BE49-F238E27FC236}">
                <a16:creationId xmlns:a16="http://schemas.microsoft.com/office/drawing/2014/main" id="{644A75F4-39DD-A893-5BCF-CB7A6F365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44" y="2618127"/>
            <a:ext cx="9059594" cy="34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3802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4179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ehind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-labeling is WIN-WIN to Bank and NBFCs.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NBFCs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Complete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roduct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rand it to make it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abeling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about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utting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Brand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Something and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aking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 Better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984EFC23-2E58-6906-6D7F-BAE1931BF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4397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871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White-labeling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gives Brands the Opportunity to Explore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evenue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venues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providing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omplete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ontrol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over Branding and Customer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xperience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while also offering a High level of Control over aspects of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roduction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Pricing, and Profits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rands, it Offers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It gives them a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Finished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roduct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a Starting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oint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make it their Own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B34D4F4A-8E52-2A30-CF0C-33D509313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1015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4318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White-labeling is Everywhere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It’s especially prevalent in the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etail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ndustry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where Major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etailers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often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hrow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very carefully place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rand onto a Product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hey’ll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even reach out to Third-party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anufacturers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help in creating an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ntirely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roduct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they can Brand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Throw onto their Shelves in order to Build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ntirely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ustomer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xperiences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95683C09-8279-68CA-0945-38F3CDE22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0712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834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Although White-labeling is a Common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trategy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Retail, it’s only just becoming an Increasingly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opular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trategy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Banking, Particularly among ‘Fintech’ and ‘Neobanks’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fact, there’s an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anking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odel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enables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abel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anking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called “Banking as a Service (BaaS)”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it’s the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echnology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tack where ‘White-label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anks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and ‘Neobanks’ are Made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95683C09-8279-68CA-0945-38F3CDE22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1150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4587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‘BaaS is a Model’ for Creating ‘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abel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anks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Designed as a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Three-layered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echnology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tack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Typical BaaS Stack involves Three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layers: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egulated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anks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inTechs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rands.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Regulated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anks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the Foundation of a BaaS Solution, Providing the Banking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icense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Handling all the Regulatory and Legal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bstacles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395DB344-EF1A-AE1B-3B83-6AE4DF301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1929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492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BaaS is a Model for Creating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abel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anks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Fintechs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Service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roviders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ccupy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Middle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ayer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Stack and Handle the as-a-service Component.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rands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ccupy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Top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ayer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Stack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Controlling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hings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like the Customer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xperience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Branding, and often the User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nterface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Digital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xperiences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395DB344-EF1A-AE1B-3B83-6AE4DF301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532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pic>
        <p:nvPicPr>
          <p:cNvPr id="5122" name="Picture 2" descr="Taneira celebrates khadi's timeless ...">
            <a:extLst>
              <a:ext uri="{FF2B5EF4-FFF2-40B4-BE49-F238E27FC236}">
                <a16:creationId xmlns:a16="http://schemas.microsoft.com/office/drawing/2014/main" id="{F0E3FFBD-F8CC-DC95-D553-64BCE1A38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2838450"/>
            <a:ext cx="38576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BA938B50-BA57-79B6-B767-923617AD7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50" y="143243"/>
            <a:ext cx="1765792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2315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1953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Although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abel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typically provide the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As-a-Service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iddle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Layer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they will sometimes Occupy the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ayers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BaaS Technology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tack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53F15DAD-BB91-CE63-3825-9E87EE289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9415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4484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Partnering only with a Licensed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Handles the Legal and Regulatory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egwork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these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inTechs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provide the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As-a-Service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inancial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roducts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while also owning the Brand and Customer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xperience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mportant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abel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inTech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layers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Typically known as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Neobanks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NeoBanks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100% White-label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53F15DAD-BB91-CE63-3825-9E87EE289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1467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398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Neobanks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aintain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Digital-only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resence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focused on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Highly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pecialized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inancial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ervices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Customer-centric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xperiences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without all the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Overhead of Physical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ranches through White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abel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anking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latform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129AF899-BF7C-290E-D367-BF0B5197F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7987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94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reate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their Own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rand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connect to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Licensed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using APIs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develop their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inancial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roducts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Customer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xperiences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Simpler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erms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Take a Bank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 in a Bucket of White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make the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anking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xperience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Better.</a:t>
            </a:r>
            <a:endParaRPr kumimoji="0" lang="en-IN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129AF899-BF7C-290E-D367-BF0B5197F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5297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048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aside,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all the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Steps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nvolved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Manufacturing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roduct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Components of any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iven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roduct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often made by Different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anufacturers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Different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ocations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round the World. </a:t>
            </a: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BA060206-F675-1CFE-806D-E5E360C7C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6082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595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 of any given Supply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required to make a Branded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 only the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 brand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gets to control that thing’s place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market.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neobank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doesn’t see a licensed bank as a finished product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BA060206-F675-1CFE-806D-E5E360C7C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6167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4039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fact, many of them just want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avoid the difficult process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becoming a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really just an </a:t>
            </a:r>
            <a:r>
              <a:rPr kumimoji="0" lang="en-US" sz="27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alternative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 a white-label bank as a better starting point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creating the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innovative, </a:t>
            </a:r>
            <a:r>
              <a:rPr kumimoji="0" lang="en-US" sz="27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branchless banking experiences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they’re envisioning.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BA060206-F675-1CFE-806D-E5E360C7C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4157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4039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 way, white-labeling kind of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happens with everything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And in financial services, white-label banks or white label digital banks </a:t>
            </a:r>
            <a:r>
              <a:rPr kumimoji="0" lang="en-US" sz="27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aren’t trying to replicate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traditional banking model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If anything, it’s usually the opposite.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They’re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trying to change it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They’re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trying to </a:t>
            </a:r>
            <a:r>
              <a:rPr kumimoji="0" lang="en-US" sz="27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it better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BaaS is their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ucket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White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8AF8AD3A-9FD4-3190-3C0A-66845FCBA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7345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697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Types of Cloud </a:t>
            </a:r>
            <a:r>
              <a:rPr lang="en-IN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IN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ervices</a:t>
            </a:r>
            <a:r>
              <a:rPr kumimoji="0" lang="en-I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IaaS vs. PaaS vs. SaaS vs. Serverless </a:t>
            </a:r>
            <a:r>
              <a:rPr lang="en-IN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IN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odels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IN" sz="2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Infrastructure as a Service (IaaS)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Platform as a Service (PaaS)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Software as a Service (SaaS)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Serverless Computing.</a:t>
            </a:r>
          </a:p>
        </p:txBody>
      </p:sp>
    </p:spTree>
    <p:extLst>
      <p:ext uri="{BB962C8B-B14F-4D97-AF65-F5344CB8AC3E}">
        <p14:creationId xmlns:p14="http://schemas.microsoft.com/office/powerpoint/2010/main" val="7131952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603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Label Banking is Also Called Banking as a Service (BaaS)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Banking as a Service or BaaS is the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rendiest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erm Used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-label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inancing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/Banking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40D9C0C3-DC99-E680-0DF8-057BB2C08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160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32101"/>
            <a:ext cx="9598925" cy="517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IN" sz="27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Taneira</a:t>
            </a:r>
            <a:r>
              <a:rPr lang="en-IN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Show Room At Bangalore</a:t>
            </a:r>
            <a:endParaRPr kumimoji="0" lang="en-IN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2A372CB-BE8E-1B53-6C09-4103B4B66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82" y="2000249"/>
            <a:ext cx="9598924" cy="407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237FC99E-B1D9-B0A4-B562-B9679C816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8202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4039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Label Banking is Also Called Banking as a Service (BaaS)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 Terms aren’t Synonymous, but they’re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retty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Close.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-label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anking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 been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round for a While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but the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BaaS model makes it even more relevant today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 the industry edges its way into “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 Banking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and a future of Consumer-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Directed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inance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World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like Canada etc.. 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40D9C0C3-DC99-E680-0DF8-057BB2C08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3771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4039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Label Banking is Also Called Banking as a Service (BaaS)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BaaS as a Kind of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re-packaged, White-label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anking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Framework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BaaS Model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llows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rands to Build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nnovative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inancial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ervices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olutions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into their Own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ustomer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xperiences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Modern API-driven Platforms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40D9C0C3-DC99-E680-0DF8-057BB2C08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7699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390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today’s Age of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igital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volution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Businesses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elentlessly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ursue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nventive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ethods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enrich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ustomer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xperiences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roaden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ervice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orizons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White-label Banking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tands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out as a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errible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sset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empowering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on-bank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ntities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Eeliver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inancial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ervices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under </a:t>
            </a:r>
            <a:r>
              <a:rPr kumimoji="0" lang="en-US" sz="2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Distinct </a:t>
            </a:r>
            <a:r>
              <a:rPr lang="en-US" sz="2700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rand </a:t>
            </a:r>
            <a:r>
              <a:rPr lang="en-US" sz="2700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7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dentities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EB0D7DB3-2927-3FBF-DA79-EF9E3BB75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3232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834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White-label Banking is a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usiness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rrangement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where a Licensed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inancial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nstitution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artners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a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on-Bank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ntity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offer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anking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roducts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Services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under the </a:t>
            </a:r>
            <a:r>
              <a:rPr lang="en-US" sz="2700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2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on-bank </a:t>
            </a:r>
            <a:r>
              <a:rPr lang="en-US" sz="2700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artner’s</a:t>
            </a:r>
            <a:r>
              <a:rPr kumimoji="0" lang="en-US" sz="2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en-US" sz="27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</a:t>
            </a:r>
            <a:r>
              <a:rPr kumimoji="0" lang="en-US" sz="2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rand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Allows </a:t>
            </a:r>
            <a:r>
              <a:rPr lang="en-US" sz="2700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2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on-bank </a:t>
            </a:r>
            <a:r>
              <a:rPr lang="en-US" sz="2700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7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ompanies</a:t>
            </a:r>
            <a:r>
              <a:rPr kumimoji="0" lang="en-US" sz="2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provide Financial </a:t>
            </a:r>
            <a:r>
              <a:rPr lang="en-US" sz="2700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ervices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 the Need to obtain a Banking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icense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invest in </a:t>
            </a:r>
            <a:r>
              <a:rPr lang="en-US" sz="2700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uilding</a:t>
            </a:r>
            <a:r>
              <a:rPr kumimoji="0" lang="en-US" sz="2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their Own </a:t>
            </a:r>
            <a:r>
              <a:rPr lang="en-US" sz="2700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anking</a:t>
            </a:r>
            <a:r>
              <a:rPr kumimoji="0" lang="en-US" sz="2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7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nfrastructure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CA1297F6-EBAF-0CB9-2BAA-F82730E4E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4635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4279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istinct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pproach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White-label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anking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amid Offering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mplified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enhanced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igital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apabilities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2700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7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iversified</a:t>
            </a:r>
            <a:r>
              <a:rPr kumimoji="0" lang="en-US" sz="2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en-US" sz="27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evenue</a:t>
            </a:r>
            <a:r>
              <a:rPr kumimoji="0" lang="en-US" sz="2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treams</a:t>
            </a:r>
            <a:r>
              <a:rPr kumimoji="0" lang="en-US" sz="2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Banks, Stands </a:t>
            </a:r>
            <a:r>
              <a:rPr lang="en-US" sz="2700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en-US" sz="27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an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ncreasingly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rowded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intech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andscape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necessity for Robust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raud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revention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echanisms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ntensifies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Highlighting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ivotal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ole of White-label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anking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Reshaping </a:t>
            </a:r>
            <a:r>
              <a:rPr lang="en-US" sz="2700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27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raud</a:t>
            </a:r>
            <a:r>
              <a:rPr kumimoji="0" lang="en-US" sz="2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revention</a:t>
            </a:r>
            <a:r>
              <a:rPr kumimoji="0" lang="en-US" sz="2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trategies</a:t>
            </a:r>
            <a:r>
              <a:rPr kumimoji="0" lang="en-US" sz="2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Fortifying the Security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Financial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cosystem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A93D4CEF-DE60-3D37-2DAB-66446ECA4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0453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390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Leveraging the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infrastructure and regulatory approvals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established banks, white-label banking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pioneers innovative solutions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collaboration </a:t>
            </a:r>
            <a:r>
              <a:rPr kumimoji="0" lang="en-US" sz="2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only enhances customer experiences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but also propels the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industry toward unprecedented levels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service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customization and accessibility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F3D11FB0-8FFC-9515-554F-83D4C7E68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7239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500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Broad Identity of White Label Banking: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White-label banking is often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interchangeably known as banking-as-a-service (BaaS)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which represents a transformative force within the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dynamic landscape of finance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8947BB9D-E521-077E-4058-5D02D4E69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574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4381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Broad Identity of White Label Banking: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BaaS summarizes a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broader spectrum, referring to the embedding of banking services, whereas white-label banking specifically denotes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provision of banking services under an alternative brand name.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key distinction lies in their emphasis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White-label banking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focuses on branding, whereas BaaS prioritizes the seamless embedding of banking services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214D922D-A26A-047F-0D1F-8E536DE61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1944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4484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White-label banking is also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often confused with other types of label banking, such as private-label banking and co-branded banking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primary difference between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white-label and private-label banking lies in the level of customization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White-label banking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typically involves offering a pre-existing banking product or service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under the non-bank partner’s brand. 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4BCA2A67-7BE3-4B19-B75D-E12B77837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6088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390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approach allows for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faster implementation and lower costs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but it also limits the ability to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tailor the product to specific customer needs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Private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label banking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on the other hand,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provides greater flexibility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designing and customizing banking products and services. </a:t>
            </a: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D20FFF59-41E7-E775-A1F6-D2993CC80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436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4587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“White Label Business” Model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first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Taneira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tore, Housed in a </a:t>
            </a:r>
            <a:r>
              <a:rPr lang="en-US" sz="2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emodelled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Bengaluru's Indira Nagar, Recently </a:t>
            </a:r>
            <a:r>
              <a:rPr lang="en-US" sz="2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pened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its Doors to Business.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Sarees are the Main </a:t>
            </a:r>
            <a:r>
              <a:rPr lang="en-US" sz="2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raw </a:t>
            </a:r>
            <a:r>
              <a:rPr lang="en-US" sz="2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ere.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Come from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Different </a:t>
            </a:r>
            <a:r>
              <a:rPr lang="en-US" sz="2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tates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Country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each of them Handwoven, and Made from Natural </a:t>
            </a:r>
            <a:r>
              <a:rPr lang="en-US" sz="2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ibres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such as Cotton, Silk and Linen.</a:t>
            </a:r>
            <a:endParaRPr kumimoji="0" lang="en-I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BA938B50-BA57-79B6-B767-923617AD7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0802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1953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non-bank partner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 more control over the product features, branding, and marketing, enabling them to create a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unique and personalized offering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D20FFF59-41E7-E775-A1F6-D2993CC80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282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426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this Customization comes at a Higher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requires a Longer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evelopment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Similarly,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Co-branded Banking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iffers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White-label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anking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that it involves a Joint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randing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effort between the Bank and the Non-bank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artner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2A2529A1-8D93-5347-0E0B-F4E5EBA34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5404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390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 Entities Contribute to the Design and Marketing of the Banking Products, creating a Unified Brand Experience for Customers.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Collaboration can enhance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Brand Recognition and Increase Customer Loyalty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but it also requires a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Higher Degree of Co-ordination and Alignment between the Partners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2A2529A1-8D93-5347-0E0B-F4E5EBA34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8749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442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27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Implement White-Label Banking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7472556C-23B9-247F-66F6-3CCAF8E6D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2289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05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White-label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anking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presents a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Innumerable of Advantages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Both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on-bank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artners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Banking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nstitutions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D355F4B4-7418-8D22-7E69-C5565359A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1821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429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Non-Bank Partners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Expanded Service Offering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Facilitates access to a comprehensive Spectrum of Financial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ervices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without the Responsibility of Constructing or Managing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anking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nfrastructure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769D5B76-7251-F72E-79BF-1641321BA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3857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500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Non-Bank Partners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Enhanced Customer Experience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Embeds a Seamlessly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ntegrated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anking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xperience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the Non-bank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artner’s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latform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Fostering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onvenience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Customers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769D5B76-7251-F72E-79BF-1641321BA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0448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869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Non-Bank Partners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Brand Control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Empowers Partners to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aintain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Authority over Branding and Messaging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Ensuring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onsistency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Brand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dentity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FA7FC8D3-75A5-59F9-21B8-6AF61257C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6076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385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Non-Bank Partners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 Reduction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By Circumventing the Expenses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ied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acquiring a Banking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icense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Establishing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nfrastructure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Partners can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Notably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educe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FA7FC8D3-75A5-59F9-21B8-6AF61257C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1593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500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Banking Institutions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Revenue Streams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Offers an Avenue to Generate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upplementary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evenue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Delivering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anking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ervices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Non-Bank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artners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4990FC62-B64D-994F-040A-D4DF5FEFE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882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454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</a:p>
        </p:txBody>
      </p:sp>
      <p:pic>
        <p:nvPicPr>
          <p:cNvPr id="3074" name="Picture 2" descr="web">
            <a:extLst>
              <a:ext uri="{FF2B5EF4-FFF2-40B4-BE49-F238E27FC236}">
                <a16:creationId xmlns:a16="http://schemas.microsoft.com/office/drawing/2014/main" id="{9646A757-BCD7-772E-BBDD-8A99828EE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295" y="2042600"/>
            <a:ext cx="9504800" cy="402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EF2F3F69-4211-E2A3-8819-8C869E4AB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56303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500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Banking Institutions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 Expansion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Enables Access to Previously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ntapped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ustomer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egments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Broadening their Market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and Presence.</a:t>
            </a: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4990FC62-B64D-994F-040A-D4DF5FEFE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713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500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Banking Institutions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Enhanced Brand Reputation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Associates Banking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nstitutions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innovative Fintech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nterprises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Bolstering their Brand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mage and Reinforcing their Standing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the Industry.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4990FC62-B64D-994F-040A-D4DF5FEFE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3922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973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 Label Banking Example</a:t>
            </a:r>
            <a:endParaRPr kumimoji="0" lang="en-US" sz="2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rominent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xample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White-label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anking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Apple Pay, a Mobile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ayment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ervice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ffered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Apple.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Apple partnered with Various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including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Goldman Sachs and Bank of America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to provide payment processing and account management services. </a:t>
            </a: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438C6C96-46EF-61FA-EBA0-1C080C418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2344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879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 Label Banking Example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C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ollaboration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enabled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Apple to Offer a Seamless P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ayment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xperience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its Ecosystem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while partnering with Apple allowed the banks to reach New C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ustomer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egments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particularly Tech-savvy C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onsumers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438C6C96-46EF-61FA-EBA0-1C080C418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19953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982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Selecting a White Label Provider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considering a collaboration with a White-label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rovider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Aligning Physical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ank’s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ision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the Provider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ecomes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rucial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A1A6B395-CC48-F859-FD35-924A4F174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11545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973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Selecting a White Label Provider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Evaluating the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Provider’s Market Standing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Track Record of Success, and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Capabilities is Foundational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Delving into their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Certifications, Regulatory C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ompliance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Available support Infrastructure lays a Robust G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roundwork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Potential C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ollaboration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A1A6B395-CC48-F859-FD35-924A4F174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03104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332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Similarly, Employing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stream Mapping and Meticulous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crutiny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upply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Chain offers a Comprehensive view of Strengths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Areas for Improvement, and Potential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rowth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pportunities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410B1742-3718-70A2-2E36-A1F210CAC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3579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842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Assessing the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Product’s Alignment with Functional and Technical requirements ensures Smooth Integration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into Bank Business Operations. Furthermore, Scrutinizing the Product’s A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daptability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Compatibility with NBFC E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xisting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nfrastructure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becomes Pivotal in Assessing its Versatility and Suitability.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410B1742-3718-70A2-2E36-A1F210CAC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89495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937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Within the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evolving financial landscape, fintech solutions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introduce agile and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cost-effective alternatives to address existing challenges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solutions’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readiness and economic viability underscore the necessity for astute partnerships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informed decision-making. 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D31FEFF6-AEE9-F484-2302-93EA6C858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12942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834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Navigating through technological transformations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industries accentuates the importance of staying abreast of emerging innovations.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Leveraging fintech solutions can expedite progress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highlighting the significance of meticulously selecting white-label providers, ensuring synergy with your business objectives, and facilitating seamless assimilation into established operations.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D31FEFF6-AEE9-F484-2302-93EA6C858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877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720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kumimoji="0" lang="en-IN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Taneira</a:t>
            </a:r>
            <a:r>
              <a:rPr kumimoji="0" lang="en-I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IN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eam</a:t>
            </a:r>
            <a:r>
              <a:rPr kumimoji="0" lang="en-I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ravelled the </a:t>
            </a:r>
            <a:r>
              <a:rPr kumimoji="0" lang="en-I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Length and Breadth of India</a:t>
            </a: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bring under One </a:t>
            </a:r>
            <a:r>
              <a:rPr lang="en-IN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oof a Fabulous </a:t>
            </a:r>
            <a:r>
              <a:rPr lang="en-IN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IN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ollection</a:t>
            </a: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Includes: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Mugas</a:t>
            </a: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</a:t>
            </a:r>
            <a:r>
              <a:rPr kumimoji="0" lang="en-I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Assam</a:t>
            </a: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 Cottons from </a:t>
            </a:r>
            <a:r>
              <a:rPr kumimoji="0" lang="en-IN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Chettinad</a:t>
            </a: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Tussars</a:t>
            </a: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</a:t>
            </a:r>
            <a:r>
              <a:rPr kumimoji="0" lang="en-I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Bhagalpur</a:t>
            </a: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 Ikats from </a:t>
            </a:r>
            <a:r>
              <a:rPr kumimoji="0" lang="en-I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Gujarat</a:t>
            </a: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en-I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Andhra Pradesh</a:t>
            </a: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kumimoji="0" lang="en-I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Orissa</a:t>
            </a: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IN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hikankari</a:t>
            </a: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</a:t>
            </a:r>
            <a:r>
              <a:rPr kumimoji="0" lang="en-I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Lucknow</a:t>
            </a: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Classical Banarasi Silks and </a:t>
            </a:r>
            <a:r>
              <a:rPr lang="en-IN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kumimoji="0" lang="en-IN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anjeevarams</a:t>
            </a: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Heirloom Pieces like Patan Patolas from </a:t>
            </a:r>
            <a:r>
              <a:rPr kumimoji="0" lang="en-I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Gujarat</a:t>
            </a: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Muslin Jamdanis from </a:t>
            </a:r>
            <a:r>
              <a:rPr kumimoji="0" lang="en-I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Bengal</a:t>
            </a:r>
            <a:r>
              <a:rPr lang="en-IN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8DBBC2CE-5862-EEEF-078C-A5CD379F3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88738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595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Steps 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“Implementing” White-Label Banking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7472556C-23B9-247F-66F6-3CCAF8E6D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59903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937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Implementation of White-label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anking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involves a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ollaborative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ndeavor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between a Banking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nstitution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a Non-Bank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artner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process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unfolds through Several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rucial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teps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Predominantly led by the Banking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nstitution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ensure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eamless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ntegration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Service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elivery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7472556C-23B9-247F-66F6-3CCAF8E6D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29624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492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Identifying Needs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Initiation of this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rocess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Rests with the Non-bank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artner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defining the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inancial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ervices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be offered and </a:t>
            </a:r>
            <a:r>
              <a:rPr lang="en-US" sz="2700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inpointing</a:t>
            </a:r>
            <a:r>
              <a:rPr kumimoji="0" lang="en-US" sz="2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Target </a:t>
            </a:r>
            <a:r>
              <a:rPr lang="en-US" sz="2700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7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ustomer</a:t>
            </a:r>
            <a:r>
              <a:rPr kumimoji="0" lang="en-US" sz="2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egment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Services and Customer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lays the </a:t>
            </a:r>
            <a:r>
              <a:rPr lang="en-US" sz="2700" b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US" sz="27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roundwork</a:t>
            </a:r>
            <a:r>
              <a:rPr kumimoji="0" lang="en-US" sz="27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Subsequent </a:t>
            </a:r>
            <a:r>
              <a:rPr lang="en-US" sz="2700" b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7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ctions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333CEC3B-E298-BD77-4069-1AF4E511C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89903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4039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 Selection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Careful Consideration is Vested in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electing a Reputable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anking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nstitution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Possesses the Requisite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nfrastructure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Advanced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echnology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Regulatory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xpertise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ivotal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tep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ensures </a:t>
            </a:r>
            <a:r>
              <a:rPr kumimoji="0" lang="en-US" sz="27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Alignment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between the Bank’s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apabilities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 Non-bank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artner’s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equirements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78E688E9-CB94-5F59-54E5-42DE7814E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28476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937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API Integration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Integration of the Banking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nstitution’s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Application Programming Interfaces (APIs)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into the Non-bank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artner’s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latform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of Paramount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mportance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Integration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acilitates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eamless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onnectivity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etween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ystems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ensuring Efficient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xchange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Operational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ynergy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6E387B52-FAB4-CDC4-47DD-14D7AD254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620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492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Branding and Customization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Customizing Banking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roducts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Services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boom with the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on-Bank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artner’s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rand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dentity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Enhance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Overall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ustomer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xperience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becomes a Focal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oint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Step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nsures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lignment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the Partner’s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nique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randing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trategies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CA36A044-B1F0-6ACF-B9BE-395A18388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4626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492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Testing and Launch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Rigorous Testing of the Integrated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olution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becomes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Imperative to ensure its Smooth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unctionality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Adherence to Predefined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tandards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Rigorously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etted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White-label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anking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ervices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launched to the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ntended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ustomer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CBCF4D35-FA58-776C-484D-1427EA4A2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94064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583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27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FC096A5C-7C8B-3907-65CA-334E3181A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86721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602441"/>
            <a:ext cx="9598925" cy="3834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Evolving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inancial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andscape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White-label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anking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tands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a Powerful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nabler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Businesses, Fostering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ervice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xpansion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Superior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ustomer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xperiences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Competitive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dvantages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Partnerships with Licensed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inancial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nstitutions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Non-Bank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ntities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offer Financial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ervices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Burden of Constructing or Managing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anking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nfrastructure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FC096A5C-7C8B-3907-65CA-334E3181A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29606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426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White-label Banking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odels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Poised to Assume a Pivotal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ole as the Financial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ndustry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volves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Businesses Skillful at Connecting these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Models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ffectively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Primed for Success in the Digital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where Adaptability and Strategic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everaging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Innovative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inancial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olutions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Key.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81DBDB83-4DEE-A010-5C44-C6E00BCEE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57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4085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600" b="1" i="0" u="none" strike="noStrike" kern="1200" cap="none" spc="0" normalizeH="0" baseline="0" noProof="0" dirty="0">
                <a:ln>
                  <a:noFill/>
                </a:ln>
                <a:solidFill>
                  <a:srgbClr val="314259"/>
                </a:solidFill>
                <a:effectLst/>
                <a:uLnTx/>
                <a:uFillTx/>
                <a:latin typeface="Gilroy"/>
                <a:ea typeface="+mn-ea"/>
                <a:cs typeface="+mn-cs"/>
              </a:rPr>
              <a:t>White Label ATM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 Label ATMs are the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Kinds of ATMs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are Managed and Operated by Some Non-banking E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ntities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per the Mandates G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enerated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the Reserve Bank of India (RBI).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 this Kind of Business M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odel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NBFCs can Operate these ATMs for Banking 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ransactions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rrespective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Bank A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ccount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NBFC have.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06477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White Label Banking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871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IN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Appzillon</a:t>
            </a:r>
            <a:r>
              <a:rPr kumimoji="0" lang="en-I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 Adaptable </a:t>
            </a:r>
            <a:r>
              <a:rPr lang="en-IN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kumimoji="0" lang="en-IN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hite</a:t>
            </a:r>
            <a:r>
              <a:rPr kumimoji="0" lang="en-I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-label </a:t>
            </a:r>
            <a:r>
              <a:rPr lang="en-IN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IN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anking</a:t>
            </a:r>
            <a:r>
              <a:rPr kumimoji="0" lang="en-I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IN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latform</a:t>
            </a:r>
            <a:r>
              <a:rPr kumimoji="0" lang="en-I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known for its Robust </a:t>
            </a:r>
            <a:r>
              <a:rPr lang="en-IN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IN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apabilities</a:t>
            </a:r>
            <a:r>
              <a:rPr kumimoji="0" lang="en-I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Enabling </a:t>
            </a:r>
            <a:r>
              <a:rPr lang="en-IN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IN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inancial</a:t>
            </a:r>
            <a:r>
              <a:rPr kumimoji="0" lang="en-I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IN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nstitutions</a:t>
            </a:r>
            <a:r>
              <a:rPr kumimoji="0" lang="en-I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Offer </a:t>
            </a:r>
            <a:r>
              <a:rPr lang="en-IN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IN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ersonalized</a:t>
            </a:r>
            <a:r>
              <a:rPr kumimoji="0" lang="en-I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Branded </a:t>
            </a:r>
            <a:r>
              <a:rPr lang="en-IN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IN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igital</a:t>
            </a:r>
            <a:r>
              <a:rPr kumimoji="0" lang="en-I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IN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anking</a:t>
            </a:r>
            <a:r>
              <a:rPr kumimoji="0" lang="en-I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IN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olutions</a:t>
            </a:r>
            <a:r>
              <a:rPr kumimoji="0" lang="en-I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IN" sz="2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 Focus on </a:t>
            </a:r>
            <a:r>
              <a:rPr lang="en-IN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kumimoji="0" lang="en-IN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uickness</a:t>
            </a:r>
            <a:r>
              <a:rPr kumimoji="0" lang="en-I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Innovation</a:t>
            </a:r>
            <a:r>
              <a:rPr kumimoji="0" lang="en-I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IN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Appzillon</a:t>
            </a:r>
            <a:r>
              <a:rPr kumimoji="0" lang="en-I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Empowers Banks to deliver Seamless user Experiences </a:t>
            </a:r>
            <a:r>
              <a:rPr lang="en-IN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kumimoji="0" lang="en-IN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hile</a:t>
            </a:r>
            <a:r>
              <a:rPr kumimoji="0" lang="en-I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maintaining a Distinct </a:t>
            </a:r>
            <a:r>
              <a:rPr lang="en-IN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I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rand </a:t>
            </a:r>
            <a:r>
              <a:rPr lang="en-IN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IN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dentity</a:t>
            </a:r>
            <a:r>
              <a:rPr kumimoji="0" lang="en-I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 descr="Buy White Label Banking Software to ...">
            <a:extLst>
              <a:ext uri="{FF2B5EF4-FFF2-40B4-BE49-F238E27FC236}">
                <a16:creationId xmlns:a16="http://schemas.microsoft.com/office/drawing/2014/main" id="{B445782C-B4AC-D220-F269-9EB1DB0D4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" y="135057"/>
            <a:ext cx="2059895" cy="1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90990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09954" y="1588373"/>
            <a:ext cx="9598925" cy="3209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Know More of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Tomorrow’s ‘Banking System’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BFSI Board of The Institute of Cost Accountants of India Offers 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“FinTech” Course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6584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801556-E727-1D29-B1ED-E8C9A715C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907" y="1612317"/>
            <a:ext cx="9378188" cy="423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588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09954" y="1588373"/>
            <a:ext cx="9598925" cy="2682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Webinar 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09.08.2024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en-I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InsurTech</a:t>
            </a:r>
            <a:r>
              <a:rPr kumimoji="0" lang="en-I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88465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573453-EFB3-447D-80A7-DC68DC74E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636104"/>
            <a:ext cx="11029615" cy="6095999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ctr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4200" b="1" dirty="0">
              <a:solidFill>
                <a:schemeClr val="tx1">
                  <a:lumMod val="95000"/>
                  <a:lumOff val="5000"/>
                </a:schemeClr>
              </a:solidFill>
              <a:latin typeface="Copperplate Gothic Light" panose="020E0507020206020404" pitchFamily="34" charset="0"/>
            </a:endParaRPr>
          </a:p>
          <a:p>
            <a:pPr marL="0" indent="0" algn="ctr"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sz="8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Light" panose="020E0507020206020404" pitchFamily="34" charset="0"/>
              </a:rPr>
              <a:t>Thank You</a:t>
            </a:r>
          </a:p>
          <a:p>
            <a:pPr marL="0" indent="0" algn="ctr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4200" b="1" dirty="0">
              <a:solidFill>
                <a:schemeClr val="tx1">
                  <a:lumMod val="95000"/>
                  <a:lumOff val="5000"/>
                </a:schemeClr>
              </a:solidFill>
              <a:latin typeface="Copperplate Gothic Light" panose="020E0507020206020404" pitchFamily="34" charset="0"/>
            </a:endParaRPr>
          </a:p>
          <a:p>
            <a:pPr marL="0" indent="0" algn="r">
              <a:buNone/>
            </a:pPr>
            <a:r>
              <a:rPr lang="en-US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CS (</a:t>
            </a:r>
            <a:r>
              <a:rPr lang="en-US" sz="38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Dr.) P. Siva Rama Prasad</a:t>
            </a:r>
          </a:p>
          <a:p>
            <a:pPr marL="0" indent="0" algn="r">
              <a:buNone/>
            </a:pPr>
            <a:r>
              <a:rPr lang="en-US" sz="38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Asst. General Manager (Retd.)</a:t>
            </a:r>
          </a:p>
          <a:p>
            <a:pPr marL="0" indent="0" algn="r">
              <a:buNone/>
            </a:pPr>
            <a:r>
              <a:rPr lang="en-US" sz="38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State Bank of India</a:t>
            </a:r>
          </a:p>
          <a:p>
            <a:pPr marL="0" indent="0" algn="r">
              <a:buNone/>
            </a:pPr>
            <a:r>
              <a:rPr lang="en-US" sz="3800" b="1" i="1" cap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M.Com</a:t>
            </a:r>
            <a:r>
              <a:rPr lang="en-US" sz="3800" b="1" i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., MBA (Finance)., FCMA., FIIBF., FCS., FIII (Life &amp; General)., MAIMA.,</a:t>
            </a:r>
          </a:p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 2" panose="05020102010507070707" pitchFamily="18" charset="2"/>
              <a:buChar char=""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 2" panose="05020102010507070707" pitchFamily="18" charset="2"/>
              <a:buChar char=""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 2" panose="05020102010507070707" pitchFamily="18" charset="2"/>
              <a:buChar char=""/>
            </a:pPr>
            <a:endParaRPr lang="en-IN" sz="2300" dirty="0"/>
          </a:p>
        </p:txBody>
      </p:sp>
      <p:pic>
        <p:nvPicPr>
          <p:cNvPr id="3074" name="Picture 2" descr="ICWAI">
            <a:extLst>
              <a:ext uri="{FF2B5EF4-FFF2-40B4-BE49-F238E27FC236}">
                <a16:creationId xmlns:a16="http://schemas.microsoft.com/office/drawing/2014/main" id="{9B83E473-72DC-3750-F0E1-B82B51DA5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12" y="2289517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y White Label Banking Software to ...">
            <a:extLst>
              <a:ext uri="{FF2B5EF4-FFF2-40B4-BE49-F238E27FC236}">
                <a16:creationId xmlns:a16="http://schemas.microsoft.com/office/drawing/2014/main" id="{D58FFD13-0CF0-1047-31AF-1D10B8245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78" y="790355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97352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1DB373-C1A1-4924-9AF2-F0436820150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{7EB00C54-0E32-4713-B688-67C713E3E415}tf66921596_win32</Template>
  <TotalTime>2208</TotalTime>
  <Words>3641</Words>
  <Application>Microsoft Office PowerPoint</Application>
  <PresentationFormat>Widescreen</PresentationFormat>
  <Paragraphs>426</Paragraphs>
  <Slides>94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94</vt:i4>
      </vt:variant>
    </vt:vector>
  </HeadingPairs>
  <TitlesOfParts>
    <vt:vector size="105" baseType="lpstr">
      <vt:lpstr>Arial</vt:lpstr>
      <vt:lpstr>Calibri</vt:lpstr>
      <vt:lpstr>Copperplate Gothic Light</vt:lpstr>
      <vt:lpstr>Franklin Gothic Book</vt:lpstr>
      <vt:lpstr>Franklin Gothic Demi</vt:lpstr>
      <vt:lpstr>Gill Sans MT</vt:lpstr>
      <vt:lpstr>Gilroy</vt:lpstr>
      <vt:lpstr>Wingdings</vt:lpstr>
      <vt:lpstr>Wingdings 2</vt:lpstr>
      <vt:lpstr>Gallery</vt:lpstr>
      <vt:lpstr>DividendVTI</vt:lpstr>
      <vt:lpstr>“White Label” Banking  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White Label Banking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Non-Deliverable Forward (NDF) market</dc:title>
  <dc:creator>Indu Sekhar Dantu</dc:creator>
  <cp:lastModifiedBy>Indu Sekhar Dantu</cp:lastModifiedBy>
  <cp:revision>112</cp:revision>
  <dcterms:created xsi:type="dcterms:W3CDTF">2020-10-01T03:17:05Z</dcterms:created>
  <dcterms:modified xsi:type="dcterms:W3CDTF">2024-08-02T10:27:17Z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