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272" r:id="rId6"/>
    <p:sldId id="265" r:id="rId7"/>
    <p:sldId id="268" r:id="rId8"/>
    <p:sldId id="273" r:id="rId9"/>
    <p:sldId id="274" r:id="rId10"/>
    <p:sldId id="275" r:id="rId11"/>
    <p:sldId id="276" r:id="rId12"/>
    <p:sldId id="278" r:id="rId13"/>
    <p:sldId id="277" r:id="rId14"/>
    <p:sldId id="270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/>
              <a:t>Webinar</a:t>
            </a:r>
            <a:br>
              <a:rPr lang="en-US" dirty="0"/>
            </a:br>
            <a:r>
              <a:rPr lang="en-US" sz="2000" dirty="0">
                <a:latin typeface="Arial Rounded MT Bold" panose="020F0704030504030204" pitchFamily="34" charset="0"/>
              </a:rPr>
              <a:t>CMA’s role  in receivable audit , stock audit and monitoring end use of funds 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790D2-9A04-0F14-4C31-EEE5A435CEEB}"/>
              </a:ext>
            </a:extLst>
          </p:cNvPr>
          <p:cNvSpPr txBox="1"/>
          <p:nvPr/>
        </p:nvSpPr>
        <p:spPr>
          <a:xfrm>
            <a:off x="1609725" y="1114425"/>
            <a:ext cx="85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Alok Industries  Limited – Piling of stock &amp;  mounting Debtors 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51511-6F89-D89C-6DA8-02BA9E4E4C4A}"/>
              </a:ext>
            </a:extLst>
          </p:cNvPr>
          <p:cNvSpPr txBox="1"/>
          <p:nvPr/>
        </p:nvSpPr>
        <p:spPr>
          <a:xfrm>
            <a:off x="985837" y="2009775"/>
            <a:ext cx="9763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2013 to 2017, the inventory levels were close to 5 to 8 months of sales &amp;debtors were outstanding equal to 9 months of sales.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result, of huge inventories and substantial debtors the combined amount of both were more than the sales of full year in FY2015,2016,2017.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FY 2018, the company incurred net loss of Rs.18207 </a:t>
            </a:r>
            <a:r>
              <a:rPr lang="en-US" dirty="0" err="1"/>
              <a:t>crs</a:t>
            </a:r>
            <a:r>
              <a:rPr lang="en-US" dirty="0"/>
              <a:t> as against Rs.3052 </a:t>
            </a:r>
            <a:r>
              <a:rPr lang="en-US" dirty="0" err="1"/>
              <a:t>Crs</a:t>
            </a:r>
            <a:r>
              <a:rPr lang="en-US" dirty="0"/>
              <a:t> in the year 2017</a:t>
            </a:r>
            <a:r>
              <a:rPr lang="en-IN" dirty="0"/>
              <a:t>. This was due to write off of Rs.2851/- in inventory and Rs.9733 in Debtors.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4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B9ECB5-FA7E-54FD-5128-A5572E48CEFA}"/>
              </a:ext>
            </a:extLst>
          </p:cNvPr>
          <p:cNvSpPr txBox="1"/>
          <p:nvPr/>
        </p:nvSpPr>
        <p:spPr>
          <a:xfrm>
            <a:off x="819149" y="2828836"/>
            <a:ext cx="966787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Spot overstatement of stock or fictitious debtors</a:t>
            </a:r>
          </a:p>
          <a:p>
            <a:endParaRPr lang="en-US" sz="2800" b="1" dirty="0"/>
          </a:p>
          <a:p>
            <a:r>
              <a:rPr lang="en-US" dirty="0"/>
              <a:t>• Identify mismatches in sales vs. realization</a:t>
            </a:r>
          </a:p>
          <a:p>
            <a:endParaRPr lang="en-US" dirty="0"/>
          </a:p>
          <a:p>
            <a:r>
              <a:rPr lang="en-US" dirty="0"/>
              <a:t>• Highlight slow-moving/obsolete stock</a:t>
            </a:r>
          </a:p>
          <a:p>
            <a:endParaRPr lang="en-US" dirty="0"/>
          </a:p>
          <a:p>
            <a:r>
              <a:rPr lang="en-US" dirty="0"/>
              <a:t>• Recommend controls for fraud prevention</a:t>
            </a:r>
          </a:p>
        </p:txBody>
      </p:sp>
    </p:spTree>
    <p:extLst>
      <p:ext uri="{BB962C8B-B14F-4D97-AF65-F5344CB8AC3E}">
        <p14:creationId xmlns:p14="http://schemas.microsoft.com/office/powerpoint/2010/main" val="26984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70822-2408-E141-5A11-96BFE51EB4E8}"/>
              </a:ext>
            </a:extLst>
          </p:cNvPr>
          <p:cNvSpPr txBox="1"/>
          <p:nvPr/>
        </p:nvSpPr>
        <p:spPr>
          <a:xfrm>
            <a:off x="800100" y="828675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Role  of </a:t>
            </a:r>
            <a:r>
              <a:rPr lang="en-US" sz="2400" b="1" dirty="0"/>
              <a:t>CMAs</a:t>
            </a:r>
            <a:r>
              <a:rPr lang="en-US" b="1" dirty="0"/>
              <a:t> in a nut shell 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1C336-6A92-9ABD-EE93-57FE50536760}"/>
              </a:ext>
            </a:extLst>
          </p:cNvPr>
          <p:cNvSpPr txBox="1"/>
          <p:nvPr/>
        </p:nvSpPr>
        <p:spPr>
          <a:xfrm>
            <a:off x="1123949" y="1828800"/>
            <a:ext cx="8982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Understand the scope of audit requested by the Bank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Interpretation of past records of the entity under audit in line with scope of business.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True and fair presentation of  facts &amp; figures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Suggestion  for  improvement &amp; actions </a:t>
            </a:r>
          </a:p>
        </p:txBody>
      </p:sp>
    </p:spTree>
    <p:extLst>
      <p:ext uri="{BB962C8B-B14F-4D97-AF65-F5344CB8AC3E}">
        <p14:creationId xmlns:p14="http://schemas.microsoft.com/office/powerpoint/2010/main" val="62402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7DB13-A34A-95B8-8B20-E6DEB14BE654}"/>
              </a:ext>
            </a:extLst>
          </p:cNvPr>
          <p:cNvSpPr txBox="1"/>
          <p:nvPr/>
        </p:nvSpPr>
        <p:spPr>
          <a:xfrm>
            <a:off x="1447800" y="3244334"/>
            <a:ext cx="819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Why Receivables and   Stock Audit  is necessary  ? </a:t>
            </a:r>
          </a:p>
        </p:txBody>
      </p:sp>
    </p:spTree>
    <p:extLst>
      <p:ext uri="{BB962C8B-B14F-4D97-AF65-F5344CB8AC3E}">
        <p14:creationId xmlns:p14="http://schemas.microsoft.com/office/powerpoint/2010/main" val="117882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F1D90-31CA-777C-01D3-1F1765F78626}"/>
              </a:ext>
            </a:extLst>
          </p:cNvPr>
          <p:cNvSpPr txBox="1"/>
          <p:nvPr/>
        </p:nvSpPr>
        <p:spPr>
          <a:xfrm>
            <a:off x="1295400" y="695325"/>
            <a:ext cx="905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" panose="020B0502040204020203" pitchFamily="34" charset="0"/>
              </a:rPr>
              <a:t>Receivables  &amp; Stock Audit </a:t>
            </a:r>
            <a:endParaRPr lang="en-IN" sz="3600" b="1" dirty="0">
              <a:latin typeface="Bahnschrif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11939-BB98-A506-8C04-14D724E7F6D2}"/>
              </a:ext>
            </a:extLst>
          </p:cNvPr>
          <p:cNvSpPr txBox="1"/>
          <p:nvPr/>
        </p:nvSpPr>
        <p:spPr>
          <a:xfrm>
            <a:off x="1228725" y="1771650"/>
            <a:ext cx="78581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Existence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Ageing &amp; Quality  (current and non current assets)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Liquidity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Primary Security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Prevent over financing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Check quality &amp; movement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00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89AD5A-98B6-CCB0-1FE9-6E1E43F9A133}"/>
              </a:ext>
            </a:extLst>
          </p:cNvPr>
          <p:cNvSpPr/>
          <p:nvPr/>
        </p:nvSpPr>
        <p:spPr>
          <a:xfrm>
            <a:off x="1114425" y="1076325"/>
            <a:ext cx="2886075" cy="10763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 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E85983-708F-0896-5F98-F3728CD4B532}"/>
              </a:ext>
            </a:extLst>
          </p:cNvPr>
          <p:cNvSpPr/>
          <p:nvPr/>
        </p:nvSpPr>
        <p:spPr>
          <a:xfrm>
            <a:off x="4943475" y="1076325"/>
            <a:ext cx="2886075" cy="10763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WIP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67FDD-AB4F-8332-02AC-BA2F58B61A23}"/>
              </a:ext>
            </a:extLst>
          </p:cNvPr>
          <p:cNvSpPr/>
          <p:nvPr/>
        </p:nvSpPr>
        <p:spPr>
          <a:xfrm>
            <a:off x="8343900" y="1076325"/>
            <a:ext cx="2886075" cy="10763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Finished Goods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324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8A47F-6E7B-86A2-A947-A6F69FAE00EE}"/>
              </a:ext>
            </a:extLst>
          </p:cNvPr>
          <p:cNvSpPr txBox="1"/>
          <p:nvPr/>
        </p:nvSpPr>
        <p:spPr>
          <a:xfrm>
            <a:off x="666749" y="397788"/>
            <a:ext cx="111347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Use</a:t>
            </a:r>
          </a:p>
          <a:p>
            <a:endParaRPr lang="en-US" dirty="0"/>
          </a:p>
          <a:p>
            <a:r>
              <a:rPr lang="en-US" dirty="0"/>
              <a:t>Period of Use </a:t>
            </a:r>
          </a:p>
          <a:p>
            <a:endParaRPr lang="en-US" dirty="0"/>
          </a:p>
          <a:p>
            <a:r>
              <a:rPr lang="en-US" dirty="0"/>
              <a:t>Internal control</a:t>
            </a:r>
          </a:p>
          <a:p>
            <a:endParaRPr lang="en-US" dirty="0"/>
          </a:p>
          <a:p>
            <a:r>
              <a:rPr lang="en-US" dirty="0"/>
              <a:t>Existence</a:t>
            </a:r>
          </a:p>
          <a:p>
            <a:endParaRPr lang="en-US" dirty="0"/>
          </a:p>
          <a:p>
            <a:r>
              <a:rPr lang="en-US" dirty="0"/>
              <a:t>Agreements </a:t>
            </a:r>
          </a:p>
          <a:p>
            <a:endParaRPr lang="en-US" dirty="0"/>
          </a:p>
          <a:p>
            <a:r>
              <a:rPr lang="en-US" dirty="0"/>
              <a:t>Records</a:t>
            </a:r>
          </a:p>
          <a:p>
            <a:endParaRPr lang="en-US" dirty="0"/>
          </a:p>
          <a:p>
            <a:r>
              <a:rPr lang="en-US" dirty="0"/>
              <a:t>Right of ownership </a:t>
            </a:r>
          </a:p>
          <a:p>
            <a:endParaRPr lang="en-US" dirty="0"/>
          </a:p>
          <a:p>
            <a:r>
              <a:rPr lang="en-US" dirty="0"/>
              <a:t>Valuation </a:t>
            </a:r>
          </a:p>
          <a:p>
            <a:endParaRPr lang="en-US" dirty="0"/>
          </a:p>
          <a:p>
            <a:r>
              <a:rPr lang="en-US" dirty="0"/>
              <a:t>Disclosure </a:t>
            </a:r>
          </a:p>
          <a:p>
            <a:endParaRPr lang="en-US" dirty="0"/>
          </a:p>
          <a:p>
            <a:r>
              <a:rPr lang="en-US" dirty="0"/>
              <a:t>Auditor’s report </a:t>
            </a:r>
          </a:p>
          <a:p>
            <a:endParaRPr lang="en-US" dirty="0"/>
          </a:p>
          <a:p>
            <a:r>
              <a:rPr lang="en-US" dirty="0"/>
              <a:t>CARO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846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144CF-86B8-4C41-624F-1023E9C269F9}"/>
              </a:ext>
            </a:extLst>
          </p:cNvPr>
          <p:cNvSpPr txBox="1"/>
          <p:nvPr/>
        </p:nvSpPr>
        <p:spPr>
          <a:xfrm>
            <a:off x="638174" y="619125"/>
            <a:ext cx="783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Case Study Essar Steel </a:t>
            </a:r>
            <a:endParaRPr lang="en-IN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04516-417B-5468-EBE1-A45EA477E847}"/>
              </a:ext>
            </a:extLst>
          </p:cNvPr>
          <p:cNvSpPr txBox="1"/>
          <p:nvPr/>
        </p:nvSpPr>
        <p:spPr>
          <a:xfrm>
            <a:off x="895349" y="1514475"/>
            <a:ext cx="9305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Last Balance sheet dated 31</a:t>
            </a:r>
            <a:r>
              <a:rPr lang="en-US" baseline="30000" dirty="0"/>
              <a:t>st</a:t>
            </a:r>
            <a:r>
              <a:rPr lang="en-US" dirty="0"/>
              <a:t> March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Work in Progress constituted  68%, 72% &amp; 86% of the total inventory for the FY 16,FY17 &amp; FY 18 respectively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company was running into loss, Rs.4357 </a:t>
            </a:r>
            <a:r>
              <a:rPr lang="en-US" dirty="0" err="1"/>
              <a:t>Crs</a:t>
            </a:r>
            <a:r>
              <a:rPr lang="en-US" dirty="0"/>
              <a:t> in FY 16, Rs.5198 </a:t>
            </a:r>
            <a:r>
              <a:rPr lang="en-US" dirty="0" err="1"/>
              <a:t>Crs</a:t>
            </a:r>
            <a:r>
              <a:rPr lang="en-US" dirty="0"/>
              <a:t> in FY 17 &amp; Rs.16843 </a:t>
            </a:r>
            <a:r>
              <a:rPr lang="en-US" dirty="0" err="1"/>
              <a:t>Crs</a:t>
            </a:r>
            <a:r>
              <a:rPr lang="en-US" dirty="0"/>
              <a:t> in FY 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On Perusal of WIP of the entity , it was observed that  30%-40% of the WIP was classified as others in the Balance sheet  for which no detail was provided, where as small items of  Rs.4 </a:t>
            </a:r>
            <a:r>
              <a:rPr lang="en-US" dirty="0" err="1"/>
              <a:t>Crs</a:t>
            </a:r>
            <a:r>
              <a:rPr lang="en-US" dirty="0"/>
              <a:t> were having complete details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0521E1-B590-1654-F5EE-2FE5D2CCAE62}"/>
              </a:ext>
            </a:extLst>
          </p:cNvPr>
          <p:cNvSpPr txBox="1"/>
          <p:nvPr/>
        </p:nvSpPr>
        <p:spPr>
          <a:xfrm>
            <a:off x="1114424" y="1552575"/>
            <a:ext cx="9401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Increase in stock and debtors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Inventories  are as valued and certified by Management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Receivables wrongly shown – inflated / deflated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Receivables from A shown as Receivables from B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Related parties  as debtors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FED3C-C494-4418-0757-ED180079B240}"/>
              </a:ext>
            </a:extLst>
          </p:cNvPr>
          <p:cNvSpPr txBox="1"/>
          <p:nvPr/>
        </p:nvSpPr>
        <p:spPr>
          <a:xfrm>
            <a:off x="990599" y="790575"/>
            <a:ext cx="99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Observations  regarding  Debtors &amp; Stocks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61196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69DC40-6039-5D3E-1C24-CD34123F2D97}"/>
              </a:ext>
            </a:extLst>
          </p:cNvPr>
          <p:cNvSpPr txBox="1"/>
          <p:nvPr/>
        </p:nvSpPr>
        <p:spPr>
          <a:xfrm>
            <a:off x="723900" y="1514475"/>
            <a:ext cx="113442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Ruchi Soya  Industries Limited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In spite of decrease in sales by 40% in the FY 2017 as against FY 2015, the trade receivables  remained at the same level  of Rs.5075 </a:t>
            </a:r>
            <a:r>
              <a:rPr lang="en-US" dirty="0" err="1"/>
              <a:t>crs</a:t>
            </a:r>
            <a:r>
              <a:rPr lang="en-US" dirty="0"/>
              <a:t> in FY 2017 as against Rs.5987 </a:t>
            </a:r>
            <a:r>
              <a:rPr lang="en-US" dirty="0" err="1"/>
              <a:t>Crs</a:t>
            </a:r>
            <a:r>
              <a:rPr lang="en-US" dirty="0"/>
              <a:t> in the FY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 Receivables was 19% of revenue in the FY 2015, which increased to 1/3</a:t>
            </a:r>
            <a:r>
              <a:rPr lang="en-US" baseline="30000" dirty="0"/>
              <a:t>rd</a:t>
            </a:r>
            <a:r>
              <a:rPr lang="en-US" dirty="0"/>
              <a:t> in the FY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FY 2018, net loss was Rs.5573 </a:t>
            </a:r>
            <a:r>
              <a:rPr lang="en-US" dirty="0" err="1"/>
              <a:t>Crs</a:t>
            </a:r>
            <a:r>
              <a:rPr lang="en-US" dirty="0"/>
              <a:t> which was due to write off debtors of about Rs.5000Crs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287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0F5AE-78EB-AD8C-7F6D-6AA92F3DE405}"/>
              </a:ext>
            </a:extLst>
          </p:cNvPr>
          <p:cNvSpPr txBox="1"/>
          <p:nvPr/>
        </p:nvSpPr>
        <p:spPr>
          <a:xfrm>
            <a:off x="1276350" y="2733675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/>
              <a:t>Piling of stocks &amp; mounting debtors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1042890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{02478C39-77E1-4ACF-9534-4D37BF97AAED}tf11531919_win32</Template>
  <TotalTime>228</TotalTime>
  <Words>510</Words>
  <Application>Microsoft Office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Avenir Next LT Pro</vt:lpstr>
      <vt:lpstr>Avenir Next LT Pro Light</vt:lpstr>
      <vt:lpstr>Bahnschrift</vt:lpstr>
      <vt:lpstr>Calibri</vt:lpstr>
      <vt:lpstr>Garamond</vt:lpstr>
      <vt:lpstr>Wingdings</vt:lpstr>
      <vt:lpstr>SavonVTI</vt:lpstr>
      <vt:lpstr>Webinar CMA’s role  in receivable audit , stock audit and monitoring end use of funds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3</cp:revision>
  <dcterms:created xsi:type="dcterms:W3CDTF">2025-09-24T15:11:29Z</dcterms:created>
  <dcterms:modified xsi:type="dcterms:W3CDTF">2025-09-27T05:35:46Z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