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256" r:id="rId5"/>
    <p:sldId id="257" r:id="rId6"/>
    <p:sldId id="292" r:id="rId7"/>
    <p:sldId id="365" r:id="rId8"/>
    <p:sldId id="366" r:id="rId9"/>
    <p:sldId id="352" r:id="rId10"/>
    <p:sldId id="353" r:id="rId11"/>
    <p:sldId id="351" r:id="rId12"/>
    <p:sldId id="381" r:id="rId13"/>
    <p:sldId id="348" r:id="rId14"/>
    <p:sldId id="347" r:id="rId15"/>
    <p:sldId id="356" r:id="rId16"/>
    <p:sldId id="357" r:id="rId17"/>
    <p:sldId id="376" r:id="rId18"/>
    <p:sldId id="346" r:id="rId19"/>
    <p:sldId id="269" r:id="rId20"/>
    <p:sldId id="270" r:id="rId21"/>
    <p:sldId id="271" r:id="rId22"/>
    <p:sldId id="272" r:id="rId23"/>
    <p:sldId id="273" r:id="rId24"/>
    <p:sldId id="274" r:id="rId25"/>
    <p:sldId id="293" r:id="rId26"/>
    <p:sldId id="275" r:id="rId27"/>
    <p:sldId id="276" r:id="rId28"/>
    <p:sldId id="277" r:id="rId29"/>
    <p:sldId id="278" r:id="rId30"/>
    <p:sldId id="279" r:id="rId31"/>
    <p:sldId id="280" r:id="rId32"/>
    <p:sldId id="281" r:id="rId33"/>
    <p:sldId id="282" r:id="rId34"/>
    <p:sldId id="283" r:id="rId35"/>
    <p:sldId id="284" r:id="rId36"/>
    <p:sldId id="377" r:id="rId37"/>
    <p:sldId id="285" r:id="rId38"/>
    <p:sldId id="378" r:id="rId39"/>
    <p:sldId id="286" r:id="rId40"/>
    <p:sldId id="287" r:id="rId41"/>
    <p:sldId id="380" r:id="rId42"/>
    <p:sldId id="288" r:id="rId43"/>
    <p:sldId id="379" r:id="rId44"/>
    <p:sldId id="289" r:id="rId45"/>
    <p:sldId id="290" r:id="rId46"/>
    <p:sldId id="316" r:id="rId47"/>
    <p:sldId id="317" r:id="rId48"/>
    <p:sldId id="374" r:id="rId49"/>
    <p:sldId id="375" r:id="rId50"/>
    <p:sldId id="371" r:id="rId51"/>
    <p:sldId id="372" r:id="rId52"/>
    <p:sldId id="373" r:id="rId53"/>
    <p:sldId id="29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2" autoAdjust="0"/>
    <p:restoredTop sz="94660"/>
  </p:normalViewPr>
  <p:slideViewPr>
    <p:cSldViewPr snapToGrid="0" showGuides="1">
      <p:cViewPr varScale="1">
        <p:scale>
          <a:sx n="79" d="100"/>
          <a:sy n="79" d="100"/>
        </p:scale>
        <p:origin x="590"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12/13/2024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12/13/2024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12/13/2024</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12/13/2024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12/13/2024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12/13/2024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12/13/2024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12/13/2024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12/13/2024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12/13/2024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12/13/2024</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irdai.gov.in/document-detail?documentId=60354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resource.cdn.icai.org/23727IndAS-104.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br>
              <a:rPr lang="en-US" dirty="0"/>
            </a:br>
            <a:r>
              <a:rPr lang="en-US" dirty="0"/>
              <a:t>Life Insurance Finance </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
        <p:nvSpPr>
          <p:cNvPr id="3" name="Subtitle 2">
            <a:extLst>
              <a:ext uri="{FF2B5EF4-FFF2-40B4-BE49-F238E27FC236}">
                <a16:creationId xmlns:a16="http://schemas.microsoft.com/office/drawing/2014/main" id="{32C11E50-BDEE-4356-8056-8327673115A9}"/>
              </a:ext>
            </a:extLst>
          </p:cNvPr>
          <p:cNvSpPr>
            <a:spLocks noGrp="1"/>
          </p:cNvSpPr>
          <p:nvPr>
            <p:ph type="subTitle" idx="1"/>
          </p:nvPr>
        </p:nvSpPr>
        <p:spPr/>
        <p:txBody>
          <a:bodyPr/>
          <a:lstStyle/>
          <a:p>
            <a:endParaRPr lang="en-GB" dirty="0"/>
          </a:p>
          <a:p>
            <a:r>
              <a:rPr lang="en-GB" dirty="0"/>
              <a:t> A Fundamentals</a:t>
            </a:r>
          </a:p>
        </p:txBody>
      </p:sp>
      <p:pic>
        <p:nvPicPr>
          <p:cNvPr id="2" name="Picture 1">
            <a:extLst>
              <a:ext uri="{FF2B5EF4-FFF2-40B4-BE49-F238E27FC236}">
                <a16:creationId xmlns:a16="http://schemas.microsoft.com/office/drawing/2014/main" id="{F930647D-1559-4F46-B12D-F8BBCF8F1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5381" y="109331"/>
            <a:ext cx="1019048" cy="876190"/>
          </a:xfrm>
          <a:prstGeom prst="rect">
            <a:avLst/>
          </a:prstGeom>
        </p:spPr>
      </p:pic>
      <p:sp>
        <p:nvSpPr>
          <p:cNvPr id="8" name="TextBox 7">
            <a:extLst>
              <a:ext uri="{FF2B5EF4-FFF2-40B4-BE49-F238E27FC236}">
                <a16:creationId xmlns:a16="http://schemas.microsoft.com/office/drawing/2014/main" id="{33661B1E-200D-4D73-8DE6-2E1F667A4609}"/>
              </a:ext>
            </a:extLst>
          </p:cNvPr>
          <p:cNvSpPr txBox="1"/>
          <p:nvPr/>
        </p:nvSpPr>
        <p:spPr>
          <a:xfrm>
            <a:off x="7732635" y="5685417"/>
            <a:ext cx="4432853" cy="1215717"/>
          </a:xfrm>
          <a:prstGeom prst="rect">
            <a:avLst/>
          </a:prstGeom>
          <a:noFill/>
        </p:spPr>
        <p:txBody>
          <a:bodyPr wrap="square" rtlCol="0">
            <a:spAutoFit/>
          </a:bodyPr>
          <a:lstStyle/>
          <a:p>
            <a:r>
              <a:rPr lang="en-GB" b="1" dirty="0">
                <a:solidFill>
                  <a:schemeClr val="bg1"/>
                </a:solidFill>
                <a:latin typeface="+mj-lt"/>
              </a:rPr>
              <a:t>Prof. CMA P N Murthy</a:t>
            </a:r>
          </a:p>
          <a:p>
            <a:r>
              <a:rPr lang="en-GB" sz="1100" dirty="0">
                <a:solidFill>
                  <a:schemeClr val="bg1"/>
                </a:solidFill>
              </a:rPr>
              <a:t>M Com, FCMA, FIII, FLMI(USA), ARA(USA),ACII(UK),MIMA,AIV,AMT</a:t>
            </a:r>
          </a:p>
          <a:p>
            <a:r>
              <a:rPr lang="en-GB" sz="1100" b="1" dirty="0">
                <a:solidFill>
                  <a:schemeClr val="bg1"/>
                </a:solidFill>
              </a:rPr>
              <a:t>Cost Accountant  and Management Consultant</a:t>
            </a:r>
          </a:p>
          <a:p>
            <a:r>
              <a:rPr lang="en-GB" sz="1100" b="1" dirty="0">
                <a:solidFill>
                  <a:schemeClr val="bg1"/>
                </a:solidFill>
              </a:rPr>
              <a:t>Chartered Insurer (London)</a:t>
            </a:r>
          </a:p>
          <a:p>
            <a:r>
              <a:rPr lang="en-GB" sz="1100" b="1" dirty="0">
                <a:solidFill>
                  <a:schemeClr val="bg1"/>
                </a:solidFill>
              </a:rPr>
              <a:t>Insurance and Reinsurance Specialist</a:t>
            </a:r>
          </a:p>
          <a:p>
            <a:r>
              <a:rPr lang="en-GB" sz="1100" b="1" dirty="0">
                <a:solidFill>
                  <a:schemeClr val="bg1"/>
                </a:solidFill>
              </a:rPr>
              <a:t>Accredited Management Teacher </a:t>
            </a:r>
          </a:p>
        </p:txBody>
      </p:sp>
      <p:sp>
        <p:nvSpPr>
          <p:cNvPr id="12" name="TextBox 11">
            <a:extLst>
              <a:ext uri="{FF2B5EF4-FFF2-40B4-BE49-F238E27FC236}">
                <a16:creationId xmlns:a16="http://schemas.microsoft.com/office/drawing/2014/main" id="{379D0174-7AB7-4897-810D-32A75E1F1833}"/>
              </a:ext>
            </a:extLst>
          </p:cNvPr>
          <p:cNvSpPr txBox="1"/>
          <p:nvPr/>
        </p:nvSpPr>
        <p:spPr>
          <a:xfrm>
            <a:off x="5604776" y="304803"/>
            <a:ext cx="5210937" cy="646331"/>
          </a:xfrm>
          <a:prstGeom prst="rect">
            <a:avLst/>
          </a:prstGeom>
          <a:noFill/>
        </p:spPr>
        <p:txBody>
          <a:bodyPr wrap="square" rtlCol="0">
            <a:spAutoFit/>
          </a:bodyPr>
          <a:lstStyle/>
          <a:p>
            <a:pPr algn="ctr"/>
            <a:r>
              <a:rPr lang="en-IN" dirty="0">
                <a:solidFill>
                  <a:schemeClr val="bg1"/>
                </a:solidFill>
              </a:rPr>
              <a:t>Centre for Insurance and Risk Management</a:t>
            </a:r>
          </a:p>
          <a:p>
            <a:pPr algn="ctr"/>
            <a:r>
              <a:rPr lang="en-IN" dirty="0">
                <a:solidFill>
                  <a:schemeClr val="bg1"/>
                </a:solidFill>
              </a:rPr>
              <a:t>Koushal Vikas Foundation ®</a:t>
            </a:r>
          </a:p>
        </p:txBody>
      </p:sp>
      <p:sp>
        <p:nvSpPr>
          <p:cNvPr id="14" name="TextBox 13">
            <a:extLst>
              <a:ext uri="{FF2B5EF4-FFF2-40B4-BE49-F238E27FC236}">
                <a16:creationId xmlns:a16="http://schemas.microsoft.com/office/drawing/2014/main" id="{823AC0F6-CE54-400D-B5DB-91D503B39EB8}"/>
              </a:ext>
            </a:extLst>
          </p:cNvPr>
          <p:cNvSpPr txBox="1"/>
          <p:nvPr/>
        </p:nvSpPr>
        <p:spPr>
          <a:xfrm>
            <a:off x="217768" y="6055809"/>
            <a:ext cx="5210937" cy="1200329"/>
          </a:xfrm>
          <a:prstGeom prst="rect">
            <a:avLst/>
          </a:prstGeom>
          <a:noFill/>
        </p:spPr>
        <p:txBody>
          <a:bodyPr wrap="square" rtlCol="0">
            <a:spAutoFit/>
          </a:bodyPr>
          <a:lstStyle/>
          <a:p>
            <a:pPr algn="ctr"/>
            <a:r>
              <a:rPr lang="en-IN" dirty="0">
                <a:solidFill>
                  <a:schemeClr val="bg1"/>
                </a:solidFill>
              </a:rPr>
              <a:t>cma.pnmurthy@gmail.com</a:t>
            </a:r>
          </a:p>
          <a:p>
            <a:pPr algn="ctr"/>
            <a:r>
              <a:rPr lang="en-IN" dirty="0">
                <a:solidFill>
                  <a:schemeClr val="bg1"/>
                </a:solidFill>
              </a:rPr>
              <a:t>ceo@koushalvikasfoundation.org</a:t>
            </a:r>
          </a:p>
          <a:p>
            <a:pPr algn="ctr"/>
            <a:endParaRPr lang="en-IN" dirty="0">
              <a:solidFill>
                <a:schemeClr val="bg1"/>
              </a:solidFill>
            </a:endParaRPr>
          </a:p>
          <a:p>
            <a:pPr algn="ctr"/>
            <a:endParaRPr lang="en-IN" dirty="0">
              <a:solidFill>
                <a:schemeClr val="bg1"/>
              </a:solidFill>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75F0EA-E130-729E-A0E2-484A691D67E1}"/>
              </a:ext>
            </a:extLst>
          </p:cNvPr>
          <p:cNvPicPr>
            <a:picLocks noChangeAspect="1"/>
          </p:cNvPicPr>
          <p:nvPr/>
        </p:nvPicPr>
        <p:blipFill>
          <a:blip r:embed="rId2"/>
          <a:stretch>
            <a:fillRect/>
          </a:stretch>
        </p:blipFill>
        <p:spPr>
          <a:xfrm>
            <a:off x="355706" y="1296954"/>
            <a:ext cx="11500754" cy="4805266"/>
          </a:xfrm>
          <a:prstGeom prst="rect">
            <a:avLst/>
          </a:prstGeom>
        </p:spPr>
      </p:pic>
    </p:spTree>
    <p:extLst>
      <p:ext uri="{BB962C8B-B14F-4D97-AF65-F5344CB8AC3E}">
        <p14:creationId xmlns:p14="http://schemas.microsoft.com/office/powerpoint/2010/main" val="391654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D85CDE-596B-B457-41AA-DA56EB451A0A}"/>
              </a:ext>
            </a:extLst>
          </p:cNvPr>
          <p:cNvPicPr>
            <a:picLocks noChangeAspect="1"/>
          </p:cNvPicPr>
          <p:nvPr/>
        </p:nvPicPr>
        <p:blipFill>
          <a:blip r:embed="rId2"/>
          <a:stretch>
            <a:fillRect/>
          </a:stretch>
        </p:blipFill>
        <p:spPr>
          <a:xfrm>
            <a:off x="806312" y="323581"/>
            <a:ext cx="3749365" cy="6210838"/>
          </a:xfrm>
          <a:prstGeom prst="rect">
            <a:avLst/>
          </a:prstGeom>
        </p:spPr>
      </p:pic>
      <p:sp>
        <p:nvSpPr>
          <p:cNvPr id="7" name="Oval 6">
            <a:extLst>
              <a:ext uri="{FF2B5EF4-FFF2-40B4-BE49-F238E27FC236}">
                <a16:creationId xmlns:a16="http://schemas.microsoft.com/office/drawing/2014/main" id="{351423A3-6C3E-F1E4-74AF-257E952321D9}"/>
              </a:ext>
            </a:extLst>
          </p:cNvPr>
          <p:cNvSpPr/>
          <p:nvPr/>
        </p:nvSpPr>
        <p:spPr>
          <a:xfrm>
            <a:off x="1082351" y="2789854"/>
            <a:ext cx="1738604" cy="3452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FE0A9E40-D5E4-5FEA-3233-B490F99EB9A9}"/>
              </a:ext>
            </a:extLst>
          </p:cNvPr>
          <p:cNvSpPr/>
          <p:nvPr/>
        </p:nvSpPr>
        <p:spPr>
          <a:xfrm>
            <a:off x="955603" y="5601359"/>
            <a:ext cx="3168528" cy="3452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a:extLst>
              <a:ext uri="{FF2B5EF4-FFF2-40B4-BE49-F238E27FC236}">
                <a16:creationId xmlns:a16="http://schemas.microsoft.com/office/drawing/2014/main" id="{F13FB9C8-FFE9-D0D2-8648-A6BC46E3FDBE}"/>
              </a:ext>
            </a:extLst>
          </p:cNvPr>
          <p:cNvPicPr>
            <a:picLocks noChangeAspect="1"/>
          </p:cNvPicPr>
          <p:nvPr/>
        </p:nvPicPr>
        <p:blipFill>
          <a:blip r:embed="rId3"/>
          <a:stretch>
            <a:fillRect/>
          </a:stretch>
        </p:blipFill>
        <p:spPr>
          <a:xfrm>
            <a:off x="6484774" y="323581"/>
            <a:ext cx="3734124" cy="6180356"/>
          </a:xfrm>
          <a:prstGeom prst="rect">
            <a:avLst/>
          </a:prstGeom>
        </p:spPr>
      </p:pic>
      <p:sp>
        <p:nvSpPr>
          <p:cNvPr id="11" name="Oval 10">
            <a:extLst>
              <a:ext uri="{FF2B5EF4-FFF2-40B4-BE49-F238E27FC236}">
                <a16:creationId xmlns:a16="http://schemas.microsoft.com/office/drawing/2014/main" id="{6F9F9959-9DED-0A48-21E9-BC38C9B1F1D2}"/>
              </a:ext>
            </a:extLst>
          </p:cNvPr>
          <p:cNvSpPr/>
          <p:nvPr/>
        </p:nvSpPr>
        <p:spPr>
          <a:xfrm>
            <a:off x="7010400" y="5601359"/>
            <a:ext cx="2898710" cy="3452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39D158A7-EB5F-98F0-DFC3-382BC452A903}"/>
              </a:ext>
            </a:extLst>
          </p:cNvPr>
          <p:cNvSpPr/>
          <p:nvPr/>
        </p:nvSpPr>
        <p:spPr>
          <a:xfrm>
            <a:off x="6736703" y="1620417"/>
            <a:ext cx="811763" cy="3452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759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B68E13-CE8A-6845-9459-6A24DF52BD23}"/>
              </a:ext>
            </a:extLst>
          </p:cNvPr>
          <p:cNvPicPr>
            <a:picLocks noChangeAspect="1"/>
          </p:cNvPicPr>
          <p:nvPr/>
        </p:nvPicPr>
        <p:blipFill>
          <a:blip r:embed="rId2"/>
          <a:stretch>
            <a:fillRect/>
          </a:stretch>
        </p:blipFill>
        <p:spPr>
          <a:xfrm>
            <a:off x="864832" y="857887"/>
            <a:ext cx="10699182" cy="4301942"/>
          </a:xfrm>
          <a:prstGeom prst="rect">
            <a:avLst/>
          </a:prstGeom>
        </p:spPr>
      </p:pic>
      <p:sp>
        <p:nvSpPr>
          <p:cNvPr id="2" name="Oval 1">
            <a:extLst>
              <a:ext uri="{FF2B5EF4-FFF2-40B4-BE49-F238E27FC236}">
                <a16:creationId xmlns:a16="http://schemas.microsoft.com/office/drawing/2014/main" id="{28E50BDE-60F3-DAAF-FE3D-9A605C8B1A2F}"/>
              </a:ext>
            </a:extLst>
          </p:cNvPr>
          <p:cNvSpPr/>
          <p:nvPr/>
        </p:nvSpPr>
        <p:spPr>
          <a:xfrm>
            <a:off x="10058400" y="4591455"/>
            <a:ext cx="1391055" cy="3891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A3264D6-18FA-C628-D4D1-3EC4EB69EECA}"/>
              </a:ext>
            </a:extLst>
          </p:cNvPr>
          <p:cNvSpPr/>
          <p:nvPr/>
        </p:nvSpPr>
        <p:spPr>
          <a:xfrm>
            <a:off x="8667345" y="4531931"/>
            <a:ext cx="1391055" cy="3891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96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5B8F1-2904-0FCD-B7F3-24492984C2BC}"/>
              </a:ext>
            </a:extLst>
          </p:cNvPr>
          <p:cNvPicPr>
            <a:picLocks noChangeAspect="1"/>
          </p:cNvPicPr>
          <p:nvPr/>
        </p:nvPicPr>
        <p:blipFill>
          <a:blip r:embed="rId2"/>
          <a:stretch>
            <a:fillRect/>
          </a:stretch>
        </p:blipFill>
        <p:spPr>
          <a:xfrm>
            <a:off x="716942" y="1377169"/>
            <a:ext cx="10758115" cy="3241484"/>
          </a:xfrm>
          <a:prstGeom prst="rect">
            <a:avLst/>
          </a:prstGeom>
        </p:spPr>
      </p:pic>
      <p:sp>
        <p:nvSpPr>
          <p:cNvPr id="2" name="Oval 1">
            <a:extLst>
              <a:ext uri="{FF2B5EF4-FFF2-40B4-BE49-F238E27FC236}">
                <a16:creationId xmlns:a16="http://schemas.microsoft.com/office/drawing/2014/main" id="{66FC306C-A70E-2AE5-3B8A-4AB8EEE1641A}"/>
              </a:ext>
            </a:extLst>
          </p:cNvPr>
          <p:cNvSpPr/>
          <p:nvPr/>
        </p:nvSpPr>
        <p:spPr>
          <a:xfrm>
            <a:off x="9902758" y="2149813"/>
            <a:ext cx="1342416" cy="24688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5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5C2A5-1B16-52CC-CD27-72252A1D4D3B}"/>
              </a:ext>
            </a:extLst>
          </p:cNvPr>
          <p:cNvPicPr>
            <a:picLocks noChangeAspect="1"/>
          </p:cNvPicPr>
          <p:nvPr/>
        </p:nvPicPr>
        <p:blipFill>
          <a:blip r:embed="rId2"/>
          <a:stretch>
            <a:fillRect/>
          </a:stretch>
        </p:blipFill>
        <p:spPr>
          <a:xfrm>
            <a:off x="3161489" y="687024"/>
            <a:ext cx="6293796" cy="5880855"/>
          </a:xfrm>
          <a:prstGeom prst="rect">
            <a:avLst/>
          </a:prstGeom>
        </p:spPr>
      </p:pic>
    </p:spTree>
    <p:extLst>
      <p:ext uri="{BB962C8B-B14F-4D97-AF65-F5344CB8AC3E}">
        <p14:creationId xmlns:p14="http://schemas.microsoft.com/office/powerpoint/2010/main" val="325554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F3A03F-7DAD-4AAA-8267-461C9C1E178E}"/>
              </a:ext>
            </a:extLst>
          </p:cNvPr>
          <p:cNvSpPr>
            <a:spLocks noGrp="1"/>
          </p:cNvSpPr>
          <p:nvPr>
            <p:ph type="title" idx="4294967295"/>
          </p:nvPr>
        </p:nvSpPr>
        <p:spPr>
          <a:xfrm>
            <a:off x="1060450" y="2493692"/>
            <a:ext cx="10071100" cy="1684338"/>
          </a:xfrm>
        </p:spPr>
        <p:txBody>
          <a:bodyPr>
            <a:noAutofit/>
          </a:bodyPr>
          <a:lstStyle/>
          <a:p>
            <a:r>
              <a:rPr lang="en-IN" sz="5400" dirty="0">
                <a:solidFill>
                  <a:srgbClr val="C00000"/>
                </a:solidFill>
                <a:latin typeface="+mn-lt"/>
              </a:rPr>
              <a:t>“There is no business like Life Insurance business because there is nothing like Life Insurance”</a:t>
            </a:r>
            <a:endParaRPr lang="en-GB" sz="5400" dirty="0">
              <a:solidFill>
                <a:srgbClr val="C00000"/>
              </a:solidFill>
              <a:latin typeface="+mn-lt"/>
            </a:endParaRPr>
          </a:p>
        </p:txBody>
      </p:sp>
      <p:sp>
        <p:nvSpPr>
          <p:cNvPr id="6" name="Text Placeholder 5">
            <a:extLst>
              <a:ext uri="{FF2B5EF4-FFF2-40B4-BE49-F238E27FC236}">
                <a16:creationId xmlns:a16="http://schemas.microsoft.com/office/drawing/2014/main" id="{74B89617-7C98-4475-A1BA-D6496DD8E6D0}"/>
              </a:ext>
            </a:extLst>
          </p:cNvPr>
          <p:cNvSpPr>
            <a:spLocks noGrp="1"/>
          </p:cNvSpPr>
          <p:nvPr>
            <p:ph type="body" idx="4294967295"/>
          </p:nvPr>
        </p:nvSpPr>
        <p:spPr>
          <a:xfrm>
            <a:off x="6939333" y="4977151"/>
            <a:ext cx="4717645" cy="509587"/>
          </a:xfrm>
        </p:spPr>
        <p:txBody>
          <a:bodyPr/>
          <a:lstStyle/>
          <a:p>
            <a:r>
              <a:rPr lang="en-US" dirty="0">
                <a:solidFill>
                  <a:srgbClr val="C00000"/>
                </a:solidFill>
              </a:rPr>
              <a:t>Fred A Lumb  CLU</a:t>
            </a:r>
            <a:endParaRPr lang="en-GB" dirty="0">
              <a:solidFill>
                <a:srgbClr val="C00000"/>
              </a:solidFill>
            </a:endParaRPr>
          </a:p>
        </p:txBody>
      </p:sp>
    </p:spTree>
    <p:extLst>
      <p:ext uri="{BB962C8B-B14F-4D97-AF65-F5344CB8AC3E}">
        <p14:creationId xmlns:p14="http://schemas.microsoft.com/office/powerpoint/2010/main" val="70880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11AE-EE2A-40EE-A1C7-1536D7A2B28A}"/>
              </a:ext>
            </a:extLst>
          </p:cNvPr>
          <p:cNvSpPr>
            <a:spLocks noGrp="1"/>
          </p:cNvSpPr>
          <p:nvPr>
            <p:ph type="title"/>
          </p:nvPr>
        </p:nvSpPr>
        <p:spPr/>
        <p:txBody>
          <a:bodyPr/>
          <a:lstStyle/>
          <a:p>
            <a:r>
              <a:rPr lang="en-GB" dirty="0"/>
              <a:t>Insurance Finance</a:t>
            </a:r>
          </a:p>
        </p:txBody>
      </p:sp>
      <p:sp>
        <p:nvSpPr>
          <p:cNvPr id="3" name="Content Placeholder 2">
            <a:extLst>
              <a:ext uri="{FF2B5EF4-FFF2-40B4-BE49-F238E27FC236}">
                <a16:creationId xmlns:a16="http://schemas.microsoft.com/office/drawing/2014/main" id="{9AEB4F4A-54F9-4CB4-986F-EAB7C1830697}"/>
              </a:ext>
            </a:extLst>
          </p:cNvPr>
          <p:cNvSpPr>
            <a:spLocks noGrp="1"/>
          </p:cNvSpPr>
          <p:nvPr>
            <p:ph idx="1"/>
          </p:nvPr>
        </p:nvSpPr>
        <p:spPr/>
        <p:txBody>
          <a:bodyPr/>
          <a:lstStyle/>
          <a:p>
            <a:r>
              <a:rPr lang="en-GB" dirty="0"/>
              <a:t>Part of BFSI Industry</a:t>
            </a:r>
          </a:p>
          <a:p>
            <a:r>
              <a:rPr lang="en-GB" dirty="0"/>
              <a:t>Has vast history/ancestry</a:t>
            </a:r>
          </a:p>
          <a:p>
            <a:r>
              <a:rPr lang="en-GB" dirty="0"/>
              <a:t>Transaction Oriented</a:t>
            </a:r>
          </a:p>
          <a:p>
            <a:r>
              <a:rPr lang="en-GB" dirty="0"/>
              <a:t>Cash Rich</a:t>
            </a:r>
          </a:p>
          <a:p>
            <a:r>
              <a:rPr lang="en-GB" dirty="0"/>
              <a:t>Asset Base</a:t>
            </a:r>
          </a:p>
          <a:p>
            <a:r>
              <a:rPr lang="en-GB" dirty="0"/>
              <a:t>Barometer of Economic Growth- GDP Contribution</a:t>
            </a:r>
          </a:p>
          <a:p>
            <a:endParaRPr lang="en-GB" dirty="0"/>
          </a:p>
        </p:txBody>
      </p:sp>
    </p:spTree>
    <p:extLst>
      <p:ext uri="{BB962C8B-B14F-4D97-AF65-F5344CB8AC3E}">
        <p14:creationId xmlns:p14="http://schemas.microsoft.com/office/powerpoint/2010/main" val="407469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E2EF-F98B-4135-A0B6-0E41417B785E}"/>
              </a:ext>
            </a:extLst>
          </p:cNvPr>
          <p:cNvSpPr>
            <a:spLocks noGrp="1"/>
          </p:cNvSpPr>
          <p:nvPr>
            <p:ph type="title"/>
          </p:nvPr>
        </p:nvSpPr>
        <p:spPr/>
        <p:txBody>
          <a:bodyPr/>
          <a:lstStyle/>
          <a:p>
            <a:r>
              <a:rPr lang="en-GB" dirty="0"/>
              <a:t>Accounting Principles</a:t>
            </a:r>
          </a:p>
        </p:txBody>
      </p:sp>
      <p:graphicFrame>
        <p:nvGraphicFramePr>
          <p:cNvPr id="4" name="Table 4">
            <a:extLst>
              <a:ext uri="{FF2B5EF4-FFF2-40B4-BE49-F238E27FC236}">
                <a16:creationId xmlns:a16="http://schemas.microsoft.com/office/drawing/2014/main" id="{80701360-4754-433A-9681-C30D493CA674}"/>
              </a:ext>
            </a:extLst>
          </p:cNvPr>
          <p:cNvGraphicFramePr>
            <a:graphicFrameLocks noGrp="1"/>
          </p:cNvGraphicFramePr>
          <p:nvPr>
            <p:ph idx="1"/>
            <p:extLst>
              <p:ext uri="{D42A27DB-BD31-4B8C-83A1-F6EECF244321}">
                <p14:modId xmlns:p14="http://schemas.microsoft.com/office/powerpoint/2010/main" val="1675411162"/>
              </p:ext>
            </p:extLst>
          </p:nvPr>
        </p:nvGraphicFramePr>
        <p:xfrm>
          <a:off x="1104900" y="1600200"/>
          <a:ext cx="9982200" cy="2661920"/>
        </p:xfrm>
        <a:graphic>
          <a:graphicData uri="http://schemas.openxmlformats.org/drawingml/2006/table">
            <a:tbl>
              <a:tblPr firstRow="1" bandRow="1">
                <a:tableStyleId>{5C22544A-7EE6-4342-B048-85BDC9FD1C3A}</a:tableStyleId>
              </a:tblPr>
              <a:tblGrid>
                <a:gridCol w="4991100">
                  <a:extLst>
                    <a:ext uri="{9D8B030D-6E8A-4147-A177-3AD203B41FA5}">
                      <a16:colId xmlns:a16="http://schemas.microsoft.com/office/drawing/2014/main" val="2379334596"/>
                    </a:ext>
                  </a:extLst>
                </a:gridCol>
                <a:gridCol w="4991100">
                  <a:extLst>
                    <a:ext uri="{9D8B030D-6E8A-4147-A177-3AD203B41FA5}">
                      <a16:colId xmlns:a16="http://schemas.microsoft.com/office/drawing/2014/main" val="1852507116"/>
                    </a:ext>
                  </a:extLst>
                </a:gridCol>
              </a:tblGrid>
              <a:tr h="370840">
                <a:tc>
                  <a:txBody>
                    <a:bodyPr/>
                    <a:lstStyle/>
                    <a:p>
                      <a:pPr algn="ctr"/>
                      <a:r>
                        <a:rPr lang="en-GB" dirty="0"/>
                        <a:t>Account Type</a:t>
                      </a:r>
                    </a:p>
                  </a:txBody>
                  <a:tcPr/>
                </a:tc>
                <a:tc>
                  <a:txBody>
                    <a:bodyPr/>
                    <a:lstStyle/>
                    <a:p>
                      <a:pPr algn="ctr"/>
                      <a:r>
                        <a:rPr lang="en-GB" dirty="0"/>
                        <a:t>Principle</a:t>
                      </a:r>
                    </a:p>
                  </a:txBody>
                  <a:tcPr/>
                </a:tc>
                <a:extLst>
                  <a:ext uri="{0D108BD9-81ED-4DB2-BD59-A6C34878D82A}">
                    <a16:rowId xmlns:a16="http://schemas.microsoft.com/office/drawing/2014/main" val="4036730713"/>
                  </a:ext>
                </a:extLst>
              </a:tr>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4284584717"/>
                  </a:ext>
                </a:extLst>
              </a:tr>
              <a:tr h="370840">
                <a:tc>
                  <a:txBody>
                    <a:bodyPr/>
                    <a:lstStyle/>
                    <a:p>
                      <a:r>
                        <a:rPr lang="en-GB" dirty="0"/>
                        <a:t>1. Personal Account</a:t>
                      </a:r>
                    </a:p>
                  </a:txBody>
                  <a:tcPr/>
                </a:tc>
                <a:tc>
                  <a:txBody>
                    <a:bodyPr/>
                    <a:lstStyle/>
                    <a:p>
                      <a:r>
                        <a:rPr lang="en-GB" dirty="0"/>
                        <a:t>Debit- Receiver</a:t>
                      </a:r>
                    </a:p>
                    <a:p>
                      <a:r>
                        <a:rPr lang="en-GB" dirty="0"/>
                        <a:t>Credit- Giver</a:t>
                      </a:r>
                    </a:p>
                  </a:txBody>
                  <a:tcPr/>
                </a:tc>
                <a:extLst>
                  <a:ext uri="{0D108BD9-81ED-4DB2-BD59-A6C34878D82A}">
                    <a16:rowId xmlns:a16="http://schemas.microsoft.com/office/drawing/2014/main" val="52254052"/>
                  </a:ext>
                </a:extLst>
              </a:tr>
              <a:tr h="370840">
                <a:tc>
                  <a:txBody>
                    <a:bodyPr/>
                    <a:lstStyle/>
                    <a:p>
                      <a:r>
                        <a:rPr lang="en-GB" dirty="0"/>
                        <a:t>2. Real Account</a:t>
                      </a:r>
                    </a:p>
                  </a:txBody>
                  <a:tcPr/>
                </a:tc>
                <a:tc>
                  <a:txBody>
                    <a:bodyPr/>
                    <a:lstStyle/>
                    <a:p>
                      <a:r>
                        <a:rPr lang="en-GB" dirty="0"/>
                        <a:t>Debit- What comes in</a:t>
                      </a:r>
                    </a:p>
                    <a:p>
                      <a:r>
                        <a:rPr lang="en-GB" dirty="0"/>
                        <a:t>Credit- What goes out</a:t>
                      </a:r>
                    </a:p>
                  </a:txBody>
                  <a:tcPr/>
                </a:tc>
                <a:extLst>
                  <a:ext uri="{0D108BD9-81ED-4DB2-BD59-A6C34878D82A}">
                    <a16:rowId xmlns:a16="http://schemas.microsoft.com/office/drawing/2014/main" val="3887941400"/>
                  </a:ext>
                </a:extLst>
              </a:tr>
              <a:tr h="370840">
                <a:tc>
                  <a:txBody>
                    <a:bodyPr/>
                    <a:lstStyle/>
                    <a:p>
                      <a:r>
                        <a:rPr lang="en-GB" dirty="0"/>
                        <a:t>3. Nominal Account</a:t>
                      </a:r>
                    </a:p>
                  </a:txBody>
                  <a:tcPr/>
                </a:tc>
                <a:tc>
                  <a:txBody>
                    <a:bodyPr/>
                    <a:lstStyle/>
                    <a:p>
                      <a:r>
                        <a:rPr lang="en-GB" dirty="0"/>
                        <a:t>Debit- Expenses &amp; Losses</a:t>
                      </a:r>
                    </a:p>
                    <a:p>
                      <a:r>
                        <a:rPr lang="en-GB" dirty="0"/>
                        <a:t>Credit- Income &amp; Gain</a:t>
                      </a:r>
                    </a:p>
                  </a:txBody>
                  <a:tcPr/>
                </a:tc>
                <a:extLst>
                  <a:ext uri="{0D108BD9-81ED-4DB2-BD59-A6C34878D82A}">
                    <a16:rowId xmlns:a16="http://schemas.microsoft.com/office/drawing/2014/main" val="248561935"/>
                  </a:ext>
                </a:extLst>
              </a:tr>
            </a:tbl>
          </a:graphicData>
        </a:graphic>
      </p:graphicFrame>
      <p:graphicFrame>
        <p:nvGraphicFramePr>
          <p:cNvPr id="6" name="Table 6">
            <a:extLst>
              <a:ext uri="{FF2B5EF4-FFF2-40B4-BE49-F238E27FC236}">
                <a16:creationId xmlns:a16="http://schemas.microsoft.com/office/drawing/2014/main" id="{ED25C752-22A5-4A1F-A707-FAD0A7D807B6}"/>
              </a:ext>
            </a:extLst>
          </p:cNvPr>
          <p:cNvGraphicFramePr>
            <a:graphicFrameLocks noGrp="1"/>
          </p:cNvGraphicFramePr>
          <p:nvPr>
            <p:extLst>
              <p:ext uri="{D42A27DB-BD31-4B8C-83A1-F6EECF244321}">
                <p14:modId xmlns:p14="http://schemas.microsoft.com/office/powerpoint/2010/main" val="562189511"/>
              </p:ext>
            </p:extLst>
          </p:nvPr>
        </p:nvGraphicFramePr>
        <p:xfrm>
          <a:off x="1104900" y="4556760"/>
          <a:ext cx="8128000" cy="22250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946938952"/>
                    </a:ext>
                  </a:extLst>
                </a:gridCol>
              </a:tblGrid>
              <a:tr h="370840">
                <a:tc>
                  <a:txBody>
                    <a:bodyPr/>
                    <a:lstStyle/>
                    <a:p>
                      <a:r>
                        <a:rPr lang="en-GB" dirty="0"/>
                        <a:t>Books of Accounts</a:t>
                      </a:r>
                    </a:p>
                  </a:txBody>
                  <a:tcPr/>
                </a:tc>
                <a:extLst>
                  <a:ext uri="{0D108BD9-81ED-4DB2-BD59-A6C34878D82A}">
                    <a16:rowId xmlns:a16="http://schemas.microsoft.com/office/drawing/2014/main" val="1927274587"/>
                  </a:ext>
                </a:extLst>
              </a:tr>
              <a:tr h="370840">
                <a:tc>
                  <a:txBody>
                    <a:bodyPr/>
                    <a:lstStyle/>
                    <a:p>
                      <a:pPr marL="342900" indent="-342900">
                        <a:buAutoNum type="arabicPeriod"/>
                      </a:pPr>
                      <a:r>
                        <a:rPr lang="en-GB" dirty="0"/>
                        <a:t>Journal – Transaction</a:t>
                      </a:r>
                    </a:p>
                  </a:txBody>
                  <a:tcPr/>
                </a:tc>
                <a:extLst>
                  <a:ext uri="{0D108BD9-81ED-4DB2-BD59-A6C34878D82A}">
                    <a16:rowId xmlns:a16="http://schemas.microsoft.com/office/drawing/2014/main" val="2317146429"/>
                  </a:ext>
                </a:extLst>
              </a:tr>
              <a:tr h="370840">
                <a:tc>
                  <a:txBody>
                    <a:bodyPr/>
                    <a:lstStyle/>
                    <a:p>
                      <a:r>
                        <a:rPr lang="en-GB" dirty="0"/>
                        <a:t>2. Ledger Accounts – Principal Ledger</a:t>
                      </a:r>
                    </a:p>
                  </a:txBody>
                  <a:tcPr/>
                </a:tc>
                <a:extLst>
                  <a:ext uri="{0D108BD9-81ED-4DB2-BD59-A6C34878D82A}">
                    <a16:rowId xmlns:a16="http://schemas.microsoft.com/office/drawing/2014/main" val="460544563"/>
                  </a:ext>
                </a:extLst>
              </a:tr>
              <a:tr h="370840">
                <a:tc>
                  <a:txBody>
                    <a:bodyPr/>
                    <a:lstStyle/>
                    <a:p>
                      <a:r>
                        <a:rPr lang="en-GB" dirty="0"/>
                        <a:t>3. Cash Book, Bank Ledger, BRS</a:t>
                      </a:r>
                    </a:p>
                  </a:txBody>
                  <a:tcPr/>
                </a:tc>
                <a:extLst>
                  <a:ext uri="{0D108BD9-81ED-4DB2-BD59-A6C34878D82A}">
                    <a16:rowId xmlns:a16="http://schemas.microsoft.com/office/drawing/2014/main" val="1235357335"/>
                  </a:ext>
                </a:extLst>
              </a:tr>
              <a:tr h="370840">
                <a:tc>
                  <a:txBody>
                    <a:bodyPr/>
                    <a:lstStyle/>
                    <a:p>
                      <a:r>
                        <a:rPr lang="en-GB" dirty="0"/>
                        <a:t>4. Trial Balance, </a:t>
                      </a:r>
                    </a:p>
                  </a:txBody>
                  <a:tcPr/>
                </a:tc>
                <a:extLst>
                  <a:ext uri="{0D108BD9-81ED-4DB2-BD59-A6C34878D82A}">
                    <a16:rowId xmlns:a16="http://schemas.microsoft.com/office/drawing/2014/main" val="2822121293"/>
                  </a:ext>
                </a:extLst>
              </a:tr>
              <a:tr h="370840">
                <a:tc>
                  <a:txBody>
                    <a:bodyPr/>
                    <a:lstStyle/>
                    <a:p>
                      <a:r>
                        <a:rPr lang="en-GB" dirty="0"/>
                        <a:t>5. Journal- Rectifications</a:t>
                      </a:r>
                    </a:p>
                  </a:txBody>
                  <a:tcPr/>
                </a:tc>
                <a:extLst>
                  <a:ext uri="{0D108BD9-81ED-4DB2-BD59-A6C34878D82A}">
                    <a16:rowId xmlns:a16="http://schemas.microsoft.com/office/drawing/2014/main" val="2566644510"/>
                  </a:ext>
                </a:extLst>
              </a:tr>
            </a:tbl>
          </a:graphicData>
        </a:graphic>
      </p:graphicFrame>
    </p:spTree>
    <p:extLst>
      <p:ext uri="{BB962C8B-B14F-4D97-AF65-F5344CB8AC3E}">
        <p14:creationId xmlns:p14="http://schemas.microsoft.com/office/powerpoint/2010/main" val="236845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91E5-1A6B-49CA-A87B-DB618F7E11A3}"/>
              </a:ext>
            </a:extLst>
          </p:cNvPr>
          <p:cNvSpPr>
            <a:spLocks noGrp="1"/>
          </p:cNvSpPr>
          <p:nvPr>
            <p:ph type="title"/>
          </p:nvPr>
        </p:nvSpPr>
        <p:spPr/>
        <p:txBody>
          <a:bodyPr/>
          <a:lstStyle/>
          <a:p>
            <a:r>
              <a:rPr lang="en-GB" dirty="0"/>
              <a:t>Other important aspects</a:t>
            </a:r>
          </a:p>
        </p:txBody>
      </p:sp>
      <p:sp>
        <p:nvSpPr>
          <p:cNvPr id="3" name="Content Placeholder 2">
            <a:extLst>
              <a:ext uri="{FF2B5EF4-FFF2-40B4-BE49-F238E27FC236}">
                <a16:creationId xmlns:a16="http://schemas.microsoft.com/office/drawing/2014/main" id="{CD329794-D3EE-49E4-8353-F8E4C2AB3B9F}"/>
              </a:ext>
            </a:extLst>
          </p:cNvPr>
          <p:cNvSpPr>
            <a:spLocks noGrp="1"/>
          </p:cNvSpPr>
          <p:nvPr>
            <p:ph idx="1"/>
          </p:nvPr>
        </p:nvSpPr>
        <p:spPr/>
        <p:txBody>
          <a:bodyPr/>
          <a:lstStyle/>
          <a:p>
            <a:r>
              <a:rPr lang="en-GB" dirty="0"/>
              <a:t>Capital &amp; Revenue : Receipts &amp; Expenditure</a:t>
            </a:r>
          </a:p>
          <a:p>
            <a:r>
              <a:rPr lang="en-GB" dirty="0"/>
              <a:t>Deferred Revenue Expenditure:  Expense of revenue nature but benefit available for more than one year so written off in more than one year. </a:t>
            </a:r>
            <a:r>
              <a:rPr lang="en-GB" dirty="0" err="1"/>
              <a:t>Eg</a:t>
            </a:r>
            <a:r>
              <a:rPr lang="en-GB" dirty="0"/>
              <a:t>: Publicity expenses- R&amp;D exp- Preliminary Expenses etc</a:t>
            </a:r>
          </a:p>
          <a:p>
            <a:endParaRPr lang="en-GB" dirty="0"/>
          </a:p>
        </p:txBody>
      </p:sp>
    </p:spTree>
    <p:extLst>
      <p:ext uri="{BB962C8B-B14F-4D97-AF65-F5344CB8AC3E}">
        <p14:creationId xmlns:p14="http://schemas.microsoft.com/office/powerpoint/2010/main" val="360759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3C00-02C4-44A7-B0D9-71CDFBAAAFA8}"/>
              </a:ext>
            </a:extLst>
          </p:cNvPr>
          <p:cNvSpPr>
            <a:spLocks noGrp="1"/>
          </p:cNvSpPr>
          <p:nvPr>
            <p:ph type="title"/>
          </p:nvPr>
        </p:nvSpPr>
        <p:spPr/>
        <p:txBody>
          <a:bodyPr/>
          <a:lstStyle/>
          <a:p>
            <a:r>
              <a:rPr lang="en-GB" dirty="0"/>
              <a:t>Life Insurance Business Defined:</a:t>
            </a:r>
          </a:p>
        </p:txBody>
      </p:sp>
      <p:sp>
        <p:nvSpPr>
          <p:cNvPr id="3" name="Content Placeholder 2">
            <a:extLst>
              <a:ext uri="{FF2B5EF4-FFF2-40B4-BE49-F238E27FC236}">
                <a16:creationId xmlns:a16="http://schemas.microsoft.com/office/drawing/2014/main" id="{12B9DBDD-3BEB-4497-B4C0-2B060BFCD824}"/>
              </a:ext>
            </a:extLst>
          </p:cNvPr>
          <p:cNvSpPr>
            <a:spLocks noGrp="1"/>
          </p:cNvSpPr>
          <p:nvPr>
            <p:ph idx="1"/>
          </p:nvPr>
        </p:nvSpPr>
        <p:spPr/>
        <p:txBody>
          <a:bodyPr>
            <a:normAutofit fontScale="92500" lnSpcReduction="10000"/>
          </a:bodyPr>
          <a:lstStyle/>
          <a:p>
            <a:r>
              <a:rPr lang="en-GB" dirty="0"/>
              <a:t>Life Insurance Business Sec 2(11) Insurance Act, 1938: </a:t>
            </a:r>
            <a:endParaRPr lang="en-IN" dirty="0"/>
          </a:p>
          <a:p>
            <a:r>
              <a:rPr lang="en-IN" dirty="0"/>
              <a:t>“2(11) “life insurance business” means the business of effecting contracts of insurance upon human life, including any contract whereby the payment of money is assured on death (except death by accident only) or the happening of any contingency dependent on human life, and any contract which is subject to payment of premiums for a term dependent on human life and shall be deemed to</a:t>
            </a:r>
          </a:p>
          <a:p>
            <a:r>
              <a:rPr lang="en-IN" dirty="0"/>
              <a:t>include—</a:t>
            </a:r>
          </a:p>
          <a:p>
            <a:r>
              <a:rPr lang="en-IN" dirty="0"/>
              <a:t>(a) the granting of disability and double or triple indemnity accident benefits, if so provided in the contract of insurance,</a:t>
            </a:r>
          </a:p>
          <a:p>
            <a:r>
              <a:rPr lang="en-IN" dirty="0"/>
              <a:t>(b) the granting of annuities upon human life ; and</a:t>
            </a:r>
          </a:p>
          <a:p>
            <a:r>
              <a:rPr lang="en-IN" dirty="0"/>
              <a:t>(c) the granting of superannuation allowances and [benefit payable out of any fund] applicable solely to the relief and maintenance of persons engaged or who have been engaged in any particular profession, trade or employment or of the dependents of such persons ;]</a:t>
            </a:r>
          </a:p>
          <a:p>
            <a:endParaRPr lang="en-GB" dirty="0"/>
          </a:p>
        </p:txBody>
      </p:sp>
    </p:spTree>
    <p:extLst>
      <p:ext uri="{BB962C8B-B14F-4D97-AF65-F5344CB8AC3E}">
        <p14:creationId xmlns:p14="http://schemas.microsoft.com/office/powerpoint/2010/main" val="34257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idx="1"/>
          </p:nvPr>
        </p:nvSpPr>
        <p:spPr>
          <a:xfrm>
            <a:off x="1104900" y="1401420"/>
            <a:ext cx="9982200" cy="5181600"/>
          </a:xfrm>
        </p:spPr>
        <p:txBody>
          <a:bodyPr>
            <a:normAutofit fontScale="77500" lnSpcReduction="20000"/>
          </a:bodyPr>
          <a:lstStyle/>
          <a:p>
            <a:r>
              <a:rPr lang="en-US" dirty="0"/>
              <a:t>Why this discussion today?</a:t>
            </a:r>
          </a:p>
          <a:p>
            <a:r>
              <a:rPr lang="en-US" dirty="0"/>
              <a:t>Insurance Finance- Fundamentals</a:t>
            </a:r>
          </a:p>
          <a:p>
            <a:r>
              <a:rPr lang="en-US" dirty="0"/>
              <a:t>Fundamentals of Accounts/Principles</a:t>
            </a:r>
          </a:p>
          <a:p>
            <a:r>
              <a:rPr lang="en-US" dirty="0"/>
              <a:t>Revenue/Income Accounting: </a:t>
            </a:r>
          </a:p>
          <a:p>
            <a:pPr lvl="1"/>
            <a:r>
              <a:rPr lang="en-US" dirty="0"/>
              <a:t>Premium</a:t>
            </a:r>
          </a:p>
          <a:p>
            <a:pPr lvl="1"/>
            <a:r>
              <a:rPr lang="en-US" dirty="0"/>
              <a:t>Other Income</a:t>
            </a:r>
          </a:p>
          <a:p>
            <a:r>
              <a:rPr lang="en-US" dirty="0"/>
              <a:t>Expenses Accounting:</a:t>
            </a:r>
          </a:p>
          <a:p>
            <a:pPr lvl="1"/>
            <a:r>
              <a:rPr lang="en-US" dirty="0"/>
              <a:t>Policy Disbursements</a:t>
            </a:r>
          </a:p>
          <a:p>
            <a:pPr lvl="1"/>
            <a:r>
              <a:rPr lang="en-US" dirty="0"/>
              <a:t>Other Management Expenses</a:t>
            </a:r>
          </a:p>
          <a:p>
            <a:r>
              <a:rPr lang="en-US" dirty="0"/>
              <a:t>Investment Accounting</a:t>
            </a:r>
          </a:p>
          <a:p>
            <a:r>
              <a:rPr lang="en-US" dirty="0"/>
              <a:t>Final Accounts : Revenue Account &amp; Balance Sheet</a:t>
            </a:r>
          </a:p>
          <a:p>
            <a:r>
              <a:rPr lang="en-US" dirty="0"/>
              <a:t>IRDA Regulations</a:t>
            </a:r>
          </a:p>
          <a:p>
            <a:r>
              <a:rPr lang="en-US" dirty="0"/>
              <a:t>Budgetary Control</a:t>
            </a:r>
          </a:p>
          <a:p>
            <a:r>
              <a:rPr lang="en-US" dirty="0"/>
              <a:t>Accounting Standards</a:t>
            </a:r>
          </a:p>
          <a:p>
            <a:r>
              <a:rPr lang="en-US" dirty="0"/>
              <a:t>Audit</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C1DB-561A-418D-83E3-3C8268C31111}"/>
              </a:ext>
            </a:extLst>
          </p:cNvPr>
          <p:cNvSpPr>
            <a:spLocks noGrp="1"/>
          </p:cNvSpPr>
          <p:nvPr>
            <p:ph type="title"/>
          </p:nvPr>
        </p:nvSpPr>
        <p:spPr/>
        <p:txBody>
          <a:bodyPr/>
          <a:lstStyle/>
          <a:p>
            <a:r>
              <a:rPr lang="en-GB" dirty="0"/>
              <a:t>Important Terms:</a:t>
            </a:r>
          </a:p>
        </p:txBody>
      </p:sp>
      <p:sp>
        <p:nvSpPr>
          <p:cNvPr id="3" name="Content Placeholder 2">
            <a:extLst>
              <a:ext uri="{FF2B5EF4-FFF2-40B4-BE49-F238E27FC236}">
                <a16:creationId xmlns:a16="http://schemas.microsoft.com/office/drawing/2014/main" id="{C70EABCD-5A3C-4EF5-B280-A48EA9D36F1E}"/>
              </a:ext>
            </a:extLst>
          </p:cNvPr>
          <p:cNvSpPr>
            <a:spLocks noGrp="1"/>
          </p:cNvSpPr>
          <p:nvPr>
            <p:ph idx="1"/>
          </p:nvPr>
        </p:nvSpPr>
        <p:spPr/>
        <p:txBody>
          <a:bodyPr/>
          <a:lstStyle/>
          <a:p>
            <a:r>
              <a:rPr lang="en-GB" dirty="0"/>
              <a:t>Sum Assured: is the face value of the Policy</a:t>
            </a:r>
          </a:p>
          <a:p>
            <a:r>
              <a:rPr lang="en-GB" dirty="0"/>
              <a:t>Premiums: are the monies paid consideration for securing the insurance contract</a:t>
            </a:r>
          </a:p>
          <a:p>
            <a:r>
              <a:rPr lang="en-GB" dirty="0"/>
              <a:t>Forms of premiums:</a:t>
            </a:r>
          </a:p>
          <a:p>
            <a:pPr lvl="1"/>
            <a:r>
              <a:rPr lang="en-GB" dirty="0"/>
              <a:t>First Premium</a:t>
            </a:r>
          </a:p>
          <a:p>
            <a:pPr lvl="1"/>
            <a:r>
              <a:rPr lang="en-GB" dirty="0"/>
              <a:t>First Year Premium</a:t>
            </a:r>
          </a:p>
          <a:p>
            <a:pPr lvl="1"/>
            <a:r>
              <a:rPr lang="en-GB" dirty="0"/>
              <a:t>Renewal Premium</a:t>
            </a:r>
          </a:p>
          <a:p>
            <a:pPr lvl="1"/>
            <a:r>
              <a:rPr lang="en-GB" dirty="0"/>
              <a:t>Single Premium</a:t>
            </a:r>
          </a:p>
          <a:p>
            <a:pPr lvl="1"/>
            <a:r>
              <a:rPr lang="en-GB" dirty="0"/>
              <a:t>Extra Premium</a:t>
            </a:r>
          </a:p>
          <a:p>
            <a:r>
              <a:rPr lang="en-GB" dirty="0"/>
              <a:t>Lapse: Policy is said to lapse when contract terminates due to non-payment of premiums before the contract period (policy term)</a:t>
            </a:r>
          </a:p>
          <a:p>
            <a:r>
              <a:rPr lang="en-GB" dirty="0"/>
              <a:t>Reduced Paid Up: if stipulated premiums are paid then on lapsation, benefits get reduced to paid up (PUV)</a:t>
            </a:r>
          </a:p>
          <a:p>
            <a:endParaRPr lang="en-GB" dirty="0"/>
          </a:p>
        </p:txBody>
      </p:sp>
    </p:spTree>
    <p:extLst>
      <p:ext uri="{BB962C8B-B14F-4D97-AF65-F5344CB8AC3E}">
        <p14:creationId xmlns:p14="http://schemas.microsoft.com/office/powerpoint/2010/main" val="109497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33A2-C377-460D-976E-EECDC6B59132}"/>
              </a:ext>
            </a:extLst>
          </p:cNvPr>
          <p:cNvSpPr>
            <a:spLocks noGrp="1"/>
          </p:cNvSpPr>
          <p:nvPr>
            <p:ph type="title"/>
          </p:nvPr>
        </p:nvSpPr>
        <p:spPr/>
        <p:txBody>
          <a:bodyPr/>
          <a:lstStyle/>
          <a:p>
            <a:r>
              <a:rPr lang="en-GB" dirty="0"/>
              <a:t>Important Terms:</a:t>
            </a:r>
          </a:p>
        </p:txBody>
      </p:sp>
      <p:sp>
        <p:nvSpPr>
          <p:cNvPr id="3" name="Content Placeholder 2">
            <a:extLst>
              <a:ext uri="{FF2B5EF4-FFF2-40B4-BE49-F238E27FC236}">
                <a16:creationId xmlns:a16="http://schemas.microsoft.com/office/drawing/2014/main" id="{2724C4CD-DCC6-4264-9EC5-B062CFAB99A0}"/>
              </a:ext>
            </a:extLst>
          </p:cNvPr>
          <p:cNvSpPr>
            <a:spLocks noGrp="1"/>
          </p:cNvSpPr>
          <p:nvPr>
            <p:ph idx="1"/>
          </p:nvPr>
        </p:nvSpPr>
        <p:spPr/>
        <p:txBody>
          <a:bodyPr/>
          <a:lstStyle/>
          <a:p>
            <a:r>
              <a:rPr lang="en-GB" dirty="0"/>
              <a:t>Surrender Value : is the specified % of PUV</a:t>
            </a:r>
          </a:p>
          <a:p>
            <a:r>
              <a:rPr lang="en-GB" dirty="0"/>
              <a:t>GSV:  Sec 113 of Insurance Act : (LIC) [{TP-(FYP+TEP}*30%)</a:t>
            </a:r>
          </a:p>
          <a:p>
            <a:r>
              <a:rPr lang="en-GB" dirty="0"/>
              <a:t>Life Fund: Excess of Level Premiums over (Mortality Exp +Mgt Exp)</a:t>
            </a:r>
          </a:p>
          <a:p>
            <a:r>
              <a:rPr lang="en-GB" dirty="0"/>
              <a:t>Actuarial Valuation: Valuation of surplus/Deficit </a:t>
            </a:r>
          </a:p>
          <a:p>
            <a:r>
              <a:rPr lang="en-GB" dirty="0"/>
              <a:t>Valuation of </a:t>
            </a:r>
            <a:r>
              <a:rPr lang="en-GB" dirty="0" err="1"/>
              <a:t>Liablity</a:t>
            </a:r>
            <a:r>
              <a:rPr lang="en-GB" dirty="0"/>
              <a:t>: [PV of future claims Payable- PV of future premiums receivable]</a:t>
            </a:r>
          </a:p>
          <a:p>
            <a:r>
              <a:rPr lang="en-GB" dirty="0"/>
              <a:t>Surplus= (LF-liability) being  positive</a:t>
            </a:r>
          </a:p>
          <a:p>
            <a:r>
              <a:rPr lang="en-GB" dirty="0"/>
              <a:t>Deficit = (LF-liability) being  negative</a:t>
            </a:r>
          </a:p>
          <a:p>
            <a:r>
              <a:rPr lang="en-GB" dirty="0"/>
              <a:t>With Profits/Participating Policies: Attracting Bonus</a:t>
            </a:r>
          </a:p>
          <a:p>
            <a:r>
              <a:rPr lang="en-GB" dirty="0"/>
              <a:t>Without Profits/Non-Participating: No Bonus element</a:t>
            </a:r>
          </a:p>
          <a:p>
            <a:endParaRPr lang="en-GB" dirty="0"/>
          </a:p>
        </p:txBody>
      </p:sp>
    </p:spTree>
    <p:extLst>
      <p:ext uri="{BB962C8B-B14F-4D97-AF65-F5344CB8AC3E}">
        <p14:creationId xmlns:p14="http://schemas.microsoft.com/office/powerpoint/2010/main" val="315220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AED4-12AC-AD5E-6B66-0D16B591FCA8}"/>
              </a:ext>
            </a:extLst>
          </p:cNvPr>
          <p:cNvSpPr>
            <a:spLocks noGrp="1"/>
          </p:cNvSpPr>
          <p:nvPr>
            <p:ph type="title"/>
          </p:nvPr>
        </p:nvSpPr>
        <p:spPr/>
        <p:txBody>
          <a:bodyPr/>
          <a:lstStyle/>
          <a:p>
            <a:r>
              <a:rPr lang="en-US" dirty="0"/>
              <a:t>Premium</a:t>
            </a:r>
          </a:p>
        </p:txBody>
      </p:sp>
      <p:sp>
        <p:nvSpPr>
          <p:cNvPr id="3" name="Content Placeholder 2">
            <a:extLst>
              <a:ext uri="{FF2B5EF4-FFF2-40B4-BE49-F238E27FC236}">
                <a16:creationId xmlns:a16="http://schemas.microsoft.com/office/drawing/2014/main" id="{45103191-DC40-908D-A3F5-F5784F86FB94}"/>
              </a:ext>
            </a:extLst>
          </p:cNvPr>
          <p:cNvSpPr>
            <a:spLocks noGrp="1"/>
          </p:cNvSpPr>
          <p:nvPr>
            <p:ph idx="1"/>
          </p:nvPr>
        </p:nvSpPr>
        <p:spPr>
          <a:xfrm>
            <a:off x="1211904" y="1449141"/>
            <a:ext cx="9982200" cy="4572000"/>
          </a:xfrm>
        </p:spPr>
        <p:txBody>
          <a:bodyPr/>
          <a:lstStyle/>
          <a:p>
            <a:r>
              <a:rPr lang="en-US" dirty="0"/>
              <a:t>Mortality Curve-Level Premium- Surplus/Deficit</a:t>
            </a:r>
          </a:p>
        </p:txBody>
      </p:sp>
      <p:cxnSp>
        <p:nvCxnSpPr>
          <p:cNvPr id="5" name="Straight Arrow Connector 4">
            <a:extLst>
              <a:ext uri="{FF2B5EF4-FFF2-40B4-BE49-F238E27FC236}">
                <a16:creationId xmlns:a16="http://schemas.microsoft.com/office/drawing/2014/main" id="{C73E33BB-FC95-42AB-05CF-1EDE7ED9B4EB}"/>
              </a:ext>
            </a:extLst>
          </p:cNvPr>
          <p:cNvCxnSpPr/>
          <p:nvPr/>
        </p:nvCxnSpPr>
        <p:spPr>
          <a:xfrm flipV="1">
            <a:off x="1702340" y="2013626"/>
            <a:ext cx="0" cy="380351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2F34CA9-2EA5-34EC-B097-D8625EDC8078}"/>
              </a:ext>
            </a:extLst>
          </p:cNvPr>
          <p:cNvCxnSpPr/>
          <p:nvPr/>
        </p:nvCxnSpPr>
        <p:spPr>
          <a:xfrm>
            <a:off x="1702340" y="5817140"/>
            <a:ext cx="6527259"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79252733-B694-73F6-E164-45C17BDB2FB5}"/>
              </a:ext>
            </a:extLst>
          </p:cNvPr>
          <p:cNvSpPr/>
          <p:nvPr/>
        </p:nvSpPr>
        <p:spPr>
          <a:xfrm rot="7874375">
            <a:off x="2222016" y="1474203"/>
            <a:ext cx="4571999" cy="2149812"/>
          </a:xfrm>
          <a:prstGeom prst="arc">
            <a:avLst>
              <a:gd name="adj1" fmla="val 11590424"/>
              <a:gd name="adj2" fmla="val 0"/>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319CFA5-EA3F-EBD6-FF9E-58D3B03C558B}"/>
              </a:ext>
            </a:extLst>
          </p:cNvPr>
          <p:cNvCxnSpPr>
            <a:cxnSpLocks/>
          </p:cNvCxnSpPr>
          <p:nvPr/>
        </p:nvCxnSpPr>
        <p:spPr>
          <a:xfrm flipV="1">
            <a:off x="2383277" y="3414409"/>
            <a:ext cx="7256834" cy="145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E1EDE72E-D0F9-183E-79F2-4C65E79F120A}"/>
              </a:ext>
            </a:extLst>
          </p:cNvPr>
          <p:cNvSpPr/>
          <p:nvPr/>
        </p:nvSpPr>
        <p:spPr>
          <a:xfrm>
            <a:off x="2324911" y="3501957"/>
            <a:ext cx="2711500" cy="807422"/>
          </a:xfrm>
          <a:custGeom>
            <a:avLst/>
            <a:gdLst>
              <a:gd name="connsiteX0" fmla="*/ 0 w 2711500"/>
              <a:gd name="connsiteY0" fmla="*/ 321013 h 807422"/>
              <a:gd name="connsiteX1" fmla="*/ 321012 w 2711500"/>
              <a:gd name="connsiteY1" fmla="*/ 282103 h 807422"/>
              <a:gd name="connsiteX2" fmla="*/ 457200 w 2711500"/>
              <a:gd name="connsiteY2" fmla="*/ 768486 h 807422"/>
              <a:gd name="connsiteX3" fmla="*/ 904672 w 2711500"/>
              <a:gd name="connsiteY3" fmla="*/ 136188 h 807422"/>
              <a:gd name="connsiteX4" fmla="*/ 1167319 w 2711500"/>
              <a:gd name="connsiteY4" fmla="*/ 807396 h 807422"/>
              <a:gd name="connsiteX5" fmla="*/ 1605063 w 2711500"/>
              <a:gd name="connsiteY5" fmla="*/ 107005 h 807422"/>
              <a:gd name="connsiteX6" fmla="*/ 2247089 w 2711500"/>
              <a:gd name="connsiteY6" fmla="*/ 379379 h 807422"/>
              <a:gd name="connsiteX7" fmla="*/ 2470825 w 2711500"/>
              <a:gd name="connsiteY7" fmla="*/ 38911 h 807422"/>
              <a:gd name="connsiteX8" fmla="*/ 2694561 w 2711500"/>
              <a:gd name="connsiteY8" fmla="*/ 48639 h 807422"/>
              <a:gd name="connsiteX9" fmla="*/ 2694561 w 2711500"/>
              <a:gd name="connsiteY9" fmla="*/ 19456 h 807422"/>
              <a:gd name="connsiteX10" fmla="*/ 2684834 w 2711500"/>
              <a:gd name="connsiteY10" fmla="*/ 0 h 807422"/>
              <a:gd name="connsiteX11" fmla="*/ 2684834 w 2711500"/>
              <a:gd name="connsiteY11" fmla="*/ 0 h 80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1500" h="807422">
                <a:moveTo>
                  <a:pt x="0" y="321013"/>
                </a:moveTo>
                <a:cubicBezTo>
                  <a:pt x="122406" y="264268"/>
                  <a:pt x="244812" y="207524"/>
                  <a:pt x="321012" y="282103"/>
                </a:cubicBezTo>
                <a:cubicBezTo>
                  <a:pt x="397212" y="356682"/>
                  <a:pt x="359923" y="792805"/>
                  <a:pt x="457200" y="768486"/>
                </a:cubicBezTo>
                <a:cubicBezTo>
                  <a:pt x="554477" y="744167"/>
                  <a:pt x="786319" y="129703"/>
                  <a:pt x="904672" y="136188"/>
                </a:cubicBezTo>
                <a:cubicBezTo>
                  <a:pt x="1023025" y="142673"/>
                  <a:pt x="1050587" y="812260"/>
                  <a:pt x="1167319" y="807396"/>
                </a:cubicBezTo>
                <a:cubicBezTo>
                  <a:pt x="1284051" y="802532"/>
                  <a:pt x="1425101" y="178341"/>
                  <a:pt x="1605063" y="107005"/>
                </a:cubicBezTo>
                <a:cubicBezTo>
                  <a:pt x="1785025" y="35669"/>
                  <a:pt x="2102795" y="390728"/>
                  <a:pt x="2247089" y="379379"/>
                </a:cubicBezTo>
                <a:cubicBezTo>
                  <a:pt x="2391383" y="368030"/>
                  <a:pt x="2396246" y="94034"/>
                  <a:pt x="2470825" y="38911"/>
                </a:cubicBezTo>
                <a:cubicBezTo>
                  <a:pt x="2545404" y="-16212"/>
                  <a:pt x="2657272" y="51881"/>
                  <a:pt x="2694561" y="48639"/>
                </a:cubicBezTo>
                <a:cubicBezTo>
                  <a:pt x="2731850" y="45397"/>
                  <a:pt x="2696182" y="27562"/>
                  <a:pt x="2694561" y="19456"/>
                </a:cubicBezTo>
                <a:cubicBezTo>
                  <a:pt x="2692940" y="11350"/>
                  <a:pt x="2684834" y="0"/>
                  <a:pt x="2684834" y="0"/>
                </a:cubicBezTo>
                <a:lnTo>
                  <a:pt x="2684834" y="0"/>
                </a:lnTo>
              </a:path>
            </a:pathLst>
          </a:cu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2C4D148-F549-FE78-7AD0-BF77135EA5F2}"/>
              </a:ext>
            </a:extLst>
          </p:cNvPr>
          <p:cNvSpPr/>
          <p:nvPr/>
        </p:nvSpPr>
        <p:spPr>
          <a:xfrm>
            <a:off x="5535038" y="2169267"/>
            <a:ext cx="2208179" cy="1245142"/>
          </a:xfrm>
          <a:custGeom>
            <a:avLst/>
            <a:gdLst>
              <a:gd name="connsiteX0" fmla="*/ 0 w 2208179"/>
              <a:gd name="connsiteY0" fmla="*/ 953312 h 1245142"/>
              <a:gd name="connsiteX1" fmla="*/ 272375 w 2208179"/>
              <a:gd name="connsiteY1" fmla="*/ 1215959 h 1245142"/>
              <a:gd name="connsiteX2" fmla="*/ 272375 w 2208179"/>
              <a:gd name="connsiteY2" fmla="*/ 544750 h 1245142"/>
              <a:gd name="connsiteX3" fmla="*/ 875490 w 2208179"/>
              <a:gd name="connsiteY3" fmla="*/ 1235414 h 1245142"/>
              <a:gd name="connsiteX4" fmla="*/ 593388 w 2208179"/>
              <a:gd name="connsiteY4" fmla="*/ 1 h 1245142"/>
              <a:gd name="connsiteX5" fmla="*/ 2208179 w 2208179"/>
              <a:gd name="connsiteY5" fmla="*/ 1245142 h 1245142"/>
              <a:gd name="connsiteX6" fmla="*/ 2208179 w 2208179"/>
              <a:gd name="connsiteY6" fmla="*/ 1245142 h 124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8179" h="1245142">
                <a:moveTo>
                  <a:pt x="0" y="953312"/>
                </a:moveTo>
                <a:cubicBezTo>
                  <a:pt x="113489" y="1118682"/>
                  <a:pt x="226979" y="1284053"/>
                  <a:pt x="272375" y="1215959"/>
                </a:cubicBezTo>
                <a:cubicBezTo>
                  <a:pt x="317771" y="1147865"/>
                  <a:pt x="171856" y="541507"/>
                  <a:pt x="272375" y="544750"/>
                </a:cubicBezTo>
                <a:cubicBezTo>
                  <a:pt x="372894" y="547992"/>
                  <a:pt x="821988" y="1326205"/>
                  <a:pt x="875490" y="1235414"/>
                </a:cubicBezTo>
                <a:cubicBezTo>
                  <a:pt x="928992" y="1144623"/>
                  <a:pt x="371273" y="-1620"/>
                  <a:pt x="593388" y="1"/>
                </a:cubicBezTo>
                <a:cubicBezTo>
                  <a:pt x="815503" y="1622"/>
                  <a:pt x="2208179" y="1245142"/>
                  <a:pt x="2208179" y="1245142"/>
                </a:cubicBezTo>
                <a:lnTo>
                  <a:pt x="2208179" y="1245142"/>
                </a:ln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4" name="TextBox 13">
            <a:extLst>
              <a:ext uri="{FF2B5EF4-FFF2-40B4-BE49-F238E27FC236}">
                <a16:creationId xmlns:a16="http://schemas.microsoft.com/office/drawing/2014/main" id="{A149CB2B-6C17-BAF9-DBB1-16C9773899E1}"/>
              </a:ext>
            </a:extLst>
          </p:cNvPr>
          <p:cNvSpPr txBox="1"/>
          <p:nvPr/>
        </p:nvSpPr>
        <p:spPr>
          <a:xfrm>
            <a:off x="8414426" y="1449141"/>
            <a:ext cx="2490280" cy="369332"/>
          </a:xfrm>
          <a:prstGeom prst="rect">
            <a:avLst/>
          </a:prstGeom>
          <a:noFill/>
        </p:spPr>
        <p:txBody>
          <a:bodyPr wrap="square" rtlCol="0">
            <a:spAutoFit/>
          </a:bodyPr>
          <a:lstStyle/>
          <a:p>
            <a:r>
              <a:rPr lang="en-US" dirty="0"/>
              <a:t>Mortality Curve</a:t>
            </a:r>
          </a:p>
        </p:txBody>
      </p:sp>
      <p:sp>
        <p:nvSpPr>
          <p:cNvPr id="15" name="TextBox 14">
            <a:extLst>
              <a:ext uri="{FF2B5EF4-FFF2-40B4-BE49-F238E27FC236}">
                <a16:creationId xmlns:a16="http://schemas.microsoft.com/office/drawing/2014/main" id="{5EC19C44-53B8-8460-DEA1-04D8F6C119AB}"/>
              </a:ext>
            </a:extLst>
          </p:cNvPr>
          <p:cNvSpPr txBox="1"/>
          <p:nvPr/>
        </p:nvSpPr>
        <p:spPr>
          <a:xfrm>
            <a:off x="7918666" y="2449155"/>
            <a:ext cx="2490280" cy="369332"/>
          </a:xfrm>
          <a:prstGeom prst="rect">
            <a:avLst/>
          </a:prstGeom>
          <a:noFill/>
        </p:spPr>
        <p:txBody>
          <a:bodyPr wrap="square" rtlCol="0">
            <a:spAutoFit/>
          </a:bodyPr>
          <a:lstStyle/>
          <a:p>
            <a:r>
              <a:rPr lang="en-US" dirty="0"/>
              <a:t>Later Deficit</a:t>
            </a:r>
          </a:p>
        </p:txBody>
      </p:sp>
      <p:sp>
        <p:nvSpPr>
          <p:cNvPr id="16" name="TextBox 15">
            <a:extLst>
              <a:ext uri="{FF2B5EF4-FFF2-40B4-BE49-F238E27FC236}">
                <a16:creationId xmlns:a16="http://schemas.microsoft.com/office/drawing/2014/main" id="{7225C7DC-4B59-21F0-5ED6-738E8DA3B81D}"/>
              </a:ext>
            </a:extLst>
          </p:cNvPr>
          <p:cNvSpPr txBox="1"/>
          <p:nvPr/>
        </p:nvSpPr>
        <p:spPr>
          <a:xfrm>
            <a:off x="1840197" y="5027576"/>
            <a:ext cx="2490280" cy="369332"/>
          </a:xfrm>
          <a:prstGeom prst="rect">
            <a:avLst/>
          </a:prstGeom>
          <a:noFill/>
        </p:spPr>
        <p:txBody>
          <a:bodyPr wrap="square" rtlCol="0">
            <a:spAutoFit/>
          </a:bodyPr>
          <a:lstStyle/>
          <a:p>
            <a:r>
              <a:rPr lang="en-US" dirty="0"/>
              <a:t>Initial Surplus</a:t>
            </a:r>
          </a:p>
        </p:txBody>
      </p:sp>
      <p:sp>
        <p:nvSpPr>
          <p:cNvPr id="17" name="TextBox 16">
            <a:extLst>
              <a:ext uri="{FF2B5EF4-FFF2-40B4-BE49-F238E27FC236}">
                <a16:creationId xmlns:a16="http://schemas.microsoft.com/office/drawing/2014/main" id="{1F631061-2547-9D7E-2E1D-76FEEC4D30F8}"/>
              </a:ext>
            </a:extLst>
          </p:cNvPr>
          <p:cNvSpPr txBox="1"/>
          <p:nvPr/>
        </p:nvSpPr>
        <p:spPr>
          <a:xfrm>
            <a:off x="10408946" y="3132625"/>
            <a:ext cx="2490280" cy="369332"/>
          </a:xfrm>
          <a:prstGeom prst="rect">
            <a:avLst/>
          </a:prstGeom>
          <a:noFill/>
        </p:spPr>
        <p:txBody>
          <a:bodyPr wrap="square" rtlCol="0">
            <a:spAutoFit/>
          </a:bodyPr>
          <a:lstStyle/>
          <a:p>
            <a:r>
              <a:rPr lang="en-US" dirty="0"/>
              <a:t>Level Premium</a:t>
            </a:r>
          </a:p>
        </p:txBody>
      </p:sp>
      <p:sp>
        <p:nvSpPr>
          <p:cNvPr id="18" name="TextBox 17">
            <a:extLst>
              <a:ext uri="{FF2B5EF4-FFF2-40B4-BE49-F238E27FC236}">
                <a16:creationId xmlns:a16="http://schemas.microsoft.com/office/drawing/2014/main" id="{8F07BFF3-05C2-7A0B-73A7-872D339CC49C}"/>
              </a:ext>
            </a:extLst>
          </p:cNvPr>
          <p:cNvSpPr txBox="1"/>
          <p:nvPr/>
        </p:nvSpPr>
        <p:spPr>
          <a:xfrm rot="16200000">
            <a:off x="134677" y="3620673"/>
            <a:ext cx="2490280" cy="369332"/>
          </a:xfrm>
          <a:prstGeom prst="rect">
            <a:avLst/>
          </a:prstGeom>
          <a:noFill/>
        </p:spPr>
        <p:txBody>
          <a:bodyPr wrap="square" rtlCol="0">
            <a:spAutoFit/>
          </a:bodyPr>
          <a:lstStyle/>
          <a:p>
            <a:r>
              <a:rPr lang="en-US" dirty="0"/>
              <a:t>Age of assured</a:t>
            </a:r>
          </a:p>
        </p:txBody>
      </p:sp>
      <p:sp>
        <p:nvSpPr>
          <p:cNvPr id="19" name="TextBox 18">
            <a:extLst>
              <a:ext uri="{FF2B5EF4-FFF2-40B4-BE49-F238E27FC236}">
                <a16:creationId xmlns:a16="http://schemas.microsoft.com/office/drawing/2014/main" id="{A65D2F09-EC33-6CBA-6B72-5C2F735D5838}"/>
              </a:ext>
            </a:extLst>
          </p:cNvPr>
          <p:cNvSpPr txBox="1"/>
          <p:nvPr/>
        </p:nvSpPr>
        <p:spPr>
          <a:xfrm>
            <a:off x="4020766" y="5927788"/>
            <a:ext cx="2490280" cy="369332"/>
          </a:xfrm>
          <a:prstGeom prst="rect">
            <a:avLst/>
          </a:prstGeom>
          <a:noFill/>
        </p:spPr>
        <p:txBody>
          <a:bodyPr wrap="square" rtlCol="0">
            <a:spAutoFit/>
          </a:bodyPr>
          <a:lstStyle/>
          <a:p>
            <a:r>
              <a:rPr lang="en-US" dirty="0"/>
              <a:t>Duration of the Policy</a:t>
            </a:r>
          </a:p>
        </p:txBody>
      </p:sp>
      <p:sp>
        <p:nvSpPr>
          <p:cNvPr id="20" name="TextBox 19">
            <a:extLst>
              <a:ext uri="{FF2B5EF4-FFF2-40B4-BE49-F238E27FC236}">
                <a16:creationId xmlns:a16="http://schemas.microsoft.com/office/drawing/2014/main" id="{26C1D2FF-6FE7-C1FC-A8A9-1C44BB4B7A42}"/>
              </a:ext>
            </a:extLst>
          </p:cNvPr>
          <p:cNvSpPr txBox="1"/>
          <p:nvPr/>
        </p:nvSpPr>
        <p:spPr>
          <a:xfrm>
            <a:off x="1564484" y="5861925"/>
            <a:ext cx="564198" cy="369332"/>
          </a:xfrm>
          <a:prstGeom prst="rect">
            <a:avLst/>
          </a:prstGeom>
          <a:noFill/>
        </p:spPr>
        <p:txBody>
          <a:bodyPr wrap="square" rtlCol="0">
            <a:spAutoFit/>
          </a:bodyPr>
          <a:lstStyle/>
          <a:p>
            <a:r>
              <a:rPr lang="en-US" dirty="0"/>
              <a:t>0</a:t>
            </a:r>
          </a:p>
        </p:txBody>
      </p:sp>
      <p:cxnSp>
        <p:nvCxnSpPr>
          <p:cNvPr id="22" name="Straight Arrow Connector 21">
            <a:extLst>
              <a:ext uri="{FF2B5EF4-FFF2-40B4-BE49-F238E27FC236}">
                <a16:creationId xmlns:a16="http://schemas.microsoft.com/office/drawing/2014/main" id="{F88B3F21-8112-DD0C-AF59-96796E2EFD88}"/>
              </a:ext>
            </a:extLst>
          </p:cNvPr>
          <p:cNvCxnSpPr>
            <a:stCxn id="14" idx="1"/>
            <a:endCxn id="3" idx="0"/>
          </p:cNvCxnSpPr>
          <p:nvPr/>
        </p:nvCxnSpPr>
        <p:spPr>
          <a:xfrm flipH="1" flipV="1">
            <a:off x="6203004" y="1449141"/>
            <a:ext cx="2211422" cy="18466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7C37CE6-A903-E3D7-9913-063867459818}"/>
              </a:ext>
            </a:extLst>
          </p:cNvPr>
          <p:cNvCxnSpPr/>
          <p:nvPr/>
        </p:nvCxnSpPr>
        <p:spPr>
          <a:xfrm flipH="1">
            <a:off x="7237379" y="2714017"/>
            <a:ext cx="992220" cy="10447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E9D09F8-C494-5016-07F7-EB9D395A6F7F}"/>
              </a:ext>
            </a:extLst>
          </p:cNvPr>
          <p:cNvCxnSpPr>
            <a:stCxn id="17" idx="1"/>
          </p:cNvCxnSpPr>
          <p:nvPr/>
        </p:nvCxnSpPr>
        <p:spPr>
          <a:xfrm flipH="1">
            <a:off x="9805481" y="3317291"/>
            <a:ext cx="603465" cy="9595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7A9058E-0226-4060-3E87-DCC154BBB86E}"/>
              </a:ext>
            </a:extLst>
          </p:cNvPr>
          <p:cNvCxnSpPr/>
          <p:nvPr/>
        </p:nvCxnSpPr>
        <p:spPr>
          <a:xfrm flipV="1">
            <a:off x="2192777" y="3915383"/>
            <a:ext cx="352580" cy="113509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A5F46D5-2777-F46B-5962-3790B3FC8A53}"/>
              </a:ext>
            </a:extLst>
          </p:cNvPr>
          <p:cNvCxnSpPr>
            <a:cxnSpLocks/>
          </p:cNvCxnSpPr>
          <p:nvPr/>
        </p:nvCxnSpPr>
        <p:spPr>
          <a:xfrm flipV="1">
            <a:off x="1910786" y="6021141"/>
            <a:ext cx="2109980" cy="2545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389FCA1-69D8-6C75-429D-68A702BBCE0F}"/>
              </a:ext>
            </a:extLst>
          </p:cNvPr>
          <p:cNvCxnSpPr/>
          <p:nvPr/>
        </p:nvCxnSpPr>
        <p:spPr>
          <a:xfrm flipV="1">
            <a:off x="1379817" y="5161126"/>
            <a:ext cx="0" cy="67840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28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7E94-C6AB-4A58-B4FD-1509AFD3258D}"/>
              </a:ext>
            </a:extLst>
          </p:cNvPr>
          <p:cNvSpPr>
            <a:spLocks noGrp="1"/>
          </p:cNvSpPr>
          <p:nvPr>
            <p:ph type="title"/>
          </p:nvPr>
        </p:nvSpPr>
        <p:spPr/>
        <p:txBody>
          <a:bodyPr/>
          <a:lstStyle/>
          <a:p>
            <a:r>
              <a:rPr lang="en-GB" dirty="0"/>
              <a:t>Premium Accounting: Entries</a:t>
            </a:r>
          </a:p>
        </p:txBody>
      </p:sp>
      <p:sp>
        <p:nvSpPr>
          <p:cNvPr id="3" name="Content Placeholder 2">
            <a:extLst>
              <a:ext uri="{FF2B5EF4-FFF2-40B4-BE49-F238E27FC236}">
                <a16:creationId xmlns:a16="http://schemas.microsoft.com/office/drawing/2014/main" id="{4A597C45-AB68-4728-B79D-5FF1D3FD9ED4}"/>
              </a:ext>
            </a:extLst>
          </p:cNvPr>
          <p:cNvSpPr>
            <a:spLocks noGrp="1"/>
          </p:cNvSpPr>
          <p:nvPr>
            <p:ph idx="1"/>
          </p:nvPr>
        </p:nvSpPr>
        <p:spPr/>
        <p:txBody>
          <a:bodyPr/>
          <a:lstStyle/>
          <a:p>
            <a:r>
              <a:rPr lang="en-GB" dirty="0"/>
              <a:t>FP: If deposit is created:</a:t>
            </a:r>
          </a:p>
          <a:p>
            <a:pPr lvl="1"/>
            <a:r>
              <a:rPr lang="en-GB" dirty="0"/>
              <a:t>Cash/Bank A/c……………Dr</a:t>
            </a:r>
          </a:p>
          <a:p>
            <a:pPr marL="457200" lvl="1" indent="0">
              <a:buNone/>
            </a:pPr>
            <a:r>
              <a:rPr lang="en-GB" dirty="0"/>
              <a:t>      To </a:t>
            </a:r>
            <a:r>
              <a:rPr lang="en-GB" dirty="0" err="1"/>
              <a:t>PPl</a:t>
            </a:r>
            <a:r>
              <a:rPr lang="en-GB" dirty="0"/>
              <a:t> Deposit</a:t>
            </a:r>
          </a:p>
          <a:p>
            <a:pPr marL="457200" lvl="1" indent="0">
              <a:buNone/>
            </a:pPr>
            <a:endParaRPr lang="en-GB" dirty="0"/>
          </a:p>
          <a:p>
            <a:pPr marL="457200" lvl="1" indent="0">
              <a:buNone/>
            </a:pPr>
            <a:r>
              <a:rPr lang="en-GB" dirty="0"/>
              <a:t>PPL Deposit…………….Dr</a:t>
            </a:r>
          </a:p>
          <a:p>
            <a:pPr marL="457200" lvl="1" indent="0">
              <a:buNone/>
            </a:pPr>
            <a:r>
              <a:rPr lang="en-GB" dirty="0"/>
              <a:t>     To First Premium or</a:t>
            </a:r>
          </a:p>
          <a:p>
            <a:pPr marL="457200" lvl="1" indent="0">
              <a:buNone/>
            </a:pPr>
            <a:r>
              <a:rPr lang="en-GB" dirty="0"/>
              <a:t>     To Single Premium</a:t>
            </a:r>
          </a:p>
          <a:p>
            <a:r>
              <a:rPr lang="en-GB" dirty="0"/>
              <a:t>FYP</a:t>
            </a:r>
          </a:p>
          <a:p>
            <a:pPr lvl="1"/>
            <a:r>
              <a:rPr lang="en-GB" dirty="0"/>
              <a:t>Cash/Bank A/c…….Dr</a:t>
            </a:r>
          </a:p>
          <a:p>
            <a:pPr marL="457200" lvl="1" indent="0">
              <a:buNone/>
            </a:pPr>
            <a:r>
              <a:rPr lang="en-GB" dirty="0"/>
              <a:t>      To FYP A/c</a:t>
            </a:r>
          </a:p>
          <a:p>
            <a:r>
              <a:rPr lang="en-GB" dirty="0"/>
              <a:t>RP</a:t>
            </a:r>
          </a:p>
          <a:p>
            <a:pPr lvl="1"/>
            <a:r>
              <a:rPr lang="en-GB" dirty="0"/>
              <a:t>Cash/Bank A/c…….Dr</a:t>
            </a:r>
          </a:p>
          <a:p>
            <a:pPr marL="457200" lvl="1" indent="0">
              <a:buNone/>
            </a:pPr>
            <a:r>
              <a:rPr lang="en-GB" dirty="0"/>
              <a:t>      To RP A/c</a:t>
            </a:r>
          </a:p>
          <a:p>
            <a:pPr lvl="1"/>
            <a:endParaRPr lang="en-GB" dirty="0"/>
          </a:p>
        </p:txBody>
      </p:sp>
    </p:spTree>
    <p:extLst>
      <p:ext uri="{BB962C8B-B14F-4D97-AF65-F5344CB8AC3E}">
        <p14:creationId xmlns:p14="http://schemas.microsoft.com/office/powerpoint/2010/main" val="147833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F312-9614-4560-9D64-A6CDB8C5E964}"/>
              </a:ext>
            </a:extLst>
          </p:cNvPr>
          <p:cNvSpPr>
            <a:spLocks noGrp="1"/>
          </p:cNvSpPr>
          <p:nvPr>
            <p:ph type="title"/>
          </p:nvPr>
        </p:nvSpPr>
        <p:spPr/>
        <p:txBody>
          <a:bodyPr/>
          <a:lstStyle/>
          <a:p>
            <a:r>
              <a:rPr lang="en-GB" dirty="0"/>
              <a:t>Reinsurance &amp; </a:t>
            </a:r>
            <a:r>
              <a:rPr lang="en-GB" dirty="0" err="1"/>
              <a:t>Misc</a:t>
            </a:r>
            <a:r>
              <a:rPr lang="en-GB" dirty="0"/>
              <a:t>:</a:t>
            </a:r>
          </a:p>
        </p:txBody>
      </p:sp>
      <p:sp>
        <p:nvSpPr>
          <p:cNvPr id="3" name="Content Placeholder 2">
            <a:extLst>
              <a:ext uri="{FF2B5EF4-FFF2-40B4-BE49-F238E27FC236}">
                <a16:creationId xmlns:a16="http://schemas.microsoft.com/office/drawing/2014/main" id="{B946E7C1-2E86-479F-B457-EEF1E46C848A}"/>
              </a:ext>
            </a:extLst>
          </p:cNvPr>
          <p:cNvSpPr>
            <a:spLocks noGrp="1"/>
          </p:cNvSpPr>
          <p:nvPr>
            <p:ph idx="1"/>
          </p:nvPr>
        </p:nvSpPr>
        <p:spPr/>
        <p:txBody>
          <a:bodyPr/>
          <a:lstStyle/>
          <a:p>
            <a:r>
              <a:rPr lang="en-GB" dirty="0"/>
              <a:t>Limit of Issue: Max amount of insurance a co can carry on a single life</a:t>
            </a:r>
          </a:p>
          <a:p>
            <a:r>
              <a:rPr lang="en-GB" dirty="0"/>
              <a:t>Retention: max amount of risk  retained on books</a:t>
            </a:r>
          </a:p>
          <a:p>
            <a:r>
              <a:rPr lang="en-GB" dirty="0"/>
              <a:t>Reinsurance Ceded: Excess risk over retention ceded to reinsurer</a:t>
            </a:r>
          </a:p>
          <a:p>
            <a:r>
              <a:rPr lang="en-GB" dirty="0"/>
              <a:t>Entry:</a:t>
            </a:r>
          </a:p>
          <a:p>
            <a:pPr lvl="1"/>
            <a:r>
              <a:rPr lang="en-GB" dirty="0"/>
              <a:t>Reinsurance Premium FY/RP A/c….Dr</a:t>
            </a:r>
          </a:p>
          <a:p>
            <a:pPr marL="457200" lvl="1" indent="0">
              <a:buNone/>
            </a:pPr>
            <a:r>
              <a:rPr lang="en-GB" dirty="0"/>
              <a:t>         To Bank</a:t>
            </a:r>
          </a:p>
          <a:p>
            <a:r>
              <a:rPr lang="en-GB" dirty="0"/>
              <a:t>Outstanding Premium: Premiums fallen due and not paid &amp; grace period not expired &amp; no earlier arrears are pending</a:t>
            </a:r>
          </a:p>
          <a:p>
            <a:r>
              <a:rPr lang="en-GB" dirty="0"/>
              <a:t>Entry:</a:t>
            </a:r>
          </a:p>
          <a:p>
            <a:pPr lvl="1"/>
            <a:r>
              <a:rPr lang="en-GB" dirty="0"/>
              <a:t>O/s Premiums FY/Ren ……………….Dr</a:t>
            </a:r>
          </a:p>
          <a:p>
            <a:pPr marL="457200" lvl="1" indent="0">
              <a:buNone/>
            </a:pPr>
            <a:r>
              <a:rPr lang="en-GB" dirty="0"/>
              <a:t>	        To FYP/RP</a:t>
            </a:r>
          </a:p>
          <a:p>
            <a:endParaRPr lang="en-GB" dirty="0"/>
          </a:p>
        </p:txBody>
      </p:sp>
    </p:spTree>
    <p:extLst>
      <p:ext uri="{BB962C8B-B14F-4D97-AF65-F5344CB8AC3E}">
        <p14:creationId xmlns:p14="http://schemas.microsoft.com/office/powerpoint/2010/main" val="350472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D3E2-7B24-468D-BA58-EA200C31E3C9}"/>
              </a:ext>
            </a:extLst>
          </p:cNvPr>
          <p:cNvSpPr>
            <a:spLocks noGrp="1"/>
          </p:cNvSpPr>
          <p:nvPr>
            <p:ph type="title"/>
          </p:nvPr>
        </p:nvSpPr>
        <p:spPr/>
        <p:txBody>
          <a:bodyPr/>
          <a:lstStyle/>
          <a:p>
            <a:r>
              <a:rPr lang="en-GB" dirty="0"/>
              <a:t>Policy Payments : Entries</a:t>
            </a:r>
          </a:p>
        </p:txBody>
      </p:sp>
      <p:sp>
        <p:nvSpPr>
          <p:cNvPr id="3" name="Content Placeholder 2">
            <a:extLst>
              <a:ext uri="{FF2B5EF4-FFF2-40B4-BE49-F238E27FC236}">
                <a16:creationId xmlns:a16="http://schemas.microsoft.com/office/drawing/2014/main" id="{46F57D12-2704-4565-9737-31F8B19439A1}"/>
              </a:ext>
            </a:extLst>
          </p:cNvPr>
          <p:cNvSpPr>
            <a:spLocks noGrp="1"/>
          </p:cNvSpPr>
          <p:nvPr>
            <p:ph idx="1"/>
          </p:nvPr>
        </p:nvSpPr>
        <p:spPr/>
        <p:txBody>
          <a:bodyPr/>
          <a:lstStyle/>
          <a:p>
            <a:r>
              <a:rPr lang="en-GB" dirty="0"/>
              <a:t>Policy Loan: is raised against the SV and carries interest element</a:t>
            </a:r>
          </a:p>
          <a:p>
            <a:r>
              <a:rPr lang="en-GB" dirty="0"/>
              <a:t>If interest is not paid, will deplete PUV and policy foreclosed</a:t>
            </a:r>
          </a:p>
          <a:p>
            <a:r>
              <a:rPr lang="en-GB" dirty="0"/>
              <a:t>Loans against </a:t>
            </a:r>
            <a:r>
              <a:rPr lang="en-GB" dirty="0" err="1"/>
              <a:t>inforce</a:t>
            </a:r>
            <a:r>
              <a:rPr lang="en-GB" dirty="0"/>
              <a:t> policies only – not lapsed policies</a:t>
            </a:r>
          </a:p>
          <a:p>
            <a:r>
              <a:rPr lang="en-GB" dirty="0"/>
              <a:t>Entries:</a:t>
            </a:r>
          </a:p>
          <a:p>
            <a:pPr lvl="1"/>
            <a:r>
              <a:rPr lang="en-GB" dirty="0"/>
              <a:t>Policy Loan a/c………..Dr</a:t>
            </a:r>
          </a:p>
          <a:p>
            <a:pPr marL="457200" lvl="1" indent="0">
              <a:buNone/>
            </a:pPr>
            <a:r>
              <a:rPr lang="en-GB" dirty="0"/>
              <a:t>        To O/s Renewal Premium</a:t>
            </a:r>
          </a:p>
          <a:p>
            <a:pPr marL="457200" lvl="1" indent="0">
              <a:buNone/>
            </a:pPr>
            <a:r>
              <a:rPr lang="en-GB" dirty="0"/>
              <a:t>        To Bank</a:t>
            </a:r>
          </a:p>
          <a:p>
            <a:pPr marL="457200" lvl="1" indent="0">
              <a:buNone/>
            </a:pPr>
            <a:r>
              <a:rPr lang="en-GB" dirty="0"/>
              <a:t>    (When loan granted)</a:t>
            </a:r>
          </a:p>
          <a:p>
            <a:pPr lvl="1"/>
            <a:endParaRPr lang="en-GB" dirty="0"/>
          </a:p>
          <a:p>
            <a:pPr lvl="1"/>
            <a:r>
              <a:rPr lang="en-GB" dirty="0"/>
              <a:t>Cash/Bank………………..Dr</a:t>
            </a:r>
          </a:p>
          <a:p>
            <a:pPr marL="457200" lvl="1" indent="0">
              <a:buNone/>
            </a:pPr>
            <a:r>
              <a:rPr lang="en-GB" dirty="0"/>
              <a:t>        To Interest on Policy Loan</a:t>
            </a:r>
          </a:p>
          <a:p>
            <a:pPr marL="457200" lvl="1" indent="0">
              <a:buNone/>
            </a:pPr>
            <a:r>
              <a:rPr lang="en-GB" dirty="0"/>
              <a:t>    (Loan Interest is received)</a:t>
            </a:r>
          </a:p>
        </p:txBody>
      </p:sp>
    </p:spTree>
    <p:extLst>
      <p:ext uri="{BB962C8B-B14F-4D97-AF65-F5344CB8AC3E}">
        <p14:creationId xmlns:p14="http://schemas.microsoft.com/office/powerpoint/2010/main" val="37786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D14A-F72D-45DE-A68F-1CDF0BF9B7EF}"/>
              </a:ext>
            </a:extLst>
          </p:cNvPr>
          <p:cNvSpPr>
            <a:spLocks noGrp="1"/>
          </p:cNvSpPr>
          <p:nvPr>
            <p:ph type="title"/>
          </p:nvPr>
        </p:nvSpPr>
        <p:spPr/>
        <p:txBody>
          <a:bodyPr/>
          <a:lstStyle/>
          <a:p>
            <a:r>
              <a:rPr lang="en-GB" dirty="0"/>
              <a:t>Policy Payments : Entries</a:t>
            </a:r>
          </a:p>
        </p:txBody>
      </p:sp>
      <p:sp>
        <p:nvSpPr>
          <p:cNvPr id="3" name="Content Placeholder 2">
            <a:extLst>
              <a:ext uri="{FF2B5EF4-FFF2-40B4-BE49-F238E27FC236}">
                <a16:creationId xmlns:a16="http://schemas.microsoft.com/office/drawing/2014/main" id="{6138C88C-CF83-4C0F-95AB-BAE501690C6D}"/>
              </a:ext>
            </a:extLst>
          </p:cNvPr>
          <p:cNvSpPr>
            <a:spLocks noGrp="1"/>
          </p:cNvSpPr>
          <p:nvPr>
            <p:ph idx="1"/>
          </p:nvPr>
        </p:nvSpPr>
        <p:spPr/>
        <p:txBody>
          <a:bodyPr/>
          <a:lstStyle/>
          <a:p>
            <a:r>
              <a:rPr lang="en-GB" dirty="0"/>
              <a:t>Foreclosure:</a:t>
            </a:r>
          </a:p>
          <a:p>
            <a:pPr lvl="1"/>
            <a:r>
              <a:rPr lang="en-GB" dirty="0"/>
              <a:t>Surrender a/c……….Dr</a:t>
            </a:r>
          </a:p>
          <a:p>
            <a:pPr marL="457200" lvl="1" indent="0">
              <a:buNone/>
            </a:pPr>
            <a:r>
              <a:rPr lang="en-GB" dirty="0"/>
              <a:t>      To Policy Loan</a:t>
            </a:r>
          </a:p>
          <a:p>
            <a:pPr marL="457200" lvl="1" indent="0">
              <a:buNone/>
            </a:pPr>
            <a:r>
              <a:rPr lang="en-GB" dirty="0"/>
              <a:t>      To Loan interest</a:t>
            </a:r>
          </a:p>
          <a:p>
            <a:pPr marL="457200" lvl="1" indent="0">
              <a:buNone/>
            </a:pPr>
            <a:r>
              <a:rPr lang="en-GB" dirty="0"/>
              <a:t>      To Bank</a:t>
            </a:r>
          </a:p>
          <a:p>
            <a:r>
              <a:rPr lang="en-GB" dirty="0"/>
              <a:t>At the close of Fin year, O/s and Accrued Interest are brought into books</a:t>
            </a:r>
          </a:p>
          <a:p>
            <a:pPr lvl="1"/>
            <a:r>
              <a:rPr lang="en-GB" dirty="0"/>
              <a:t>Interest on Policy Loan- outstanding …………Dr</a:t>
            </a:r>
          </a:p>
          <a:p>
            <a:pPr marL="457200" lvl="1" indent="0">
              <a:buNone/>
            </a:pPr>
            <a:r>
              <a:rPr lang="en-GB" dirty="0"/>
              <a:t>  Interest on Policy Loan – accrued ………………Dr</a:t>
            </a:r>
          </a:p>
          <a:p>
            <a:pPr marL="457200" lvl="1" indent="0">
              <a:buNone/>
            </a:pPr>
            <a:r>
              <a:rPr lang="en-GB" dirty="0"/>
              <a:t>         To Interest on Policy Loan</a:t>
            </a:r>
          </a:p>
          <a:p>
            <a:pPr marL="457200" lvl="1" indent="0">
              <a:buNone/>
            </a:pPr>
            <a:r>
              <a:rPr lang="en-GB" dirty="0"/>
              <a:t>(only an </a:t>
            </a:r>
            <a:r>
              <a:rPr lang="en-GB" dirty="0" err="1"/>
              <a:t>Adj</a:t>
            </a:r>
            <a:r>
              <a:rPr lang="en-GB" dirty="0"/>
              <a:t> entry- reversed immediately in the next year)</a:t>
            </a:r>
          </a:p>
          <a:p>
            <a:pPr lvl="1"/>
            <a:endParaRPr lang="en-GB" dirty="0"/>
          </a:p>
        </p:txBody>
      </p:sp>
    </p:spTree>
    <p:extLst>
      <p:ext uri="{BB962C8B-B14F-4D97-AF65-F5344CB8AC3E}">
        <p14:creationId xmlns:p14="http://schemas.microsoft.com/office/powerpoint/2010/main" val="105607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7233-6EF5-473F-99B2-53D43281DA47}"/>
              </a:ext>
            </a:extLst>
          </p:cNvPr>
          <p:cNvSpPr>
            <a:spLocks noGrp="1"/>
          </p:cNvSpPr>
          <p:nvPr>
            <p:ph type="title"/>
          </p:nvPr>
        </p:nvSpPr>
        <p:spPr/>
        <p:txBody>
          <a:bodyPr/>
          <a:lstStyle/>
          <a:p>
            <a:r>
              <a:rPr lang="en-GB" dirty="0"/>
              <a:t>Policy Payments : Entries</a:t>
            </a:r>
          </a:p>
        </p:txBody>
      </p:sp>
      <p:sp>
        <p:nvSpPr>
          <p:cNvPr id="3" name="Content Placeholder 2">
            <a:extLst>
              <a:ext uri="{FF2B5EF4-FFF2-40B4-BE49-F238E27FC236}">
                <a16:creationId xmlns:a16="http://schemas.microsoft.com/office/drawing/2014/main" id="{6410FD82-BED7-4086-9577-F9574857ABC6}"/>
              </a:ext>
            </a:extLst>
          </p:cNvPr>
          <p:cNvSpPr>
            <a:spLocks noGrp="1"/>
          </p:cNvSpPr>
          <p:nvPr>
            <p:ph idx="1"/>
          </p:nvPr>
        </p:nvSpPr>
        <p:spPr/>
        <p:txBody>
          <a:bodyPr/>
          <a:lstStyle/>
          <a:p>
            <a:r>
              <a:rPr lang="en-GB" dirty="0"/>
              <a:t>Claims: liability Created</a:t>
            </a:r>
          </a:p>
          <a:p>
            <a:pPr lvl="1"/>
            <a:r>
              <a:rPr lang="en-GB" dirty="0"/>
              <a:t> Claims by Death/Maturity/SB………………Dr</a:t>
            </a:r>
          </a:p>
          <a:p>
            <a:pPr marL="457200" lvl="1" indent="0">
              <a:buNone/>
            </a:pPr>
            <a:r>
              <a:rPr lang="en-GB" dirty="0"/>
              <a:t>	 	To Premiums (o/s or due in year)</a:t>
            </a:r>
          </a:p>
          <a:p>
            <a:pPr marL="457200" lvl="1" indent="0">
              <a:buNone/>
            </a:pPr>
            <a:r>
              <a:rPr lang="en-GB" dirty="0"/>
              <a:t>		To Policy Loans</a:t>
            </a:r>
          </a:p>
          <a:p>
            <a:pPr marL="457200" lvl="1" indent="0">
              <a:buNone/>
            </a:pPr>
            <a:r>
              <a:rPr lang="en-GB" dirty="0"/>
              <a:t>		To Interest on Policy loan</a:t>
            </a:r>
          </a:p>
          <a:p>
            <a:pPr marL="457200" lvl="1" indent="0">
              <a:buNone/>
            </a:pPr>
            <a:r>
              <a:rPr lang="en-GB" dirty="0"/>
              <a:t>		To O/s Death/Maturity/SB</a:t>
            </a:r>
          </a:p>
          <a:p>
            <a:r>
              <a:rPr lang="en-GB" dirty="0"/>
              <a:t>Claims paid</a:t>
            </a:r>
          </a:p>
          <a:p>
            <a:pPr lvl="1"/>
            <a:r>
              <a:rPr lang="en-GB" dirty="0"/>
              <a:t>O/s DC/MC/SB………………….Dr</a:t>
            </a:r>
          </a:p>
          <a:p>
            <a:pPr marL="914400" lvl="2" indent="0">
              <a:buNone/>
            </a:pPr>
            <a:r>
              <a:rPr lang="en-GB" dirty="0"/>
              <a:t>To bank</a:t>
            </a:r>
          </a:p>
          <a:p>
            <a:pPr marL="914400" lvl="2" indent="0">
              <a:buNone/>
            </a:pPr>
            <a:endParaRPr lang="en-GB" dirty="0"/>
          </a:p>
          <a:p>
            <a:r>
              <a:rPr lang="en-GB" dirty="0"/>
              <a:t>Surrenders/Annuities paid</a:t>
            </a:r>
          </a:p>
          <a:p>
            <a:pPr lvl="1"/>
            <a:r>
              <a:rPr lang="en-GB" dirty="0"/>
              <a:t>Surrenders a/c……………….Dr</a:t>
            </a:r>
          </a:p>
          <a:p>
            <a:pPr lvl="1"/>
            <a:r>
              <a:rPr lang="en-GB" dirty="0"/>
              <a:t>Annuities………………………..Dr</a:t>
            </a:r>
          </a:p>
          <a:p>
            <a:pPr marL="457200" lvl="1" indent="0">
              <a:buNone/>
            </a:pPr>
            <a:r>
              <a:rPr lang="en-GB" dirty="0"/>
              <a:t>	To Bank</a:t>
            </a:r>
          </a:p>
          <a:p>
            <a:endParaRPr lang="en-GB" dirty="0"/>
          </a:p>
        </p:txBody>
      </p:sp>
    </p:spTree>
    <p:extLst>
      <p:ext uri="{BB962C8B-B14F-4D97-AF65-F5344CB8AC3E}">
        <p14:creationId xmlns:p14="http://schemas.microsoft.com/office/powerpoint/2010/main" val="127513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2345-9CEB-4DD9-9210-A4F9EBEAA69D}"/>
              </a:ext>
            </a:extLst>
          </p:cNvPr>
          <p:cNvSpPr>
            <a:spLocks noGrp="1"/>
          </p:cNvSpPr>
          <p:nvPr>
            <p:ph type="title"/>
          </p:nvPr>
        </p:nvSpPr>
        <p:spPr/>
        <p:txBody>
          <a:bodyPr/>
          <a:lstStyle/>
          <a:p>
            <a:r>
              <a:rPr lang="en-GB" dirty="0"/>
              <a:t>Policy Payments : Entries</a:t>
            </a:r>
          </a:p>
        </p:txBody>
      </p:sp>
      <p:sp>
        <p:nvSpPr>
          <p:cNvPr id="3" name="Content Placeholder 2">
            <a:extLst>
              <a:ext uri="{FF2B5EF4-FFF2-40B4-BE49-F238E27FC236}">
                <a16:creationId xmlns:a16="http://schemas.microsoft.com/office/drawing/2014/main" id="{AE502EFA-FF73-40B3-8FB0-7E2AF487F5E0}"/>
              </a:ext>
            </a:extLst>
          </p:cNvPr>
          <p:cNvSpPr>
            <a:spLocks noGrp="1"/>
          </p:cNvSpPr>
          <p:nvPr>
            <p:ph idx="1"/>
          </p:nvPr>
        </p:nvSpPr>
        <p:spPr/>
        <p:txBody>
          <a:bodyPr/>
          <a:lstStyle/>
          <a:p>
            <a:r>
              <a:rPr lang="en-GB" dirty="0"/>
              <a:t> Writing Back old o/s and unclaimed claims</a:t>
            </a:r>
          </a:p>
          <a:p>
            <a:pPr lvl="1"/>
            <a:r>
              <a:rPr lang="en-GB" dirty="0"/>
              <a:t>o/s DC,MC,SB Claims……………..Dr</a:t>
            </a:r>
          </a:p>
          <a:p>
            <a:pPr marL="457200" lvl="1" indent="0">
              <a:buNone/>
            </a:pPr>
            <a:r>
              <a:rPr lang="en-GB" dirty="0"/>
              <a:t>      To O/</a:t>
            </a:r>
            <a:r>
              <a:rPr lang="en-GB" dirty="0" err="1"/>
              <a:t>sDC,MC,SB</a:t>
            </a:r>
            <a:r>
              <a:rPr lang="en-GB" dirty="0"/>
              <a:t> unclaimed Written back a/c</a:t>
            </a:r>
          </a:p>
          <a:p>
            <a:pPr marL="457200" lvl="1" indent="0">
              <a:buNone/>
            </a:pPr>
            <a:endParaRPr lang="en-GB" dirty="0"/>
          </a:p>
          <a:p>
            <a:pPr marL="457200" lvl="1" indent="0">
              <a:buNone/>
            </a:pPr>
            <a:r>
              <a:rPr lang="en-GB" dirty="0"/>
              <a:t>When paid</a:t>
            </a:r>
          </a:p>
          <a:p>
            <a:pPr marL="457200" lvl="1" indent="0">
              <a:buNone/>
            </a:pPr>
            <a:r>
              <a:rPr lang="en-GB" dirty="0"/>
              <a:t>	O/</a:t>
            </a:r>
            <a:r>
              <a:rPr lang="en-GB" dirty="0" err="1"/>
              <a:t>sDC,MC,SB</a:t>
            </a:r>
            <a:r>
              <a:rPr lang="en-GB" dirty="0"/>
              <a:t> unclaimed Written back a/c….Dr</a:t>
            </a:r>
          </a:p>
          <a:p>
            <a:pPr marL="457200" lvl="1" indent="0">
              <a:buNone/>
            </a:pPr>
            <a:r>
              <a:rPr lang="en-GB" dirty="0"/>
              <a:t>		To Bank a/c</a:t>
            </a:r>
          </a:p>
          <a:p>
            <a:r>
              <a:rPr lang="en-GB" dirty="0"/>
              <a:t>When Death Claim is repudiated</a:t>
            </a:r>
          </a:p>
          <a:p>
            <a:pPr lvl="1"/>
            <a:r>
              <a:rPr lang="en-GB" dirty="0" err="1"/>
              <a:t>Repudicated</a:t>
            </a:r>
            <a:r>
              <a:rPr lang="en-GB" dirty="0"/>
              <a:t> claims by death…..Dr</a:t>
            </a:r>
          </a:p>
          <a:p>
            <a:pPr lvl="2"/>
            <a:r>
              <a:rPr lang="en-GB" dirty="0"/>
              <a:t>To claims by death</a:t>
            </a:r>
          </a:p>
          <a:p>
            <a:pPr lvl="2"/>
            <a:endParaRPr lang="en-GB" dirty="0"/>
          </a:p>
          <a:p>
            <a:r>
              <a:rPr lang="en-GB" dirty="0"/>
              <a:t>Sec 14(6)  of Insurance Act requires maintenance of a detailed claims register.</a:t>
            </a:r>
          </a:p>
        </p:txBody>
      </p:sp>
    </p:spTree>
    <p:extLst>
      <p:ext uri="{BB962C8B-B14F-4D97-AF65-F5344CB8AC3E}">
        <p14:creationId xmlns:p14="http://schemas.microsoft.com/office/powerpoint/2010/main" val="135183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045A-B2D3-4669-BB9B-62A982A76450}"/>
              </a:ext>
            </a:extLst>
          </p:cNvPr>
          <p:cNvSpPr>
            <a:spLocks noGrp="1"/>
          </p:cNvSpPr>
          <p:nvPr>
            <p:ph type="title"/>
          </p:nvPr>
        </p:nvSpPr>
        <p:spPr/>
        <p:txBody>
          <a:bodyPr/>
          <a:lstStyle/>
          <a:p>
            <a:r>
              <a:rPr lang="en-GB" dirty="0"/>
              <a:t>Payments: Other</a:t>
            </a:r>
          </a:p>
        </p:txBody>
      </p:sp>
      <p:sp>
        <p:nvSpPr>
          <p:cNvPr id="3" name="Content Placeholder 2">
            <a:extLst>
              <a:ext uri="{FF2B5EF4-FFF2-40B4-BE49-F238E27FC236}">
                <a16:creationId xmlns:a16="http://schemas.microsoft.com/office/drawing/2014/main" id="{E5078F8D-F348-4545-BDBA-B55C07A3DB25}"/>
              </a:ext>
            </a:extLst>
          </p:cNvPr>
          <p:cNvSpPr>
            <a:spLocks noGrp="1"/>
          </p:cNvSpPr>
          <p:nvPr>
            <p:ph idx="1"/>
          </p:nvPr>
        </p:nvSpPr>
        <p:spPr/>
        <p:txBody>
          <a:bodyPr/>
          <a:lstStyle/>
          <a:p>
            <a:r>
              <a:rPr lang="en-GB" dirty="0"/>
              <a:t>Commission: A compensation for business solicited</a:t>
            </a:r>
          </a:p>
          <a:p>
            <a:r>
              <a:rPr lang="en-GB" dirty="0"/>
              <a:t>Forms:</a:t>
            </a:r>
          </a:p>
          <a:p>
            <a:pPr lvl="1"/>
            <a:r>
              <a:rPr lang="en-GB" dirty="0"/>
              <a:t>First Commission</a:t>
            </a:r>
          </a:p>
          <a:p>
            <a:pPr lvl="1"/>
            <a:r>
              <a:rPr lang="en-GB" dirty="0"/>
              <a:t>First Year Commission</a:t>
            </a:r>
          </a:p>
          <a:p>
            <a:pPr lvl="1"/>
            <a:r>
              <a:rPr lang="en-GB" dirty="0"/>
              <a:t>Renewal Commission</a:t>
            </a:r>
          </a:p>
          <a:p>
            <a:pPr lvl="1"/>
            <a:r>
              <a:rPr lang="en-GB" dirty="0"/>
              <a:t>Bonus commission</a:t>
            </a:r>
          </a:p>
        </p:txBody>
      </p:sp>
    </p:spTree>
    <p:extLst>
      <p:ext uri="{BB962C8B-B14F-4D97-AF65-F5344CB8AC3E}">
        <p14:creationId xmlns:p14="http://schemas.microsoft.com/office/powerpoint/2010/main" val="20711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1668-0A33-DC7B-44CE-99019BD67732}"/>
              </a:ext>
            </a:extLst>
          </p:cNvPr>
          <p:cNvSpPr>
            <a:spLocks noGrp="1"/>
          </p:cNvSpPr>
          <p:nvPr>
            <p:ph type="title"/>
          </p:nvPr>
        </p:nvSpPr>
        <p:spPr/>
        <p:txBody>
          <a:bodyPr/>
          <a:lstStyle/>
          <a:p>
            <a:r>
              <a:rPr lang="en-US" dirty="0"/>
              <a:t>Why this discussion today?</a:t>
            </a:r>
          </a:p>
        </p:txBody>
      </p:sp>
      <p:sp>
        <p:nvSpPr>
          <p:cNvPr id="4" name="Content Placeholder 3">
            <a:extLst>
              <a:ext uri="{FF2B5EF4-FFF2-40B4-BE49-F238E27FC236}">
                <a16:creationId xmlns:a16="http://schemas.microsoft.com/office/drawing/2014/main" id="{52CFE95D-1D51-393B-F9C6-C2D71352734C}"/>
              </a:ext>
            </a:extLst>
          </p:cNvPr>
          <p:cNvSpPr>
            <a:spLocks noGrp="1"/>
          </p:cNvSpPr>
          <p:nvPr>
            <p:ph sz="half" idx="1"/>
          </p:nvPr>
        </p:nvSpPr>
        <p:spPr>
          <a:xfrm>
            <a:off x="1104900" y="1600200"/>
            <a:ext cx="4914900" cy="5072974"/>
          </a:xfrm>
        </p:spPr>
        <p:txBody>
          <a:bodyPr>
            <a:normAutofit/>
          </a:bodyPr>
          <a:lstStyle/>
          <a:p>
            <a:r>
              <a:rPr lang="en-US" dirty="0"/>
              <a:t>India a land of opportunities</a:t>
            </a:r>
          </a:p>
          <a:p>
            <a:r>
              <a:rPr lang="en-US" dirty="0"/>
              <a:t>Growing economy</a:t>
            </a:r>
          </a:p>
          <a:p>
            <a:r>
              <a:rPr lang="en-US" dirty="0"/>
              <a:t>CMAs- Management Consultants</a:t>
            </a:r>
          </a:p>
          <a:p>
            <a:r>
              <a:rPr lang="en-US" dirty="0"/>
              <a:t>“Insure India by 2047”</a:t>
            </a:r>
          </a:p>
          <a:p>
            <a:r>
              <a:rPr lang="en-US" dirty="0"/>
              <a:t>Opportunities galore</a:t>
            </a:r>
          </a:p>
          <a:p>
            <a:r>
              <a:rPr lang="en-US" dirty="0"/>
              <a:t>CFO/Director Finance &amp; Investments</a:t>
            </a:r>
            <a:br>
              <a:rPr lang="en-US" dirty="0"/>
            </a:br>
            <a:r>
              <a:rPr lang="en-US" dirty="0"/>
              <a:t>-</a:t>
            </a:r>
            <a:r>
              <a:rPr lang="en-US" dirty="0" err="1"/>
              <a:t>Sr.Manager</a:t>
            </a:r>
            <a:r>
              <a:rPr lang="en-US" dirty="0"/>
              <a:t>/Manager/Asst Manager Fin</a:t>
            </a:r>
            <a:br>
              <a:rPr lang="en-US" dirty="0"/>
            </a:br>
            <a:r>
              <a:rPr lang="en-US" dirty="0"/>
              <a:t>-Fin Executives</a:t>
            </a:r>
            <a:br>
              <a:rPr lang="en-US" dirty="0"/>
            </a:br>
            <a:r>
              <a:rPr lang="en-US" dirty="0"/>
              <a:t>-Internal Auditor</a:t>
            </a:r>
            <a:br>
              <a:rPr lang="en-US" dirty="0"/>
            </a:br>
            <a:r>
              <a:rPr lang="en-US" dirty="0"/>
              <a:t>-Financial Underwriters</a:t>
            </a:r>
            <a:br>
              <a:rPr lang="en-US" dirty="0"/>
            </a:br>
            <a:r>
              <a:rPr lang="en-US" dirty="0"/>
              <a:t>-Claims Investigators</a:t>
            </a:r>
            <a:br>
              <a:rPr lang="en-US" dirty="0"/>
            </a:br>
            <a:r>
              <a:rPr lang="en-US" dirty="0"/>
              <a:t>-Risk Control Executive</a:t>
            </a:r>
            <a:br>
              <a:rPr lang="en-US" dirty="0"/>
            </a:br>
            <a:r>
              <a:rPr lang="en-US" dirty="0"/>
              <a:t>-Training &amp; Upskilling</a:t>
            </a:r>
          </a:p>
          <a:p>
            <a:pPr marL="0" indent="0">
              <a:buNone/>
            </a:pPr>
            <a:endParaRPr lang="en-US" dirty="0"/>
          </a:p>
        </p:txBody>
      </p:sp>
      <p:pic>
        <p:nvPicPr>
          <p:cNvPr id="6" name="Content Placeholder 5">
            <a:extLst>
              <a:ext uri="{FF2B5EF4-FFF2-40B4-BE49-F238E27FC236}">
                <a16:creationId xmlns:a16="http://schemas.microsoft.com/office/drawing/2014/main" id="{D1D65630-945E-710C-9AB9-894C7954E864}"/>
              </a:ext>
            </a:extLst>
          </p:cNvPr>
          <p:cNvPicPr>
            <a:picLocks noGrp="1" noChangeAspect="1"/>
          </p:cNvPicPr>
          <p:nvPr>
            <p:ph sz="half" idx="2"/>
          </p:nvPr>
        </p:nvPicPr>
        <p:blipFill>
          <a:blip r:embed="rId2"/>
          <a:stretch>
            <a:fillRect/>
          </a:stretch>
        </p:blipFill>
        <p:spPr>
          <a:xfrm>
            <a:off x="6344543" y="2736073"/>
            <a:ext cx="5756495" cy="2186124"/>
          </a:xfrm>
          <a:prstGeom prst="rect">
            <a:avLst/>
          </a:prstGeom>
        </p:spPr>
      </p:pic>
    </p:spTree>
    <p:extLst>
      <p:ext uri="{BB962C8B-B14F-4D97-AF65-F5344CB8AC3E}">
        <p14:creationId xmlns:p14="http://schemas.microsoft.com/office/powerpoint/2010/main" val="359764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F8EC-2562-420C-9E5A-16A868E6EE35}"/>
              </a:ext>
            </a:extLst>
          </p:cNvPr>
          <p:cNvSpPr>
            <a:spLocks noGrp="1"/>
          </p:cNvSpPr>
          <p:nvPr>
            <p:ph type="title"/>
          </p:nvPr>
        </p:nvSpPr>
        <p:spPr/>
        <p:txBody>
          <a:bodyPr/>
          <a:lstStyle/>
          <a:p>
            <a:r>
              <a:rPr lang="en-GB" dirty="0"/>
              <a:t>Payments of Management expenses :Sec 40-B of Insurance At 1938</a:t>
            </a:r>
          </a:p>
        </p:txBody>
      </p:sp>
      <p:sp>
        <p:nvSpPr>
          <p:cNvPr id="3" name="Content Placeholder 2">
            <a:extLst>
              <a:ext uri="{FF2B5EF4-FFF2-40B4-BE49-F238E27FC236}">
                <a16:creationId xmlns:a16="http://schemas.microsoft.com/office/drawing/2014/main" id="{5F29927F-C954-47EA-AD74-3DF4E2139FD6}"/>
              </a:ext>
            </a:extLst>
          </p:cNvPr>
          <p:cNvSpPr>
            <a:spLocks noGrp="1"/>
          </p:cNvSpPr>
          <p:nvPr>
            <p:ph sz="half" idx="1"/>
          </p:nvPr>
        </p:nvSpPr>
        <p:spPr/>
        <p:txBody>
          <a:bodyPr>
            <a:normAutofit fontScale="92500" lnSpcReduction="10000"/>
          </a:bodyPr>
          <a:lstStyle/>
          <a:p>
            <a:r>
              <a:rPr lang="en-GB" dirty="0"/>
              <a:t>Commission</a:t>
            </a:r>
          </a:p>
          <a:p>
            <a:r>
              <a:rPr lang="en-GB" dirty="0"/>
              <a:t>Salaries</a:t>
            </a:r>
          </a:p>
          <a:p>
            <a:r>
              <a:rPr lang="en-GB" dirty="0"/>
              <a:t>Travelling expenses</a:t>
            </a:r>
          </a:p>
          <a:p>
            <a:r>
              <a:rPr lang="en-GB" dirty="0"/>
              <a:t>Auditor’s remuneration</a:t>
            </a:r>
          </a:p>
          <a:p>
            <a:r>
              <a:rPr lang="en-GB" dirty="0"/>
              <a:t>Medical fees</a:t>
            </a:r>
          </a:p>
          <a:p>
            <a:r>
              <a:rPr lang="en-GB" dirty="0"/>
              <a:t>Law charges</a:t>
            </a:r>
          </a:p>
          <a:p>
            <a:r>
              <a:rPr lang="en-GB" dirty="0"/>
              <a:t>Advertisements</a:t>
            </a:r>
          </a:p>
          <a:p>
            <a:r>
              <a:rPr lang="en-GB" dirty="0"/>
              <a:t>Printing &amp; </a:t>
            </a:r>
            <a:r>
              <a:rPr lang="en-GB" dirty="0" err="1"/>
              <a:t>Stationry</a:t>
            </a:r>
            <a:endParaRPr lang="en-GB" dirty="0"/>
          </a:p>
          <a:p>
            <a:r>
              <a:rPr lang="en-GB" dirty="0"/>
              <a:t>Postage &amp; Tel, MO, Receipt stamps</a:t>
            </a:r>
          </a:p>
          <a:p>
            <a:r>
              <a:rPr lang="en-GB" dirty="0"/>
              <a:t>Policy Stamps</a:t>
            </a:r>
          </a:p>
        </p:txBody>
      </p:sp>
      <p:sp>
        <p:nvSpPr>
          <p:cNvPr id="4" name="Content Placeholder 3">
            <a:extLst>
              <a:ext uri="{FF2B5EF4-FFF2-40B4-BE49-F238E27FC236}">
                <a16:creationId xmlns:a16="http://schemas.microsoft.com/office/drawing/2014/main" id="{BA68E59C-1355-47D5-A630-DC8E56D46FE7}"/>
              </a:ext>
            </a:extLst>
          </p:cNvPr>
          <p:cNvSpPr>
            <a:spLocks noGrp="1"/>
          </p:cNvSpPr>
          <p:nvPr>
            <p:ph sz="half" idx="2"/>
          </p:nvPr>
        </p:nvSpPr>
        <p:spPr/>
        <p:txBody>
          <a:bodyPr/>
          <a:lstStyle/>
          <a:p>
            <a:r>
              <a:rPr lang="en-GB" dirty="0"/>
              <a:t>Bank Charges</a:t>
            </a:r>
          </a:p>
          <a:p>
            <a:r>
              <a:rPr lang="en-GB" dirty="0"/>
              <a:t>Telephone charges</a:t>
            </a:r>
          </a:p>
          <a:p>
            <a:r>
              <a:rPr lang="en-GB" dirty="0"/>
              <a:t>Electricity</a:t>
            </a:r>
          </a:p>
          <a:p>
            <a:r>
              <a:rPr lang="en-GB" dirty="0"/>
              <a:t>Carriage &amp; </a:t>
            </a:r>
            <a:r>
              <a:rPr lang="en-GB" dirty="0" err="1"/>
              <a:t>Frieght</a:t>
            </a:r>
            <a:endParaRPr lang="en-GB" dirty="0"/>
          </a:p>
          <a:p>
            <a:r>
              <a:rPr lang="en-GB" dirty="0"/>
              <a:t>Repairs &amp; Maintenance</a:t>
            </a:r>
          </a:p>
          <a:p>
            <a:r>
              <a:rPr lang="en-GB" dirty="0"/>
              <a:t>Rents</a:t>
            </a:r>
          </a:p>
          <a:p>
            <a:r>
              <a:rPr lang="en-GB" dirty="0"/>
              <a:t>Depreciation</a:t>
            </a:r>
          </a:p>
          <a:p>
            <a:r>
              <a:rPr lang="en-GB" dirty="0" err="1"/>
              <a:t>Misc</a:t>
            </a:r>
            <a:r>
              <a:rPr lang="en-GB" dirty="0"/>
              <a:t> expenses</a:t>
            </a:r>
          </a:p>
        </p:txBody>
      </p:sp>
    </p:spTree>
    <p:extLst>
      <p:ext uri="{BB962C8B-B14F-4D97-AF65-F5344CB8AC3E}">
        <p14:creationId xmlns:p14="http://schemas.microsoft.com/office/powerpoint/2010/main" val="405470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FD98-D9E4-4E44-90BF-9B7B009762CA}"/>
              </a:ext>
            </a:extLst>
          </p:cNvPr>
          <p:cNvSpPr>
            <a:spLocks noGrp="1"/>
          </p:cNvSpPr>
          <p:nvPr>
            <p:ph type="title"/>
          </p:nvPr>
        </p:nvSpPr>
        <p:spPr/>
        <p:txBody>
          <a:bodyPr/>
          <a:lstStyle/>
          <a:p>
            <a:r>
              <a:rPr lang="en-GB" dirty="0"/>
              <a:t>Mgt Expenses Entries</a:t>
            </a:r>
          </a:p>
        </p:txBody>
      </p:sp>
      <p:sp>
        <p:nvSpPr>
          <p:cNvPr id="3" name="Content Placeholder 2">
            <a:extLst>
              <a:ext uri="{FF2B5EF4-FFF2-40B4-BE49-F238E27FC236}">
                <a16:creationId xmlns:a16="http://schemas.microsoft.com/office/drawing/2014/main" id="{9C9654B0-A899-4543-8BA4-685D9ECE8C54}"/>
              </a:ext>
            </a:extLst>
          </p:cNvPr>
          <p:cNvSpPr>
            <a:spLocks noGrp="1"/>
          </p:cNvSpPr>
          <p:nvPr>
            <p:ph idx="1"/>
          </p:nvPr>
        </p:nvSpPr>
        <p:spPr/>
        <p:txBody>
          <a:bodyPr>
            <a:normAutofit fontScale="92500" lnSpcReduction="10000"/>
          </a:bodyPr>
          <a:lstStyle/>
          <a:p>
            <a:r>
              <a:rPr lang="en-GB" dirty="0"/>
              <a:t>FC/FYR/RC/BC….Dr</a:t>
            </a:r>
          </a:p>
          <a:p>
            <a:pPr marL="0" indent="0">
              <a:buNone/>
            </a:pPr>
            <a:r>
              <a:rPr lang="en-GB" dirty="0"/>
              <a:t>	To TDS</a:t>
            </a:r>
          </a:p>
          <a:p>
            <a:pPr marL="0" indent="0">
              <a:buNone/>
            </a:pPr>
            <a:r>
              <a:rPr lang="en-GB" dirty="0"/>
              <a:t>	To Bank</a:t>
            </a:r>
          </a:p>
          <a:p>
            <a:pPr marL="0" indent="0">
              <a:buNone/>
            </a:pPr>
            <a:endParaRPr lang="en-GB" dirty="0"/>
          </a:p>
          <a:p>
            <a:pPr marL="0" indent="0">
              <a:buNone/>
            </a:pPr>
            <a:r>
              <a:rPr lang="en-GB" dirty="0"/>
              <a:t>When TDS remitted:</a:t>
            </a:r>
          </a:p>
          <a:p>
            <a:pPr marL="0" indent="0">
              <a:buNone/>
            </a:pPr>
            <a:r>
              <a:rPr lang="en-GB" dirty="0"/>
              <a:t>   TDS………………Dr</a:t>
            </a:r>
          </a:p>
          <a:p>
            <a:pPr marL="0" indent="0">
              <a:buNone/>
            </a:pPr>
            <a:r>
              <a:rPr lang="en-GB" dirty="0"/>
              <a:t>	To Bank</a:t>
            </a:r>
          </a:p>
          <a:p>
            <a:r>
              <a:rPr lang="en-GB" dirty="0"/>
              <a:t>At year end a provision is created for o/s commission</a:t>
            </a:r>
          </a:p>
          <a:p>
            <a:pPr marL="0" indent="0">
              <a:buNone/>
            </a:pPr>
            <a:r>
              <a:rPr lang="en-GB" dirty="0"/>
              <a:t>	FYC/RC/BC………..Dr</a:t>
            </a:r>
          </a:p>
          <a:p>
            <a:pPr marL="0" indent="0">
              <a:buNone/>
            </a:pPr>
            <a:r>
              <a:rPr lang="en-GB" dirty="0"/>
              <a:t>		To FYC/RC/BC outstanding</a:t>
            </a:r>
          </a:p>
        </p:txBody>
      </p:sp>
    </p:spTree>
    <p:extLst>
      <p:ext uri="{BB962C8B-B14F-4D97-AF65-F5344CB8AC3E}">
        <p14:creationId xmlns:p14="http://schemas.microsoft.com/office/powerpoint/2010/main" val="171187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0A4A-72BC-4EEF-9CD8-41BB1C017238}"/>
              </a:ext>
            </a:extLst>
          </p:cNvPr>
          <p:cNvSpPr>
            <a:spLocks noGrp="1"/>
          </p:cNvSpPr>
          <p:nvPr>
            <p:ph type="title"/>
          </p:nvPr>
        </p:nvSpPr>
        <p:spPr/>
        <p:txBody>
          <a:bodyPr/>
          <a:lstStyle/>
          <a:p>
            <a:r>
              <a:rPr lang="en-GB" dirty="0"/>
              <a:t>Other Management Expenses</a:t>
            </a:r>
          </a:p>
        </p:txBody>
      </p:sp>
      <p:sp>
        <p:nvSpPr>
          <p:cNvPr id="3" name="Content Placeholder 2">
            <a:extLst>
              <a:ext uri="{FF2B5EF4-FFF2-40B4-BE49-F238E27FC236}">
                <a16:creationId xmlns:a16="http://schemas.microsoft.com/office/drawing/2014/main" id="{2EA1C743-FA42-47C1-BB19-62BA62930D28}"/>
              </a:ext>
            </a:extLst>
          </p:cNvPr>
          <p:cNvSpPr>
            <a:spLocks noGrp="1"/>
          </p:cNvSpPr>
          <p:nvPr>
            <p:ph idx="1"/>
          </p:nvPr>
        </p:nvSpPr>
        <p:spPr/>
        <p:txBody>
          <a:bodyPr/>
          <a:lstStyle/>
          <a:p>
            <a:r>
              <a:rPr lang="en-GB" dirty="0"/>
              <a:t>Policy stamps;</a:t>
            </a:r>
          </a:p>
          <a:p>
            <a:pPr lvl="1"/>
            <a:r>
              <a:rPr lang="en-GB" dirty="0"/>
              <a:t>Policy stamps……Dr</a:t>
            </a:r>
          </a:p>
          <a:p>
            <a:pPr lvl="2"/>
            <a:r>
              <a:rPr lang="en-GB" dirty="0"/>
              <a:t>To Bank</a:t>
            </a:r>
          </a:p>
          <a:p>
            <a:pPr lvl="2"/>
            <a:endParaRPr lang="en-GB" dirty="0"/>
          </a:p>
          <a:p>
            <a:r>
              <a:rPr lang="en-GB" dirty="0"/>
              <a:t>Year end provision for unissued policies</a:t>
            </a:r>
          </a:p>
          <a:p>
            <a:pPr lvl="1"/>
            <a:r>
              <a:rPr lang="en-GB" dirty="0"/>
              <a:t>Policy stamps a/c ………….Dr</a:t>
            </a:r>
          </a:p>
          <a:p>
            <a:pPr lvl="2"/>
            <a:r>
              <a:rPr lang="en-GB" dirty="0"/>
              <a:t>To Other O/S expenses</a:t>
            </a:r>
          </a:p>
        </p:txBody>
      </p:sp>
    </p:spTree>
    <p:extLst>
      <p:ext uri="{BB962C8B-B14F-4D97-AF65-F5344CB8AC3E}">
        <p14:creationId xmlns:p14="http://schemas.microsoft.com/office/powerpoint/2010/main" val="20078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15EB-2AC9-EA95-1FF5-A919CFC5AC13}"/>
              </a:ext>
            </a:extLst>
          </p:cNvPr>
          <p:cNvSpPr>
            <a:spLocks noGrp="1"/>
          </p:cNvSpPr>
          <p:nvPr>
            <p:ph type="title"/>
          </p:nvPr>
        </p:nvSpPr>
        <p:spPr/>
        <p:txBody>
          <a:bodyPr/>
          <a:lstStyle/>
          <a:p>
            <a:r>
              <a:rPr lang="en-US" dirty="0"/>
              <a:t>Management of Expenses Regulations 2023</a:t>
            </a:r>
          </a:p>
        </p:txBody>
      </p:sp>
      <p:sp>
        <p:nvSpPr>
          <p:cNvPr id="5" name="Content Placeholder 4">
            <a:extLst>
              <a:ext uri="{FF2B5EF4-FFF2-40B4-BE49-F238E27FC236}">
                <a16:creationId xmlns:a16="http://schemas.microsoft.com/office/drawing/2014/main" id="{18721B93-E320-5D50-B1A4-5C43F8C341C4}"/>
              </a:ext>
            </a:extLst>
          </p:cNvPr>
          <p:cNvSpPr>
            <a:spLocks noGrp="1"/>
          </p:cNvSpPr>
          <p:nvPr>
            <p:ph idx="1"/>
          </p:nvPr>
        </p:nvSpPr>
        <p:spPr/>
        <p:txBody>
          <a:bodyPr>
            <a:normAutofit fontScale="92500" lnSpcReduction="10000"/>
          </a:bodyPr>
          <a:lstStyle/>
          <a:p>
            <a:r>
              <a:rPr lang="en-US" dirty="0"/>
              <a:t>Separate Expenses of Management (</a:t>
            </a:r>
            <a:r>
              <a:rPr lang="en-US" dirty="0" err="1"/>
              <a:t>EoM</a:t>
            </a:r>
            <a:r>
              <a:rPr lang="en-US" dirty="0"/>
              <a:t>)  Regulations for Life and General Insurers  (applicable to Health Insurers)- These  new regulations enable and </a:t>
            </a:r>
            <a:r>
              <a:rPr lang="en-US" b="1" dirty="0"/>
              <a:t>provide  flexibility </a:t>
            </a:r>
            <a:r>
              <a:rPr lang="en-US" dirty="0"/>
              <a:t>to the insurers to manage their  expenses within the overall limits based  on their gross written premium to  optimally utilize their resources for  enhancing benefits to policyholders.</a:t>
            </a:r>
          </a:p>
          <a:p>
            <a:r>
              <a:rPr lang="en-US" dirty="0"/>
              <a:t> Some of the salient features of these regulations are:</a:t>
            </a:r>
          </a:p>
          <a:p>
            <a:r>
              <a:rPr lang="en-US" dirty="0"/>
              <a:t>In case of life insurance, expenses of  management (</a:t>
            </a:r>
            <a:r>
              <a:rPr lang="en-US" dirty="0" err="1"/>
              <a:t>EoM</a:t>
            </a:r>
            <a:r>
              <a:rPr lang="en-US" dirty="0"/>
              <a:t>) caps are </a:t>
            </a:r>
            <a:r>
              <a:rPr lang="en-US" b="1" dirty="0"/>
              <a:t>linked to  product categories </a:t>
            </a:r>
            <a:r>
              <a:rPr lang="en-US" dirty="0"/>
              <a:t>(participating and  non-participating).</a:t>
            </a:r>
          </a:p>
          <a:p>
            <a:r>
              <a:rPr lang="en-US" dirty="0"/>
              <a:t>In case of general and health insurers, Single limit of </a:t>
            </a:r>
            <a:r>
              <a:rPr lang="en-US" dirty="0" err="1"/>
              <a:t>EoM</a:t>
            </a:r>
            <a:r>
              <a:rPr lang="en-US" dirty="0"/>
              <a:t> are set out as against  existing segmental /sub-segmental  limits.</a:t>
            </a:r>
          </a:p>
          <a:p>
            <a:r>
              <a:rPr lang="en-US" dirty="0"/>
              <a:t>These regulations permitted insurers to  incur additional allowable expenses and  required a well-documented  EOM  and business plan.</a:t>
            </a:r>
          </a:p>
          <a:p>
            <a:r>
              <a:rPr lang="en-US" dirty="0"/>
              <a:t>Extra allowances for  policy  is now  EOM  permitted to promote </a:t>
            </a:r>
            <a:r>
              <a:rPr lang="en-US" dirty="0" err="1"/>
              <a:t>Insur</a:t>
            </a:r>
            <a:r>
              <a:rPr lang="en-US" dirty="0"/>
              <a:t>-Tech, insurance awareness, rural sector, and  government sponsored schemes.</a:t>
            </a:r>
          </a:p>
        </p:txBody>
      </p:sp>
    </p:spTree>
    <p:extLst>
      <p:ext uri="{BB962C8B-B14F-4D97-AF65-F5344CB8AC3E}">
        <p14:creationId xmlns:p14="http://schemas.microsoft.com/office/powerpoint/2010/main" val="123027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E75B-536D-456F-BAAD-C5D6537EA770}"/>
              </a:ext>
            </a:extLst>
          </p:cNvPr>
          <p:cNvSpPr>
            <a:spLocks noGrp="1"/>
          </p:cNvSpPr>
          <p:nvPr>
            <p:ph type="title"/>
          </p:nvPr>
        </p:nvSpPr>
        <p:spPr/>
        <p:txBody>
          <a:bodyPr/>
          <a:lstStyle/>
          <a:p>
            <a:r>
              <a:rPr lang="en-GB" dirty="0"/>
              <a:t>Investments: Sec 27A Insurance Act 1938, Now a Regulation</a:t>
            </a:r>
          </a:p>
        </p:txBody>
      </p:sp>
      <p:pic>
        <p:nvPicPr>
          <p:cNvPr id="5" name="Content Placeholder 4">
            <a:extLst>
              <a:ext uri="{FF2B5EF4-FFF2-40B4-BE49-F238E27FC236}">
                <a16:creationId xmlns:a16="http://schemas.microsoft.com/office/drawing/2014/main" id="{25216DC3-EECC-46AC-A36A-EC015358D416}"/>
              </a:ext>
            </a:extLst>
          </p:cNvPr>
          <p:cNvPicPr>
            <a:picLocks noGrp="1" noChangeAspect="1"/>
          </p:cNvPicPr>
          <p:nvPr>
            <p:ph idx="1"/>
          </p:nvPr>
        </p:nvPicPr>
        <p:blipFill>
          <a:blip r:embed="rId2"/>
          <a:stretch>
            <a:fillRect/>
          </a:stretch>
        </p:blipFill>
        <p:spPr>
          <a:xfrm>
            <a:off x="773596" y="1173162"/>
            <a:ext cx="7774056" cy="5777730"/>
          </a:xfrm>
        </p:spPr>
      </p:pic>
    </p:spTree>
    <p:extLst>
      <p:ext uri="{BB962C8B-B14F-4D97-AF65-F5344CB8AC3E}">
        <p14:creationId xmlns:p14="http://schemas.microsoft.com/office/powerpoint/2010/main" val="78639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0171-9CCE-AFA6-7460-CD4C44249B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BC182B-0429-EA84-292B-CCD1F1866F2E}"/>
              </a:ext>
            </a:extLst>
          </p:cNvPr>
          <p:cNvSpPr>
            <a:spLocks noGrp="1"/>
          </p:cNvSpPr>
          <p:nvPr>
            <p:ph idx="1"/>
          </p:nvPr>
        </p:nvSpPr>
        <p:spPr/>
        <p:txBody>
          <a:bodyPr/>
          <a:lstStyle/>
          <a:p>
            <a:r>
              <a:rPr lang="en-US" dirty="0"/>
              <a:t>Amendments to Investment Norms: Allowed increased investment in the BFSI sector from </a:t>
            </a:r>
            <a:r>
              <a:rPr lang="en-US" b="1" dirty="0"/>
              <a:t>25% to 30% to align</a:t>
            </a:r>
            <a:r>
              <a:rPr lang="en-US" dirty="0"/>
              <a:t> with benchmark indices, flexibility in dividend eligibility criteria for insurers’ investments in preference and equity shares and allowed more investments by life insurers in Mutual Funds and Real Estate Investment Trusts ( REIT Investment Trusts ( s)/Infrastructure s). These INVIT changes aimed to encourage more investments in housing and infrastructure sectors.</a:t>
            </a:r>
          </a:p>
        </p:txBody>
      </p:sp>
    </p:spTree>
    <p:extLst>
      <p:ext uri="{BB962C8B-B14F-4D97-AF65-F5344CB8AC3E}">
        <p14:creationId xmlns:p14="http://schemas.microsoft.com/office/powerpoint/2010/main" val="92969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5CA7-0AD7-4828-AFEC-2C8EEB3CF700}"/>
              </a:ext>
            </a:extLst>
          </p:cNvPr>
          <p:cNvSpPr>
            <a:spLocks noGrp="1"/>
          </p:cNvSpPr>
          <p:nvPr>
            <p:ph type="title"/>
          </p:nvPr>
        </p:nvSpPr>
        <p:spPr/>
        <p:txBody>
          <a:bodyPr/>
          <a:lstStyle/>
          <a:p>
            <a:r>
              <a:rPr lang="en-GB" dirty="0"/>
              <a:t>Final Accounts:</a:t>
            </a:r>
          </a:p>
        </p:txBody>
      </p:sp>
      <p:sp>
        <p:nvSpPr>
          <p:cNvPr id="3" name="Content Placeholder 2">
            <a:extLst>
              <a:ext uri="{FF2B5EF4-FFF2-40B4-BE49-F238E27FC236}">
                <a16:creationId xmlns:a16="http://schemas.microsoft.com/office/drawing/2014/main" id="{A97D44E6-2718-4287-8719-A6B31206E1FD}"/>
              </a:ext>
            </a:extLst>
          </p:cNvPr>
          <p:cNvSpPr>
            <a:spLocks noGrp="1"/>
          </p:cNvSpPr>
          <p:nvPr>
            <p:ph idx="1"/>
          </p:nvPr>
        </p:nvSpPr>
        <p:spPr/>
        <p:txBody>
          <a:bodyPr/>
          <a:lstStyle/>
          <a:p>
            <a:r>
              <a:rPr lang="en-US" sz="1800" b="1" dirty="0">
                <a:effectLst/>
                <a:latin typeface="Times New Roman" panose="02020603050405020304" pitchFamily="18" charset="0"/>
                <a:ea typeface="Times New Roman" panose="02020603050405020304" pitchFamily="18" charset="0"/>
              </a:rPr>
              <a:t>THE INSURANCE REGULATORY AND DEVELOPMENT AUTHORITY</a:t>
            </a:r>
            <a:r>
              <a:rPr lang="en-US" sz="1800" b="1" i="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PREPARATION OF FINANCIAL STATEMENTS AND AUDITOR’S REPORT OF INSURANCE COMPANIES</a:t>
            </a:r>
            <a:r>
              <a:rPr lang="en-US" sz="1800" b="1" i="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REGULATIONS, 2000</a:t>
            </a:r>
            <a:r>
              <a:rPr lang="en-US" sz="1800" b="1" i="1" dirty="0">
                <a:effectLst/>
                <a:latin typeface="Times New Roman" panose="02020603050405020304" pitchFamily="18" charset="0"/>
                <a:ea typeface="Times New Roman" panose="02020603050405020304" pitchFamily="18" charset="0"/>
              </a:rPr>
              <a:t>.</a:t>
            </a:r>
          </a:p>
          <a:p>
            <a:r>
              <a:rPr lang="en-IN" sz="1800" dirty="0">
                <a:effectLst/>
                <a:latin typeface="Arial" panose="020B0604020202020204" pitchFamily="34" charset="0"/>
                <a:ea typeface="Times New Roman" panose="02020603050405020304" pitchFamily="18" charset="0"/>
              </a:rPr>
              <a:t>SCHEDULE A (See Regulation 3) PART I Accounting principles for preparation of financial statements</a:t>
            </a:r>
          </a:p>
          <a:p>
            <a:r>
              <a:rPr lang="en-IN" sz="1800" dirty="0">
                <a:effectLst/>
                <a:latin typeface="Arial" panose="020B0604020202020204" pitchFamily="34" charset="0"/>
                <a:ea typeface="Times New Roman" panose="02020603050405020304" pitchFamily="18" charset="0"/>
              </a:rPr>
              <a:t>PART II Disclosures forming part of Financial Statements .The following shall be disclosed by way of notes to the Balance Sheet:</a:t>
            </a:r>
          </a:p>
          <a:p>
            <a:r>
              <a:rPr lang="en-IN" sz="1800" dirty="0">
                <a:effectLst/>
                <a:latin typeface="Arial" panose="020B0604020202020204" pitchFamily="34" charset="0"/>
                <a:ea typeface="Times New Roman" panose="02020603050405020304" pitchFamily="18" charset="0"/>
              </a:rPr>
              <a:t>FORM A-RA</a:t>
            </a:r>
            <a:r>
              <a:rPr lang="en-IN" sz="1800" dirty="0">
                <a:latin typeface="Arial" panose="020B0604020202020204" pitchFamily="34" charset="0"/>
                <a:ea typeface="Times New Roman" panose="02020603050405020304" pitchFamily="18" charset="0"/>
              </a:rPr>
              <a:t> – Revenue Account – Policy Holders (Technical) Account</a:t>
            </a:r>
          </a:p>
          <a:p>
            <a:r>
              <a:rPr lang="en-IN" sz="1800" dirty="0">
                <a:effectLst/>
                <a:latin typeface="Arial" panose="020B0604020202020204" pitchFamily="34" charset="0"/>
                <a:ea typeface="Times New Roman" panose="02020603050405020304" pitchFamily="18" charset="0"/>
              </a:rPr>
              <a:t>FORM A-PL – P&amp;L Account- Share holders account</a:t>
            </a:r>
          </a:p>
          <a:p>
            <a:r>
              <a:rPr lang="en-IN" sz="1800" dirty="0">
                <a:effectLst/>
                <a:latin typeface="Arial" panose="020B0604020202020204" pitchFamily="34" charset="0"/>
                <a:ea typeface="Times New Roman" panose="02020603050405020304" pitchFamily="18" charset="0"/>
              </a:rPr>
              <a:t>FORM A-BS – Balance sheet</a:t>
            </a:r>
          </a:p>
          <a:p>
            <a:r>
              <a:rPr lang="en-GB" sz="1800" dirty="0">
                <a:effectLst/>
                <a:latin typeface="Arial" panose="020B0604020202020204" pitchFamily="34" charset="0"/>
                <a:ea typeface="Times New Roman" panose="02020603050405020304" pitchFamily="18" charset="0"/>
              </a:rPr>
              <a:t>Link:</a:t>
            </a:r>
            <a:r>
              <a:rPr lang="en-US" sz="1600" dirty="0">
                <a:hlinkClick r:id="rId2"/>
              </a:rPr>
              <a:t>Document Detail - IRDAI</a:t>
            </a:r>
            <a:endParaRPr lang="en-GB" sz="1800" dirty="0">
              <a:effectLst/>
              <a:latin typeface="Arial" panose="020B0604020202020204" pitchFamily="34" charset="0"/>
              <a:ea typeface="Times New Roman" panose="02020603050405020304" pitchFamily="18" charset="0"/>
            </a:endParaRPr>
          </a:p>
          <a:p>
            <a:endParaRPr lang="en-GB" dirty="0"/>
          </a:p>
        </p:txBody>
      </p:sp>
    </p:spTree>
    <p:extLst>
      <p:ext uri="{BB962C8B-B14F-4D97-AF65-F5344CB8AC3E}">
        <p14:creationId xmlns:p14="http://schemas.microsoft.com/office/powerpoint/2010/main" val="401252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ADF6-8704-4298-9414-8CF7903C8C46}"/>
              </a:ext>
            </a:extLst>
          </p:cNvPr>
          <p:cNvSpPr>
            <a:spLocks noGrp="1"/>
          </p:cNvSpPr>
          <p:nvPr>
            <p:ph type="title"/>
          </p:nvPr>
        </p:nvSpPr>
        <p:spPr/>
        <p:txBody>
          <a:bodyPr/>
          <a:lstStyle/>
          <a:p>
            <a:r>
              <a:rPr lang="en-GB" dirty="0"/>
              <a:t>Budgetary Control</a:t>
            </a:r>
          </a:p>
        </p:txBody>
      </p:sp>
      <p:sp>
        <p:nvSpPr>
          <p:cNvPr id="3" name="Content Placeholder 2">
            <a:extLst>
              <a:ext uri="{FF2B5EF4-FFF2-40B4-BE49-F238E27FC236}">
                <a16:creationId xmlns:a16="http://schemas.microsoft.com/office/drawing/2014/main" id="{639FBACE-513E-4F2F-B5A3-5B2EB297AFE1}"/>
              </a:ext>
            </a:extLst>
          </p:cNvPr>
          <p:cNvSpPr>
            <a:spLocks noGrp="1"/>
          </p:cNvSpPr>
          <p:nvPr>
            <p:ph idx="1"/>
          </p:nvPr>
        </p:nvSpPr>
        <p:spPr/>
        <p:txBody>
          <a:bodyPr/>
          <a:lstStyle/>
          <a:p>
            <a:r>
              <a:rPr lang="en-GB" dirty="0"/>
              <a:t>Revenue Budget- important</a:t>
            </a:r>
          </a:p>
          <a:p>
            <a:r>
              <a:rPr lang="en-GB" dirty="0"/>
              <a:t>Conservatism essential</a:t>
            </a:r>
          </a:p>
          <a:p>
            <a:r>
              <a:rPr lang="en-GB" dirty="0"/>
              <a:t>Maker/Checker</a:t>
            </a:r>
          </a:p>
          <a:p>
            <a:r>
              <a:rPr lang="en-GB" dirty="0"/>
              <a:t>Asset Control Register</a:t>
            </a:r>
          </a:p>
          <a:p>
            <a:r>
              <a:rPr lang="en-GB" dirty="0"/>
              <a:t>Quarterly review</a:t>
            </a:r>
          </a:p>
        </p:txBody>
      </p:sp>
    </p:spTree>
    <p:extLst>
      <p:ext uri="{BB962C8B-B14F-4D97-AF65-F5344CB8AC3E}">
        <p14:creationId xmlns:p14="http://schemas.microsoft.com/office/powerpoint/2010/main" val="123457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1581-BB20-AB38-30CD-BE933511D404}"/>
              </a:ext>
            </a:extLst>
          </p:cNvPr>
          <p:cNvSpPr>
            <a:spLocks noGrp="1"/>
          </p:cNvSpPr>
          <p:nvPr>
            <p:ph type="title"/>
          </p:nvPr>
        </p:nvSpPr>
        <p:spPr/>
        <p:txBody>
          <a:bodyPr/>
          <a:lstStyle/>
          <a:p>
            <a:r>
              <a:rPr lang="en-US" dirty="0"/>
              <a:t>IFRS in Indian Insurance Industry</a:t>
            </a:r>
          </a:p>
        </p:txBody>
      </p:sp>
      <p:sp>
        <p:nvSpPr>
          <p:cNvPr id="3" name="Content Placeholder 2">
            <a:extLst>
              <a:ext uri="{FF2B5EF4-FFF2-40B4-BE49-F238E27FC236}">
                <a16:creationId xmlns:a16="http://schemas.microsoft.com/office/drawing/2014/main" id="{B4D11CFD-9AED-CAA4-20FB-E064E81EFD27}"/>
              </a:ext>
            </a:extLst>
          </p:cNvPr>
          <p:cNvSpPr>
            <a:spLocks noGrp="1"/>
          </p:cNvSpPr>
          <p:nvPr>
            <p:ph idx="1"/>
          </p:nvPr>
        </p:nvSpPr>
        <p:spPr/>
        <p:txBody>
          <a:bodyPr>
            <a:normAutofit/>
          </a:bodyPr>
          <a:lstStyle/>
          <a:p>
            <a:r>
              <a:rPr lang="en-US" sz="3200" b="0" i="0" dirty="0">
                <a:solidFill>
                  <a:srgbClr val="001D35"/>
                </a:solidFill>
                <a:effectLst/>
                <a:latin typeface="Google Sans"/>
              </a:rPr>
              <a:t>IFRS 17 came into effect for annual reporting periods beginning on or after January 1, 2023. However, the Insurance Regulatory and Development Authority of India (IRDAI) extended the deadline to </a:t>
            </a:r>
            <a:r>
              <a:rPr lang="en-US" sz="3200" b="0" i="0" dirty="0">
                <a:solidFill>
                  <a:srgbClr val="FF0000"/>
                </a:solidFill>
                <a:effectLst/>
                <a:latin typeface="Google Sans"/>
              </a:rPr>
              <a:t>FY27</a:t>
            </a:r>
            <a:r>
              <a:rPr lang="en-US" sz="3200" b="0" i="0" dirty="0">
                <a:solidFill>
                  <a:srgbClr val="001D35"/>
                </a:solidFill>
                <a:effectLst/>
                <a:latin typeface="Google Sans"/>
              </a:rPr>
              <a:t> to give companies more time to comply.</a:t>
            </a:r>
            <a:endParaRPr lang="en-US" sz="3200" dirty="0"/>
          </a:p>
        </p:txBody>
      </p:sp>
    </p:spTree>
    <p:extLst>
      <p:ext uri="{BB962C8B-B14F-4D97-AF65-F5344CB8AC3E}">
        <p14:creationId xmlns:p14="http://schemas.microsoft.com/office/powerpoint/2010/main" val="319285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EF99-CD87-40FC-80C0-6BA4FA8DABA5}"/>
              </a:ext>
            </a:extLst>
          </p:cNvPr>
          <p:cNvSpPr>
            <a:spLocks noGrp="1"/>
          </p:cNvSpPr>
          <p:nvPr>
            <p:ph type="title"/>
          </p:nvPr>
        </p:nvSpPr>
        <p:spPr/>
        <p:txBody>
          <a:bodyPr/>
          <a:lstStyle/>
          <a:p>
            <a:r>
              <a:rPr lang="en-GB" dirty="0"/>
              <a:t>IRDAI Regulations</a:t>
            </a:r>
          </a:p>
        </p:txBody>
      </p:sp>
      <p:pic>
        <p:nvPicPr>
          <p:cNvPr id="8" name="Picture 7">
            <a:extLst>
              <a:ext uri="{FF2B5EF4-FFF2-40B4-BE49-F238E27FC236}">
                <a16:creationId xmlns:a16="http://schemas.microsoft.com/office/drawing/2014/main" id="{A50D9E08-3020-0991-BC05-A3B471C6208C}"/>
              </a:ext>
            </a:extLst>
          </p:cNvPr>
          <p:cNvPicPr>
            <a:picLocks noChangeAspect="1"/>
          </p:cNvPicPr>
          <p:nvPr/>
        </p:nvPicPr>
        <p:blipFill>
          <a:blip r:embed="rId2"/>
          <a:stretch>
            <a:fillRect/>
          </a:stretch>
        </p:blipFill>
        <p:spPr>
          <a:xfrm>
            <a:off x="233463" y="1371599"/>
            <a:ext cx="9854120" cy="5235001"/>
          </a:xfrm>
          <a:prstGeom prst="rect">
            <a:avLst/>
          </a:prstGeom>
        </p:spPr>
      </p:pic>
      <p:sp>
        <p:nvSpPr>
          <p:cNvPr id="9" name="Oval 8">
            <a:extLst>
              <a:ext uri="{FF2B5EF4-FFF2-40B4-BE49-F238E27FC236}">
                <a16:creationId xmlns:a16="http://schemas.microsoft.com/office/drawing/2014/main" id="{8A064045-B08C-4AD3-B0A2-95B7BFA1323B}"/>
              </a:ext>
            </a:extLst>
          </p:cNvPr>
          <p:cNvSpPr/>
          <p:nvPr/>
        </p:nvSpPr>
        <p:spPr>
          <a:xfrm>
            <a:off x="1712068" y="3713993"/>
            <a:ext cx="1174474" cy="198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19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0C80C6-A2AF-1D5A-EBCA-2DEB621BF234}"/>
              </a:ext>
            </a:extLst>
          </p:cNvPr>
          <p:cNvSpPr>
            <a:spLocks noGrp="1"/>
          </p:cNvSpPr>
          <p:nvPr>
            <p:ph type="title"/>
          </p:nvPr>
        </p:nvSpPr>
        <p:spPr/>
        <p:txBody>
          <a:bodyPr/>
          <a:lstStyle/>
          <a:p>
            <a:r>
              <a:rPr lang="en-US" dirty="0"/>
              <a:t>Companies Act 2013</a:t>
            </a:r>
          </a:p>
        </p:txBody>
      </p:sp>
      <p:pic>
        <p:nvPicPr>
          <p:cNvPr id="7" name="Content Placeholder 6">
            <a:extLst>
              <a:ext uri="{FF2B5EF4-FFF2-40B4-BE49-F238E27FC236}">
                <a16:creationId xmlns:a16="http://schemas.microsoft.com/office/drawing/2014/main" id="{079F692D-7080-B556-574E-BBFBA37C67E4}"/>
              </a:ext>
            </a:extLst>
          </p:cNvPr>
          <p:cNvPicPr>
            <a:picLocks noGrp="1" noChangeAspect="1"/>
          </p:cNvPicPr>
          <p:nvPr>
            <p:ph idx="1"/>
          </p:nvPr>
        </p:nvPicPr>
        <p:blipFill>
          <a:blip r:embed="rId2"/>
          <a:stretch>
            <a:fillRect/>
          </a:stretch>
        </p:blipFill>
        <p:spPr>
          <a:xfrm>
            <a:off x="838198" y="1815378"/>
            <a:ext cx="10553215" cy="2850139"/>
          </a:xfrm>
        </p:spPr>
      </p:pic>
      <p:sp>
        <p:nvSpPr>
          <p:cNvPr id="8" name="Oval 7">
            <a:extLst>
              <a:ext uri="{FF2B5EF4-FFF2-40B4-BE49-F238E27FC236}">
                <a16:creationId xmlns:a16="http://schemas.microsoft.com/office/drawing/2014/main" id="{55889146-38E6-4C3C-E711-540186B0C442}"/>
              </a:ext>
            </a:extLst>
          </p:cNvPr>
          <p:cNvSpPr/>
          <p:nvPr/>
        </p:nvSpPr>
        <p:spPr>
          <a:xfrm>
            <a:off x="8395855" y="2275609"/>
            <a:ext cx="1828800" cy="3740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13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F668-E6DB-FE8C-2BDC-08614E37E9AE}"/>
              </a:ext>
            </a:extLst>
          </p:cNvPr>
          <p:cNvSpPr>
            <a:spLocks noGrp="1"/>
          </p:cNvSpPr>
          <p:nvPr>
            <p:ph type="title"/>
          </p:nvPr>
        </p:nvSpPr>
        <p:spPr/>
        <p:txBody>
          <a:bodyPr/>
          <a:lstStyle/>
          <a:p>
            <a:r>
              <a:rPr lang="en-US" dirty="0"/>
              <a:t>Annual Reports</a:t>
            </a:r>
          </a:p>
        </p:txBody>
      </p:sp>
      <p:pic>
        <p:nvPicPr>
          <p:cNvPr id="5" name="Content Placeholder 4">
            <a:extLst>
              <a:ext uri="{FF2B5EF4-FFF2-40B4-BE49-F238E27FC236}">
                <a16:creationId xmlns:a16="http://schemas.microsoft.com/office/drawing/2014/main" id="{9BEA5FD1-1004-35E3-059E-4A2DBA7D224E}"/>
              </a:ext>
            </a:extLst>
          </p:cNvPr>
          <p:cNvPicPr>
            <a:picLocks noGrp="1" noChangeAspect="1"/>
          </p:cNvPicPr>
          <p:nvPr>
            <p:ph idx="1"/>
          </p:nvPr>
        </p:nvPicPr>
        <p:blipFill>
          <a:blip r:embed="rId2"/>
          <a:stretch>
            <a:fillRect/>
          </a:stretch>
        </p:blipFill>
        <p:spPr>
          <a:xfrm>
            <a:off x="285204" y="2005296"/>
            <a:ext cx="9982200" cy="3703441"/>
          </a:xfrm>
        </p:spPr>
      </p:pic>
      <p:sp>
        <p:nvSpPr>
          <p:cNvPr id="6" name="Oval 5">
            <a:extLst>
              <a:ext uri="{FF2B5EF4-FFF2-40B4-BE49-F238E27FC236}">
                <a16:creationId xmlns:a16="http://schemas.microsoft.com/office/drawing/2014/main" id="{572244EA-A702-E06D-935E-CEBC802950CB}"/>
              </a:ext>
            </a:extLst>
          </p:cNvPr>
          <p:cNvSpPr/>
          <p:nvPr/>
        </p:nvSpPr>
        <p:spPr>
          <a:xfrm>
            <a:off x="6222459" y="5143959"/>
            <a:ext cx="1319577" cy="457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70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7266-3834-41C2-B15B-0081A282D359}"/>
              </a:ext>
            </a:extLst>
          </p:cNvPr>
          <p:cNvSpPr>
            <a:spLocks noGrp="1"/>
          </p:cNvSpPr>
          <p:nvPr>
            <p:ph type="title"/>
          </p:nvPr>
        </p:nvSpPr>
        <p:spPr/>
        <p:txBody>
          <a:bodyPr/>
          <a:lstStyle/>
          <a:p>
            <a:pPr algn="l"/>
            <a:r>
              <a:rPr lang="en-GB" b="1" i="0" dirty="0">
                <a:solidFill>
                  <a:srgbClr val="1E314F"/>
                </a:solidFill>
                <a:effectLst/>
                <a:latin typeface="Source Sans Pro" panose="020B0503030403020204" pitchFamily="34" charset="0"/>
              </a:rPr>
              <a:t>Ind AS 104 – Insurance Contract</a:t>
            </a:r>
          </a:p>
        </p:txBody>
      </p:sp>
      <p:sp>
        <p:nvSpPr>
          <p:cNvPr id="3" name="Content Placeholder 2">
            <a:extLst>
              <a:ext uri="{FF2B5EF4-FFF2-40B4-BE49-F238E27FC236}">
                <a16:creationId xmlns:a16="http://schemas.microsoft.com/office/drawing/2014/main" id="{D0663888-CC67-486C-A4B0-9D3B066D8E08}"/>
              </a:ext>
            </a:extLst>
          </p:cNvPr>
          <p:cNvSpPr>
            <a:spLocks noGrp="1"/>
          </p:cNvSpPr>
          <p:nvPr>
            <p:ph idx="1"/>
          </p:nvPr>
        </p:nvSpPr>
        <p:spPr/>
        <p:txBody>
          <a:bodyPr/>
          <a:lstStyle/>
          <a:p>
            <a:endParaRPr lang="en-GB" dirty="0"/>
          </a:p>
          <a:p>
            <a:r>
              <a:rPr lang="en-GB" dirty="0">
                <a:hlinkClick r:id="rId2"/>
              </a:rPr>
              <a:t>https://resource.cdn.icai.org/23727IndAS-104.pdf</a:t>
            </a:r>
            <a:endParaRPr lang="en-GB" dirty="0"/>
          </a:p>
          <a:p>
            <a:r>
              <a:rPr lang="en-IN" b="0" i="0" dirty="0">
                <a:solidFill>
                  <a:srgbClr val="1E314F"/>
                </a:solidFill>
                <a:effectLst/>
                <a:latin typeface="Source Sans Pro" panose="020B0503030403020204" pitchFamily="34" charset="0"/>
              </a:rPr>
              <a:t>“Indian Accounting standard 104 details financial reporting by an insurer.  This standard requires limited improvements to accounting by an insurer and disclosure that explains the amounts arising from contracts and helps users understand the nuances of the contracts.”</a:t>
            </a:r>
          </a:p>
          <a:p>
            <a:r>
              <a:rPr lang="en-IN" b="0" i="0" dirty="0">
                <a:solidFill>
                  <a:srgbClr val="1E314F"/>
                </a:solidFill>
                <a:effectLst/>
                <a:latin typeface="Source Sans Pro" panose="020B0503030403020204" pitchFamily="34" charset="0"/>
              </a:rPr>
              <a:t>“This standard applies to all the insurance contract that an insurer issues including reinsurance contract that it holds and financial instrument it issues with a discretionary participation feature. </a:t>
            </a:r>
            <a:r>
              <a:rPr lang="en-IN" dirty="0">
                <a:solidFill>
                  <a:srgbClr val="1E314F"/>
                </a:solidFill>
                <a:latin typeface="Source Sans Pro" panose="020B0503030403020204" pitchFamily="34" charset="0"/>
              </a:rPr>
              <a:t>”</a:t>
            </a:r>
            <a:endParaRPr lang="en-GB" b="0" i="0" dirty="0">
              <a:solidFill>
                <a:srgbClr val="1E314F"/>
              </a:solidFill>
              <a:effectLst/>
              <a:latin typeface="Source Sans Pro" panose="020B0503030403020204" pitchFamily="34" charset="0"/>
            </a:endParaRPr>
          </a:p>
          <a:p>
            <a:endParaRPr lang="en-GB" dirty="0"/>
          </a:p>
        </p:txBody>
      </p:sp>
    </p:spTree>
    <p:extLst>
      <p:ext uri="{BB962C8B-B14F-4D97-AF65-F5344CB8AC3E}">
        <p14:creationId xmlns:p14="http://schemas.microsoft.com/office/powerpoint/2010/main" val="104829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5A6A-0252-4B99-902D-53B0B6B9A2C6}"/>
              </a:ext>
            </a:extLst>
          </p:cNvPr>
          <p:cNvSpPr>
            <a:spLocks noGrp="1"/>
          </p:cNvSpPr>
          <p:nvPr>
            <p:ph type="title"/>
          </p:nvPr>
        </p:nvSpPr>
        <p:spPr/>
        <p:txBody>
          <a:bodyPr/>
          <a:lstStyle/>
          <a:p>
            <a:r>
              <a:rPr lang="en-GB" dirty="0"/>
              <a:t>Audit</a:t>
            </a:r>
          </a:p>
        </p:txBody>
      </p:sp>
      <p:sp>
        <p:nvSpPr>
          <p:cNvPr id="3" name="Content Placeholder 2">
            <a:extLst>
              <a:ext uri="{FF2B5EF4-FFF2-40B4-BE49-F238E27FC236}">
                <a16:creationId xmlns:a16="http://schemas.microsoft.com/office/drawing/2014/main" id="{43C61F5D-8658-4585-955E-2E18F5A132AF}"/>
              </a:ext>
            </a:extLst>
          </p:cNvPr>
          <p:cNvSpPr>
            <a:spLocks noGrp="1"/>
          </p:cNvSpPr>
          <p:nvPr>
            <p:ph idx="1"/>
          </p:nvPr>
        </p:nvSpPr>
        <p:spPr/>
        <p:txBody>
          <a:bodyPr/>
          <a:lstStyle/>
          <a:p>
            <a:r>
              <a:rPr lang="en-GB" dirty="0"/>
              <a:t>Internal Audit</a:t>
            </a:r>
          </a:p>
          <a:p>
            <a:r>
              <a:rPr lang="en-GB" dirty="0"/>
              <a:t>Inspection of Processes</a:t>
            </a:r>
          </a:p>
          <a:p>
            <a:r>
              <a:rPr lang="en-GB" dirty="0"/>
              <a:t>Compliance Review</a:t>
            </a:r>
          </a:p>
          <a:p>
            <a:r>
              <a:rPr lang="en-GB" dirty="0"/>
              <a:t>Statutory audit</a:t>
            </a:r>
          </a:p>
          <a:p>
            <a:r>
              <a:rPr lang="en-GB" dirty="0"/>
              <a:t>Compliance Audit/Inspection by Regulator</a:t>
            </a:r>
          </a:p>
        </p:txBody>
      </p:sp>
    </p:spTree>
    <p:extLst>
      <p:ext uri="{BB962C8B-B14F-4D97-AF65-F5344CB8AC3E}">
        <p14:creationId xmlns:p14="http://schemas.microsoft.com/office/powerpoint/2010/main" val="311110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701E-6BE8-4A00-996A-37082520CBEB}"/>
              </a:ext>
            </a:extLst>
          </p:cNvPr>
          <p:cNvSpPr>
            <a:spLocks noGrp="1"/>
          </p:cNvSpPr>
          <p:nvPr>
            <p:ph type="title"/>
          </p:nvPr>
        </p:nvSpPr>
        <p:spPr/>
        <p:txBody>
          <a:bodyPr/>
          <a:lstStyle/>
          <a:p>
            <a:r>
              <a:rPr lang="en-GB" dirty="0"/>
              <a:t>Fin &amp;Accounts</a:t>
            </a:r>
          </a:p>
        </p:txBody>
      </p:sp>
      <p:sp>
        <p:nvSpPr>
          <p:cNvPr id="3" name="Content Placeholder 2">
            <a:extLst>
              <a:ext uri="{FF2B5EF4-FFF2-40B4-BE49-F238E27FC236}">
                <a16:creationId xmlns:a16="http://schemas.microsoft.com/office/drawing/2014/main" id="{F4CD0F5B-E609-4A04-8F07-208A825993BB}"/>
              </a:ext>
            </a:extLst>
          </p:cNvPr>
          <p:cNvSpPr>
            <a:spLocks noGrp="1"/>
          </p:cNvSpPr>
          <p:nvPr>
            <p:ph idx="1"/>
          </p:nvPr>
        </p:nvSpPr>
        <p:spPr/>
        <p:txBody>
          <a:bodyPr>
            <a:normAutofit fontScale="85000" lnSpcReduction="20000"/>
          </a:bodyPr>
          <a:lstStyle/>
          <a:p>
            <a:r>
              <a:rPr lang="en-GB" dirty="0"/>
              <a:t>Control and clearance of extraneous items in Reconciliations</a:t>
            </a:r>
          </a:p>
          <a:p>
            <a:r>
              <a:rPr lang="en-GB" dirty="0"/>
              <a:t>Reconciliation of functional schedules</a:t>
            </a:r>
          </a:p>
          <a:p>
            <a:r>
              <a:rPr lang="en-GB" dirty="0"/>
              <a:t>Payments by cheque</a:t>
            </a:r>
          </a:p>
          <a:p>
            <a:r>
              <a:rPr lang="en-GB" dirty="0"/>
              <a:t>Restrictive endorsement</a:t>
            </a:r>
          </a:p>
          <a:p>
            <a:r>
              <a:rPr lang="en-GB" dirty="0"/>
              <a:t>Duplicate keys </a:t>
            </a:r>
          </a:p>
          <a:p>
            <a:r>
              <a:rPr lang="en-GB" dirty="0"/>
              <a:t>Stock of Printed receipts</a:t>
            </a:r>
          </a:p>
          <a:p>
            <a:r>
              <a:rPr lang="en-GB" dirty="0"/>
              <a:t>Stock of Stamps</a:t>
            </a:r>
          </a:p>
          <a:p>
            <a:r>
              <a:rPr lang="en-GB" dirty="0"/>
              <a:t>Control on IBT</a:t>
            </a:r>
          </a:p>
          <a:p>
            <a:r>
              <a:rPr lang="en-GB" dirty="0"/>
              <a:t>Control on Inter Office Transaction</a:t>
            </a:r>
          </a:p>
          <a:p>
            <a:r>
              <a:rPr lang="en-GB" dirty="0"/>
              <a:t>Control on imprest</a:t>
            </a:r>
          </a:p>
          <a:p>
            <a:r>
              <a:rPr lang="en-GB" dirty="0"/>
              <a:t>Principle Ledger</a:t>
            </a:r>
          </a:p>
        </p:txBody>
      </p:sp>
    </p:spTree>
    <p:extLst>
      <p:ext uri="{BB962C8B-B14F-4D97-AF65-F5344CB8AC3E}">
        <p14:creationId xmlns:p14="http://schemas.microsoft.com/office/powerpoint/2010/main" val="197846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A89E-5E00-48D1-94B8-8F643397AB3A}"/>
              </a:ext>
            </a:extLst>
          </p:cNvPr>
          <p:cNvSpPr>
            <a:spLocks noGrp="1"/>
          </p:cNvSpPr>
          <p:nvPr>
            <p:ph type="title"/>
          </p:nvPr>
        </p:nvSpPr>
        <p:spPr/>
        <p:txBody>
          <a:bodyPr/>
          <a:lstStyle/>
          <a:p>
            <a:r>
              <a:rPr lang="en-GB" dirty="0"/>
              <a:t>Audit &amp; Compliance</a:t>
            </a:r>
          </a:p>
        </p:txBody>
      </p:sp>
      <p:sp>
        <p:nvSpPr>
          <p:cNvPr id="3" name="Content Placeholder 2">
            <a:extLst>
              <a:ext uri="{FF2B5EF4-FFF2-40B4-BE49-F238E27FC236}">
                <a16:creationId xmlns:a16="http://schemas.microsoft.com/office/drawing/2014/main" id="{606620DA-9933-4240-B98C-0E0CB576804C}"/>
              </a:ext>
            </a:extLst>
          </p:cNvPr>
          <p:cNvSpPr>
            <a:spLocks noGrp="1"/>
          </p:cNvSpPr>
          <p:nvPr>
            <p:ph idx="1"/>
          </p:nvPr>
        </p:nvSpPr>
        <p:spPr/>
        <p:txBody>
          <a:bodyPr>
            <a:normAutofit fontScale="85000" lnSpcReduction="20000"/>
          </a:bodyPr>
          <a:lstStyle/>
          <a:p>
            <a:r>
              <a:rPr lang="en-GB" dirty="0"/>
              <a:t>Financial discrepancies, responsibility fixing, rectifications</a:t>
            </a:r>
          </a:p>
          <a:p>
            <a:r>
              <a:rPr lang="en-GB" dirty="0"/>
              <a:t>Audit Queries</a:t>
            </a:r>
          </a:p>
          <a:p>
            <a:r>
              <a:rPr lang="en-GB" dirty="0"/>
              <a:t>Audit Observations</a:t>
            </a:r>
          </a:p>
          <a:p>
            <a:r>
              <a:rPr lang="en-GB" dirty="0"/>
              <a:t>Compliance filing</a:t>
            </a:r>
          </a:p>
          <a:p>
            <a:r>
              <a:rPr lang="en-GB" dirty="0"/>
              <a:t>Rectification/indemnification</a:t>
            </a:r>
          </a:p>
          <a:p>
            <a:r>
              <a:rPr lang="en-GB" dirty="0"/>
              <a:t>Fixing the system</a:t>
            </a:r>
          </a:p>
          <a:p>
            <a:r>
              <a:rPr lang="en-GB" dirty="0"/>
              <a:t>Repeated offences</a:t>
            </a:r>
          </a:p>
          <a:p>
            <a:r>
              <a:rPr lang="en-GB" dirty="0"/>
              <a:t>Punishments, Censures, dismissal</a:t>
            </a:r>
          </a:p>
          <a:p>
            <a:r>
              <a:rPr lang="en-GB" dirty="0"/>
              <a:t>Inspection of Processes</a:t>
            </a:r>
          </a:p>
          <a:p>
            <a:r>
              <a:rPr lang="en-GB" dirty="0"/>
              <a:t>Identifying process violations, responsibility fixing</a:t>
            </a:r>
          </a:p>
          <a:p>
            <a:r>
              <a:rPr lang="en-GB" dirty="0"/>
              <a:t>Corrective steps in processes</a:t>
            </a:r>
          </a:p>
        </p:txBody>
      </p:sp>
    </p:spTree>
    <p:extLst>
      <p:ext uri="{BB962C8B-B14F-4D97-AF65-F5344CB8AC3E}">
        <p14:creationId xmlns:p14="http://schemas.microsoft.com/office/powerpoint/2010/main" val="132822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D77D-2F66-B9F7-13BD-60B4CE435F8C}"/>
              </a:ext>
            </a:extLst>
          </p:cNvPr>
          <p:cNvSpPr>
            <a:spLocks noGrp="1"/>
          </p:cNvSpPr>
          <p:nvPr>
            <p:ph type="title"/>
          </p:nvPr>
        </p:nvSpPr>
        <p:spPr/>
        <p:txBody>
          <a:bodyPr/>
          <a:lstStyle/>
          <a:p>
            <a:r>
              <a:rPr lang="en-US" dirty="0"/>
              <a:t>General Computations</a:t>
            </a:r>
          </a:p>
        </p:txBody>
      </p:sp>
      <p:sp>
        <p:nvSpPr>
          <p:cNvPr id="5" name="Content Placeholder 4">
            <a:extLst>
              <a:ext uri="{FF2B5EF4-FFF2-40B4-BE49-F238E27FC236}">
                <a16:creationId xmlns:a16="http://schemas.microsoft.com/office/drawing/2014/main" id="{2E44B39E-0E31-0382-B8F6-F5E2022A6074}"/>
              </a:ext>
            </a:extLst>
          </p:cNvPr>
          <p:cNvSpPr>
            <a:spLocks noGrp="1"/>
          </p:cNvSpPr>
          <p:nvPr>
            <p:ph sz="half" idx="1"/>
          </p:nvPr>
        </p:nvSpPr>
        <p:spPr/>
        <p:txBody>
          <a:bodyPr>
            <a:normAutofit fontScale="92500" lnSpcReduction="10000"/>
          </a:bodyPr>
          <a:lstStyle/>
          <a:p>
            <a:r>
              <a:rPr lang="en-US" dirty="0"/>
              <a:t>1.Age </a:t>
            </a:r>
          </a:p>
          <a:p>
            <a:r>
              <a:rPr lang="en-US" dirty="0"/>
              <a:t>2.Date of maturity </a:t>
            </a:r>
          </a:p>
          <a:p>
            <a:r>
              <a:rPr lang="en-US" dirty="0"/>
              <a:t>3.Due date of last premium </a:t>
            </a:r>
          </a:p>
          <a:p>
            <a:r>
              <a:rPr lang="en-US" dirty="0"/>
              <a:t>4.Date of vesting </a:t>
            </a:r>
          </a:p>
          <a:p>
            <a:r>
              <a:rPr lang="en-US" dirty="0"/>
              <a:t>5.Office Year of Birth (OYB) </a:t>
            </a:r>
          </a:p>
          <a:p>
            <a:r>
              <a:rPr lang="en-US" dirty="0"/>
              <a:t>6.Office Year of Maturity (OYM) </a:t>
            </a:r>
          </a:p>
          <a:p>
            <a:r>
              <a:rPr lang="en-US" dirty="0"/>
              <a:t>7.Office Year of Last Payment plus One (OYLP +1) </a:t>
            </a:r>
          </a:p>
          <a:p>
            <a:r>
              <a:rPr lang="en-US" dirty="0"/>
              <a:t>8.Simple Interest </a:t>
            </a:r>
          </a:p>
          <a:p>
            <a:r>
              <a:rPr lang="en-US" dirty="0"/>
              <a:t>9.Compound Interest </a:t>
            </a:r>
          </a:p>
        </p:txBody>
      </p:sp>
      <p:sp>
        <p:nvSpPr>
          <p:cNvPr id="6" name="Content Placeholder 5">
            <a:extLst>
              <a:ext uri="{FF2B5EF4-FFF2-40B4-BE49-F238E27FC236}">
                <a16:creationId xmlns:a16="http://schemas.microsoft.com/office/drawing/2014/main" id="{632208D6-C0A2-1172-956E-13EB9270BEAA}"/>
              </a:ext>
            </a:extLst>
          </p:cNvPr>
          <p:cNvSpPr>
            <a:spLocks noGrp="1"/>
          </p:cNvSpPr>
          <p:nvPr>
            <p:ph sz="half" idx="2"/>
          </p:nvPr>
        </p:nvSpPr>
        <p:spPr/>
        <p:txBody>
          <a:bodyPr>
            <a:normAutofit fontScale="92500" lnSpcReduction="10000"/>
          </a:bodyPr>
          <a:lstStyle/>
          <a:p>
            <a:r>
              <a:rPr lang="en-US" dirty="0"/>
              <a:t>10.Premium </a:t>
            </a:r>
          </a:p>
          <a:p>
            <a:r>
              <a:rPr lang="en-US" dirty="0"/>
              <a:t>11.Agent’s Commission </a:t>
            </a:r>
          </a:p>
          <a:p>
            <a:r>
              <a:rPr lang="en-US" dirty="0"/>
              <a:t>12.Revival or Reinstatements </a:t>
            </a:r>
          </a:p>
          <a:p>
            <a:r>
              <a:rPr lang="en-US" dirty="0"/>
              <a:t>13.Paid Up Amount </a:t>
            </a:r>
          </a:p>
          <a:p>
            <a:r>
              <a:rPr lang="en-US" dirty="0"/>
              <a:t>14.Surrender Value </a:t>
            </a:r>
          </a:p>
          <a:p>
            <a:r>
              <a:rPr lang="en-US" dirty="0"/>
              <a:t>15.Loan </a:t>
            </a:r>
          </a:p>
          <a:p>
            <a:r>
              <a:rPr lang="en-US" dirty="0"/>
              <a:t>16.Settlement Options </a:t>
            </a:r>
          </a:p>
          <a:p>
            <a:r>
              <a:rPr lang="en-US" dirty="0"/>
              <a:t>17.Computation of BMI </a:t>
            </a:r>
          </a:p>
          <a:p>
            <a:r>
              <a:rPr lang="en-US" dirty="0"/>
              <a:t>18.Estimated Weight , Numerical Rating, EMRs</a:t>
            </a:r>
          </a:p>
          <a:p>
            <a:r>
              <a:rPr lang="en-US" dirty="0"/>
              <a:t>19.Miscellaneous Topics </a:t>
            </a:r>
          </a:p>
          <a:p>
            <a:endParaRPr lang="en-US" dirty="0"/>
          </a:p>
        </p:txBody>
      </p:sp>
    </p:spTree>
    <p:extLst>
      <p:ext uri="{BB962C8B-B14F-4D97-AF65-F5344CB8AC3E}">
        <p14:creationId xmlns:p14="http://schemas.microsoft.com/office/powerpoint/2010/main" val="279658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D77D-2F66-B9F7-13BD-60B4CE435F8C}"/>
              </a:ext>
            </a:extLst>
          </p:cNvPr>
          <p:cNvSpPr>
            <a:spLocks noGrp="1"/>
          </p:cNvSpPr>
          <p:nvPr>
            <p:ph type="title"/>
          </p:nvPr>
        </p:nvSpPr>
        <p:spPr/>
        <p:txBody>
          <a:bodyPr/>
          <a:lstStyle/>
          <a:p>
            <a:r>
              <a:rPr lang="en-US" dirty="0"/>
              <a:t>General Computations</a:t>
            </a:r>
          </a:p>
        </p:txBody>
      </p:sp>
      <p:sp>
        <p:nvSpPr>
          <p:cNvPr id="5" name="Content Placeholder 4">
            <a:extLst>
              <a:ext uri="{FF2B5EF4-FFF2-40B4-BE49-F238E27FC236}">
                <a16:creationId xmlns:a16="http://schemas.microsoft.com/office/drawing/2014/main" id="{2E44B39E-0E31-0382-B8F6-F5E2022A6074}"/>
              </a:ext>
            </a:extLst>
          </p:cNvPr>
          <p:cNvSpPr>
            <a:spLocks noGrp="1"/>
          </p:cNvSpPr>
          <p:nvPr>
            <p:ph sz="half" idx="1"/>
          </p:nvPr>
        </p:nvSpPr>
        <p:spPr/>
        <p:txBody>
          <a:bodyPr>
            <a:normAutofit fontScale="92500" lnSpcReduction="10000"/>
          </a:bodyPr>
          <a:lstStyle/>
          <a:p>
            <a:r>
              <a:rPr lang="en-US" dirty="0"/>
              <a:t>1.Age </a:t>
            </a:r>
          </a:p>
          <a:p>
            <a:r>
              <a:rPr lang="en-US" dirty="0"/>
              <a:t>2.Date of maturity </a:t>
            </a:r>
          </a:p>
          <a:p>
            <a:r>
              <a:rPr lang="en-US" dirty="0"/>
              <a:t>3.Due date of last premium </a:t>
            </a:r>
          </a:p>
          <a:p>
            <a:r>
              <a:rPr lang="en-US" dirty="0"/>
              <a:t>4.Date of vesting </a:t>
            </a:r>
          </a:p>
          <a:p>
            <a:r>
              <a:rPr lang="en-US" dirty="0"/>
              <a:t>5.Office Year of Birth (OYB) </a:t>
            </a:r>
          </a:p>
          <a:p>
            <a:r>
              <a:rPr lang="en-US" dirty="0"/>
              <a:t>6.Office Year of Maturity (OYM) </a:t>
            </a:r>
          </a:p>
          <a:p>
            <a:r>
              <a:rPr lang="en-US" dirty="0"/>
              <a:t>7.Office Year of Last Payment plus One (OYLP +1) </a:t>
            </a:r>
          </a:p>
          <a:p>
            <a:r>
              <a:rPr lang="en-US" dirty="0"/>
              <a:t>8.Simple Interest </a:t>
            </a:r>
          </a:p>
          <a:p>
            <a:r>
              <a:rPr lang="en-US" dirty="0"/>
              <a:t>9.Compound Interest </a:t>
            </a:r>
          </a:p>
        </p:txBody>
      </p:sp>
      <p:sp>
        <p:nvSpPr>
          <p:cNvPr id="6" name="Content Placeholder 5">
            <a:extLst>
              <a:ext uri="{FF2B5EF4-FFF2-40B4-BE49-F238E27FC236}">
                <a16:creationId xmlns:a16="http://schemas.microsoft.com/office/drawing/2014/main" id="{632208D6-C0A2-1172-956E-13EB9270BEAA}"/>
              </a:ext>
            </a:extLst>
          </p:cNvPr>
          <p:cNvSpPr>
            <a:spLocks noGrp="1"/>
          </p:cNvSpPr>
          <p:nvPr>
            <p:ph sz="half" idx="2"/>
          </p:nvPr>
        </p:nvSpPr>
        <p:spPr/>
        <p:txBody>
          <a:bodyPr>
            <a:normAutofit fontScale="92500" lnSpcReduction="10000"/>
          </a:bodyPr>
          <a:lstStyle/>
          <a:p>
            <a:r>
              <a:rPr lang="en-US" dirty="0"/>
              <a:t>10.Premium </a:t>
            </a:r>
          </a:p>
          <a:p>
            <a:r>
              <a:rPr lang="en-US" dirty="0"/>
              <a:t>11.Agent’s Commission </a:t>
            </a:r>
          </a:p>
          <a:p>
            <a:r>
              <a:rPr lang="en-US" dirty="0"/>
              <a:t>12.Revival or Reinstatements </a:t>
            </a:r>
          </a:p>
          <a:p>
            <a:r>
              <a:rPr lang="en-US" dirty="0"/>
              <a:t>13.Paid Up Amount </a:t>
            </a:r>
          </a:p>
          <a:p>
            <a:r>
              <a:rPr lang="en-US" dirty="0"/>
              <a:t>14.Surrender Value </a:t>
            </a:r>
          </a:p>
          <a:p>
            <a:r>
              <a:rPr lang="en-US" dirty="0"/>
              <a:t>15.Loan </a:t>
            </a:r>
          </a:p>
          <a:p>
            <a:r>
              <a:rPr lang="en-US" dirty="0"/>
              <a:t>16.Settlement Options </a:t>
            </a:r>
          </a:p>
          <a:p>
            <a:r>
              <a:rPr lang="en-US" dirty="0"/>
              <a:t>17.Computation of BMI </a:t>
            </a:r>
          </a:p>
          <a:p>
            <a:r>
              <a:rPr lang="en-US" dirty="0"/>
              <a:t>18.Estimated Weight , Numerical Rating, EMRs</a:t>
            </a:r>
          </a:p>
          <a:p>
            <a:r>
              <a:rPr lang="en-US" dirty="0"/>
              <a:t>19.Miscellaneous Topics </a:t>
            </a:r>
          </a:p>
          <a:p>
            <a:endParaRPr lang="en-US" dirty="0"/>
          </a:p>
        </p:txBody>
      </p:sp>
    </p:spTree>
    <p:extLst>
      <p:ext uri="{BB962C8B-B14F-4D97-AF65-F5344CB8AC3E}">
        <p14:creationId xmlns:p14="http://schemas.microsoft.com/office/powerpoint/2010/main" val="28768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CA27-7351-9FC2-2D40-01231BBD3E07}"/>
              </a:ext>
            </a:extLst>
          </p:cNvPr>
          <p:cNvSpPr>
            <a:spLocks noGrp="1"/>
          </p:cNvSpPr>
          <p:nvPr>
            <p:ph type="title"/>
          </p:nvPr>
        </p:nvSpPr>
        <p:spPr/>
        <p:txBody>
          <a:bodyPr/>
          <a:lstStyle/>
          <a:p>
            <a:r>
              <a:rPr lang="en-US" dirty="0"/>
              <a:t>Age, Dates </a:t>
            </a:r>
            <a:r>
              <a:rPr lang="en-US" dirty="0" err="1"/>
              <a:t>etc</a:t>
            </a:r>
            <a:r>
              <a:rPr lang="en-US" dirty="0"/>
              <a:t> (Academic specimens only)</a:t>
            </a:r>
          </a:p>
        </p:txBody>
      </p:sp>
      <p:pic>
        <p:nvPicPr>
          <p:cNvPr id="15" name="Content Placeholder 14">
            <a:extLst>
              <a:ext uri="{FF2B5EF4-FFF2-40B4-BE49-F238E27FC236}">
                <a16:creationId xmlns:a16="http://schemas.microsoft.com/office/drawing/2014/main" id="{C2E5380B-93FA-C503-375F-58C26AD806BC}"/>
              </a:ext>
            </a:extLst>
          </p:cNvPr>
          <p:cNvPicPr>
            <a:picLocks noGrp="1" noChangeAspect="1"/>
          </p:cNvPicPr>
          <p:nvPr>
            <p:ph sz="half" idx="1"/>
          </p:nvPr>
        </p:nvPicPr>
        <p:blipFill>
          <a:blip r:embed="rId2"/>
          <a:stretch>
            <a:fillRect/>
          </a:stretch>
        </p:blipFill>
        <p:spPr>
          <a:xfrm>
            <a:off x="1615283" y="2240921"/>
            <a:ext cx="3627434" cy="3520745"/>
          </a:xfrm>
        </p:spPr>
      </p:pic>
      <p:pic>
        <p:nvPicPr>
          <p:cNvPr id="17" name="Content Placeholder 16">
            <a:extLst>
              <a:ext uri="{FF2B5EF4-FFF2-40B4-BE49-F238E27FC236}">
                <a16:creationId xmlns:a16="http://schemas.microsoft.com/office/drawing/2014/main" id="{DD579BF5-797A-3D49-50D2-11DEFCAC4DCD}"/>
              </a:ext>
            </a:extLst>
          </p:cNvPr>
          <p:cNvPicPr>
            <a:picLocks noGrp="1" noChangeAspect="1"/>
          </p:cNvPicPr>
          <p:nvPr>
            <p:ph sz="half" idx="2"/>
          </p:nvPr>
        </p:nvPicPr>
        <p:blipFill>
          <a:blip r:embed="rId3"/>
          <a:stretch>
            <a:fillRect/>
          </a:stretch>
        </p:blipFill>
        <p:spPr>
          <a:xfrm>
            <a:off x="6224200" y="2140527"/>
            <a:ext cx="4940623" cy="3621139"/>
          </a:xfrm>
        </p:spPr>
      </p:pic>
    </p:spTree>
    <p:extLst>
      <p:ext uri="{BB962C8B-B14F-4D97-AF65-F5344CB8AC3E}">
        <p14:creationId xmlns:p14="http://schemas.microsoft.com/office/powerpoint/2010/main" val="175111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F7CDC-8FFC-5244-BD07-CE22F33E9234}"/>
              </a:ext>
            </a:extLst>
          </p:cNvPr>
          <p:cNvSpPr>
            <a:spLocks noGrp="1"/>
          </p:cNvSpPr>
          <p:nvPr>
            <p:ph type="title"/>
          </p:nvPr>
        </p:nvSpPr>
        <p:spPr>
          <a:xfrm>
            <a:off x="838201" y="282954"/>
            <a:ext cx="10515600" cy="673010"/>
          </a:xfrm>
        </p:spPr>
        <p:txBody>
          <a:bodyPr>
            <a:normAutofit/>
          </a:bodyPr>
          <a:lstStyle/>
          <a:p>
            <a:r>
              <a:rPr lang="en-US" dirty="0"/>
              <a:t>Premium Computation</a:t>
            </a:r>
          </a:p>
        </p:txBody>
      </p:sp>
      <p:pic>
        <p:nvPicPr>
          <p:cNvPr id="7" name="Content Placeholder 6">
            <a:extLst>
              <a:ext uri="{FF2B5EF4-FFF2-40B4-BE49-F238E27FC236}">
                <a16:creationId xmlns:a16="http://schemas.microsoft.com/office/drawing/2014/main" id="{93E5869A-88EB-E057-F775-39BA17878EFC}"/>
              </a:ext>
            </a:extLst>
          </p:cNvPr>
          <p:cNvPicPr>
            <a:picLocks noGrp="1" noChangeAspect="1"/>
          </p:cNvPicPr>
          <p:nvPr>
            <p:ph sz="half" idx="1"/>
          </p:nvPr>
        </p:nvPicPr>
        <p:blipFill>
          <a:blip r:embed="rId2"/>
          <a:stretch>
            <a:fillRect/>
          </a:stretch>
        </p:blipFill>
        <p:spPr>
          <a:xfrm>
            <a:off x="835100" y="846470"/>
            <a:ext cx="4778154" cy="3337849"/>
          </a:xfrm>
        </p:spPr>
      </p:pic>
      <p:pic>
        <p:nvPicPr>
          <p:cNvPr id="11" name="Content Placeholder 10">
            <a:extLst>
              <a:ext uri="{FF2B5EF4-FFF2-40B4-BE49-F238E27FC236}">
                <a16:creationId xmlns:a16="http://schemas.microsoft.com/office/drawing/2014/main" id="{8D1C96C9-3AF2-0CC1-5836-E3CEF69366B4}"/>
              </a:ext>
            </a:extLst>
          </p:cNvPr>
          <p:cNvPicPr>
            <a:picLocks noGrp="1" noChangeAspect="1"/>
          </p:cNvPicPr>
          <p:nvPr>
            <p:ph sz="half" idx="2"/>
          </p:nvPr>
        </p:nvPicPr>
        <p:blipFill>
          <a:blip r:embed="rId3"/>
          <a:stretch>
            <a:fillRect/>
          </a:stretch>
        </p:blipFill>
        <p:spPr>
          <a:xfrm>
            <a:off x="6380225" y="1332188"/>
            <a:ext cx="4687631" cy="4424376"/>
          </a:xfrm>
        </p:spPr>
      </p:pic>
      <p:pic>
        <p:nvPicPr>
          <p:cNvPr id="9" name="Picture 8">
            <a:extLst>
              <a:ext uri="{FF2B5EF4-FFF2-40B4-BE49-F238E27FC236}">
                <a16:creationId xmlns:a16="http://schemas.microsoft.com/office/drawing/2014/main" id="{04C9FCE1-7D5D-2BD8-3DFD-92FED079D82F}"/>
              </a:ext>
            </a:extLst>
          </p:cNvPr>
          <p:cNvPicPr>
            <a:picLocks noChangeAspect="1"/>
          </p:cNvPicPr>
          <p:nvPr/>
        </p:nvPicPr>
        <p:blipFill>
          <a:blip r:embed="rId4"/>
          <a:stretch>
            <a:fillRect/>
          </a:stretch>
        </p:blipFill>
        <p:spPr>
          <a:xfrm>
            <a:off x="986274" y="4213054"/>
            <a:ext cx="3901778" cy="1798476"/>
          </a:xfrm>
          <a:prstGeom prst="rect">
            <a:avLst/>
          </a:prstGeom>
        </p:spPr>
      </p:pic>
    </p:spTree>
    <p:extLst>
      <p:ext uri="{BB962C8B-B14F-4D97-AF65-F5344CB8AC3E}">
        <p14:creationId xmlns:p14="http://schemas.microsoft.com/office/powerpoint/2010/main" val="77041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C693-CC0D-BF9C-3875-ACDCE7D26AEC}"/>
              </a:ext>
            </a:extLst>
          </p:cNvPr>
          <p:cNvSpPr>
            <a:spLocks noGrp="1"/>
          </p:cNvSpPr>
          <p:nvPr>
            <p:ph type="title"/>
          </p:nvPr>
        </p:nvSpPr>
        <p:spPr/>
        <p:txBody>
          <a:bodyPr/>
          <a:lstStyle/>
          <a:p>
            <a:r>
              <a:rPr lang="en-US" dirty="0"/>
              <a:t>Paid Up Computation</a:t>
            </a:r>
          </a:p>
        </p:txBody>
      </p:sp>
      <p:pic>
        <p:nvPicPr>
          <p:cNvPr id="7" name="Content Placeholder 6">
            <a:extLst>
              <a:ext uri="{FF2B5EF4-FFF2-40B4-BE49-F238E27FC236}">
                <a16:creationId xmlns:a16="http://schemas.microsoft.com/office/drawing/2014/main" id="{1004C2D6-8DFC-C321-E48C-6C0E9A131178}"/>
              </a:ext>
            </a:extLst>
          </p:cNvPr>
          <p:cNvPicPr>
            <a:picLocks noGrp="1" noChangeAspect="1"/>
          </p:cNvPicPr>
          <p:nvPr>
            <p:ph sz="half" idx="1"/>
          </p:nvPr>
        </p:nvPicPr>
        <p:blipFill>
          <a:blip r:embed="rId2"/>
          <a:stretch>
            <a:fillRect/>
          </a:stretch>
        </p:blipFill>
        <p:spPr>
          <a:xfrm>
            <a:off x="443344" y="1690688"/>
            <a:ext cx="5945185" cy="2116485"/>
          </a:xfrm>
        </p:spPr>
      </p:pic>
      <p:pic>
        <p:nvPicPr>
          <p:cNvPr id="11" name="Content Placeholder 10">
            <a:extLst>
              <a:ext uri="{FF2B5EF4-FFF2-40B4-BE49-F238E27FC236}">
                <a16:creationId xmlns:a16="http://schemas.microsoft.com/office/drawing/2014/main" id="{0FF8A314-6E38-BA84-1588-56010AE8A11B}"/>
              </a:ext>
            </a:extLst>
          </p:cNvPr>
          <p:cNvPicPr>
            <a:picLocks noGrp="1" noChangeAspect="1"/>
          </p:cNvPicPr>
          <p:nvPr>
            <p:ph sz="half" idx="2"/>
          </p:nvPr>
        </p:nvPicPr>
        <p:blipFill>
          <a:blip r:embed="rId3"/>
          <a:stretch>
            <a:fillRect/>
          </a:stretch>
        </p:blipFill>
        <p:spPr>
          <a:xfrm>
            <a:off x="6258130" y="2366613"/>
            <a:ext cx="5159187" cy="2530059"/>
          </a:xfrm>
        </p:spPr>
      </p:pic>
      <p:sp>
        <p:nvSpPr>
          <p:cNvPr id="9" name="TextBox 8">
            <a:extLst>
              <a:ext uri="{FF2B5EF4-FFF2-40B4-BE49-F238E27FC236}">
                <a16:creationId xmlns:a16="http://schemas.microsoft.com/office/drawing/2014/main" id="{CA9661F5-0482-5D57-A3EC-07D4BBA3932A}"/>
              </a:ext>
            </a:extLst>
          </p:cNvPr>
          <p:cNvSpPr txBox="1"/>
          <p:nvPr/>
        </p:nvSpPr>
        <p:spPr>
          <a:xfrm>
            <a:off x="838199" y="3807173"/>
            <a:ext cx="5095673" cy="1446550"/>
          </a:xfrm>
          <a:prstGeom prst="rect">
            <a:avLst/>
          </a:prstGeom>
          <a:noFill/>
        </p:spPr>
        <p:txBody>
          <a:bodyPr wrap="square">
            <a:spAutoFit/>
          </a:bodyPr>
          <a:lstStyle/>
          <a:p>
            <a:r>
              <a:rPr lang="en-US" sz="1400" dirty="0"/>
              <a:t>Solution: In the given case due date of first unpaid premium needs to be computed, which is nothing but, date of last premium paid + Mode.  In other words the FUP is 11-11-1991 + (half year) = 11-05-1992. Paid up value computation is required when the policy is in </a:t>
            </a:r>
            <a:r>
              <a:rPr lang="en-US" sz="1400" dirty="0" err="1"/>
              <a:t>inforce</a:t>
            </a:r>
            <a:r>
              <a:rPr lang="en-US" sz="1400" dirty="0"/>
              <a:t> condition. </a:t>
            </a:r>
          </a:p>
          <a:p>
            <a:endParaRPr lang="en-US" dirty="0"/>
          </a:p>
        </p:txBody>
      </p:sp>
    </p:spTree>
    <p:extLst>
      <p:ext uri="{BB962C8B-B14F-4D97-AF65-F5344CB8AC3E}">
        <p14:creationId xmlns:p14="http://schemas.microsoft.com/office/powerpoint/2010/main" val="11234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E1966-1206-DDE4-5E81-16F8B52D66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5528D2-C600-459F-908B-AE5EA0F314DE}"/>
              </a:ext>
            </a:extLst>
          </p:cNvPr>
          <p:cNvSpPr>
            <a:spLocks noGrp="1"/>
          </p:cNvSpPr>
          <p:nvPr>
            <p:ph type="title"/>
          </p:nvPr>
        </p:nvSpPr>
        <p:spPr/>
        <p:txBody>
          <a:bodyPr/>
          <a:lstStyle/>
          <a:p>
            <a:pPr algn="l"/>
            <a:br>
              <a:rPr lang="en-US" sz="1800" b="0" i="0" u="none" strike="noStrike" baseline="0" dirty="0">
                <a:solidFill>
                  <a:srgbClr val="000000"/>
                </a:solidFill>
                <a:latin typeface="Times New Roman" panose="02020603050405020304" pitchFamily="18" charset="0"/>
              </a:rPr>
            </a:br>
            <a:r>
              <a:rPr lang="en-US" sz="2400" b="1" i="0" u="none" strike="noStrike" baseline="0" dirty="0">
                <a:solidFill>
                  <a:srgbClr val="000000"/>
                </a:solidFill>
                <a:latin typeface="Times New Roman" panose="02020603050405020304" pitchFamily="18" charset="0"/>
              </a:rPr>
              <a:t> THE LIFE INSURANCE CORPORATION ACT, 1956 amended 2021 </a:t>
            </a:r>
            <a:endParaRPr lang="en-US" sz="2400" b="1" dirty="0"/>
          </a:p>
        </p:txBody>
      </p:sp>
      <p:pic>
        <p:nvPicPr>
          <p:cNvPr id="6" name="Picture 5">
            <a:extLst>
              <a:ext uri="{FF2B5EF4-FFF2-40B4-BE49-F238E27FC236}">
                <a16:creationId xmlns:a16="http://schemas.microsoft.com/office/drawing/2014/main" id="{4960DD01-2E07-E437-BE0E-5416CA76B102}"/>
              </a:ext>
            </a:extLst>
          </p:cNvPr>
          <p:cNvPicPr>
            <a:picLocks noChangeAspect="1"/>
          </p:cNvPicPr>
          <p:nvPr/>
        </p:nvPicPr>
        <p:blipFill>
          <a:blip r:embed="rId2"/>
          <a:stretch>
            <a:fillRect/>
          </a:stretch>
        </p:blipFill>
        <p:spPr>
          <a:xfrm>
            <a:off x="977182" y="1801988"/>
            <a:ext cx="9888614" cy="4875795"/>
          </a:xfrm>
          <a:prstGeom prst="rect">
            <a:avLst/>
          </a:prstGeom>
        </p:spPr>
      </p:pic>
      <p:pic>
        <p:nvPicPr>
          <p:cNvPr id="9" name="Picture 8">
            <a:extLst>
              <a:ext uri="{FF2B5EF4-FFF2-40B4-BE49-F238E27FC236}">
                <a16:creationId xmlns:a16="http://schemas.microsoft.com/office/drawing/2014/main" id="{508DE0FB-E079-BF5D-2BD5-CC03C30FB2DD}"/>
              </a:ext>
            </a:extLst>
          </p:cNvPr>
          <p:cNvPicPr>
            <a:picLocks noChangeAspect="1"/>
          </p:cNvPicPr>
          <p:nvPr/>
        </p:nvPicPr>
        <p:blipFill>
          <a:blip r:embed="rId3"/>
          <a:stretch>
            <a:fillRect/>
          </a:stretch>
        </p:blipFill>
        <p:spPr>
          <a:xfrm>
            <a:off x="7579322" y="2061079"/>
            <a:ext cx="1877731" cy="420660"/>
          </a:xfrm>
          <a:prstGeom prst="rect">
            <a:avLst/>
          </a:prstGeom>
        </p:spPr>
      </p:pic>
    </p:spTree>
    <p:extLst>
      <p:ext uri="{BB962C8B-B14F-4D97-AF65-F5344CB8AC3E}">
        <p14:creationId xmlns:p14="http://schemas.microsoft.com/office/powerpoint/2010/main" val="287649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C199DC-EADA-4CC3-A983-DB4A75633087}"/>
              </a:ext>
            </a:extLst>
          </p:cNvPr>
          <p:cNvSpPr>
            <a:spLocks noGrp="1"/>
          </p:cNvSpPr>
          <p:nvPr>
            <p:ph type="title"/>
          </p:nvPr>
        </p:nvSpPr>
        <p:spPr/>
        <p:txBody>
          <a:bodyPr/>
          <a:lstStyle/>
          <a:p>
            <a:r>
              <a:rPr lang="en-GB" dirty="0"/>
              <a:t>.</a:t>
            </a:r>
          </a:p>
        </p:txBody>
      </p:sp>
      <p:pic>
        <p:nvPicPr>
          <p:cNvPr id="11" name="Content Placeholder 10">
            <a:extLst>
              <a:ext uri="{FF2B5EF4-FFF2-40B4-BE49-F238E27FC236}">
                <a16:creationId xmlns:a16="http://schemas.microsoft.com/office/drawing/2014/main" id="{E62322EA-FA71-45AF-AA18-BD0D3B86C9C3}"/>
              </a:ext>
            </a:extLst>
          </p:cNvPr>
          <p:cNvPicPr>
            <a:picLocks noGrp="1" noChangeAspect="1"/>
          </p:cNvPicPr>
          <p:nvPr>
            <p:ph idx="1"/>
          </p:nvPr>
        </p:nvPicPr>
        <p:blipFill>
          <a:blip r:embed="rId2"/>
          <a:stretch>
            <a:fillRect/>
          </a:stretch>
        </p:blipFill>
        <p:spPr>
          <a:xfrm>
            <a:off x="4567237" y="2552700"/>
            <a:ext cx="3057525" cy="2667000"/>
          </a:xfrm>
        </p:spPr>
      </p:pic>
    </p:spTree>
    <p:extLst>
      <p:ext uri="{BB962C8B-B14F-4D97-AF65-F5344CB8AC3E}">
        <p14:creationId xmlns:p14="http://schemas.microsoft.com/office/powerpoint/2010/main" val="25340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EFE5D-5C89-20B6-CE2D-CADF9192F1D1}"/>
              </a:ext>
            </a:extLst>
          </p:cNvPr>
          <p:cNvPicPr>
            <a:picLocks noChangeAspect="1"/>
          </p:cNvPicPr>
          <p:nvPr/>
        </p:nvPicPr>
        <p:blipFill>
          <a:blip r:embed="rId2"/>
          <a:stretch>
            <a:fillRect/>
          </a:stretch>
        </p:blipFill>
        <p:spPr>
          <a:xfrm>
            <a:off x="3275046" y="467553"/>
            <a:ext cx="5372910" cy="5922894"/>
          </a:xfrm>
          <a:prstGeom prst="rect">
            <a:avLst/>
          </a:prstGeom>
        </p:spPr>
      </p:pic>
      <p:sp>
        <p:nvSpPr>
          <p:cNvPr id="4" name="Oval 3">
            <a:extLst>
              <a:ext uri="{FF2B5EF4-FFF2-40B4-BE49-F238E27FC236}">
                <a16:creationId xmlns:a16="http://schemas.microsoft.com/office/drawing/2014/main" id="{D2EC6C5B-AAA7-352A-3C5F-CE1EA0BB0B30}"/>
              </a:ext>
            </a:extLst>
          </p:cNvPr>
          <p:cNvSpPr/>
          <p:nvPr/>
        </p:nvSpPr>
        <p:spPr>
          <a:xfrm>
            <a:off x="6550090" y="5085184"/>
            <a:ext cx="1978090" cy="3079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90788E53-8B76-0956-54B2-984F4E42D0CE}"/>
              </a:ext>
            </a:extLst>
          </p:cNvPr>
          <p:cNvSpPr/>
          <p:nvPr/>
        </p:nvSpPr>
        <p:spPr>
          <a:xfrm>
            <a:off x="6550090" y="5697894"/>
            <a:ext cx="1978090" cy="3079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88BDBFE9-D387-1F38-A87A-74FADB36FBA7}"/>
              </a:ext>
            </a:extLst>
          </p:cNvPr>
          <p:cNvSpPr txBox="1"/>
          <p:nvPr/>
        </p:nvSpPr>
        <p:spPr>
          <a:xfrm>
            <a:off x="8968902" y="2709153"/>
            <a:ext cx="2587558" cy="2031325"/>
          </a:xfrm>
          <a:prstGeom prst="rect">
            <a:avLst/>
          </a:prstGeom>
          <a:noFill/>
        </p:spPr>
        <p:txBody>
          <a:bodyPr wrap="square" rtlCol="0">
            <a:spAutoFit/>
          </a:bodyPr>
          <a:lstStyle/>
          <a:p>
            <a:r>
              <a:rPr lang="en-US" dirty="0"/>
              <a:t>%of IF to GFS</a:t>
            </a:r>
          </a:p>
          <a:p>
            <a:r>
              <a:rPr lang="en-US" dirty="0"/>
              <a:t>=1.9/11*100</a:t>
            </a:r>
          </a:p>
          <a:p>
            <a:r>
              <a:rPr lang="en-US" dirty="0"/>
              <a:t>=</a:t>
            </a:r>
            <a:r>
              <a:rPr lang="en-US" b="1" dirty="0">
                <a:solidFill>
                  <a:srgbClr val="FF0000"/>
                </a:solidFill>
              </a:rPr>
              <a:t>17.3%</a:t>
            </a:r>
          </a:p>
          <a:p>
            <a:endParaRPr lang="en-US" dirty="0"/>
          </a:p>
          <a:p>
            <a:r>
              <a:rPr lang="en-US" dirty="0"/>
              <a:t>% of IF to FL</a:t>
            </a:r>
          </a:p>
          <a:p>
            <a:r>
              <a:rPr lang="en-US" dirty="0"/>
              <a:t>=1.9/3.4*100</a:t>
            </a:r>
          </a:p>
          <a:p>
            <a:r>
              <a:rPr lang="en-US" dirty="0"/>
              <a:t>=</a:t>
            </a:r>
            <a:r>
              <a:rPr lang="en-US" b="1" dirty="0">
                <a:solidFill>
                  <a:srgbClr val="FF0000"/>
                </a:solidFill>
              </a:rPr>
              <a:t>55.9%</a:t>
            </a:r>
          </a:p>
        </p:txBody>
      </p:sp>
    </p:spTree>
    <p:extLst>
      <p:ext uri="{BB962C8B-B14F-4D97-AF65-F5344CB8AC3E}">
        <p14:creationId xmlns:p14="http://schemas.microsoft.com/office/powerpoint/2010/main" val="190921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755DF-6193-00B4-9D5C-F215C2A8750D}"/>
              </a:ext>
            </a:extLst>
          </p:cNvPr>
          <p:cNvPicPr>
            <a:picLocks noChangeAspect="1"/>
          </p:cNvPicPr>
          <p:nvPr/>
        </p:nvPicPr>
        <p:blipFill>
          <a:blip r:embed="rId2"/>
          <a:stretch>
            <a:fillRect/>
          </a:stretch>
        </p:blipFill>
        <p:spPr>
          <a:xfrm>
            <a:off x="2058867" y="951722"/>
            <a:ext cx="8074266" cy="5157306"/>
          </a:xfrm>
          <a:prstGeom prst="rect">
            <a:avLst/>
          </a:prstGeom>
        </p:spPr>
      </p:pic>
      <p:sp>
        <p:nvSpPr>
          <p:cNvPr id="4" name="Oval 3">
            <a:extLst>
              <a:ext uri="{FF2B5EF4-FFF2-40B4-BE49-F238E27FC236}">
                <a16:creationId xmlns:a16="http://schemas.microsoft.com/office/drawing/2014/main" id="{36412CC0-3964-0D63-9BA5-8AFFDF3DF40E}"/>
              </a:ext>
            </a:extLst>
          </p:cNvPr>
          <p:cNvSpPr/>
          <p:nvPr/>
        </p:nvSpPr>
        <p:spPr>
          <a:xfrm>
            <a:off x="4973216" y="4096139"/>
            <a:ext cx="4730621" cy="7184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2316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1009-A111-F9B2-E4FD-2D4105D24889}"/>
              </a:ext>
            </a:extLst>
          </p:cNvPr>
          <p:cNvSpPr>
            <a:spLocks noGrp="1"/>
          </p:cNvSpPr>
          <p:nvPr>
            <p:ph type="title"/>
          </p:nvPr>
        </p:nvSpPr>
        <p:spPr/>
        <p:txBody>
          <a:bodyPr/>
          <a:lstStyle/>
          <a:p>
            <a:r>
              <a:rPr lang="en-US" dirty="0"/>
              <a:t>Measures : Insurance</a:t>
            </a:r>
            <a:endParaRPr lang="en-IN" dirty="0"/>
          </a:p>
        </p:txBody>
      </p:sp>
      <p:sp>
        <p:nvSpPr>
          <p:cNvPr id="3" name="Content Placeholder 2">
            <a:extLst>
              <a:ext uri="{FF2B5EF4-FFF2-40B4-BE49-F238E27FC236}">
                <a16:creationId xmlns:a16="http://schemas.microsoft.com/office/drawing/2014/main" id="{C20044F9-FEF1-526D-20C2-B107408076F7}"/>
              </a:ext>
            </a:extLst>
          </p:cNvPr>
          <p:cNvSpPr>
            <a:spLocks noGrp="1"/>
          </p:cNvSpPr>
          <p:nvPr>
            <p:ph sz="half" idx="1"/>
          </p:nvPr>
        </p:nvSpPr>
        <p:spPr/>
        <p:txBody>
          <a:bodyPr>
            <a:normAutofit/>
          </a:bodyPr>
          <a:lstStyle/>
          <a:p>
            <a:endParaRPr lang="en-US" sz="4000" dirty="0"/>
          </a:p>
          <a:p>
            <a:r>
              <a:rPr lang="en-US" sz="4000" dirty="0"/>
              <a:t>Insurance </a:t>
            </a:r>
            <a:r>
              <a:rPr lang="en-US" sz="4000" b="1" dirty="0"/>
              <a:t>penetration</a:t>
            </a:r>
            <a:r>
              <a:rPr lang="en-US" sz="4000" dirty="0"/>
              <a:t> is measured as the </a:t>
            </a:r>
            <a:r>
              <a:rPr lang="en-US" sz="4000" dirty="0">
                <a:solidFill>
                  <a:srgbClr val="FF0000"/>
                </a:solidFill>
              </a:rPr>
              <a:t>percentage of insurance premiums to GDP</a:t>
            </a:r>
            <a:endParaRPr lang="en-IN" sz="4000" dirty="0">
              <a:solidFill>
                <a:srgbClr val="FF0000"/>
              </a:solidFill>
            </a:endParaRPr>
          </a:p>
        </p:txBody>
      </p:sp>
      <p:sp>
        <p:nvSpPr>
          <p:cNvPr id="4" name="Content Placeholder 3">
            <a:extLst>
              <a:ext uri="{FF2B5EF4-FFF2-40B4-BE49-F238E27FC236}">
                <a16:creationId xmlns:a16="http://schemas.microsoft.com/office/drawing/2014/main" id="{CB7BC7E6-55D4-7235-A562-59C16B409C7F}"/>
              </a:ext>
            </a:extLst>
          </p:cNvPr>
          <p:cNvSpPr>
            <a:spLocks noGrp="1"/>
          </p:cNvSpPr>
          <p:nvPr>
            <p:ph sz="half" idx="2"/>
          </p:nvPr>
        </p:nvSpPr>
        <p:spPr/>
        <p:txBody>
          <a:bodyPr/>
          <a:lstStyle/>
          <a:p>
            <a:pPr algn="l"/>
            <a:endParaRPr lang="en-IN" sz="4000" dirty="0"/>
          </a:p>
          <a:p>
            <a:pPr algn="l"/>
            <a:r>
              <a:rPr lang="en-IN" sz="4000" dirty="0"/>
              <a:t>Insurance </a:t>
            </a:r>
            <a:r>
              <a:rPr lang="en-IN" sz="4000" b="1" dirty="0"/>
              <a:t>density</a:t>
            </a:r>
            <a:r>
              <a:rPr lang="en-IN" sz="4000" dirty="0"/>
              <a:t> is calculated </a:t>
            </a:r>
            <a:r>
              <a:rPr lang="en-US" sz="4000" dirty="0"/>
              <a:t>as the </a:t>
            </a:r>
            <a:r>
              <a:rPr lang="en-US" sz="4000" dirty="0">
                <a:solidFill>
                  <a:srgbClr val="FF0000"/>
                </a:solidFill>
              </a:rPr>
              <a:t>ratio of premium to population </a:t>
            </a:r>
            <a:r>
              <a:rPr lang="en-US" sz="4000" dirty="0"/>
              <a:t>(per capita </a:t>
            </a:r>
            <a:r>
              <a:rPr lang="en-IN" sz="4000" dirty="0"/>
              <a:t>premium).</a:t>
            </a:r>
          </a:p>
        </p:txBody>
      </p:sp>
    </p:spTree>
    <p:extLst>
      <p:ext uri="{BB962C8B-B14F-4D97-AF65-F5344CB8AC3E}">
        <p14:creationId xmlns:p14="http://schemas.microsoft.com/office/powerpoint/2010/main" val="136705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2111D8-99D6-FC5E-0EBC-857DF50858B2}"/>
              </a:ext>
            </a:extLst>
          </p:cNvPr>
          <p:cNvPicPr>
            <a:picLocks noChangeAspect="1"/>
          </p:cNvPicPr>
          <p:nvPr/>
        </p:nvPicPr>
        <p:blipFill>
          <a:blip r:embed="rId2"/>
          <a:stretch>
            <a:fillRect/>
          </a:stretch>
        </p:blipFill>
        <p:spPr>
          <a:xfrm>
            <a:off x="0" y="864924"/>
            <a:ext cx="12192000" cy="5128152"/>
          </a:xfrm>
          <a:prstGeom prst="rect">
            <a:avLst/>
          </a:prstGeom>
        </p:spPr>
      </p:pic>
    </p:spTree>
    <p:extLst>
      <p:ext uri="{BB962C8B-B14F-4D97-AF65-F5344CB8AC3E}">
        <p14:creationId xmlns:p14="http://schemas.microsoft.com/office/powerpoint/2010/main" val="302836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{EC506614-113F-4251-8F84-C4B90F9490BF}tf03431380</Template>
  <TotalTime>1549</TotalTime>
  <Words>2368</Words>
  <Application>Microsoft Office PowerPoint</Application>
  <PresentationFormat>Widescreen</PresentationFormat>
  <Paragraphs>349</Paragraphs>
  <Slides>50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Euphemia</vt:lpstr>
      <vt:lpstr>Google Sans</vt:lpstr>
      <vt:lpstr>Plantagenet Cherokee</vt:lpstr>
      <vt:lpstr>Source Sans Pro</vt:lpstr>
      <vt:lpstr>Times New Roman</vt:lpstr>
      <vt:lpstr>Wingdings</vt:lpstr>
      <vt:lpstr>Academic Literature 16x9</vt:lpstr>
      <vt:lpstr> Life Insurance Finance </vt:lpstr>
      <vt:lpstr>Agenda</vt:lpstr>
      <vt:lpstr>Why this discussion today?</vt:lpstr>
      <vt:lpstr>Companies Act 2013</vt:lpstr>
      <vt:lpstr>  THE LIFE INSURANCE CORPORATION ACT, 1956 amended 2021 </vt:lpstr>
      <vt:lpstr>PowerPoint Presentation</vt:lpstr>
      <vt:lpstr>PowerPoint Presentation</vt:lpstr>
      <vt:lpstr>Measures : Insurance</vt:lpstr>
      <vt:lpstr>PowerPoint Presentation</vt:lpstr>
      <vt:lpstr>PowerPoint Presentation</vt:lpstr>
      <vt:lpstr>PowerPoint Presentation</vt:lpstr>
      <vt:lpstr>PowerPoint Presentation</vt:lpstr>
      <vt:lpstr>PowerPoint Presentation</vt:lpstr>
      <vt:lpstr>PowerPoint Presentation</vt:lpstr>
      <vt:lpstr>“There is no business like Life Insurance business because there is nothing like Life Insurance”</vt:lpstr>
      <vt:lpstr>Insurance Finance</vt:lpstr>
      <vt:lpstr>Accounting Principles</vt:lpstr>
      <vt:lpstr>Other important aspects</vt:lpstr>
      <vt:lpstr>Life Insurance Business Defined:</vt:lpstr>
      <vt:lpstr>Important Terms:</vt:lpstr>
      <vt:lpstr>Important Terms:</vt:lpstr>
      <vt:lpstr>Premium</vt:lpstr>
      <vt:lpstr>Premium Accounting: Entries</vt:lpstr>
      <vt:lpstr>Reinsurance &amp; Misc:</vt:lpstr>
      <vt:lpstr>Policy Payments : Entries</vt:lpstr>
      <vt:lpstr>Policy Payments : Entries</vt:lpstr>
      <vt:lpstr>Policy Payments : Entries</vt:lpstr>
      <vt:lpstr>Policy Payments : Entries</vt:lpstr>
      <vt:lpstr>Payments: Other</vt:lpstr>
      <vt:lpstr>Payments of Management expenses :Sec 40-B of Insurance At 1938</vt:lpstr>
      <vt:lpstr>Mgt Expenses Entries</vt:lpstr>
      <vt:lpstr>Other Management Expenses</vt:lpstr>
      <vt:lpstr>Management of Expenses Regulations 2023</vt:lpstr>
      <vt:lpstr>Investments: Sec 27A Insurance Act 1938, Now a Regulation</vt:lpstr>
      <vt:lpstr>PowerPoint Presentation</vt:lpstr>
      <vt:lpstr>Final Accounts:</vt:lpstr>
      <vt:lpstr>Budgetary Control</vt:lpstr>
      <vt:lpstr>IFRS in Indian Insurance Industry</vt:lpstr>
      <vt:lpstr>IRDAI Regulations</vt:lpstr>
      <vt:lpstr>Annual Reports</vt:lpstr>
      <vt:lpstr>Ind AS 104 – Insurance Contract</vt:lpstr>
      <vt:lpstr>Audit</vt:lpstr>
      <vt:lpstr>Fin &amp;Accounts</vt:lpstr>
      <vt:lpstr>Audit &amp; Compliance</vt:lpstr>
      <vt:lpstr>General Computations</vt:lpstr>
      <vt:lpstr>General Computations</vt:lpstr>
      <vt:lpstr>Age, Dates etc (Academic specimens only)</vt:lpstr>
      <vt:lpstr>Premium Computation</vt:lpstr>
      <vt:lpstr>Paid Up Computation</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KVF</dc:creator>
  <cp:lastModifiedBy>EFI World</cp:lastModifiedBy>
  <cp:revision>35</cp:revision>
  <dcterms:created xsi:type="dcterms:W3CDTF">2020-04-07T12:56:17Z</dcterms:created>
  <dcterms:modified xsi:type="dcterms:W3CDTF">2024-12-13T13:06:56Z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