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8" r:id="rId3"/>
  </p:sldMasterIdLst>
  <p:notesMasterIdLst>
    <p:notesMasterId r:id="rId87"/>
  </p:notesMasterIdLst>
  <p:handoutMasterIdLst>
    <p:handoutMasterId r:id="rId88"/>
  </p:handoutMasterIdLst>
  <p:sldIdLst>
    <p:sldId id="257" r:id="rId4"/>
    <p:sldId id="361" r:id="rId5"/>
    <p:sldId id="362" r:id="rId6"/>
    <p:sldId id="363" r:id="rId7"/>
    <p:sldId id="335" r:id="rId8"/>
    <p:sldId id="336" r:id="rId9"/>
    <p:sldId id="337" r:id="rId10"/>
    <p:sldId id="338" r:id="rId11"/>
    <p:sldId id="339" r:id="rId12"/>
    <p:sldId id="340" r:id="rId13"/>
    <p:sldId id="271" r:id="rId14"/>
    <p:sldId id="316" r:id="rId15"/>
    <p:sldId id="320" r:id="rId16"/>
    <p:sldId id="297" r:id="rId17"/>
    <p:sldId id="321" r:id="rId18"/>
    <p:sldId id="296" r:id="rId19"/>
    <p:sldId id="298" r:id="rId20"/>
    <p:sldId id="299" r:id="rId21"/>
    <p:sldId id="349" r:id="rId22"/>
    <p:sldId id="334" r:id="rId23"/>
    <p:sldId id="264" r:id="rId24"/>
    <p:sldId id="263" r:id="rId25"/>
    <p:sldId id="332" r:id="rId26"/>
    <p:sldId id="268" r:id="rId27"/>
    <p:sldId id="269" r:id="rId28"/>
    <p:sldId id="326" r:id="rId29"/>
    <p:sldId id="341" r:id="rId30"/>
    <p:sldId id="342" r:id="rId31"/>
    <p:sldId id="343" r:id="rId32"/>
    <p:sldId id="344" r:id="rId33"/>
    <p:sldId id="322" r:id="rId34"/>
    <p:sldId id="323" r:id="rId35"/>
    <p:sldId id="300" r:id="rId36"/>
    <p:sldId id="350" r:id="rId37"/>
    <p:sldId id="318" r:id="rId38"/>
    <p:sldId id="324" r:id="rId39"/>
    <p:sldId id="325" r:id="rId40"/>
    <p:sldId id="309" r:id="rId41"/>
    <p:sldId id="305" r:id="rId42"/>
    <p:sldId id="306" r:id="rId43"/>
    <p:sldId id="317" r:id="rId44"/>
    <p:sldId id="364" r:id="rId45"/>
    <p:sldId id="302" r:id="rId46"/>
    <p:sldId id="304" r:id="rId47"/>
    <p:sldId id="301" r:id="rId48"/>
    <p:sldId id="327" r:id="rId49"/>
    <p:sldId id="368" r:id="rId50"/>
    <p:sldId id="367" r:id="rId51"/>
    <p:sldId id="369" r:id="rId52"/>
    <p:sldId id="346" r:id="rId53"/>
    <p:sldId id="370" r:id="rId54"/>
    <p:sldId id="371" r:id="rId55"/>
    <p:sldId id="373" r:id="rId56"/>
    <p:sldId id="374" r:id="rId57"/>
    <p:sldId id="348" r:id="rId58"/>
    <p:sldId id="375" r:id="rId59"/>
    <p:sldId id="5198" r:id="rId60"/>
    <p:sldId id="5199" r:id="rId61"/>
    <p:sldId id="5200" r:id="rId62"/>
    <p:sldId id="5201" r:id="rId63"/>
    <p:sldId id="5202" r:id="rId64"/>
    <p:sldId id="5203" r:id="rId65"/>
    <p:sldId id="5204" r:id="rId66"/>
    <p:sldId id="5243" r:id="rId67"/>
    <p:sldId id="5225" r:id="rId68"/>
    <p:sldId id="5240" r:id="rId69"/>
    <p:sldId id="5226" r:id="rId70"/>
    <p:sldId id="5241" r:id="rId71"/>
    <p:sldId id="5242" r:id="rId72"/>
    <p:sldId id="5227" r:id="rId73"/>
    <p:sldId id="5228" r:id="rId74"/>
    <p:sldId id="5229" r:id="rId75"/>
    <p:sldId id="5230" r:id="rId76"/>
    <p:sldId id="5244" r:id="rId77"/>
    <p:sldId id="5245" r:id="rId78"/>
    <p:sldId id="5246" r:id="rId79"/>
    <p:sldId id="5247" r:id="rId80"/>
    <p:sldId id="5248" r:id="rId81"/>
    <p:sldId id="5232" r:id="rId82"/>
    <p:sldId id="5233" r:id="rId83"/>
    <p:sldId id="5234" r:id="rId84"/>
    <p:sldId id="5231" r:id="rId85"/>
    <p:sldId id="5249" r:id="rId8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7" d="100"/>
          <a:sy n="117" d="100"/>
        </p:scale>
        <p:origin x="20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2060\Downloads\533444%20(5).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2060\Desktop\Excel\during%20I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Price</a:t>
            </a:r>
            <a:r>
              <a:rPr lang="en-US" baseline="0"/>
              <a:t> &amp; volume movement at BSE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Sheet1!$G$1</c:f>
              <c:strCache>
                <c:ptCount val="1"/>
                <c:pt idx="0">
                  <c:v>No.of Shares</c:v>
                </c:pt>
              </c:strCache>
            </c:strRef>
          </c:tx>
          <c:spPr>
            <a:solidFill>
              <a:schemeClr val="accent2"/>
            </a:solidFill>
            <a:ln>
              <a:noFill/>
            </a:ln>
            <a:effectLst/>
          </c:spPr>
          <c:invertIfNegative val="0"/>
          <c:cat>
            <c:numRef>
              <c:f>Sheet1!$E$2:$E$278</c:f>
              <c:numCache>
                <c:formatCode>d\-mmm\-yy</c:formatCode>
                <c:ptCount val="277"/>
                <c:pt idx="0">
                  <c:v>41730</c:v>
                </c:pt>
                <c:pt idx="1">
                  <c:v>41731</c:v>
                </c:pt>
                <c:pt idx="2">
                  <c:v>41732</c:v>
                </c:pt>
                <c:pt idx="3">
                  <c:v>41733</c:v>
                </c:pt>
                <c:pt idx="4">
                  <c:v>41736</c:v>
                </c:pt>
                <c:pt idx="5">
                  <c:v>41738</c:v>
                </c:pt>
                <c:pt idx="6">
                  <c:v>41739</c:v>
                </c:pt>
                <c:pt idx="7">
                  <c:v>41740</c:v>
                </c:pt>
                <c:pt idx="8">
                  <c:v>41744</c:v>
                </c:pt>
                <c:pt idx="9">
                  <c:v>41745</c:v>
                </c:pt>
                <c:pt idx="10">
                  <c:v>41746</c:v>
                </c:pt>
                <c:pt idx="11">
                  <c:v>41750</c:v>
                </c:pt>
                <c:pt idx="12">
                  <c:v>41751</c:v>
                </c:pt>
                <c:pt idx="13">
                  <c:v>41752</c:v>
                </c:pt>
                <c:pt idx="14">
                  <c:v>41754</c:v>
                </c:pt>
                <c:pt idx="15">
                  <c:v>41757</c:v>
                </c:pt>
                <c:pt idx="16">
                  <c:v>41758</c:v>
                </c:pt>
                <c:pt idx="17">
                  <c:v>41759</c:v>
                </c:pt>
                <c:pt idx="18">
                  <c:v>41761</c:v>
                </c:pt>
                <c:pt idx="19">
                  <c:v>41764</c:v>
                </c:pt>
                <c:pt idx="20">
                  <c:v>41765</c:v>
                </c:pt>
                <c:pt idx="21">
                  <c:v>41766</c:v>
                </c:pt>
                <c:pt idx="22">
                  <c:v>41767</c:v>
                </c:pt>
                <c:pt idx="23">
                  <c:v>41768</c:v>
                </c:pt>
                <c:pt idx="24">
                  <c:v>41771</c:v>
                </c:pt>
                <c:pt idx="25">
                  <c:v>41772</c:v>
                </c:pt>
                <c:pt idx="26">
                  <c:v>41773</c:v>
                </c:pt>
                <c:pt idx="27">
                  <c:v>41774</c:v>
                </c:pt>
                <c:pt idx="28">
                  <c:v>41775</c:v>
                </c:pt>
                <c:pt idx="29">
                  <c:v>41778</c:v>
                </c:pt>
                <c:pt idx="30">
                  <c:v>41779</c:v>
                </c:pt>
                <c:pt idx="31">
                  <c:v>41780</c:v>
                </c:pt>
                <c:pt idx="32">
                  <c:v>41781</c:v>
                </c:pt>
                <c:pt idx="33">
                  <c:v>41782</c:v>
                </c:pt>
                <c:pt idx="34">
                  <c:v>41785</c:v>
                </c:pt>
                <c:pt idx="35">
                  <c:v>41786</c:v>
                </c:pt>
                <c:pt idx="36">
                  <c:v>41787</c:v>
                </c:pt>
                <c:pt idx="37">
                  <c:v>41788</c:v>
                </c:pt>
                <c:pt idx="38">
                  <c:v>41789</c:v>
                </c:pt>
                <c:pt idx="39">
                  <c:v>41792</c:v>
                </c:pt>
                <c:pt idx="40">
                  <c:v>41793</c:v>
                </c:pt>
                <c:pt idx="41">
                  <c:v>41794</c:v>
                </c:pt>
                <c:pt idx="42">
                  <c:v>41795</c:v>
                </c:pt>
                <c:pt idx="43">
                  <c:v>41796</c:v>
                </c:pt>
                <c:pt idx="44">
                  <c:v>41799</c:v>
                </c:pt>
                <c:pt idx="45">
                  <c:v>41800</c:v>
                </c:pt>
                <c:pt idx="46">
                  <c:v>41801</c:v>
                </c:pt>
                <c:pt idx="47">
                  <c:v>41802</c:v>
                </c:pt>
                <c:pt idx="48">
                  <c:v>41803</c:v>
                </c:pt>
                <c:pt idx="49">
                  <c:v>41806</c:v>
                </c:pt>
                <c:pt idx="50">
                  <c:v>41807</c:v>
                </c:pt>
                <c:pt idx="51">
                  <c:v>41808</c:v>
                </c:pt>
                <c:pt idx="52">
                  <c:v>41809</c:v>
                </c:pt>
                <c:pt idx="53">
                  <c:v>41810</c:v>
                </c:pt>
                <c:pt idx="54">
                  <c:v>41813</c:v>
                </c:pt>
                <c:pt idx="55">
                  <c:v>41814</c:v>
                </c:pt>
                <c:pt idx="56">
                  <c:v>41815</c:v>
                </c:pt>
                <c:pt idx="57">
                  <c:v>41816</c:v>
                </c:pt>
                <c:pt idx="58">
                  <c:v>41817</c:v>
                </c:pt>
                <c:pt idx="59">
                  <c:v>41820</c:v>
                </c:pt>
                <c:pt idx="60">
                  <c:v>41821</c:v>
                </c:pt>
                <c:pt idx="61">
                  <c:v>41822</c:v>
                </c:pt>
                <c:pt idx="62">
                  <c:v>41823</c:v>
                </c:pt>
                <c:pt idx="63">
                  <c:v>41824</c:v>
                </c:pt>
                <c:pt idx="64">
                  <c:v>41827</c:v>
                </c:pt>
                <c:pt idx="65">
                  <c:v>41828</c:v>
                </c:pt>
                <c:pt idx="66">
                  <c:v>41829</c:v>
                </c:pt>
                <c:pt idx="67">
                  <c:v>41830</c:v>
                </c:pt>
                <c:pt idx="68">
                  <c:v>41831</c:v>
                </c:pt>
                <c:pt idx="69">
                  <c:v>41834</c:v>
                </c:pt>
                <c:pt idx="70">
                  <c:v>41835</c:v>
                </c:pt>
                <c:pt idx="71">
                  <c:v>41836</c:v>
                </c:pt>
                <c:pt idx="72">
                  <c:v>41837</c:v>
                </c:pt>
                <c:pt idx="73">
                  <c:v>41838</c:v>
                </c:pt>
                <c:pt idx="74">
                  <c:v>41841</c:v>
                </c:pt>
                <c:pt idx="75">
                  <c:v>41842</c:v>
                </c:pt>
                <c:pt idx="76">
                  <c:v>41843</c:v>
                </c:pt>
                <c:pt idx="77">
                  <c:v>41844</c:v>
                </c:pt>
                <c:pt idx="78">
                  <c:v>41845</c:v>
                </c:pt>
                <c:pt idx="79">
                  <c:v>41848</c:v>
                </c:pt>
                <c:pt idx="80">
                  <c:v>41850</c:v>
                </c:pt>
                <c:pt idx="81">
                  <c:v>41851</c:v>
                </c:pt>
                <c:pt idx="82">
                  <c:v>41852</c:v>
                </c:pt>
                <c:pt idx="83">
                  <c:v>41855</c:v>
                </c:pt>
                <c:pt idx="84">
                  <c:v>41856</c:v>
                </c:pt>
                <c:pt idx="85">
                  <c:v>41857</c:v>
                </c:pt>
                <c:pt idx="86">
                  <c:v>41858</c:v>
                </c:pt>
                <c:pt idx="87">
                  <c:v>41859</c:v>
                </c:pt>
                <c:pt idx="88">
                  <c:v>41862</c:v>
                </c:pt>
                <c:pt idx="89">
                  <c:v>41863</c:v>
                </c:pt>
                <c:pt idx="90">
                  <c:v>41864</c:v>
                </c:pt>
                <c:pt idx="91">
                  <c:v>41865</c:v>
                </c:pt>
                <c:pt idx="92">
                  <c:v>41869</c:v>
                </c:pt>
                <c:pt idx="93">
                  <c:v>41870</c:v>
                </c:pt>
                <c:pt idx="94">
                  <c:v>41871</c:v>
                </c:pt>
                <c:pt idx="95">
                  <c:v>41872</c:v>
                </c:pt>
                <c:pt idx="96">
                  <c:v>41873</c:v>
                </c:pt>
                <c:pt idx="97">
                  <c:v>41876</c:v>
                </c:pt>
                <c:pt idx="98">
                  <c:v>41877</c:v>
                </c:pt>
                <c:pt idx="99">
                  <c:v>41878</c:v>
                </c:pt>
                <c:pt idx="100">
                  <c:v>41879</c:v>
                </c:pt>
                <c:pt idx="101">
                  <c:v>41883</c:v>
                </c:pt>
                <c:pt idx="102">
                  <c:v>41884</c:v>
                </c:pt>
                <c:pt idx="103">
                  <c:v>41885</c:v>
                </c:pt>
                <c:pt idx="104">
                  <c:v>41886</c:v>
                </c:pt>
                <c:pt idx="105">
                  <c:v>41887</c:v>
                </c:pt>
                <c:pt idx="106">
                  <c:v>41890</c:v>
                </c:pt>
                <c:pt idx="107">
                  <c:v>41891</c:v>
                </c:pt>
                <c:pt idx="108">
                  <c:v>41892</c:v>
                </c:pt>
                <c:pt idx="109">
                  <c:v>41893</c:v>
                </c:pt>
                <c:pt idx="110">
                  <c:v>41894</c:v>
                </c:pt>
                <c:pt idx="111">
                  <c:v>41897</c:v>
                </c:pt>
                <c:pt idx="112">
                  <c:v>41898</c:v>
                </c:pt>
                <c:pt idx="113">
                  <c:v>41899</c:v>
                </c:pt>
                <c:pt idx="114">
                  <c:v>41900</c:v>
                </c:pt>
                <c:pt idx="115">
                  <c:v>41901</c:v>
                </c:pt>
                <c:pt idx="116">
                  <c:v>41904</c:v>
                </c:pt>
                <c:pt idx="117">
                  <c:v>41905</c:v>
                </c:pt>
                <c:pt idx="118">
                  <c:v>41906</c:v>
                </c:pt>
                <c:pt idx="119">
                  <c:v>41907</c:v>
                </c:pt>
                <c:pt idx="120">
                  <c:v>41908</c:v>
                </c:pt>
                <c:pt idx="121">
                  <c:v>41911</c:v>
                </c:pt>
                <c:pt idx="122">
                  <c:v>41912</c:v>
                </c:pt>
                <c:pt idx="123">
                  <c:v>41913</c:v>
                </c:pt>
                <c:pt idx="124">
                  <c:v>41919</c:v>
                </c:pt>
                <c:pt idx="125">
                  <c:v>41920</c:v>
                </c:pt>
                <c:pt idx="126">
                  <c:v>41921</c:v>
                </c:pt>
                <c:pt idx="127">
                  <c:v>41922</c:v>
                </c:pt>
                <c:pt idx="128">
                  <c:v>41925</c:v>
                </c:pt>
                <c:pt idx="129">
                  <c:v>41926</c:v>
                </c:pt>
                <c:pt idx="130">
                  <c:v>41928</c:v>
                </c:pt>
                <c:pt idx="131">
                  <c:v>41929</c:v>
                </c:pt>
                <c:pt idx="132">
                  <c:v>41932</c:v>
                </c:pt>
                <c:pt idx="133">
                  <c:v>41933</c:v>
                </c:pt>
                <c:pt idx="134">
                  <c:v>41934</c:v>
                </c:pt>
                <c:pt idx="135">
                  <c:v>41935</c:v>
                </c:pt>
                <c:pt idx="136">
                  <c:v>41939</c:v>
                </c:pt>
                <c:pt idx="137">
                  <c:v>41940</c:v>
                </c:pt>
                <c:pt idx="138">
                  <c:v>41941</c:v>
                </c:pt>
                <c:pt idx="139">
                  <c:v>41942</c:v>
                </c:pt>
                <c:pt idx="140">
                  <c:v>41943</c:v>
                </c:pt>
                <c:pt idx="141">
                  <c:v>41946</c:v>
                </c:pt>
                <c:pt idx="142">
                  <c:v>41948</c:v>
                </c:pt>
                <c:pt idx="143">
                  <c:v>41950</c:v>
                </c:pt>
                <c:pt idx="144">
                  <c:v>41953</c:v>
                </c:pt>
                <c:pt idx="145">
                  <c:v>41954</c:v>
                </c:pt>
                <c:pt idx="146">
                  <c:v>41955</c:v>
                </c:pt>
                <c:pt idx="147">
                  <c:v>41956</c:v>
                </c:pt>
                <c:pt idx="148">
                  <c:v>41957</c:v>
                </c:pt>
                <c:pt idx="149">
                  <c:v>41960</c:v>
                </c:pt>
                <c:pt idx="150">
                  <c:v>41961</c:v>
                </c:pt>
                <c:pt idx="151">
                  <c:v>41962</c:v>
                </c:pt>
                <c:pt idx="152">
                  <c:v>41963</c:v>
                </c:pt>
                <c:pt idx="153">
                  <c:v>41964</c:v>
                </c:pt>
                <c:pt idx="154">
                  <c:v>41967</c:v>
                </c:pt>
                <c:pt idx="155">
                  <c:v>41968</c:v>
                </c:pt>
                <c:pt idx="156">
                  <c:v>41969</c:v>
                </c:pt>
                <c:pt idx="157">
                  <c:v>41970</c:v>
                </c:pt>
                <c:pt idx="158">
                  <c:v>41971</c:v>
                </c:pt>
                <c:pt idx="159">
                  <c:v>41974</c:v>
                </c:pt>
                <c:pt idx="160">
                  <c:v>41975</c:v>
                </c:pt>
                <c:pt idx="161">
                  <c:v>41976</c:v>
                </c:pt>
                <c:pt idx="162">
                  <c:v>41977</c:v>
                </c:pt>
                <c:pt idx="163">
                  <c:v>41978</c:v>
                </c:pt>
                <c:pt idx="164">
                  <c:v>41981</c:v>
                </c:pt>
                <c:pt idx="165">
                  <c:v>41982</c:v>
                </c:pt>
                <c:pt idx="166">
                  <c:v>41983</c:v>
                </c:pt>
                <c:pt idx="167">
                  <c:v>41984</c:v>
                </c:pt>
                <c:pt idx="168">
                  <c:v>41985</c:v>
                </c:pt>
                <c:pt idx="169">
                  <c:v>41988</c:v>
                </c:pt>
                <c:pt idx="170">
                  <c:v>41989</c:v>
                </c:pt>
                <c:pt idx="171">
                  <c:v>41990</c:v>
                </c:pt>
                <c:pt idx="172">
                  <c:v>41991</c:v>
                </c:pt>
                <c:pt idx="173">
                  <c:v>41992</c:v>
                </c:pt>
                <c:pt idx="174">
                  <c:v>41995</c:v>
                </c:pt>
                <c:pt idx="175">
                  <c:v>41996</c:v>
                </c:pt>
                <c:pt idx="176">
                  <c:v>41997</c:v>
                </c:pt>
                <c:pt idx="177">
                  <c:v>42002</c:v>
                </c:pt>
                <c:pt idx="178">
                  <c:v>42003</c:v>
                </c:pt>
                <c:pt idx="179">
                  <c:v>42004</c:v>
                </c:pt>
                <c:pt idx="180">
                  <c:v>42005</c:v>
                </c:pt>
                <c:pt idx="181">
                  <c:v>42006</c:v>
                </c:pt>
                <c:pt idx="182">
                  <c:v>42009</c:v>
                </c:pt>
                <c:pt idx="183">
                  <c:v>42010</c:v>
                </c:pt>
                <c:pt idx="184">
                  <c:v>42011</c:v>
                </c:pt>
                <c:pt idx="185">
                  <c:v>42012</c:v>
                </c:pt>
                <c:pt idx="186">
                  <c:v>42013</c:v>
                </c:pt>
                <c:pt idx="187">
                  <c:v>42016</c:v>
                </c:pt>
                <c:pt idx="188">
                  <c:v>42017</c:v>
                </c:pt>
                <c:pt idx="189">
                  <c:v>42019</c:v>
                </c:pt>
                <c:pt idx="190">
                  <c:v>42020</c:v>
                </c:pt>
                <c:pt idx="191">
                  <c:v>42023</c:v>
                </c:pt>
                <c:pt idx="192">
                  <c:v>42024</c:v>
                </c:pt>
                <c:pt idx="193">
                  <c:v>42025</c:v>
                </c:pt>
                <c:pt idx="194">
                  <c:v>42026</c:v>
                </c:pt>
                <c:pt idx="195">
                  <c:v>42027</c:v>
                </c:pt>
                <c:pt idx="196">
                  <c:v>42031</c:v>
                </c:pt>
                <c:pt idx="197">
                  <c:v>42032</c:v>
                </c:pt>
                <c:pt idx="198">
                  <c:v>42033</c:v>
                </c:pt>
                <c:pt idx="199">
                  <c:v>42034</c:v>
                </c:pt>
                <c:pt idx="200">
                  <c:v>42037</c:v>
                </c:pt>
                <c:pt idx="201">
                  <c:v>42038</c:v>
                </c:pt>
                <c:pt idx="202">
                  <c:v>42039</c:v>
                </c:pt>
                <c:pt idx="203">
                  <c:v>42040</c:v>
                </c:pt>
                <c:pt idx="204">
                  <c:v>42041</c:v>
                </c:pt>
                <c:pt idx="205">
                  <c:v>42044</c:v>
                </c:pt>
                <c:pt idx="206">
                  <c:v>42045</c:v>
                </c:pt>
                <c:pt idx="207">
                  <c:v>42046</c:v>
                </c:pt>
                <c:pt idx="208">
                  <c:v>42047</c:v>
                </c:pt>
                <c:pt idx="209">
                  <c:v>42048</c:v>
                </c:pt>
                <c:pt idx="210">
                  <c:v>42051</c:v>
                </c:pt>
                <c:pt idx="211">
                  <c:v>42053</c:v>
                </c:pt>
                <c:pt idx="212">
                  <c:v>42054</c:v>
                </c:pt>
                <c:pt idx="213">
                  <c:v>42055</c:v>
                </c:pt>
                <c:pt idx="214">
                  <c:v>42058</c:v>
                </c:pt>
                <c:pt idx="215">
                  <c:v>42059</c:v>
                </c:pt>
                <c:pt idx="216">
                  <c:v>42060</c:v>
                </c:pt>
                <c:pt idx="217">
                  <c:v>42061</c:v>
                </c:pt>
                <c:pt idx="218">
                  <c:v>42062</c:v>
                </c:pt>
                <c:pt idx="219">
                  <c:v>42063</c:v>
                </c:pt>
                <c:pt idx="220">
                  <c:v>42065</c:v>
                </c:pt>
                <c:pt idx="221">
                  <c:v>42066</c:v>
                </c:pt>
                <c:pt idx="222">
                  <c:v>42067</c:v>
                </c:pt>
                <c:pt idx="223">
                  <c:v>42068</c:v>
                </c:pt>
                <c:pt idx="224">
                  <c:v>42072</c:v>
                </c:pt>
                <c:pt idx="225">
                  <c:v>42073</c:v>
                </c:pt>
                <c:pt idx="226">
                  <c:v>42074</c:v>
                </c:pt>
                <c:pt idx="227">
                  <c:v>42075</c:v>
                </c:pt>
                <c:pt idx="228">
                  <c:v>42076</c:v>
                </c:pt>
                <c:pt idx="229">
                  <c:v>42079</c:v>
                </c:pt>
                <c:pt idx="230">
                  <c:v>42080</c:v>
                </c:pt>
                <c:pt idx="231">
                  <c:v>42081</c:v>
                </c:pt>
                <c:pt idx="232">
                  <c:v>42082</c:v>
                </c:pt>
                <c:pt idx="233">
                  <c:v>42083</c:v>
                </c:pt>
                <c:pt idx="234">
                  <c:v>42086</c:v>
                </c:pt>
                <c:pt idx="235">
                  <c:v>42087</c:v>
                </c:pt>
                <c:pt idx="236">
                  <c:v>42088</c:v>
                </c:pt>
                <c:pt idx="237">
                  <c:v>42089</c:v>
                </c:pt>
                <c:pt idx="238">
                  <c:v>42090</c:v>
                </c:pt>
                <c:pt idx="239">
                  <c:v>42093</c:v>
                </c:pt>
                <c:pt idx="240">
                  <c:v>42094</c:v>
                </c:pt>
                <c:pt idx="241">
                  <c:v>42095</c:v>
                </c:pt>
                <c:pt idx="242">
                  <c:v>42100</c:v>
                </c:pt>
                <c:pt idx="243">
                  <c:v>42101</c:v>
                </c:pt>
                <c:pt idx="244">
                  <c:v>42102</c:v>
                </c:pt>
                <c:pt idx="245">
                  <c:v>42103</c:v>
                </c:pt>
                <c:pt idx="246">
                  <c:v>42104</c:v>
                </c:pt>
                <c:pt idx="247">
                  <c:v>42107</c:v>
                </c:pt>
                <c:pt idx="248">
                  <c:v>42109</c:v>
                </c:pt>
                <c:pt idx="249">
                  <c:v>42110</c:v>
                </c:pt>
                <c:pt idx="250">
                  <c:v>42111</c:v>
                </c:pt>
                <c:pt idx="251">
                  <c:v>42114</c:v>
                </c:pt>
                <c:pt idx="252">
                  <c:v>42115</c:v>
                </c:pt>
                <c:pt idx="253">
                  <c:v>42116</c:v>
                </c:pt>
                <c:pt idx="254">
                  <c:v>42117</c:v>
                </c:pt>
                <c:pt idx="255">
                  <c:v>42118</c:v>
                </c:pt>
                <c:pt idx="256">
                  <c:v>42121</c:v>
                </c:pt>
                <c:pt idx="257">
                  <c:v>42122</c:v>
                </c:pt>
                <c:pt idx="258">
                  <c:v>42123</c:v>
                </c:pt>
                <c:pt idx="259">
                  <c:v>42128</c:v>
                </c:pt>
                <c:pt idx="260">
                  <c:v>42129</c:v>
                </c:pt>
                <c:pt idx="261">
                  <c:v>42130</c:v>
                </c:pt>
                <c:pt idx="262">
                  <c:v>42131</c:v>
                </c:pt>
                <c:pt idx="263">
                  <c:v>42132</c:v>
                </c:pt>
                <c:pt idx="264">
                  <c:v>42135</c:v>
                </c:pt>
                <c:pt idx="265">
                  <c:v>42136</c:v>
                </c:pt>
                <c:pt idx="266">
                  <c:v>42137</c:v>
                </c:pt>
                <c:pt idx="267">
                  <c:v>42138</c:v>
                </c:pt>
                <c:pt idx="268">
                  <c:v>42139</c:v>
                </c:pt>
                <c:pt idx="269">
                  <c:v>42142</c:v>
                </c:pt>
                <c:pt idx="270">
                  <c:v>42144</c:v>
                </c:pt>
                <c:pt idx="271">
                  <c:v>42145</c:v>
                </c:pt>
                <c:pt idx="272">
                  <c:v>42146</c:v>
                </c:pt>
                <c:pt idx="273">
                  <c:v>42149</c:v>
                </c:pt>
                <c:pt idx="274">
                  <c:v>42150</c:v>
                </c:pt>
                <c:pt idx="275">
                  <c:v>42151</c:v>
                </c:pt>
                <c:pt idx="276">
                  <c:v>42152</c:v>
                </c:pt>
              </c:numCache>
            </c:numRef>
          </c:cat>
          <c:val>
            <c:numRef>
              <c:f>Sheet1!$G$2:$G$278</c:f>
              <c:numCache>
                <c:formatCode>General</c:formatCode>
                <c:ptCount val="277"/>
                <c:pt idx="0">
                  <c:v>2552</c:v>
                </c:pt>
                <c:pt idx="1">
                  <c:v>2024</c:v>
                </c:pt>
                <c:pt idx="2">
                  <c:v>2341</c:v>
                </c:pt>
                <c:pt idx="3">
                  <c:v>651</c:v>
                </c:pt>
                <c:pt idx="4">
                  <c:v>2762</c:v>
                </c:pt>
                <c:pt idx="5">
                  <c:v>3406</c:v>
                </c:pt>
                <c:pt idx="6">
                  <c:v>2872</c:v>
                </c:pt>
                <c:pt idx="7">
                  <c:v>3707</c:v>
                </c:pt>
                <c:pt idx="8">
                  <c:v>7306</c:v>
                </c:pt>
                <c:pt idx="9">
                  <c:v>5367</c:v>
                </c:pt>
                <c:pt idx="10">
                  <c:v>4889</c:v>
                </c:pt>
                <c:pt idx="11">
                  <c:v>2803</c:v>
                </c:pt>
                <c:pt idx="12">
                  <c:v>5334</c:v>
                </c:pt>
                <c:pt idx="13">
                  <c:v>32095</c:v>
                </c:pt>
                <c:pt idx="14">
                  <c:v>259</c:v>
                </c:pt>
                <c:pt idx="15">
                  <c:v>16038</c:v>
                </c:pt>
                <c:pt idx="16">
                  <c:v>5569</c:v>
                </c:pt>
                <c:pt idx="17">
                  <c:v>14693</c:v>
                </c:pt>
                <c:pt idx="18">
                  <c:v>24165</c:v>
                </c:pt>
                <c:pt idx="19">
                  <c:v>7651</c:v>
                </c:pt>
                <c:pt idx="20">
                  <c:v>3131</c:v>
                </c:pt>
                <c:pt idx="21">
                  <c:v>2547</c:v>
                </c:pt>
                <c:pt idx="22">
                  <c:v>3872</c:v>
                </c:pt>
                <c:pt idx="23">
                  <c:v>25024</c:v>
                </c:pt>
                <c:pt idx="24">
                  <c:v>6106</c:v>
                </c:pt>
                <c:pt idx="25">
                  <c:v>1100</c:v>
                </c:pt>
                <c:pt idx="26">
                  <c:v>1393</c:v>
                </c:pt>
                <c:pt idx="27">
                  <c:v>1023</c:v>
                </c:pt>
                <c:pt idx="28">
                  <c:v>1080</c:v>
                </c:pt>
                <c:pt idx="29">
                  <c:v>8320</c:v>
                </c:pt>
                <c:pt idx="30">
                  <c:v>9443</c:v>
                </c:pt>
                <c:pt idx="31">
                  <c:v>1446</c:v>
                </c:pt>
                <c:pt idx="32">
                  <c:v>1010</c:v>
                </c:pt>
                <c:pt idx="33">
                  <c:v>568</c:v>
                </c:pt>
                <c:pt idx="34">
                  <c:v>3607</c:v>
                </c:pt>
                <c:pt idx="35">
                  <c:v>450</c:v>
                </c:pt>
                <c:pt idx="36">
                  <c:v>838</c:v>
                </c:pt>
                <c:pt idx="37">
                  <c:v>110</c:v>
                </c:pt>
                <c:pt idx="38">
                  <c:v>376</c:v>
                </c:pt>
                <c:pt idx="39">
                  <c:v>3470</c:v>
                </c:pt>
                <c:pt idx="40">
                  <c:v>225</c:v>
                </c:pt>
                <c:pt idx="41">
                  <c:v>1205</c:v>
                </c:pt>
                <c:pt idx="42">
                  <c:v>8018</c:v>
                </c:pt>
                <c:pt idx="43">
                  <c:v>1253</c:v>
                </c:pt>
                <c:pt idx="44">
                  <c:v>9471</c:v>
                </c:pt>
                <c:pt idx="45">
                  <c:v>6340</c:v>
                </c:pt>
                <c:pt idx="46">
                  <c:v>54200</c:v>
                </c:pt>
                <c:pt idx="47">
                  <c:v>4279</c:v>
                </c:pt>
                <c:pt idx="48">
                  <c:v>7300</c:v>
                </c:pt>
                <c:pt idx="49">
                  <c:v>3700</c:v>
                </c:pt>
                <c:pt idx="50">
                  <c:v>10482</c:v>
                </c:pt>
                <c:pt idx="51">
                  <c:v>8450</c:v>
                </c:pt>
                <c:pt idx="52">
                  <c:v>6701</c:v>
                </c:pt>
                <c:pt idx="53">
                  <c:v>7453</c:v>
                </c:pt>
                <c:pt idx="54">
                  <c:v>3800</c:v>
                </c:pt>
                <c:pt idx="55">
                  <c:v>1100</c:v>
                </c:pt>
                <c:pt idx="56">
                  <c:v>441</c:v>
                </c:pt>
                <c:pt idx="57">
                  <c:v>2123</c:v>
                </c:pt>
                <c:pt idx="58">
                  <c:v>29545</c:v>
                </c:pt>
                <c:pt idx="59">
                  <c:v>2402</c:v>
                </c:pt>
                <c:pt idx="60">
                  <c:v>2199</c:v>
                </c:pt>
                <c:pt idx="61">
                  <c:v>284</c:v>
                </c:pt>
                <c:pt idx="62">
                  <c:v>2</c:v>
                </c:pt>
                <c:pt idx="63">
                  <c:v>2793</c:v>
                </c:pt>
                <c:pt idx="64">
                  <c:v>110</c:v>
                </c:pt>
                <c:pt idx="65">
                  <c:v>19491</c:v>
                </c:pt>
                <c:pt idx="66">
                  <c:v>38010</c:v>
                </c:pt>
                <c:pt idx="67">
                  <c:v>123283</c:v>
                </c:pt>
                <c:pt idx="68">
                  <c:v>3494</c:v>
                </c:pt>
                <c:pt idx="69">
                  <c:v>37501</c:v>
                </c:pt>
                <c:pt idx="70">
                  <c:v>525</c:v>
                </c:pt>
                <c:pt idx="71">
                  <c:v>63070</c:v>
                </c:pt>
                <c:pt idx="72">
                  <c:v>105847</c:v>
                </c:pt>
                <c:pt idx="73">
                  <c:v>141828</c:v>
                </c:pt>
                <c:pt idx="74">
                  <c:v>290981</c:v>
                </c:pt>
                <c:pt idx="75">
                  <c:v>172303</c:v>
                </c:pt>
                <c:pt idx="76">
                  <c:v>109162</c:v>
                </c:pt>
                <c:pt idx="77">
                  <c:v>118305</c:v>
                </c:pt>
                <c:pt idx="78">
                  <c:v>122699</c:v>
                </c:pt>
                <c:pt idx="79">
                  <c:v>368907</c:v>
                </c:pt>
                <c:pt idx="80">
                  <c:v>316710</c:v>
                </c:pt>
                <c:pt idx="81">
                  <c:v>352006</c:v>
                </c:pt>
                <c:pt idx="82">
                  <c:v>440857</c:v>
                </c:pt>
                <c:pt idx="83">
                  <c:v>268452</c:v>
                </c:pt>
                <c:pt idx="84">
                  <c:v>75424</c:v>
                </c:pt>
                <c:pt idx="85">
                  <c:v>89115</c:v>
                </c:pt>
                <c:pt idx="86">
                  <c:v>11508</c:v>
                </c:pt>
                <c:pt idx="87">
                  <c:v>195673</c:v>
                </c:pt>
                <c:pt idx="88">
                  <c:v>73120</c:v>
                </c:pt>
                <c:pt idx="89">
                  <c:v>76273</c:v>
                </c:pt>
                <c:pt idx="90">
                  <c:v>10747</c:v>
                </c:pt>
                <c:pt idx="91">
                  <c:v>401063</c:v>
                </c:pt>
                <c:pt idx="92">
                  <c:v>3250</c:v>
                </c:pt>
                <c:pt idx="93">
                  <c:v>1191696</c:v>
                </c:pt>
                <c:pt idx="94">
                  <c:v>173511</c:v>
                </c:pt>
                <c:pt idx="95">
                  <c:v>45734</c:v>
                </c:pt>
                <c:pt idx="96">
                  <c:v>162906</c:v>
                </c:pt>
                <c:pt idx="97">
                  <c:v>131484</c:v>
                </c:pt>
                <c:pt idx="98">
                  <c:v>74402</c:v>
                </c:pt>
                <c:pt idx="99">
                  <c:v>143166</c:v>
                </c:pt>
                <c:pt idx="100">
                  <c:v>2522</c:v>
                </c:pt>
                <c:pt idx="101">
                  <c:v>23633</c:v>
                </c:pt>
                <c:pt idx="102">
                  <c:v>30058</c:v>
                </c:pt>
                <c:pt idx="103">
                  <c:v>11320</c:v>
                </c:pt>
                <c:pt idx="104">
                  <c:v>39861</c:v>
                </c:pt>
                <c:pt idx="105">
                  <c:v>3060</c:v>
                </c:pt>
                <c:pt idx="106">
                  <c:v>10320</c:v>
                </c:pt>
                <c:pt idx="107">
                  <c:v>31239</c:v>
                </c:pt>
                <c:pt idx="108">
                  <c:v>22051</c:v>
                </c:pt>
                <c:pt idx="109">
                  <c:v>2767</c:v>
                </c:pt>
                <c:pt idx="110">
                  <c:v>8148</c:v>
                </c:pt>
                <c:pt idx="111">
                  <c:v>24273</c:v>
                </c:pt>
                <c:pt idx="112">
                  <c:v>12934</c:v>
                </c:pt>
                <c:pt idx="113">
                  <c:v>6052</c:v>
                </c:pt>
                <c:pt idx="114">
                  <c:v>21026</c:v>
                </c:pt>
                <c:pt idx="115">
                  <c:v>3723</c:v>
                </c:pt>
                <c:pt idx="116">
                  <c:v>10630</c:v>
                </c:pt>
                <c:pt idx="117">
                  <c:v>4571</c:v>
                </c:pt>
                <c:pt idx="118">
                  <c:v>21049</c:v>
                </c:pt>
                <c:pt idx="119">
                  <c:v>3704</c:v>
                </c:pt>
                <c:pt idx="120">
                  <c:v>7503</c:v>
                </c:pt>
                <c:pt idx="121">
                  <c:v>10473</c:v>
                </c:pt>
                <c:pt idx="122">
                  <c:v>8321</c:v>
                </c:pt>
                <c:pt idx="123">
                  <c:v>2253</c:v>
                </c:pt>
                <c:pt idx="124">
                  <c:v>1000</c:v>
                </c:pt>
                <c:pt idx="125">
                  <c:v>410</c:v>
                </c:pt>
                <c:pt idx="126">
                  <c:v>74979</c:v>
                </c:pt>
                <c:pt idx="127">
                  <c:v>5615</c:v>
                </c:pt>
                <c:pt idx="128">
                  <c:v>9242</c:v>
                </c:pt>
                <c:pt idx="129">
                  <c:v>1000</c:v>
                </c:pt>
                <c:pt idx="130">
                  <c:v>1090</c:v>
                </c:pt>
                <c:pt idx="131">
                  <c:v>9521</c:v>
                </c:pt>
                <c:pt idx="132">
                  <c:v>13730</c:v>
                </c:pt>
                <c:pt idx="133">
                  <c:v>23141</c:v>
                </c:pt>
                <c:pt idx="134">
                  <c:v>11575</c:v>
                </c:pt>
                <c:pt idx="135">
                  <c:v>1850</c:v>
                </c:pt>
                <c:pt idx="136">
                  <c:v>3533</c:v>
                </c:pt>
                <c:pt idx="137">
                  <c:v>10898</c:v>
                </c:pt>
                <c:pt idx="138">
                  <c:v>2700</c:v>
                </c:pt>
                <c:pt idx="139">
                  <c:v>1605</c:v>
                </c:pt>
                <c:pt idx="140">
                  <c:v>18226</c:v>
                </c:pt>
                <c:pt idx="141">
                  <c:v>6526</c:v>
                </c:pt>
                <c:pt idx="142">
                  <c:v>5100</c:v>
                </c:pt>
                <c:pt idx="143">
                  <c:v>5700</c:v>
                </c:pt>
                <c:pt idx="144">
                  <c:v>3702</c:v>
                </c:pt>
                <c:pt idx="145">
                  <c:v>13422</c:v>
                </c:pt>
                <c:pt idx="146">
                  <c:v>6833</c:v>
                </c:pt>
                <c:pt idx="147">
                  <c:v>6420</c:v>
                </c:pt>
                <c:pt idx="148">
                  <c:v>5250</c:v>
                </c:pt>
                <c:pt idx="149">
                  <c:v>7379</c:v>
                </c:pt>
                <c:pt idx="150">
                  <c:v>33787</c:v>
                </c:pt>
                <c:pt idx="151">
                  <c:v>13611</c:v>
                </c:pt>
                <c:pt idx="152">
                  <c:v>15134</c:v>
                </c:pt>
                <c:pt idx="153">
                  <c:v>6457</c:v>
                </c:pt>
                <c:pt idx="154">
                  <c:v>16693</c:v>
                </c:pt>
                <c:pt idx="155">
                  <c:v>4831</c:v>
                </c:pt>
                <c:pt idx="156">
                  <c:v>3900</c:v>
                </c:pt>
                <c:pt idx="157">
                  <c:v>762</c:v>
                </c:pt>
                <c:pt idx="158">
                  <c:v>1400</c:v>
                </c:pt>
                <c:pt idx="159">
                  <c:v>21004</c:v>
                </c:pt>
                <c:pt idx="160">
                  <c:v>1424</c:v>
                </c:pt>
                <c:pt idx="161">
                  <c:v>1059</c:v>
                </c:pt>
                <c:pt idx="162">
                  <c:v>3962</c:v>
                </c:pt>
                <c:pt idx="163">
                  <c:v>1502</c:v>
                </c:pt>
                <c:pt idx="164">
                  <c:v>11743</c:v>
                </c:pt>
                <c:pt idx="165">
                  <c:v>6830</c:v>
                </c:pt>
                <c:pt idx="166">
                  <c:v>983</c:v>
                </c:pt>
                <c:pt idx="167">
                  <c:v>1200</c:v>
                </c:pt>
                <c:pt idx="168">
                  <c:v>960</c:v>
                </c:pt>
                <c:pt idx="169">
                  <c:v>3000</c:v>
                </c:pt>
                <c:pt idx="170">
                  <c:v>8271</c:v>
                </c:pt>
                <c:pt idx="171">
                  <c:v>3835</c:v>
                </c:pt>
                <c:pt idx="172">
                  <c:v>4128</c:v>
                </c:pt>
                <c:pt idx="173">
                  <c:v>60</c:v>
                </c:pt>
                <c:pt idx="174">
                  <c:v>5400</c:v>
                </c:pt>
                <c:pt idx="175">
                  <c:v>2725</c:v>
                </c:pt>
                <c:pt idx="176">
                  <c:v>104</c:v>
                </c:pt>
                <c:pt idx="177">
                  <c:v>360</c:v>
                </c:pt>
                <c:pt idx="178">
                  <c:v>1773</c:v>
                </c:pt>
                <c:pt idx="179">
                  <c:v>15129</c:v>
                </c:pt>
                <c:pt idx="180">
                  <c:v>4291</c:v>
                </c:pt>
                <c:pt idx="181">
                  <c:v>24500</c:v>
                </c:pt>
                <c:pt idx="182">
                  <c:v>2970</c:v>
                </c:pt>
                <c:pt idx="183">
                  <c:v>8202</c:v>
                </c:pt>
                <c:pt idx="184">
                  <c:v>4500</c:v>
                </c:pt>
                <c:pt idx="185">
                  <c:v>96</c:v>
                </c:pt>
                <c:pt idx="186">
                  <c:v>1001</c:v>
                </c:pt>
                <c:pt idx="187">
                  <c:v>1010</c:v>
                </c:pt>
                <c:pt idx="188">
                  <c:v>800</c:v>
                </c:pt>
                <c:pt idx="189">
                  <c:v>2110</c:v>
                </c:pt>
                <c:pt idx="190">
                  <c:v>400</c:v>
                </c:pt>
                <c:pt idx="191">
                  <c:v>13703</c:v>
                </c:pt>
                <c:pt idx="192">
                  <c:v>10890</c:v>
                </c:pt>
                <c:pt idx="193">
                  <c:v>9131</c:v>
                </c:pt>
                <c:pt idx="194">
                  <c:v>6950</c:v>
                </c:pt>
                <c:pt idx="195">
                  <c:v>7055</c:v>
                </c:pt>
                <c:pt idx="196">
                  <c:v>2200</c:v>
                </c:pt>
                <c:pt idx="197">
                  <c:v>12335</c:v>
                </c:pt>
                <c:pt idx="198">
                  <c:v>2090</c:v>
                </c:pt>
                <c:pt idx="199">
                  <c:v>2272</c:v>
                </c:pt>
                <c:pt idx="200">
                  <c:v>19426</c:v>
                </c:pt>
                <c:pt idx="201">
                  <c:v>4405</c:v>
                </c:pt>
                <c:pt idx="202">
                  <c:v>4540</c:v>
                </c:pt>
                <c:pt idx="203">
                  <c:v>3502</c:v>
                </c:pt>
                <c:pt idx="204">
                  <c:v>5140</c:v>
                </c:pt>
                <c:pt idx="205">
                  <c:v>3011</c:v>
                </c:pt>
                <c:pt idx="206">
                  <c:v>3305</c:v>
                </c:pt>
                <c:pt idx="207">
                  <c:v>9710</c:v>
                </c:pt>
                <c:pt idx="208">
                  <c:v>13243</c:v>
                </c:pt>
                <c:pt idx="209">
                  <c:v>12070</c:v>
                </c:pt>
                <c:pt idx="210">
                  <c:v>4182</c:v>
                </c:pt>
                <c:pt idx="211">
                  <c:v>54682</c:v>
                </c:pt>
                <c:pt idx="212">
                  <c:v>12100</c:v>
                </c:pt>
                <c:pt idx="213">
                  <c:v>21104</c:v>
                </c:pt>
                <c:pt idx="214">
                  <c:v>2008</c:v>
                </c:pt>
                <c:pt idx="215">
                  <c:v>100</c:v>
                </c:pt>
                <c:pt idx="216">
                  <c:v>14304</c:v>
                </c:pt>
                <c:pt idx="217">
                  <c:v>10000</c:v>
                </c:pt>
                <c:pt idx="218">
                  <c:v>16819</c:v>
                </c:pt>
                <c:pt idx="219">
                  <c:v>14863</c:v>
                </c:pt>
                <c:pt idx="220">
                  <c:v>3019</c:v>
                </c:pt>
                <c:pt idx="221">
                  <c:v>462</c:v>
                </c:pt>
                <c:pt idx="222">
                  <c:v>32255</c:v>
                </c:pt>
                <c:pt idx="223">
                  <c:v>752</c:v>
                </c:pt>
                <c:pt idx="224">
                  <c:v>21891</c:v>
                </c:pt>
                <c:pt idx="225">
                  <c:v>13591</c:v>
                </c:pt>
                <c:pt idx="226">
                  <c:v>171008</c:v>
                </c:pt>
                <c:pt idx="227">
                  <c:v>381051</c:v>
                </c:pt>
                <c:pt idx="228">
                  <c:v>42903</c:v>
                </c:pt>
                <c:pt idx="229">
                  <c:v>156777</c:v>
                </c:pt>
                <c:pt idx="230">
                  <c:v>88998</c:v>
                </c:pt>
                <c:pt idx="231">
                  <c:v>309383</c:v>
                </c:pt>
                <c:pt idx="232">
                  <c:v>36543</c:v>
                </c:pt>
                <c:pt idx="233">
                  <c:v>23896</c:v>
                </c:pt>
                <c:pt idx="234">
                  <c:v>261927</c:v>
                </c:pt>
                <c:pt idx="235">
                  <c:v>393962</c:v>
                </c:pt>
                <c:pt idx="236">
                  <c:v>231619</c:v>
                </c:pt>
                <c:pt idx="237">
                  <c:v>28295</c:v>
                </c:pt>
                <c:pt idx="238">
                  <c:v>158935</c:v>
                </c:pt>
                <c:pt idx="239">
                  <c:v>209813</c:v>
                </c:pt>
                <c:pt idx="240">
                  <c:v>10299</c:v>
                </c:pt>
                <c:pt idx="241">
                  <c:v>15412</c:v>
                </c:pt>
                <c:pt idx="242">
                  <c:v>24677</c:v>
                </c:pt>
                <c:pt idx="243">
                  <c:v>29074</c:v>
                </c:pt>
                <c:pt idx="244">
                  <c:v>5441</c:v>
                </c:pt>
                <c:pt idx="245">
                  <c:v>130308</c:v>
                </c:pt>
                <c:pt idx="246">
                  <c:v>18066</c:v>
                </c:pt>
                <c:pt idx="247">
                  <c:v>11400</c:v>
                </c:pt>
                <c:pt idx="248">
                  <c:v>41775</c:v>
                </c:pt>
                <c:pt idx="249">
                  <c:v>300</c:v>
                </c:pt>
                <c:pt idx="250">
                  <c:v>5999</c:v>
                </c:pt>
                <c:pt idx="251">
                  <c:v>8310</c:v>
                </c:pt>
                <c:pt idx="252">
                  <c:v>22750</c:v>
                </c:pt>
                <c:pt idx="253">
                  <c:v>2000</c:v>
                </c:pt>
                <c:pt idx="254">
                  <c:v>1500</c:v>
                </c:pt>
                <c:pt idx="255">
                  <c:v>17850</c:v>
                </c:pt>
                <c:pt idx="256">
                  <c:v>89</c:v>
                </c:pt>
                <c:pt idx="257">
                  <c:v>350</c:v>
                </c:pt>
                <c:pt idx="258">
                  <c:v>11100</c:v>
                </c:pt>
                <c:pt idx="259">
                  <c:v>22245</c:v>
                </c:pt>
                <c:pt idx="260">
                  <c:v>4130</c:v>
                </c:pt>
                <c:pt idx="261">
                  <c:v>700</c:v>
                </c:pt>
                <c:pt idx="262">
                  <c:v>204</c:v>
                </c:pt>
                <c:pt idx="263">
                  <c:v>1</c:v>
                </c:pt>
                <c:pt idx="264">
                  <c:v>2</c:v>
                </c:pt>
                <c:pt idx="265">
                  <c:v>100</c:v>
                </c:pt>
                <c:pt idx="266">
                  <c:v>1149</c:v>
                </c:pt>
                <c:pt idx="267">
                  <c:v>3</c:v>
                </c:pt>
                <c:pt idx="268">
                  <c:v>110</c:v>
                </c:pt>
                <c:pt idx="269">
                  <c:v>755</c:v>
                </c:pt>
                <c:pt idx="270">
                  <c:v>5</c:v>
                </c:pt>
                <c:pt idx="271">
                  <c:v>3000</c:v>
                </c:pt>
                <c:pt idx="272">
                  <c:v>213</c:v>
                </c:pt>
                <c:pt idx="273">
                  <c:v>4509</c:v>
                </c:pt>
                <c:pt idx="274">
                  <c:v>16182</c:v>
                </c:pt>
                <c:pt idx="275">
                  <c:v>2202</c:v>
                </c:pt>
                <c:pt idx="276">
                  <c:v>1</c:v>
                </c:pt>
              </c:numCache>
            </c:numRef>
          </c:val>
          <c:extLst>
            <c:ext xmlns:c16="http://schemas.microsoft.com/office/drawing/2014/chart" uri="{C3380CC4-5D6E-409C-BE32-E72D297353CC}">
              <c16:uniqueId val="{00000000-0568-49AA-9EBB-F059158CD1D3}"/>
            </c:ext>
          </c:extLst>
        </c:ser>
        <c:dLbls>
          <c:showLegendKey val="0"/>
          <c:showVal val="0"/>
          <c:showCatName val="0"/>
          <c:showSerName val="0"/>
          <c:showPercent val="0"/>
          <c:showBubbleSize val="0"/>
        </c:dLbls>
        <c:gapWidth val="150"/>
        <c:axId val="329573520"/>
        <c:axId val="329577440"/>
      </c:barChart>
      <c:lineChart>
        <c:grouping val="standard"/>
        <c:varyColors val="0"/>
        <c:ser>
          <c:idx val="0"/>
          <c:order val="0"/>
          <c:tx>
            <c:strRef>
              <c:f>Sheet1!$F$1</c:f>
              <c:strCache>
                <c:ptCount val="1"/>
                <c:pt idx="0">
                  <c:v>Close Price</c:v>
                </c:pt>
              </c:strCache>
            </c:strRef>
          </c:tx>
          <c:spPr>
            <a:ln w="28575" cap="rnd">
              <a:solidFill>
                <a:schemeClr val="accent1"/>
              </a:solidFill>
              <a:round/>
            </a:ln>
            <a:effectLst/>
          </c:spPr>
          <c:marker>
            <c:symbol val="none"/>
          </c:marker>
          <c:cat>
            <c:numRef>
              <c:f>Sheet1!$E$2:$E$278</c:f>
              <c:numCache>
                <c:formatCode>d\-mmm\-yy</c:formatCode>
                <c:ptCount val="277"/>
                <c:pt idx="0">
                  <c:v>41730</c:v>
                </c:pt>
                <c:pt idx="1">
                  <c:v>41731</c:v>
                </c:pt>
                <c:pt idx="2">
                  <c:v>41732</c:v>
                </c:pt>
                <c:pt idx="3">
                  <c:v>41733</c:v>
                </c:pt>
                <c:pt idx="4">
                  <c:v>41736</c:v>
                </c:pt>
                <c:pt idx="5">
                  <c:v>41738</c:v>
                </c:pt>
                <c:pt idx="6">
                  <c:v>41739</c:v>
                </c:pt>
                <c:pt idx="7">
                  <c:v>41740</c:v>
                </c:pt>
                <c:pt idx="8">
                  <c:v>41744</c:v>
                </c:pt>
                <c:pt idx="9">
                  <c:v>41745</c:v>
                </c:pt>
                <c:pt idx="10">
                  <c:v>41746</c:v>
                </c:pt>
                <c:pt idx="11">
                  <c:v>41750</c:v>
                </c:pt>
                <c:pt idx="12">
                  <c:v>41751</c:v>
                </c:pt>
                <c:pt idx="13">
                  <c:v>41752</c:v>
                </c:pt>
                <c:pt idx="14">
                  <c:v>41754</c:v>
                </c:pt>
                <c:pt idx="15">
                  <c:v>41757</c:v>
                </c:pt>
                <c:pt idx="16">
                  <c:v>41758</c:v>
                </c:pt>
                <c:pt idx="17">
                  <c:v>41759</c:v>
                </c:pt>
                <c:pt idx="18">
                  <c:v>41761</c:v>
                </c:pt>
                <c:pt idx="19">
                  <c:v>41764</c:v>
                </c:pt>
                <c:pt idx="20">
                  <c:v>41765</c:v>
                </c:pt>
                <c:pt idx="21">
                  <c:v>41766</c:v>
                </c:pt>
                <c:pt idx="22">
                  <c:v>41767</c:v>
                </c:pt>
                <c:pt idx="23">
                  <c:v>41768</c:v>
                </c:pt>
                <c:pt idx="24">
                  <c:v>41771</c:v>
                </c:pt>
                <c:pt idx="25">
                  <c:v>41772</c:v>
                </c:pt>
                <c:pt idx="26">
                  <c:v>41773</c:v>
                </c:pt>
                <c:pt idx="27">
                  <c:v>41774</c:v>
                </c:pt>
                <c:pt idx="28">
                  <c:v>41775</c:v>
                </c:pt>
                <c:pt idx="29">
                  <c:v>41778</c:v>
                </c:pt>
                <c:pt idx="30">
                  <c:v>41779</c:v>
                </c:pt>
                <c:pt idx="31">
                  <c:v>41780</c:v>
                </c:pt>
                <c:pt idx="32">
                  <c:v>41781</c:v>
                </c:pt>
                <c:pt idx="33">
                  <c:v>41782</c:v>
                </c:pt>
                <c:pt idx="34">
                  <c:v>41785</c:v>
                </c:pt>
                <c:pt idx="35">
                  <c:v>41786</c:v>
                </c:pt>
                <c:pt idx="36">
                  <c:v>41787</c:v>
                </c:pt>
                <c:pt idx="37">
                  <c:v>41788</c:v>
                </c:pt>
                <c:pt idx="38">
                  <c:v>41789</c:v>
                </c:pt>
                <c:pt idx="39">
                  <c:v>41792</c:v>
                </c:pt>
                <c:pt idx="40">
                  <c:v>41793</c:v>
                </c:pt>
                <c:pt idx="41">
                  <c:v>41794</c:v>
                </c:pt>
                <c:pt idx="42">
                  <c:v>41795</c:v>
                </c:pt>
                <c:pt idx="43">
                  <c:v>41796</c:v>
                </c:pt>
                <c:pt idx="44">
                  <c:v>41799</c:v>
                </c:pt>
                <c:pt idx="45">
                  <c:v>41800</c:v>
                </c:pt>
                <c:pt idx="46">
                  <c:v>41801</c:v>
                </c:pt>
                <c:pt idx="47">
                  <c:v>41802</c:v>
                </c:pt>
                <c:pt idx="48">
                  <c:v>41803</c:v>
                </c:pt>
                <c:pt idx="49">
                  <c:v>41806</c:v>
                </c:pt>
                <c:pt idx="50">
                  <c:v>41807</c:v>
                </c:pt>
                <c:pt idx="51">
                  <c:v>41808</c:v>
                </c:pt>
                <c:pt idx="52">
                  <c:v>41809</c:v>
                </c:pt>
                <c:pt idx="53">
                  <c:v>41810</c:v>
                </c:pt>
                <c:pt idx="54">
                  <c:v>41813</c:v>
                </c:pt>
                <c:pt idx="55">
                  <c:v>41814</c:v>
                </c:pt>
                <c:pt idx="56">
                  <c:v>41815</c:v>
                </c:pt>
                <c:pt idx="57">
                  <c:v>41816</c:v>
                </c:pt>
                <c:pt idx="58">
                  <c:v>41817</c:v>
                </c:pt>
                <c:pt idx="59">
                  <c:v>41820</c:v>
                </c:pt>
                <c:pt idx="60">
                  <c:v>41821</c:v>
                </c:pt>
                <c:pt idx="61">
                  <c:v>41822</c:v>
                </c:pt>
                <c:pt idx="62">
                  <c:v>41823</c:v>
                </c:pt>
                <c:pt idx="63">
                  <c:v>41824</c:v>
                </c:pt>
                <c:pt idx="64">
                  <c:v>41827</c:v>
                </c:pt>
                <c:pt idx="65">
                  <c:v>41828</c:v>
                </c:pt>
                <c:pt idx="66">
                  <c:v>41829</c:v>
                </c:pt>
                <c:pt idx="67">
                  <c:v>41830</c:v>
                </c:pt>
                <c:pt idx="68">
                  <c:v>41831</c:v>
                </c:pt>
                <c:pt idx="69">
                  <c:v>41834</c:v>
                </c:pt>
                <c:pt idx="70">
                  <c:v>41835</c:v>
                </c:pt>
                <c:pt idx="71">
                  <c:v>41836</c:v>
                </c:pt>
                <c:pt idx="72">
                  <c:v>41837</c:v>
                </c:pt>
                <c:pt idx="73">
                  <c:v>41838</c:v>
                </c:pt>
                <c:pt idx="74">
                  <c:v>41841</c:v>
                </c:pt>
                <c:pt idx="75">
                  <c:v>41842</c:v>
                </c:pt>
                <c:pt idx="76">
                  <c:v>41843</c:v>
                </c:pt>
                <c:pt idx="77">
                  <c:v>41844</c:v>
                </c:pt>
                <c:pt idx="78">
                  <c:v>41845</c:v>
                </c:pt>
                <c:pt idx="79">
                  <c:v>41848</c:v>
                </c:pt>
                <c:pt idx="80">
                  <c:v>41850</c:v>
                </c:pt>
                <c:pt idx="81">
                  <c:v>41851</c:v>
                </c:pt>
                <c:pt idx="82">
                  <c:v>41852</c:v>
                </c:pt>
                <c:pt idx="83">
                  <c:v>41855</c:v>
                </c:pt>
                <c:pt idx="84">
                  <c:v>41856</c:v>
                </c:pt>
                <c:pt idx="85">
                  <c:v>41857</c:v>
                </c:pt>
                <c:pt idx="86">
                  <c:v>41858</c:v>
                </c:pt>
                <c:pt idx="87">
                  <c:v>41859</c:v>
                </c:pt>
                <c:pt idx="88">
                  <c:v>41862</c:v>
                </c:pt>
                <c:pt idx="89">
                  <c:v>41863</c:v>
                </c:pt>
                <c:pt idx="90">
                  <c:v>41864</c:v>
                </c:pt>
                <c:pt idx="91">
                  <c:v>41865</c:v>
                </c:pt>
                <c:pt idx="92">
                  <c:v>41869</c:v>
                </c:pt>
                <c:pt idx="93">
                  <c:v>41870</c:v>
                </c:pt>
                <c:pt idx="94">
                  <c:v>41871</c:v>
                </c:pt>
                <c:pt idx="95">
                  <c:v>41872</c:v>
                </c:pt>
                <c:pt idx="96">
                  <c:v>41873</c:v>
                </c:pt>
                <c:pt idx="97">
                  <c:v>41876</c:v>
                </c:pt>
                <c:pt idx="98">
                  <c:v>41877</c:v>
                </c:pt>
                <c:pt idx="99">
                  <c:v>41878</c:v>
                </c:pt>
                <c:pt idx="100">
                  <c:v>41879</c:v>
                </c:pt>
                <c:pt idx="101">
                  <c:v>41883</c:v>
                </c:pt>
                <c:pt idx="102">
                  <c:v>41884</c:v>
                </c:pt>
                <c:pt idx="103">
                  <c:v>41885</c:v>
                </c:pt>
                <c:pt idx="104">
                  <c:v>41886</c:v>
                </c:pt>
                <c:pt idx="105">
                  <c:v>41887</c:v>
                </c:pt>
                <c:pt idx="106">
                  <c:v>41890</c:v>
                </c:pt>
                <c:pt idx="107">
                  <c:v>41891</c:v>
                </c:pt>
                <c:pt idx="108">
                  <c:v>41892</c:v>
                </c:pt>
                <c:pt idx="109">
                  <c:v>41893</c:v>
                </c:pt>
                <c:pt idx="110">
                  <c:v>41894</c:v>
                </c:pt>
                <c:pt idx="111">
                  <c:v>41897</c:v>
                </c:pt>
                <c:pt idx="112">
                  <c:v>41898</c:v>
                </c:pt>
                <c:pt idx="113">
                  <c:v>41899</c:v>
                </c:pt>
                <c:pt idx="114">
                  <c:v>41900</c:v>
                </c:pt>
                <c:pt idx="115">
                  <c:v>41901</c:v>
                </c:pt>
                <c:pt idx="116">
                  <c:v>41904</c:v>
                </c:pt>
                <c:pt idx="117">
                  <c:v>41905</c:v>
                </c:pt>
                <c:pt idx="118">
                  <c:v>41906</c:v>
                </c:pt>
                <c:pt idx="119">
                  <c:v>41907</c:v>
                </c:pt>
                <c:pt idx="120">
                  <c:v>41908</c:v>
                </c:pt>
                <c:pt idx="121">
                  <c:v>41911</c:v>
                </c:pt>
                <c:pt idx="122">
                  <c:v>41912</c:v>
                </c:pt>
                <c:pt idx="123">
                  <c:v>41913</c:v>
                </c:pt>
                <c:pt idx="124">
                  <c:v>41919</c:v>
                </c:pt>
                <c:pt idx="125">
                  <c:v>41920</c:v>
                </c:pt>
                <c:pt idx="126">
                  <c:v>41921</c:v>
                </c:pt>
                <c:pt idx="127">
                  <c:v>41922</c:v>
                </c:pt>
                <c:pt idx="128">
                  <c:v>41925</c:v>
                </c:pt>
                <c:pt idx="129">
                  <c:v>41926</c:v>
                </c:pt>
                <c:pt idx="130">
                  <c:v>41928</c:v>
                </c:pt>
                <c:pt idx="131">
                  <c:v>41929</c:v>
                </c:pt>
                <c:pt idx="132">
                  <c:v>41932</c:v>
                </c:pt>
                <c:pt idx="133">
                  <c:v>41933</c:v>
                </c:pt>
                <c:pt idx="134">
                  <c:v>41934</c:v>
                </c:pt>
                <c:pt idx="135">
                  <c:v>41935</c:v>
                </c:pt>
                <c:pt idx="136">
                  <c:v>41939</c:v>
                </c:pt>
                <c:pt idx="137">
                  <c:v>41940</c:v>
                </c:pt>
                <c:pt idx="138">
                  <c:v>41941</c:v>
                </c:pt>
                <c:pt idx="139">
                  <c:v>41942</c:v>
                </c:pt>
                <c:pt idx="140">
                  <c:v>41943</c:v>
                </c:pt>
                <c:pt idx="141">
                  <c:v>41946</c:v>
                </c:pt>
                <c:pt idx="142">
                  <c:v>41948</c:v>
                </c:pt>
                <c:pt idx="143">
                  <c:v>41950</c:v>
                </c:pt>
                <c:pt idx="144">
                  <c:v>41953</c:v>
                </c:pt>
                <c:pt idx="145">
                  <c:v>41954</c:v>
                </c:pt>
                <c:pt idx="146">
                  <c:v>41955</c:v>
                </c:pt>
                <c:pt idx="147">
                  <c:v>41956</c:v>
                </c:pt>
                <c:pt idx="148">
                  <c:v>41957</c:v>
                </c:pt>
                <c:pt idx="149">
                  <c:v>41960</c:v>
                </c:pt>
                <c:pt idx="150">
                  <c:v>41961</c:v>
                </c:pt>
                <c:pt idx="151">
                  <c:v>41962</c:v>
                </c:pt>
                <c:pt idx="152">
                  <c:v>41963</c:v>
                </c:pt>
                <c:pt idx="153">
                  <c:v>41964</c:v>
                </c:pt>
                <c:pt idx="154">
                  <c:v>41967</c:v>
                </c:pt>
                <c:pt idx="155">
                  <c:v>41968</c:v>
                </c:pt>
                <c:pt idx="156">
                  <c:v>41969</c:v>
                </c:pt>
                <c:pt idx="157">
                  <c:v>41970</c:v>
                </c:pt>
                <c:pt idx="158">
                  <c:v>41971</c:v>
                </c:pt>
                <c:pt idx="159">
                  <c:v>41974</c:v>
                </c:pt>
                <c:pt idx="160">
                  <c:v>41975</c:v>
                </c:pt>
                <c:pt idx="161">
                  <c:v>41976</c:v>
                </c:pt>
                <c:pt idx="162">
                  <c:v>41977</c:v>
                </c:pt>
                <c:pt idx="163">
                  <c:v>41978</c:v>
                </c:pt>
                <c:pt idx="164">
                  <c:v>41981</c:v>
                </c:pt>
                <c:pt idx="165">
                  <c:v>41982</c:v>
                </c:pt>
                <c:pt idx="166">
                  <c:v>41983</c:v>
                </c:pt>
                <c:pt idx="167">
                  <c:v>41984</c:v>
                </c:pt>
                <c:pt idx="168">
                  <c:v>41985</c:v>
                </c:pt>
                <c:pt idx="169">
                  <c:v>41988</c:v>
                </c:pt>
                <c:pt idx="170">
                  <c:v>41989</c:v>
                </c:pt>
                <c:pt idx="171">
                  <c:v>41990</c:v>
                </c:pt>
                <c:pt idx="172">
                  <c:v>41991</c:v>
                </c:pt>
                <c:pt idx="173">
                  <c:v>41992</c:v>
                </c:pt>
                <c:pt idx="174">
                  <c:v>41995</c:v>
                </c:pt>
                <c:pt idx="175">
                  <c:v>41996</c:v>
                </c:pt>
                <c:pt idx="176">
                  <c:v>41997</c:v>
                </c:pt>
                <c:pt idx="177">
                  <c:v>42002</c:v>
                </c:pt>
                <c:pt idx="178">
                  <c:v>42003</c:v>
                </c:pt>
                <c:pt idx="179">
                  <c:v>42004</c:v>
                </c:pt>
                <c:pt idx="180">
                  <c:v>42005</c:v>
                </c:pt>
                <c:pt idx="181">
                  <c:v>42006</c:v>
                </c:pt>
                <c:pt idx="182">
                  <c:v>42009</c:v>
                </c:pt>
                <c:pt idx="183">
                  <c:v>42010</c:v>
                </c:pt>
                <c:pt idx="184">
                  <c:v>42011</c:v>
                </c:pt>
                <c:pt idx="185">
                  <c:v>42012</c:v>
                </c:pt>
                <c:pt idx="186">
                  <c:v>42013</c:v>
                </c:pt>
                <c:pt idx="187">
                  <c:v>42016</c:v>
                </c:pt>
                <c:pt idx="188">
                  <c:v>42017</c:v>
                </c:pt>
                <c:pt idx="189">
                  <c:v>42019</c:v>
                </c:pt>
                <c:pt idx="190">
                  <c:v>42020</c:v>
                </c:pt>
                <c:pt idx="191">
                  <c:v>42023</c:v>
                </c:pt>
                <c:pt idx="192">
                  <c:v>42024</c:v>
                </c:pt>
                <c:pt idx="193">
                  <c:v>42025</c:v>
                </c:pt>
                <c:pt idx="194">
                  <c:v>42026</c:v>
                </c:pt>
                <c:pt idx="195">
                  <c:v>42027</c:v>
                </c:pt>
                <c:pt idx="196">
                  <c:v>42031</c:v>
                </c:pt>
                <c:pt idx="197">
                  <c:v>42032</c:v>
                </c:pt>
                <c:pt idx="198">
                  <c:v>42033</c:v>
                </c:pt>
                <c:pt idx="199">
                  <c:v>42034</c:v>
                </c:pt>
                <c:pt idx="200">
                  <c:v>42037</c:v>
                </c:pt>
                <c:pt idx="201">
                  <c:v>42038</c:v>
                </c:pt>
                <c:pt idx="202">
                  <c:v>42039</c:v>
                </c:pt>
                <c:pt idx="203">
                  <c:v>42040</c:v>
                </c:pt>
                <c:pt idx="204">
                  <c:v>42041</c:v>
                </c:pt>
                <c:pt idx="205">
                  <c:v>42044</c:v>
                </c:pt>
                <c:pt idx="206">
                  <c:v>42045</c:v>
                </c:pt>
                <c:pt idx="207">
                  <c:v>42046</c:v>
                </c:pt>
                <c:pt idx="208">
                  <c:v>42047</c:v>
                </c:pt>
                <c:pt idx="209">
                  <c:v>42048</c:v>
                </c:pt>
                <c:pt idx="210">
                  <c:v>42051</c:v>
                </c:pt>
                <c:pt idx="211">
                  <c:v>42053</c:v>
                </c:pt>
                <c:pt idx="212">
                  <c:v>42054</c:v>
                </c:pt>
                <c:pt idx="213">
                  <c:v>42055</c:v>
                </c:pt>
                <c:pt idx="214">
                  <c:v>42058</c:v>
                </c:pt>
                <c:pt idx="215">
                  <c:v>42059</c:v>
                </c:pt>
                <c:pt idx="216">
                  <c:v>42060</c:v>
                </c:pt>
                <c:pt idx="217">
                  <c:v>42061</c:v>
                </c:pt>
                <c:pt idx="218">
                  <c:v>42062</c:v>
                </c:pt>
                <c:pt idx="219">
                  <c:v>42063</c:v>
                </c:pt>
                <c:pt idx="220">
                  <c:v>42065</c:v>
                </c:pt>
                <c:pt idx="221">
                  <c:v>42066</c:v>
                </c:pt>
                <c:pt idx="222">
                  <c:v>42067</c:v>
                </c:pt>
                <c:pt idx="223">
                  <c:v>42068</c:v>
                </c:pt>
                <c:pt idx="224">
                  <c:v>42072</c:v>
                </c:pt>
                <c:pt idx="225">
                  <c:v>42073</c:v>
                </c:pt>
                <c:pt idx="226">
                  <c:v>42074</c:v>
                </c:pt>
                <c:pt idx="227">
                  <c:v>42075</c:v>
                </c:pt>
                <c:pt idx="228">
                  <c:v>42076</c:v>
                </c:pt>
                <c:pt idx="229">
                  <c:v>42079</c:v>
                </c:pt>
                <c:pt idx="230">
                  <c:v>42080</c:v>
                </c:pt>
                <c:pt idx="231">
                  <c:v>42081</c:v>
                </c:pt>
                <c:pt idx="232">
                  <c:v>42082</c:v>
                </c:pt>
                <c:pt idx="233">
                  <c:v>42083</c:v>
                </c:pt>
                <c:pt idx="234">
                  <c:v>42086</c:v>
                </c:pt>
                <c:pt idx="235">
                  <c:v>42087</c:v>
                </c:pt>
                <c:pt idx="236">
                  <c:v>42088</c:v>
                </c:pt>
                <c:pt idx="237">
                  <c:v>42089</c:v>
                </c:pt>
                <c:pt idx="238">
                  <c:v>42090</c:v>
                </c:pt>
                <c:pt idx="239">
                  <c:v>42093</c:v>
                </c:pt>
                <c:pt idx="240">
                  <c:v>42094</c:v>
                </c:pt>
                <c:pt idx="241">
                  <c:v>42095</c:v>
                </c:pt>
                <c:pt idx="242">
                  <c:v>42100</c:v>
                </c:pt>
                <c:pt idx="243">
                  <c:v>42101</c:v>
                </c:pt>
                <c:pt idx="244">
                  <c:v>42102</c:v>
                </c:pt>
                <c:pt idx="245">
                  <c:v>42103</c:v>
                </c:pt>
                <c:pt idx="246">
                  <c:v>42104</c:v>
                </c:pt>
                <c:pt idx="247">
                  <c:v>42107</c:v>
                </c:pt>
                <c:pt idx="248">
                  <c:v>42109</c:v>
                </c:pt>
                <c:pt idx="249">
                  <c:v>42110</c:v>
                </c:pt>
                <c:pt idx="250">
                  <c:v>42111</c:v>
                </c:pt>
                <c:pt idx="251">
                  <c:v>42114</c:v>
                </c:pt>
                <c:pt idx="252">
                  <c:v>42115</c:v>
                </c:pt>
                <c:pt idx="253">
                  <c:v>42116</c:v>
                </c:pt>
                <c:pt idx="254">
                  <c:v>42117</c:v>
                </c:pt>
                <c:pt idx="255">
                  <c:v>42118</c:v>
                </c:pt>
                <c:pt idx="256">
                  <c:v>42121</c:v>
                </c:pt>
                <c:pt idx="257">
                  <c:v>42122</c:v>
                </c:pt>
                <c:pt idx="258">
                  <c:v>42123</c:v>
                </c:pt>
                <c:pt idx="259">
                  <c:v>42128</c:v>
                </c:pt>
                <c:pt idx="260">
                  <c:v>42129</c:v>
                </c:pt>
                <c:pt idx="261">
                  <c:v>42130</c:v>
                </c:pt>
                <c:pt idx="262">
                  <c:v>42131</c:v>
                </c:pt>
                <c:pt idx="263">
                  <c:v>42132</c:v>
                </c:pt>
                <c:pt idx="264">
                  <c:v>42135</c:v>
                </c:pt>
                <c:pt idx="265">
                  <c:v>42136</c:v>
                </c:pt>
                <c:pt idx="266">
                  <c:v>42137</c:v>
                </c:pt>
                <c:pt idx="267">
                  <c:v>42138</c:v>
                </c:pt>
                <c:pt idx="268">
                  <c:v>42139</c:v>
                </c:pt>
                <c:pt idx="269">
                  <c:v>42142</c:v>
                </c:pt>
                <c:pt idx="270">
                  <c:v>42144</c:v>
                </c:pt>
                <c:pt idx="271">
                  <c:v>42145</c:v>
                </c:pt>
                <c:pt idx="272">
                  <c:v>42146</c:v>
                </c:pt>
                <c:pt idx="273">
                  <c:v>42149</c:v>
                </c:pt>
                <c:pt idx="274">
                  <c:v>42150</c:v>
                </c:pt>
                <c:pt idx="275">
                  <c:v>42151</c:v>
                </c:pt>
                <c:pt idx="276">
                  <c:v>42152</c:v>
                </c:pt>
              </c:numCache>
            </c:numRef>
          </c:cat>
          <c:val>
            <c:numRef>
              <c:f>Sheet1!$F$2:$F$278</c:f>
              <c:numCache>
                <c:formatCode>General</c:formatCode>
                <c:ptCount val="277"/>
                <c:pt idx="0">
                  <c:v>11.28</c:v>
                </c:pt>
                <c:pt idx="1">
                  <c:v>11.35</c:v>
                </c:pt>
                <c:pt idx="2">
                  <c:v>11.22</c:v>
                </c:pt>
                <c:pt idx="3">
                  <c:v>11.03</c:v>
                </c:pt>
                <c:pt idx="4">
                  <c:v>11.53</c:v>
                </c:pt>
                <c:pt idx="5">
                  <c:v>11.8</c:v>
                </c:pt>
                <c:pt idx="6">
                  <c:v>11.84</c:v>
                </c:pt>
                <c:pt idx="7">
                  <c:v>11.85</c:v>
                </c:pt>
                <c:pt idx="8">
                  <c:v>12</c:v>
                </c:pt>
                <c:pt idx="9">
                  <c:v>12.3</c:v>
                </c:pt>
                <c:pt idx="10">
                  <c:v>12.5</c:v>
                </c:pt>
                <c:pt idx="11">
                  <c:v>11.92</c:v>
                </c:pt>
                <c:pt idx="12">
                  <c:v>11.72</c:v>
                </c:pt>
                <c:pt idx="13">
                  <c:v>12.21</c:v>
                </c:pt>
                <c:pt idx="14">
                  <c:v>11.67</c:v>
                </c:pt>
                <c:pt idx="15">
                  <c:v>12.25</c:v>
                </c:pt>
                <c:pt idx="16">
                  <c:v>12.04</c:v>
                </c:pt>
                <c:pt idx="17">
                  <c:v>11.72</c:v>
                </c:pt>
                <c:pt idx="18">
                  <c:v>12.29</c:v>
                </c:pt>
                <c:pt idx="19">
                  <c:v>12.43</c:v>
                </c:pt>
                <c:pt idx="20">
                  <c:v>11.95</c:v>
                </c:pt>
                <c:pt idx="21">
                  <c:v>11.89</c:v>
                </c:pt>
                <c:pt idx="22">
                  <c:v>12.77</c:v>
                </c:pt>
                <c:pt idx="23">
                  <c:v>13.38</c:v>
                </c:pt>
                <c:pt idx="24">
                  <c:v>13.82</c:v>
                </c:pt>
                <c:pt idx="25">
                  <c:v>14.08</c:v>
                </c:pt>
                <c:pt idx="26">
                  <c:v>14.61</c:v>
                </c:pt>
                <c:pt idx="27">
                  <c:v>14.44</c:v>
                </c:pt>
                <c:pt idx="28">
                  <c:v>14.43</c:v>
                </c:pt>
                <c:pt idx="29">
                  <c:v>15.87</c:v>
                </c:pt>
                <c:pt idx="30">
                  <c:v>16.97</c:v>
                </c:pt>
                <c:pt idx="31">
                  <c:v>17.399999999999999</c:v>
                </c:pt>
                <c:pt idx="32">
                  <c:v>16.79</c:v>
                </c:pt>
                <c:pt idx="33">
                  <c:v>16.05</c:v>
                </c:pt>
                <c:pt idx="34">
                  <c:v>16.5</c:v>
                </c:pt>
                <c:pt idx="35">
                  <c:v>15.98</c:v>
                </c:pt>
                <c:pt idx="36">
                  <c:v>15.79</c:v>
                </c:pt>
                <c:pt idx="37">
                  <c:v>15.9</c:v>
                </c:pt>
                <c:pt idx="38">
                  <c:v>15.12</c:v>
                </c:pt>
                <c:pt idx="39">
                  <c:v>15.85</c:v>
                </c:pt>
                <c:pt idx="40">
                  <c:v>16.3</c:v>
                </c:pt>
                <c:pt idx="41">
                  <c:v>16.899999999999999</c:v>
                </c:pt>
                <c:pt idx="42">
                  <c:v>17.7</c:v>
                </c:pt>
                <c:pt idx="43">
                  <c:v>17.5</c:v>
                </c:pt>
                <c:pt idx="44">
                  <c:v>18.350000000000001</c:v>
                </c:pt>
                <c:pt idx="45">
                  <c:v>19.25</c:v>
                </c:pt>
                <c:pt idx="46">
                  <c:v>19.55</c:v>
                </c:pt>
                <c:pt idx="47">
                  <c:v>18.75</c:v>
                </c:pt>
                <c:pt idx="48">
                  <c:v>18.25</c:v>
                </c:pt>
                <c:pt idx="49">
                  <c:v>17.45</c:v>
                </c:pt>
                <c:pt idx="50">
                  <c:v>18.25</c:v>
                </c:pt>
                <c:pt idx="51">
                  <c:v>18.25</c:v>
                </c:pt>
                <c:pt idx="52">
                  <c:v>17.350000000000001</c:v>
                </c:pt>
                <c:pt idx="53">
                  <c:v>17.95</c:v>
                </c:pt>
                <c:pt idx="54">
                  <c:v>17.899999999999999</c:v>
                </c:pt>
                <c:pt idx="55">
                  <c:v>17.2</c:v>
                </c:pt>
                <c:pt idx="56">
                  <c:v>16.350000000000001</c:v>
                </c:pt>
                <c:pt idx="57">
                  <c:v>17</c:v>
                </c:pt>
                <c:pt idx="58">
                  <c:v>16.399999999999999</c:v>
                </c:pt>
                <c:pt idx="59">
                  <c:v>16</c:v>
                </c:pt>
                <c:pt idx="60">
                  <c:v>16.100000000000001</c:v>
                </c:pt>
                <c:pt idx="61">
                  <c:v>16.7</c:v>
                </c:pt>
                <c:pt idx="62">
                  <c:v>16.95</c:v>
                </c:pt>
                <c:pt idx="63">
                  <c:v>16.2</c:v>
                </c:pt>
                <c:pt idx="64">
                  <c:v>15.85</c:v>
                </c:pt>
                <c:pt idx="65">
                  <c:v>16.399999999999999</c:v>
                </c:pt>
                <c:pt idx="66">
                  <c:v>16.100000000000001</c:v>
                </c:pt>
                <c:pt idx="67">
                  <c:v>16.2</c:v>
                </c:pt>
                <c:pt idx="68">
                  <c:v>15.4</c:v>
                </c:pt>
                <c:pt idx="69">
                  <c:v>14.65</c:v>
                </c:pt>
                <c:pt idx="70">
                  <c:v>13.95</c:v>
                </c:pt>
                <c:pt idx="71">
                  <c:v>13.35</c:v>
                </c:pt>
                <c:pt idx="72">
                  <c:v>13.05</c:v>
                </c:pt>
                <c:pt idx="73">
                  <c:v>12.45</c:v>
                </c:pt>
                <c:pt idx="74">
                  <c:v>12.55</c:v>
                </c:pt>
                <c:pt idx="75">
                  <c:v>12.15</c:v>
                </c:pt>
                <c:pt idx="76">
                  <c:v>12.6</c:v>
                </c:pt>
                <c:pt idx="77">
                  <c:v>12.7</c:v>
                </c:pt>
                <c:pt idx="78">
                  <c:v>12.85</c:v>
                </c:pt>
                <c:pt idx="79">
                  <c:v>13</c:v>
                </c:pt>
                <c:pt idx="80">
                  <c:v>12.8</c:v>
                </c:pt>
                <c:pt idx="81">
                  <c:v>13.3</c:v>
                </c:pt>
                <c:pt idx="82">
                  <c:v>12.64</c:v>
                </c:pt>
                <c:pt idx="83">
                  <c:v>12.15</c:v>
                </c:pt>
                <c:pt idx="84">
                  <c:v>11.88</c:v>
                </c:pt>
                <c:pt idx="85">
                  <c:v>11.29</c:v>
                </c:pt>
                <c:pt idx="86">
                  <c:v>10.73</c:v>
                </c:pt>
                <c:pt idx="87">
                  <c:v>10.58</c:v>
                </c:pt>
                <c:pt idx="88">
                  <c:v>10.06</c:v>
                </c:pt>
                <c:pt idx="89">
                  <c:v>9.56</c:v>
                </c:pt>
                <c:pt idx="90">
                  <c:v>9.09</c:v>
                </c:pt>
                <c:pt idx="91">
                  <c:v>8.64</c:v>
                </c:pt>
                <c:pt idx="92">
                  <c:v>8.2100000000000009</c:v>
                </c:pt>
                <c:pt idx="93">
                  <c:v>8.6199999999999992</c:v>
                </c:pt>
                <c:pt idx="94">
                  <c:v>8.76</c:v>
                </c:pt>
                <c:pt idx="95">
                  <c:v>9</c:v>
                </c:pt>
                <c:pt idx="96">
                  <c:v>8.5500000000000007</c:v>
                </c:pt>
                <c:pt idx="97">
                  <c:v>8.35</c:v>
                </c:pt>
                <c:pt idx="98">
                  <c:v>7.94</c:v>
                </c:pt>
                <c:pt idx="99">
                  <c:v>7.7</c:v>
                </c:pt>
                <c:pt idx="100">
                  <c:v>7.32</c:v>
                </c:pt>
                <c:pt idx="101">
                  <c:v>6.96</c:v>
                </c:pt>
                <c:pt idx="102">
                  <c:v>6.69</c:v>
                </c:pt>
                <c:pt idx="103">
                  <c:v>6.47</c:v>
                </c:pt>
                <c:pt idx="104">
                  <c:v>6.4</c:v>
                </c:pt>
                <c:pt idx="105">
                  <c:v>6.08</c:v>
                </c:pt>
                <c:pt idx="106">
                  <c:v>6.33</c:v>
                </c:pt>
                <c:pt idx="107">
                  <c:v>6.32</c:v>
                </c:pt>
                <c:pt idx="108">
                  <c:v>6.43</c:v>
                </c:pt>
                <c:pt idx="109">
                  <c:v>6.75</c:v>
                </c:pt>
                <c:pt idx="110">
                  <c:v>7.08</c:v>
                </c:pt>
                <c:pt idx="111">
                  <c:v>7.3</c:v>
                </c:pt>
                <c:pt idx="112">
                  <c:v>7.65</c:v>
                </c:pt>
                <c:pt idx="113">
                  <c:v>7.27</c:v>
                </c:pt>
                <c:pt idx="114">
                  <c:v>7.26</c:v>
                </c:pt>
                <c:pt idx="115">
                  <c:v>7.6</c:v>
                </c:pt>
                <c:pt idx="116">
                  <c:v>7.6</c:v>
                </c:pt>
                <c:pt idx="117">
                  <c:v>7.55</c:v>
                </c:pt>
                <c:pt idx="118">
                  <c:v>7.75</c:v>
                </c:pt>
                <c:pt idx="119">
                  <c:v>7.65</c:v>
                </c:pt>
                <c:pt idx="120">
                  <c:v>7.3</c:v>
                </c:pt>
                <c:pt idx="121">
                  <c:v>7.1</c:v>
                </c:pt>
                <c:pt idx="122">
                  <c:v>6.75</c:v>
                </c:pt>
                <c:pt idx="123">
                  <c:v>6.98</c:v>
                </c:pt>
                <c:pt idx="124">
                  <c:v>6.98</c:v>
                </c:pt>
                <c:pt idx="125">
                  <c:v>6.82</c:v>
                </c:pt>
                <c:pt idx="126">
                  <c:v>6.6</c:v>
                </c:pt>
                <c:pt idx="127">
                  <c:v>6.18</c:v>
                </c:pt>
                <c:pt idx="128">
                  <c:v>5.9</c:v>
                </c:pt>
                <c:pt idx="129">
                  <c:v>5.55</c:v>
                </c:pt>
                <c:pt idx="130">
                  <c:v>5.64</c:v>
                </c:pt>
                <c:pt idx="131">
                  <c:v>5.44</c:v>
                </c:pt>
                <c:pt idx="132">
                  <c:v>5.21</c:v>
                </c:pt>
                <c:pt idx="133">
                  <c:v>5.3</c:v>
                </c:pt>
                <c:pt idx="134">
                  <c:v>5.44</c:v>
                </c:pt>
                <c:pt idx="135">
                  <c:v>5.68</c:v>
                </c:pt>
                <c:pt idx="136">
                  <c:v>5.4</c:v>
                </c:pt>
                <c:pt idx="137">
                  <c:v>5.13</c:v>
                </c:pt>
                <c:pt idx="138">
                  <c:v>5.37</c:v>
                </c:pt>
                <c:pt idx="139">
                  <c:v>5.62</c:v>
                </c:pt>
                <c:pt idx="140">
                  <c:v>5.5</c:v>
                </c:pt>
                <c:pt idx="141">
                  <c:v>5.6</c:v>
                </c:pt>
                <c:pt idx="142">
                  <c:v>5.83</c:v>
                </c:pt>
                <c:pt idx="143">
                  <c:v>5.6</c:v>
                </c:pt>
                <c:pt idx="144">
                  <c:v>5.88</c:v>
                </c:pt>
                <c:pt idx="145">
                  <c:v>5.78</c:v>
                </c:pt>
                <c:pt idx="146">
                  <c:v>5.83</c:v>
                </c:pt>
                <c:pt idx="147">
                  <c:v>5.9</c:v>
                </c:pt>
                <c:pt idx="148">
                  <c:v>6.01</c:v>
                </c:pt>
                <c:pt idx="149">
                  <c:v>6.61</c:v>
                </c:pt>
                <c:pt idx="150">
                  <c:v>7.09</c:v>
                </c:pt>
                <c:pt idx="151">
                  <c:v>7</c:v>
                </c:pt>
                <c:pt idx="152">
                  <c:v>6.65</c:v>
                </c:pt>
                <c:pt idx="153">
                  <c:v>6.85</c:v>
                </c:pt>
                <c:pt idx="154">
                  <c:v>7.17</c:v>
                </c:pt>
                <c:pt idx="155">
                  <c:v>7</c:v>
                </c:pt>
                <c:pt idx="156">
                  <c:v>7.1</c:v>
                </c:pt>
                <c:pt idx="157">
                  <c:v>7.02</c:v>
                </c:pt>
                <c:pt idx="158">
                  <c:v>7.25</c:v>
                </c:pt>
                <c:pt idx="159">
                  <c:v>7</c:v>
                </c:pt>
                <c:pt idx="160">
                  <c:v>6.8</c:v>
                </c:pt>
                <c:pt idx="161">
                  <c:v>7.1</c:v>
                </c:pt>
                <c:pt idx="162">
                  <c:v>6.96</c:v>
                </c:pt>
                <c:pt idx="163">
                  <c:v>6.71</c:v>
                </c:pt>
                <c:pt idx="164">
                  <c:v>6.38</c:v>
                </c:pt>
                <c:pt idx="165">
                  <c:v>6.13</c:v>
                </c:pt>
                <c:pt idx="166">
                  <c:v>5.88</c:v>
                </c:pt>
                <c:pt idx="167">
                  <c:v>6</c:v>
                </c:pt>
                <c:pt idx="168">
                  <c:v>6.2</c:v>
                </c:pt>
                <c:pt idx="169">
                  <c:v>6.2</c:v>
                </c:pt>
                <c:pt idx="170">
                  <c:v>5.89</c:v>
                </c:pt>
                <c:pt idx="171">
                  <c:v>5.64</c:v>
                </c:pt>
                <c:pt idx="172">
                  <c:v>5.85</c:v>
                </c:pt>
                <c:pt idx="173">
                  <c:v>5.6</c:v>
                </c:pt>
                <c:pt idx="174">
                  <c:v>5.52</c:v>
                </c:pt>
                <c:pt idx="175">
                  <c:v>5.55</c:v>
                </c:pt>
                <c:pt idx="176">
                  <c:v>5.8</c:v>
                </c:pt>
                <c:pt idx="177">
                  <c:v>5.7</c:v>
                </c:pt>
                <c:pt idx="178">
                  <c:v>5.53</c:v>
                </c:pt>
                <c:pt idx="179">
                  <c:v>5.3</c:v>
                </c:pt>
                <c:pt idx="180">
                  <c:v>5.55</c:v>
                </c:pt>
                <c:pt idx="181">
                  <c:v>5.76</c:v>
                </c:pt>
                <c:pt idx="182">
                  <c:v>5.8</c:v>
                </c:pt>
                <c:pt idx="183">
                  <c:v>5.7</c:v>
                </c:pt>
                <c:pt idx="184">
                  <c:v>5.98</c:v>
                </c:pt>
                <c:pt idx="185">
                  <c:v>6.15</c:v>
                </c:pt>
                <c:pt idx="186">
                  <c:v>6.05</c:v>
                </c:pt>
                <c:pt idx="187">
                  <c:v>5.86</c:v>
                </c:pt>
                <c:pt idx="188">
                  <c:v>5.7</c:v>
                </c:pt>
                <c:pt idx="189">
                  <c:v>5.98</c:v>
                </c:pt>
                <c:pt idx="190">
                  <c:v>5.76</c:v>
                </c:pt>
                <c:pt idx="191">
                  <c:v>5.48</c:v>
                </c:pt>
                <c:pt idx="192">
                  <c:v>5.21</c:v>
                </c:pt>
                <c:pt idx="193">
                  <c:v>4.96</c:v>
                </c:pt>
                <c:pt idx="194">
                  <c:v>5.2</c:v>
                </c:pt>
                <c:pt idx="195">
                  <c:v>5</c:v>
                </c:pt>
                <c:pt idx="196">
                  <c:v>5.0999999999999996</c:v>
                </c:pt>
                <c:pt idx="197">
                  <c:v>4.96</c:v>
                </c:pt>
                <c:pt idx="198">
                  <c:v>4.99</c:v>
                </c:pt>
                <c:pt idx="199">
                  <c:v>4.7699999999999996</c:v>
                </c:pt>
                <c:pt idx="200">
                  <c:v>4.97</c:v>
                </c:pt>
                <c:pt idx="201">
                  <c:v>4.7300000000000004</c:v>
                </c:pt>
                <c:pt idx="202">
                  <c:v>4.96</c:v>
                </c:pt>
                <c:pt idx="203">
                  <c:v>4.82</c:v>
                </c:pt>
                <c:pt idx="204">
                  <c:v>4.58</c:v>
                </c:pt>
                <c:pt idx="205">
                  <c:v>4.37</c:v>
                </c:pt>
                <c:pt idx="206">
                  <c:v>4.16</c:v>
                </c:pt>
                <c:pt idx="207">
                  <c:v>3.97</c:v>
                </c:pt>
                <c:pt idx="208">
                  <c:v>3.78</c:v>
                </c:pt>
                <c:pt idx="209">
                  <c:v>3.6</c:v>
                </c:pt>
                <c:pt idx="210">
                  <c:v>3.56</c:v>
                </c:pt>
                <c:pt idx="211">
                  <c:v>3.44</c:v>
                </c:pt>
                <c:pt idx="212">
                  <c:v>3.27</c:v>
                </c:pt>
                <c:pt idx="213">
                  <c:v>3.43</c:v>
                </c:pt>
                <c:pt idx="214">
                  <c:v>3.34</c:v>
                </c:pt>
                <c:pt idx="215">
                  <c:v>3.5</c:v>
                </c:pt>
                <c:pt idx="216">
                  <c:v>3.67</c:v>
                </c:pt>
                <c:pt idx="217">
                  <c:v>3.85</c:v>
                </c:pt>
                <c:pt idx="218">
                  <c:v>4.03</c:v>
                </c:pt>
                <c:pt idx="219">
                  <c:v>4.2</c:v>
                </c:pt>
                <c:pt idx="220">
                  <c:v>4.1100000000000003</c:v>
                </c:pt>
                <c:pt idx="221">
                  <c:v>4.12</c:v>
                </c:pt>
                <c:pt idx="222">
                  <c:v>4.3</c:v>
                </c:pt>
                <c:pt idx="223">
                  <c:v>4.3499999999999996</c:v>
                </c:pt>
                <c:pt idx="224">
                  <c:v>4.18</c:v>
                </c:pt>
                <c:pt idx="225">
                  <c:v>3.77</c:v>
                </c:pt>
                <c:pt idx="226">
                  <c:v>3.4</c:v>
                </c:pt>
                <c:pt idx="227">
                  <c:v>3.55</c:v>
                </c:pt>
                <c:pt idx="228">
                  <c:v>3.69</c:v>
                </c:pt>
                <c:pt idx="229">
                  <c:v>3.87</c:v>
                </c:pt>
                <c:pt idx="230">
                  <c:v>4.0599999999999996</c:v>
                </c:pt>
                <c:pt idx="231">
                  <c:v>4.26</c:v>
                </c:pt>
                <c:pt idx="232">
                  <c:v>4.47</c:v>
                </c:pt>
                <c:pt idx="233">
                  <c:v>4.6900000000000004</c:v>
                </c:pt>
                <c:pt idx="234">
                  <c:v>4.92</c:v>
                </c:pt>
                <c:pt idx="235">
                  <c:v>5.16</c:v>
                </c:pt>
                <c:pt idx="236">
                  <c:v>5.41</c:v>
                </c:pt>
                <c:pt idx="237">
                  <c:v>5.68</c:v>
                </c:pt>
                <c:pt idx="238">
                  <c:v>5.68</c:v>
                </c:pt>
                <c:pt idx="239">
                  <c:v>5.4</c:v>
                </c:pt>
                <c:pt idx="240">
                  <c:v>5.6</c:v>
                </c:pt>
                <c:pt idx="241">
                  <c:v>5.88</c:v>
                </c:pt>
                <c:pt idx="242">
                  <c:v>6.17</c:v>
                </c:pt>
                <c:pt idx="243">
                  <c:v>6.47</c:v>
                </c:pt>
                <c:pt idx="244">
                  <c:v>6.79</c:v>
                </c:pt>
                <c:pt idx="245">
                  <c:v>6.52</c:v>
                </c:pt>
                <c:pt idx="246">
                  <c:v>6.2</c:v>
                </c:pt>
                <c:pt idx="247">
                  <c:v>5.89</c:v>
                </c:pt>
                <c:pt idx="248">
                  <c:v>5.8</c:v>
                </c:pt>
                <c:pt idx="249">
                  <c:v>5.7</c:v>
                </c:pt>
                <c:pt idx="250">
                  <c:v>5.98</c:v>
                </c:pt>
                <c:pt idx="251">
                  <c:v>6</c:v>
                </c:pt>
                <c:pt idx="252">
                  <c:v>5.7</c:v>
                </c:pt>
                <c:pt idx="253">
                  <c:v>5.55</c:v>
                </c:pt>
                <c:pt idx="254">
                  <c:v>5.3</c:v>
                </c:pt>
                <c:pt idx="255">
                  <c:v>5.07</c:v>
                </c:pt>
                <c:pt idx="256">
                  <c:v>5.01</c:v>
                </c:pt>
                <c:pt idx="257">
                  <c:v>5.26</c:v>
                </c:pt>
                <c:pt idx="258">
                  <c:v>5.47</c:v>
                </c:pt>
                <c:pt idx="259">
                  <c:v>5.25</c:v>
                </c:pt>
                <c:pt idx="260">
                  <c:v>5</c:v>
                </c:pt>
                <c:pt idx="261">
                  <c:v>5</c:v>
                </c:pt>
                <c:pt idx="262">
                  <c:v>5.5</c:v>
                </c:pt>
                <c:pt idx="263">
                  <c:v>5.89</c:v>
                </c:pt>
                <c:pt idx="264">
                  <c:v>5.96</c:v>
                </c:pt>
                <c:pt idx="265">
                  <c:v>5.95</c:v>
                </c:pt>
                <c:pt idx="266">
                  <c:v>5.85</c:v>
                </c:pt>
                <c:pt idx="267">
                  <c:v>6.32</c:v>
                </c:pt>
                <c:pt idx="268">
                  <c:v>5.69</c:v>
                </c:pt>
                <c:pt idx="269">
                  <c:v>6.18</c:v>
                </c:pt>
                <c:pt idx="270">
                  <c:v>6.79</c:v>
                </c:pt>
                <c:pt idx="271">
                  <c:v>6.12</c:v>
                </c:pt>
                <c:pt idx="272">
                  <c:v>5.51</c:v>
                </c:pt>
                <c:pt idx="273">
                  <c:v>4.96</c:v>
                </c:pt>
                <c:pt idx="274">
                  <c:v>5.05</c:v>
                </c:pt>
                <c:pt idx="275">
                  <c:v>5.2</c:v>
                </c:pt>
                <c:pt idx="276">
                  <c:v>5.2</c:v>
                </c:pt>
              </c:numCache>
            </c:numRef>
          </c:val>
          <c:smooth val="0"/>
          <c:extLst>
            <c:ext xmlns:c16="http://schemas.microsoft.com/office/drawing/2014/chart" uri="{C3380CC4-5D6E-409C-BE32-E72D297353CC}">
              <c16:uniqueId val="{00000001-0568-49AA-9EBB-F059158CD1D3}"/>
            </c:ext>
          </c:extLst>
        </c:ser>
        <c:dLbls>
          <c:showLegendKey val="0"/>
          <c:showVal val="0"/>
          <c:showCatName val="0"/>
          <c:showSerName val="0"/>
          <c:showPercent val="0"/>
          <c:showBubbleSize val="0"/>
        </c:dLbls>
        <c:marker val="1"/>
        <c:smooth val="0"/>
        <c:axId val="329580184"/>
        <c:axId val="329578616"/>
      </c:lineChart>
      <c:dateAx>
        <c:axId val="329580184"/>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578616"/>
        <c:crosses val="autoZero"/>
        <c:auto val="1"/>
        <c:lblOffset val="100"/>
        <c:baseTimeUnit val="days"/>
      </c:dateAx>
      <c:valAx>
        <c:axId val="329578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580184"/>
        <c:crosses val="autoZero"/>
        <c:crossBetween val="between"/>
      </c:valAx>
      <c:valAx>
        <c:axId val="32957744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573520"/>
        <c:crosses val="max"/>
        <c:crossBetween val="between"/>
      </c:valAx>
      <c:dateAx>
        <c:axId val="329573520"/>
        <c:scaling>
          <c:orientation val="minMax"/>
        </c:scaling>
        <c:delete val="1"/>
        <c:axPos val="b"/>
        <c:numFmt formatCode="d\-mmm\-yy" sourceLinked="1"/>
        <c:majorTickMark val="out"/>
        <c:minorTickMark val="none"/>
        <c:tickLblPos val="nextTo"/>
        <c:crossAx val="329577440"/>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Price</a:t>
            </a:r>
            <a:r>
              <a:rPr lang="en-US" baseline="0"/>
              <a:t> Volume Chart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'526735 (4)'!$C$1</c:f>
              <c:strCache>
                <c:ptCount val="1"/>
                <c:pt idx="0">
                  <c:v>No.of Shares</c:v>
                </c:pt>
              </c:strCache>
            </c:strRef>
          </c:tx>
          <c:spPr>
            <a:solidFill>
              <a:schemeClr val="accent2"/>
            </a:solidFill>
            <a:ln>
              <a:noFill/>
            </a:ln>
            <a:effectLst/>
          </c:spPr>
          <c:invertIfNegative val="0"/>
          <c:cat>
            <c:numRef>
              <c:f>'526735 (4)'!$A$2:$A$279</c:f>
              <c:numCache>
                <c:formatCode>d\-mmm\-yy</c:formatCode>
                <c:ptCount val="278"/>
                <c:pt idx="0">
                  <c:v>41376</c:v>
                </c:pt>
                <c:pt idx="1">
                  <c:v>41421</c:v>
                </c:pt>
                <c:pt idx="2">
                  <c:v>41422</c:v>
                </c:pt>
                <c:pt idx="3">
                  <c:v>41423</c:v>
                </c:pt>
                <c:pt idx="4">
                  <c:v>41428</c:v>
                </c:pt>
                <c:pt idx="5">
                  <c:v>41429</c:v>
                </c:pt>
                <c:pt idx="6">
                  <c:v>41430</c:v>
                </c:pt>
                <c:pt idx="7">
                  <c:v>41431</c:v>
                </c:pt>
                <c:pt idx="8">
                  <c:v>41500</c:v>
                </c:pt>
                <c:pt idx="9">
                  <c:v>41506</c:v>
                </c:pt>
                <c:pt idx="10">
                  <c:v>41515</c:v>
                </c:pt>
                <c:pt idx="11">
                  <c:v>41522</c:v>
                </c:pt>
                <c:pt idx="12">
                  <c:v>41523</c:v>
                </c:pt>
                <c:pt idx="13">
                  <c:v>41537</c:v>
                </c:pt>
                <c:pt idx="14">
                  <c:v>41544</c:v>
                </c:pt>
                <c:pt idx="15">
                  <c:v>41547</c:v>
                </c:pt>
                <c:pt idx="16">
                  <c:v>41548</c:v>
                </c:pt>
                <c:pt idx="17">
                  <c:v>41555</c:v>
                </c:pt>
                <c:pt idx="18">
                  <c:v>41557</c:v>
                </c:pt>
                <c:pt idx="19">
                  <c:v>41558</c:v>
                </c:pt>
                <c:pt idx="20">
                  <c:v>41561</c:v>
                </c:pt>
                <c:pt idx="21">
                  <c:v>41564</c:v>
                </c:pt>
                <c:pt idx="22">
                  <c:v>41565</c:v>
                </c:pt>
                <c:pt idx="23">
                  <c:v>41568</c:v>
                </c:pt>
                <c:pt idx="24">
                  <c:v>41569</c:v>
                </c:pt>
                <c:pt idx="25">
                  <c:v>41570</c:v>
                </c:pt>
                <c:pt idx="26">
                  <c:v>41571</c:v>
                </c:pt>
                <c:pt idx="27">
                  <c:v>41576</c:v>
                </c:pt>
                <c:pt idx="28">
                  <c:v>41577</c:v>
                </c:pt>
                <c:pt idx="29">
                  <c:v>41578</c:v>
                </c:pt>
                <c:pt idx="30">
                  <c:v>41579</c:v>
                </c:pt>
                <c:pt idx="31">
                  <c:v>41584</c:v>
                </c:pt>
                <c:pt idx="32">
                  <c:v>41586</c:v>
                </c:pt>
                <c:pt idx="33">
                  <c:v>41589</c:v>
                </c:pt>
                <c:pt idx="34">
                  <c:v>41590</c:v>
                </c:pt>
                <c:pt idx="35">
                  <c:v>41597</c:v>
                </c:pt>
                <c:pt idx="36">
                  <c:v>41598</c:v>
                </c:pt>
                <c:pt idx="37">
                  <c:v>41599</c:v>
                </c:pt>
                <c:pt idx="38">
                  <c:v>41603</c:v>
                </c:pt>
                <c:pt idx="39">
                  <c:v>41604</c:v>
                </c:pt>
                <c:pt idx="40">
                  <c:v>41605</c:v>
                </c:pt>
                <c:pt idx="41">
                  <c:v>41606</c:v>
                </c:pt>
                <c:pt idx="42">
                  <c:v>41607</c:v>
                </c:pt>
                <c:pt idx="43">
                  <c:v>41610</c:v>
                </c:pt>
                <c:pt idx="44">
                  <c:v>41611</c:v>
                </c:pt>
                <c:pt idx="45">
                  <c:v>41612</c:v>
                </c:pt>
                <c:pt idx="46">
                  <c:v>41613</c:v>
                </c:pt>
                <c:pt idx="47">
                  <c:v>41614</c:v>
                </c:pt>
                <c:pt idx="48">
                  <c:v>41617</c:v>
                </c:pt>
                <c:pt idx="49">
                  <c:v>41618</c:v>
                </c:pt>
                <c:pt idx="50">
                  <c:v>41619</c:v>
                </c:pt>
                <c:pt idx="51">
                  <c:v>41620</c:v>
                </c:pt>
                <c:pt idx="52">
                  <c:v>41621</c:v>
                </c:pt>
                <c:pt idx="53">
                  <c:v>41624</c:v>
                </c:pt>
                <c:pt idx="54">
                  <c:v>41625</c:v>
                </c:pt>
                <c:pt idx="55">
                  <c:v>41626</c:v>
                </c:pt>
                <c:pt idx="56">
                  <c:v>41627</c:v>
                </c:pt>
                <c:pt idx="57">
                  <c:v>41628</c:v>
                </c:pt>
                <c:pt idx="58">
                  <c:v>41631</c:v>
                </c:pt>
                <c:pt idx="59">
                  <c:v>41632</c:v>
                </c:pt>
                <c:pt idx="60">
                  <c:v>41634</c:v>
                </c:pt>
                <c:pt idx="61">
                  <c:v>41635</c:v>
                </c:pt>
                <c:pt idx="62">
                  <c:v>41638</c:v>
                </c:pt>
                <c:pt idx="63">
                  <c:v>41639</c:v>
                </c:pt>
                <c:pt idx="64">
                  <c:v>41640</c:v>
                </c:pt>
                <c:pt idx="65">
                  <c:v>41641</c:v>
                </c:pt>
                <c:pt idx="66">
                  <c:v>41642</c:v>
                </c:pt>
                <c:pt idx="67">
                  <c:v>41645</c:v>
                </c:pt>
                <c:pt idx="68">
                  <c:v>41646</c:v>
                </c:pt>
                <c:pt idx="69">
                  <c:v>41647</c:v>
                </c:pt>
                <c:pt idx="70">
                  <c:v>41648</c:v>
                </c:pt>
                <c:pt idx="71">
                  <c:v>41649</c:v>
                </c:pt>
                <c:pt idx="72">
                  <c:v>41652</c:v>
                </c:pt>
                <c:pt idx="73">
                  <c:v>41653</c:v>
                </c:pt>
                <c:pt idx="74">
                  <c:v>41654</c:v>
                </c:pt>
                <c:pt idx="75">
                  <c:v>41655</c:v>
                </c:pt>
                <c:pt idx="76">
                  <c:v>41656</c:v>
                </c:pt>
                <c:pt idx="77">
                  <c:v>41659</c:v>
                </c:pt>
                <c:pt idx="78">
                  <c:v>41660</c:v>
                </c:pt>
                <c:pt idx="79">
                  <c:v>41661</c:v>
                </c:pt>
                <c:pt idx="80">
                  <c:v>41662</c:v>
                </c:pt>
                <c:pt idx="81">
                  <c:v>41663</c:v>
                </c:pt>
                <c:pt idx="82">
                  <c:v>41666</c:v>
                </c:pt>
                <c:pt idx="83">
                  <c:v>41667</c:v>
                </c:pt>
                <c:pt idx="84">
                  <c:v>41668</c:v>
                </c:pt>
                <c:pt idx="85">
                  <c:v>41669</c:v>
                </c:pt>
                <c:pt idx="86">
                  <c:v>41670</c:v>
                </c:pt>
                <c:pt idx="87">
                  <c:v>41673</c:v>
                </c:pt>
                <c:pt idx="88">
                  <c:v>41674</c:v>
                </c:pt>
                <c:pt idx="89">
                  <c:v>41675</c:v>
                </c:pt>
                <c:pt idx="90">
                  <c:v>41676</c:v>
                </c:pt>
                <c:pt idx="91">
                  <c:v>41677</c:v>
                </c:pt>
                <c:pt idx="92">
                  <c:v>41680</c:v>
                </c:pt>
                <c:pt idx="93">
                  <c:v>41681</c:v>
                </c:pt>
                <c:pt idx="94">
                  <c:v>41682</c:v>
                </c:pt>
                <c:pt idx="95">
                  <c:v>41683</c:v>
                </c:pt>
                <c:pt idx="96">
                  <c:v>41684</c:v>
                </c:pt>
                <c:pt idx="97">
                  <c:v>41687</c:v>
                </c:pt>
                <c:pt idx="98">
                  <c:v>41688</c:v>
                </c:pt>
                <c:pt idx="99">
                  <c:v>41689</c:v>
                </c:pt>
                <c:pt idx="100">
                  <c:v>41690</c:v>
                </c:pt>
                <c:pt idx="101">
                  <c:v>41691</c:v>
                </c:pt>
                <c:pt idx="102">
                  <c:v>41694</c:v>
                </c:pt>
                <c:pt idx="103">
                  <c:v>41695</c:v>
                </c:pt>
                <c:pt idx="104">
                  <c:v>41696</c:v>
                </c:pt>
                <c:pt idx="105">
                  <c:v>41698</c:v>
                </c:pt>
                <c:pt idx="106">
                  <c:v>41701</c:v>
                </c:pt>
                <c:pt idx="107">
                  <c:v>41702</c:v>
                </c:pt>
                <c:pt idx="108">
                  <c:v>41703</c:v>
                </c:pt>
                <c:pt idx="109">
                  <c:v>41704</c:v>
                </c:pt>
                <c:pt idx="110">
                  <c:v>41705</c:v>
                </c:pt>
                <c:pt idx="111">
                  <c:v>41708</c:v>
                </c:pt>
                <c:pt idx="112">
                  <c:v>41709</c:v>
                </c:pt>
                <c:pt idx="113">
                  <c:v>41710</c:v>
                </c:pt>
                <c:pt idx="114">
                  <c:v>41711</c:v>
                </c:pt>
                <c:pt idx="115">
                  <c:v>41712</c:v>
                </c:pt>
                <c:pt idx="116">
                  <c:v>41716</c:v>
                </c:pt>
                <c:pt idx="117">
                  <c:v>41717</c:v>
                </c:pt>
                <c:pt idx="118">
                  <c:v>41718</c:v>
                </c:pt>
                <c:pt idx="119">
                  <c:v>41719</c:v>
                </c:pt>
                <c:pt idx="120">
                  <c:v>41722</c:v>
                </c:pt>
                <c:pt idx="121">
                  <c:v>41723</c:v>
                </c:pt>
                <c:pt idx="122">
                  <c:v>41724</c:v>
                </c:pt>
                <c:pt idx="123">
                  <c:v>41725</c:v>
                </c:pt>
                <c:pt idx="124">
                  <c:v>41726</c:v>
                </c:pt>
                <c:pt idx="125">
                  <c:v>41729</c:v>
                </c:pt>
                <c:pt idx="126">
                  <c:v>41730</c:v>
                </c:pt>
                <c:pt idx="127">
                  <c:v>41731</c:v>
                </c:pt>
                <c:pt idx="128">
                  <c:v>41732</c:v>
                </c:pt>
                <c:pt idx="129">
                  <c:v>41733</c:v>
                </c:pt>
                <c:pt idx="130">
                  <c:v>41736</c:v>
                </c:pt>
                <c:pt idx="131">
                  <c:v>41738</c:v>
                </c:pt>
                <c:pt idx="132">
                  <c:v>41739</c:v>
                </c:pt>
                <c:pt idx="133">
                  <c:v>41740</c:v>
                </c:pt>
                <c:pt idx="134">
                  <c:v>41744</c:v>
                </c:pt>
                <c:pt idx="135">
                  <c:v>41745</c:v>
                </c:pt>
                <c:pt idx="136">
                  <c:v>41746</c:v>
                </c:pt>
                <c:pt idx="137">
                  <c:v>41750</c:v>
                </c:pt>
                <c:pt idx="138">
                  <c:v>41751</c:v>
                </c:pt>
                <c:pt idx="139">
                  <c:v>41752</c:v>
                </c:pt>
                <c:pt idx="140">
                  <c:v>41754</c:v>
                </c:pt>
                <c:pt idx="141">
                  <c:v>41757</c:v>
                </c:pt>
                <c:pt idx="142">
                  <c:v>41758</c:v>
                </c:pt>
                <c:pt idx="143">
                  <c:v>41759</c:v>
                </c:pt>
                <c:pt idx="144">
                  <c:v>41761</c:v>
                </c:pt>
                <c:pt idx="145">
                  <c:v>41764</c:v>
                </c:pt>
                <c:pt idx="146">
                  <c:v>41765</c:v>
                </c:pt>
                <c:pt idx="147">
                  <c:v>41766</c:v>
                </c:pt>
                <c:pt idx="148">
                  <c:v>41767</c:v>
                </c:pt>
                <c:pt idx="149">
                  <c:v>41768</c:v>
                </c:pt>
                <c:pt idx="150">
                  <c:v>41771</c:v>
                </c:pt>
                <c:pt idx="151">
                  <c:v>41772</c:v>
                </c:pt>
                <c:pt idx="152">
                  <c:v>41773</c:v>
                </c:pt>
                <c:pt idx="153">
                  <c:v>41774</c:v>
                </c:pt>
                <c:pt idx="154">
                  <c:v>41775</c:v>
                </c:pt>
                <c:pt idx="155">
                  <c:v>41778</c:v>
                </c:pt>
                <c:pt idx="156">
                  <c:v>41779</c:v>
                </c:pt>
                <c:pt idx="157">
                  <c:v>41780</c:v>
                </c:pt>
                <c:pt idx="158">
                  <c:v>41781</c:v>
                </c:pt>
                <c:pt idx="159">
                  <c:v>41782</c:v>
                </c:pt>
                <c:pt idx="160">
                  <c:v>41785</c:v>
                </c:pt>
                <c:pt idx="161">
                  <c:v>41786</c:v>
                </c:pt>
                <c:pt idx="162">
                  <c:v>41787</c:v>
                </c:pt>
                <c:pt idx="163">
                  <c:v>41788</c:v>
                </c:pt>
                <c:pt idx="164">
                  <c:v>41789</c:v>
                </c:pt>
                <c:pt idx="165">
                  <c:v>41792</c:v>
                </c:pt>
                <c:pt idx="166">
                  <c:v>41793</c:v>
                </c:pt>
                <c:pt idx="167">
                  <c:v>41794</c:v>
                </c:pt>
                <c:pt idx="168">
                  <c:v>41795</c:v>
                </c:pt>
                <c:pt idx="169">
                  <c:v>41796</c:v>
                </c:pt>
                <c:pt idx="170">
                  <c:v>41799</c:v>
                </c:pt>
                <c:pt idx="171">
                  <c:v>41800</c:v>
                </c:pt>
                <c:pt idx="172">
                  <c:v>41801</c:v>
                </c:pt>
                <c:pt idx="173">
                  <c:v>41802</c:v>
                </c:pt>
                <c:pt idx="174">
                  <c:v>41803</c:v>
                </c:pt>
                <c:pt idx="175">
                  <c:v>41806</c:v>
                </c:pt>
                <c:pt idx="176">
                  <c:v>41807</c:v>
                </c:pt>
                <c:pt idx="177">
                  <c:v>41808</c:v>
                </c:pt>
                <c:pt idx="178">
                  <c:v>41809</c:v>
                </c:pt>
                <c:pt idx="179">
                  <c:v>41810</c:v>
                </c:pt>
                <c:pt idx="180">
                  <c:v>41813</c:v>
                </c:pt>
                <c:pt idx="181">
                  <c:v>41814</c:v>
                </c:pt>
                <c:pt idx="182">
                  <c:v>41815</c:v>
                </c:pt>
                <c:pt idx="183">
                  <c:v>41816</c:v>
                </c:pt>
                <c:pt idx="184">
                  <c:v>41817</c:v>
                </c:pt>
                <c:pt idx="185">
                  <c:v>41820</c:v>
                </c:pt>
                <c:pt idx="186">
                  <c:v>41821</c:v>
                </c:pt>
                <c:pt idx="187">
                  <c:v>41822</c:v>
                </c:pt>
                <c:pt idx="188">
                  <c:v>41823</c:v>
                </c:pt>
                <c:pt idx="189">
                  <c:v>41824</c:v>
                </c:pt>
                <c:pt idx="190">
                  <c:v>41827</c:v>
                </c:pt>
                <c:pt idx="191">
                  <c:v>41828</c:v>
                </c:pt>
                <c:pt idx="192">
                  <c:v>41829</c:v>
                </c:pt>
                <c:pt idx="193">
                  <c:v>41830</c:v>
                </c:pt>
                <c:pt idx="194">
                  <c:v>41831</c:v>
                </c:pt>
                <c:pt idx="195">
                  <c:v>41834</c:v>
                </c:pt>
                <c:pt idx="196">
                  <c:v>41835</c:v>
                </c:pt>
                <c:pt idx="197">
                  <c:v>41836</c:v>
                </c:pt>
                <c:pt idx="198">
                  <c:v>41837</c:v>
                </c:pt>
                <c:pt idx="199">
                  <c:v>41838</c:v>
                </c:pt>
                <c:pt idx="200">
                  <c:v>41841</c:v>
                </c:pt>
                <c:pt idx="201">
                  <c:v>41842</c:v>
                </c:pt>
                <c:pt idx="202">
                  <c:v>41843</c:v>
                </c:pt>
                <c:pt idx="203">
                  <c:v>41844</c:v>
                </c:pt>
                <c:pt idx="204">
                  <c:v>41845</c:v>
                </c:pt>
                <c:pt idx="205">
                  <c:v>41848</c:v>
                </c:pt>
                <c:pt idx="206">
                  <c:v>41850</c:v>
                </c:pt>
                <c:pt idx="207">
                  <c:v>41851</c:v>
                </c:pt>
                <c:pt idx="208">
                  <c:v>41852</c:v>
                </c:pt>
                <c:pt idx="209">
                  <c:v>41855</c:v>
                </c:pt>
                <c:pt idx="210">
                  <c:v>41856</c:v>
                </c:pt>
                <c:pt idx="211">
                  <c:v>41857</c:v>
                </c:pt>
                <c:pt idx="212">
                  <c:v>41858</c:v>
                </c:pt>
                <c:pt idx="213">
                  <c:v>41859</c:v>
                </c:pt>
                <c:pt idx="214">
                  <c:v>41862</c:v>
                </c:pt>
                <c:pt idx="215">
                  <c:v>41863</c:v>
                </c:pt>
                <c:pt idx="216">
                  <c:v>41864</c:v>
                </c:pt>
                <c:pt idx="217">
                  <c:v>41865</c:v>
                </c:pt>
                <c:pt idx="218">
                  <c:v>41869</c:v>
                </c:pt>
                <c:pt idx="219">
                  <c:v>41870</c:v>
                </c:pt>
                <c:pt idx="220">
                  <c:v>41871</c:v>
                </c:pt>
                <c:pt idx="221">
                  <c:v>41872</c:v>
                </c:pt>
                <c:pt idx="222">
                  <c:v>41873</c:v>
                </c:pt>
                <c:pt idx="223">
                  <c:v>41876</c:v>
                </c:pt>
                <c:pt idx="224">
                  <c:v>41877</c:v>
                </c:pt>
                <c:pt idx="225">
                  <c:v>41878</c:v>
                </c:pt>
                <c:pt idx="226">
                  <c:v>41879</c:v>
                </c:pt>
                <c:pt idx="227">
                  <c:v>41883</c:v>
                </c:pt>
                <c:pt idx="228">
                  <c:v>41884</c:v>
                </c:pt>
                <c:pt idx="229">
                  <c:v>41885</c:v>
                </c:pt>
                <c:pt idx="230">
                  <c:v>41886</c:v>
                </c:pt>
                <c:pt idx="231">
                  <c:v>41887</c:v>
                </c:pt>
                <c:pt idx="232">
                  <c:v>41890</c:v>
                </c:pt>
                <c:pt idx="233">
                  <c:v>41891</c:v>
                </c:pt>
                <c:pt idx="234">
                  <c:v>41892</c:v>
                </c:pt>
                <c:pt idx="235">
                  <c:v>41893</c:v>
                </c:pt>
                <c:pt idx="236">
                  <c:v>41894</c:v>
                </c:pt>
                <c:pt idx="237">
                  <c:v>41897</c:v>
                </c:pt>
                <c:pt idx="238">
                  <c:v>41898</c:v>
                </c:pt>
                <c:pt idx="239">
                  <c:v>41899</c:v>
                </c:pt>
                <c:pt idx="240">
                  <c:v>41900</c:v>
                </c:pt>
                <c:pt idx="241">
                  <c:v>41901</c:v>
                </c:pt>
                <c:pt idx="242">
                  <c:v>41904</c:v>
                </c:pt>
                <c:pt idx="243">
                  <c:v>41905</c:v>
                </c:pt>
                <c:pt idx="244">
                  <c:v>41906</c:v>
                </c:pt>
                <c:pt idx="245">
                  <c:v>41907</c:v>
                </c:pt>
                <c:pt idx="246">
                  <c:v>41908</c:v>
                </c:pt>
                <c:pt idx="247">
                  <c:v>41911</c:v>
                </c:pt>
                <c:pt idx="248">
                  <c:v>41912</c:v>
                </c:pt>
                <c:pt idx="249">
                  <c:v>41913</c:v>
                </c:pt>
                <c:pt idx="250">
                  <c:v>41919</c:v>
                </c:pt>
                <c:pt idx="251">
                  <c:v>41920</c:v>
                </c:pt>
                <c:pt idx="252">
                  <c:v>41921</c:v>
                </c:pt>
                <c:pt idx="253">
                  <c:v>41922</c:v>
                </c:pt>
                <c:pt idx="254">
                  <c:v>41925</c:v>
                </c:pt>
                <c:pt idx="255">
                  <c:v>41926</c:v>
                </c:pt>
                <c:pt idx="256">
                  <c:v>41928</c:v>
                </c:pt>
                <c:pt idx="257">
                  <c:v>41929</c:v>
                </c:pt>
                <c:pt idx="258">
                  <c:v>41932</c:v>
                </c:pt>
                <c:pt idx="259">
                  <c:v>41933</c:v>
                </c:pt>
                <c:pt idx="260">
                  <c:v>41934</c:v>
                </c:pt>
                <c:pt idx="261">
                  <c:v>41935</c:v>
                </c:pt>
                <c:pt idx="262">
                  <c:v>41939</c:v>
                </c:pt>
                <c:pt idx="263">
                  <c:v>41940</c:v>
                </c:pt>
                <c:pt idx="264">
                  <c:v>41941</c:v>
                </c:pt>
                <c:pt idx="265">
                  <c:v>41942</c:v>
                </c:pt>
                <c:pt idx="266">
                  <c:v>41943</c:v>
                </c:pt>
                <c:pt idx="267">
                  <c:v>41946</c:v>
                </c:pt>
                <c:pt idx="268">
                  <c:v>41948</c:v>
                </c:pt>
                <c:pt idx="269">
                  <c:v>41950</c:v>
                </c:pt>
                <c:pt idx="270">
                  <c:v>41953</c:v>
                </c:pt>
                <c:pt idx="271">
                  <c:v>41954</c:v>
                </c:pt>
                <c:pt idx="272">
                  <c:v>41955</c:v>
                </c:pt>
                <c:pt idx="273">
                  <c:v>41956</c:v>
                </c:pt>
                <c:pt idx="274">
                  <c:v>41957</c:v>
                </c:pt>
                <c:pt idx="275">
                  <c:v>41960</c:v>
                </c:pt>
                <c:pt idx="276">
                  <c:v>41961</c:v>
                </c:pt>
                <c:pt idx="277">
                  <c:v>41962</c:v>
                </c:pt>
              </c:numCache>
            </c:numRef>
          </c:cat>
          <c:val>
            <c:numRef>
              <c:f>'526735 (4)'!$C$2:$C$279</c:f>
              <c:numCache>
                <c:formatCode>General</c:formatCode>
                <c:ptCount val="278"/>
                <c:pt idx="0">
                  <c:v>300</c:v>
                </c:pt>
                <c:pt idx="1">
                  <c:v>100</c:v>
                </c:pt>
                <c:pt idx="2">
                  <c:v>100</c:v>
                </c:pt>
                <c:pt idx="3">
                  <c:v>200</c:v>
                </c:pt>
                <c:pt idx="4">
                  <c:v>300</c:v>
                </c:pt>
                <c:pt idx="5">
                  <c:v>100</c:v>
                </c:pt>
                <c:pt idx="6">
                  <c:v>600</c:v>
                </c:pt>
                <c:pt idx="7">
                  <c:v>600</c:v>
                </c:pt>
                <c:pt idx="8">
                  <c:v>3120</c:v>
                </c:pt>
                <c:pt idx="9">
                  <c:v>100</c:v>
                </c:pt>
                <c:pt idx="10">
                  <c:v>200</c:v>
                </c:pt>
                <c:pt idx="11">
                  <c:v>26000</c:v>
                </c:pt>
                <c:pt idx="12">
                  <c:v>5500</c:v>
                </c:pt>
                <c:pt idx="13">
                  <c:v>8180</c:v>
                </c:pt>
                <c:pt idx="14">
                  <c:v>400</c:v>
                </c:pt>
                <c:pt idx="15">
                  <c:v>460</c:v>
                </c:pt>
                <c:pt idx="16">
                  <c:v>51</c:v>
                </c:pt>
                <c:pt idx="17">
                  <c:v>90</c:v>
                </c:pt>
                <c:pt idx="18">
                  <c:v>10000</c:v>
                </c:pt>
                <c:pt idx="19">
                  <c:v>500</c:v>
                </c:pt>
                <c:pt idx="20">
                  <c:v>150</c:v>
                </c:pt>
                <c:pt idx="21">
                  <c:v>6000</c:v>
                </c:pt>
                <c:pt idx="22">
                  <c:v>13000</c:v>
                </c:pt>
                <c:pt idx="23">
                  <c:v>19600</c:v>
                </c:pt>
                <c:pt idx="24">
                  <c:v>2000</c:v>
                </c:pt>
                <c:pt idx="25">
                  <c:v>300</c:v>
                </c:pt>
                <c:pt idx="26">
                  <c:v>3000</c:v>
                </c:pt>
                <c:pt idx="27">
                  <c:v>13000</c:v>
                </c:pt>
                <c:pt idx="28">
                  <c:v>6500</c:v>
                </c:pt>
                <c:pt idx="29">
                  <c:v>750</c:v>
                </c:pt>
                <c:pt idx="30">
                  <c:v>5710</c:v>
                </c:pt>
                <c:pt idx="31">
                  <c:v>320</c:v>
                </c:pt>
                <c:pt idx="32">
                  <c:v>200</c:v>
                </c:pt>
                <c:pt idx="33">
                  <c:v>1000</c:v>
                </c:pt>
                <c:pt idx="34">
                  <c:v>700</c:v>
                </c:pt>
                <c:pt idx="35">
                  <c:v>620</c:v>
                </c:pt>
                <c:pt idx="36">
                  <c:v>4020</c:v>
                </c:pt>
                <c:pt idx="37">
                  <c:v>3720</c:v>
                </c:pt>
                <c:pt idx="38">
                  <c:v>3000</c:v>
                </c:pt>
                <c:pt idx="39">
                  <c:v>6900</c:v>
                </c:pt>
                <c:pt idx="40">
                  <c:v>8500</c:v>
                </c:pt>
                <c:pt idx="41">
                  <c:v>5000</c:v>
                </c:pt>
                <c:pt idx="42">
                  <c:v>7030</c:v>
                </c:pt>
                <c:pt idx="43">
                  <c:v>12521</c:v>
                </c:pt>
                <c:pt idx="44">
                  <c:v>5058</c:v>
                </c:pt>
                <c:pt idx="45">
                  <c:v>5000</c:v>
                </c:pt>
                <c:pt idx="46">
                  <c:v>7120</c:v>
                </c:pt>
                <c:pt idx="47">
                  <c:v>7925</c:v>
                </c:pt>
                <c:pt idx="48">
                  <c:v>3880</c:v>
                </c:pt>
                <c:pt idx="49">
                  <c:v>15820</c:v>
                </c:pt>
                <c:pt idx="50">
                  <c:v>19020</c:v>
                </c:pt>
                <c:pt idx="51">
                  <c:v>15000</c:v>
                </c:pt>
                <c:pt idx="52">
                  <c:v>20000</c:v>
                </c:pt>
                <c:pt idx="53">
                  <c:v>53790</c:v>
                </c:pt>
                <c:pt idx="54">
                  <c:v>23400</c:v>
                </c:pt>
                <c:pt idx="55">
                  <c:v>42000</c:v>
                </c:pt>
                <c:pt idx="56">
                  <c:v>36935</c:v>
                </c:pt>
                <c:pt idx="57">
                  <c:v>38125</c:v>
                </c:pt>
                <c:pt idx="58">
                  <c:v>49400</c:v>
                </c:pt>
                <c:pt idx="59">
                  <c:v>50560</c:v>
                </c:pt>
                <c:pt idx="60">
                  <c:v>35500</c:v>
                </c:pt>
                <c:pt idx="61">
                  <c:v>53050</c:v>
                </c:pt>
                <c:pt idx="62">
                  <c:v>37020</c:v>
                </c:pt>
                <c:pt idx="63">
                  <c:v>25000</c:v>
                </c:pt>
                <c:pt idx="64">
                  <c:v>45100</c:v>
                </c:pt>
                <c:pt idx="65">
                  <c:v>30000</c:v>
                </c:pt>
                <c:pt idx="66">
                  <c:v>30720</c:v>
                </c:pt>
                <c:pt idx="67">
                  <c:v>46350</c:v>
                </c:pt>
                <c:pt idx="68">
                  <c:v>53000</c:v>
                </c:pt>
                <c:pt idx="69">
                  <c:v>54040</c:v>
                </c:pt>
                <c:pt idx="70">
                  <c:v>42000</c:v>
                </c:pt>
                <c:pt idx="71">
                  <c:v>20025</c:v>
                </c:pt>
                <c:pt idx="72">
                  <c:v>17539</c:v>
                </c:pt>
                <c:pt idx="73">
                  <c:v>5020</c:v>
                </c:pt>
                <c:pt idx="74">
                  <c:v>25390</c:v>
                </c:pt>
                <c:pt idx="75">
                  <c:v>27500</c:v>
                </c:pt>
                <c:pt idx="76">
                  <c:v>37859</c:v>
                </c:pt>
                <c:pt idx="77">
                  <c:v>32341</c:v>
                </c:pt>
                <c:pt idx="78">
                  <c:v>23803</c:v>
                </c:pt>
                <c:pt idx="79">
                  <c:v>43056</c:v>
                </c:pt>
                <c:pt idx="80">
                  <c:v>29551</c:v>
                </c:pt>
                <c:pt idx="81">
                  <c:v>20021</c:v>
                </c:pt>
                <c:pt idx="82">
                  <c:v>36785</c:v>
                </c:pt>
                <c:pt idx="83">
                  <c:v>49142</c:v>
                </c:pt>
                <c:pt idx="84">
                  <c:v>37966</c:v>
                </c:pt>
                <c:pt idx="85">
                  <c:v>40852</c:v>
                </c:pt>
                <c:pt idx="86">
                  <c:v>27026</c:v>
                </c:pt>
                <c:pt idx="87">
                  <c:v>9882</c:v>
                </c:pt>
                <c:pt idx="88">
                  <c:v>24899</c:v>
                </c:pt>
                <c:pt idx="89">
                  <c:v>15575</c:v>
                </c:pt>
                <c:pt idx="90">
                  <c:v>21076</c:v>
                </c:pt>
                <c:pt idx="91">
                  <c:v>34620</c:v>
                </c:pt>
                <c:pt idx="92">
                  <c:v>20327</c:v>
                </c:pt>
                <c:pt idx="93">
                  <c:v>9103</c:v>
                </c:pt>
                <c:pt idx="94">
                  <c:v>28356</c:v>
                </c:pt>
                <c:pt idx="95">
                  <c:v>14837</c:v>
                </c:pt>
                <c:pt idx="96">
                  <c:v>39590</c:v>
                </c:pt>
                <c:pt idx="97">
                  <c:v>41407</c:v>
                </c:pt>
                <c:pt idx="98">
                  <c:v>30500</c:v>
                </c:pt>
                <c:pt idx="99">
                  <c:v>24402</c:v>
                </c:pt>
                <c:pt idx="100">
                  <c:v>25900</c:v>
                </c:pt>
                <c:pt idx="101">
                  <c:v>27465</c:v>
                </c:pt>
                <c:pt idx="102">
                  <c:v>33637</c:v>
                </c:pt>
                <c:pt idx="103">
                  <c:v>39164</c:v>
                </c:pt>
                <c:pt idx="104">
                  <c:v>37579</c:v>
                </c:pt>
                <c:pt idx="105">
                  <c:v>23560</c:v>
                </c:pt>
                <c:pt idx="106">
                  <c:v>40828</c:v>
                </c:pt>
                <c:pt idx="107">
                  <c:v>18013</c:v>
                </c:pt>
                <c:pt idx="108">
                  <c:v>29533</c:v>
                </c:pt>
                <c:pt idx="109">
                  <c:v>43050</c:v>
                </c:pt>
                <c:pt idx="110">
                  <c:v>53340</c:v>
                </c:pt>
                <c:pt idx="111">
                  <c:v>38981</c:v>
                </c:pt>
                <c:pt idx="112">
                  <c:v>25200</c:v>
                </c:pt>
                <c:pt idx="113">
                  <c:v>34025</c:v>
                </c:pt>
                <c:pt idx="114">
                  <c:v>36134</c:v>
                </c:pt>
                <c:pt idx="115">
                  <c:v>23290</c:v>
                </c:pt>
                <c:pt idx="116">
                  <c:v>38700</c:v>
                </c:pt>
                <c:pt idx="117">
                  <c:v>24550</c:v>
                </c:pt>
                <c:pt idx="118">
                  <c:v>26680</c:v>
                </c:pt>
                <c:pt idx="119">
                  <c:v>20640</c:v>
                </c:pt>
                <c:pt idx="120">
                  <c:v>25035</c:v>
                </c:pt>
                <c:pt idx="121">
                  <c:v>39762</c:v>
                </c:pt>
                <c:pt idx="122">
                  <c:v>52735</c:v>
                </c:pt>
                <c:pt idx="123">
                  <c:v>36100</c:v>
                </c:pt>
                <c:pt idx="124">
                  <c:v>6055</c:v>
                </c:pt>
                <c:pt idx="125">
                  <c:v>11392</c:v>
                </c:pt>
                <c:pt idx="126">
                  <c:v>12900</c:v>
                </c:pt>
                <c:pt idx="127">
                  <c:v>13660</c:v>
                </c:pt>
                <c:pt idx="128">
                  <c:v>29525</c:v>
                </c:pt>
                <c:pt idx="129">
                  <c:v>9660</c:v>
                </c:pt>
                <c:pt idx="130">
                  <c:v>31333</c:v>
                </c:pt>
                <c:pt idx="131">
                  <c:v>6300</c:v>
                </c:pt>
                <c:pt idx="132">
                  <c:v>7675</c:v>
                </c:pt>
                <c:pt idx="133">
                  <c:v>7280</c:v>
                </c:pt>
                <c:pt idx="134">
                  <c:v>30730</c:v>
                </c:pt>
                <c:pt idx="135">
                  <c:v>18365</c:v>
                </c:pt>
                <c:pt idx="136">
                  <c:v>14855</c:v>
                </c:pt>
                <c:pt idx="137">
                  <c:v>10135</c:v>
                </c:pt>
                <c:pt idx="138">
                  <c:v>14799</c:v>
                </c:pt>
                <c:pt idx="139">
                  <c:v>102</c:v>
                </c:pt>
                <c:pt idx="140">
                  <c:v>14820</c:v>
                </c:pt>
                <c:pt idx="141">
                  <c:v>4000</c:v>
                </c:pt>
                <c:pt idx="142">
                  <c:v>11000</c:v>
                </c:pt>
                <c:pt idx="143">
                  <c:v>20926</c:v>
                </c:pt>
                <c:pt idx="144">
                  <c:v>31975</c:v>
                </c:pt>
                <c:pt idx="145">
                  <c:v>2125</c:v>
                </c:pt>
                <c:pt idx="146">
                  <c:v>13000</c:v>
                </c:pt>
                <c:pt idx="147">
                  <c:v>24151</c:v>
                </c:pt>
                <c:pt idx="148">
                  <c:v>26090</c:v>
                </c:pt>
                <c:pt idx="149">
                  <c:v>10420</c:v>
                </c:pt>
                <c:pt idx="150">
                  <c:v>20980</c:v>
                </c:pt>
                <c:pt idx="151">
                  <c:v>28300</c:v>
                </c:pt>
                <c:pt idx="152">
                  <c:v>43842</c:v>
                </c:pt>
                <c:pt idx="153">
                  <c:v>17020</c:v>
                </c:pt>
                <c:pt idx="154">
                  <c:v>3500</c:v>
                </c:pt>
                <c:pt idx="155">
                  <c:v>30520</c:v>
                </c:pt>
                <c:pt idx="156">
                  <c:v>27879</c:v>
                </c:pt>
                <c:pt idx="157">
                  <c:v>29397</c:v>
                </c:pt>
                <c:pt idx="158">
                  <c:v>12620</c:v>
                </c:pt>
                <c:pt idx="159">
                  <c:v>17800</c:v>
                </c:pt>
                <c:pt idx="160">
                  <c:v>13620</c:v>
                </c:pt>
                <c:pt idx="161">
                  <c:v>23680</c:v>
                </c:pt>
                <c:pt idx="162">
                  <c:v>9000</c:v>
                </c:pt>
                <c:pt idx="163">
                  <c:v>1500</c:v>
                </c:pt>
                <c:pt idx="164">
                  <c:v>5000</c:v>
                </c:pt>
                <c:pt idx="165">
                  <c:v>5400</c:v>
                </c:pt>
                <c:pt idx="166">
                  <c:v>10010</c:v>
                </c:pt>
                <c:pt idx="167">
                  <c:v>16750</c:v>
                </c:pt>
                <c:pt idx="168">
                  <c:v>9100</c:v>
                </c:pt>
                <c:pt idx="169">
                  <c:v>12410</c:v>
                </c:pt>
                <c:pt idx="170">
                  <c:v>7200</c:v>
                </c:pt>
                <c:pt idx="171">
                  <c:v>20967</c:v>
                </c:pt>
                <c:pt idx="172">
                  <c:v>22541</c:v>
                </c:pt>
                <c:pt idx="173">
                  <c:v>21640</c:v>
                </c:pt>
                <c:pt idx="174">
                  <c:v>58799</c:v>
                </c:pt>
                <c:pt idx="175">
                  <c:v>55520</c:v>
                </c:pt>
                <c:pt idx="176">
                  <c:v>48583</c:v>
                </c:pt>
                <c:pt idx="177">
                  <c:v>35857</c:v>
                </c:pt>
                <c:pt idx="178">
                  <c:v>70698</c:v>
                </c:pt>
                <c:pt idx="179">
                  <c:v>46764</c:v>
                </c:pt>
                <c:pt idx="180">
                  <c:v>65970</c:v>
                </c:pt>
                <c:pt idx="181">
                  <c:v>51400</c:v>
                </c:pt>
                <c:pt idx="182">
                  <c:v>48366</c:v>
                </c:pt>
                <c:pt idx="183">
                  <c:v>41825</c:v>
                </c:pt>
                <c:pt idx="184">
                  <c:v>56692</c:v>
                </c:pt>
                <c:pt idx="185">
                  <c:v>47036</c:v>
                </c:pt>
                <c:pt idx="186">
                  <c:v>36136</c:v>
                </c:pt>
                <c:pt idx="187">
                  <c:v>51339</c:v>
                </c:pt>
                <c:pt idx="188">
                  <c:v>43492</c:v>
                </c:pt>
                <c:pt idx="189">
                  <c:v>78713</c:v>
                </c:pt>
                <c:pt idx="190">
                  <c:v>44145</c:v>
                </c:pt>
                <c:pt idx="191">
                  <c:v>46070</c:v>
                </c:pt>
                <c:pt idx="192">
                  <c:v>52867</c:v>
                </c:pt>
                <c:pt idx="193">
                  <c:v>80284</c:v>
                </c:pt>
                <c:pt idx="194">
                  <c:v>48625</c:v>
                </c:pt>
                <c:pt idx="195">
                  <c:v>53040</c:v>
                </c:pt>
                <c:pt idx="196">
                  <c:v>38460</c:v>
                </c:pt>
                <c:pt idx="197">
                  <c:v>42101</c:v>
                </c:pt>
                <c:pt idx="198">
                  <c:v>33741</c:v>
                </c:pt>
                <c:pt idx="199">
                  <c:v>30814</c:v>
                </c:pt>
                <c:pt idx="200">
                  <c:v>85393</c:v>
                </c:pt>
                <c:pt idx="201">
                  <c:v>55018</c:v>
                </c:pt>
                <c:pt idx="202">
                  <c:v>46372</c:v>
                </c:pt>
                <c:pt idx="203">
                  <c:v>59327</c:v>
                </c:pt>
                <c:pt idx="204">
                  <c:v>69061</c:v>
                </c:pt>
                <c:pt idx="205">
                  <c:v>40471</c:v>
                </c:pt>
                <c:pt idx="206">
                  <c:v>47208</c:v>
                </c:pt>
                <c:pt idx="207">
                  <c:v>61645</c:v>
                </c:pt>
                <c:pt idx="208">
                  <c:v>38816</c:v>
                </c:pt>
                <c:pt idx="209">
                  <c:v>50228</c:v>
                </c:pt>
                <c:pt idx="210">
                  <c:v>39127</c:v>
                </c:pt>
                <c:pt idx="211">
                  <c:v>40212</c:v>
                </c:pt>
                <c:pt idx="212">
                  <c:v>89029</c:v>
                </c:pt>
                <c:pt idx="213">
                  <c:v>76372</c:v>
                </c:pt>
                <c:pt idx="214">
                  <c:v>191660</c:v>
                </c:pt>
                <c:pt idx="215">
                  <c:v>91471</c:v>
                </c:pt>
                <c:pt idx="216">
                  <c:v>51175</c:v>
                </c:pt>
                <c:pt idx="217">
                  <c:v>78668</c:v>
                </c:pt>
                <c:pt idx="218">
                  <c:v>18857</c:v>
                </c:pt>
                <c:pt idx="219">
                  <c:v>212413</c:v>
                </c:pt>
                <c:pt idx="220">
                  <c:v>116180</c:v>
                </c:pt>
                <c:pt idx="221">
                  <c:v>45702</c:v>
                </c:pt>
                <c:pt idx="222">
                  <c:v>78837</c:v>
                </c:pt>
                <c:pt idx="223">
                  <c:v>45897</c:v>
                </c:pt>
                <c:pt idx="224">
                  <c:v>46155</c:v>
                </c:pt>
                <c:pt idx="225">
                  <c:v>5316</c:v>
                </c:pt>
                <c:pt idx="226">
                  <c:v>7692</c:v>
                </c:pt>
                <c:pt idx="227">
                  <c:v>33546</c:v>
                </c:pt>
                <c:pt idx="228">
                  <c:v>13365</c:v>
                </c:pt>
                <c:pt idx="229">
                  <c:v>19251</c:v>
                </c:pt>
                <c:pt idx="230">
                  <c:v>23943</c:v>
                </c:pt>
                <c:pt idx="231">
                  <c:v>14822</c:v>
                </c:pt>
                <c:pt idx="232">
                  <c:v>14383</c:v>
                </c:pt>
                <c:pt idx="233">
                  <c:v>21399</c:v>
                </c:pt>
                <c:pt idx="234">
                  <c:v>14475</c:v>
                </c:pt>
                <c:pt idx="235">
                  <c:v>21743</c:v>
                </c:pt>
                <c:pt idx="236">
                  <c:v>21692</c:v>
                </c:pt>
                <c:pt idx="237">
                  <c:v>13561</c:v>
                </c:pt>
                <c:pt idx="238">
                  <c:v>39485</c:v>
                </c:pt>
                <c:pt idx="239">
                  <c:v>21364</c:v>
                </c:pt>
                <c:pt idx="240">
                  <c:v>72082</c:v>
                </c:pt>
                <c:pt idx="241">
                  <c:v>13684</c:v>
                </c:pt>
                <c:pt idx="242">
                  <c:v>31283</c:v>
                </c:pt>
                <c:pt idx="243">
                  <c:v>19330</c:v>
                </c:pt>
                <c:pt idx="244">
                  <c:v>19957</c:v>
                </c:pt>
                <c:pt idx="245">
                  <c:v>34107</c:v>
                </c:pt>
                <c:pt idx="246">
                  <c:v>25629</c:v>
                </c:pt>
                <c:pt idx="247">
                  <c:v>35835</c:v>
                </c:pt>
                <c:pt idx="248">
                  <c:v>27836</c:v>
                </c:pt>
                <c:pt idx="249">
                  <c:v>38480</c:v>
                </c:pt>
                <c:pt idx="250">
                  <c:v>85132</c:v>
                </c:pt>
                <c:pt idx="251">
                  <c:v>54518</c:v>
                </c:pt>
                <c:pt idx="252">
                  <c:v>2665</c:v>
                </c:pt>
                <c:pt idx="253">
                  <c:v>264</c:v>
                </c:pt>
                <c:pt idx="254">
                  <c:v>258811</c:v>
                </c:pt>
                <c:pt idx="255">
                  <c:v>143957</c:v>
                </c:pt>
                <c:pt idx="256">
                  <c:v>186501</c:v>
                </c:pt>
                <c:pt idx="257">
                  <c:v>37583</c:v>
                </c:pt>
                <c:pt idx="258">
                  <c:v>58815</c:v>
                </c:pt>
                <c:pt idx="259">
                  <c:v>12328</c:v>
                </c:pt>
                <c:pt idx="260">
                  <c:v>10404</c:v>
                </c:pt>
                <c:pt idx="261">
                  <c:v>41992</c:v>
                </c:pt>
                <c:pt idx="262">
                  <c:v>38926</c:v>
                </c:pt>
                <c:pt idx="263">
                  <c:v>66835</c:v>
                </c:pt>
                <c:pt idx="264">
                  <c:v>60983</c:v>
                </c:pt>
                <c:pt idx="265">
                  <c:v>44184</c:v>
                </c:pt>
                <c:pt idx="266">
                  <c:v>101654</c:v>
                </c:pt>
                <c:pt idx="267">
                  <c:v>44582</c:v>
                </c:pt>
                <c:pt idx="268">
                  <c:v>226423</c:v>
                </c:pt>
                <c:pt idx="269">
                  <c:v>49245</c:v>
                </c:pt>
                <c:pt idx="270">
                  <c:v>190824</c:v>
                </c:pt>
                <c:pt idx="271">
                  <c:v>75319</c:v>
                </c:pt>
                <c:pt idx="272">
                  <c:v>145105</c:v>
                </c:pt>
                <c:pt idx="273">
                  <c:v>90319</c:v>
                </c:pt>
                <c:pt idx="274">
                  <c:v>183282</c:v>
                </c:pt>
                <c:pt idx="275">
                  <c:v>167471</c:v>
                </c:pt>
                <c:pt idx="276">
                  <c:v>162586</c:v>
                </c:pt>
                <c:pt idx="277">
                  <c:v>105253</c:v>
                </c:pt>
              </c:numCache>
            </c:numRef>
          </c:val>
          <c:extLst>
            <c:ext xmlns:c16="http://schemas.microsoft.com/office/drawing/2014/chart" uri="{C3380CC4-5D6E-409C-BE32-E72D297353CC}">
              <c16:uniqueId val="{00000000-81F9-4BA9-BD5F-36008A0F4084}"/>
            </c:ext>
          </c:extLst>
        </c:ser>
        <c:dLbls>
          <c:showLegendKey val="0"/>
          <c:showVal val="0"/>
          <c:showCatName val="0"/>
          <c:showSerName val="0"/>
          <c:showPercent val="0"/>
          <c:showBubbleSize val="0"/>
        </c:dLbls>
        <c:gapWidth val="150"/>
        <c:axId val="329575480"/>
        <c:axId val="329575088"/>
      </c:barChart>
      <c:lineChart>
        <c:grouping val="standard"/>
        <c:varyColors val="0"/>
        <c:ser>
          <c:idx val="0"/>
          <c:order val="0"/>
          <c:tx>
            <c:strRef>
              <c:f>'526735 (4)'!$B$1</c:f>
              <c:strCache>
                <c:ptCount val="1"/>
                <c:pt idx="0">
                  <c:v>Close Price</c:v>
                </c:pt>
              </c:strCache>
            </c:strRef>
          </c:tx>
          <c:spPr>
            <a:ln w="28575" cap="rnd">
              <a:solidFill>
                <a:schemeClr val="accent1"/>
              </a:solidFill>
              <a:round/>
            </a:ln>
            <a:effectLst/>
          </c:spPr>
          <c:marker>
            <c:symbol val="none"/>
          </c:marker>
          <c:cat>
            <c:numRef>
              <c:f>'526735 (4)'!$A$2:$A$279</c:f>
              <c:numCache>
                <c:formatCode>d\-mmm\-yy</c:formatCode>
                <c:ptCount val="278"/>
                <c:pt idx="0">
                  <c:v>41376</c:v>
                </c:pt>
                <c:pt idx="1">
                  <c:v>41421</c:v>
                </c:pt>
                <c:pt idx="2">
                  <c:v>41422</c:v>
                </c:pt>
                <c:pt idx="3">
                  <c:v>41423</c:v>
                </c:pt>
                <c:pt idx="4">
                  <c:v>41428</c:v>
                </c:pt>
                <c:pt idx="5">
                  <c:v>41429</c:v>
                </c:pt>
                <c:pt idx="6">
                  <c:v>41430</c:v>
                </c:pt>
                <c:pt idx="7">
                  <c:v>41431</c:v>
                </c:pt>
                <c:pt idx="8">
                  <c:v>41500</c:v>
                </c:pt>
                <c:pt idx="9">
                  <c:v>41506</c:v>
                </c:pt>
                <c:pt idx="10">
                  <c:v>41515</c:v>
                </c:pt>
                <c:pt idx="11">
                  <c:v>41522</c:v>
                </c:pt>
                <c:pt idx="12">
                  <c:v>41523</c:v>
                </c:pt>
                <c:pt idx="13">
                  <c:v>41537</c:v>
                </c:pt>
                <c:pt idx="14">
                  <c:v>41544</c:v>
                </c:pt>
                <c:pt idx="15">
                  <c:v>41547</c:v>
                </c:pt>
                <c:pt idx="16">
                  <c:v>41548</c:v>
                </c:pt>
                <c:pt idx="17">
                  <c:v>41555</c:v>
                </c:pt>
                <c:pt idx="18">
                  <c:v>41557</c:v>
                </c:pt>
                <c:pt idx="19">
                  <c:v>41558</c:v>
                </c:pt>
                <c:pt idx="20">
                  <c:v>41561</c:v>
                </c:pt>
                <c:pt idx="21">
                  <c:v>41564</c:v>
                </c:pt>
                <c:pt idx="22">
                  <c:v>41565</c:v>
                </c:pt>
                <c:pt idx="23">
                  <c:v>41568</c:v>
                </c:pt>
                <c:pt idx="24">
                  <c:v>41569</c:v>
                </c:pt>
                <c:pt idx="25">
                  <c:v>41570</c:v>
                </c:pt>
                <c:pt idx="26">
                  <c:v>41571</c:v>
                </c:pt>
                <c:pt idx="27">
                  <c:v>41576</c:v>
                </c:pt>
                <c:pt idx="28">
                  <c:v>41577</c:v>
                </c:pt>
                <c:pt idx="29">
                  <c:v>41578</c:v>
                </c:pt>
                <c:pt idx="30">
                  <c:v>41579</c:v>
                </c:pt>
                <c:pt idx="31">
                  <c:v>41584</c:v>
                </c:pt>
                <c:pt idx="32">
                  <c:v>41586</c:v>
                </c:pt>
                <c:pt idx="33">
                  <c:v>41589</c:v>
                </c:pt>
                <c:pt idx="34">
                  <c:v>41590</c:v>
                </c:pt>
                <c:pt idx="35">
                  <c:v>41597</c:v>
                </c:pt>
                <c:pt idx="36">
                  <c:v>41598</c:v>
                </c:pt>
                <c:pt idx="37">
                  <c:v>41599</c:v>
                </c:pt>
                <c:pt idx="38">
                  <c:v>41603</c:v>
                </c:pt>
                <c:pt idx="39">
                  <c:v>41604</c:v>
                </c:pt>
                <c:pt idx="40">
                  <c:v>41605</c:v>
                </c:pt>
                <c:pt idx="41">
                  <c:v>41606</c:v>
                </c:pt>
                <c:pt idx="42">
                  <c:v>41607</c:v>
                </c:pt>
                <c:pt idx="43">
                  <c:v>41610</c:v>
                </c:pt>
                <c:pt idx="44">
                  <c:v>41611</c:v>
                </c:pt>
                <c:pt idx="45">
                  <c:v>41612</c:v>
                </c:pt>
                <c:pt idx="46">
                  <c:v>41613</c:v>
                </c:pt>
                <c:pt idx="47">
                  <c:v>41614</c:v>
                </c:pt>
                <c:pt idx="48">
                  <c:v>41617</c:v>
                </c:pt>
                <c:pt idx="49">
                  <c:v>41618</c:v>
                </c:pt>
                <c:pt idx="50">
                  <c:v>41619</c:v>
                </c:pt>
                <c:pt idx="51">
                  <c:v>41620</c:v>
                </c:pt>
                <c:pt idx="52">
                  <c:v>41621</c:v>
                </c:pt>
                <c:pt idx="53">
                  <c:v>41624</c:v>
                </c:pt>
                <c:pt idx="54">
                  <c:v>41625</c:v>
                </c:pt>
                <c:pt idx="55">
                  <c:v>41626</c:v>
                </c:pt>
                <c:pt idx="56">
                  <c:v>41627</c:v>
                </c:pt>
                <c:pt idx="57">
                  <c:v>41628</c:v>
                </c:pt>
                <c:pt idx="58">
                  <c:v>41631</c:v>
                </c:pt>
                <c:pt idx="59">
                  <c:v>41632</c:v>
                </c:pt>
                <c:pt idx="60">
                  <c:v>41634</c:v>
                </c:pt>
                <c:pt idx="61">
                  <c:v>41635</c:v>
                </c:pt>
                <c:pt idx="62">
                  <c:v>41638</c:v>
                </c:pt>
                <c:pt idx="63">
                  <c:v>41639</c:v>
                </c:pt>
                <c:pt idx="64">
                  <c:v>41640</c:v>
                </c:pt>
                <c:pt idx="65">
                  <c:v>41641</c:v>
                </c:pt>
                <c:pt idx="66">
                  <c:v>41642</c:v>
                </c:pt>
                <c:pt idx="67">
                  <c:v>41645</c:v>
                </c:pt>
                <c:pt idx="68">
                  <c:v>41646</c:v>
                </c:pt>
                <c:pt idx="69">
                  <c:v>41647</c:v>
                </c:pt>
                <c:pt idx="70">
                  <c:v>41648</c:v>
                </c:pt>
                <c:pt idx="71">
                  <c:v>41649</c:v>
                </c:pt>
                <c:pt idx="72">
                  <c:v>41652</c:v>
                </c:pt>
                <c:pt idx="73">
                  <c:v>41653</c:v>
                </c:pt>
                <c:pt idx="74">
                  <c:v>41654</c:v>
                </c:pt>
                <c:pt idx="75">
                  <c:v>41655</c:v>
                </c:pt>
                <c:pt idx="76">
                  <c:v>41656</c:v>
                </c:pt>
                <c:pt idx="77">
                  <c:v>41659</c:v>
                </c:pt>
                <c:pt idx="78">
                  <c:v>41660</c:v>
                </c:pt>
                <c:pt idx="79">
                  <c:v>41661</c:v>
                </c:pt>
                <c:pt idx="80">
                  <c:v>41662</c:v>
                </c:pt>
                <c:pt idx="81">
                  <c:v>41663</c:v>
                </c:pt>
                <c:pt idx="82">
                  <c:v>41666</c:v>
                </c:pt>
                <c:pt idx="83">
                  <c:v>41667</c:v>
                </c:pt>
                <c:pt idx="84">
                  <c:v>41668</c:v>
                </c:pt>
                <c:pt idx="85">
                  <c:v>41669</c:v>
                </c:pt>
                <c:pt idx="86">
                  <c:v>41670</c:v>
                </c:pt>
                <c:pt idx="87">
                  <c:v>41673</c:v>
                </c:pt>
                <c:pt idx="88">
                  <c:v>41674</c:v>
                </c:pt>
                <c:pt idx="89">
                  <c:v>41675</c:v>
                </c:pt>
                <c:pt idx="90">
                  <c:v>41676</c:v>
                </c:pt>
                <c:pt idx="91">
                  <c:v>41677</c:v>
                </c:pt>
                <c:pt idx="92">
                  <c:v>41680</c:v>
                </c:pt>
                <c:pt idx="93">
                  <c:v>41681</c:v>
                </c:pt>
                <c:pt idx="94">
                  <c:v>41682</c:v>
                </c:pt>
                <c:pt idx="95">
                  <c:v>41683</c:v>
                </c:pt>
                <c:pt idx="96">
                  <c:v>41684</c:v>
                </c:pt>
                <c:pt idx="97">
                  <c:v>41687</c:v>
                </c:pt>
                <c:pt idx="98">
                  <c:v>41688</c:v>
                </c:pt>
                <c:pt idx="99">
                  <c:v>41689</c:v>
                </c:pt>
                <c:pt idx="100">
                  <c:v>41690</c:v>
                </c:pt>
                <c:pt idx="101">
                  <c:v>41691</c:v>
                </c:pt>
                <c:pt idx="102">
                  <c:v>41694</c:v>
                </c:pt>
                <c:pt idx="103">
                  <c:v>41695</c:v>
                </c:pt>
                <c:pt idx="104">
                  <c:v>41696</c:v>
                </c:pt>
                <c:pt idx="105">
                  <c:v>41698</c:v>
                </c:pt>
                <c:pt idx="106">
                  <c:v>41701</c:v>
                </c:pt>
                <c:pt idx="107">
                  <c:v>41702</c:v>
                </c:pt>
                <c:pt idx="108">
                  <c:v>41703</c:v>
                </c:pt>
                <c:pt idx="109">
                  <c:v>41704</c:v>
                </c:pt>
                <c:pt idx="110">
                  <c:v>41705</c:v>
                </c:pt>
                <c:pt idx="111">
                  <c:v>41708</c:v>
                </c:pt>
                <c:pt idx="112">
                  <c:v>41709</c:v>
                </c:pt>
                <c:pt idx="113">
                  <c:v>41710</c:v>
                </c:pt>
                <c:pt idx="114">
                  <c:v>41711</c:v>
                </c:pt>
                <c:pt idx="115">
                  <c:v>41712</c:v>
                </c:pt>
                <c:pt idx="116">
                  <c:v>41716</c:v>
                </c:pt>
                <c:pt idx="117">
                  <c:v>41717</c:v>
                </c:pt>
                <c:pt idx="118">
                  <c:v>41718</c:v>
                </c:pt>
                <c:pt idx="119">
                  <c:v>41719</c:v>
                </c:pt>
                <c:pt idx="120">
                  <c:v>41722</c:v>
                </c:pt>
                <c:pt idx="121">
                  <c:v>41723</c:v>
                </c:pt>
                <c:pt idx="122">
                  <c:v>41724</c:v>
                </c:pt>
                <c:pt idx="123">
                  <c:v>41725</c:v>
                </c:pt>
                <c:pt idx="124">
                  <c:v>41726</c:v>
                </c:pt>
                <c:pt idx="125">
                  <c:v>41729</c:v>
                </c:pt>
                <c:pt idx="126">
                  <c:v>41730</c:v>
                </c:pt>
                <c:pt idx="127">
                  <c:v>41731</c:v>
                </c:pt>
                <c:pt idx="128">
                  <c:v>41732</c:v>
                </c:pt>
                <c:pt idx="129">
                  <c:v>41733</c:v>
                </c:pt>
                <c:pt idx="130">
                  <c:v>41736</c:v>
                </c:pt>
                <c:pt idx="131">
                  <c:v>41738</c:v>
                </c:pt>
                <c:pt idx="132">
                  <c:v>41739</c:v>
                </c:pt>
                <c:pt idx="133">
                  <c:v>41740</c:v>
                </c:pt>
                <c:pt idx="134">
                  <c:v>41744</c:v>
                </c:pt>
                <c:pt idx="135">
                  <c:v>41745</c:v>
                </c:pt>
                <c:pt idx="136">
                  <c:v>41746</c:v>
                </c:pt>
                <c:pt idx="137">
                  <c:v>41750</c:v>
                </c:pt>
                <c:pt idx="138">
                  <c:v>41751</c:v>
                </c:pt>
                <c:pt idx="139">
                  <c:v>41752</c:v>
                </c:pt>
                <c:pt idx="140">
                  <c:v>41754</c:v>
                </c:pt>
                <c:pt idx="141">
                  <c:v>41757</c:v>
                </c:pt>
                <c:pt idx="142">
                  <c:v>41758</c:v>
                </c:pt>
                <c:pt idx="143">
                  <c:v>41759</c:v>
                </c:pt>
                <c:pt idx="144">
                  <c:v>41761</c:v>
                </c:pt>
                <c:pt idx="145">
                  <c:v>41764</c:v>
                </c:pt>
                <c:pt idx="146">
                  <c:v>41765</c:v>
                </c:pt>
                <c:pt idx="147">
                  <c:v>41766</c:v>
                </c:pt>
                <c:pt idx="148">
                  <c:v>41767</c:v>
                </c:pt>
                <c:pt idx="149">
                  <c:v>41768</c:v>
                </c:pt>
                <c:pt idx="150">
                  <c:v>41771</c:v>
                </c:pt>
                <c:pt idx="151">
                  <c:v>41772</c:v>
                </c:pt>
                <c:pt idx="152">
                  <c:v>41773</c:v>
                </c:pt>
                <c:pt idx="153">
                  <c:v>41774</c:v>
                </c:pt>
                <c:pt idx="154">
                  <c:v>41775</c:v>
                </c:pt>
                <c:pt idx="155">
                  <c:v>41778</c:v>
                </c:pt>
                <c:pt idx="156">
                  <c:v>41779</c:v>
                </c:pt>
                <c:pt idx="157">
                  <c:v>41780</c:v>
                </c:pt>
                <c:pt idx="158">
                  <c:v>41781</c:v>
                </c:pt>
                <c:pt idx="159">
                  <c:v>41782</c:v>
                </c:pt>
                <c:pt idx="160">
                  <c:v>41785</c:v>
                </c:pt>
                <c:pt idx="161">
                  <c:v>41786</c:v>
                </c:pt>
                <c:pt idx="162">
                  <c:v>41787</c:v>
                </c:pt>
                <c:pt idx="163">
                  <c:v>41788</c:v>
                </c:pt>
                <c:pt idx="164">
                  <c:v>41789</c:v>
                </c:pt>
                <c:pt idx="165">
                  <c:v>41792</c:v>
                </c:pt>
                <c:pt idx="166">
                  <c:v>41793</c:v>
                </c:pt>
                <c:pt idx="167">
                  <c:v>41794</c:v>
                </c:pt>
                <c:pt idx="168">
                  <c:v>41795</c:v>
                </c:pt>
                <c:pt idx="169">
                  <c:v>41796</c:v>
                </c:pt>
                <c:pt idx="170">
                  <c:v>41799</c:v>
                </c:pt>
                <c:pt idx="171">
                  <c:v>41800</c:v>
                </c:pt>
                <c:pt idx="172">
                  <c:v>41801</c:v>
                </c:pt>
                <c:pt idx="173">
                  <c:v>41802</c:v>
                </c:pt>
                <c:pt idx="174">
                  <c:v>41803</c:v>
                </c:pt>
                <c:pt idx="175">
                  <c:v>41806</c:v>
                </c:pt>
                <c:pt idx="176">
                  <c:v>41807</c:v>
                </c:pt>
                <c:pt idx="177">
                  <c:v>41808</c:v>
                </c:pt>
                <c:pt idx="178">
                  <c:v>41809</c:v>
                </c:pt>
                <c:pt idx="179">
                  <c:v>41810</c:v>
                </c:pt>
                <c:pt idx="180">
                  <c:v>41813</c:v>
                </c:pt>
                <c:pt idx="181">
                  <c:v>41814</c:v>
                </c:pt>
                <c:pt idx="182">
                  <c:v>41815</c:v>
                </c:pt>
                <c:pt idx="183">
                  <c:v>41816</c:v>
                </c:pt>
                <c:pt idx="184">
                  <c:v>41817</c:v>
                </c:pt>
                <c:pt idx="185">
                  <c:v>41820</c:v>
                </c:pt>
                <c:pt idx="186">
                  <c:v>41821</c:v>
                </c:pt>
                <c:pt idx="187">
                  <c:v>41822</c:v>
                </c:pt>
                <c:pt idx="188">
                  <c:v>41823</c:v>
                </c:pt>
                <c:pt idx="189">
                  <c:v>41824</c:v>
                </c:pt>
                <c:pt idx="190">
                  <c:v>41827</c:v>
                </c:pt>
                <c:pt idx="191">
                  <c:v>41828</c:v>
                </c:pt>
                <c:pt idx="192">
                  <c:v>41829</c:v>
                </c:pt>
                <c:pt idx="193">
                  <c:v>41830</c:v>
                </c:pt>
                <c:pt idx="194">
                  <c:v>41831</c:v>
                </c:pt>
                <c:pt idx="195">
                  <c:v>41834</c:v>
                </c:pt>
                <c:pt idx="196">
                  <c:v>41835</c:v>
                </c:pt>
                <c:pt idx="197">
                  <c:v>41836</c:v>
                </c:pt>
                <c:pt idx="198">
                  <c:v>41837</c:v>
                </c:pt>
                <c:pt idx="199">
                  <c:v>41838</c:v>
                </c:pt>
                <c:pt idx="200">
                  <c:v>41841</c:v>
                </c:pt>
                <c:pt idx="201">
                  <c:v>41842</c:v>
                </c:pt>
                <c:pt idx="202">
                  <c:v>41843</c:v>
                </c:pt>
                <c:pt idx="203">
                  <c:v>41844</c:v>
                </c:pt>
                <c:pt idx="204">
                  <c:v>41845</c:v>
                </c:pt>
                <c:pt idx="205">
                  <c:v>41848</c:v>
                </c:pt>
                <c:pt idx="206">
                  <c:v>41850</c:v>
                </c:pt>
                <c:pt idx="207">
                  <c:v>41851</c:v>
                </c:pt>
                <c:pt idx="208">
                  <c:v>41852</c:v>
                </c:pt>
                <c:pt idx="209">
                  <c:v>41855</c:v>
                </c:pt>
                <c:pt idx="210">
                  <c:v>41856</c:v>
                </c:pt>
                <c:pt idx="211">
                  <c:v>41857</c:v>
                </c:pt>
                <c:pt idx="212">
                  <c:v>41858</c:v>
                </c:pt>
                <c:pt idx="213">
                  <c:v>41859</c:v>
                </c:pt>
                <c:pt idx="214">
                  <c:v>41862</c:v>
                </c:pt>
                <c:pt idx="215">
                  <c:v>41863</c:v>
                </c:pt>
                <c:pt idx="216">
                  <c:v>41864</c:v>
                </c:pt>
                <c:pt idx="217">
                  <c:v>41865</c:v>
                </c:pt>
                <c:pt idx="218">
                  <c:v>41869</c:v>
                </c:pt>
                <c:pt idx="219">
                  <c:v>41870</c:v>
                </c:pt>
                <c:pt idx="220">
                  <c:v>41871</c:v>
                </c:pt>
                <c:pt idx="221">
                  <c:v>41872</c:v>
                </c:pt>
                <c:pt idx="222">
                  <c:v>41873</c:v>
                </c:pt>
                <c:pt idx="223">
                  <c:v>41876</c:v>
                </c:pt>
                <c:pt idx="224">
                  <c:v>41877</c:v>
                </c:pt>
                <c:pt idx="225">
                  <c:v>41878</c:v>
                </c:pt>
                <c:pt idx="226">
                  <c:v>41879</c:v>
                </c:pt>
                <c:pt idx="227">
                  <c:v>41883</c:v>
                </c:pt>
                <c:pt idx="228">
                  <c:v>41884</c:v>
                </c:pt>
                <c:pt idx="229">
                  <c:v>41885</c:v>
                </c:pt>
                <c:pt idx="230">
                  <c:v>41886</c:v>
                </c:pt>
                <c:pt idx="231">
                  <c:v>41887</c:v>
                </c:pt>
                <c:pt idx="232">
                  <c:v>41890</c:v>
                </c:pt>
                <c:pt idx="233">
                  <c:v>41891</c:v>
                </c:pt>
                <c:pt idx="234">
                  <c:v>41892</c:v>
                </c:pt>
                <c:pt idx="235">
                  <c:v>41893</c:v>
                </c:pt>
                <c:pt idx="236">
                  <c:v>41894</c:v>
                </c:pt>
                <c:pt idx="237">
                  <c:v>41897</c:v>
                </c:pt>
                <c:pt idx="238">
                  <c:v>41898</c:v>
                </c:pt>
                <c:pt idx="239">
                  <c:v>41899</c:v>
                </c:pt>
                <c:pt idx="240">
                  <c:v>41900</c:v>
                </c:pt>
                <c:pt idx="241">
                  <c:v>41901</c:v>
                </c:pt>
                <c:pt idx="242">
                  <c:v>41904</c:v>
                </c:pt>
                <c:pt idx="243">
                  <c:v>41905</c:v>
                </c:pt>
                <c:pt idx="244">
                  <c:v>41906</c:v>
                </c:pt>
                <c:pt idx="245">
                  <c:v>41907</c:v>
                </c:pt>
                <c:pt idx="246">
                  <c:v>41908</c:v>
                </c:pt>
                <c:pt idx="247">
                  <c:v>41911</c:v>
                </c:pt>
                <c:pt idx="248">
                  <c:v>41912</c:v>
                </c:pt>
                <c:pt idx="249">
                  <c:v>41913</c:v>
                </c:pt>
                <c:pt idx="250">
                  <c:v>41919</c:v>
                </c:pt>
                <c:pt idx="251">
                  <c:v>41920</c:v>
                </c:pt>
                <c:pt idx="252">
                  <c:v>41921</c:v>
                </c:pt>
                <c:pt idx="253">
                  <c:v>41922</c:v>
                </c:pt>
                <c:pt idx="254">
                  <c:v>41925</c:v>
                </c:pt>
                <c:pt idx="255">
                  <c:v>41926</c:v>
                </c:pt>
                <c:pt idx="256">
                  <c:v>41928</c:v>
                </c:pt>
                <c:pt idx="257">
                  <c:v>41929</c:v>
                </c:pt>
                <c:pt idx="258">
                  <c:v>41932</c:v>
                </c:pt>
                <c:pt idx="259">
                  <c:v>41933</c:v>
                </c:pt>
                <c:pt idx="260">
                  <c:v>41934</c:v>
                </c:pt>
                <c:pt idx="261">
                  <c:v>41935</c:v>
                </c:pt>
                <c:pt idx="262">
                  <c:v>41939</c:v>
                </c:pt>
                <c:pt idx="263">
                  <c:v>41940</c:v>
                </c:pt>
                <c:pt idx="264">
                  <c:v>41941</c:v>
                </c:pt>
                <c:pt idx="265">
                  <c:v>41942</c:v>
                </c:pt>
                <c:pt idx="266">
                  <c:v>41943</c:v>
                </c:pt>
                <c:pt idx="267">
                  <c:v>41946</c:v>
                </c:pt>
                <c:pt idx="268">
                  <c:v>41948</c:v>
                </c:pt>
                <c:pt idx="269">
                  <c:v>41950</c:v>
                </c:pt>
                <c:pt idx="270">
                  <c:v>41953</c:v>
                </c:pt>
                <c:pt idx="271">
                  <c:v>41954</c:v>
                </c:pt>
                <c:pt idx="272">
                  <c:v>41955</c:v>
                </c:pt>
                <c:pt idx="273">
                  <c:v>41956</c:v>
                </c:pt>
                <c:pt idx="274">
                  <c:v>41957</c:v>
                </c:pt>
                <c:pt idx="275">
                  <c:v>41960</c:v>
                </c:pt>
                <c:pt idx="276">
                  <c:v>41961</c:v>
                </c:pt>
                <c:pt idx="277">
                  <c:v>41962</c:v>
                </c:pt>
              </c:numCache>
            </c:numRef>
          </c:cat>
          <c:val>
            <c:numRef>
              <c:f>'526735 (4)'!$B$2:$B$279</c:f>
              <c:numCache>
                <c:formatCode>General</c:formatCode>
                <c:ptCount val="278"/>
                <c:pt idx="0">
                  <c:v>9.6</c:v>
                </c:pt>
                <c:pt idx="1">
                  <c:v>10.08</c:v>
                </c:pt>
                <c:pt idx="2">
                  <c:v>10.58</c:v>
                </c:pt>
                <c:pt idx="3">
                  <c:v>11.1</c:v>
                </c:pt>
                <c:pt idx="4">
                  <c:v>11.65</c:v>
                </c:pt>
                <c:pt idx="5">
                  <c:v>12.23</c:v>
                </c:pt>
                <c:pt idx="6">
                  <c:v>12.84</c:v>
                </c:pt>
                <c:pt idx="7">
                  <c:v>13.48</c:v>
                </c:pt>
                <c:pt idx="8">
                  <c:v>150.15</c:v>
                </c:pt>
                <c:pt idx="9">
                  <c:v>150</c:v>
                </c:pt>
                <c:pt idx="10">
                  <c:v>148</c:v>
                </c:pt>
                <c:pt idx="11">
                  <c:v>140.65</c:v>
                </c:pt>
                <c:pt idx="12">
                  <c:v>134</c:v>
                </c:pt>
                <c:pt idx="13">
                  <c:v>130</c:v>
                </c:pt>
                <c:pt idx="14">
                  <c:v>123.55</c:v>
                </c:pt>
                <c:pt idx="15">
                  <c:v>129.69999999999999</c:v>
                </c:pt>
                <c:pt idx="16">
                  <c:v>136.15</c:v>
                </c:pt>
                <c:pt idx="17">
                  <c:v>139</c:v>
                </c:pt>
                <c:pt idx="18">
                  <c:v>138</c:v>
                </c:pt>
                <c:pt idx="19">
                  <c:v>138</c:v>
                </c:pt>
                <c:pt idx="20">
                  <c:v>138</c:v>
                </c:pt>
                <c:pt idx="21">
                  <c:v>139</c:v>
                </c:pt>
                <c:pt idx="22">
                  <c:v>139</c:v>
                </c:pt>
                <c:pt idx="23">
                  <c:v>142</c:v>
                </c:pt>
                <c:pt idx="24">
                  <c:v>148</c:v>
                </c:pt>
                <c:pt idx="25">
                  <c:v>149</c:v>
                </c:pt>
                <c:pt idx="26">
                  <c:v>155.1</c:v>
                </c:pt>
                <c:pt idx="27">
                  <c:v>151</c:v>
                </c:pt>
                <c:pt idx="28">
                  <c:v>154</c:v>
                </c:pt>
                <c:pt idx="29">
                  <c:v>154.4</c:v>
                </c:pt>
                <c:pt idx="30">
                  <c:v>153</c:v>
                </c:pt>
                <c:pt idx="31">
                  <c:v>150</c:v>
                </c:pt>
                <c:pt idx="32">
                  <c:v>157</c:v>
                </c:pt>
                <c:pt idx="33">
                  <c:v>151</c:v>
                </c:pt>
                <c:pt idx="34">
                  <c:v>148</c:v>
                </c:pt>
                <c:pt idx="35">
                  <c:v>145</c:v>
                </c:pt>
                <c:pt idx="36">
                  <c:v>148.19999999999999</c:v>
                </c:pt>
                <c:pt idx="37">
                  <c:v>142.5</c:v>
                </c:pt>
                <c:pt idx="38">
                  <c:v>148.1</c:v>
                </c:pt>
                <c:pt idx="39">
                  <c:v>146.19999999999999</c:v>
                </c:pt>
                <c:pt idx="40">
                  <c:v>152.5</c:v>
                </c:pt>
                <c:pt idx="41">
                  <c:v>154</c:v>
                </c:pt>
                <c:pt idx="42">
                  <c:v>157</c:v>
                </c:pt>
                <c:pt idx="43">
                  <c:v>161.5</c:v>
                </c:pt>
                <c:pt idx="44">
                  <c:v>163</c:v>
                </c:pt>
                <c:pt idx="45">
                  <c:v>164.35</c:v>
                </c:pt>
                <c:pt idx="46">
                  <c:v>164</c:v>
                </c:pt>
                <c:pt idx="47">
                  <c:v>166</c:v>
                </c:pt>
                <c:pt idx="48">
                  <c:v>165</c:v>
                </c:pt>
                <c:pt idx="49">
                  <c:v>171</c:v>
                </c:pt>
                <c:pt idx="50">
                  <c:v>178</c:v>
                </c:pt>
                <c:pt idx="51">
                  <c:v>182</c:v>
                </c:pt>
                <c:pt idx="52">
                  <c:v>186</c:v>
                </c:pt>
                <c:pt idx="53">
                  <c:v>191</c:v>
                </c:pt>
                <c:pt idx="54">
                  <c:v>192</c:v>
                </c:pt>
                <c:pt idx="55">
                  <c:v>200</c:v>
                </c:pt>
                <c:pt idx="56">
                  <c:v>197</c:v>
                </c:pt>
                <c:pt idx="57">
                  <c:v>196</c:v>
                </c:pt>
                <c:pt idx="58">
                  <c:v>200</c:v>
                </c:pt>
                <c:pt idx="59">
                  <c:v>201</c:v>
                </c:pt>
                <c:pt idx="60">
                  <c:v>200</c:v>
                </c:pt>
                <c:pt idx="61">
                  <c:v>203</c:v>
                </c:pt>
                <c:pt idx="62">
                  <c:v>202</c:v>
                </c:pt>
                <c:pt idx="63">
                  <c:v>199</c:v>
                </c:pt>
                <c:pt idx="64">
                  <c:v>192</c:v>
                </c:pt>
                <c:pt idx="65">
                  <c:v>193</c:v>
                </c:pt>
                <c:pt idx="66">
                  <c:v>187</c:v>
                </c:pt>
                <c:pt idx="67">
                  <c:v>191</c:v>
                </c:pt>
                <c:pt idx="68">
                  <c:v>192</c:v>
                </c:pt>
                <c:pt idx="69">
                  <c:v>172.85</c:v>
                </c:pt>
                <c:pt idx="70">
                  <c:v>189</c:v>
                </c:pt>
                <c:pt idx="71">
                  <c:v>201</c:v>
                </c:pt>
                <c:pt idx="72">
                  <c:v>204.5</c:v>
                </c:pt>
                <c:pt idx="73">
                  <c:v>209</c:v>
                </c:pt>
                <c:pt idx="74">
                  <c:v>210.7</c:v>
                </c:pt>
                <c:pt idx="75">
                  <c:v>214.95</c:v>
                </c:pt>
                <c:pt idx="76">
                  <c:v>209.75</c:v>
                </c:pt>
                <c:pt idx="77">
                  <c:v>228.5</c:v>
                </c:pt>
                <c:pt idx="78">
                  <c:v>251.35</c:v>
                </c:pt>
                <c:pt idx="79">
                  <c:v>264</c:v>
                </c:pt>
                <c:pt idx="80">
                  <c:v>268</c:v>
                </c:pt>
                <c:pt idx="81">
                  <c:v>260.60000000000002</c:v>
                </c:pt>
                <c:pt idx="82">
                  <c:v>263.95</c:v>
                </c:pt>
                <c:pt idx="83">
                  <c:v>263.55</c:v>
                </c:pt>
                <c:pt idx="84">
                  <c:v>263.85000000000002</c:v>
                </c:pt>
                <c:pt idx="85">
                  <c:v>262.95</c:v>
                </c:pt>
                <c:pt idx="86">
                  <c:v>262</c:v>
                </c:pt>
                <c:pt idx="87">
                  <c:v>261.75</c:v>
                </c:pt>
                <c:pt idx="88">
                  <c:v>261.5</c:v>
                </c:pt>
                <c:pt idx="89">
                  <c:v>261.5</c:v>
                </c:pt>
                <c:pt idx="90">
                  <c:v>261.2</c:v>
                </c:pt>
                <c:pt idx="91">
                  <c:v>261.5</c:v>
                </c:pt>
                <c:pt idx="92">
                  <c:v>261.60000000000002</c:v>
                </c:pt>
                <c:pt idx="93">
                  <c:v>261.7</c:v>
                </c:pt>
                <c:pt idx="94">
                  <c:v>261.5</c:v>
                </c:pt>
                <c:pt idx="95">
                  <c:v>261.35000000000002</c:v>
                </c:pt>
                <c:pt idx="96">
                  <c:v>261.25</c:v>
                </c:pt>
                <c:pt idx="97">
                  <c:v>261.2</c:v>
                </c:pt>
                <c:pt idx="98">
                  <c:v>261.3</c:v>
                </c:pt>
                <c:pt idx="99">
                  <c:v>261.45</c:v>
                </c:pt>
                <c:pt idx="100">
                  <c:v>261.45</c:v>
                </c:pt>
                <c:pt idx="101">
                  <c:v>261.45</c:v>
                </c:pt>
                <c:pt idx="102">
                  <c:v>261.45</c:v>
                </c:pt>
                <c:pt idx="103">
                  <c:v>261.45</c:v>
                </c:pt>
                <c:pt idx="104">
                  <c:v>261.5</c:v>
                </c:pt>
                <c:pt idx="105">
                  <c:v>261.45</c:v>
                </c:pt>
                <c:pt idx="106">
                  <c:v>261.3</c:v>
                </c:pt>
                <c:pt idx="107">
                  <c:v>261.39999999999998</c:v>
                </c:pt>
                <c:pt idx="108">
                  <c:v>256.85000000000002</c:v>
                </c:pt>
                <c:pt idx="109">
                  <c:v>258</c:v>
                </c:pt>
                <c:pt idx="110">
                  <c:v>258</c:v>
                </c:pt>
                <c:pt idx="111">
                  <c:v>257.85000000000002</c:v>
                </c:pt>
                <c:pt idx="112">
                  <c:v>258</c:v>
                </c:pt>
                <c:pt idx="113">
                  <c:v>258</c:v>
                </c:pt>
                <c:pt idx="114">
                  <c:v>257.95</c:v>
                </c:pt>
                <c:pt idx="115">
                  <c:v>257.95</c:v>
                </c:pt>
                <c:pt idx="116">
                  <c:v>257.95</c:v>
                </c:pt>
                <c:pt idx="117">
                  <c:v>257.89999999999998</c:v>
                </c:pt>
                <c:pt idx="118">
                  <c:v>257.89999999999998</c:v>
                </c:pt>
                <c:pt idx="119">
                  <c:v>257.35000000000002</c:v>
                </c:pt>
                <c:pt idx="120">
                  <c:v>257.95</c:v>
                </c:pt>
                <c:pt idx="121">
                  <c:v>250.8</c:v>
                </c:pt>
                <c:pt idx="122">
                  <c:v>246.95</c:v>
                </c:pt>
                <c:pt idx="123">
                  <c:v>246.8</c:v>
                </c:pt>
                <c:pt idx="124">
                  <c:v>246.6</c:v>
                </c:pt>
                <c:pt idx="125">
                  <c:v>246.9</c:v>
                </c:pt>
                <c:pt idx="126">
                  <c:v>246.7</c:v>
                </c:pt>
                <c:pt idx="127">
                  <c:v>246.95</c:v>
                </c:pt>
                <c:pt idx="128">
                  <c:v>246.95</c:v>
                </c:pt>
                <c:pt idx="129">
                  <c:v>246.9</c:v>
                </c:pt>
                <c:pt idx="130">
                  <c:v>246.95</c:v>
                </c:pt>
                <c:pt idx="131">
                  <c:v>246.5</c:v>
                </c:pt>
                <c:pt idx="132">
                  <c:v>239.1</c:v>
                </c:pt>
                <c:pt idx="133">
                  <c:v>240.45</c:v>
                </c:pt>
                <c:pt idx="134">
                  <c:v>241</c:v>
                </c:pt>
                <c:pt idx="135">
                  <c:v>241.6</c:v>
                </c:pt>
                <c:pt idx="136">
                  <c:v>249.25</c:v>
                </c:pt>
                <c:pt idx="137">
                  <c:v>245.6</c:v>
                </c:pt>
                <c:pt idx="138">
                  <c:v>245.8</c:v>
                </c:pt>
                <c:pt idx="139">
                  <c:v>241.8</c:v>
                </c:pt>
                <c:pt idx="140">
                  <c:v>232.25</c:v>
                </c:pt>
                <c:pt idx="141">
                  <c:v>226.6</c:v>
                </c:pt>
                <c:pt idx="142">
                  <c:v>226.55</c:v>
                </c:pt>
                <c:pt idx="143">
                  <c:v>225.9</c:v>
                </c:pt>
                <c:pt idx="144">
                  <c:v>225.9</c:v>
                </c:pt>
                <c:pt idx="145">
                  <c:v>225.6</c:v>
                </c:pt>
                <c:pt idx="146">
                  <c:v>224.6</c:v>
                </c:pt>
                <c:pt idx="147">
                  <c:v>225.7</c:v>
                </c:pt>
                <c:pt idx="148">
                  <c:v>225.75</c:v>
                </c:pt>
                <c:pt idx="149">
                  <c:v>225.85</c:v>
                </c:pt>
                <c:pt idx="150">
                  <c:v>225.75</c:v>
                </c:pt>
                <c:pt idx="151">
                  <c:v>228.85</c:v>
                </c:pt>
                <c:pt idx="152">
                  <c:v>228.95</c:v>
                </c:pt>
                <c:pt idx="153">
                  <c:v>228.95</c:v>
                </c:pt>
                <c:pt idx="154">
                  <c:v>234</c:v>
                </c:pt>
                <c:pt idx="155">
                  <c:v>234</c:v>
                </c:pt>
                <c:pt idx="156">
                  <c:v>233.95</c:v>
                </c:pt>
                <c:pt idx="157">
                  <c:v>236.85</c:v>
                </c:pt>
                <c:pt idx="158">
                  <c:v>246.95</c:v>
                </c:pt>
                <c:pt idx="159">
                  <c:v>248.3</c:v>
                </c:pt>
                <c:pt idx="160">
                  <c:v>252.55</c:v>
                </c:pt>
                <c:pt idx="161">
                  <c:v>252.85</c:v>
                </c:pt>
                <c:pt idx="162">
                  <c:v>258</c:v>
                </c:pt>
                <c:pt idx="163">
                  <c:v>258.8</c:v>
                </c:pt>
                <c:pt idx="164">
                  <c:v>258.7</c:v>
                </c:pt>
                <c:pt idx="165">
                  <c:v>258.8</c:v>
                </c:pt>
                <c:pt idx="166">
                  <c:v>258.7</c:v>
                </c:pt>
                <c:pt idx="167">
                  <c:v>258.55</c:v>
                </c:pt>
                <c:pt idx="168">
                  <c:v>257.8</c:v>
                </c:pt>
                <c:pt idx="169">
                  <c:v>258.75</c:v>
                </c:pt>
                <c:pt idx="170">
                  <c:v>258.8</c:v>
                </c:pt>
                <c:pt idx="171">
                  <c:v>259.95</c:v>
                </c:pt>
                <c:pt idx="172">
                  <c:v>265.35000000000002</c:v>
                </c:pt>
                <c:pt idx="173">
                  <c:v>271.10000000000002</c:v>
                </c:pt>
                <c:pt idx="174">
                  <c:v>279.25</c:v>
                </c:pt>
                <c:pt idx="175">
                  <c:v>281.25</c:v>
                </c:pt>
                <c:pt idx="176">
                  <c:v>282</c:v>
                </c:pt>
                <c:pt idx="177">
                  <c:v>284.89999999999998</c:v>
                </c:pt>
                <c:pt idx="178">
                  <c:v>290.55</c:v>
                </c:pt>
                <c:pt idx="179">
                  <c:v>291.2</c:v>
                </c:pt>
                <c:pt idx="180">
                  <c:v>293.64999999999998</c:v>
                </c:pt>
                <c:pt idx="181">
                  <c:v>293.64999999999998</c:v>
                </c:pt>
                <c:pt idx="182">
                  <c:v>294.8</c:v>
                </c:pt>
                <c:pt idx="183">
                  <c:v>296.7</c:v>
                </c:pt>
                <c:pt idx="184">
                  <c:v>302.85000000000002</c:v>
                </c:pt>
                <c:pt idx="185">
                  <c:v>303.3</c:v>
                </c:pt>
                <c:pt idx="186">
                  <c:v>305.39999999999998</c:v>
                </c:pt>
                <c:pt idx="187">
                  <c:v>310.60000000000002</c:v>
                </c:pt>
                <c:pt idx="188">
                  <c:v>318.2</c:v>
                </c:pt>
                <c:pt idx="189">
                  <c:v>324.85000000000002</c:v>
                </c:pt>
                <c:pt idx="190">
                  <c:v>329.8</c:v>
                </c:pt>
                <c:pt idx="191">
                  <c:v>329.05</c:v>
                </c:pt>
                <c:pt idx="192">
                  <c:v>338.85</c:v>
                </c:pt>
                <c:pt idx="193">
                  <c:v>341.45</c:v>
                </c:pt>
                <c:pt idx="194">
                  <c:v>341.85</c:v>
                </c:pt>
                <c:pt idx="195">
                  <c:v>349.2</c:v>
                </c:pt>
                <c:pt idx="196">
                  <c:v>355.15</c:v>
                </c:pt>
                <c:pt idx="197">
                  <c:v>362.05</c:v>
                </c:pt>
                <c:pt idx="198">
                  <c:v>363.15</c:v>
                </c:pt>
                <c:pt idx="199">
                  <c:v>363.7</c:v>
                </c:pt>
                <c:pt idx="200">
                  <c:v>371.7</c:v>
                </c:pt>
                <c:pt idx="201">
                  <c:v>372.75</c:v>
                </c:pt>
                <c:pt idx="202">
                  <c:v>370.45</c:v>
                </c:pt>
                <c:pt idx="203">
                  <c:v>371</c:v>
                </c:pt>
                <c:pt idx="204">
                  <c:v>366.55</c:v>
                </c:pt>
                <c:pt idx="205">
                  <c:v>374</c:v>
                </c:pt>
                <c:pt idx="206">
                  <c:v>380.85</c:v>
                </c:pt>
                <c:pt idx="207">
                  <c:v>381.45</c:v>
                </c:pt>
                <c:pt idx="208">
                  <c:v>382.3</c:v>
                </c:pt>
                <c:pt idx="209">
                  <c:v>383.8</c:v>
                </c:pt>
                <c:pt idx="210">
                  <c:v>385.25</c:v>
                </c:pt>
                <c:pt idx="211">
                  <c:v>377.25</c:v>
                </c:pt>
                <c:pt idx="212">
                  <c:v>437.4</c:v>
                </c:pt>
                <c:pt idx="213">
                  <c:v>442.5</c:v>
                </c:pt>
                <c:pt idx="214">
                  <c:v>425.3</c:v>
                </c:pt>
                <c:pt idx="215">
                  <c:v>426.95</c:v>
                </c:pt>
                <c:pt idx="216">
                  <c:v>417.05</c:v>
                </c:pt>
                <c:pt idx="217">
                  <c:v>423.9</c:v>
                </c:pt>
                <c:pt idx="218">
                  <c:v>426.6</c:v>
                </c:pt>
                <c:pt idx="219">
                  <c:v>409.45</c:v>
                </c:pt>
                <c:pt idx="220">
                  <c:v>376.3</c:v>
                </c:pt>
                <c:pt idx="221">
                  <c:v>363.05</c:v>
                </c:pt>
                <c:pt idx="222">
                  <c:v>363.95</c:v>
                </c:pt>
                <c:pt idx="223">
                  <c:v>366.45</c:v>
                </c:pt>
                <c:pt idx="224">
                  <c:v>353.1</c:v>
                </c:pt>
                <c:pt idx="225">
                  <c:v>356.35</c:v>
                </c:pt>
                <c:pt idx="226">
                  <c:v>357.1</c:v>
                </c:pt>
                <c:pt idx="227">
                  <c:v>360.25</c:v>
                </c:pt>
                <c:pt idx="228">
                  <c:v>363.4</c:v>
                </c:pt>
                <c:pt idx="229">
                  <c:v>362.15</c:v>
                </c:pt>
                <c:pt idx="230">
                  <c:v>357.75</c:v>
                </c:pt>
                <c:pt idx="231">
                  <c:v>369.85</c:v>
                </c:pt>
                <c:pt idx="232">
                  <c:v>360.5</c:v>
                </c:pt>
                <c:pt idx="233">
                  <c:v>359.7</c:v>
                </c:pt>
                <c:pt idx="234">
                  <c:v>354.45</c:v>
                </c:pt>
                <c:pt idx="235">
                  <c:v>349.1</c:v>
                </c:pt>
                <c:pt idx="236">
                  <c:v>341.05</c:v>
                </c:pt>
                <c:pt idx="237">
                  <c:v>333.7</c:v>
                </c:pt>
                <c:pt idx="238">
                  <c:v>286.8</c:v>
                </c:pt>
                <c:pt idx="239">
                  <c:v>278.64999999999998</c:v>
                </c:pt>
                <c:pt idx="240">
                  <c:v>329.8</c:v>
                </c:pt>
                <c:pt idx="241">
                  <c:v>335.05</c:v>
                </c:pt>
                <c:pt idx="242">
                  <c:v>333.5</c:v>
                </c:pt>
                <c:pt idx="243">
                  <c:v>316</c:v>
                </c:pt>
                <c:pt idx="244">
                  <c:v>316.5</c:v>
                </c:pt>
                <c:pt idx="245">
                  <c:v>299.05</c:v>
                </c:pt>
                <c:pt idx="246">
                  <c:v>284.05</c:v>
                </c:pt>
                <c:pt idx="247">
                  <c:v>273.75</c:v>
                </c:pt>
                <c:pt idx="248">
                  <c:v>255.9</c:v>
                </c:pt>
                <c:pt idx="249">
                  <c:v>217</c:v>
                </c:pt>
                <c:pt idx="250">
                  <c:v>195.3</c:v>
                </c:pt>
                <c:pt idx="251">
                  <c:v>175.8</c:v>
                </c:pt>
                <c:pt idx="252">
                  <c:v>158.25</c:v>
                </c:pt>
                <c:pt idx="253">
                  <c:v>150.35</c:v>
                </c:pt>
                <c:pt idx="254">
                  <c:v>144.9</c:v>
                </c:pt>
                <c:pt idx="255">
                  <c:v>137.69999999999999</c:v>
                </c:pt>
                <c:pt idx="256">
                  <c:v>131</c:v>
                </c:pt>
                <c:pt idx="257">
                  <c:v>124.45</c:v>
                </c:pt>
                <c:pt idx="258">
                  <c:v>118.3</c:v>
                </c:pt>
                <c:pt idx="259">
                  <c:v>113.25</c:v>
                </c:pt>
                <c:pt idx="260">
                  <c:v>118.9</c:v>
                </c:pt>
                <c:pt idx="261">
                  <c:v>118.7</c:v>
                </c:pt>
                <c:pt idx="262">
                  <c:v>113.75</c:v>
                </c:pt>
                <c:pt idx="263">
                  <c:v>114.1</c:v>
                </c:pt>
                <c:pt idx="264">
                  <c:v>115.3</c:v>
                </c:pt>
                <c:pt idx="265">
                  <c:v>119.3</c:v>
                </c:pt>
                <c:pt idx="266">
                  <c:v>123.3</c:v>
                </c:pt>
                <c:pt idx="267">
                  <c:v>129.44999999999999</c:v>
                </c:pt>
                <c:pt idx="268">
                  <c:v>123</c:v>
                </c:pt>
                <c:pt idx="269">
                  <c:v>116.85</c:v>
                </c:pt>
                <c:pt idx="270">
                  <c:v>122.25</c:v>
                </c:pt>
                <c:pt idx="271">
                  <c:v>127.75</c:v>
                </c:pt>
                <c:pt idx="272">
                  <c:v>134</c:v>
                </c:pt>
                <c:pt idx="273">
                  <c:v>139.94999999999999</c:v>
                </c:pt>
                <c:pt idx="274">
                  <c:v>146.9</c:v>
                </c:pt>
                <c:pt idx="275">
                  <c:v>154</c:v>
                </c:pt>
                <c:pt idx="276">
                  <c:v>160.85</c:v>
                </c:pt>
                <c:pt idx="277">
                  <c:v>162.30000000000001</c:v>
                </c:pt>
              </c:numCache>
            </c:numRef>
          </c:val>
          <c:smooth val="0"/>
          <c:extLst>
            <c:ext xmlns:c16="http://schemas.microsoft.com/office/drawing/2014/chart" uri="{C3380CC4-5D6E-409C-BE32-E72D297353CC}">
              <c16:uniqueId val="{00000001-81F9-4BA9-BD5F-36008A0F4084}"/>
            </c:ext>
          </c:extLst>
        </c:ser>
        <c:dLbls>
          <c:showLegendKey val="0"/>
          <c:showVal val="0"/>
          <c:showCatName val="0"/>
          <c:showSerName val="0"/>
          <c:showPercent val="0"/>
          <c:showBubbleSize val="0"/>
        </c:dLbls>
        <c:marker val="1"/>
        <c:smooth val="0"/>
        <c:axId val="329579400"/>
        <c:axId val="329574696"/>
      </c:lineChart>
      <c:dateAx>
        <c:axId val="329579400"/>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574696"/>
        <c:crosses val="autoZero"/>
        <c:auto val="1"/>
        <c:lblOffset val="100"/>
        <c:baseTimeUnit val="days"/>
      </c:dateAx>
      <c:valAx>
        <c:axId val="329574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579400"/>
        <c:crosses val="autoZero"/>
        <c:crossBetween val="between"/>
      </c:valAx>
      <c:valAx>
        <c:axId val="3295750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575480"/>
        <c:crosses val="max"/>
        <c:crossBetween val="between"/>
      </c:valAx>
      <c:dateAx>
        <c:axId val="329575480"/>
        <c:scaling>
          <c:orientation val="minMax"/>
        </c:scaling>
        <c:delete val="1"/>
        <c:axPos val="b"/>
        <c:numFmt formatCode="d\-mmm\-yy" sourceLinked="1"/>
        <c:majorTickMark val="out"/>
        <c:minorTickMark val="none"/>
        <c:tickLblPos val="nextTo"/>
        <c:crossAx val="329575088"/>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87E24-F8F3-4B7C-BA1F-D03BEAD224AD}" type="doc">
      <dgm:prSet loTypeId="urn:microsoft.com/office/officeart/2005/8/layout/pyramid2" loCatId="list" qsTypeId="urn:microsoft.com/office/officeart/2005/8/quickstyle/simple1" qsCatId="simple" csTypeId="urn:microsoft.com/office/officeart/2005/8/colors/colorful1" csCatId="colorful" phldr="1"/>
      <dgm:spPr/>
    </dgm:pt>
    <dgm:pt modelId="{33F61331-AB3D-4AC2-8821-5FE291654DE2}">
      <dgm:prSet phldrT="[Text]" custT="1"/>
      <dgm:spPr/>
      <dgm:t>
        <a:bodyPr lIns="36000" rIns="36000" anchor="ctr" anchorCtr="1"/>
        <a:lstStyle/>
        <a:p>
          <a:r>
            <a:rPr lang="en-US" sz="1800" b="1" dirty="0">
              <a:latin typeface="Arial" panose="020B0604020202020204" pitchFamily="34" charset="0"/>
              <a:cs typeface="Arial" panose="020B0604020202020204" pitchFamily="34" charset="0"/>
            </a:rPr>
            <a:t>Administrative warning</a:t>
          </a:r>
          <a:endParaRPr lang="en-IN" sz="1800" b="1" dirty="0">
            <a:latin typeface="Arial" panose="020B0604020202020204" pitchFamily="34" charset="0"/>
            <a:cs typeface="Arial" panose="020B0604020202020204" pitchFamily="34" charset="0"/>
          </a:endParaRPr>
        </a:p>
      </dgm:t>
    </dgm:pt>
    <dgm:pt modelId="{67923072-C1EF-4A15-B55E-9840C4A0A783}" type="parTrans" cxnId="{A920A571-9095-4A4A-A2AC-2D5C655EF6DD}">
      <dgm:prSet/>
      <dgm:spPr/>
      <dgm:t>
        <a:bodyPr/>
        <a:lstStyle/>
        <a:p>
          <a:endParaRPr lang="en-IN" sz="2400" b="1"/>
        </a:p>
      </dgm:t>
    </dgm:pt>
    <dgm:pt modelId="{F606888A-3275-4BF1-9FBE-9645745EBEDD}" type="sibTrans" cxnId="{A920A571-9095-4A4A-A2AC-2D5C655EF6DD}">
      <dgm:prSet/>
      <dgm:spPr/>
      <dgm:t>
        <a:bodyPr/>
        <a:lstStyle/>
        <a:p>
          <a:endParaRPr lang="en-IN" sz="2400" b="1"/>
        </a:p>
      </dgm:t>
    </dgm:pt>
    <dgm:pt modelId="{B2D7BD3D-5DA1-42B4-91FA-BF8635DB1D4A}">
      <dgm:prSet custT="1"/>
      <dgm:spPr/>
      <dgm:t>
        <a:bodyPr lIns="36000" rIns="36000" anchor="ctr" anchorCtr="1"/>
        <a:lstStyle/>
        <a:p>
          <a:r>
            <a:rPr lang="en-US" sz="1800" b="1">
              <a:latin typeface="Arial" panose="020B0604020202020204" pitchFamily="34" charset="0"/>
              <a:cs typeface="Arial" panose="020B0604020202020204" pitchFamily="34" charset="0"/>
            </a:rPr>
            <a:t>Adjudication</a:t>
          </a:r>
        </a:p>
        <a:p>
          <a:r>
            <a:rPr lang="en-US" sz="1800" b="1">
              <a:latin typeface="Arial" panose="020B0604020202020204" pitchFamily="34" charset="0"/>
              <a:cs typeface="Arial" panose="020B0604020202020204" pitchFamily="34" charset="0"/>
            </a:rPr>
            <a:t>For levy of penalty</a:t>
          </a:r>
          <a:endParaRPr lang="en-IN" sz="1800" b="1" dirty="0">
            <a:latin typeface="Arial" panose="020B0604020202020204" pitchFamily="34" charset="0"/>
            <a:cs typeface="Arial" panose="020B0604020202020204" pitchFamily="34" charset="0"/>
          </a:endParaRPr>
        </a:p>
      </dgm:t>
    </dgm:pt>
    <dgm:pt modelId="{9719986F-0635-4482-996C-87D0CF3B5C1C}" type="parTrans" cxnId="{60A28A57-9941-4268-803F-F534E25AB8DA}">
      <dgm:prSet/>
      <dgm:spPr/>
      <dgm:t>
        <a:bodyPr/>
        <a:lstStyle/>
        <a:p>
          <a:endParaRPr lang="en-IN" sz="2400" b="1"/>
        </a:p>
      </dgm:t>
    </dgm:pt>
    <dgm:pt modelId="{B7C60143-2C68-4376-BF70-3FBB687D9904}" type="sibTrans" cxnId="{60A28A57-9941-4268-803F-F534E25AB8DA}">
      <dgm:prSet/>
      <dgm:spPr/>
      <dgm:t>
        <a:bodyPr/>
        <a:lstStyle/>
        <a:p>
          <a:endParaRPr lang="en-IN" sz="2400" b="1"/>
        </a:p>
      </dgm:t>
    </dgm:pt>
    <dgm:pt modelId="{04441091-3F16-4509-9368-E17986F237E4}">
      <dgm:prSet custT="1"/>
      <dgm:spPr/>
      <dgm:t>
        <a:bodyPr lIns="36000" rIns="36000" anchor="ctr" anchorCtr="1"/>
        <a:lstStyle/>
        <a:p>
          <a:r>
            <a:rPr lang="en-IN" sz="1800" b="1">
              <a:latin typeface="Arial" panose="020B0604020202020204" pitchFamily="34" charset="0"/>
              <a:cs typeface="Arial" panose="020B0604020202020204" pitchFamily="34" charset="0"/>
            </a:rPr>
            <a:t>Prosecution</a:t>
          </a:r>
          <a:endParaRPr lang="en-IN" sz="1800" b="1" dirty="0">
            <a:latin typeface="Arial" panose="020B0604020202020204" pitchFamily="34" charset="0"/>
            <a:cs typeface="Arial" panose="020B0604020202020204" pitchFamily="34" charset="0"/>
          </a:endParaRPr>
        </a:p>
      </dgm:t>
    </dgm:pt>
    <dgm:pt modelId="{55DF1661-AA8A-4E63-832F-9341309EDB07}" type="parTrans" cxnId="{B5252B1A-5EAA-4CD2-B9B8-DAEA39C73490}">
      <dgm:prSet/>
      <dgm:spPr/>
      <dgm:t>
        <a:bodyPr/>
        <a:lstStyle/>
        <a:p>
          <a:endParaRPr lang="en-IN" sz="2400" b="1"/>
        </a:p>
      </dgm:t>
    </dgm:pt>
    <dgm:pt modelId="{2AC0F14E-20D8-4FE9-9EFC-1559BCC30084}" type="sibTrans" cxnId="{B5252B1A-5EAA-4CD2-B9B8-DAEA39C73490}">
      <dgm:prSet/>
      <dgm:spPr/>
      <dgm:t>
        <a:bodyPr/>
        <a:lstStyle/>
        <a:p>
          <a:endParaRPr lang="en-IN" sz="2400" b="1"/>
        </a:p>
      </dgm:t>
    </dgm:pt>
    <dgm:pt modelId="{DA552FE7-5677-45D0-8468-A0830D59DA05}">
      <dgm:prSet custT="1"/>
      <dgm:spPr/>
      <dgm:t>
        <a:bodyPr lIns="36000" rIns="36000" anchor="ctr" anchorCtr="1"/>
        <a:lstStyle/>
        <a:p>
          <a:r>
            <a:rPr lang="en-IN" sz="1800" b="1">
              <a:latin typeface="Arial" panose="020B0604020202020204" pitchFamily="34" charset="0"/>
              <a:cs typeface="Arial" panose="020B0604020202020204" pitchFamily="34" charset="0"/>
            </a:rPr>
            <a:t>References</a:t>
          </a:r>
          <a:endParaRPr lang="en-IN" sz="1800" b="1" dirty="0">
            <a:latin typeface="Arial" panose="020B0604020202020204" pitchFamily="34" charset="0"/>
            <a:cs typeface="Arial" panose="020B0604020202020204" pitchFamily="34" charset="0"/>
          </a:endParaRPr>
        </a:p>
      </dgm:t>
    </dgm:pt>
    <dgm:pt modelId="{9B998559-6AB2-429A-9A6F-4DEB25799C66}" type="parTrans" cxnId="{DB0DACD0-B651-4C2E-80F6-F6CA33D3E912}">
      <dgm:prSet/>
      <dgm:spPr/>
      <dgm:t>
        <a:bodyPr/>
        <a:lstStyle/>
        <a:p>
          <a:endParaRPr lang="en-IN" sz="2400" b="1"/>
        </a:p>
      </dgm:t>
    </dgm:pt>
    <dgm:pt modelId="{7202A7B5-C82A-4144-9AF2-AEA6793457D0}" type="sibTrans" cxnId="{DB0DACD0-B651-4C2E-80F6-F6CA33D3E912}">
      <dgm:prSet/>
      <dgm:spPr/>
      <dgm:t>
        <a:bodyPr/>
        <a:lstStyle/>
        <a:p>
          <a:endParaRPr lang="en-IN" sz="2400" b="1"/>
        </a:p>
      </dgm:t>
    </dgm:pt>
    <dgm:pt modelId="{139F20BC-D1A3-44DD-B598-EE2917FEFF6A}">
      <dgm:prSet phldrT="[Text]" custT="1"/>
      <dgm:spPr/>
      <dgm:t>
        <a:bodyPr lIns="36000" rIns="36000" anchor="ctr" anchorCtr="1"/>
        <a:lstStyle/>
        <a:p>
          <a:r>
            <a:rPr lang="en-US" sz="1800" b="1" dirty="0">
              <a:latin typeface="Arial" panose="020B0604020202020204" pitchFamily="34" charset="0"/>
              <a:cs typeface="Arial" panose="020B0604020202020204" pitchFamily="34" charset="0"/>
            </a:rPr>
            <a:t>Debarring proceedings</a:t>
          </a:r>
          <a:endParaRPr lang="en-IN" sz="1800" b="1" dirty="0">
            <a:latin typeface="Arial" panose="020B0604020202020204" pitchFamily="34" charset="0"/>
            <a:cs typeface="Arial" panose="020B0604020202020204" pitchFamily="34" charset="0"/>
          </a:endParaRPr>
        </a:p>
      </dgm:t>
    </dgm:pt>
    <dgm:pt modelId="{FC8C40C4-59A7-46E3-A46A-93A28242C9BE}" type="sibTrans" cxnId="{587CA6B9-9795-4FB5-A8C3-5B96E055B2E5}">
      <dgm:prSet/>
      <dgm:spPr/>
      <dgm:t>
        <a:bodyPr/>
        <a:lstStyle/>
        <a:p>
          <a:endParaRPr lang="en-IN" sz="2400" b="1"/>
        </a:p>
      </dgm:t>
    </dgm:pt>
    <dgm:pt modelId="{BBF8AAB4-E761-4305-BD0C-3DECB314956B}" type="parTrans" cxnId="{587CA6B9-9795-4FB5-A8C3-5B96E055B2E5}">
      <dgm:prSet/>
      <dgm:spPr/>
      <dgm:t>
        <a:bodyPr/>
        <a:lstStyle/>
        <a:p>
          <a:endParaRPr lang="en-IN" sz="2400" b="1"/>
        </a:p>
      </dgm:t>
    </dgm:pt>
    <dgm:pt modelId="{7723EF3C-B9C6-40D1-9139-A102B0985DF1}" type="pres">
      <dgm:prSet presAssocID="{81887E24-F8F3-4B7C-BA1F-D03BEAD224AD}" presName="compositeShape" presStyleCnt="0">
        <dgm:presLayoutVars>
          <dgm:dir/>
          <dgm:resizeHandles/>
        </dgm:presLayoutVars>
      </dgm:prSet>
      <dgm:spPr/>
    </dgm:pt>
    <dgm:pt modelId="{E7C3E165-11B6-466F-8C87-69C5DCD4DDEE}" type="pres">
      <dgm:prSet presAssocID="{81887E24-F8F3-4B7C-BA1F-D03BEAD224AD}" presName="pyramid" presStyleLbl="node1" presStyleIdx="0" presStyleCnt="1"/>
      <dgm:spPr/>
    </dgm:pt>
    <dgm:pt modelId="{EA05D4F0-4A01-4253-BD10-37272BDD4AAE}" type="pres">
      <dgm:prSet presAssocID="{81887E24-F8F3-4B7C-BA1F-D03BEAD224AD}" presName="theList" presStyleCnt="0"/>
      <dgm:spPr/>
    </dgm:pt>
    <dgm:pt modelId="{16A289E4-35D8-4248-924F-41731DFEFE61}" type="pres">
      <dgm:prSet presAssocID="{33F61331-AB3D-4AC2-8821-5FE291654DE2}" presName="aNode" presStyleLbl="fgAcc1" presStyleIdx="0" presStyleCnt="5">
        <dgm:presLayoutVars>
          <dgm:bulletEnabled val="1"/>
        </dgm:presLayoutVars>
      </dgm:prSet>
      <dgm:spPr/>
    </dgm:pt>
    <dgm:pt modelId="{DD83D053-8274-4FCB-8D88-B4EC6DE1E570}" type="pres">
      <dgm:prSet presAssocID="{33F61331-AB3D-4AC2-8821-5FE291654DE2}" presName="aSpace" presStyleCnt="0"/>
      <dgm:spPr/>
    </dgm:pt>
    <dgm:pt modelId="{47A3C4A0-AF6F-455F-8DF5-80389793A00C}" type="pres">
      <dgm:prSet presAssocID="{139F20BC-D1A3-44DD-B598-EE2917FEFF6A}" presName="aNode" presStyleLbl="fgAcc1" presStyleIdx="1" presStyleCnt="5">
        <dgm:presLayoutVars>
          <dgm:bulletEnabled val="1"/>
        </dgm:presLayoutVars>
      </dgm:prSet>
      <dgm:spPr/>
    </dgm:pt>
    <dgm:pt modelId="{39D293AB-71B4-41FD-BC30-030370CE7897}" type="pres">
      <dgm:prSet presAssocID="{139F20BC-D1A3-44DD-B598-EE2917FEFF6A}" presName="aSpace" presStyleCnt="0"/>
      <dgm:spPr/>
    </dgm:pt>
    <dgm:pt modelId="{01C4DBD4-C791-4735-A7E4-EA2223B2040D}" type="pres">
      <dgm:prSet presAssocID="{B2D7BD3D-5DA1-42B4-91FA-BF8635DB1D4A}" presName="aNode" presStyleLbl="fgAcc1" presStyleIdx="2" presStyleCnt="5">
        <dgm:presLayoutVars>
          <dgm:bulletEnabled val="1"/>
        </dgm:presLayoutVars>
      </dgm:prSet>
      <dgm:spPr/>
    </dgm:pt>
    <dgm:pt modelId="{D65F0AFE-9FF5-4ECB-89B7-41D884F8389A}" type="pres">
      <dgm:prSet presAssocID="{B2D7BD3D-5DA1-42B4-91FA-BF8635DB1D4A}" presName="aSpace" presStyleCnt="0"/>
      <dgm:spPr/>
    </dgm:pt>
    <dgm:pt modelId="{A1D6A3EC-3EC6-494B-A014-76609D056478}" type="pres">
      <dgm:prSet presAssocID="{04441091-3F16-4509-9368-E17986F237E4}" presName="aNode" presStyleLbl="fgAcc1" presStyleIdx="3" presStyleCnt="5">
        <dgm:presLayoutVars>
          <dgm:bulletEnabled val="1"/>
        </dgm:presLayoutVars>
      </dgm:prSet>
      <dgm:spPr/>
    </dgm:pt>
    <dgm:pt modelId="{74F5211B-0DA6-44AE-8B37-00DA5BAEC271}" type="pres">
      <dgm:prSet presAssocID="{04441091-3F16-4509-9368-E17986F237E4}" presName="aSpace" presStyleCnt="0"/>
      <dgm:spPr/>
    </dgm:pt>
    <dgm:pt modelId="{F38C8E31-7375-4C36-B91C-DE4A32E8F15C}" type="pres">
      <dgm:prSet presAssocID="{DA552FE7-5677-45D0-8468-A0830D59DA05}" presName="aNode" presStyleLbl="fgAcc1" presStyleIdx="4" presStyleCnt="5">
        <dgm:presLayoutVars>
          <dgm:bulletEnabled val="1"/>
        </dgm:presLayoutVars>
      </dgm:prSet>
      <dgm:spPr/>
    </dgm:pt>
    <dgm:pt modelId="{97B3927C-F8D7-40EC-A40B-6F5E572E63B3}" type="pres">
      <dgm:prSet presAssocID="{DA552FE7-5677-45D0-8468-A0830D59DA05}" presName="aSpace" presStyleCnt="0"/>
      <dgm:spPr/>
    </dgm:pt>
  </dgm:ptLst>
  <dgm:cxnLst>
    <dgm:cxn modelId="{D3290808-4291-45D7-B3E9-9C20C4A6E103}" type="presOf" srcId="{04441091-3F16-4509-9368-E17986F237E4}" destId="{A1D6A3EC-3EC6-494B-A014-76609D056478}" srcOrd="0" destOrd="0" presId="urn:microsoft.com/office/officeart/2005/8/layout/pyramid2"/>
    <dgm:cxn modelId="{B5252B1A-5EAA-4CD2-B9B8-DAEA39C73490}" srcId="{81887E24-F8F3-4B7C-BA1F-D03BEAD224AD}" destId="{04441091-3F16-4509-9368-E17986F237E4}" srcOrd="3" destOrd="0" parTransId="{55DF1661-AA8A-4E63-832F-9341309EDB07}" sibTransId="{2AC0F14E-20D8-4FE9-9EFC-1559BCC30084}"/>
    <dgm:cxn modelId="{84D7DC35-2472-4466-B3C1-C8EA0F0481AE}" type="presOf" srcId="{B2D7BD3D-5DA1-42B4-91FA-BF8635DB1D4A}" destId="{01C4DBD4-C791-4735-A7E4-EA2223B2040D}" srcOrd="0" destOrd="0" presId="urn:microsoft.com/office/officeart/2005/8/layout/pyramid2"/>
    <dgm:cxn modelId="{60A28A57-9941-4268-803F-F534E25AB8DA}" srcId="{81887E24-F8F3-4B7C-BA1F-D03BEAD224AD}" destId="{B2D7BD3D-5DA1-42B4-91FA-BF8635DB1D4A}" srcOrd="2" destOrd="0" parTransId="{9719986F-0635-4482-996C-87D0CF3B5C1C}" sibTransId="{B7C60143-2C68-4376-BF70-3FBB687D9904}"/>
    <dgm:cxn modelId="{A920A571-9095-4A4A-A2AC-2D5C655EF6DD}" srcId="{81887E24-F8F3-4B7C-BA1F-D03BEAD224AD}" destId="{33F61331-AB3D-4AC2-8821-5FE291654DE2}" srcOrd="0" destOrd="0" parTransId="{67923072-C1EF-4A15-B55E-9840C4A0A783}" sibTransId="{F606888A-3275-4BF1-9FBE-9645745EBEDD}"/>
    <dgm:cxn modelId="{F7AE5B89-952E-4D1D-B3B5-FD7BDD3A9BF9}" type="presOf" srcId="{33F61331-AB3D-4AC2-8821-5FE291654DE2}" destId="{16A289E4-35D8-4248-924F-41731DFEFE61}" srcOrd="0" destOrd="0" presId="urn:microsoft.com/office/officeart/2005/8/layout/pyramid2"/>
    <dgm:cxn modelId="{587CA6B9-9795-4FB5-A8C3-5B96E055B2E5}" srcId="{81887E24-F8F3-4B7C-BA1F-D03BEAD224AD}" destId="{139F20BC-D1A3-44DD-B598-EE2917FEFF6A}" srcOrd="1" destOrd="0" parTransId="{BBF8AAB4-E761-4305-BD0C-3DECB314956B}" sibTransId="{FC8C40C4-59A7-46E3-A46A-93A28242C9BE}"/>
    <dgm:cxn modelId="{C6A084BB-E72C-488A-BD56-7B4AE84F0A00}" type="presOf" srcId="{DA552FE7-5677-45D0-8468-A0830D59DA05}" destId="{F38C8E31-7375-4C36-B91C-DE4A32E8F15C}" srcOrd="0" destOrd="0" presId="urn:microsoft.com/office/officeart/2005/8/layout/pyramid2"/>
    <dgm:cxn modelId="{DB0DACD0-B651-4C2E-80F6-F6CA33D3E912}" srcId="{81887E24-F8F3-4B7C-BA1F-D03BEAD224AD}" destId="{DA552FE7-5677-45D0-8468-A0830D59DA05}" srcOrd="4" destOrd="0" parTransId="{9B998559-6AB2-429A-9A6F-4DEB25799C66}" sibTransId="{7202A7B5-C82A-4144-9AF2-AEA6793457D0}"/>
    <dgm:cxn modelId="{6734E9E3-099A-471B-BCA1-6A7B848C120C}" type="presOf" srcId="{81887E24-F8F3-4B7C-BA1F-D03BEAD224AD}" destId="{7723EF3C-B9C6-40D1-9139-A102B0985DF1}" srcOrd="0" destOrd="0" presId="urn:microsoft.com/office/officeart/2005/8/layout/pyramid2"/>
    <dgm:cxn modelId="{C010EAEA-6479-420C-85BA-FA35324CFAD7}" type="presOf" srcId="{139F20BC-D1A3-44DD-B598-EE2917FEFF6A}" destId="{47A3C4A0-AF6F-455F-8DF5-80389793A00C}" srcOrd="0" destOrd="0" presId="urn:microsoft.com/office/officeart/2005/8/layout/pyramid2"/>
    <dgm:cxn modelId="{AADBC6EA-8788-4404-9E5F-45D9A8ED7315}" type="presParOf" srcId="{7723EF3C-B9C6-40D1-9139-A102B0985DF1}" destId="{E7C3E165-11B6-466F-8C87-69C5DCD4DDEE}" srcOrd="0" destOrd="0" presId="urn:microsoft.com/office/officeart/2005/8/layout/pyramid2"/>
    <dgm:cxn modelId="{A410BBB0-1C29-45A8-8A1D-99AEAF8A73ED}" type="presParOf" srcId="{7723EF3C-B9C6-40D1-9139-A102B0985DF1}" destId="{EA05D4F0-4A01-4253-BD10-37272BDD4AAE}" srcOrd="1" destOrd="0" presId="urn:microsoft.com/office/officeart/2005/8/layout/pyramid2"/>
    <dgm:cxn modelId="{5A2698F8-BE15-4AC9-AC06-C8ABE15A62F7}" type="presParOf" srcId="{EA05D4F0-4A01-4253-BD10-37272BDD4AAE}" destId="{16A289E4-35D8-4248-924F-41731DFEFE61}" srcOrd="0" destOrd="0" presId="urn:microsoft.com/office/officeart/2005/8/layout/pyramid2"/>
    <dgm:cxn modelId="{DE290A6E-2E66-4136-B439-80E926A28D95}" type="presParOf" srcId="{EA05D4F0-4A01-4253-BD10-37272BDD4AAE}" destId="{DD83D053-8274-4FCB-8D88-B4EC6DE1E570}" srcOrd="1" destOrd="0" presId="urn:microsoft.com/office/officeart/2005/8/layout/pyramid2"/>
    <dgm:cxn modelId="{F2F0BD7F-EB9C-443B-B430-4B6EC6747224}" type="presParOf" srcId="{EA05D4F0-4A01-4253-BD10-37272BDD4AAE}" destId="{47A3C4A0-AF6F-455F-8DF5-80389793A00C}" srcOrd="2" destOrd="0" presId="urn:microsoft.com/office/officeart/2005/8/layout/pyramid2"/>
    <dgm:cxn modelId="{83F9C376-4DF8-4FB1-BE12-476EDFF203E0}" type="presParOf" srcId="{EA05D4F0-4A01-4253-BD10-37272BDD4AAE}" destId="{39D293AB-71B4-41FD-BC30-030370CE7897}" srcOrd="3" destOrd="0" presId="urn:microsoft.com/office/officeart/2005/8/layout/pyramid2"/>
    <dgm:cxn modelId="{61790C7D-7AD2-4E8D-866D-C0AE2843FA3E}" type="presParOf" srcId="{EA05D4F0-4A01-4253-BD10-37272BDD4AAE}" destId="{01C4DBD4-C791-4735-A7E4-EA2223B2040D}" srcOrd="4" destOrd="0" presId="urn:microsoft.com/office/officeart/2005/8/layout/pyramid2"/>
    <dgm:cxn modelId="{587260E7-D9F3-45DC-A472-72D813DD89B8}" type="presParOf" srcId="{EA05D4F0-4A01-4253-BD10-37272BDD4AAE}" destId="{D65F0AFE-9FF5-4ECB-89B7-41D884F8389A}" srcOrd="5" destOrd="0" presId="urn:microsoft.com/office/officeart/2005/8/layout/pyramid2"/>
    <dgm:cxn modelId="{B7A361EE-BD7E-4C5D-B9F2-5F23B450E56B}" type="presParOf" srcId="{EA05D4F0-4A01-4253-BD10-37272BDD4AAE}" destId="{A1D6A3EC-3EC6-494B-A014-76609D056478}" srcOrd="6" destOrd="0" presId="urn:microsoft.com/office/officeart/2005/8/layout/pyramid2"/>
    <dgm:cxn modelId="{DA506A9F-EA46-4B82-8D0B-A975D38A40E3}" type="presParOf" srcId="{EA05D4F0-4A01-4253-BD10-37272BDD4AAE}" destId="{74F5211B-0DA6-44AE-8B37-00DA5BAEC271}" srcOrd="7" destOrd="0" presId="urn:microsoft.com/office/officeart/2005/8/layout/pyramid2"/>
    <dgm:cxn modelId="{33FCA5BC-492E-4DB8-A8FB-9DC90314B17D}" type="presParOf" srcId="{EA05D4F0-4A01-4253-BD10-37272BDD4AAE}" destId="{F38C8E31-7375-4C36-B91C-DE4A32E8F15C}" srcOrd="8" destOrd="0" presId="urn:microsoft.com/office/officeart/2005/8/layout/pyramid2"/>
    <dgm:cxn modelId="{A193DAFF-DDF7-4801-80FA-AB12C678A371}" type="presParOf" srcId="{EA05D4F0-4A01-4253-BD10-37272BDD4AAE}" destId="{97B3927C-F8D7-40EC-A40B-6F5E572E63B3}"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3E165-11B6-466F-8C87-69C5DCD4DDEE}">
      <dsp:nvSpPr>
        <dsp:cNvPr id="0" name=""/>
        <dsp:cNvSpPr/>
      </dsp:nvSpPr>
      <dsp:spPr>
        <a:xfrm>
          <a:off x="2061011" y="0"/>
          <a:ext cx="4195762" cy="4195762"/>
        </a:xfrm>
        <a:prstGeom prst="triangl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289E4-35D8-4248-924F-41731DFEFE61}">
      <dsp:nvSpPr>
        <dsp:cNvPr id="0" name=""/>
        <dsp:cNvSpPr/>
      </dsp:nvSpPr>
      <dsp:spPr>
        <a:xfrm>
          <a:off x="4158892" y="419985"/>
          <a:ext cx="2727245" cy="596584"/>
        </a:xfrm>
        <a:prstGeom prst="round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68580" rIns="36000" bIns="68580" numCol="1" spcCol="1270" anchor="ctr" anchorCtr="1">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Administrative warning</a:t>
          </a:r>
          <a:endParaRPr lang="en-IN" sz="1800" b="1" kern="1200" dirty="0">
            <a:latin typeface="Arial" panose="020B0604020202020204" pitchFamily="34" charset="0"/>
            <a:cs typeface="Arial" panose="020B0604020202020204" pitchFamily="34" charset="0"/>
          </a:endParaRPr>
        </a:p>
      </dsp:txBody>
      <dsp:txXfrm>
        <a:off x="4188015" y="449108"/>
        <a:ext cx="2668999" cy="538338"/>
      </dsp:txXfrm>
    </dsp:sp>
    <dsp:sp modelId="{47A3C4A0-AF6F-455F-8DF5-80389793A00C}">
      <dsp:nvSpPr>
        <dsp:cNvPr id="0" name=""/>
        <dsp:cNvSpPr/>
      </dsp:nvSpPr>
      <dsp:spPr>
        <a:xfrm>
          <a:off x="4158892" y="1091143"/>
          <a:ext cx="2727245" cy="596584"/>
        </a:xfrm>
        <a:prstGeom prst="round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68580" rIns="36000" bIns="68580" numCol="1" spcCol="1270" anchor="ctr" anchorCtr="1">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Debarring proceedings</a:t>
          </a:r>
          <a:endParaRPr lang="en-IN" sz="1800" b="1" kern="1200" dirty="0">
            <a:latin typeface="Arial" panose="020B0604020202020204" pitchFamily="34" charset="0"/>
            <a:cs typeface="Arial" panose="020B0604020202020204" pitchFamily="34" charset="0"/>
          </a:endParaRPr>
        </a:p>
      </dsp:txBody>
      <dsp:txXfrm>
        <a:off x="4188015" y="1120266"/>
        <a:ext cx="2668999" cy="538338"/>
      </dsp:txXfrm>
    </dsp:sp>
    <dsp:sp modelId="{01C4DBD4-C791-4735-A7E4-EA2223B2040D}">
      <dsp:nvSpPr>
        <dsp:cNvPr id="0" name=""/>
        <dsp:cNvSpPr/>
      </dsp:nvSpPr>
      <dsp:spPr>
        <a:xfrm>
          <a:off x="4158892" y="1762301"/>
          <a:ext cx="2727245" cy="596584"/>
        </a:xfrm>
        <a:prstGeom prst="round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68580" rIns="36000" bIns="68580" numCol="1" spcCol="1270" anchor="ctr" anchorCtr="1">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Adjudication</a:t>
          </a:r>
        </a:p>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For levy of penalty</a:t>
          </a:r>
          <a:endParaRPr lang="en-IN" sz="1800" b="1" kern="1200" dirty="0">
            <a:latin typeface="Arial" panose="020B0604020202020204" pitchFamily="34" charset="0"/>
            <a:cs typeface="Arial" panose="020B0604020202020204" pitchFamily="34" charset="0"/>
          </a:endParaRPr>
        </a:p>
      </dsp:txBody>
      <dsp:txXfrm>
        <a:off x="4188015" y="1791424"/>
        <a:ext cx="2668999" cy="538338"/>
      </dsp:txXfrm>
    </dsp:sp>
    <dsp:sp modelId="{A1D6A3EC-3EC6-494B-A014-76609D056478}">
      <dsp:nvSpPr>
        <dsp:cNvPr id="0" name=""/>
        <dsp:cNvSpPr/>
      </dsp:nvSpPr>
      <dsp:spPr>
        <a:xfrm>
          <a:off x="4158892" y="2433460"/>
          <a:ext cx="2727245" cy="596584"/>
        </a:xfrm>
        <a:prstGeom prst="round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68580" rIns="36000" bIns="68580" numCol="1" spcCol="1270" anchor="ctr" anchorCtr="1">
          <a:noAutofit/>
        </a:bodyPr>
        <a:lstStyle/>
        <a:p>
          <a:pPr marL="0" lvl="0" indent="0" algn="ctr" defTabSz="800100">
            <a:lnSpc>
              <a:spcPct val="90000"/>
            </a:lnSpc>
            <a:spcBef>
              <a:spcPct val="0"/>
            </a:spcBef>
            <a:spcAft>
              <a:spcPct val="35000"/>
            </a:spcAft>
            <a:buNone/>
          </a:pPr>
          <a:r>
            <a:rPr lang="en-IN" sz="1800" b="1" kern="1200">
              <a:latin typeface="Arial" panose="020B0604020202020204" pitchFamily="34" charset="0"/>
              <a:cs typeface="Arial" panose="020B0604020202020204" pitchFamily="34" charset="0"/>
            </a:rPr>
            <a:t>Prosecution</a:t>
          </a:r>
          <a:endParaRPr lang="en-IN" sz="1800" b="1" kern="1200" dirty="0">
            <a:latin typeface="Arial" panose="020B0604020202020204" pitchFamily="34" charset="0"/>
            <a:cs typeface="Arial" panose="020B0604020202020204" pitchFamily="34" charset="0"/>
          </a:endParaRPr>
        </a:p>
      </dsp:txBody>
      <dsp:txXfrm>
        <a:off x="4188015" y="2462583"/>
        <a:ext cx="2668999" cy="538338"/>
      </dsp:txXfrm>
    </dsp:sp>
    <dsp:sp modelId="{F38C8E31-7375-4C36-B91C-DE4A32E8F15C}">
      <dsp:nvSpPr>
        <dsp:cNvPr id="0" name=""/>
        <dsp:cNvSpPr/>
      </dsp:nvSpPr>
      <dsp:spPr>
        <a:xfrm>
          <a:off x="4158892" y="3104618"/>
          <a:ext cx="2727245" cy="596584"/>
        </a:xfrm>
        <a:prstGeom prst="round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68580" rIns="36000" bIns="68580" numCol="1" spcCol="1270" anchor="ctr" anchorCtr="1">
          <a:noAutofit/>
        </a:bodyPr>
        <a:lstStyle/>
        <a:p>
          <a:pPr marL="0" lvl="0" indent="0" algn="ctr" defTabSz="800100">
            <a:lnSpc>
              <a:spcPct val="90000"/>
            </a:lnSpc>
            <a:spcBef>
              <a:spcPct val="0"/>
            </a:spcBef>
            <a:spcAft>
              <a:spcPct val="35000"/>
            </a:spcAft>
            <a:buNone/>
          </a:pPr>
          <a:r>
            <a:rPr lang="en-IN" sz="1800" b="1" kern="1200">
              <a:latin typeface="Arial" panose="020B0604020202020204" pitchFamily="34" charset="0"/>
              <a:cs typeface="Arial" panose="020B0604020202020204" pitchFamily="34" charset="0"/>
            </a:rPr>
            <a:t>References</a:t>
          </a:r>
          <a:endParaRPr lang="en-IN" sz="1800" b="1" kern="1200" dirty="0">
            <a:latin typeface="Arial" panose="020B0604020202020204" pitchFamily="34" charset="0"/>
            <a:cs typeface="Arial" panose="020B0604020202020204" pitchFamily="34" charset="0"/>
          </a:endParaRPr>
        </a:p>
      </dsp:txBody>
      <dsp:txXfrm>
        <a:off x="4188015" y="3133741"/>
        <a:ext cx="2668999" cy="5383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ECA40D4-0923-44A6-A9CB-D409BD3930DD}" type="datetimeFigureOut">
              <a:rPr lang="en-IN" smtClean="0"/>
              <a:t>20/09/25</a:t>
            </a:fld>
            <a:endParaRPr lang="en-IN"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7580869-6539-4205-892D-A64D1903704E}" type="slidenum">
              <a:rPr lang="en-IN" smtClean="0"/>
              <a:t>‹#›</a:t>
            </a:fld>
            <a:endParaRPr lang="en-IN" dirty="0"/>
          </a:p>
        </p:txBody>
      </p:sp>
    </p:spTree>
    <p:extLst>
      <p:ext uri="{BB962C8B-B14F-4D97-AF65-F5344CB8AC3E}">
        <p14:creationId xmlns:p14="http://schemas.microsoft.com/office/powerpoint/2010/main" val="2586595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521D46E-A150-4CAA-8152-DD0941DC325C}" type="datetimeFigureOut">
              <a:rPr lang="en-US" smtClean="0"/>
              <a:t>9/20/25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15EEF9-5BD8-4158-B768-447ABBB82440}" type="slidenum">
              <a:rPr lang="en-US" smtClean="0"/>
              <a:t>‹#›</a:t>
            </a:fld>
            <a:endParaRPr lang="en-US" dirty="0"/>
          </a:p>
        </p:txBody>
      </p:sp>
    </p:spTree>
    <p:extLst>
      <p:ext uri="{BB962C8B-B14F-4D97-AF65-F5344CB8AC3E}">
        <p14:creationId xmlns:p14="http://schemas.microsoft.com/office/powerpoint/2010/main" val="333255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7C329C7-99E9-4811-93F2-D1EF91B7504F}" type="slidenum">
              <a:rPr lang="en-IN" smtClean="0"/>
              <a:t>1</a:t>
            </a:fld>
            <a:endParaRPr lang="en-IN" dirty="0"/>
          </a:p>
        </p:txBody>
      </p:sp>
    </p:spTree>
    <p:extLst>
      <p:ext uri="{BB962C8B-B14F-4D97-AF65-F5344CB8AC3E}">
        <p14:creationId xmlns:p14="http://schemas.microsoft.com/office/powerpoint/2010/main" val="224768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4DB5-8D57-487D-A6DE-7DF83EA42F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64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172348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5056E5-0311-44C8-A9E6-2A9F2CB21D5E}" type="datetimeFigureOut">
              <a:rPr lang="en-US" smtClean="0"/>
              <a:t>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109913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45723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D3A17-01FA-4F0F-9718-5A42486710DA}"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1276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393864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5056E5-0311-44C8-A9E6-2A9F2CB21D5E}" type="datetimeFigureOut">
              <a:rPr lang="en-US" smtClean="0"/>
              <a:t>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2581556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5056E5-0311-44C8-A9E6-2A9F2CB21D5E}" type="datetimeFigureOut">
              <a:rPr lang="en-US" smtClean="0"/>
              <a:t>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115918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3417654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3192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4" indent="0" algn="ctr">
              <a:buNone/>
              <a:defRPr sz="2000"/>
            </a:lvl2pPr>
            <a:lvl3pPr marL="914428" indent="0" algn="ctr">
              <a:buNone/>
              <a:defRPr sz="1800"/>
            </a:lvl3pPr>
            <a:lvl4pPr marL="1371643" indent="0" algn="ctr">
              <a:buNone/>
              <a:defRPr sz="1600"/>
            </a:lvl4pPr>
            <a:lvl5pPr marL="1828857" indent="0" algn="ctr">
              <a:buNone/>
              <a:defRPr sz="1600"/>
            </a:lvl5pPr>
            <a:lvl6pPr marL="2286071" indent="0" algn="ctr">
              <a:buNone/>
              <a:defRPr sz="1600"/>
            </a:lvl6pPr>
            <a:lvl7pPr marL="2743285" indent="0" algn="ctr">
              <a:buNone/>
              <a:defRPr sz="1600"/>
            </a:lvl7pPr>
            <a:lvl8pPr marL="3200500" indent="0" algn="ctr">
              <a:buNone/>
              <a:defRPr sz="1600"/>
            </a:lvl8pPr>
            <a:lvl9pPr marL="365771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2CCB1-FC82-444C-8AF7-EFA7BE4AF079}" type="datetimeFigureOut">
              <a:rPr lang="en-IN" smtClean="0"/>
              <a:t>20/09/25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1918907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2CCB1-FC82-444C-8AF7-EFA7BE4AF079}" type="datetimeFigureOut">
              <a:rPr lang="en-IN" smtClean="0"/>
              <a:t>20/09/25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308124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3915874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14" indent="0">
              <a:buNone/>
              <a:defRPr sz="2000">
                <a:solidFill>
                  <a:schemeClr val="tx1">
                    <a:tint val="75000"/>
                  </a:schemeClr>
                </a:solidFill>
              </a:defRPr>
            </a:lvl2pPr>
            <a:lvl3pPr marL="914428" indent="0">
              <a:buNone/>
              <a:defRPr sz="1800">
                <a:solidFill>
                  <a:schemeClr val="tx1">
                    <a:tint val="75000"/>
                  </a:schemeClr>
                </a:solidFill>
              </a:defRPr>
            </a:lvl3pPr>
            <a:lvl4pPr marL="1371643" indent="0">
              <a:buNone/>
              <a:defRPr sz="1600">
                <a:solidFill>
                  <a:schemeClr val="tx1">
                    <a:tint val="75000"/>
                  </a:schemeClr>
                </a:solidFill>
              </a:defRPr>
            </a:lvl4pPr>
            <a:lvl5pPr marL="1828857" indent="0">
              <a:buNone/>
              <a:defRPr sz="1600">
                <a:solidFill>
                  <a:schemeClr val="tx1">
                    <a:tint val="75000"/>
                  </a:schemeClr>
                </a:solidFill>
              </a:defRPr>
            </a:lvl5pPr>
            <a:lvl6pPr marL="2286071" indent="0">
              <a:buNone/>
              <a:defRPr sz="1600">
                <a:solidFill>
                  <a:schemeClr val="tx1">
                    <a:tint val="75000"/>
                  </a:schemeClr>
                </a:solidFill>
              </a:defRPr>
            </a:lvl6pPr>
            <a:lvl7pPr marL="2743285" indent="0">
              <a:buNone/>
              <a:defRPr sz="1600">
                <a:solidFill>
                  <a:schemeClr val="tx1">
                    <a:tint val="75000"/>
                  </a:schemeClr>
                </a:solidFill>
              </a:defRPr>
            </a:lvl7pPr>
            <a:lvl8pPr marL="3200500" indent="0">
              <a:buNone/>
              <a:defRPr sz="1600">
                <a:solidFill>
                  <a:schemeClr val="tx1">
                    <a:tint val="75000"/>
                  </a:schemeClr>
                </a:solidFill>
              </a:defRPr>
            </a:lvl8pPr>
            <a:lvl9pPr marL="365771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2CCB1-FC82-444C-8AF7-EFA7BE4AF079}" type="datetimeFigureOut">
              <a:rPr lang="en-IN" smtClean="0"/>
              <a:t>20/09/25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1219265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2CCB1-FC82-444C-8AF7-EFA7BE4AF079}" type="datetimeFigureOut">
              <a:rPr lang="en-IN" smtClean="0"/>
              <a:t>20/09/25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3925252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4"/>
            <a:ext cx="5157786" cy="823912"/>
          </a:xfrm>
        </p:spPr>
        <p:txBody>
          <a:bodyPr anchor="b"/>
          <a:lstStyle>
            <a:lvl1pPr marL="0" indent="0">
              <a:buNone/>
              <a:defRPr sz="2400" b="1"/>
            </a:lvl1pPr>
            <a:lvl2pPr marL="457214" indent="0">
              <a:buNone/>
              <a:defRPr sz="2000" b="1"/>
            </a:lvl2pPr>
            <a:lvl3pPr marL="914428" indent="0">
              <a:buNone/>
              <a:defRPr sz="1800" b="1"/>
            </a:lvl3pPr>
            <a:lvl4pPr marL="1371643" indent="0">
              <a:buNone/>
              <a:defRPr sz="1600" b="1"/>
            </a:lvl4pPr>
            <a:lvl5pPr marL="1828857" indent="0">
              <a:buNone/>
              <a:defRPr sz="1600" b="1"/>
            </a:lvl5pPr>
            <a:lvl6pPr marL="2286071" indent="0">
              <a:buNone/>
              <a:defRPr sz="1600" b="1"/>
            </a:lvl6pPr>
            <a:lvl7pPr marL="2743285" indent="0">
              <a:buNone/>
              <a:defRPr sz="1600" b="1"/>
            </a:lvl7pPr>
            <a:lvl8pPr marL="3200500" indent="0">
              <a:buNone/>
              <a:defRPr sz="1600" b="1"/>
            </a:lvl8pPr>
            <a:lvl9pPr marL="365771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5"/>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400" b="1"/>
            </a:lvl1pPr>
            <a:lvl2pPr marL="457214" indent="0">
              <a:buNone/>
              <a:defRPr sz="2000" b="1"/>
            </a:lvl2pPr>
            <a:lvl3pPr marL="914428" indent="0">
              <a:buNone/>
              <a:defRPr sz="1800" b="1"/>
            </a:lvl3pPr>
            <a:lvl4pPr marL="1371643" indent="0">
              <a:buNone/>
              <a:defRPr sz="1600" b="1"/>
            </a:lvl4pPr>
            <a:lvl5pPr marL="1828857" indent="0">
              <a:buNone/>
              <a:defRPr sz="1600" b="1"/>
            </a:lvl5pPr>
            <a:lvl6pPr marL="2286071" indent="0">
              <a:buNone/>
              <a:defRPr sz="1600" b="1"/>
            </a:lvl6pPr>
            <a:lvl7pPr marL="2743285" indent="0">
              <a:buNone/>
              <a:defRPr sz="1600" b="1"/>
            </a:lvl7pPr>
            <a:lvl8pPr marL="3200500" indent="0">
              <a:buNone/>
              <a:defRPr sz="1600" b="1"/>
            </a:lvl8pPr>
            <a:lvl9pPr marL="365771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2CCB1-FC82-444C-8AF7-EFA7BE4AF079}" type="datetimeFigureOut">
              <a:rPr lang="en-IN" smtClean="0"/>
              <a:t>20/09/25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3359779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2CCB1-FC82-444C-8AF7-EFA7BE4AF079}" type="datetimeFigureOut">
              <a:rPr lang="en-IN" smtClean="0"/>
              <a:t>20/09/25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3213770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2CCB1-FC82-444C-8AF7-EFA7BE4AF079}" type="datetimeFigureOut">
              <a:rPr lang="en-IN" smtClean="0"/>
              <a:t>20/09/25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2521633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7" y="2057400"/>
            <a:ext cx="3932238" cy="3811588"/>
          </a:xfrm>
        </p:spPr>
        <p:txBody>
          <a:bodyPr/>
          <a:lstStyle>
            <a:lvl1pPr marL="0" indent="0">
              <a:buNone/>
              <a:defRPr sz="1600"/>
            </a:lvl1pPr>
            <a:lvl2pPr marL="457214" indent="0">
              <a:buNone/>
              <a:defRPr sz="1400"/>
            </a:lvl2pPr>
            <a:lvl3pPr marL="914428" indent="0">
              <a:buNone/>
              <a:defRPr sz="1200"/>
            </a:lvl3pPr>
            <a:lvl4pPr marL="1371643" indent="0">
              <a:buNone/>
              <a:defRPr sz="1000"/>
            </a:lvl4pPr>
            <a:lvl5pPr marL="1828857" indent="0">
              <a:buNone/>
              <a:defRPr sz="1000"/>
            </a:lvl5pPr>
            <a:lvl6pPr marL="2286071" indent="0">
              <a:buNone/>
              <a:defRPr sz="1000"/>
            </a:lvl6pPr>
            <a:lvl7pPr marL="2743285" indent="0">
              <a:buNone/>
              <a:defRPr sz="1000"/>
            </a:lvl7pPr>
            <a:lvl8pPr marL="3200500" indent="0">
              <a:buNone/>
              <a:defRPr sz="1000"/>
            </a:lvl8pPr>
            <a:lvl9pPr marL="365771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2CCB1-FC82-444C-8AF7-EFA7BE4AF079}" type="datetimeFigureOut">
              <a:rPr lang="en-IN" smtClean="0"/>
              <a:t>20/09/25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258368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14" indent="0">
              <a:buNone/>
              <a:defRPr sz="2800"/>
            </a:lvl2pPr>
            <a:lvl3pPr marL="914428" indent="0">
              <a:buNone/>
              <a:defRPr sz="2400"/>
            </a:lvl3pPr>
            <a:lvl4pPr marL="1371643" indent="0">
              <a:buNone/>
              <a:defRPr sz="2000"/>
            </a:lvl4pPr>
            <a:lvl5pPr marL="1828857" indent="0">
              <a:buNone/>
              <a:defRPr sz="2000"/>
            </a:lvl5pPr>
            <a:lvl6pPr marL="2286071" indent="0">
              <a:buNone/>
              <a:defRPr sz="2000"/>
            </a:lvl6pPr>
            <a:lvl7pPr marL="2743285" indent="0">
              <a:buNone/>
              <a:defRPr sz="2000"/>
            </a:lvl7pPr>
            <a:lvl8pPr marL="3200500" indent="0">
              <a:buNone/>
              <a:defRPr sz="2000"/>
            </a:lvl8pPr>
            <a:lvl9pPr marL="365771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7" y="2057400"/>
            <a:ext cx="3932238" cy="3811588"/>
          </a:xfrm>
        </p:spPr>
        <p:txBody>
          <a:bodyPr/>
          <a:lstStyle>
            <a:lvl1pPr marL="0" indent="0">
              <a:buNone/>
              <a:defRPr sz="1600"/>
            </a:lvl1pPr>
            <a:lvl2pPr marL="457214" indent="0">
              <a:buNone/>
              <a:defRPr sz="1400"/>
            </a:lvl2pPr>
            <a:lvl3pPr marL="914428" indent="0">
              <a:buNone/>
              <a:defRPr sz="1200"/>
            </a:lvl3pPr>
            <a:lvl4pPr marL="1371643" indent="0">
              <a:buNone/>
              <a:defRPr sz="1000"/>
            </a:lvl4pPr>
            <a:lvl5pPr marL="1828857" indent="0">
              <a:buNone/>
              <a:defRPr sz="1000"/>
            </a:lvl5pPr>
            <a:lvl6pPr marL="2286071" indent="0">
              <a:buNone/>
              <a:defRPr sz="1000"/>
            </a:lvl6pPr>
            <a:lvl7pPr marL="2743285" indent="0">
              <a:buNone/>
              <a:defRPr sz="1000"/>
            </a:lvl7pPr>
            <a:lvl8pPr marL="3200500" indent="0">
              <a:buNone/>
              <a:defRPr sz="1000"/>
            </a:lvl8pPr>
            <a:lvl9pPr marL="365771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2CCB1-FC82-444C-8AF7-EFA7BE4AF079}" type="datetimeFigureOut">
              <a:rPr lang="en-IN" smtClean="0"/>
              <a:t>20/09/25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246305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2CCB1-FC82-444C-8AF7-EFA7BE4AF079}" type="datetimeFigureOut">
              <a:rPr lang="en-IN" smtClean="0"/>
              <a:t>20/09/25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571178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2CCB1-FC82-444C-8AF7-EFA7BE4AF079}" type="datetimeFigureOut">
              <a:rPr lang="en-IN" smtClean="0"/>
              <a:t>20/09/25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FEA12B-87C1-4B3C-9B7D-B33E7738DDF0}" type="slidenum">
              <a:rPr lang="en-IN" smtClean="0"/>
              <a:t>‹#›</a:t>
            </a:fld>
            <a:endParaRPr lang="en-IN"/>
          </a:p>
        </p:txBody>
      </p:sp>
    </p:spTree>
    <p:extLst>
      <p:ext uri="{BB962C8B-B14F-4D97-AF65-F5344CB8AC3E}">
        <p14:creationId xmlns:p14="http://schemas.microsoft.com/office/powerpoint/2010/main" val="175165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223370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5056E5-0311-44C8-A9E6-2A9F2CB21D5E}" type="datetimeFigureOut">
              <a:rPr lang="en-US" smtClean="0"/>
              <a:t>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167513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5056E5-0311-44C8-A9E6-2A9F2CB21D5E}" type="datetimeFigureOut">
              <a:rPr lang="en-US" smtClean="0"/>
              <a:t>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406432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401881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100062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75056E5-0311-44C8-A9E6-2A9F2CB21D5E}" type="datetimeFigureOut">
              <a:rPr lang="en-US" smtClean="0"/>
              <a:t>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20436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5056E5-0311-44C8-A9E6-2A9F2CB21D5E}" type="datetimeFigureOut">
              <a:rPr lang="en-US" smtClean="0"/>
              <a:t>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D3A17-01FA-4F0F-9718-5A42486710DA}" type="slidenum">
              <a:rPr lang="en-US" smtClean="0"/>
              <a:t>‹#›</a:t>
            </a:fld>
            <a:endParaRPr lang="en-US" dirty="0"/>
          </a:p>
        </p:txBody>
      </p:sp>
    </p:spTree>
    <p:extLst>
      <p:ext uri="{BB962C8B-B14F-4D97-AF65-F5344CB8AC3E}">
        <p14:creationId xmlns:p14="http://schemas.microsoft.com/office/powerpoint/2010/main" val="372609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75056E5-0311-44C8-A9E6-2A9F2CB21D5E}" type="datetimeFigureOut">
              <a:rPr lang="en-US" smtClean="0"/>
              <a:t>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BD3A17-01FA-4F0F-9718-5A42486710DA}" type="slidenum">
              <a:rPr lang="en-US" smtClean="0"/>
              <a:t>‹#›</a:t>
            </a:fld>
            <a:endParaRPr lang="en-US" dirty="0"/>
          </a:p>
        </p:txBody>
      </p:sp>
    </p:spTree>
    <p:extLst>
      <p:ext uri="{BB962C8B-B14F-4D97-AF65-F5344CB8AC3E}">
        <p14:creationId xmlns:p14="http://schemas.microsoft.com/office/powerpoint/2010/main" val="1856165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2CCB1-FC82-444C-8AF7-EFA7BE4AF079}" type="datetimeFigureOut">
              <a:rPr lang="en-IN" smtClean="0"/>
              <a:t>20/09/25</a:t>
            </a:fld>
            <a:endParaRPr lang="en-I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EA12B-87C1-4B3C-9B7D-B33E7738DDF0}" type="slidenum">
              <a:rPr lang="en-IN" smtClean="0"/>
              <a:t>‹#›</a:t>
            </a:fld>
            <a:endParaRPr lang="en-IN"/>
          </a:p>
        </p:txBody>
      </p:sp>
    </p:spTree>
    <p:extLst>
      <p:ext uri="{BB962C8B-B14F-4D97-AF65-F5344CB8AC3E}">
        <p14:creationId xmlns:p14="http://schemas.microsoft.com/office/powerpoint/2010/main" val="21225565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2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8" indent="-228608" algn="l" defTabSz="91442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2" indent="-228608" algn="l" defTabSz="91442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6" indent="-228608" algn="l" defTabSz="91442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0"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5"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79"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3"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7"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22"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8" rtl="0" eaLnBrk="1" latinLnBrk="0" hangingPunct="1">
        <a:defRPr sz="1800" kern="1200">
          <a:solidFill>
            <a:schemeClr val="tx1"/>
          </a:solidFill>
          <a:latin typeface="+mn-lt"/>
          <a:ea typeface="+mn-ea"/>
          <a:cs typeface="+mn-cs"/>
        </a:defRPr>
      </a:lvl1pPr>
      <a:lvl2pPr marL="457214" algn="l" defTabSz="914428" rtl="0" eaLnBrk="1" latinLnBrk="0" hangingPunct="1">
        <a:defRPr sz="1800" kern="1200">
          <a:solidFill>
            <a:schemeClr val="tx1"/>
          </a:solidFill>
          <a:latin typeface="+mn-lt"/>
          <a:ea typeface="+mn-ea"/>
          <a:cs typeface="+mn-cs"/>
        </a:defRPr>
      </a:lvl2pPr>
      <a:lvl3pPr marL="914428" algn="l" defTabSz="914428" rtl="0" eaLnBrk="1" latinLnBrk="0" hangingPunct="1">
        <a:defRPr sz="1800" kern="1200">
          <a:solidFill>
            <a:schemeClr val="tx1"/>
          </a:solidFill>
          <a:latin typeface="+mn-lt"/>
          <a:ea typeface="+mn-ea"/>
          <a:cs typeface="+mn-cs"/>
        </a:defRPr>
      </a:lvl3pPr>
      <a:lvl4pPr marL="1371643" algn="l" defTabSz="914428" rtl="0" eaLnBrk="1" latinLnBrk="0" hangingPunct="1">
        <a:defRPr sz="1800" kern="1200">
          <a:solidFill>
            <a:schemeClr val="tx1"/>
          </a:solidFill>
          <a:latin typeface="+mn-lt"/>
          <a:ea typeface="+mn-ea"/>
          <a:cs typeface="+mn-cs"/>
        </a:defRPr>
      </a:lvl4pPr>
      <a:lvl5pPr marL="1828857" algn="l" defTabSz="914428" rtl="0" eaLnBrk="1" latinLnBrk="0" hangingPunct="1">
        <a:defRPr sz="1800" kern="1200">
          <a:solidFill>
            <a:schemeClr val="tx1"/>
          </a:solidFill>
          <a:latin typeface="+mn-lt"/>
          <a:ea typeface="+mn-ea"/>
          <a:cs typeface="+mn-cs"/>
        </a:defRPr>
      </a:lvl5pPr>
      <a:lvl6pPr marL="2286071" algn="l" defTabSz="914428" rtl="0" eaLnBrk="1" latinLnBrk="0" hangingPunct="1">
        <a:defRPr sz="1800" kern="1200">
          <a:solidFill>
            <a:schemeClr val="tx1"/>
          </a:solidFill>
          <a:latin typeface="+mn-lt"/>
          <a:ea typeface="+mn-ea"/>
          <a:cs typeface="+mn-cs"/>
        </a:defRPr>
      </a:lvl6pPr>
      <a:lvl7pPr marL="2743285" algn="l" defTabSz="914428" rtl="0" eaLnBrk="1" latinLnBrk="0" hangingPunct="1">
        <a:defRPr sz="1800" kern="1200">
          <a:solidFill>
            <a:schemeClr val="tx1"/>
          </a:solidFill>
          <a:latin typeface="+mn-lt"/>
          <a:ea typeface="+mn-ea"/>
          <a:cs typeface="+mn-cs"/>
        </a:defRPr>
      </a:lvl7pPr>
      <a:lvl8pPr marL="3200500" algn="l" defTabSz="914428" rtl="0" eaLnBrk="1" latinLnBrk="0" hangingPunct="1">
        <a:defRPr sz="1800" kern="1200">
          <a:solidFill>
            <a:schemeClr val="tx1"/>
          </a:solidFill>
          <a:latin typeface="+mn-lt"/>
          <a:ea typeface="+mn-ea"/>
          <a:cs typeface="+mn-cs"/>
        </a:defRPr>
      </a:lvl8pPr>
      <a:lvl9pPr marL="3657714" algn="l" defTabSz="9144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cid:image001.png@01D71F3B.76C51D00"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uttam@omaxe.com" TargetMode="External"/><Relationship Id="rId2" Type="http://schemas.openxmlformats.org/officeDocument/2006/relationships/hyperlink" Target="mailto:radhegoel@omax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 y="2404534"/>
            <a:ext cx="9339071" cy="2281766"/>
          </a:xfrm>
        </p:spPr>
        <p:txBody>
          <a:bodyPr>
            <a:normAutofit fontScale="90000"/>
          </a:bodyPr>
          <a:lstStyle/>
          <a:p>
            <a:pPr algn="ctr"/>
            <a:r>
              <a:rPr lang="en-IN" dirty="0"/>
              <a:t>Fraud &amp;Investigations- Case Studies</a:t>
            </a:r>
          </a:p>
        </p:txBody>
      </p:sp>
      <p:sp>
        <p:nvSpPr>
          <p:cNvPr id="3" name="Subtitle 2"/>
          <p:cNvSpPr>
            <a:spLocks noGrp="1"/>
          </p:cNvSpPr>
          <p:nvPr>
            <p:ph type="subTitle" idx="1"/>
          </p:nvPr>
        </p:nvSpPr>
        <p:spPr/>
        <p:txBody>
          <a:bodyPr>
            <a:normAutofit/>
          </a:bodyPr>
          <a:lstStyle/>
          <a:p>
            <a:r>
              <a:rPr lang="en-US" sz="2600" dirty="0"/>
              <a:t>Presentation at ICMAI, KOLKATA</a:t>
            </a:r>
          </a:p>
          <a:p>
            <a:endParaRPr lang="en-US" dirty="0"/>
          </a:p>
          <a:p>
            <a:endParaRPr lang="en-IN" dirty="0"/>
          </a:p>
        </p:txBody>
      </p:sp>
    </p:spTree>
    <p:extLst>
      <p:ext uri="{BB962C8B-B14F-4D97-AF65-F5344CB8AC3E}">
        <p14:creationId xmlns:p14="http://schemas.microsoft.com/office/powerpoint/2010/main" val="156986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A858-B4E3-4E2C-9B86-DE1331892D04}"/>
              </a:ext>
            </a:extLst>
          </p:cNvPr>
          <p:cNvSpPr>
            <a:spLocks noGrp="1"/>
          </p:cNvSpPr>
          <p:nvPr>
            <p:ph type="title"/>
          </p:nvPr>
        </p:nvSpPr>
        <p:spPr/>
        <p:txBody>
          <a:bodyPr/>
          <a:lstStyle/>
          <a:p>
            <a:pPr algn="ctr"/>
            <a:r>
              <a:rPr lang="en-US" dirty="0"/>
              <a:t>Final outcome</a:t>
            </a:r>
            <a:endParaRPr lang="en-IN" dirty="0"/>
          </a:p>
        </p:txBody>
      </p:sp>
      <p:sp>
        <p:nvSpPr>
          <p:cNvPr id="3" name="Content Placeholder 2">
            <a:extLst>
              <a:ext uri="{FF2B5EF4-FFF2-40B4-BE49-F238E27FC236}">
                <a16:creationId xmlns:a16="http://schemas.microsoft.com/office/drawing/2014/main" id="{18FF566A-0A1E-4F06-841C-2A5C0FA66E0C}"/>
              </a:ext>
            </a:extLst>
          </p:cNvPr>
          <p:cNvSpPr>
            <a:spLocks noGrp="1"/>
          </p:cNvSpPr>
          <p:nvPr>
            <p:ph idx="1"/>
          </p:nvPr>
        </p:nvSpPr>
        <p:spPr/>
        <p:txBody>
          <a:bodyPr>
            <a:normAutofit lnSpcReduction="10000"/>
          </a:bodyPr>
          <a:lstStyle/>
          <a:p>
            <a:r>
              <a:rPr lang="en-US" dirty="0"/>
              <a:t>Debtors were written off the company to the tune of </a:t>
            </a:r>
            <a:r>
              <a:rPr lang="en-US" dirty="0" err="1"/>
              <a:t>Rs</a:t>
            </a:r>
            <a:r>
              <a:rPr lang="en-US" dirty="0"/>
              <a:t>. 946 crores.</a:t>
            </a:r>
          </a:p>
          <a:p>
            <a:pPr algn="just"/>
            <a:r>
              <a:rPr lang="en-US" dirty="0"/>
              <a:t> </a:t>
            </a:r>
            <a:r>
              <a:rPr lang="en-US" dirty="0" err="1"/>
              <a:t>i</a:t>
            </a:r>
            <a:r>
              <a:rPr lang="en-US" dirty="0"/>
              <a:t>) absence of underlying documents relating to sales; ii) unusual credit period and high outstanding receivable; iii) failure to provide complete details of debtors and brokers;   iv) absence of documents with regard to recovery efforts made by the company; v) Negative/no confirmation by the debtors/customers to bank; vi) Noncompliance of IND AS115; vii) failure to provide third party confirmation; vii) debtors to the tune of </a:t>
            </a:r>
            <a:r>
              <a:rPr lang="en-US" dirty="0" err="1"/>
              <a:t>Rs</a:t>
            </a:r>
            <a:r>
              <a:rPr lang="en-US" dirty="0"/>
              <a:t>. 946.65 crores were written off by the company in FY 2019-20; the sales transactions with the aforesaid debtors are therefore, fictitious &amp; fraudulent in nature.  The same had resulted in overstatement of revenue and also debtors of to the tune of </a:t>
            </a:r>
            <a:r>
              <a:rPr lang="en-US" dirty="0" err="1"/>
              <a:t>Rs</a:t>
            </a:r>
            <a:r>
              <a:rPr lang="en-US" dirty="0"/>
              <a:t>. 946 crores.</a:t>
            </a:r>
          </a:p>
          <a:p>
            <a:pPr algn="just"/>
            <a:r>
              <a:rPr lang="en-US" dirty="0"/>
              <a:t>Calculation of unlawful gains on shares sold by the promoters</a:t>
            </a:r>
            <a:endParaRPr lang="en-IN" dirty="0"/>
          </a:p>
        </p:txBody>
      </p:sp>
    </p:spTree>
    <p:extLst>
      <p:ext uri="{BB962C8B-B14F-4D97-AF65-F5344CB8AC3E}">
        <p14:creationId xmlns:p14="http://schemas.microsoft.com/office/powerpoint/2010/main" val="33138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SMS Case</a:t>
            </a:r>
          </a:p>
        </p:txBody>
      </p:sp>
      <p:sp>
        <p:nvSpPr>
          <p:cNvPr id="3" name="Content Placeholder 2"/>
          <p:cNvSpPr>
            <a:spLocks noGrp="1"/>
          </p:cNvSpPr>
          <p:nvPr>
            <p:ph idx="1"/>
          </p:nvPr>
        </p:nvSpPr>
        <p:spPr>
          <a:xfrm>
            <a:off x="2152650" y="1384102"/>
            <a:ext cx="7886700" cy="4792861"/>
          </a:xfrm>
        </p:spPr>
        <p:txBody>
          <a:bodyPr/>
          <a:lstStyle/>
          <a:p>
            <a:r>
              <a:rPr lang="en-US" dirty="0"/>
              <a:t>The SMS was circulated in the style as </a:t>
            </a:r>
            <a:r>
              <a:rPr lang="en-US" sz="3600" dirty="0">
                <a:solidFill>
                  <a:srgbClr val="00B050"/>
                </a:solidFill>
              </a:rPr>
              <a:t>DM-70000</a:t>
            </a:r>
            <a:r>
              <a:rPr lang="en-US" sz="4800" dirty="0"/>
              <a:t> </a:t>
            </a:r>
            <a:r>
              <a:rPr lang="en-US" dirty="0"/>
              <a:t>with message “</a:t>
            </a:r>
            <a:r>
              <a:rPr lang="en-US" i="1" dirty="0"/>
              <a:t>BEST BUY TIMBOR HOME AT BSE (533444) &amp; NSE (24316) AT CMP 14 SHORT TERM TGT @17 THIS WEEK N 25 WITHIN NEXT WEEK WITH SAFESIDE SL 11.5 LONG TERM TGT 60</a:t>
            </a:r>
            <a:r>
              <a:rPr lang="en-US" dirty="0"/>
              <a:t>” from July 2014 onwards.</a:t>
            </a:r>
          </a:p>
          <a:p>
            <a:endParaRPr lang="en-US" dirty="0"/>
          </a:p>
        </p:txBody>
      </p:sp>
      <p:graphicFrame>
        <p:nvGraphicFramePr>
          <p:cNvPr id="4" name="Chart 3"/>
          <p:cNvGraphicFramePr/>
          <p:nvPr>
            <p:extLst>
              <p:ext uri="{D42A27DB-BD31-4B8C-83A1-F6EECF244321}">
                <p14:modId xmlns:p14="http://schemas.microsoft.com/office/powerpoint/2010/main" val="2086130443"/>
              </p:ext>
            </p:extLst>
          </p:nvPr>
        </p:nvGraphicFramePr>
        <p:xfrm>
          <a:off x="3055440" y="4056845"/>
          <a:ext cx="7209021" cy="23568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178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SMS CASE</a:t>
            </a:r>
            <a:endParaRPr lang="en-IN" dirty="0"/>
          </a:p>
        </p:txBody>
      </p:sp>
      <p:sp>
        <p:nvSpPr>
          <p:cNvPr id="3" name="Content Placeholder 2"/>
          <p:cNvSpPr>
            <a:spLocks noGrp="1"/>
          </p:cNvSpPr>
          <p:nvPr>
            <p:ph idx="1"/>
          </p:nvPr>
        </p:nvSpPr>
        <p:spPr/>
        <p:txBody>
          <a:bodyPr>
            <a:normAutofit/>
          </a:bodyPr>
          <a:lstStyle/>
          <a:p>
            <a:pPr algn="ctr"/>
            <a:r>
              <a:rPr lang="en-US" sz="6600" dirty="0"/>
              <a:t>DM-70000 D- Aircel</a:t>
            </a:r>
          </a:p>
          <a:p>
            <a:pPr algn="ctr"/>
            <a:r>
              <a:rPr lang="en-US" sz="6600" dirty="0"/>
              <a:t>M- Maharashtra</a:t>
            </a:r>
            <a:endParaRPr lang="en-IN" sz="6600" dirty="0"/>
          </a:p>
        </p:txBody>
      </p:sp>
    </p:spTree>
    <p:extLst>
      <p:ext uri="{BB962C8B-B14F-4D97-AF65-F5344CB8AC3E}">
        <p14:creationId xmlns:p14="http://schemas.microsoft.com/office/powerpoint/2010/main" val="304981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E6E5-06CE-4BDD-9187-924CA9C87FDC}"/>
              </a:ext>
            </a:extLst>
          </p:cNvPr>
          <p:cNvSpPr>
            <a:spLocks noGrp="1"/>
          </p:cNvSpPr>
          <p:nvPr>
            <p:ph type="title"/>
          </p:nvPr>
        </p:nvSpPr>
        <p:spPr/>
        <p:txBody>
          <a:bodyPr/>
          <a:lstStyle/>
          <a:p>
            <a:pPr algn="ctr"/>
            <a:r>
              <a:rPr lang="en-US" dirty="0"/>
              <a:t>Main Issue of SMS case</a:t>
            </a:r>
            <a:endParaRPr lang="en-IN" dirty="0"/>
          </a:p>
        </p:txBody>
      </p:sp>
      <p:sp>
        <p:nvSpPr>
          <p:cNvPr id="3" name="Content Placeholder 2">
            <a:extLst>
              <a:ext uri="{FF2B5EF4-FFF2-40B4-BE49-F238E27FC236}">
                <a16:creationId xmlns:a16="http://schemas.microsoft.com/office/drawing/2014/main" id="{8F841491-6425-4F80-821E-63DE1F2935A8}"/>
              </a:ext>
            </a:extLst>
          </p:cNvPr>
          <p:cNvSpPr>
            <a:spLocks noGrp="1"/>
          </p:cNvSpPr>
          <p:nvPr>
            <p:ph idx="1"/>
          </p:nvPr>
        </p:nvSpPr>
        <p:spPr/>
        <p:txBody>
          <a:bodyPr>
            <a:normAutofit fontScale="92500"/>
          </a:bodyPr>
          <a:lstStyle/>
          <a:p>
            <a:pPr algn="just"/>
            <a:r>
              <a:rPr lang="en-US" sz="4000" dirty="0"/>
              <a:t>1. Who had sent the SMS</a:t>
            </a:r>
          </a:p>
          <a:p>
            <a:pPr algn="just"/>
            <a:r>
              <a:rPr lang="en-US" sz="4000" dirty="0"/>
              <a:t>2. Who had taken the actual benefit</a:t>
            </a:r>
          </a:p>
          <a:p>
            <a:pPr algn="just"/>
            <a:r>
              <a:rPr lang="en-US" sz="4000" dirty="0"/>
              <a:t>3. Connection between SMS sender and those who had taken the benefit.</a:t>
            </a:r>
          </a:p>
          <a:p>
            <a:pPr algn="just"/>
            <a:r>
              <a:rPr lang="en-US" sz="4000" dirty="0"/>
              <a:t>4 Calculations of Unlawful Gains</a:t>
            </a:r>
          </a:p>
          <a:p>
            <a:pPr algn="just"/>
            <a:endParaRPr lang="en-IN" sz="4000" dirty="0"/>
          </a:p>
        </p:txBody>
      </p:sp>
    </p:spTree>
    <p:extLst>
      <p:ext uri="{BB962C8B-B14F-4D97-AF65-F5344CB8AC3E}">
        <p14:creationId xmlns:p14="http://schemas.microsoft.com/office/powerpoint/2010/main" val="31119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35228"/>
            <a:ext cx="9404723" cy="846905"/>
          </a:xfrm>
        </p:spPr>
        <p:txBody>
          <a:bodyPr/>
          <a:lstStyle/>
          <a:p>
            <a:pPr algn="ctr"/>
            <a:r>
              <a:rPr lang="en-US" sz="4400" b="1" dirty="0">
                <a:latin typeface="Arial" panose="020B0604020202020204" pitchFamily="34" charset="0"/>
                <a:cs typeface="Arial" panose="020B0604020202020204" pitchFamily="34" charset="0"/>
              </a:rPr>
              <a:t>Circulation of Bulk SMS</a:t>
            </a:r>
            <a:endParaRPr lang="en-IN" dirty="0"/>
          </a:p>
        </p:txBody>
      </p:sp>
      <p:sp>
        <p:nvSpPr>
          <p:cNvPr id="3" name="Content Placeholder 2"/>
          <p:cNvSpPr>
            <a:spLocks noGrp="1"/>
          </p:cNvSpPr>
          <p:nvPr>
            <p:ph idx="1"/>
          </p:nvPr>
        </p:nvSpPr>
        <p:spPr/>
        <p:txBody>
          <a:bodyPr/>
          <a:lstStyle/>
          <a:p>
            <a:endParaRPr lang="en-IN" dirty="0"/>
          </a:p>
        </p:txBody>
      </p:sp>
      <p:pic>
        <p:nvPicPr>
          <p:cNvPr id="4" name="Content Placeholder 5"/>
          <p:cNvPicPr>
            <a:picLocks/>
          </p:cNvPicPr>
          <p:nvPr/>
        </p:nvPicPr>
        <p:blipFill>
          <a:blip r:embed="rId2"/>
          <a:stretch>
            <a:fillRect/>
          </a:stretch>
        </p:blipFill>
        <p:spPr>
          <a:xfrm>
            <a:off x="487686" y="787401"/>
            <a:ext cx="10835987" cy="5935372"/>
          </a:xfrm>
          <a:prstGeom prst="rect">
            <a:avLst/>
          </a:prstGeom>
        </p:spPr>
      </p:pic>
    </p:spTree>
    <p:extLst>
      <p:ext uri="{BB962C8B-B14F-4D97-AF65-F5344CB8AC3E}">
        <p14:creationId xmlns:p14="http://schemas.microsoft.com/office/powerpoint/2010/main" val="391808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14C3-8086-4221-A83D-84F18E023F8D}"/>
              </a:ext>
            </a:extLst>
          </p:cNvPr>
          <p:cNvSpPr>
            <a:spLocks noGrp="1"/>
          </p:cNvSpPr>
          <p:nvPr>
            <p:ph type="title"/>
          </p:nvPr>
        </p:nvSpPr>
        <p:spPr/>
        <p:txBody>
          <a:bodyPr/>
          <a:lstStyle/>
          <a:p>
            <a:pPr algn="ctr"/>
            <a:r>
              <a:rPr lang="en-US" dirty="0"/>
              <a:t>Important Evidence to collect</a:t>
            </a:r>
            <a:endParaRPr lang="en-IN" dirty="0"/>
          </a:p>
        </p:txBody>
      </p:sp>
      <p:sp>
        <p:nvSpPr>
          <p:cNvPr id="3" name="Content Placeholder 2">
            <a:extLst>
              <a:ext uri="{FF2B5EF4-FFF2-40B4-BE49-F238E27FC236}">
                <a16:creationId xmlns:a16="http://schemas.microsoft.com/office/drawing/2014/main" id="{F3CBC80E-963B-4385-AA3B-2A4F98B9424F}"/>
              </a:ext>
            </a:extLst>
          </p:cNvPr>
          <p:cNvSpPr>
            <a:spLocks noGrp="1"/>
          </p:cNvSpPr>
          <p:nvPr>
            <p:ph idx="1"/>
          </p:nvPr>
        </p:nvSpPr>
        <p:spPr>
          <a:xfrm>
            <a:off x="1103312" y="2052918"/>
            <a:ext cx="8946541" cy="3856815"/>
          </a:xfrm>
        </p:spPr>
        <p:txBody>
          <a:bodyPr>
            <a:normAutofit/>
          </a:bodyPr>
          <a:lstStyle/>
          <a:p>
            <a:r>
              <a:rPr lang="en-US" sz="3600" dirty="0"/>
              <a:t>Bank statement</a:t>
            </a:r>
          </a:p>
          <a:p>
            <a:r>
              <a:rPr lang="en-US" sz="3600" dirty="0"/>
              <a:t>Invoice</a:t>
            </a:r>
          </a:p>
          <a:p>
            <a:r>
              <a:rPr lang="en-US" sz="3600" dirty="0"/>
              <a:t>Ledger</a:t>
            </a:r>
          </a:p>
          <a:p>
            <a:r>
              <a:rPr lang="en-US" sz="3600" dirty="0"/>
              <a:t>Purchase order</a:t>
            </a:r>
          </a:p>
          <a:p>
            <a:r>
              <a:rPr lang="en-US" sz="3600" dirty="0"/>
              <a:t>Other details</a:t>
            </a:r>
            <a:endParaRPr lang="en-IN" sz="3600" dirty="0"/>
          </a:p>
        </p:txBody>
      </p:sp>
    </p:spTree>
    <p:extLst>
      <p:ext uri="{BB962C8B-B14F-4D97-AF65-F5344CB8AC3E}">
        <p14:creationId xmlns:p14="http://schemas.microsoft.com/office/powerpoint/2010/main" val="400979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Modus Operandi </a:t>
            </a:r>
            <a:br>
              <a:rPr lang="en-US" sz="4400" b="1" dirty="0"/>
            </a:br>
            <a:endParaRPr lang="en-IN" dirty="0"/>
          </a:p>
        </p:txBody>
      </p:sp>
      <p:sp>
        <p:nvSpPr>
          <p:cNvPr id="3" name="Content Placeholder 2"/>
          <p:cNvSpPr>
            <a:spLocks noGrp="1"/>
          </p:cNvSpPr>
          <p:nvPr>
            <p:ph idx="1"/>
          </p:nvPr>
        </p:nvSpPr>
        <p:spPr>
          <a:xfrm>
            <a:off x="1103312" y="1416676"/>
            <a:ext cx="8946541" cy="4831723"/>
          </a:xfrm>
        </p:spPr>
        <p:txBody>
          <a:bodyPr>
            <a:normAutofit fontScale="92500" lnSpcReduction="10000"/>
          </a:bodyPr>
          <a:lstStyle/>
          <a:p>
            <a:pPr lvl="0" algn="just"/>
            <a:r>
              <a:rPr lang="en-US" dirty="0"/>
              <a:t>Prior to sending bulk SMS, connected entities bought small quantity of shares in each transaction which contributed to increase in scrip price.</a:t>
            </a:r>
          </a:p>
          <a:p>
            <a:pPr lvl="0" algn="just"/>
            <a:r>
              <a:rPr lang="en-US" dirty="0"/>
              <a:t>Around the same time, promoters of the company transferred shares to other connected entities through off market route. (as given in chart above)</a:t>
            </a:r>
          </a:p>
          <a:p>
            <a:pPr lvl="0" algn="just"/>
            <a:r>
              <a:rPr lang="en-US" dirty="0"/>
              <a:t>Subsequently, one of the connected entity viz. Soni Sanjay Jethalal circulated bulk SMS during July 25, 2014 to July 28, 2014 containing unsolicited advice recommending purchase of shares of the company.</a:t>
            </a:r>
          </a:p>
          <a:p>
            <a:pPr lvl="0" algn="just"/>
            <a:r>
              <a:rPr lang="en-US" dirty="0"/>
              <a:t>Pursuant to sending bulk SMS, i.e, 17 connected entities and 2 promoters, offloaded 26,15,280 no. of shares at BSE and 32, 00,000 shares at NSE, thereby cheated gullible investors.</a:t>
            </a:r>
          </a:p>
          <a:p>
            <a:pPr lvl="0" algn="just"/>
            <a:r>
              <a:rPr lang="en-US" dirty="0"/>
              <a:t>It was observed that the average daily trading volumes during patch I (April 1, 2014 to July 24, 2014) i.e before the bulk SMS circulation period were low vis-à-vis average daily trading volumes during patch II (July 25, 2014 to May 30, 2015) i.e. after circulation of bulk SMS.  </a:t>
            </a:r>
          </a:p>
          <a:p>
            <a:pPr algn="just"/>
            <a:endParaRPr lang="en-IN" dirty="0"/>
          </a:p>
        </p:txBody>
      </p:sp>
    </p:spTree>
    <p:extLst>
      <p:ext uri="{BB962C8B-B14F-4D97-AF65-F5344CB8AC3E}">
        <p14:creationId xmlns:p14="http://schemas.microsoft.com/office/powerpoint/2010/main" val="2713150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p:cNvPicPr>
          <p:nvPr>
            <p:ph idx="1"/>
          </p:nvPr>
        </p:nvPicPr>
        <p:blipFill>
          <a:blip r:embed="rId2"/>
          <a:stretch>
            <a:fillRect/>
          </a:stretch>
        </p:blipFill>
        <p:spPr>
          <a:xfrm>
            <a:off x="287078" y="95693"/>
            <a:ext cx="11483163" cy="6687879"/>
          </a:xfrm>
          <a:prstGeom prst="rect">
            <a:avLst/>
          </a:prstGeom>
        </p:spPr>
      </p:pic>
    </p:spTree>
    <p:extLst>
      <p:ext uri="{BB962C8B-B14F-4D97-AF65-F5344CB8AC3E}">
        <p14:creationId xmlns:p14="http://schemas.microsoft.com/office/powerpoint/2010/main" val="138263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2290"/>
          </a:xfrm>
        </p:spPr>
        <p:txBody>
          <a:bodyPr/>
          <a:lstStyle/>
          <a:p>
            <a:r>
              <a:rPr lang="en-IN" sz="4400" b="1" u="sng" dirty="0"/>
              <a:t>Unlawful / ill Gotten Gains</a:t>
            </a:r>
            <a:r>
              <a:rPr lang="en-US" sz="4000" b="1" u="sng" dirty="0">
                <a:latin typeface="Arial" panose="020B0604020202020204" pitchFamily="34" charset="0"/>
                <a:cs typeface="Arial" panose="020B0604020202020204" pitchFamily="34" charset="0"/>
              </a:rPr>
              <a:t>:</a:t>
            </a:r>
            <a:endParaRPr lang="en-IN" dirty="0"/>
          </a:p>
        </p:txBody>
      </p:sp>
      <p:sp>
        <p:nvSpPr>
          <p:cNvPr id="3" name="Content Placeholder 2"/>
          <p:cNvSpPr>
            <a:spLocks noGrp="1"/>
          </p:cNvSpPr>
          <p:nvPr>
            <p:ph idx="1"/>
          </p:nvPr>
        </p:nvSpPr>
        <p:spPr>
          <a:xfrm>
            <a:off x="1103312" y="1365162"/>
            <a:ext cx="8946541" cy="4883238"/>
          </a:xfrm>
        </p:spPr>
        <p:txBody>
          <a:bodyPr>
            <a:normAutofit fontScale="77500" lnSpcReduction="20000"/>
          </a:bodyPr>
          <a:lstStyle/>
          <a:p>
            <a:pPr marL="0" indent="0" algn="ctr">
              <a:buNone/>
            </a:pPr>
            <a:r>
              <a:rPr lang="en-IN" sz="2800" b="1" u="sng" dirty="0"/>
              <a:t>Unlawful / ill Gotten Gains</a:t>
            </a:r>
            <a:r>
              <a:rPr lang="en-US" sz="2400" b="1" u="sng" dirty="0">
                <a:latin typeface="Arial" panose="020B0604020202020204" pitchFamily="34" charset="0"/>
                <a:cs typeface="Arial" panose="020B0604020202020204" pitchFamily="34" charset="0"/>
              </a:rPr>
              <a:t>:</a:t>
            </a:r>
          </a:p>
          <a:p>
            <a:r>
              <a:rPr lang="en-US" u="sng" dirty="0"/>
              <a:t>Quantity to be considered for ill-gotten gains</a:t>
            </a:r>
            <a:endParaRPr lang="en-US" dirty="0"/>
          </a:p>
          <a:p>
            <a:pPr algn="just">
              <a:spcBef>
                <a:spcPts val="853"/>
              </a:spcBef>
              <a:spcAft>
                <a:spcPts val="853"/>
              </a:spcAft>
              <a:buFont typeface="Wingdings" panose="05000000000000000000" pitchFamily="2" charset="2"/>
              <a:buChar char="Ø"/>
            </a:pPr>
            <a:r>
              <a:rPr lang="en-US" dirty="0"/>
              <a:t>It was observed that the 4 promoters had transferred a total of 3700000 shares before and after circulation of bulk SMS, which were routed directly or indirectly to other connected entities, who sold shares on-market after circulation of bulk SMS. Since the objective of circulation of bulk SMS was to create demand in order to dump the shares held by these promoters through connected entities, these shares have been included for the purpose of calculation of ill-gotten gains.</a:t>
            </a:r>
          </a:p>
          <a:p>
            <a:pPr algn="just">
              <a:spcBef>
                <a:spcPts val="853"/>
              </a:spcBef>
              <a:spcAft>
                <a:spcPts val="853"/>
              </a:spcAft>
              <a:buFont typeface="Wingdings" panose="05000000000000000000" pitchFamily="2" charset="2"/>
              <a:buChar char="Ø"/>
            </a:pPr>
            <a:r>
              <a:rPr lang="en-US" u="sng" dirty="0"/>
              <a:t>Cost of Acquisition for promoters shares</a:t>
            </a:r>
            <a:endParaRPr lang="en-US" dirty="0"/>
          </a:p>
          <a:p>
            <a:pPr algn="just">
              <a:spcBef>
                <a:spcPts val="853"/>
              </a:spcBef>
              <a:spcAft>
                <a:spcPts val="853"/>
              </a:spcAft>
              <a:buFont typeface="Wingdings" panose="05000000000000000000" pitchFamily="2" charset="2"/>
              <a:buChar char="Ø"/>
            </a:pPr>
            <a:r>
              <a:rPr lang="en-US" u="sng" dirty="0"/>
              <a:t>Option I – Last day of price of the investigation period</a:t>
            </a:r>
            <a:endParaRPr lang="en-US" dirty="0"/>
          </a:p>
          <a:p>
            <a:pPr algn="just">
              <a:spcBef>
                <a:spcPts val="853"/>
              </a:spcBef>
              <a:spcAft>
                <a:spcPts val="853"/>
              </a:spcAft>
              <a:buFont typeface="Wingdings" panose="05000000000000000000" pitchFamily="2" charset="2"/>
              <a:buChar char="Ø"/>
            </a:pPr>
            <a:r>
              <a:rPr lang="en-US" u="sng" dirty="0"/>
              <a:t>Option II – trading suspended (previous day price)</a:t>
            </a:r>
            <a:endParaRPr lang="en-US" dirty="0"/>
          </a:p>
          <a:p>
            <a:pPr algn="just">
              <a:spcBef>
                <a:spcPts val="853"/>
              </a:spcBef>
              <a:spcAft>
                <a:spcPts val="853"/>
              </a:spcAft>
              <a:buFont typeface="Wingdings" panose="05000000000000000000" pitchFamily="2" charset="2"/>
              <a:buChar char="Ø"/>
            </a:pPr>
            <a:r>
              <a:rPr lang="en-US" u="sng" dirty="0"/>
              <a:t>Option III – Nil Price (Since company has gone in to liquidation)</a:t>
            </a:r>
          </a:p>
          <a:p>
            <a:pPr algn="just">
              <a:spcBef>
                <a:spcPts val="853"/>
              </a:spcBef>
              <a:spcAft>
                <a:spcPts val="853"/>
              </a:spcAft>
              <a:buFont typeface="Wingdings" panose="05000000000000000000" pitchFamily="2" charset="2"/>
              <a:buChar char="Ø"/>
            </a:pPr>
            <a:r>
              <a:rPr lang="en-US" u="sng" dirty="0"/>
              <a:t>Sale Consideration – </a:t>
            </a:r>
            <a:r>
              <a:rPr lang="en-US" dirty="0"/>
              <a:t>connected entities  had sold a cumulative total of 37,00,000 shares up to September 02, 2014.  Therefore, actual sale price is available for 37,00,000 shares. Accordingly, the sale value of these 37,82,750 shares have been taken for the purpose of calculation of ill-gotten gains</a:t>
            </a:r>
          </a:p>
          <a:p>
            <a:endParaRPr lang="en-IN" dirty="0"/>
          </a:p>
        </p:txBody>
      </p:sp>
    </p:spTree>
    <p:extLst>
      <p:ext uri="{BB962C8B-B14F-4D97-AF65-F5344CB8AC3E}">
        <p14:creationId xmlns:p14="http://schemas.microsoft.com/office/powerpoint/2010/main" val="168908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8C8C-75F5-47A6-A777-690DAB4E9171}"/>
              </a:ext>
            </a:extLst>
          </p:cNvPr>
          <p:cNvSpPr>
            <a:spLocks noGrp="1"/>
          </p:cNvSpPr>
          <p:nvPr>
            <p:ph type="title"/>
          </p:nvPr>
        </p:nvSpPr>
        <p:spPr/>
        <p:txBody>
          <a:bodyPr/>
          <a:lstStyle/>
          <a:p>
            <a:pPr algn="ctr"/>
            <a:r>
              <a:rPr lang="en-US" dirty="0"/>
              <a:t>Final Outcome</a:t>
            </a:r>
            <a:endParaRPr lang="en-IN" dirty="0"/>
          </a:p>
        </p:txBody>
      </p:sp>
      <p:sp>
        <p:nvSpPr>
          <p:cNvPr id="3" name="Content Placeholder 2">
            <a:extLst>
              <a:ext uri="{FF2B5EF4-FFF2-40B4-BE49-F238E27FC236}">
                <a16:creationId xmlns:a16="http://schemas.microsoft.com/office/drawing/2014/main" id="{D345851F-5C4D-42BF-B51A-4E67A5A3077A}"/>
              </a:ext>
            </a:extLst>
          </p:cNvPr>
          <p:cNvSpPr>
            <a:spLocks noGrp="1"/>
          </p:cNvSpPr>
          <p:nvPr>
            <p:ph idx="1"/>
          </p:nvPr>
        </p:nvSpPr>
        <p:spPr>
          <a:xfrm>
            <a:off x="1103312" y="1507068"/>
            <a:ext cx="8946541" cy="4741332"/>
          </a:xfrm>
        </p:spPr>
        <p:txBody>
          <a:bodyPr>
            <a:noAutofit/>
          </a:bodyPr>
          <a:lstStyle/>
          <a:p>
            <a:pPr algn="just"/>
            <a:r>
              <a:rPr lang="en-US" sz="3200" dirty="0"/>
              <a:t>Disgorgement of unlawful gains –Rs. 3.11 crores</a:t>
            </a:r>
          </a:p>
          <a:p>
            <a:pPr algn="just"/>
            <a:r>
              <a:rPr lang="en-US" sz="3200" dirty="0"/>
              <a:t> entities are restrained from accessing the securities market and further prohibited rom buying, selling or otherwise  dealing  insecurities, for  a  period  of two years</a:t>
            </a:r>
          </a:p>
          <a:p>
            <a:pPr algn="just"/>
            <a:r>
              <a:rPr lang="en-US" sz="3200" dirty="0"/>
              <a:t>Monetary Penalty of Approx Rs. 1.25  crores</a:t>
            </a:r>
            <a:endParaRPr lang="en-IN" sz="3200" dirty="0"/>
          </a:p>
        </p:txBody>
      </p:sp>
    </p:spTree>
    <p:extLst>
      <p:ext uri="{BB962C8B-B14F-4D97-AF65-F5344CB8AC3E}">
        <p14:creationId xmlns:p14="http://schemas.microsoft.com/office/powerpoint/2010/main" val="150520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Actions</a:t>
            </a:r>
            <a:endParaRPr lang="en-IN" dirty="0"/>
          </a:p>
        </p:txBody>
      </p:sp>
      <p:graphicFrame>
        <p:nvGraphicFramePr>
          <p:cNvPr id="4" name="Content Placeholder 3"/>
          <p:cNvGraphicFramePr>
            <a:graphicFrameLocks noGrp="1"/>
          </p:cNvGraphicFramePr>
          <p:nvPr>
            <p:ph idx="1"/>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848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LTCG Case</a:t>
            </a:r>
          </a:p>
        </p:txBody>
      </p:sp>
      <p:sp>
        <p:nvSpPr>
          <p:cNvPr id="3" name="Content Placeholder 2"/>
          <p:cNvSpPr>
            <a:spLocks noGrp="1"/>
          </p:cNvSpPr>
          <p:nvPr>
            <p:ph idx="1"/>
          </p:nvPr>
        </p:nvSpPr>
        <p:spPr/>
        <p:txBody>
          <a:bodyPr/>
          <a:lstStyle/>
          <a:p>
            <a:pPr algn="just"/>
            <a:r>
              <a:rPr lang="en-US" dirty="0"/>
              <a:t>It was observed that a group of connected clients were trading amongst themselves regularly and their trading constituted significant proportion of total trading.</a:t>
            </a:r>
          </a:p>
          <a:p>
            <a:endParaRPr lang="en-US" dirty="0"/>
          </a:p>
        </p:txBody>
      </p:sp>
      <p:graphicFrame>
        <p:nvGraphicFramePr>
          <p:cNvPr id="4" name="Chart 3"/>
          <p:cNvGraphicFramePr/>
          <p:nvPr/>
        </p:nvGraphicFramePr>
        <p:xfrm>
          <a:off x="2622352" y="4082144"/>
          <a:ext cx="5875734" cy="2324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8194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159933" y="177800"/>
            <a:ext cx="8443203" cy="6485468"/>
          </a:xfrm>
          <a:prstGeom prst="rect">
            <a:avLst/>
          </a:prstGeom>
        </p:spPr>
      </p:pic>
    </p:spTree>
    <p:extLst>
      <p:ext uri="{BB962C8B-B14F-4D97-AF65-F5344CB8AC3E}">
        <p14:creationId xmlns:p14="http://schemas.microsoft.com/office/powerpoint/2010/main" val="1280044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662" y="118946"/>
            <a:ext cx="10515600" cy="1325563"/>
          </a:xfrm>
        </p:spPr>
        <p:txBody>
          <a:bodyPr>
            <a:normAutofit/>
          </a:bodyPr>
          <a:lstStyle/>
          <a:p>
            <a:pPr algn="ctr"/>
            <a:r>
              <a:rPr lang="en-IN" sz="3200" b="1" dirty="0">
                <a:latin typeface="Arial" panose="020B0604020202020204" pitchFamily="34" charset="0"/>
                <a:cs typeface="Arial" panose="020B0604020202020204" pitchFamily="34" charset="0"/>
              </a:rPr>
              <a:t>Modus operandi</a:t>
            </a:r>
            <a:br>
              <a:rPr lang="en-IN" sz="3200" b="1" dirty="0">
                <a:latin typeface="Arial" panose="020B0604020202020204" pitchFamily="34" charset="0"/>
                <a:cs typeface="Arial" panose="020B0604020202020204" pitchFamily="34" charset="0"/>
              </a:rPr>
            </a:br>
            <a:endParaRPr lang="en-US" sz="3200" dirty="0"/>
          </a:p>
        </p:txBody>
      </p:sp>
      <p:sp>
        <p:nvSpPr>
          <p:cNvPr id="3" name="Content Placeholder 2"/>
          <p:cNvSpPr>
            <a:spLocks noGrp="1"/>
          </p:cNvSpPr>
          <p:nvPr>
            <p:ph idx="1"/>
          </p:nvPr>
        </p:nvSpPr>
        <p:spPr>
          <a:xfrm>
            <a:off x="1666875" y="1172315"/>
            <a:ext cx="8688586" cy="5357445"/>
          </a:xfrm>
        </p:spPr>
        <p:txBody>
          <a:bodyPr>
            <a:normAutofit fontScale="92500" lnSpcReduction="10000"/>
          </a:bodyPr>
          <a:lstStyle/>
          <a:p>
            <a:pPr lvl="0" algn="just"/>
            <a:r>
              <a:rPr lang="en-IN" dirty="0"/>
              <a:t>As per the scheme of amalgamation, the shares of the transferee company were allotted to shareholders of the 2 transferor companies. (total 99 </a:t>
            </a:r>
            <a:r>
              <a:rPr lang="en-IN" dirty="0" err="1"/>
              <a:t>allottees</a:t>
            </a:r>
            <a:r>
              <a:rPr lang="en-IN" dirty="0"/>
              <a:t>)</a:t>
            </a:r>
            <a:endParaRPr lang="en-US" dirty="0"/>
          </a:p>
          <a:p>
            <a:pPr lvl="0" algn="just"/>
            <a:r>
              <a:rPr lang="en-IN" dirty="0"/>
              <a:t>Thereafter, during the IP, the connected entities manipulated the scrip price by traded among themselves. Out of 99 amalgamation </a:t>
            </a:r>
            <a:r>
              <a:rPr lang="en-IN" dirty="0" err="1"/>
              <a:t>allottees</a:t>
            </a:r>
            <a:r>
              <a:rPr lang="en-IN" dirty="0"/>
              <a:t>, 84 </a:t>
            </a:r>
            <a:r>
              <a:rPr lang="en-IN" dirty="0" err="1"/>
              <a:t>allotees</a:t>
            </a:r>
            <a:r>
              <a:rPr lang="en-IN" dirty="0"/>
              <a:t> sold shares in market.</a:t>
            </a:r>
            <a:endParaRPr lang="en-US" dirty="0"/>
          </a:p>
          <a:p>
            <a:pPr lvl="0" algn="just"/>
            <a:r>
              <a:rPr lang="en-IN" dirty="0"/>
              <a:t>Out of 84 </a:t>
            </a:r>
            <a:r>
              <a:rPr lang="en-IN" dirty="0" err="1"/>
              <a:t>allottees</a:t>
            </a:r>
            <a:r>
              <a:rPr lang="en-IN" dirty="0"/>
              <a:t>, 82 amalgamation </a:t>
            </a:r>
            <a:r>
              <a:rPr lang="en-IN" dirty="0" err="1"/>
              <a:t>allottees</a:t>
            </a:r>
            <a:r>
              <a:rPr lang="en-IN" dirty="0"/>
              <a:t> sold shares to connected entities on manipulated price.</a:t>
            </a:r>
            <a:endParaRPr lang="en-US" dirty="0"/>
          </a:p>
          <a:p>
            <a:pPr lvl="0" algn="just"/>
            <a:r>
              <a:rPr lang="en-IN" dirty="0"/>
              <a:t>It was observed that the 22 connected entities (Excel group) who had manipulated scrip price also acted as buyers and counterparties to the trades of amalgamation </a:t>
            </a:r>
            <a:r>
              <a:rPr lang="en-IN" dirty="0" err="1"/>
              <a:t>allottees</a:t>
            </a:r>
            <a:r>
              <a:rPr lang="en-IN" dirty="0"/>
              <a:t>. Hence, these connected entities of ECL group assisted and facilitated the sale of shares by the amalgamation </a:t>
            </a:r>
            <a:r>
              <a:rPr lang="en-IN" dirty="0" err="1"/>
              <a:t>allottees</a:t>
            </a:r>
            <a:r>
              <a:rPr lang="en-IN" dirty="0"/>
              <a:t> at a higher price and enabled the amalgamation allotted to make wrongful gains.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21780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Connection between amalgamation </a:t>
            </a:r>
            <a:r>
              <a:rPr lang="en-US" dirty="0" err="1"/>
              <a:t>allottees</a:t>
            </a:r>
            <a:r>
              <a:rPr lang="en-US" dirty="0"/>
              <a:t> and suspected entities</a:t>
            </a:r>
          </a:p>
        </p:txBody>
      </p:sp>
      <p:sp>
        <p:nvSpPr>
          <p:cNvPr id="3" name="Content Placeholder 2"/>
          <p:cNvSpPr>
            <a:spLocks noGrp="1"/>
          </p:cNvSpPr>
          <p:nvPr>
            <p:ph idx="1"/>
          </p:nvPr>
        </p:nvSpPr>
        <p:spPr/>
        <p:txBody>
          <a:bodyPr>
            <a:normAutofit/>
          </a:bodyPr>
          <a:lstStyle/>
          <a:p>
            <a:pPr lvl="0" algn="just"/>
            <a:r>
              <a:rPr lang="en-IN" dirty="0"/>
              <a:t>An attempt was made to find out connection between 21 connected entities (The company ECL was one of the suspected entity but it had not traded in its own shares during the IP) and </a:t>
            </a:r>
            <a:r>
              <a:rPr lang="en-US" dirty="0"/>
              <a:t>82 amalgamation </a:t>
            </a:r>
            <a:r>
              <a:rPr lang="en-US" dirty="0" err="1"/>
              <a:t>allottees</a:t>
            </a:r>
            <a:r>
              <a:rPr lang="en-US" dirty="0"/>
              <a:t> based on the bank statements, UCC details, off market and MCA database.</a:t>
            </a:r>
          </a:p>
          <a:p>
            <a:pPr algn="just"/>
            <a:r>
              <a:rPr lang="en-US" dirty="0"/>
              <a:t> </a:t>
            </a:r>
            <a:r>
              <a:rPr lang="en-IN" dirty="0"/>
              <a:t>Out of 82 amalgamation </a:t>
            </a:r>
            <a:r>
              <a:rPr lang="en-IN" dirty="0" err="1"/>
              <a:t>allottees</a:t>
            </a:r>
            <a:r>
              <a:rPr lang="en-IN" dirty="0"/>
              <a:t>, 10 amalgamation </a:t>
            </a:r>
            <a:r>
              <a:rPr lang="en-IN" dirty="0" err="1"/>
              <a:t>allottees</a:t>
            </a:r>
            <a:r>
              <a:rPr lang="en-IN" dirty="0"/>
              <a:t> (one of them was also a connected entity) were found to be connected to the ECL Group </a:t>
            </a:r>
            <a:r>
              <a:rPr lang="en-US" dirty="0"/>
              <a:t>based on information collected from UCC details, MCA data, off market data and bank statements</a:t>
            </a:r>
          </a:p>
          <a:p>
            <a:endParaRPr lang="en-US" dirty="0"/>
          </a:p>
        </p:txBody>
      </p:sp>
    </p:spTree>
    <p:extLst>
      <p:ext uri="{BB962C8B-B14F-4D97-AF65-F5344CB8AC3E}">
        <p14:creationId xmlns:p14="http://schemas.microsoft.com/office/powerpoint/2010/main" val="1764363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stretch>
            <a:fillRect/>
          </a:stretch>
        </p:blipFill>
        <p:spPr>
          <a:xfrm>
            <a:off x="1809750" y="237066"/>
            <a:ext cx="8572500" cy="6341533"/>
          </a:xfrm>
          <a:prstGeom prst="rect">
            <a:avLst/>
          </a:prstGeom>
        </p:spPr>
      </p:pic>
    </p:spTree>
    <p:extLst>
      <p:ext uri="{BB962C8B-B14F-4D97-AF65-F5344CB8AC3E}">
        <p14:creationId xmlns:p14="http://schemas.microsoft.com/office/powerpoint/2010/main" val="1189546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657955"/>
            <a:ext cx="10287000" cy="584055"/>
          </a:xfrm>
        </p:spPr>
        <p:txBody>
          <a:bodyPr>
            <a:normAutofit/>
          </a:bodyPr>
          <a:lstStyle/>
          <a:p>
            <a:pPr algn="ctr"/>
            <a:r>
              <a:rPr lang="en-IN" sz="3200" b="1" u="sng" dirty="0"/>
              <a:t>Unlawful / ill Gotten Gains</a:t>
            </a:r>
            <a:r>
              <a:rPr lang="en-US" sz="3000" b="1" u="sng"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1872258" y="1008189"/>
            <a:ext cx="8152806" cy="5269382"/>
          </a:xfrm>
        </p:spPr>
        <p:txBody>
          <a:bodyPr>
            <a:normAutofit fontScale="62500" lnSpcReduction="20000"/>
          </a:bodyPr>
          <a:lstStyle/>
          <a:p>
            <a:pPr marL="0" indent="0">
              <a:buNone/>
            </a:pPr>
            <a:endParaRPr lang="en-US" sz="2400" u="sng" dirty="0">
              <a:latin typeface="Arial" panose="020B0604020202020204" pitchFamily="34" charset="0"/>
              <a:cs typeface="Arial" panose="020B0604020202020204" pitchFamily="34" charset="0"/>
            </a:endParaRPr>
          </a:p>
          <a:p>
            <a:pPr lvl="0" algn="just"/>
            <a:r>
              <a:rPr lang="en-US" sz="2344" u="sng" dirty="0"/>
              <a:t>Quantity to be considered for wrongful gains</a:t>
            </a:r>
            <a:endParaRPr lang="en-US" sz="2344" dirty="0"/>
          </a:p>
          <a:p>
            <a:pPr algn="just">
              <a:buFont typeface="Wingdings" panose="05000000000000000000" pitchFamily="2" charset="2"/>
              <a:buChar char="Ø"/>
            </a:pPr>
            <a:r>
              <a:rPr lang="en-US" sz="2344" dirty="0"/>
              <a:t>it was observed that pursuant to amalgamation, shareholders of the transferor company were allotted shares in the ECL (transferee company). During the investigation period, these Amalgamation </a:t>
            </a:r>
            <a:r>
              <a:rPr lang="en-US" sz="2344" dirty="0" err="1"/>
              <a:t>allottees</a:t>
            </a:r>
            <a:r>
              <a:rPr lang="en-US" sz="2344" dirty="0"/>
              <a:t> sold majority of shares of a higher price. Out of that, substantial quantity of shares were sold  to connected entities who manipulated the price of the scrip. Hence, shares sold by Amalgamation </a:t>
            </a:r>
            <a:r>
              <a:rPr lang="en-US" sz="2344" dirty="0" err="1"/>
              <a:t>allottees</a:t>
            </a:r>
            <a:r>
              <a:rPr lang="en-US" sz="2344" dirty="0"/>
              <a:t> to connected entities is considered for the purpose of calculation wrongful gains.</a:t>
            </a:r>
          </a:p>
          <a:p>
            <a:pPr lvl="0" algn="just"/>
            <a:r>
              <a:rPr lang="en-US" sz="2344" u="sng" dirty="0"/>
              <a:t>Cost of Acquisition for Amalgamation </a:t>
            </a:r>
            <a:r>
              <a:rPr lang="en-US" sz="2344" u="sng" dirty="0" err="1"/>
              <a:t>Allottees</a:t>
            </a:r>
            <a:endParaRPr lang="en-US" sz="2344" dirty="0"/>
          </a:p>
          <a:p>
            <a:pPr algn="just"/>
            <a:r>
              <a:rPr lang="en-US" sz="2344" u="sng" dirty="0"/>
              <a:t>Option I</a:t>
            </a:r>
            <a:endParaRPr lang="en-US" sz="2344" dirty="0"/>
          </a:p>
          <a:p>
            <a:pPr algn="just"/>
            <a:r>
              <a:rPr lang="en-US" sz="2344" dirty="0"/>
              <a:t>The share price was </a:t>
            </a:r>
            <a:r>
              <a:rPr lang="en-US" sz="2344" dirty="0" err="1"/>
              <a:t>Rs</a:t>
            </a:r>
            <a:r>
              <a:rPr lang="en-US" sz="2344" dirty="0"/>
              <a:t>. 13.48 (on BSE) on the last trading day before amalgamation. Hence, for the purpose of calculation of ill-gotten gains, the cost of acquisition per share has been assumed to be </a:t>
            </a:r>
            <a:r>
              <a:rPr lang="en-US" sz="2344" dirty="0" err="1"/>
              <a:t>Rs</a:t>
            </a:r>
            <a:r>
              <a:rPr lang="en-US" sz="2344" dirty="0"/>
              <a:t>. 13.48 (on BSE).</a:t>
            </a:r>
          </a:p>
          <a:p>
            <a:pPr algn="just"/>
            <a:r>
              <a:rPr lang="en-US" sz="2344" u="sng" dirty="0"/>
              <a:t>Option II</a:t>
            </a:r>
            <a:endParaRPr lang="en-US" sz="2344" dirty="0"/>
          </a:p>
          <a:p>
            <a:pPr algn="just"/>
            <a:r>
              <a:rPr lang="en-US" sz="2344" dirty="0"/>
              <a:t>Shares of new company (transferee company) were issued to transferor company in the ratio of 1:1. Face value of transferor companies shares was </a:t>
            </a:r>
            <a:r>
              <a:rPr lang="en-US" sz="2344" dirty="0" err="1"/>
              <a:t>Rs</a:t>
            </a:r>
            <a:r>
              <a:rPr lang="en-US" sz="2344" dirty="0"/>
              <a:t>. 10, which is actual price paid by the Amalgamation  </a:t>
            </a:r>
            <a:r>
              <a:rPr lang="en-US" sz="2344" dirty="0" err="1"/>
              <a:t>Allotees</a:t>
            </a:r>
            <a:r>
              <a:rPr lang="en-US" sz="2344" dirty="0"/>
              <a:t> in the transferor companies. It was also observed from BSE report that these amalgamation </a:t>
            </a:r>
            <a:r>
              <a:rPr lang="en-US" sz="2344" dirty="0" err="1"/>
              <a:t>allotees</a:t>
            </a:r>
            <a:r>
              <a:rPr lang="en-US" sz="2344" dirty="0"/>
              <a:t> got shares in the unlisted transferor companies through preferential allotment. The preferential allotment in transferor companies was done just before the amalgamation. Hence, the cost of acquisition per share has been assumed to be </a:t>
            </a:r>
            <a:r>
              <a:rPr lang="en-US" sz="2344" dirty="0" err="1"/>
              <a:t>Rs</a:t>
            </a:r>
            <a:r>
              <a:rPr lang="en-US" sz="2344" dirty="0"/>
              <a:t>. 10 (Face Value).</a:t>
            </a:r>
          </a:p>
          <a:p>
            <a:pPr lvl="0" algn="just"/>
            <a:r>
              <a:rPr lang="en-US" sz="2344" u="sng" dirty="0"/>
              <a:t>Sale Consideration</a:t>
            </a:r>
            <a:endParaRPr lang="en-US" sz="2344" dirty="0"/>
          </a:p>
          <a:p>
            <a:pPr algn="just"/>
            <a:r>
              <a:rPr lang="en-US" sz="2344" dirty="0"/>
              <a:t>It is seen from the details of shares sold by 10 amalgamation </a:t>
            </a:r>
            <a:r>
              <a:rPr lang="en-US" sz="2344" dirty="0" err="1"/>
              <a:t>allottees</a:t>
            </a:r>
            <a:r>
              <a:rPr lang="en-US" sz="2344" dirty="0"/>
              <a:t> that they had sold a cumulative total of 3,97,777 shares to connected entities. Accordingly, the sale value of these 3,97,777 shares have been taken for the purpose of calculation of wrongful gains.</a:t>
            </a:r>
          </a:p>
          <a:p>
            <a:pPr marL="0" indent="0" algn="just">
              <a:buNone/>
            </a:pPr>
            <a:endParaRPr lang="en-US" sz="2344" dirty="0"/>
          </a:p>
          <a:p>
            <a:pPr algn="just">
              <a:buFont typeface="Wingdings" panose="05000000000000000000" pitchFamily="2" charset="2"/>
              <a:buChar char="Ø"/>
            </a:pPr>
            <a:endParaRPr lang="en-US" sz="2400" dirty="0">
              <a:cs typeface="Arial" panose="020B0604020202020204" pitchFamily="34" charset="0"/>
            </a:endParaRPr>
          </a:p>
        </p:txBody>
      </p:sp>
    </p:spTree>
    <p:extLst>
      <p:ext uri="{BB962C8B-B14F-4D97-AF65-F5344CB8AC3E}">
        <p14:creationId xmlns:p14="http://schemas.microsoft.com/office/powerpoint/2010/main" val="3765727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8C8C-75F5-47A6-A777-690DAB4E9171}"/>
              </a:ext>
            </a:extLst>
          </p:cNvPr>
          <p:cNvSpPr>
            <a:spLocks noGrp="1"/>
          </p:cNvSpPr>
          <p:nvPr>
            <p:ph type="title"/>
          </p:nvPr>
        </p:nvSpPr>
        <p:spPr/>
        <p:txBody>
          <a:bodyPr/>
          <a:lstStyle/>
          <a:p>
            <a:pPr algn="ctr"/>
            <a:r>
              <a:rPr lang="en-US" dirty="0"/>
              <a:t>Final Outcome</a:t>
            </a:r>
            <a:endParaRPr lang="en-IN" dirty="0"/>
          </a:p>
        </p:txBody>
      </p:sp>
      <p:sp>
        <p:nvSpPr>
          <p:cNvPr id="3" name="Content Placeholder 2">
            <a:extLst>
              <a:ext uri="{FF2B5EF4-FFF2-40B4-BE49-F238E27FC236}">
                <a16:creationId xmlns:a16="http://schemas.microsoft.com/office/drawing/2014/main" id="{D345851F-5C4D-42BF-B51A-4E67A5A3077A}"/>
              </a:ext>
            </a:extLst>
          </p:cNvPr>
          <p:cNvSpPr>
            <a:spLocks noGrp="1"/>
          </p:cNvSpPr>
          <p:nvPr>
            <p:ph idx="1"/>
          </p:nvPr>
        </p:nvSpPr>
        <p:spPr>
          <a:xfrm>
            <a:off x="1103312" y="1507068"/>
            <a:ext cx="8946541" cy="4741332"/>
          </a:xfrm>
        </p:spPr>
        <p:txBody>
          <a:bodyPr>
            <a:noAutofit/>
          </a:bodyPr>
          <a:lstStyle/>
          <a:p>
            <a:pPr algn="just"/>
            <a:r>
              <a:rPr lang="en-US" sz="3200" dirty="0"/>
              <a:t>Disgorgement of unlawful gains –Rs. </a:t>
            </a:r>
            <a:r>
              <a:rPr lang="en-US" sz="3200" dirty="0" err="1"/>
              <a:t>Approx</a:t>
            </a:r>
            <a:r>
              <a:rPr lang="en-US" sz="3200" dirty="0"/>
              <a:t> 4.30 crores</a:t>
            </a:r>
          </a:p>
          <a:p>
            <a:pPr algn="just"/>
            <a:r>
              <a:rPr lang="en-US" sz="3200" dirty="0"/>
              <a:t> entities are restrained from accessing the securities market and further prohibited rom buying, selling or otherwise  dealing  insecurities, for  a  period  of two years</a:t>
            </a:r>
          </a:p>
          <a:p>
            <a:pPr algn="just"/>
            <a:r>
              <a:rPr lang="en-US" sz="3200" dirty="0"/>
              <a:t>Monetary Penalty of Approx Rs. 1.92  crores</a:t>
            </a:r>
            <a:endParaRPr lang="en-IN" sz="3200" dirty="0"/>
          </a:p>
        </p:txBody>
      </p:sp>
    </p:spTree>
    <p:extLst>
      <p:ext uri="{BB962C8B-B14F-4D97-AF65-F5344CB8AC3E}">
        <p14:creationId xmlns:p14="http://schemas.microsoft.com/office/powerpoint/2010/main" val="99321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CF1F-3361-4E21-837F-A9A2B333CA5B}"/>
              </a:ext>
            </a:extLst>
          </p:cNvPr>
          <p:cNvSpPr>
            <a:spLocks noGrp="1"/>
          </p:cNvSpPr>
          <p:nvPr>
            <p:ph type="title"/>
          </p:nvPr>
        </p:nvSpPr>
        <p:spPr/>
        <p:txBody>
          <a:bodyPr/>
          <a:lstStyle/>
          <a:p>
            <a:r>
              <a:rPr lang="en-IN" dirty="0"/>
              <a:t>Zee Entertainment Enterprises Ltd (ZEEL)</a:t>
            </a:r>
          </a:p>
        </p:txBody>
      </p:sp>
      <p:sp>
        <p:nvSpPr>
          <p:cNvPr id="3" name="Content Placeholder 2">
            <a:extLst>
              <a:ext uri="{FF2B5EF4-FFF2-40B4-BE49-F238E27FC236}">
                <a16:creationId xmlns:a16="http://schemas.microsoft.com/office/drawing/2014/main" id="{AD9BA6AE-8CE5-481B-AE50-385AD0C0A46E}"/>
              </a:ext>
            </a:extLst>
          </p:cNvPr>
          <p:cNvSpPr>
            <a:spLocks noGrp="1"/>
          </p:cNvSpPr>
          <p:nvPr>
            <p:ph idx="1"/>
          </p:nvPr>
        </p:nvSpPr>
        <p:spPr/>
        <p:txBody>
          <a:bodyPr>
            <a:normAutofit fontScale="92500" lnSpcReduction="20000"/>
          </a:bodyPr>
          <a:lstStyle/>
          <a:p>
            <a:pPr algn="just"/>
            <a:r>
              <a:rPr lang="en-US" dirty="0"/>
              <a:t>Resignation of two independent directors (viz. Mr. Sunil Kumar and Ms. </a:t>
            </a:r>
            <a:r>
              <a:rPr lang="en-US" dirty="0" err="1"/>
              <a:t>Neharika</a:t>
            </a:r>
            <a:r>
              <a:rPr lang="en-US" dirty="0"/>
              <a:t> Vohra) of ZEEL” in November 2019 after raising concerns over appropriation of certain Fixed Deposit (“FD”) of ZEEL by Yes Bank Ltd. (“Yes Bank”) for squaring off loans of related </a:t>
            </a:r>
            <a:r>
              <a:rPr lang="en-IN" dirty="0"/>
              <a:t>entities of </a:t>
            </a:r>
            <a:r>
              <a:rPr lang="en-IN" dirty="0" err="1"/>
              <a:t>Essel</a:t>
            </a:r>
            <a:r>
              <a:rPr lang="en-IN" dirty="0"/>
              <a:t> Group.</a:t>
            </a:r>
          </a:p>
          <a:p>
            <a:pPr algn="just"/>
            <a:endParaRPr lang="en-US" dirty="0"/>
          </a:p>
          <a:p>
            <a:pPr algn="just"/>
            <a:r>
              <a:rPr lang="en-US" dirty="0"/>
              <a:t>Mr. Subhash Chandra, the then Chairman of ZEEL/ </a:t>
            </a:r>
            <a:r>
              <a:rPr lang="en-US" dirty="0" err="1"/>
              <a:t>Essel</a:t>
            </a:r>
            <a:r>
              <a:rPr lang="en-US" dirty="0"/>
              <a:t> Group, had provided a ‘Letter of Comfort’ (“LoC”) dated September 04, 2018 towards credit facilities availed by certain group companies from Yes Bank, wherein it was stated that “This is with regards to the </a:t>
            </a:r>
            <a:r>
              <a:rPr lang="en-US" dirty="0" err="1"/>
              <a:t>Rs</a:t>
            </a:r>
            <a:r>
              <a:rPr lang="en-US" dirty="0"/>
              <a:t> 200 Crore loan outstanding in </a:t>
            </a:r>
            <a:r>
              <a:rPr lang="en-US" dirty="0" err="1"/>
              <a:t>Essel</a:t>
            </a:r>
            <a:r>
              <a:rPr lang="en-US" dirty="0"/>
              <a:t> Green Mobility Ltd from Yes Bank Ltd. We will ensure that a fixed deposit of at least </a:t>
            </a:r>
            <a:r>
              <a:rPr lang="en-US" dirty="0" err="1"/>
              <a:t>Rs</a:t>
            </a:r>
            <a:r>
              <a:rPr lang="en-US" dirty="0"/>
              <a:t>. 200 Crore is available with Yes Bank Ltd, from any one of </a:t>
            </a:r>
            <a:r>
              <a:rPr lang="en-US" dirty="0" err="1"/>
              <a:t>Essel</a:t>
            </a:r>
            <a:r>
              <a:rPr lang="en-US" dirty="0"/>
              <a:t> Group of companies (including Zee Entertainment Enterprises Ltd), at all times whilst the said facility remains due and outstanding and that in the event of default under the said facility, you may appropriate the fixed deposit towards repayment of the said Facility.”</a:t>
            </a:r>
            <a:endParaRPr lang="en-IN" dirty="0"/>
          </a:p>
        </p:txBody>
      </p:sp>
    </p:spTree>
    <p:extLst>
      <p:ext uri="{BB962C8B-B14F-4D97-AF65-F5344CB8AC3E}">
        <p14:creationId xmlns:p14="http://schemas.microsoft.com/office/powerpoint/2010/main" val="33519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1682-B403-490A-A350-6247A5BBA81D}"/>
              </a:ext>
            </a:extLst>
          </p:cNvPr>
          <p:cNvSpPr>
            <a:spLocks noGrp="1"/>
          </p:cNvSpPr>
          <p:nvPr>
            <p:ph type="title"/>
          </p:nvPr>
        </p:nvSpPr>
        <p:spPr>
          <a:xfrm>
            <a:off x="646111" y="452718"/>
            <a:ext cx="9404723" cy="800349"/>
          </a:xfrm>
        </p:spPr>
        <p:txBody>
          <a:bodyPr/>
          <a:lstStyle/>
          <a:p>
            <a:pPr algn="ctr"/>
            <a:r>
              <a:rPr lang="en-US" sz="3200" dirty="0"/>
              <a:t>Appropriation of 200 crore FD by the Yes Bank</a:t>
            </a:r>
            <a:br>
              <a:rPr lang="en-US" dirty="0"/>
            </a:br>
            <a:endParaRPr lang="en-IN" dirty="0"/>
          </a:p>
        </p:txBody>
      </p:sp>
      <p:sp>
        <p:nvSpPr>
          <p:cNvPr id="3" name="Content Placeholder 2">
            <a:extLst>
              <a:ext uri="{FF2B5EF4-FFF2-40B4-BE49-F238E27FC236}">
                <a16:creationId xmlns:a16="http://schemas.microsoft.com/office/drawing/2014/main" id="{5270A24B-B8E7-453B-AD30-3036A606F2E1}"/>
              </a:ext>
            </a:extLst>
          </p:cNvPr>
          <p:cNvSpPr>
            <a:spLocks noGrp="1"/>
          </p:cNvSpPr>
          <p:nvPr>
            <p:ph idx="1"/>
          </p:nvPr>
        </p:nvSpPr>
        <p:spPr>
          <a:xfrm>
            <a:off x="1103312" y="1253067"/>
            <a:ext cx="8946541" cy="4995333"/>
          </a:xfrm>
        </p:spPr>
        <p:txBody>
          <a:bodyPr>
            <a:normAutofit fontScale="85000" lnSpcReduction="20000"/>
          </a:bodyPr>
          <a:lstStyle/>
          <a:p>
            <a:pPr algn="just"/>
            <a:r>
              <a:rPr lang="en-US" dirty="0"/>
              <a:t>it was observed that the abovementioned LoC was known only to a few persons in management and even the Board of ZEEL was not aware of the same. </a:t>
            </a:r>
          </a:p>
          <a:p>
            <a:pPr algn="just"/>
            <a:r>
              <a:rPr lang="en-US" dirty="0"/>
              <a:t>Yes Bank had adjusted Fixed Deposit of </a:t>
            </a:r>
            <a:r>
              <a:rPr lang="en-US" dirty="0" err="1"/>
              <a:t>Rs</a:t>
            </a:r>
            <a:r>
              <a:rPr lang="en-US" dirty="0"/>
              <a:t>. 200 Crore of ZEEL for meeting the obligations of the following seven entities (“Associate Entities”) towards Yes Bank. Sl. No. Name of the Associate Entities</a:t>
            </a:r>
          </a:p>
          <a:p>
            <a:pPr algn="just">
              <a:lnSpc>
                <a:spcPct val="120000"/>
              </a:lnSpc>
            </a:pPr>
            <a:r>
              <a:rPr lang="en-US" dirty="0"/>
              <a:t> 1. Pan India </a:t>
            </a:r>
            <a:r>
              <a:rPr lang="en-US" dirty="0" err="1"/>
              <a:t>Infraprojects</a:t>
            </a:r>
            <a:r>
              <a:rPr lang="en-US" dirty="0"/>
              <a:t> </a:t>
            </a:r>
            <a:r>
              <a:rPr lang="en-US" dirty="0" err="1"/>
              <a:t>Pvt</a:t>
            </a:r>
            <a:r>
              <a:rPr lang="en-US" dirty="0"/>
              <a:t> Ltd</a:t>
            </a:r>
          </a:p>
          <a:p>
            <a:pPr algn="just">
              <a:lnSpc>
                <a:spcPct val="120000"/>
              </a:lnSpc>
            </a:pPr>
            <a:r>
              <a:rPr lang="en-US" dirty="0"/>
              <a:t> 2. </a:t>
            </a:r>
            <a:r>
              <a:rPr lang="en-US" dirty="0" err="1"/>
              <a:t>Essel</a:t>
            </a:r>
            <a:r>
              <a:rPr lang="en-US" dirty="0"/>
              <a:t> Green Mobility Ltd </a:t>
            </a:r>
          </a:p>
          <a:p>
            <a:pPr algn="just">
              <a:lnSpc>
                <a:spcPct val="120000"/>
              </a:lnSpc>
            </a:pPr>
            <a:r>
              <a:rPr lang="en-US" dirty="0"/>
              <a:t>3. </a:t>
            </a:r>
            <a:r>
              <a:rPr lang="en-US" dirty="0" err="1"/>
              <a:t>Essel</a:t>
            </a:r>
            <a:r>
              <a:rPr lang="en-US" dirty="0"/>
              <a:t> Corporate Resources </a:t>
            </a:r>
            <a:r>
              <a:rPr lang="en-US" dirty="0" err="1"/>
              <a:t>Pvt</a:t>
            </a:r>
            <a:r>
              <a:rPr lang="en-US" dirty="0"/>
              <a:t> Ltd </a:t>
            </a:r>
          </a:p>
          <a:p>
            <a:pPr algn="just">
              <a:lnSpc>
                <a:spcPct val="120000"/>
              </a:lnSpc>
            </a:pPr>
            <a:r>
              <a:rPr lang="en-US" dirty="0"/>
              <a:t>4.Essel Utilities Distribution Company Ltd </a:t>
            </a:r>
          </a:p>
          <a:p>
            <a:pPr algn="just">
              <a:lnSpc>
                <a:spcPct val="120000"/>
              </a:lnSpc>
            </a:pPr>
            <a:r>
              <a:rPr lang="en-US" dirty="0"/>
              <a:t>5.Essel Business Excellence Services </a:t>
            </a:r>
            <a:r>
              <a:rPr lang="en-US" dirty="0" err="1"/>
              <a:t>Pvt</a:t>
            </a:r>
            <a:r>
              <a:rPr lang="en-US" dirty="0"/>
              <a:t> Ltd </a:t>
            </a:r>
          </a:p>
          <a:p>
            <a:pPr algn="just">
              <a:lnSpc>
                <a:spcPct val="120000"/>
              </a:lnSpc>
            </a:pPr>
            <a:r>
              <a:rPr lang="en-US" dirty="0"/>
              <a:t>6. Pan India Network </a:t>
            </a:r>
            <a:r>
              <a:rPr lang="en-US" dirty="0" err="1"/>
              <a:t>Infravest</a:t>
            </a:r>
            <a:r>
              <a:rPr lang="en-US" dirty="0"/>
              <a:t> Ltd </a:t>
            </a:r>
          </a:p>
          <a:p>
            <a:pPr algn="just">
              <a:lnSpc>
                <a:spcPct val="120000"/>
              </a:lnSpc>
            </a:pPr>
            <a:r>
              <a:rPr lang="en-US" dirty="0"/>
              <a:t>7. Living Entertainment Enterprises </a:t>
            </a:r>
            <a:r>
              <a:rPr lang="en-US" dirty="0" err="1"/>
              <a:t>Pvt</a:t>
            </a:r>
            <a:r>
              <a:rPr lang="en-US" dirty="0"/>
              <a:t> Ltd </a:t>
            </a:r>
          </a:p>
          <a:p>
            <a:pPr algn="just"/>
            <a:r>
              <a:rPr lang="en-US" dirty="0"/>
              <a:t>These Associate Entities are owned/controlled by family members of Mr. Subhash Chandra &amp; Mr. Punit </a:t>
            </a:r>
            <a:r>
              <a:rPr lang="en-US" dirty="0" err="1"/>
              <a:t>Goenka</a:t>
            </a:r>
            <a:r>
              <a:rPr lang="en-US" dirty="0"/>
              <a:t> (“Promoter Family”). The Promoter Family is also the beneficial owner of promoters of ZEEL. These 7 entities are described as RPTs in the books of ZEEL.</a:t>
            </a:r>
            <a:endParaRPr lang="en-IN" dirty="0"/>
          </a:p>
        </p:txBody>
      </p:sp>
    </p:spTree>
    <p:extLst>
      <p:ext uri="{BB962C8B-B14F-4D97-AF65-F5344CB8AC3E}">
        <p14:creationId xmlns:p14="http://schemas.microsoft.com/office/powerpoint/2010/main" val="2305370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39A2AFE-43D2-48B4-88F5-C4E05B406C4B}"/>
              </a:ext>
            </a:extLst>
          </p:cNvPr>
          <p:cNvSpPr>
            <a:spLocks noGrp="1"/>
          </p:cNvSpPr>
          <p:nvPr>
            <p:ph type="title"/>
          </p:nvPr>
        </p:nvSpPr>
        <p:spPr>
          <a:xfrm>
            <a:off x="648930" y="629267"/>
            <a:ext cx="9252154" cy="1016654"/>
          </a:xfrm>
        </p:spPr>
        <p:txBody>
          <a:bodyPr>
            <a:normAutofit fontScale="90000"/>
          </a:bodyPr>
          <a:lstStyle/>
          <a:p>
            <a:r>
              <a:rPr lang="en-US" dirty="0">
                <a:solidFill>
                  <a:srgbClr val="EBEBEB"/>
                </a:solidFill>
              </a:rPr>
              <a:t>Repayment of </a:t>
            </a:r>
            <a:r>
              <a:rPr lang="en-US" dirty="0" err="1">
                <a:solidFill>
                  <a:srgbClr val="EBEBEB"/>
                </a:solidFill>
              </a:rPr>
              <a:t>Rs</a:t>
            </a:r>
            <a:r>
              <a:rPr lang="en-US" dirty="0">
                <a:solidFill>
                  <a:srgbClr val="EBEBEB"/>
                </a:solidFill>
              </a:rPr>
              <a:t>. 200 crores to ZEEL</a:t>
            </a:r>
            <a:endParaRPr lang="en-IN" dirty="0">
              <a:solidFill>
                <a:srgbClr val="EBEBEB"/>
              </a:solidFill>
            </a:endParaRPr>
          </a:p>
        </p:txBody>
      </p:sp>
      <p:sp useBgFill="1">
        <p:nvSpPr>
          <p:cNvPr id="17" name="Freeform: Shape 1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22A74F0A-93BC-4256-A263-A4AAD333C1E2}"/>
              </a:ext>
            </a:extLst>
          </p:cNvPr>
          <p:cNvSpPr>
            <a:spLocks noGrp="1"/>
          </p:cNvSpPr>
          <p:nvPr>
            <p:ph idx="1"/>
          </p:nvPr>
        </p:nvSpPr>
        <p:spPr>
          <a:xfrm>
            <a:off x="648931" y="2548281"/>
            <a:ext cx="5122606" cy="3658689"/>
          </a:xfrm>
        </p:spPr>
        <p:txBody>
          <a:bodyPr>
            <a:normAutofit/>
          </a:bodyPr>
          <a:lstStyle/>
          <a:p>
            <a:pPr algn="just"/>
            <a:r>
              <a:rPr lang="en-US" dirty="0"/>
              <a:t>ZEEL submitted that Rs.200 Crore, equivalent to the value of FD which was </a:t>
            </a:r>
            <a:r>
              <a:rPr lang="en-US" dirty="0" err="1"/>
              <a:t>encashed</a:t>
            </a:r>
            <a:r>
              <a:rPr lang="en-US" dirty="0"/>
              <a:t> by Yes Bank for the dues from Associate Entities owned by Promoter Family, had subsequently been received back from those Associate Entities in September/October 2019.</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611E7DD7-9446-47BF-A367-274FE9FB4E6C}"/>
              </a:ext>
            </a:extLst>
          </p:cNvPr>
          <p:cNvPicPr>
            <a:picLocks noChangeAspect="1"/>
          </p:cNvPicPr>
          <p:nvPr/>
        </p:nvPicPr>
        <p:blipFill rotWithShape="1">
          <a:blip r:embed="rId2"/>
          <a:srcRect b="42768"/>
          <a:stretch/>
        </p:blipFill>
        <p:spPr>
          <a:xfrm>
            <a:off x="5771537" y="2548281"/>
            <a:ext cx="5528916" cy="2946586"/>
          </a:xfrm>
          <a:prstGeom prst="rect">
            <a:avLst/>
          </a:prstGeom>
          <a:effectLst/>
        </p:spPr>
      </p:pic>
    </p:spTree>
    <p:extLst>
      <p:ext uri="{BB962C8B-B14F-4D97-AF65-F5344CB8AC3E}">
        <p14:creationId xmlns:p14="http://schemas.microsoft.com/office/powerpoint/2010/main" val="398192398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Early warnings</a:t>
            </a:r>
            <a:endParaRPr lang="en-IN" dirty="0"/>
          </a:p>
        </p:txBody>
      </p:sp>
      <p:sp>
        <p:nvSpPr>
          <p:cNvPr id="3" name="Content Placeholder 2"/>
          <p:cNvSpPr>
            <a:spLocks noGrp="1"/>
          </p:cNvSpPr>
          <p:nvPr>
            <p:ph idx="1"/>
          </p:nvPr>
        </p:nvSpPr>
        <p:spPr/>
        <p:txBody>
          <a:bodyPr/>
          <a:lstStyle/>
          <a:p>
            <a:pPr marL="0" indent="0">
              <a:buNone/>
            </a:pPr>
            <a:endParaRPr lang="en-IN" dirty="0"/>
          </a:p>
        </p:txBody>
      </p:sp>
      <p:sp>
        <p:nvSpPr>
          <p:cNvPr id="4" name="Freeform 28">
            <a:extLst>
              <a:ext uri="{FF2B5EF4-FFF2-40B4-BE49-F238E27FC236}">
                <a16:creationId xmlns:a16="http://schemas.microsoft.com/office/drawing/2014/main" id="{BC379255-E315-4510-96E2-BF796BC5E275}"/>
              </a:ext>
            </a:extLst>
          </p:cNvPr>
          <p:cNvSpPr>
            <a:spLocks noEditPoints="1"/>
          </p:cNvSpPr>
          <p:nvPr/>
        </p:nvSpPr>
        <p:spPr bwMode="auto">
          <a:xfrm>
            <a:off x="4093049" y="4905715"/>
            <a:ext cx="275905" cy="107761"/>
          </a:xfrm>
          <a:custGeom>
            <a:avLst/>
            <a:gdLst>
              <a:gd name="T0" fmla="*/ 134 w 297"/>
              <a:gd name="T1" fmla="*/ 0 h 116"/>
              <a:gd name="T2" fmla="*/ 162 w 297"/>
              <a:gd name="T3" fmla="*/ 0 h 116"/>
              <a:gd name="T4" fmla="*/ 162 w 297"/>
              <a:gd name="T5" fmla="*/ 62 h 116"/>
              <a:gd name="T6" fmla="*/ 134 w 297"/>
              <a:gd name="T7" fmla="*/ 62 h 116"/>
              <a:gd name="T8" fmla="*/ 134 w 297"/>
              <a:gd name="T9" fmla="*/ 0 h 116"/>
              <a:gd name="T10" fmla="*/ 0 w 297"/>
              <a:gd name="T11" fmla="*/ 72 h 116"/>
              <a:gd name="T12" fmla="*/ 18 w 297"/>
              <a:gd name="T13" fmla="*/ 54 h 116"/>
              <a:gd name="T14" fmla="*/ 62 w 297"/>
              <a:gd name="T15" fmla="*/ 98 h 116"/>
              <a:gd name="T16" fmla="*/ 44 w 297"/>
              <a:gd name="T17" fmla="*/ 116 h 116"/>
              <a:gd name="T18" fmla="*/ 0 w 297"/>
              <a:gd name="T19" fmla="*/ 72 h 116"/>
              <a:gd name="T20" fmla="*/ 234 w 297"/>
              <a:gd name="T21" fmla="*/ 98 h 116"/>
              <a:gd name="T22" fmla="*/ 279 w 297"/>
              <a:gd name="T23" fmla="*/ 54 h 116"/>
              <a:gd name="T24" fmla="*/ 297 w 297"/>
              <a:gd name="T25" fmla="*/ 72 h 116"/>
              <a:gd name="T26" fmla="*/ 252 w 297"/>
              <a:gd name="T27" fmla="*/ 116 h 116"/>
              <a:gd name="T28" fmla="*/ 234 w 297"/>
              <a:gd name="T29" fmla="*/ 98 h 116"/>
              <a:gd name="T30" fmla="*/ 234 w 297"/>
              <a:gd name="T31" fmla="*/ 98 h 116"/>
              <a:gd name="T32" fmla="*/ 234 w 297"/>
              <a:gd name="T33"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116">
                <a:moveTo>
                  <a:pt x="134" y="0"/>
                </a:moveTo>
                <a:lnTo>
                  <a:pt x="162" y="0"/>
                </a:lnTo>
                <a:lnTo>
                  <a:pt x="162" y="62"/>
                </a:lnTo>
                <a:lnTo>
                  <a:pt x="134" y="62"/>
                </a:lnTo>
                <a:lnTo>
                  <a:pt x="134" y="0"/>
                </a:lnTo>
                <a:moveTo>
                  <a:pt x="0" y="72"/>
                </a:moveTo>
                <a:lnTo>
                  <a:pt x="18" y="54"/>
                </a:lnTo>
                <a:lnTo>
                  <a:pt x="62" y="98"/>
                </a:lnTo>
                <a:lnTo>
                  <a:pt x="44" y="116"/>
                </a:lnTo>
                <a:lnTo>
                  <a:pt x="0" y="72"/>
                </a:lnTo>
                <a:moveTo>
                  <a:pt x="234" y="98"/>
                </a:moveTo>
                <a:lnTo>
                  <a:pt x="279" y="54"/>
                </a:lnTo>
                <a:lnTo>
                  <a:pt x="297" y="72"/>
                </a:lnTo>
                <a:lnTo>
                  <a:pt x="252" y="116"/>
                </a:lnTo>
                <a:lnTo>
                  <a:pt x="234" y="98"/>
                </a:lnTo>
                <a:moveTo>
                  <a:pt x="234" y="98"/>
                </a:moveTo>
                <a:lnTo>
                  <a:pt x="234"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1200" cap="none" spc="0" normalizeH="0" baseline="0" noProof="0">
              <a:ln>
                <a:noFill/>
              </a:ln>
              <a:solidFill>
                <a:prstClr val="white"/>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FF6F15A6-71B2-4BE3-8433-765D41BD11E5}"/>
              </a:ext>
            </a:extLst>
          </p:cNvPr>
          <p:cNvGrpSpPr/>
          <p:nvPr/>
        </p:nvGrpSpPr>
        <p:grpSpPr>
          <a:xfrm>
            <a:off x="6803795" y="3734276"/>
            <a:ext cx="2983352" cy="1871199"/>
            <a:chOff x="5179277" y="3751725"/>
            <a:chExt cx="3153862" cy="1978145"/>
          </a:xfrm>
        </p:grpSpPr>
        <p:sp>
          <p:nvSpPr>
            <p:cNvPr id="6" name="Freeform 12">
              <a:extLst>
                <a:ext uri="{FF2B5EF4-FFF2-40B4-BE49-F238E27FC236}">
                  <a16:creationId xmlns:a16="http://schemas.microsoft.com/office/drawing/2014/main" id="{9077D178-FC6F-4C17-9274-9B4887AF3638}"/>
                </a:ext>
              </a:extLst>
            </p:cNvPr>
            <p:cNvSpPr>
              <a:spLocks/>
            </p:cNvSpPr>
            <p:nvPr/>
          </p:nvSpPr>
          <p:spPr bwMode="auto">
            <a:xfrm>
              <a:off x="5306947" y="3765474"/>
              <a:ext cx="1115630" cy="950643"/>
            </a:xfrm>
            <a:custGeom>
              <a:avLst/>
              <a:gdLst>
                <a:gd name="T0" fmla="*/ 145 w 567"/>
                <a:gd name="T1" fmla="*/ 473 h 483"/>
                <a:gd name="T2" fmla="*/ 12 w 567"/>
                <a:gd name="T3" fmla="*/ 340 h 483"/>
                <a:gd name="T4" fmla="*/ 151 w 567"/>
                <a:gd name="T5" fmla="*/ 0 h 483"/>
                <a:gd name="T6" fmla="*/ 144 w 567"/>
                <a:gd name="T7" fmla="*/ 0 h 483"/>
                <a:gd name="T8" fmla="*/ 3 w 567"/>
                <a:gd name="T9" fmla="*/ 338 h 483"/>
                <a:gd name="T10" fmla="*/ 4 w 567"/>
                <a:gd name="T11" fmla="*/ 338 h 483"/>
                <a:gd name="T12" fmla="*/ 0 w 567"/>
                <a:gd name="T13" fmla="*/ 342 h 483"/>
                <a:gd name="T14" fmla="*/ 140 w 567"/>
                <a:gd name="T15" fmla="*/ 481 h 483"/>
                <a:gd name="T16" fmla="*/ 140 w 567"/>
                <a:gd name="T17" fmla="*/ 481 h 483"/>
                <a:gd name="T18" fmla="*/ 140 w 567"/>
                <a:gd name="T19" fmla="*/ 483 h 483"/>
                <a:gd name="T20" fmla="*/ 567 w 567"/>
                <a:gd name="T21" fmla="*/ 483 h 483"/>
                <a:gd name="T22" fmla="*/ 567 w 567"/>
                <a:gd name="T23" fmla="*/ 473 h 483"/>
                <a:gd name="T24" fmla="*/ 145 w 567"/>
                <a:gd name="T25" fmla="*/ 47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483">
                  <a:moveTo>
                    <a:pt x="145" y="473"/>
                  </a:moveTo>
                  <a:cubicBezTo>
                    <a:pt x="12" y="340"/>
                    <a:pt x="12" y="340"/>
                    <a:pt x="12" y="340"/>
                  </a:cubicBezTo>
                  <a:cubicBezTo>
                    <a:pt x="91" y="242"/>
                    <a:pt x="139" y="125"/>
                    <a:pt x="151" y="0"/>
                  </a:cubicBezTo>
                  <a:cubicBezTo>
                    <a:pt x="144" y="0"/>
                    <a:pt x="144" y="0"/>
                    <a:pt x="144" y="0"/>
                  </a:cubicBezTo>
                  <a:cubicBezTo>
                    <a:pt x="131" y="127"/>
                    <a:pt x="81" y="244"/>
                    <a:pt x="3" y="338"/>
                  </a:cubicBezTo>
                  <a:cubicBezTo>
                    <a:pt x="4" y="338"/>
                    <a:pt x="4" y="338"/>
                    <a:pt x="4" y="338"/>
                  </a:cubicBezTo>
                  <a:cubicBezTo>
                    <a:pt x="0" y="342"/>
                    <a:pt x="0" y="342"/>
                    <a:pt x="0" y="342"/>
                  </a:cubicBezTo>
                  <a:cubicBezTo>
                    <a:pt x="140" y="481"/>
                    <a:pt x="140" y="481"/>
                    <a:pt x="140" y="481"/>
                  </a:cubicBezTo>
                  <a:cubicBezTo>
                    <a:pt x="140" y="481"/>
                    <a:pt x="140" y="481"/>
                    <a:pt x="140" y="481"/>
                  </a:cubicBezTo>
                  <a:cubicBezTo>
                    <a:pt x="140" y="483"/>
                    <a:pt x="140" y="483"/>
                    <a:pt x="140" y="483"/>
                  </a:cubicBezTo>
                  <a:cubicBezTo>
                    <a:pt x="567" y="483"/>
                    <a:pt x="567" y="483"/>
                    <a:pt x="567" y="483"/>
                  </a:cubicBezTo>
                  <a:cubicBezTo>
                    <a:pt x="567" y="473"/>
                    <a:pt x="567" y="473"/>
                    <a:pt x="567" y="473"/>
                  </a:cubicBezTo>
                  <a:lnTo>
                    <a:pt x="145" y="47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7" name="Freeform 24">
              <a:extLst>
                <a:ext uri="{FF2B5EF4-FFF2-40B4-BE49-F238E27FC236}">
                  <a16:creationId xmlns:a16="http://schemas.microsoft.com/office/drawing/2014/main" id="{9AA8A33C-6CDC-4FFB-A0BD-A85D56EEE1D5}"/>
                </a:ext>
              </a:extLst>
            </p:cNvPr>
            <p:cNvSpPr>
              <a:spLocks noEditPoints="1"/>
            </p:cNvSpPr>
            <p:nvPr/>
          </p:nvSpPr>
          <p:spPr bwMode="auto">
            <a:xfrm>
              <a:off x="6281159" y="4791737"/>
              <a:ext cx="294621" cy="280872"/>
            </a:xfrm>
            <a:custGeom>
              <a:avLst/>
              <a:gdLst>
                <a:gd name="T0" fmla="*/ 145 w 150"/>
                <a:gd name="T1" fmla="*/ 73 h 143"/>
                <a:gd name="T2" fmla="*/ 119 w 150"/>
                <a:gd name="T3" fmla="*/ 1 h 143"/>
                <a:gd name="T4" fmla="*/ 1 w 150"/>
                <a:gd name="T5" fmla="*/ 40 h 143"/>
                <a:gd name="T6" fmla="*/ 27 w 150"/>
                <a:gd name="T7" fmla="*/ 112 h 143"/>
                <a:gd name="T8" fmla="*/ 67 w 150"/>
                <a:gd name="T9" fmla="*/ 124 h 143"/>
                <a:gd name="T10" fmla="*/ 150 w 150"/>
                <a:gd name="T11" fmla="*/ 124 h 143"/>
                <a:gd name="T12" fmla="*/ 144 w 150"/>
                <a:gd name="T13" fmla="*/ 79 h 143"/>
                <a:gd name="T14" fmla="*/ 133 w 150"/>
                <a:gd name="T15" fmla="*/ 63 h 143"/>
                <a:gd name="T16" fmla="*/ 109 w 150"/>
                <a:gd name="T17" fmla="*/ 62 h 143"/>
                <a:gd name="T18" fmla="*/ 118 w 150"/>
                <a:gd name="T19" fmla="*/ 12 h 143"/>
                <a:gd name="T20" fmla="*/ 86 w 150"/>
                <a:gd name="T21" fmla="*/ 35 h 143"/>
                <a:gd name="T22" fmla="*/ 118 w 150"/>
                <a:gd name="T23" fmla="*/ 12 h 143"/>
                <a:gd name="T24" fmla="*/ 104 w 150"/>
                <a:gd name="T25" fmla="*/ 71 h 143"/>
                <a:gd name="T26" fmla="*/ 80 w 150"/>
                <a:gd name="T27" fmla="*/ 70 h 143"/>
                <a:gd name="T28" fmla="*/ 24 w 150"/>
                <a:gd name="T29" fmla="*/ 92 h 143"/>
                <a:gd name="T30" fmla="*/ 45 w 150"/>
                <a:gd name="T31" fmla="*/ 79 h 143"/>
                <a:gd name="T32" fmla="*/ 24 w 150"/>
                <a:gd name="T33" fmla="*/ 92 h 143"/>
                <a:gd name="T34" fmla="*/ 73 w 150"/>
                <a:gd name="T35" fmla="*/ 71 h 143"/>
                <a:gd name="T36" fmla="*/ 74 w 150"/>
                <a:gd name="T37" fmla="*/ 79 h 143"/>
                <a:gd name="T38" fmla="*/ 51 w 150"/>
                <a:gd name="T39" fmla="*/ 77 h 143"/>
                <a:gd name="T40" fmla="*/ 108 w 150"/>
                <a:gd name="T41" fmla="*/ 136 h 143"/>
                <a:gd name="T42" fmla="*/ 74 w 150"/>
                <a:gd name="T43" fmla="*/ 115 h 143"/>
                <a:gd name="T44" fmla="*/ 108 w 150"/>
                <a:gd name="T45" fmla="*/ 127 h 143"/>
                <a:gd name="T46" fmla="*/ 142 w 150"/>
                <a:gd name="T47" fmla="*/ 115 h 143"/>
                <a:gd name="T48" fmla="*/ 142 w 150"/>
                <a:gd name="T49" fmla="*/ 107 h 143"/>
                <a:gd name="T50" fmla="*/ 74 w 150"/>
                <a:gd name="T51" fmla="*/ 107 h 143"/>
                <a:gd name="T52" fmla="*/ 75 w 150"/>
                <a:gd name="T53" fmla="*/ 98 h 143"/>
                <a:gd name="T54" fmla="*/ 142 w 150"/>
                <a:gd name="T55" fmla="*/ 98 h 143"/>
                <a:gd name="T56" fmla="*/ 142 w 150"/>
                <a:gd name="T57" fmla="*/ 107 h 143"/>
                <a:gd name="T58" fmla="*/ 74 w 150"/>
                <a:gd name="T59" fmla="*/ 90 h 143"/>
                <a:gd name="T60" fmla="*/ 142 w 150"/>
                <a:gd name="T61" fmla="*/ 90 h 143"/>
                <a:gd name="T62" fmla="*/ 108 w 150"/>
                <a:gd name="T63" fmla="*/ 10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43">
                  <a:moveTo>
                    <a:pt x="144" y="79"/>
                  </a:moveTo>
                  <a:cubicBezTo>
                    <a:pt x="145" y="78"/>
                    <a:pt x="146" y="75"/>
                    <a:pt x="145" y="73"/>
                  </a:cubicBezTo>
                  <a:cubicBezTo>
                    <a:pt x="128" y="6"/>
                    <a:pt x="128" y="6"/>
                    <a:pt x="128" y="6"/>
                  </a:cubicBezTo>
                  <a:cubicBezTo>
                    <a:pt x="126" y="2"/>
                    <a:pt x="123" y="0"/>
                    <a:pt x="119" y="1"/>
                  </a:cubicBezTo>
                  <a:cubicBezTo>
                    <a:pt x="6" y="31"/>
                    <a:pt x="6" y="31"/>
                    <a:pt x="6" y="31"/>
                  </a:cubicBezTo>
                  <a:cubicBezTo>
                    <a:pt x="2" y="32"/>
                    <a:pt x="0" y="36"/>
                    <a:pt x="1" y="40"/>
                  </a:cubicBezTo>
                  <a:cubicBezTo>
                    <a:pt x="18" y="107"/>
                    <a:pt x="18" y="107"/>
                    <a:pt x="18" y="107"/>
                  </a:cubicBezTo>
                  <a:cubicBezTo>
                    <a:pt x="19" y="111"/>
                    <a:pt x="23" y="113"/>
                    <a:pt x="27" y="112"/>
                  </a:cubicBezTo>
                  <a:cubicBezTo>
                    <a:pt x="67" y="101"/>
                    <a:pt x="67" y="101"/>
                    <a:pt x="67" y="101"/>
                  </a:cubicBezTo>
                  <a:cubicBezTo>
                    <a:pt x="67" y="124"/>
                    <a:pt x="67" y="124"/>
                    <a:pt x="67" y="124"/>
                  </a:cubicBezTo>
                  <a:cubicBezTo>
                    <a:pt x="67" y="136"/>
                    <a:pt x="88" y="143"/>
                    <a:pt x="108" y="143"/>
                  </a:cubicBezTo>
                  <a:cubicBezTo>
                    <a:pt x="129" y="143"/>
                    <a:pt x="150" y="136"/>
                    <a:pt x="150" y="124"/>
                  </a:cubicBezTo>
                  <a:cubicBezTo>
                    <a:pt x="150" y="90"/>
                    <a:pt x="150" y="90"/>
                    <a:pt x="150" y="90"/>
                  </a:cubicBezTo>
                  <a:cubicBezTo>
                    <a:pt x="150" y="86"/>
                    <a:pt x="147" y="82"/>
                    <a:pt x="144" y="79"/>
                  </a:cubicBezTo>
                  <a:close/>
                  <a:moveTo>
                    <a:pt x="131" y="56"/>
                  </a:moveTo>
                  <a:cubicBezTo>
                    <a:pt x="133" y="63"/>
                    <a:pt x="133" y="63"/>
                    <a:pt x="133" y="63"/>
                  </a:cubicBezTo>
                  <a:cubicBezTo>
                    <a:pt x="110" y="69"/>
                    <a:pt x="110" y="69"/>
                    <a:pt x="110" y="69"/>
                  </a:cubicBezTo>
                  <a:cubicBezTo>
                    <a:pt x="109" y="62"/>
                    <a:pt x="109" y="62"/>
                    <a:pt x="109" y="62"/>
                  </a:cubicBezTo>
                  <a:lnTo>
                    <a:pt x="131" y="56"/>
                  </a:lnTo>
                  <a:close/>
                  <a:moveTo>
                    <a:pt x="118" y="12"/>
                  </a:moveTo>
                  <a:cubicBezTo>
                    <a:pt x="121" y="25"/>
                    <a:pt x="121" y="25"/>
                    <a:pt x="121" y="25"/>
                  </a:cubicBezTo>
                  <a:cubicBezTo>
                    <a:pt x="86" y="35"/>
                    <a:pt x="86" y="35"/>
                    <a:pt x="86" y="35"/>
                  </a:cubicBezTo>
                  <a:cubicBezTo>
                    <a:pt x="83" y="21"/>
                    <a:pt x="83" y="21"/>
                    <a:pt x="83" y="21"/>
                  </a:cubicBezTo>
                  <a:lnTo>
                    <a:pt x="118" y="12"/>
                  </a:lnTo>
                  <a:close/>
                  <a:moveTo>
                    <a:pt x="102" y="64"/>
                  </a:moveTo>
                  <a:cubicBezTo>
                    <a:pt x="104" y="71"/>
                    <a:pt x="104" y="71"/>
                    <a:pt x="104" y="71"/>
                  </a:cubicBezTo>
                  <a:cubicBezTo>
                    <a:pt x="96" y="71"/>
                    <a:pt x="88" y="73"/>
                    <a:pt x="81" y="75"/>
                  </a:cubicBezTo>
                  <a:cubicBezTo>
                    <a:pt x="80" y="70"/>
                    <a:pt x="80" y="70"/>
                    <a:pt x="80" y="70"/>
                  </a:cubicBezTo>
                  <a:lnTo>
                    <a:pt x="102" y="64"/>
                  </a:lnTo>
                  <a:close/>
                  <a:moveTo>
                    <a:pt x="24" y="92"/>
                  </a:moveTo>
                  <a:cubicBezTo>
                    <a:pt x="22" y="85"/>
                    <a:pt x="22" y="85"/>
                    <a:pt x="22" y="85"/>
                  </a:cubicBezTo>
                  <a:cubicBezTo>
                    <a:pt x="45" y="79"/>
                    <a:pt x="45" y="79"/>
                    <a:pt x="45" y="79"/>
                  </a:cubicBezTo>
                  <a:cubicBezTo>
                    <a:pt x="47" y="86"/>
                    <a:pt x="47" y="86"/>
                    <a:pt x="47" y="86"/>
                  </a:cubicBezTo>
                  <a:lnTo>
                    <a:pt x="24" y="92"/>
                  </a:lnTo>
                  <a:close/>
                  <a:moveTo>
                    <a:pt x="51" y="77"/>
                  </a:moveTo>
                  <a:cubicBezTo>
                    <a:pt x="73" y="71"/>
                    <a:pt x="73" y="71"/>
                    <a:pt x="73" y="71"/>
                  </a:cubicBezTo>
                  <a:cubicBezTo>
                    <a:pt x="75" y="78"/>
                    <a:pt x="75" y="78"/>
                    <a:pt x="75" y="78"/>
                  </a:cubicBezTo>
                  <a:cubicBezTo>
                    <a:pt x="75" y="78"/>
                    <a:pt x="74" y="79"/>
                    <a:pt x="74" y="79"/>
                  </a:cubicBezTo>
                  <a:cubicBezTo>
                    <a:pt x="53" y="84"/>
                    <a:pt x="53" y="84"/>
                    <a:pt x="53" y="84"/>
                  </a:cubicBezTo>
                  <a:lnTo>
                    <a:pt x="51" y="77"/>
                  </a:lnTo>
                  <a:close/>
                  <a:moveTo>
                    <a:pt x="142" y="123"/>
                  </a:moveTo>
                  <a:cubicBezTo>
                    <a:pt x="142" y="130"/>
                    <a:pt x="127" y="136"/>
                    <a:pt x="108" y="136"/>
                  </a:cubicBezTo>
                  <a:cubicBezTo>
                    <a:pt x="90" y="136"/>
                    <a:pt x="74" y="130"/>
                    <a:pt x="74" y="123"/>
                  </a:cubicBezTo>
                  <a:cubicBezTo>
                    <a:pt x="74" y="115"/>
                    <a:pt x="74" y="115"/>
                    <a:pt x="74" y="115"/>
                  </a:cubicBezTo>
                  <a:cubicBezTo>
                    <a:pt x="74" y="115"/>
                    <a:pt x="75" y="114"/>
                    <a:pt x="75" y="114"/>
                  </a:cubicBezTo>
                  <a:cubicBezTo>
                    <a:pt x="76" y="121"/>
                    <a:pt x="90" y="127"/>
                    <a:pt x="108" y="127"/>
                  </a:cubicBezTo>
                  <a:cubicBezTo>
                    <a:pt x="126" y="127"/>
                    <a:pt x="141" y="121"/>
                    <a:pt x="142" y="114"/>
                  </a:cubicBezTo>
                  <a:cubicBezTo>
                    <a:pt x="142" y="114"/>
                    <a:pt x="142" y="115"/>
                    <a:pt x="142" y="115"/>
                  </a:cubicBezTo>
                  <a:lnTo>
                    <a:pt x="142" y="123"/>
                  </a:lnTo>
                  <a:close/>
                  <a:moveTo>
                    <a:pt x="142" y="107"/>
                  </a:moveTo>
                  <a:cubicBezTo>
                    <a:pt x="142" y="114"/>
                    <a:pt x="127" y="120"/>
                    <a:pt x="108" y="120"/>
                  </a:cubicBezTo>
                  <a:cubicBezTo>
                    <a:pt x="90" y="120"/>
                    <a:pt x="74" y="114"/>
                    <a:pt x="74" y="107"/>
                  </a:cubicBezTo>
                  <a:cubicBezTo>
                    <a:pt x="74" y="99"/>
                    <a:pt x="74" y="99"/>
                    <a:pt x="74" y="99"/>
                  </a:cubicBezTo>
                  <a:cubicBezTo>
                    <a:pt x="74" y="98"/>
                    <a:pt x="75" y="98"/>
                    <a:pt x="75" y="98"/>
                  </a:cubicBezTo>
                  <a:cubicBezTo>
                    <a:pt x="76" y="105"/>
                    <a:pt x="90" y="110"/>
                    <a:pt x="108" y="110"/>
                  </a:cubicBezTo>
                  <a:cubicBezTo>
                    <a:pt x="126" y="110"/>
                    <a:pt x="141" y="105"/>
                    <a:pt x="142" y="98"/>
                  </a:cubicBezTo>
                  <a:cubicBezTo>
                    <a:pt x="142" y="98"/>
                    <a:pt x="142" y="98"/>
                    <a:pt x="142" y="99"/>
                  </a:cubicBezTo>
                  <a:lnTo>
                    <a:pt x="142" y="107"/>
                  </a:lnTo>
                  <a:close/>
                  <a:moveTo>
                    <a:pt x="108" y="103"/>
                  </a:moveTo>
                  <a:cubicBezTo>
                    <a:pt x="90" y="103"/>
                    <a:pt x="74" y="97"/>
                    <a:pt x="74" y="90"/>
                  </a:cubicBezTo>
                  <a:cubicBezTo>
                    <a:pt x="74" y="82"/>
                    <a:pt x="90" y="76"/>
                    <a:pt x="108" y="76"/>
                  </a:cubicBezTo>
                  <a:cubicBezTo>
                    <a:pt x="127" y="76"/>
                    <a:pt x="142" y="82"/>
                    <a:pt x="142" y="90"/>
                  </a:cubicBezTo>
                  <a:cubicBezTo>
                    <a:pt x="142" y="97"/>
                    <a:pt x="127" y="103"/>
                    <a:pt x="108" y="103"/>
                  </a:cubicBezTo>
                  <a:close/>
                  <a:moveTo>
                    <a:pt x="108" y="103"/>
                  </a:moveTo>
                  <a:cubicBezTo>
                    <a:pt x="108" y="103"/>
                    <a:pt x="108" y="103"/>
                    <a:pt x="108" y="103"/>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8" name="Freeform 36">
              <a:extLst>
                <a:ext uri="{FF2B5EF4-FFF2-40B4-BE49-F238E27FC236}">
                  <a16:creationId xmlns:a16="http://schemas.microsoft.com/office/drawing/2014/main" id="{7ACDA72D-6521-4FCB-BD99-3DEFE9081373}"/>
                </a:ext>
              </a:extLst>
            </p:cNvPr>
            <p:cNvSpPr>
              <a:spLocks/>
            </p:cNvSpPr>
            <p:nvPr/>
          </p:nvSpPr>
          <p:spPr bwMode="auto">
            <a:xfrm>
              <a:off x="5179277" y="3751725"/>
              <a:ext cx="419343" cy="691378"/>
            </a:xfrm>
            <a:custGeom>
              <a:avLst/>
              <a:gdLst>
                <a:gd name="T0" fmla="*/ 124 w 213"/>
                <a:gd name="T1" fmla="*/ 0 h 351"/>
                <a:gd name="T2" fmla="*/ 0 w 213"/>
                <a:gd name="T3" fmla="*/ 294 h 351"/>
                <a:gd name="T4" fmla="*/ 69 w 213"/>
                <a:gd name="T5" fmla="*/ 351 h 351"/>
                <a:gd name="T6" fmla="*/ 213 w 213"/>
                <a:gd name="T7" fmla="*/ 9 h 351"/>
                <a:gd name="T8" fmla="*/ 124 w 213"/>
                <a:gd name="T9" fmla="*/ 0 h 351"/>
              </a:gdLst>
              <a:ahLst/>
              <a:cxnLst>
                <a:cxn ang="0">
                  <a:pos x="T0" y="T1"/>
                </a:cxn>
                <a:cxn ang="0">
                  <a:pos x="T2" y="T3"/>
                </a:cxn>
                <a:cxn ang="0">
                  <a:pos x="T4" y="T5"/>
                </a:cxn>
                <a:cxn ang="0">
                  <a:pos x="T6" y="T7"/>
                </a:cxn>
                <a:cxn ang="0">
                  <a:pos x="T8" y="T9"/>
                </a:cxn>
              </a:cxnLst>
              <a:rect l="0" t="0" r="r" b="b"/>
              <a:pathLst>
                <a:path w="213" h="351">
                  <a:moveTo>
                    <a:pt x="124" y="0"/>
                  </a:moveTo>
                  <a:cubicBezTo>
                    <a:pt x="113" y="111"/>
                    <a:pt x="68" y="212"/>
                    <a:pt x="0" y="294"/>
                  </a:cubicBezTo>
                  <a:cubicBezTo>
                    <a:pt x="69" y="351"/>
                    <a:pt x="69" y="351"/>
                    <a:pt x="69" y="351"/>
                  </a:cubicBezTo>
                  <a:cubicBezTo>
                    <a:pt x="69" y="351"/>
                    <a:pt x="209" y="205"/>
                    <a:pt x="213" y="9"/>
                  </a:cubicBezTo>
                  <a:lnTo>
                    <a:pt x="12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351AD403-C886-4D37-8D27-92CC91204423}"/>
                </a:ext>
              </a:extLst>
            </p:cNvPr>
            <p:cNvSpPr txBox="1"/>
            <p:nvPr/>
          </p:nvSpPr>
          <p:spPr>
            <a:xfrm>
              <a:off x="5977697" y="5262145"/>
              <a:ext cx="2355442" cy="467725"/>
            </a:xfrm>
            <a:prstGeom prst="rect">
              <a:avLst/>
            </a:prstGeom>
            <a:noFill/>
          </p:spPr>
          <p:txBody>
            <a:bodyPr wrap="square" lIns="0" tIns="34553" rIns="0" bIns="0" rtlCol="0">
              <a:spAutoFit/>
            </a:bodyPr>
            <a:lstStyle/>
            <a:p>
              <a:pPr marL="0" marR="0" lvl="0" indent="0" algn="l" defTabSz="914400" rtl="0" eaLnBrk="1" fontAlgn="auto" latinLnBrk="0" hangingPunct="1">
                <a:lnSpc>
                  <a:spcPct val="100000"/>
                </a:lnSpc>
                <a:spcBef>
                  <a:spcPts val="0"/>
                </a:spcBef>
                <a:spcAft>
                  <a:spcPts val="568"/>
                </a:spcAft>
                <a:buClr>
                  <a:srgbClr val="FFE600"/>
                </a:buClr>
                <a:buSzPct val="70000"/>
                <a:buFontTx/>
                <a:buNone/>
                <a:tabLst/>
                <a:defRPr/>
              </a:pPr>
              <a:r>
                <a:rPr kumimoji="0" lang="en-IN" sz="1324" b="0" i="0" u="none" strike="noStrike" kern="0" cap="none" spc="0" normalizeH="0" baseline="0" noProof="0" dirty="0">
                  <a:ln>
                    <a:noFill/>
                  </a:ln>
                  <a:solidFill>
                    <a:prstClr val="white"/>
                  </a:solidFill>
                  <a:effectLst/>
                  <a:uLnTx/>
                  <a:uFillTx/>
                  <a:latin typeface="Arial"/>
                  <a:ea typeface="+mn-ea"/>
                  <a:cs typeface="+mn-cs"/>
                </a:rPr>
                <a:t>Unusual related party transactions</a:t>
              </a:r>
            </a:p>
          </p:txBody>
        </p:sp>
      </p:grpSp>
      <p:grpSp>
        <p:nvGrpSpPr>
          <p:cNvPr id="10" name="Group 9">
            <a:extLst>
              <a:ext uri="{FF2B5EF4-FFF2-40B4-BE49-F238E27FC236}">
                <a16:creationId xmlns:a16="http://schemas.microsoft.com/office/drawing/2014/main" id="{FF94CBD9-031B-4389-A574-61CF66D51E16}"/>
              </a:ext>
            </a:extLst>
          </p:cNvPr>
          <p:cNvGrpSpPr/>
          <p:nvPr/>
        </p:nvGrpSpPr>
        <p:grpSpPr>
          <a:xfrm>
            <a:off x="1750455" y="2174662"/>
            <a:ext cx="3492660" cy="1356163"/>
            <a:chOff x="-162879" y="2102976"/>
            <a:chExt cx="3692280" cy="1433674"/>
          </a:xfrm>
        </p:grpSpPr>
        <p:sp>
          <p:nvSpPr>
            <p:cNvPr id="11" name="Freeform 10">
              <a:extLst>
                <a:ext uri="{FF2B5EF4-FFF2-40B4-BE49-F238E27FC236}">
                  <a16:creationId xmlns:a16="http://schemas.microsoft.com/office/drawing/2014/main" id="{EFC8DAC4-0E6E-44E9-BB1F-9F7A076CCED2}"/>
                </a:ext>
              </a:extLst>
            </p:cNvPr>
            <p:cNvSpPr>
              <a:spLocks/>
            </p:cNvSpPr>
            <p:nvPr/>
          </p:nvSpPr>
          <p:spPr bwMode="auto">
            <a:xfrm>
              <a:off x="2290030" y="2577169"/>
              <a:ext cx="1117594" cy="951625"/>
            </a:xfrm>
            <a:custGeom>
              <a:avLst/>
              <a:gdLst>
                <a:gd name="T0" fmla="*/ 556 w 568"/>
                <a:gd name="T1" fmla="*/ 143 h 483"/>
                <a:gd name="T2" fmla="*/ 417 w 568"/>
                <a:gd name="T3" fmla="*/ 483 h 483"/>
                <a:gd name="T4" fmla="*/ 424 w 568"/>
                <a:gd name="T5" fmla="*/ 483 h 483"/>
                <a:gd name="T6" fmla="*/ 565 w 568"/>
                <a:gd name="T7" fmla="*/ 144 h 483"/>
                <a:gd name="T8" fmla="*/ 565 w 568"/>
                <a:gd name="T9" fmla="*/ 144 h 483"/>
                <a:gd name="T10" fmla="*/ 568 w 568"/>
                <a:gd name="T11" fmla="*/ 141 h 483"/>
                <a:gd name="T12" fmla="*/ 429 w 568"/>
                <a:gd name="T13" fmla="*/ 1 h 483"/>
                <a:gd name="T14" fmla="*/ 427 w 568"/>
                <a:gd name="T15" fmla="*/ 3 h 483"/>
                <a:gd name="T16" fmla="*/ 427 w 568"/>
                <a:gd name="T17" fmla="*/ 0 h 483"/>
                <a:gd name="T18" fmla="*/ 0 w 568"/>
                <a:gd name="T19" fmla="*/ 0 h 483"/>
                <a:gd name="T20" fmla="*/ 0 w 568"/>
                <a:gd name="T21" fmla="*/ 10 h 483"/>
                <a:gd name="T22" fmla="*/ 423 w 568"/>
                <a:gd name="T23" fmla="*/ 10 h 483"/>
                <a:gd name="T24" fmla="*/ 556 w 568"/>
                <a:gd name="T25" fmla="*/ 14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8" h="483">
                  <a:moveTo>
                    <a:pt x="556" y="143"/>
                  </a:moveTo>
                  <a:cubicBezTo>
                    <a:pt x="477" y="240"/>
                    <a:pt x="429" y="358"/>
                    <a:pt x="417" y="483"/>
                  </a:cubicBezTo>
                  <a:cubicBezTo>
                    <a:pt x="424" y="483"/>
                    <a:pt x="424" y="483"/>
                    <a:pt x="424" y="483"/>
                  </a:cubicBezTo>
                  <a:cubicBezTo>
                    <a:pt x="437" y="355"/>
                    <a:pt x="488" y="239"/>
                    <a:pt x="565" y="144"/>
                  </a:cubicBezTo>
                  <a:cubicBezTo>
                    <a:pt x="565" y="144"/>
                    <a:pt x="565" y="144"/>
                    <a:pt x="565" y="144"/>
                  </a:cubicBezTo>
                  <a:cubicBezTo>
                    <a:pt x="568" y="141"/>
                    <a:pt x="568" y="141"/>
                    <a:pt x="568" y="141"/>
                  </a:cubicBezTo>
                  <a:cubicBezTo>
                    <a:pt x="429" y="1"/>
                    <a:pt x="429" y="1"/>
                    <a:pt x="429" y="1"/>
                  </a:cubicBezTo>
                  <a:cubicBezTo>
                    <a:pt x="427" y="3"/>
                    <a:pt x="427" y="3"/>
                    <a:pt x="427" y="3"/>
                  </a:cubicBezTo>
                  <a:cubicBezTo>
                    <a:pt x="427" y="0"/>
                    <a:pt x="427" y="0"/>
                    <a:pt x="427" y="0"/>
                  </a:cubicBezTo>
                  <a:cubicBezTo>
                    <a:pt x="0" y="0"/>
                    <a:pt x="0" y="0"/>
                    <a:pt x="0" y="0"/>
                  </a:cubicBezTo>
                  <a:cubicBezTo>
                    <a:pt x="0" y="10"/>
                    <a:pt x="0" y="10"/>
                    <a:pt x="0" y="10"/>
                  </a:cubicBezTo>
                  <a:cubicBezTo>
                    <a:pt x="423" y="10"/>
                    <a:pt x="423" y="10"/>
                    <a:pt x="423" y="10"/>
                  </a:cubicBezTo>
                  <a:lnTo>
                    <a:pt x="556" y="14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12" name="Freeform 17">
              <a:extLst>
                <a:ext uri="{FF2B5EF4-FFF2-40B4-BE49-F238E27FC236}">
                  <a16:creationId xmlns:a16="http://schemas.microsoft.com/office/drawing/2014/main" id="{B458EDAF-C276-4EBA-B52A-9CE1E1DC3082}"/>
                </a:ext>
              </a:extLst>
            </p:cNvPr>
            <p:cNvSpPr>
              <a:spLocks noEditPoints="1"/>
            </p:cNvSpPr>
            <p:nvPr/>
          </p:nvSpPr>
          <p:spPr bwMode="auto">
            <a:xfrm>
              <a:off x="2130935" y="2638057"/>
              <a:ext cx="188557" cy="213109"/>
            </a:xfrm>
            <a:custGeom>
              <a:avLst/>
              <a:gdLst>
                <a:gd name="T0" fmla="*/ 17 w 96"/>
                <a:gd name="T1" fmla="*/ 108 h 108"/>
                <a:gd name="T2" fmla="*/ 14 w 96"/>
                <a:gd name="T3" fmla="*/ 88 h 108"/>
                <a:gd name="T4" fmla="*/ 60 w 96"/>
                <a:gd name="T5" fmla="*/ 27 h 108"/>
                <a:gd name="T6" fmla="*/ 60 w 96"/>
                <a:gd name="T7" fmla="*/ 35 h 108"/>
                <a:gd name="T8" fmla="*/ 96 w 96"/>
                <a:gd name="T9" fmla="*/ 17 h 108"/>
                <a:gd name="T10" fmla="*/ 60 w 96"/>
                <a:gd name="T11" fmla="*/ 0 h 108"/>
                <a:gd name="T12" fmla="*/ 60 w 96"/>
                <a:gd name="T13" fmla="*/ 12 h 108"/>
                <a:gd name="T14" fmla="*/ 0 w 96"/>
                <a:gd name="T15" fmla="*/ 88 h 108"/>
                <a:gd name="T16" fmla="*/ 2 w 96"/>
                <a:gd name="T17" fmla="*/ 103 h 108"/>
                <a:gd name="T18" fmla="*/ 3 w 96"/>
                <a:gd name="T19" fmla="*/ 96 h 108"/>
                <a:gd name="T20" fmla="*/ 17 w 96"/>
                <a:gd name="T21" fmla="*/ 108 h 108"/>
                <a:gd name="T22" fmla="*/ 17 w 96"/>
                <a:gd name="T23" fmla="*/ 108 h 108"/>
                <a:gd name="T24" fmla="*/ 17 w 96"/>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8">
                  <a:moveTo>
                    <a:pt x="17" y="108"/>
                  </a:moveTo>
                  <a:cubicBezTo>
                    <a:pt x="15" y="102"/>
                    <a:pt x="14" y="95"/>
                    <a:pt x="14" y="88"/>
                  </a:cubicBezTo>
                  <a:cubicBezTo>
                    <a:pt x="14" y="60"/>
                    <a:pt x="34" y="35"/>
                    <a:pt x="60" y="27"/>
                  </a:cubicBezTo>
                  <a:cubicBezTo>
                    <a:pt x="60" y="35"/>
                    <a:pt x="60" y="35"/>
                    <a:pt x="60" y="35"/>
                  </a:cubicBezTo>
                  <a:cubicBezTo>
                    <a:pt x="96" y="17"/>
                    <a:pt x="96" y="17"/>
                    <a:pt x="96" y="17"/>
                  </a:cubicBezTo>
                  <a:cubicBezTo>
                    <a:pt x="60" y="0"/>
                    <a:pt x="60" y="0"/>
                    <a:pt x="60" y="0"/>
                  </a:cubicBezTo>
                  <a:cubicBezTo>
                    <a:pt x="60" y="12"/>
                    <a:pt x="60" y="12"/>
                    <a:pt x="60" y="12"/>
                  </a:cubicBezTo>
                  <a:cubicBezTo>
                    <a:pt x="26" y="21"/>
                    <a:pt x="0" y="52"/>
                    <a:pt x="0" y="88"/>
                  </a:cubicBezTo>
                  <a:cubicBezTo>
                    <a:pt x="0" y="94"/>
                    <a:pt x="1" y="99"/>
                    <a:pt x="2" y="103"/>
                  </a:cubicBezTo>
                  <a:cubicBezTo>
                    <a:pt x="3" y="96"/>
                    <a:pt x="3" y="96"/>
                    <a:pt x="3" y="96"/>
                  </a:cubicBezTo>
                  <a:lnTo>
                    <a:pt x="17" y="108"/>
                  </a:lnTo>
                  <a:close/>
                  <a:moveTo>
                    <a:pt x="17" y="108"/>
                  </a:moveTo>
                  <a:cubicBezTo>
                    <a:pt x="17" y="108"/>
                    <a:pt x="17" y="108"/>
                    <a:pt x="17" y="108"/>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13" name="Freeform 18">
              <a:extLst>
                <a:ext uri="{FF2B5EF4-FFF2-40B4-BE49-F238E27FC236}">
                  <a16:creationId xmlns:a16="http://schemas.microsoft.com/office/drawing/2014/main" id="{54752C1E-529B-4A46-9CF3-8BEA84818639}"/>
                </a:ext>
              </a:extLst>
            </p:cNvPr>
            <p:cNvSpPr>
              <a:spLocks noEditPoints="1"/>
            </p:cNvSpPr>
            <p:nvPr/>
          </p:nvSpPr>
          <p:spPr bwMode="auto">
            <a:xfrm>
              <a:off x="2311636" y="2667519"/>
              <a:ext cx="139454" cy="244535"/>
            </a:xfrm>
            <a:custGeom>
              <a:avLst/>
              <a:gdLst>
                <a:gd name="T0" fmla="*/ 40 w 71"/>
                <a:gd name="T1" fmla="*/ 85 h 124"/>
                <a:gd name="T2" fmla="*/ 38 w 71"/>
                <a:gd name="T3" fmla="*/ 124 h 124"/>
                <a:gd name="T4" fmla="*/ 71 w 71"/>
                <a:gd name="T5" fmla="*/ 103 h 124"/>
                <a:gd name="T6" fmla="*/ 60 w 71"/>
                <a:gd name="T7" fmla="*/ 96 h 124"/>
                <a:gd name="T8" fmla="*/ 63 w 71"/>
                <a:gd name="T9" fmla="*/ 73 h 124"/>
                <a:gd name="T10" fmla="*/ 11 w 71"/>
                <a:gd name="T11" fmla="*/ 0 h 124"/>
                <a:gd name="T12" fmla="*/ 17 w 71"/>
                <a:gd name="T13" fmla="*/ 4 h 124"/>
                <a:gd name="T14" fmla="*/ 0 w 71"/>
                <a:gd name="T15" fmla="*/ 11 h 124"/>
                <a:gd name="T16" fmla="*/ 49 w 71"/>
                <a:gd name="T17" fmla="*/ 73 h 124"/>
                <a:gd name="T18" fmla="*/ 47 w 71"/>
                <a:gd name="T19" fmla="*/ 88 h 124"/>
                <a:gd name="T20" fmla="*/ 40 w 71"/>
                <a:gd name="T21" fmla="*/ 85 h 124"/>
                <a:gd name="T22" fmla="*/ 40 w 71"/>
                <a:gd name="T23" fmla="*/ 85 h 124"/>
                <a:gd name="T24" fmla="*/ 40 w 71"/>
                <a:gd name="T25"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4">
                  <a:moveTo>
                    <a:pt x="40" y="85"/>
                  </a:moveTo>
                  <a:cubicBezTo>
                    <a:pt x="38" y="124"/>
                    <a:pt x="38" y="124"/>
                    <a:pt x="38" y="124"/>
                  </a:cubicBezTo>
                  <a:cubicBezTo>
                    <a:pt x="71" y="103"/>
                    <a:pt x="71" y="103"/>
                    <a:pt x="71" y="103"/>
                  </a:cubicBezTo>
                  <a:cubicBezTo>
                    <a:pt x="60" y="96"/>
                    <a:pt x="60" y="96"/>
                    <a:pt x="60" y="96"/>
                  </a:cubicBezTo>
                  <a:cubicBezTo>
                    <a:pt x="62" y="89"/>
                    <a:pt x="63" y="81"/>
                    <a:pt x="63" y="73"/>
                  </a:cubicBezTo>
                  <a:cubicBezTo>
                    <a:pt x="63" y="40"/>
                    <a:pt x="41" y="11"/>
                    <a:pt x="11" y="0"/>
                  </a:cubicBezTo>
                  <a:cubicBezTo>
                    <a:pt x="17" y="4"/>
                    <a:pt x="17" y="4"/>
                    <a:pt x="17" y="4"/>
                  </a:cubicBezTo>
                  <a:cubicBezTo>
                    <a:pt x="0" y="11"/>
                    <a:pt x="0" y="11"/>
                    <a:pt x="0" y="11"/>
                  </a:cubicBezTo>
                  <a:cubicBezTo>
                    <a:pt x="28" y="18"/>
                    <a:pt x="49" y="43"/>
                    <a:pt x="49" y="73"/>
                  </a:cubicBezTo>
                  <a:cubicBezTo>
                    <a:pt x="49" y="79"/>
                    <a:pt x="48" y="84"/>
                    <a:pt x="47" y="88"/>
                  </a:cubicBezTo>
                  <a:lnTo>
                    <a:pt x="40" y="85"/>
                  </a:lnTo>
                  <a:close/>
                  <a:moveTo>
                    <a:pt x="40" y="85"/>
                  </a:moveTo>
                  <a:cubicBezTo>
                    <a:pt x="40" y="85"/>
                    <a:pt x="40" y="85"/>
                    <a:pt x="40" y="85"/>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14" name="Freeform 19">
              <a:extLst>
                <a:ext uri="{FF2B5EF4-FFF2-40B4-BE49-F238E27FC236}">
                  <a16:creationId xmlns:a16="http://schemas.microsoft.com/office/drawing/2014/main" id="{0E8A5909-4099-4765-9539-B38BA70E3321}"/>
                </a:ext>
              </a:extLst>
            </p:cNvPr>
            <p:cNvSpPr>
              <a:spLocks noEditPoints="1"/>
            </p:cNvSpPr>
            <p:nvPr/>
          </p:nvSpPr>
          <p:spPr bwMode="auto">
            <a:xfrm>
              <a:off x="2146648" y="2853130"/>
              <a:ext cx="235696" cy="111956"/>
            </a:xfrm>
            <a:custGeom>
              <a:avLst/>
              <a:gdLst>
                <a:gd name="T0" fmla="*/ 117 w 120"/>
                <a:gd name="T1" fmla="*/ 22 h 57"/>
                <a:gd name="T2" fmla="*/ 70 w 120"/>
                <a:gd name="T3" fmla="*/ 43 h 57"/>
                <a:gd name="T4" fmla="*/ 26 w 120"/>
                <a:gd name="T5" fmla="*/ 25 h 57"/>
                <a:gd name="T6" fmla="*/ 33 w 120"/>
                <a:gd name="T7" fmla="*/ 21 h 57"/>
                <a:gd name="T8" fmla="*/ 0 w 120"/>
                <a:gd name="T9" fmla="*/ 0 h 57"/>
                <a:gd name="T10" fmla="*/ 3 w 120"/>
                <a:gd name="T11" fmla="*/ 39 h 57"/>
                <a:gd name="T12" fmla="*/ 13 w 120"/>
                <a:gd name="T13" fmla="*/ 32 h 57"/>
                <a:gd name="T14" fmla="*/ 70 w 120"/>
                <a:gd name="T15" fmla="*/ 57 h 57"/>
                <a:gd name="T16" fmla="*/ 120 w 120"/>
                <a:gd name="T17" fmla="*/ 38 h 57"/>
                <a:gd name="T18" fmla="*/ 114 w 120"/>
                <a:gd name="T19" fmla="*/ 40 h 57"/>
                <a:gd name="T20" fmla="*/ 117 w 120"/>
                <a:gd name="T21" fmla="*/ 22 h 57"/>
                <a:gd name="T22" fmla="*/ 117 w 120"/>
                <a:gd name="T23" fmla="*/ 22 h 57"/>
                <a:gd name="T24" fmla="*/ 117 w 120"/>
                <a:gd name="T25"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57">
                  <a:moveTo>
                    <a:pt x="117" y="22"/>
                  </a:moveTo>
                  <a:cubicBezTo>
                    <a:pt x="105" y="35"/>
                    <a:pt x="89" y="43"/>
                    <a:pt x="70" y="43"/>
                  </a:cubicBezTo>
                  <a:cubicBezTo>
                    <a:pt x="53" y="43"/>
                    <a:pt x="37" y="36"/>
                    <a:pt x="26" y="25"/>
                  </a:cubicBezTo>
                  <a:cubicBezTo>
                    <a:pt x="33" y="21"/>
                    <a:pt x="33" y="21"/>
                    <a:pt x="33" y="21"/>
                  </a:cubicBezTo>
                  <a:cubicBezTo>
                    <a:pt x="0" y="0"/>
                    <a:pt x="0" y="0"/>
                    <a:pt x="0" y="0"/>
                  </a:cubicBezTo>
                  <a:cubicBezTo>
                    <a:pt x="3" y="39"/>
                    <a:pt x="3" y="39"/>
                    <a:pt x="3" y="39"/>
                  </a:cubicBezTo>
                  <a:cubicBezTo>
                    <a:pt x="13" y="32"/>
                    <a:pt x="13" y="32"/>
                    <a:pt x="13" y="32"/>
                  </a:cubicBezTo>
                  <a:cubicBezTo>
                    <a:pt x="28" y="48"/>
                    <a:pt x="48" y="57"/>
                    <a:pt x="70" y="57"/>
                  </a:cubicBezTo>
                  <a:cubicBezTo>
                    <a:pt x="89" y="57"/>
                    <a:pt x="106" y="50"/>
                    <a:pt x="120" y="38"/>
                  </a:cubicBezTo>
                  <a:cubicBezTo>
                    <a:pt x="114" y="40"/>
                    <a:pt x="114" y="40"/>
                    <a:pt x="114" y="40"/>
                  </a:cubicBezTo>
                  <a:lnTo>
                    <a:pt x="117" y="22"/>
                  </a:lnTo>
                  <a:close/>
                  <a:moveTo>
                    <a:pt x="117" y="22"/>
                  </a:moveTo>
                  <a:cubicBezTo>
                    <a:pt x="117" y="22"/>
                    <a:pt x="117" y="22"/>
                    <a:pt x="117" y="22"/>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15" name="Freeform 20">
              <a:extLst>
                <a:ext uri="{FF2B5EF4-FFF2-40B4-BE49-F238E27FC236}">
                  <a16:creationId xmlns:a16="http://schemas.microsoft.com/office/drawing/2014/main" id="{30BEE225-E3F2-4652-AE40-1B76E2A1CCF4}"/>
                </a:ext>
              </a:extLst>
            </p:cNvPr>
            <p:cNvSpPr>
              <a:spLocks noEditPoints="1"/>
            </p:cNvSpPr>
            <p:nvPr/>
          </p:nvSpPr>
          <p:spPr bwMode="auto">
            <a:xfrm>
              <a:off x="2235034" y="2725461"/>
              <a:ext cx="96243" cy="174808"/>
            </a:xfrm>
            <a:custGeom>
              <a:avLst/>
              <a:gdLst>
                <a:gd name="T0" fmla="*/ 20 w 49"/>
                <a:gd name="T1" fmla="*/ 0 h 89"/>
                <a:gd name="T2" fmla="*/ 20 w 49"/>
                <a:gd name="T3" fmla="*/ 11 h 89"/>
                <a:gd name="T4" fmla="*/ 1 w 49"/>
                <a:gd name="T5" fmla="*/ 30 h 89"/>
                <a:gd name="T6" fmla="*/ 21 w 49"/>
                <a:gd name="T7" fmla="*/ 50 h 89"/>
                <a:gd name="T8" fmla="*/ 32 w 49"/>
                <a:gd name="T9" fmla="*/ 59 h 89"/>
                <a:gd name="T10" fmla="*/ 22 w 49"/>
                <a:gd name="T11" fmla="*/ 66 h 89"/>
                <a:gd name="T12" fmla="*/ 4 w 49"/>
                <a:gd name="T13" fmla="*/ 61 h 89"/>
                <a:gd name="T14" fmla="*/ 0 w 49"/>
                <a:gd name="T15" fmla="*/ 74 h 89"/>
                <a:gd name="T16" fmla="*/ 19 w 49"/>
                <a:gd name="T17" fmla="*/ 78 h 89"/>
                <a:gd name="T18" fmla="*/ 19 w 49"/>
                <a:gd name="T19" fmla="*/ 89 h 89"/>
                <a:gd name="T20" fmla="*/ 30 w 49"/>
                <a:gd name="T21" fmla="*/ 89 h 89"/>
                <a:gd name="T22" fmla="*/ 30 w 49"/>
                <a:gd name="T23" fmla="*/ 77 h 89"/>
                <a:gd name="T24" fmla="*/ 49 w 49"/>
                <a:gd name="T25" fmla="*/ 58 h 89"/>
                <a:gd name="T26" fmla="*/ 31 w 49"/>
                <a:gd name="T27" fmla="*/ 37 h 89"/>
                <a:gd name="T28" fmla="*/ 18 w 49"/>
                <a:gd name="T29" fmla="*/ 28 h 89"/>
                <a:gd name="T30" fmla="*/ 27 w 49"/>
                <a:gd name="T31" fmla="*/ 22 h 89"/>
                <a:gd name="T32" fmla="*/ 43 w 49"/>
                <a:gd name="T33" fmla="*/ 26 h 89"/>
                <a:gd name="T34" fmla="*/ 46 w 49"/>
                <a:gd name="T35" fmla="*/ 13 h 89"/>
                <a:gd name="T36" fmla="*/ 30 w 49"/>
                <a:gd name="T37" fmla="*/ 10 h 89"/>
                <a:gd name="T38" fmla="*/ 30 w 49"/>
                <a:gd name="T39" fmla="*/ 0 h 89"/>
                <a:gd name="T40" fmla="*/ 20 w 49"/>
                <a:gd name="T41" fmla="*/ 0 h 89"/>
                <a:gd name="T42" fmla="*/ 20 w 49"/>
                <a:gd name="T43" fmla="*/ 0 h 89"/>
                <a:gd name="T44" fmla="*/ 20 w 49"/>
                <a:gd name="T4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89">
                  <a:moveTo>
                    <a:pt x="20" y="0"/>
                  </a:moveTo>
                  <a:cubicBezTo>
                    <a:pt x="20" y="11"/>
                    <a:pt x="20" y="11"/>
                    <a:pt x="20" y="11"/>
                  </a:cubicBezTo>
                  <a:cubicBezTo>
                    <a:pt x="8" y="13"/>
                    <a:pt x="1" y="20"/>
                    <a:pt x="1" y="30"/>
                  </a:cubicBezTo>
                  <a:cubicBezTo>
                    <a:pt x="1" y="40"/>
                    <a:pt x="9" y="46"/>
                    <a:pt x="21" y="50"/>
                  </a:cubicBezTo>
                  <a:cubicBezTo>
                    <a:pt x="29" y="52"/>
                    <a:pt x="32" y="55"/>
                    <a:pt x="32" y="59"/>
                  </a:cubicBezTo>
                  <a:cubicBezTo>
                    <a:pt x="32" y="63"/>
                    <a:pt x="28" y="66"/>
                    <a:pt x="22" y="66"/>
                  </a:cubicBezTo>
                  <a:cubicBezTo>
                    <a:pt x="14" y="66"/>
                    <a:pt x="8" y="63"/>
                    <a:pt x="4" y="61"/>
                  </a:cubicBezTo>
                  <a:cubicBezTo>
                    <a:pt x="0" y="74"/>
                    <a:pt x="0" y="74"/>
                    <a:pt x="0" y="74"/>
                  </a:cubicBezTo>
                  <a:cubicBezTo>
                    <a:pt x="5" y="76"/>
                    <a:pt x="12" y="78"/>
                    <a:pt x="19" y="78"/>
                  </a:cubicBezTo>
                  <a:cubicBezTo>
                    <a:pt x="19" y="89"/>
                    <a:pt x="19" y="89"/>
                    <a:pt x="19" y="89"/>
                  </a:cubicBezTo>
                  <a:cubicBezTo>
                    <a:pt x="30" y="89"/>
                    <a:pt x="30" y="89"/>
                    <a:pt x="30" y="89"/>
                  </a:cubicBezTo>
                  <a:cubicBezTo>
                    <a:pt x="30" y="77"/>
                    <a:pt x="30" y="77"/>
                    <a:pt x="30" y="77"/>
                  </a:cubicBezTo>
                  <a:cubicBezTo>
                    <a:pt x="42" y="75"/>
                    <a:pt x="49" y="67"/>
                    <a:pt x="49" y="58"/>
                  </a:cubicBezTo>
                  <a:cubicBezTo>
                    <a:pt x="49" y="48"/>
                    <a:pt x="44" y="42"/>
                    <a:pt x="31" y="37"/>
                  </a:cubicBezTo>
                  <a:cubicBezTo>
                    <a:pt x="22" y="34"/>
                    <a:pt x="18" y="32"/>
                    <a:pt x="18" y="28"/>
                  </a:cubicBezTo>
                  <a:cubicBezTo>
                    <a:pt x="18" y="25"/>
                    <a:pt x="20" y="22"/>
                    <a:pt x="27" y="22"/>
                  </a:cubicBezTo>
                  <a:cubicBezTo>
                    <a:pt x="35" y="22"/>
                    <a:pt x="40" y="24"/>
                    <a:pt x="43" y="26"/>
                  </a:cubicBezTo>
                  <a:cubicBezTo>
                    <a:pt x="46" y="13"/>
                    <a:pt x="46" y="13"/>
                    <a:pt x="46" y="13"/>
                  </a:cubicBezTo>
                  <a:cubicBezTo>
                    <a:pt x="42" y="11"/>
                    <a:pt x="37" y="10"/>
                    <a:pt x="30" y="10"/>
                  </a:cubicBezTo>
                  <a:cubicBezTo>
                    <a:pt x="30" y="0"/>
                    <a:pt x="30" y="0"/>
                    <a:pt x="30" y="0"/>
                  </a:cubicBezTo>
                  <a:lnTo>
                    <a:pt x="20" y="0"/>
                  </a:lnTo>
                  <a:close/>
                  <a:moveTo>
                    <a:pt x="20" y="0"/>
                  </a:moveTo>
                  <a:cubicBezTo>
                    <a:pt x="20" y="0"/>
                    <a:pt x="20" y="0"/>
                    <a:pt x="2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16" name="Freeform 32">
              <a:extLst>
                <a:ext uri="{FF2B5EF4-FFF2-40B4-BE49-F238E27FC236}">
                  <a16:creationId xmlns:a16="http://schemas.microsoft.com/office/drawing/2014/main" id="{61CC2A5F-A3F1-4EEC-B8A7-B4161B88D83C}"/>
                </a:ext>
              </a:extLst>
            </p:cNvPr>
            <p:cNvSpPr>
              <a:spLocks/>
            </p:cNvSpPr>
            <p:nvPr/>
          </p:nvSpPr>
          <p:spPr bwMode="auto">
            <a:xfrm>
              <a:off x="3115950" y="2847238"/>
              <a:ext cx="413451" cy="689412"/>
            </a:xfrm>
            <a:custGeom>
              <a:avLst/>
              <a:gdLst>
                <a:gd name="T0" fmla="*/ 210 w 210"/>
                <a:gd name="T1" fmla="*/ 54 h 350"/>
                <a:gd name="T2" fmla="*/ 144 w 210"/>
                <a:gd name="T3" fmla="*/ 0 h 350"/>
                <a:gd name="T4" fmla="*/ 0 w 210"/>
                <a:gd name="T5" fmla="*/ 342 h 350"/>
                <a:gd name="T6" fmla="*/ 86 w 210"/>
                <a:gd name="T7" fmla="*/ 350 h 350"/>
                <a:gd name="T8" fmla="*/ 210 w 210"/>
                <a:gd name="T9" fmla="*/ 54 h 350"/>
              </a:gdLst>
              <a:ahLst/>
              <a:cxnLst>
                <a:cxn ang="0">
                  <a:pos x="T0" y="T1"/>
                </a:cxn>
                <a:cxn ang="0">
                  <a:pos x="T2" y="T3"/>
                </a:cxn>
                <a:cxn ang="0">
                  <a:pos x="T4" y="T5"/>
                </a:cxn>
                <a:cxn ang="0">
                  <a:pos x="T6" y="T7"/>
                </a:cxn>
                <a:cxn ang="0">
                  <a:pos x="T8" y="T9"/>
                </a:cxn>
              </a:cxnLst>
              <a:rect l="0" t="0" r="r" b="b"/>
              <a:pathLst>
                <a:path w="210" h="350">
                  <a:moveTo>
                    <a:pt x="210" y="54"/>
                  </a:moveTo>
                  <a:cubicBezTo>
                    <a:pt x="144" y="0"/>
                    <a:pt x="144" y="0"/>
                    <a:pt x="144" y="0"/>
                  </a:cubicBezTo>
                  <a:cubicBezTo>
                    <a:pt x="7" y="132"/>
                    <a:pt x="0" y="342"/>
                    <a:pt x="0" y="342"/>
                  </a:cubicBezTo>
                  <a:cubicBezTo>
                    <a:pt x="86" y="350"/>
                    <a:pt x="86" y="350"/>
                    <a:pt x="86" y="350"/>
                  </a:cubicBezTo>
                  <a:cubicBezTo>
                    <a:pt x="97" y="238"/>
                    <a:pt x="142" y="136"/>
                    <a:pt x="210" y="54"/>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B3607865-FB2A-4F07-9590-211B1AA3ED06}"/>
                </a:ext>
              </a:extLst>
            </p:cNvPr>
            <p:cNvSpPr txBox="1"/>
            <p:nvPr/>
          </p:nvSpPr>
          <p:spPr>
            <a:xfrm>
              <a:off x="-162879" y="2102976"/>
              <a:ext cx="2342917" cy="467726"/>
            </a:xfrm>
            <a:prstGeom prst="rect">
              <a:avLst/>
            </a:prstGeom>
            <a:noFill/>
          </p:spPr>
          <p:txBody>
            <a:bodyPr wrap="square" lIns="0" tIns="34553" rIns="0" bIns="0" rtlCol="0">
              <a:spAutoFit/>
            </a:bodyPr>
            <a:lstStyle/>
            <a:p>
              <a:pPr marL="0" marR="0" lvl="0" indent="0" algn="l" defTabSz="914400" rtl="0" eaLnBrk="1" fontAlgn="auto" latinLnBrk="0" hangingPunct="1">
                <a:lnSpc>
                  <a:spcPct val="100000"/>
                </a:lnSpc>
                <a:spcBef>
                  <a:spcPts val="0"/>
                </a:spcBef>
                <a:spcAft>
                  <a:spcPts val="568"/>
                </a:spcAft>
                <a:buClr>
                  <a:srgbClr val="FFE600"/>
                </a:buClr>
                <a:buSzPct val="70000"/>
                <a:buFontTx/>
                <a:buNone/>
                <a:tabLst/>
                <a:defRPr/>
              </a:pPr>
              <a:r>
                <a:rPr kumimoji="0" lang="en-IN" sz="1324" b="0" i="0" u="none" strike="noStrike" kern="0" cap="none" spc="0" normalizeH="0" baseline="0" noProof="0" dirty="0">
                  <a:ln>
                    <a:noFill/>
                  </a:ln>
                  <a:solidFill>
                    <a:prstClr val="white"/>
                  </a:solidFill>
                  <a:effectLst/>
                  <a:uLnTx/>
                  <a:uFillTx/>
                  <a:latin typeface="Arial"/>
                  <a:ea typeface="+mn-ea"/>
                  <a:cs typeface="+mn-cs"/>
                </a:rPr>
                <a:t>Inconsistent select financial ratios (</a:t>
              </a:r>
              <a:r>
                <a:rPr kumimoji="0" lang="en-IN" sz="1324" b="0" i="0" u="none" strike="noStrike" kern="0" cap="none" spc="0" normalizeH="0" baseline="0" noProof="0" dirty="0" err="1">
                  <a:ln>
                    <a:noFill/>
                  </a:ln>
                  <a:solidFill>
                    <a:prstClr val="white"/>
                  </a:solidFill>
                  <a:effectLst/>
                  <a:uLnTx/>
                  <a:uFillTx/>
                  <a:latin typeface="Arial"/>
                  <a:ea typeface="+mn-ea"/>
                  <a:cs typeface="+mn-cs"/>
                </a:rPr>
                <a:t>eg</a:t>
              </a:r>
              <a:r>
                <a:rPr kumimoji="0" lang="en-IN" sz="1324" b="0" i="0" u="none" strike="noStrike" kern="0" cap="none" spc="0" normalizeH="0" baseline="0" noProof="0" dirty="0">
                  <a:ln>
                    <a:noFill/>
                  </a:ln>
                  <a:solidFill>
                    <a:prstClr val="white"/>
                  </a:solidFill>
                  <a:effectLst/>
                  <a:uLnTx/>
                  <a:uFillTx/>
                  <a:latin typeface="Arial"/>
                  <a:ea typeface="+mn-ea"/>
                  <a:cs typeface="+mn-cs"/>
                </a:rPr>
                <a:t> High receivables) </a:t>
              </a:r>
            </a:p>
          </p:txBody>
        </p:sp>
      </p:grpSp>
      <p:grpSp>
        <p:nvGrpSpPr>
          <p:cNvPr id="18" name="Group 17">
            <a:extLst>
              <a:ext uri="{FF2B5EF4-FFF2-40B4-BE49-F238E27FC236}">
                <a16:creationId xmlns:a16="http://schemas.microsoft.com/office/drawing/2014/main" id="{FEC8C382-0E86-43DD-A676-14E654591CD3}"/>
              </a:ext>
            </a:extLst>
          </p:cNvPr>
          <p:cNvGrpSpPr/>
          <p:nvPr/>
        </p:nvGrpSpPr>
        <p:grpSpPr>
          <a:xfrm>
            <a:off x="5164088" y="4418003"/>
            <a:ext cx="1838043" cy="1592635"/>
            <a:chOff x="3445854" y="4474526"/>
            <a:chExt cx="1943093" cy="1683660"/>
          </a:xfrm>
        </p:grpSpPr>
        <p:sp>
          <p:nvSpPr>
            <p:cNvPr id="19" name="Freeform 13">
              <a:extLst>
                <a:ext uri="{FF2B5EF4-FFF2-40B4-BE49-F238E27FC236}">
                  <a16:creationId xmlns:a16="http://schemas.microsoft.com/office/drawing/2014/main" id="{245230B3-DFF3-424F-9458-8F2D9C90E4A1}"/>
                </a:ext>
              </a:extLst>
            </p:cNvPr>
            <p:cNvSpPr>
              <a:spLocks noEditPoints="1"/>
            </p:cNvSpPr>
            <p:nvPr/>
          </p:nvSpPr>
          <p:spPr bwMode="auto">
            <a:xfrm>
              <a:off x="4433886" y="5323034"/>
              <a:ext cx="76601" cy="76601"/>
            </a:xfrm>
            <a:custGeom>
              <a:avLst/>
              <a:gdLst>
                <a:gd name="T0" fmla="*/ 39 w 39"/>
                <a:gd name="T1" fmla="*/ 19 h 39"/>
                <a:gd name="T2" fmla="*/ 20 w 39"/>
                <a:gd name="T3" fmla="*/ 39 h 39"/>
                <a:gd name="T4" fmla="*/ 0 w 39"/>
                <a:gd name="T5" fmla="*/ 19 h 39"/>
                <a:gd name="T6" fmla="*/ 20 w 39"/>
                <a:gd name="T7" fmla="*/ 0 h 39"/>
                <a:gd name="T8" fmla="*/ 39 w 39"/>
                <a:gd name="T9" fmla="*/ 19 h 39"/>
                <a:gd name="T10" fmla="*/ 39 w 39"/>
                <a:gd name="T11" fmla="*/ 19 h 39"/>
                <a:gd name="T12" fmla="*/ 39 w 39"/>
                <a:gd name="T13" fmla="*/ 19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39" y="19"/>
                  </a:moveTo>
                  <a:cubicBezTo>
                    <a:pt x="39" y="30"/>
                    <a:pt x="31" y="39"/>
                    <a:pt x="20" y="39"/>
                  </a:cubicBezTo>
                  <a:cubicBezTo>
                    <a:pt x="9" y="39"/>
                    <a:pt x="0" y="30"/>
                    <a:pt x="0" y="19"/>
                  </a:cubicBezTo>
                  <a:cubicBezTo>
                    <a:pt x="0" y="8"/>
                    <a:pt x="9" y="0"/>
                    <a:pt x="20" y="0"/>
                  </a:cubicBezTo>
                  <a:cubicBezTo>
                    <a:pt x="31" y="0"/>
                    <a:pt x="39" y="8"/>
                    <a:pt x="39" y="19"/>
                  </a:cubicBezTo>
                  <a:close/>
                  <a:moveTo>
                    <a:pt x="39" y="19"/>
                  </a:moveTo>
                  <a:cubicBezTo>
                    <a:pt x="39" y="19"/>
                    <a:pt x="39" y="19"/>
                    <a:pt x="39" y="19"/>
                  </a:cubicBezTo>
                </a:path>
              </a:pathLst>
            </a:custGeom>
            <a:solidFill>
              <a:schemeClr val="tx1">
                <a:lumMod val="60000"/>
                <a:lumOff val="40000"/>
              </a:schemeClr>
            </a:solidFill>
            <a:ln>
              <a:noFill/>
            </a:ln>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20" name="Freeform 14">
              <a:extLst>
                <a:ext uri="{FF2B5EF4-FFF2-40B4-BE49-F238E27FC236}">
                  <a16:creationId xmlns:a16="http://schemas.microsoft.com/office/drawing/2014/main" id="{5D481237-562A-42A7-A6EB-05EA5CBB1CF5}"/>
                </a:ext>
              </a:extLst>
            </p:cNvPr>
            <p:cNvSpPr>
              <a:spLocks noEditPoints="1"/>
            </p:cNvSpPr>
            <p:nvPr/>
          </p:nvSpPr>
          <p:spPr bwMode="auto">
            <a:xfrm>
              <a:off x="4310145" y="5413384"/>
              <a:ext cx="324083" cy="199360"/>
            </a:xfrm>
            <a:custGeom>
              <a:avLst/>
              <a:gdLst>
                <a:gd name="T0" fmla="*/ 152 w 165"/>
                <a:gd name="T1" fmla="*/ 28 h 101"/>
                <a:gd name="T2" fmla="*/ 134 w 165"/>
                <a:gd name="T3" fmla="*/ 24 h 101"/>
                <a:gd name="T4" fmla="*/ 118 w 165"/>
                <a:gd name="T5" fmla="*/ 31 h 101"/>
                <a:gd name="T6" fmla="*/ 107 w 165"/>
                <a:gd name="T7" fmla="*/ 27 h 101"/>
                <a:gd name="T8" fmla="*/ 107 w 165"/>
                <a:gd name="T9" fmla="*/ 16 h 101"/>
                <a:gd name="T10" fmla="*/ 92 w 165"/>
                <a:gd name="T11" fmla="*/ 0 h 101"/>
                <a:gd name="T12" fmla="*/ 73 w 165"/>
                <a:gd name="T13" fmla="*/ 0 h 101"/>
                <a:gd name="T14" fmla="*/ 58 w 165"/>
                <a:gd name="T15" fmla="*/ 16 h 101"/>
                <a:gd name="T16" fmla="*/ 58 w 165"/>
                <a:gd name="T17" fmla="*/ 27 h 101"/>
                <a:gd name="T18" fmla="*/ 48 w 165"/>
                <a:gd name="T19" fmla="*/ 31 h 101"/>
                <a:gd name="T20" fmla="*/ 32 w 165"/>
                <a:gd name="T21" fmla="*/ 24 h 101"/>
                <a:gd name="T22" fmla="*/ 14 w 165"/>
                <a:gd name="T23" fmla="*/ 28 h 101"/>
                <a:gd name="T24" fmla="*/ 2 w 165"/>
                <a:gd name="T25" fmla="*/ 46 h 101"/>
                <a:gd name="T26" fmla="*/ 7 w 165"/>
                <a:gd name="T27" fmla="*/ 68 h 101"/>
                <a:gd name="T28" fmla="*/ 25 w 165"/>
                <a:gd name="T29" fmla="*/ 80 h 101"/>
                <a:gd name="T30" fmla="*/ 30 w 165"/>
                <a:gd name="T31" fmla="*/ 78 h 101"/>
                <a:gd name="T32" fmla="*/ 43 w 165"/>
                <a:gd name="T33" fmla="*/ 90 h 101"/>
                <a:gd name="T34" fmla="*/ 83 w 165"/>
                <a:gd name="T35" fmla="*/ 101 h 101"/>
                <a:gd name="T36" fmla="*/ 135 w 165"/>
                <a:gd name="T37" fmla="*/ 78 h 101"/>
                <a:gd name="T38" fmla="*/ 141 w 165"/>
                <a:gd name="T39" fmla="*/ 80 h 101"/>
                <a:gd name="T40" fmla="*/ 159 w 165"/>
                <a:gd name="T41" fmla="*/ 68 h 101"/>
                <a:gd name="T42" fmla="*/ 164 w 165"/>
                <a:gd name="T43" fmla="*/ 46 h 101"/>
                <a:gd name="T44" fmla="*/ 152 w 165"/>
                <a:gd name="T45" fmla="*/ 28 h 101"/>
                <a:gd name="T46" fmla="*/ 83 w 165"/>
                <a:gd name="T47" fmla="*/ 94 h 101"/>
                <a:gd name="T48" fmla="*/ 47 w 165"/>
                <a:gd name="T49" fmla="*/ 84 h 101"/>
                <a:gd name="T50" fmla="*/ 39 w 165"/>
                <a:gd name="T51" fmla="*/ 77 h 101"/>
                <a:gd name="T52" fmla="*/ 43 w 165"/>
                <a:gd name="T53" fmla="*/ 76 h 101"/>
                <a:gd name="T54" fmla="*/ 55 w 165"/>
                <a:gd name="T55" fmla="*/ 58 h 101"/>
                <a:gd name="T56" fmla="*/ 51 w 165"/>
                <a:gd name="T57" fmla="*/ 38 h 101"/>
                <a:gd name="T58" fmla="*/ 58 w 165"/>
                <a:gd name="T59" fmla="*/ 35 h 101"/>
                <a:gd name="T60" fmla="*/ 58 w 165"/>
                <a:gd name="T61" fmla="*/ 38 h 101"/>
                <a:gd name="T62" fmla="*/ 73 w 165"/>
                <a:gd name="T63" fmla="*/ 53 h 101"/>
                <a:gd name="T64" fmla="*/ 92 w 165"/>
                <a:gd name="T65" fmla="*/ 53 h 101"/>
                <a:gd name="T66" fmla="*/ 107 w 165"/>
                <a:gd name="T67" fmla="*/ 38 h 101"/>
                <a:gd name="T68" fmla="*/ 107 w 165"/>
                <a:gd name="T69" fmla="*/ 34 h 101"/>
                <a:gd name="T70" fmla="*/ 115 w 165"/>
                <a:gd name="T71" fmla="*/ 38 h 101"/>
                <a:gd name="T72" fmla="*/ 111 w 165"/>
                <a:gd name="T73" fmla="*/ 58 h 101"/>
                <a:gd name="T74" fmla="*/ 123 w 165"/>
                <a:gd name="T75" fmla="*/ 76 h 101"/>
                <a:gd name="T76" fmla="*/ 127 w 165"/>
                <a:gd name="T77" fmla="*/ 77 h 101"/>
                <a:gd name="T78" fmla="*/ 83 w 165"/>
                <a:gd name="T79" fmla="*/ 94 h 101"/>
                <a:gd name="T80" fmla="*/ 83 w 165"/>
                <a:gd name="T81" fmla="*/ 94 h 101"/>
                <a:gd name="T82" fmla="*/ 83 w 165"/>
                <a:gd name="T83" fmla="*/ 9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5" h="101">
                  <a:moveTo>
                    <a:pt x="152" y="28"/>
                  </a:moveTo>
                  <a:cubicBezTo>
                    <a:pt x="134" y="24"/>
                    <a:pt x="134" y="24"/>
                    <a:pt x="134" y="24"/>
                  </a:cubicBezTo>
                  <a:cubicBezTo>
                    <a:pt x="127" y="23"/>
                    <a:pt x="121" y="26"/>
                    <a:pt x="118" y="31"/>
                  </a:cubicBezTo>
                  <a:cubicBezTo>
                    <a:pt x="115" y="29"/>
                    <a:pt x="111" y="28"/>
                    <a:pt x="107" y="27"/>
                  </a:cubicBezTo>
                  <a:cubicBezTo>
                    <a:pt x="107" y="16"/>
                    <a:pt x="107" y="16"/>
                    <a:pt x="107" y="16"/>
                  </a:cubicBezTo>
                  <a:cubicBezTo>
                    <a:pt x="107" y="7"/>
                    <a:pt x="101" y="0"/>
                    <a:pt x="92" y="0"/>
                  </a:cubicBezTo>
                  <a:cubicBezTo>
                    <a:pt x="73" y="0"/>
                    <a:pt x="73" y="0"/>
                    <a:pt x="73" y="0"/>
                  </a:cubicBezTo>
                  <a:cubicBezTo>
                    <a:pt x="65" y="0"/>
                    <a:pt x="58" y="7"/>
                    <a:pt x="58" y="16"/>
                  </a:cubicBezTo>
                  <a:cubicBezTo>
                    <a:pt x="58" y="27"/>
                    <a:pt x="58" y="27"/>
                    <a:pt x="58" y="27"/>
                  </a:cubicBezTo>
                  <a:cubicBezTo>
                    <a:pt x="55" y="28"/>
                    <a:pt x="51" y="29"/>
                    <a:pt x="48" y="31"/>
                  </a:cubicBezTo>
                  <a:cubicBezTo>
                    <a:pt x="45" y="26"/>
                    <a:pt x="39" y="23"/>
                    <a:pt x="32" y="24"/>
                  </a:cubicBezTo>
                  <a:cubicBezTo>
                    <a:pt x="14" y="28"/>
                    <a:pt x="14" y="28"/>
                    <a:pt x="14" y="28"/>
                  </a:cubicBezTo>
                  <a:cubicBezTo>
                    <a:pt x="6" y="30"/>
                    <a:pt x="0" y="38"/>
                    <a:pt x="2" y="46"/>
                  </a:cubicBezTo>
                  <a:cubicBezTo>
                    <a:pt x="7" y="68"/>
                    <a:pt x="7" y="68"/>
                    <a:pt x="7" y="68"/>
                  </a:cubicBezTo>
                  <a:cubicBezTo>
                    <a:pt x="8" y="76"/>
                    <a:pt x="17" y="81"/>
                    <a:pt x="25" y="80"/>
                  </a:cubicBezTo>
                  <a:cubicBezTo>
                    <a:pt x="30" y="78"/>
                    <a:pt x="30" y="78"/>
                    <a:pt x="30" y="78"/>
                  </a:cubicBezTo>
                  <a:cubicBezTo>
                    <a:pt x="33" y="83"/>
                    <a:pt x="38" y="87"/>
                    <a:pt x="43" y="90"/>
                  </a:cubicBezTo>
                  <a:cubicBezTo>
                    <a:pt x="53" y="97"/>
                    <a:pt x="68" y="101"/>
                    <a:pt x="83" y="101"/>
                  </a:cubicBezTo>
                  <a:cubicBezTo>
                    <a:pt x="106" y="101"/>
                    <a:pt x="126" y="92"/>
                    <a:pt x="135" y="78"/>
                  </a:cubicBezTo>
                  <a:cubicBezTo>
                    <a:pt x="141" y="80"/>
                    <a:pt x="141" y="80"/>
                    <a:pt x="141" y="80"/>
                  </a:cubicBezTo>
                  <a:cubicBezTo>
                    <a:pt x="149" y="81"/>
                    <a:pt x="157" y="76"/>
                    <a:pt x="159" y="68"/>
                  </a:cubicBezTo>
                  <a:cubicBezTo>
                    <a:pt x="164" y="46"/>
                    <a:pt x="164" y="46"/>
                    <a:pt x="164" y="46"/>
                  </a:cubicBezTo>
                  <a:cubicBezTo>
                    <a:pt x="165" y="38"/>
                    <a:pt x="160" y="30"/>
                    <a:pt x="152" y="28"/>
                  </a:cubicBezTo>
                  <a:close/>
                  <a:moveTo>
                    <a:pt x="83" y="94"/>
                  </a:moveTo>
                  <a:cubicBezTo>
                    <a:pt x="69" y="94"/>
                    <a:pt x="56" y="90"/>
                    <a:pt x="47" y="84"/>
                  </a:cubicBezTo>
                  <a:cubicBezTo>
                    <a:pt x="44" y="82"/>
                    <a:pt x="41" y="79"/>
                    <a:pt x="39" y="77"/>
                  </a:cubicBezTo>
                  <a:cubicBezTo>
                    <a:pt x="43" y="76"/>
                    <a:pt x="43" y="76"/>
                    <a:pt x="43" y="76"/>
                  </a:cubicBezTo>
                  <a:cubicBezTo>
                    <a:pt x="51" y="74"/>
                    <a:pt x="57" y="66"/>
                    <a:pt x="55" y="58"/>
                  </a:cubicBezTo>
                  <a:cubicBezTo>
                    <a:pt x="51" y="38"/>
                    <a:pt x="51" y="38"/>
                    <a:pt x="51" y="38"/>
                  </a:cubicBezTo>
                  <a:cubicBezTo>
                    <a:pt x="53" y="37"/>
                    <a:pt x="56" y="36"/>
                    <a:pt x="58" y="35"/>
                  </a:cubicBezTo>
                  <a:cubicBezTo>
                    <a:pt x="58" y="38"/>
                    <a:pt x="58" y="38"/>
                    <a:pt x="58" y="38"/>
                  </a:cubicBezTo>
                  <a:cubicBezTo>
                    <a:pt x="58" y="47"/>
                    <a:pt x="65" y="53"/>
                    <a:pt x="73" y="53"/>
                  </a:cubicBezTo>
                  <a:cubicBezTo>
                    <a:pt x="92" y="53"/>
                    <a:pt x="92" y="53"/>
                    <a:pt x="92" y="53"/>
                  </a:cubicBezTo>
                  <a:cubicBezTo>
                    <a:pt x="101" y="53"/>
                    <a:pt x="107" y="47"/>
                    <a:pt x="107" y="38"/>
                  </a:cubicBezTo>
                  <a:cubicBezTo>
                    <a:pt x="107" y="34"/>
                    <a:pt x="107" y="34"/>
                    <a:pt x="107" y="34"/>
                  </a:cubicBezTo>
                  <a:cubicBezTo>
                    <a:pt x="110" y="35"/>
                    <a:pt x="113" y="36"/>
                    <a:pt x="115" y="38"/>
                  </a:cubicBezTo>
                  <a:cubicBezTo>
                    <a:pt x="111" y="58"/>
                    <a:pt x="111" y="58"/>
                    <a:pt x="111" y="58"/>
                  </a:cubicBezTo>
                  <a:cubicBezTo>
                    <a:pt x="109" y="66"/>
                    <a:pt x="115" y="74"/>
                    <a:pt x="123" y="76"/>
                  </a:cubicBezTo>
                  <a:cubicBezTo>
                    <a:pt x="127" y="77"/>
                    <a:pt x="127" y="77"/>
                    <a:pt x="127" y="77"/>
                  </a:cubicBezTo>
                  <a:cubicBezTo>
                    <a:pt x="119" y="87"/>
                    <a:pt x="102" y="94"/>
                    <a:pt x="83" y="94"/>
                  </a:cubicBezTo>
                  <a:close/>
                  <a:moveTo>
                    <a:pt x="83" y="94"/>
                  </a:moveTo>
                  <a:cubicBezTo>
                    <a:pt x="83" y="94"/>
                    <a:pt x="83" y="94"/>
                    <a:pt x="83" y="94"/>
                  </a:cubicBezTo>
                </a:path>
              </a:pathLst>
            </a:custGeom>
            <a:solidFill>
              <a:schemeClr val="tx1">
                <a:lumMod val="60000"/>
                <a:lumOff val="40000"/>
              </a:schemeClr>
            </a:solidFill>
            <a:ln>
              <a:noFill/>
            </a:ln>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21" name="Freeform 15">
              <a:extLst>
                <a:ext uri="{FF2B5EF4-FFF2-40B4-BE49-F238E27FC236}">
                  <a16:creationId xmlns:a16="http://schemas.microsoft.com/office/drawing/2014/main" id="{3FD5C27B-D65F-43D5-87DA-DC4D4ECA2369}"/>
                </a:ext>
              </a:extLst>
            </p:cNvPr>
            <p:cNvSpPr>
              <a:spLocks noEditPoints="1"/>
            </p:cNvSpPr>
            <p:nvPr/>
          </p:nvSpPr>
          <p:spPr bwMode="auto">
            <a:xfrm>
              <a:off x="4561555" y="5374101"/>
              <a:ext cx="78565" cy="76601"/>
            </a:xfrm>
            <a:custGeom>
              <a:avLst/>
              <a:gdLst>
                <a:gd name="T0" fmla="*/ 40 w 40"/>
                <a:gd name="T1" fmla="*/ 19 h 39"/>
                <a:gd name="T2" fmla="*/ 20 w 40"/>
                <a:gd name="T3" fmla="*/ 39 h 39"/>
                <a:gd name="T4" fmla="*/ 0 w 40"/>
                <a:gd name="T5" fmla="*/ 19 h 39"/>
                <a:gd name="T6" fmla="*/ 20 w 40"/>
                <a:gd name="T7" fmla="*/ 0 h 39"/>
                <a:gd name="T8" fmla="*/ 40 w 40"/>
                <a:gd name="T9" fmla="*/ 19 h 39"/>
                <a:gd name="T10" fmla="*/ 40 w 40"/>
                <a:gd name="T11" fmla="*/ 19 h 39"/>
                <a:gd name="T12" fmla="*/ 40 w 40"/>
                <a:gd name="T13" fmla="*/ 19 h 39"/>
              </a:gdLst>
              <a:ahLst/>
              <a:cxnLst>
                <a:cxn ang="0">
                  <a:pos x="T0" y="T1"/>
                </a:cxn>
                <a:cxn ang="0">
                  <a:pos x="T2" y="T3"/>
                </a:cxn>
                <a:cxn ang="0">
                  <a:pos x="T4" y="T5"/>
                </a:cxn>
                <a:cxn ang="0">
                  <a:pos x="T6" y="T7"/>
                </a:cxn>
                <a:cxn ang="0">
                  <a:pos x="T8" y="T9"/>
                </a:cxn>
                <a:cxn ang="0">
                  <a:pos x="T10" y="T11"/>
                </a:cxn>
                <a:cxn ang="0">
                  <a:pos x="T12" y="T13"/>
                </a:cxn>
              </a:cxnLst>
              <a:rect l="0" t="0" r="r" b="b"/>
              <a:pathLst>
                <a:path w="40" h="39">
                  <a:moveTo>
                    <a:pt x="40" y="19"/>
                  </a:moveTo>
                  <a:cubicBezTo>
                    <a:pt x="40" y="30"/>
                    <a:pt x="31" y="39"/>
                    <a:pt x="20" y="39"/>
                  </a:cubicBezTo>
                  <a:cubicBezTo>
                    <a:pt x="9" y="39"/>
                    <a:pt x="0" y="30"/>
                    <a:pt x="0" y="19"/>
                  </a:cubicBezTo>
                  <a:cubicBezTo>
                    <a:pt x="0" y="8"/>
                    <a:pt x="9" y="0"/>
                    <a:pt x="20" y="0"/>
                  </a:cubicBezTo>
                  <a:cubicBezTo>
                    <a:pt x="31" y="0"/>
                    <a:pt x="40" y="8"/>
                    <a:pt x="40" y="19"/>
                  </a:cubicBezTo>
                  <a:close/>
                  <a:moveTo>
                    <a:pt x="40" y="19"/>
                  </a:moveTo>
                  <a:cubicBezTo>
                    <a:pt x="40" y="19"/>
                    <a:pt x="40" y="19"/>
                    <a:pt x="40" y="19"/>
                  </a:cubicBezTo>
                </a:path>
              </a:pathLst>
            </a:custGeom>
            <a:solidFill>
              <a:schemeClr val="tx1">
                <a:lumMod val="60000"/>
                <a:lumOff val="40000"/>
              </a:schemeClr>
            </a:solidFill>
            <a:ln>
              <a:noFill/>
            </a:ln>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22" name="Freeform 16">
              <a:extLst>
                <a:ext uri="{FF2B5EF4-FFF2-40B4-BE49-F238E27FC236}">
                  <a16:creationId xmlns:a16="http://schemas.microsoft.com/office/drawing/2014/main" id="{7FEAAF34-4221-426C-8B29-8DCD355FB383}"/>
                </a:ext>
              </a:extLst>
            </p:cNvPr>
            <p:cNvSpPr>
              <a:spLocks noEditPoints="1"/>
            </p:cNvSpPr>
            <p:nvPr/>
          </p:nvSpPr>
          <p:spPr bwMode="auto">
            <a:xfrm>
              <a:off x="4302289" y="5370173"/>
              <a:ext cx="84458" cy="84458"/>
            </a:xfrm>
            <a:custGeom>
              <a:avLst/>
              <a:gdLst>
                <a:gd name="T0" fmla="*/ 26 w 43"/>
                <a:gd name="T1" fmla="*/ 41 h 43"/>
                <a:gd name="T2" fmla="*/ 41 w 43"/>
                <a:gd name="T3" fmla="*/ 17 h 43"/>
                <a:gd name="T4" fmla="*/ 18 w 43"/>
                <a:gd name="T5" fmla="*/ 2 h 43"/>
                <a:gd name="T6" fmla="*/ 2 w 43"/>
                <a:gd name="T7" fmla="*/ 26 h 43"/>
                <a:gd name="T8" fmla="*/ 26 w 43"/>
                <a:gd name="T9" fmla="*/ 41 h 43"/>
                <a:gd name="T10" fmla="*/ 26 w 43"/>
                <a:gd name="T11" fmla="*/ 41 h 43"/>
                <a:gd name="T12" fmla="*/ 26 w 43"/>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26" y="41"/>
                  </a:moveTo>
                  <a:cubicBezTo>
                    <a:pt x="37" y="39"/>
                    <a:pt x="43" y="28"/>
                    <a:pt x="41" y="17"/>
                  </a:cubicBezTo>
                  <a:cubicBezTo>
                    <a:pt x="39" y="7"/>
                    <a:pt x="29" y="0"/>
                    <a:pt x="18" y="2"/>
                  </a:cubicBezTo>
                  <a:cubicBezTo>
                    <a:pt x="7" y="4"/>
                    <a:pt x="0" y="15"/>
                    <a:pt x="2" y="26"/>
                  </a:cubicBezTo>
                  <a:cubicBezTo>
                    <a:pt x="5" y="36"/>
                    <a:pt x="15" y="43"/>
                    <a:pt x="26" y="41"/>
                  </a:cubicBezTo>
                  <a:close/>
                  <a:moveTo>
                    <a:pt x="26" y="41"/>
                  </a:moveTo>
                  <a:cubicBezTo>
                    <a:pt x="26" y="41"/>
                    <a:pt x="26" y="41"/>
                    <a:pt x="26" y="41"/>
                  </a:cubicBezTo>
                </a:path>
              </a:pathLst>
            </a:custGeom>
            <a:solidFill>
              <a:schemeClr val="tx1">
                <a:lumMod val="60000"/>
                <a:lumOff val="40000"/>
              </a:schemeClr>
            </a:solidFill>
            <a:ln>
              <a:noFill/>
            </a:ln>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23" name="Freeform 21">
              <a:extLst>
                <a:ext uri="{FF2B5EF4-FFF2-40B4-BE49-F238E27FC236}">
                  <a16:creationId xmlns:a16="http://schemas.microsoft.com/office/drawing/2014/main" id="{3C7BE1CB-ED13-468D-8FB8-D1BF5991B029}"/>
                </a:ext>
              </a:extLst>
            </p:cNvPr>
            <p:cNvSpPr>
              <a:spLocks/>
            </p:cNvSpPr>
            <p:nvPr/>
          </p:nvSpPr>
          <p:spPr bwMode="auto">
            <a:xfrm>
              <a:off x="4463348" y="4604159"/>
              <a:ext cx="686466" cy="665843"/>
            </a:xfrm>
            <a:custGeom>
              <a:avLst/>
              <a:gdLst>
                <a:gd name="T0" fmla="*/ 10 w 349"/>
                <a:gd name="T1" fmla="*/ 147 h 338"/>
                <a:gd name="T2" fmla="*/ 349 w 349"/>
                <a:gd name="T3" fmla="*/ 5 h 338"/>
                <a:gd name="T4" fmla="*/ 343 w 349"/>
                <a:gd name="T5" fmla="*/ 0 h 338"/>
                <a:gd name="T6" fmla="*/ 5 w 349"/>
                <a:gd name="T7" fmla="*/ 140 h 338"/>
                <a:gd name="T8" fmla="*/ 5 w 349"/>
                <a:gd name="T9" fmla="*/ 140 h 338"/>
                <a:gd name="T10" fmla="*/ 0 w 349"/>
                <a:gd name="T11" fmla="*/ 140 h 338"/>
                <a:gd name="T12" fmla="*/ 0 w 349"/>
                <a:gd name="T13" fmla="*/ 338 h 338"/>
                <a:gd name="T14" fmla="*/ 10 w 349"/>
                <a:gd name="T15" fmla="*/ 338 h 338"/>
                <a:gd name="T16" fmla="*/ 10 w 349"/>
                <a:gd name="T17" fmla="*/ 14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38">
                  <a:moveTo>
                    <a:pt x="10" y="147"/>
                  </a:moveTo>
                  <a:cubicBezTo>
                    <a:pt x="135" y="134"/>
                    <a:pt x="252" y="85"/>
                    <a:pt x="349" y="5"/>
                  </a:cubicBezTo>
                  <a:cubicBezTo>
                    <a:pt x="343" y="0"/>
                    <a:pt x="343" y="0"/>
                    <a:pt x="343" y="0"/>
                  </a:cubicBezTo>
                  <a:cubicBezTo>
                    <a:pt x="249" y="77"/>
                    <a:pt x="132" y="128"/>
                    <a:pt x="5" y="140"/>
                  </a:cubicBezTo>
                  <a:cubicBezTo>
                    <a:pt x="5" y="140"/>
                    <a:pt x="5" y="140"/>
                    <a:pt x="5" y="140"/>
                  </a:cubicBezTo>
                  <a:cubicBezTo>
                    <a:pt x="0" y="140"/>
                    <a:pt x="0" y="140"/>
                    <a:pt x="0" y="140"/>
                  </a:cubicBezTo>
                  <a:cubicBezTo>
                    <a:pt x="0" y="338"/>
                    <a:pt x="0" y="338"/>
                    <a:pt x="0" y="338"/>
                  </a:cubicBezTo>
                  <a:cubicBezTo>
                    <a:pt x="10" y="338"/>
                    <a:pt x="10" y="338"/>
                    <a:pt x="10" y="338"/>
                  </a:cubicBezTo>
                  <a:lnTo>
                    <a:pt x="10" y="147"/>
                  </a:lnTo>
                  <a:close/>
                </a:path>
              </a:pathLst>
            </a:custGeom>
            <a:solidFill>
              <a:schemeClr val="tx1">
                <a:lumMod val="60000"/>
                <a:lumOff val="40000"/>
              </a:schemeClr>
            </a:solidFill>
            <a:ln w="9525">
              <a:solidFill>
                <a:schemeClr val="tx1">
                  <a:lumMod val="60000"/>
                  <a:lumOff val="40000"/>
                </a:schemeClr>
              </a:solidFill>
              <a:round/>
              <a:headEnd/>
              <a:tailEnd/>
            </a:ln>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24" name="Freeform 35">
              <a:extLst>
                <a:ext uri="{FF2B5EF4-FFF2-40B4-BE49-F238E27FC236}">
                  <a16:creationId xmlns:a16="http://schemas.microsoft.com/office/drawing/2014/main" id="{B6F06FB9-DE82-4572-AD1D-CC15BB44F70E}"/>
                </a:ext>
              </a:extLst>
            </p:cNvPr>
            <p:cNvSpPr>
              <a:spLocks/>
            </p:cNvSpPr>
            <p:nvPr/>
          </p:nvSpPr>
          <p:spPr bwMode="auto">
            <a:xfrm>
              <a:off x="4447635" y="4474526"/>
              <a:ext cx="690394" cy="405595"/>
            </a:xfrm>
            <a:custGeom>
              <a:avLst/>
              <a:gdLst>
                <a:gd name="T0" fmla="*/ 0 w 351"/>
                <a:gd name="T1" fmla="*/ 121 h 206"/>
                <a:gd name="T2" fmla="*/ 8 w 351"/>
                <a:gd name="T3" fmla="*/ 206 h 206"/>
                <a:gd name="T4" fmla="*/ 351 w 351"/>
                <a:gd name="T5" fmla="*/ 66 h 206"/>
                <a:gd name="T6" fmla="*/ 298 w 351"/>
                <a:gd name="T7" fmla="*/ 0 h 206"/>
                <a:gd name="T8" fmla="*/ 0 w 351"/>
                <a:gd name="T9" fmla="*/ 121 h 206"/>
              </a:gdLst>
              <a:ahLst/>
              <a:cxnLst>
                <a:cxn ang="0">
                  <a:pos x="T0" y="T1"/>
                </a:cxn>
                <a:cxn ang="0">
                  <a:pos x="T2" y="T3"/>
                </a:cxn>
                <a:cxn ang="0">
                  <a:pos x="T4" y="T5"/>
                </a:cxn>
                <a:cxn ang="0">
                  <a:pos x="T6" y="T7"/>
                </a:cxn>
                <a:cxn ang="0">
                  <a:pos x="T8" y="T9"/>
                </a:cxn>
              </a:cxnLst>
              <a:rect l="0" t="0" r="r" b="b"/>
              <a:pathLst>
                <a:path w="351" h="206">
                  <a:moveTo>
                    <a:pt x="0" y="121"/>
                  </a:moveTo>
                  <a:cubicBezTo>
                    <a:pt x="8" y="206"/>
                    <a:pt x="8" y="206"/>
                    <a:pt x="8" y="206"/>
                  </a:cubicBezTo>
                  <a:cubicBezTo>
                    <a:pt x="8" y="206"/>
                    <a:pt x="223" y="197"/>
                    <a:pt x="351" y="66"/>
                  </a:cubicBezTo>
                  <a:cubicBezTo>
                    <a:pt x="298" y="0"/>
                    <a:pt x="298" y="0"/>
                    <a:pt x="298" y="0"/>
                  </a:cubicBezTo>
                  <a:cubicBezTo>
                    <a:pt x="215" y="68"/>
                    <a:pt x="113" y="111"/>
                    <a:pt x="0" y="121"/>
                  </a:cubicBez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C6635E4C-8624-4EBF-8AFD-31877457F592}"/>
                </a:ext>
              </a:extLst>
            </p:cNvPr>
            <p:cNvSpPr txBox="1"/>
            <p:nvPr/>
          </p:nvSpPr>
          <p:spPr>
            <a:xfrm>
              <a:off x="3445854" y="5690461"/>
              <a:ext cx="1943093" cy="467725"/>
            </a:xfrm>
            <a:prstGeom prst="rect">
              <a:avLst/>
            </a:prstGeom>
            <a:noFill/>
          </p:spPr>
          <p:txBody>
            <a:bodyPr wrap="square" lIns="0" tIns="34553" rIns="0" bIns="0" rtlCol="0">
              <a:spAutoFit/>
            </a:bodyPr>
            <a:lstStyle/>
            <a:p>
              <a:pPr marL="0" marR="0" lvl="0" indent="0" algn="ctr" defTabSz="914400" rtl="0" eaLnBrk="1" fontAlgn="auto" latinLnBrk="0" hangingPunct="1">
                <a:lnSpc>
                  <a:spcPct val="100000"/>
                </a:lnSpc>
                <a:spcBef>
                  <a:spcPts val="0"/>
                </a:spcBef>
                <a:spcAft>
                  <a:spcPts val="568"/>
                </a:spcAft>
                <a:buClr>
                  <a:srgbClr val="FFE600"/>
                </a:buClr>
                <a:buSzPct val="70000"/>
                <a:buFontTx/>
                <a:buNone/>
                <a:tabLst/>
                <a:defRPr/>
              </a:pPr>
              <a:r>
                <a:rPr kumimoji="0" lang="en-IN" sz="1324" b="0" i="0" u="none" strike="noStrike" kern="0" cap="none" spc="0" normalizeH="0" baseline="0" noProof="0" dirty="0">
                  <a:ln>
                    <a:noFill/>
                  </a:ln>
                  <a:solidFill>
                    <a:prstClr val="white"/>
                  </a:solidFill>
                  <a:effectLst/>
                  <a:uLnTx/>
                  <a:uFillTx/>
                  <a:latin typeface="Arial"/>
                  <a:ea typeface="+mn-ea"/>
                  <a:cs typeface="+mn-cs"/>
                </a:rPr>
                <a:t>Frequent fund raising/ equity dilution</a:t>
              </a:r>
            </a:p>
          </p:txBody>
        </p:sp>
      </p:grpSp>
      <p:grpSp>
        <p:nvGrpSpPr>
          <p:cNvPr id="26" name="Group 25">
            <a:extLst>
              <a:ext uri="{FF2B5EF4-FFF2-40B4-BE49-F238E27FC236}">
                <a16:creationId xmlns:a16="http://schemas.microsoft.com/office/drawing/2014/main" id="{8CBD88C5-119D-4136-BD7C-AF614ADD4DDE}"/>
              </a:ext>
            </a:extLst>
          </p:cNvPr>
          <p:cNvGrpSpPr/>
          <p:nvPr/>
        </p:nvGrpSpPr>
        <p:grpSpPr>
          <a:xfrm>
            <a:off x="5101834" y="2711069"/>
            <a:ext cx="1838043" cy="1838043"/>
            <a:chOff x="3380041" y="2670036"/>
            <a:chExt cx="1943093" cy="1943093"/>
          </a:xfrm>
        </p:grpSpPr>
        <p:sp>
          <p:nvSpPr>
            <p:cNvPr id="27" name="Oval 26">
              <a:extLst>
                <a:ext uri="{FF2B5EF4-FFF2-40B4-BE49-F238E27FC236}">
                  <a16:creationId xmlns:a16="http://schemas.microsoft.com/office/drawing/2014/main" id="{B66A6938-9ACF-45FC-82E2-CEF0EC7D2C9D}"/>
                </a:ext>
              </a:extLst>
            </p:cNvPr>
            <p:cNvSpPr/>
            <p:nvPr/>
          </p:nvSpPr>
          <p:spPr>
            <a:xfrm>
              <a:off x="3380041" y="2670036"/>
              <a:ext cx="1943093" cy="1943093"/>
            </a:xfrm>
            <a:prstGeom prst="ellipse">
              <a:avLst/>
            </a:prstGeom>
            <a:solidFill>
              <a:srgbClr val="FFE600"/>
            </a:solidFill>
            <a:ln w="9525" cap="flat" cmpd="sng" algn="ctr">
              <a:no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35" b="0" i="0" u="none" strike="noStrike" kern="0" cap="none" spc="0" normalizeH="0" baseline="0" noProof="0" dirty="0">
                <a:ln>
                  <a:noFill/>
                </a:ln>
                <a:solidFill>
                  <a:prstClr val="white"/>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32977D21-215C-4138-8EFC-4B295D8E3369}"/>
                </a:ext>
              </a:extLst>
            </p:cNvPr>
            <p:cNvSpPr/>
            <p:nvPr/>
          </p:nvSpPr>
          <p:spPr>
            <a:xfrm>
              <a:off x="3532223" y="3122218"/>
              <a:ext cx="1685968" cy="1020432"/>
            </a:xfrm>
            <a:prstGeom prst="rect">
              <a:avLst/>
            </a:prstGeom>
          </p:spPr>
          <p:txBody>
            <a:bodyPr wrap="square">
              <a:spAutoFit/>
            </a:bodyPr>
            <a:lstStyle/>
            <a:p>
              <a:pPr marL="0" marR="0" lvl="0" indent="0" algn="ctr" defTabSz="914400" rtl="0" eaLnBrk="1" fontAlgn="auto" latinLnBrk="0" hangingPunct="1">
                <a:lnSpc>
                  <a:spcPct val="100000"/>
                </a:lnSpc>
                <a:spcBef>
                  <a:spcPts val="568"/>
                </a:spcBef>
                <a:spcAft>
                  <a:spcPts val="0"/>
                </a:spcAft>
                <a:buClrTx/>
                <a:buSzTx/>
                <a:buFontTx/>
                <a:buNone/>
                <a:tabLst/>
                <a:defRPr/>
              </a:pPr>
              <a:r>
                <a:rPr kumimoji="0" lang="en-IN" sz="1891" b="1" i="0" u="none" strike="noStrike" kern="0" cap="none" spc="0" normalizeH="0" baseline="0" noProof="0" dirty="0">
                  <a:ln>
                    <a:noFill/>
                  </a:ln>
                  <a:effectLst/>
                  <a:uLnTx/>
                  <a:uFillTx/>
                  <a:latin typeface="Arial"/>
                  <a:ea typeface="+mn-ea"/>
                  <a:cs typeface="+mn-cs"/>
                </a:rPr>
                <a:t>Early Warning Signals</a:t>
              </a:r>
              <a:endParaRPr kumimoji="0" lang="en-IN" sz="1040" b="1" i="0" u="none" strike="noStrike" kern="0" cap="none" spc="0" normalizeH="0" baseline="0" noProof="0" dirty="0">
                <a:ln>
                  <a:noFill/>
                </a:ln>
                <a:effectLst/>
                <a:uLnTx/>
                <a:uFillTx/>
                <a:latin typeface="Arial"/>
                <a:ea typeface="+mn-ea"/>
                <a:cs typeface="+mn-cs"/>
              </a:endParaRPr>
            </a:p>
          </p:txBody>
        </p:sp>
      </p:grpSp>
      <p:grpSp>
        <p:nvGrpSpPr>
          <p:cNvPr id="29" name="Group 28">
            <a:extLst>
              <a:ext uri="{FF2B5EF4-FFF2-40B4-BE49-F238E27FC236}">
                <a16:creationId xmlns:a16="http://schemas.microsoft.com/office/drawing/2014/main" id="{DC552ED0-24BF-4413-9784-5BC0B8331C05}"/>
              </a:ext>
            </a:extLst>
          </p:cNvPr>
          <p:cNvGrpSpPr/>
          <p:nvPr/>
        </p:nvGrpSpPr>
        <p:grpSpPr>
          <a:xfrm>
            <a:off x="2776048" y="4414286"/>
            <a:ext cx="3149866" cy="1330394"/>
            <a:chOff x="2776048" y="4414286"/>
            <a:chExt cx="3149866" cy="1330394"/>
          </a:xfrm>
        </p:grpSpPr>
        <p:sp>
          <p:nvSpPr>
            <p:cNvPr id="30" name="Freeform 7">
              <a:extLst>
                <a:ext uri="{FF2B5EF4-FFF2-40B4-BE49-F238E27FC236}">
                  <a16:creationId xmlns:a16="http://schemas.microsoft.com/office/drawing/2014/main" id="{A4ADAE2D-51F6-408C-A4B9-0B45EE142CBF}"/>
                </a:ext>
              </a:extLst>
            </p:cNvPr>
            <p:cNvSpPr>
              <a:spLocks/>
            </p:cNvSpPr>
            <p:nvPr/>
          </p:nvSpPr>
          <p:spPr bwMode="auto">
            <a:xfrm>
              <a:off x="4237968" y="4533195"/>
              <a:ext cx="1678657" cy="281480"/>
            </a:xfrm>
            <a:custGeom>
              <a:avLst/>
              <a:gdLst>
                <a:gd name="T0" fmla="*/ 564 w 902"/>
                <a:gd name="T1" fmla="*/ 3 h 151"/>
                <a:gd name="T2" fmla="*/ 560 w 902"/>
                <a:gd name="T3" fmla="*/ 0 h 151"/>
                <a:gd name="T4" fmla="*/ 422 w 902"/>
                <a:gd name="T5" fmla="*/ 138 h 151"/>
                <a:gd name="T6" fmla="*/ 0 w 902"/>
                <a:gd name="T7" fmla="*/ 138 h 151"/>
                <a:gd name="T8" fmla="*/ 0 w 902"/>
                <a:gd name="T9" fmla="*/ 148 h 151"/>
                <a:gd name="T10" fmla="*/ 427 w 902"/>
                <a:gd name="T11" fmla="*/ 148 h 151"/>
                <a:gd name="T12" fmla="*/ 427 w 902"/>
                <a:gd name="T13" fmla="*/ 146 h 151"/>
                <a:gd name="T14" fmla="*/ 428 w 902"/>
                <a:gd name="T15" fmla="*/ 146 h 151"/>
                <a:gd name="T16" fmla="*/ 562 w 902"/>
                <a:gd name="T17" fmla="*/ 12 h 151"/>
                <a:gd name="T18" fmla="*/ 902 w 902"/>
                <a:gd name="T19" fmla="*/ 151 h 151"/>
                <a:gd name="T20" fmla="*/ 902 w 902"/>
                <a:gd name="T21" fmla="*/ 144 h 151"/>
                <a:gd name="T22" fmla="*/ 564 w 902"/>
                <a:gd name="T23" fmla="*/ 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2" h="151">
                  <a:moveTo>
                    <a:pt x="564" y="3"/>
                  </a:moveTo>
                  <a:cubicBezTo>
                    <a:pt x="560" y="0"/>
                    <a:pt x="560" y="0"/>
                    <a:pt x="560" y="0"/>
                  </a:cubicBezTo>
                  <a:cubicBezTo>
                    <a:pt x="422" y="138"/>
                    <a:pt x="422" y="138"/>
                    <a:pt x="422" y="138"/>
                  </a:cubicBezTo>
                  <a:cubicBezTo>
                    <a:pt x="0" y="138"/>
                    <a:pt x="0" y="138"/>
                    <a:pt x="0" y="138"/>
                  </a:cubicBezTo>
                  <a:cubicBezTo>
                    <a:pt x="0" y="148"/>
                    <a:pt x="0" y="148"/>
                    <a:pt x="0" y="148"/>
                  </a:cubicBezTo>
                  <a:cubicBezTo>
                    <a:pt x="427" y="148"/>
                    <a:pt x="427" y="148"/>
                    <a:pt x="427" y="148"/>
                  </a:cubicBezTo>
                  <a:cubicBezTo>
                    <a:pt x="427" y="146"/>
                    <a:pt x="427" y="146"/>
                    <a:pt x="427" y="146"/>
                  </a:cubicBezTo>
                  <a:cubicBezTo>
                    <a:pt x="428" y="146"/>
                    <a:pt x="428" y="146"/>
                    <a:pt x="428" y="146"/>
                  </a:cubicBezTo>
                  <a:cubicBezTo>
                    <a:pt x="562" y="12"/>
                    <a:pt x="562" y="12"/>
                    <a:pt x="562" y="12"/>
                  </a:cubicBezTo>
                  <a:cubicBezTo>
                    <a:pt x="660" y="91"/>
                    <a:pt x="777" y="139"/>
                    <a:pt x="902" y="151"/>
                  </a:cubicBezTo>
                  <a:cubicBezTo>
                    <a:pt x="902" y="144"/>
                    <a:pt x="902" y="144"/>
                    <a:pt x="902" y="144"/>
                  </a:cubicBezTo>
                  <a:cubicBezTo>
                    <a:pt x="775" y="131"/>
                    <a:pt x="658" y="80"/>
                    <a:pt x="564" y="3"/>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31" name="Freeform 34">
              <a:extLst>
                <a:ext uri="{FF2B5EF4-FFF2-40B4-BE49-F238E27FC236}">
                  <a16:creationId xmlns:a16="http://schemas.microsoft.com/office/drawing/2014/main" id="{9721692E-FB50-4748-999F-A30AFC9C950E}"/>
                </a:ext>
              </a:extLst>
            </p:cNvPr>
            <p:cNvSpPr>
              <a:spLocks/>
            </p:cNvSpPr>
            <p:nvPr/>
          </p:nvSpPr>
          <p:spPr bwMode="auto">
            <a:xfrm>
              <a:off x="5272845" y="4414286"/>
              <a:ext cx="653069" cy="400389"/>
            </a:xfrm>
            <a:custGeom>
              <a:avLst/>
              <a:gdLst>
                <a:gd name="T0" fmla="*/ 56 w 351"/>
                <a:gd name="T1" fmla="*/ 0 h 215"/>
                <a:gd name="T2" fmla="*/ 0 w 351"/>
                <a:gd name="T3" fmla="*/ 68 h 215"/>
                <a:gd name="T4" fmla="*/ 342 w 351"/>
                <a:gd name="T5" fmla="*/ 212 h 215"/>
                <a:gd name="T6" fmla="*/ 351 w 351"/>
                <a:gd name="T7" fmla="*/ 123 h 215"/>
                <a:gd name="T8" fmla="*/ 56 w 351"/>
                <a:gd name="T9" fmla="*/ 0 h 215"/>
              </a:gdLst>
              <a:ahLst/>
              <a:cxnLst>
                <a:cxn ang="0">
                  <a:pos x="T0" y="T1"/>
                </a:cxn>
                <a:cxn ang="0">
                  <a:pos x="T2" y="T3"/>
                </a:cxn>
                <a:cxn ang="0">
                  <a:pos x="T4" y="T5"/>
                </a:cxn>
                <a:cxn ang="0">
                  <a:pos x="T6" y="T7"/>
                </a:cxn>
                <a:cxn ang="0">
                  <a:pos x="T8" y="T9"/>
                </a:cxn>
              </a:cxnLst>
              <a:rect l="0" t="0" r="r" b="b"/>
              <a:pathLst>
                <a:path w="351" h="215">
                  <a:moveTo>
                    <a:pt x="56" y="0"/>
                  </a:moveTo>
                  <a:cubicBezTo>
                    <a:pt x="0" y="68"/>
                    <a:pt x="0" y="68"/>
                    <a:pt x="0" y="68"/>
                  </a:cubicBezTo>
                  <a:cubicBezTo>
                    <a:pt x="173" y="215"/>
                    <a:pt x="342" y="212"/>
                    <a:pt x="342" y="212"/>
                  </a:cubicBezTo>
                  <a:cubicBezTo>
                    <a:pt x="351" y="123"/>
                    <a:pt x="351" y="123"/>
                    <a:pt x="351" y="123"/>
                  </a:cubicBezTo>
                  <a:cubicBezTo>
                    <a:pt x="240" y="112"/>
                    <a:pt x="138" y="68"/>
                    <a:pt x="56"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32" name="TextBox 31">
              <a:extLst>
                <a:ext uri="{FF2B5EF4-FFF2-40B4-BE49-F238E27FC236}">
                  <a16:creationId xmlns:a16="http://schemas.microsoft.com/office/drawing/2014/main" id="{F441AA33-77B4-4BD7-93B4-BA4E439EC5A8}"/>
                </a:ext>
              </a:extLst>
            </p:cNvPr>
            <p:cNvSpPr txBox="1"/>
            <p:nvPr/>
          </p:nvSpPr>
          <p:spPr>
            <a:xfrm>
              <a:off x="2776048" y="5302242"/>
              <a:ext cx="1938458" cy="442438"/>
            </a:xfrm>
            <a:prstGeom prst="rect">
              <a:avLst/>
            </a:prstGeom>
            <a:noFill/>
          </p:spPr>
          <p:txBody>
            <a:bodyPr wrap="square" lIns="0" tIns="34553" rIns="0" bIns="0" rtlCol="0">
              <a:spAutoFit/>
            </a:bodyPr>
            <a:lstStyle/>
            <a:p>
              <a:pPr marL="0" marR="0" lvl="0" indent="0" algn="ctr" defTabSz="914400" rtl="0" eaLnBrk="1" fontAlgn="auto" latinLnBrk="0" hangingPunct="1">
                <a:lnSpc>
                  <a:spcPct val="100000"/>
                </a:lnSpc>
                <a:spcBef>
                  <a:spcPts val="0"/>
                </a:spcBef>
                <a:spcAft>
                  <a:spcPts val="568"/>
                </a:spcAft>
                <a:buClr>
                  <a:srgbClr val="FFE600"/>
                </a:buClr>
                <a:buSzPct val="70000"/>
                <a:buFontTx/>
                <a:buNone/>
                <a:tabLst/>
                <a:defRPr/>
              </a:pPr>
              <a:r>
                <a:rPr kumimoji="0" lang="en-IN" sz="1324" b="0" i="0" u="none" strike="noStrike" kern="0" cap="none" spc="0" normalizeH="0" baseline="0" noProof="0" dirty="0">
                  <a:ln>
                    <a:noFill/>
                  </a:ln>
                  <a:solidFill>
                    <a:prstClr val="white"/>
                  </a:solidFill>
                  <a:effectLst/>
                  <a:uLnTx/>
                  <a:uFillTx/>
                  <a:latin typeface="Arial"/>
                  <a:ea typeface="+mn-ea"/>
                  <a:cs typeface="+mn-cs"/>
                </a:rPr>
                <a:t>Complex</a:t>
              </a:r>
              <a:r>
                <a:rPr kumimoji="0" lang="en-IN" sz="1324" b="0" i="0" u="none" strike="noStrike" kern="0" cap="none" spc="0" normalizeH="0" noProof="0" dirty="0">
                  <a:ln>
                    <a:noFill/>
                  </a:ln>
                  <a:solidFill>
                    <a:prstClr val="white"/>
                  </a:solidFill>
                  <a:effectLst/>
                  <a:uLnTx/>
                  <a:uFillTx/>
                  <a:latin typeface="Arial"/>
                  <a:ea typeface="+mn-ea"/>
                  <a:cs typeface="+mn-cs"/>
                </a:rPr>
                <a:t> Corporate Structure</a:t>
              </a:r>
              <a:endParaRPr kumimoji="0" lang="en-IN" sz="1324" b="0" i="0" u="none" strike="noStrike" kern="0" cap="none" spc="0" normalizeH="0" baseline="0" noProof="0" dirty="0">
                <a:ln>
                  <a:noFill/>
                </a:ln>
                <a:solidFill>
                  <a:prstClr val="white"/>
                </a:solidFill>
                <a:effectLst/>
                <a:uLnTx/>
                <a:uFillTx/>
                <a:latin typeface="Arial"/>
                <a:ea typeface="+mn-ea"/>
                <a:cs typeface="+mn-cs"/>
              </a:endParaRPr>
            </a:p>
          </p:txBody>
        </p:sp>
        <p:sp>
          <p:nvSpPr>
            <p:cNvPr id="33" name="Freeform 42">
              <a:extLst>
                <a:ext uri="{FF2B5EF4-FFF2-40B4-BE49-F238E27FC236}">
                  <a16:creationId xmlns:a16="http://schemas.microsoft.com/office/drawing/2014/main" id="{1B6147F9-FD0D-4349-9A11-52488FC0C1A4}"/>
                </a:ext>
              </a:extLst>
            </p:cNvPr>
            <p:cNvSpPr>
              <a:spLocks noChangeAspect="1" noEditPoints="1"/>
            </p:cNvSpPr>
            <p:nvPr/>
          </p:nvSpPr>
          <p:spPr bwMode="auto">
            <a:xfrm>
              <a:off x="4241264" y="4879559"/>
              <a:ext cx="282320" cy="341076"/>
            </a:xfrm>
            <a:custGeom>
              <a:avLst/>
              <a:gdLst>
                <a:gd name="T0" fmla="*/ 2147483647 w 3942"/>
                <a:gd name="T1" fmla="*/ 2147483647 h 4763"/>
                <a:gd name="T2" fmla="*/ 2147483647 w 3942"/>
                <a:gd name="T3" fmla="*/ 2147483647 h 4763"/>
                <a:gd name="T4" fmla="*/ 2147483647 w 3942"/>
                <a:gd name="T5" fmla="*/ 2147483647 h 4763"/>
                <a:gd name="T6" fmla="*/ 2147483647 w 3942"/>
                <a:gd name="T7" fmla="*/ 2147483647 h 4763"/>
                <a:gd name="T8" fmla="*/ 2147483647 w 3942"/>
                <a:gd name="T9" fmla="*/ 2147483647 h 4763"/>
                <a:gd name="T10" fmla="*/ 2147483647 w 3942"/>
                <a:gd name="T11" fmla="*/ 2147483647 h 4763"/>
                <a:gd name="T12" fmla="*/ 2147483647 w 3942"/>
                <a:gd name="T13" fmla="*/ 2147483647 h 4763"/>
                <a:gd name="T14" fmla="*/ 2147483647 w 3942"/>
                <a:gd name="T15" fmla="*/ 2147483647 h 4763"/>
                <a:gd name="T16" fmla="*/ 2147483647 w 3942"/>
                <a:gd name="T17" fmla="*/ 2147483647 h 4763"/>
                <a:gd name="T18" fmla="*/ 2147483647 w 3942"/>
                <a:gd name="T19" fmla="*/ 2147483647 h 4763"/>
                <a:gd name="T20" fmla="*/ 2147483647 w 3942"/>
                <a:gd name="T21" fmla="*/ 2147483647 h 4763"/>
                <a:gd name="T22" fmla="*/ 2147483647 w 3942"/>
                <a:gd name="T23" fmla="*/ 2147483647 h 4763"/>
                <a:gd name="T24" fmla="*/ 2147483647 w 3942"/>
                <a:gd name="T25" fmla="*/ 2147483647 h 4763"/>
                <a:gd name="T26" fmla="*/ 2147483647 w 3942"/>
                <a:gd name="T27" fmla="*/ 2147483647 h 4763"/>
                <a:gd name="T28" fmla="*/ 2147483647 w 3942"/>
                <a:gd name="T29" fmla="*/ 2147483647 h 4763"/>
                <a:gd name="T30" fmla="*/ 2147483647 w 3942"/>
                <a:gd name="T31" fmla="*/ 2147483647 h 4763"/>
                <a:gd name="T32" fmla="*/ 2147483647 w 3942"/>
                <a:gd name="T33" fmla="*/ 2147483647 h 4763"/>
                <a:gd name="T34" fmla="*/ 2147483647 w 3942"/>
                <a:gd name="T35" fmla="*/ 2147483647 h 4763"/>
                <a:gd name="T36" fmla="*/ 2147483647 w 3942"/>
                <a:gd name="T37" fmla="*/ 2147483647 h 4763"/>
                <a:gd name="T38" fmla="*/ 2147483647 w 3942"/>
                <a:gd name="T39" fmla="*/ 2147483647 h 4763"/>
                <a:gd name="T40" fmla="*/ 2147483647 w 3942"/>
                <a:gd name="T41" fmla="*/ 2147483647 h 4763"/>
                <a:gd name="T42" fmla="*/ 2147483647 w 3942"/>
                <a:gd name="T43" fmla="*/ 2147483647 h 4763"/>
                <a:gd name="T44" fmla="*/ 2147483647 w 3942"/>
                <a:gd name="T45" fmla="*/ 2147483647 h 4763"/>
                <a:gd name="T46" fmla="*/ 2147483647 w 3942"/>
                <a:gd name="T47" fmla="*/ 0 h 4763"/>
                <a:gd name="T48" fmla="*/ 2147483647 w 3942"/>
                <a:gd name="T49" fmla="*/ 2147483647 h 4763"/>
                <a:gd name="T50" fmla="*/ 2147483647 w 3942"/>
                <a:gd name="T51" fmla="*/ 2147483647 h 4763"/>
                <a:gd name="T52" fmla="*/ 2147483647 w 3942"/>
                <a:gd name="T53" fmla="*/ 2147483647 h 4763"/>
                <a:gd name="T54" fmla="*/ 2147483647 w 3942"/>
                <a:gd name="T55" fmla="*/ 2147483647 h 4763"/>
                <a:gd name="T56" fmla="*/ 2147483647 w 3942"/>
                <a:gd name="T57" fmla="*/ 2147483647 h 4763"/>
                <a:gd name="T58" fmla="*/ 2147483647 w 3942"/>
                <a:gd name="T59" fmla="*/ 2147483647 h 4763"/>
                <a:gd name="T60" fmla="*/ 2147483647 w 3942"/>
                <a:gd name="T61" fmla="*/ 2147483647 h 4763"/>
                <a:gd name="T62" fmla="*/ 2147483647 w 3942"/>
                <a:gd name="T63" fmla="*/ 2147483647 h 4763"/>
                <a:gd name="T64" fmla="*/ 2147483647 w 3942"/>
                <a:gd name="T65" fmla="*/ 2147483647 h 4763"/>
                <a:gd name="T66" fmla="*/ 2147483647 w 3942"/>
                <a:gd name="T67" fmla="*/ 2147483647 h 4763"/>
                <a:gd name="T68" fmla="*/ 2147483647 w 3942"/>
                <a:gd name="T69" fmla="*/ 2147483647 h 4763"/>
                <a:gd name="T70" fmla="*/ 2147483647 w 3942"/>
                <a:gd name="T71" fmla="*/ 2147483647 h 4763"/>
                <a:gd name="T72" fmla="*/ 2147483647 w 3942"/>
                <a:gd name="T73" fmla="*/ 2147483647 h 4763"/>
                <a:gd name="T74" fmla="*/ 2147483647 w 3942"/>
                <a:gd name="T75" fmla="*/ 2147483647 h 4763"/>
                <a:gd name="T76" fmla="*/ 2147483647 w 3942"/>
                <a:gd name="T77" fmla="*/ 2147483647 h 4763"/>
                <a:gd name="T78" fmla="*/ 2147483647 w 3942"/>
                <a:gd name="T79" fmla="*/ 2147483647 h 4763"/>
                <a:gd name="T80" fmla="*/ 2147483647 w 3942"/>
                <a:gd name="T81" fmla="*/ 2147483647 h 4763"/>
                <a:gd name="T82" fmla="*/ 2147483647 w 3942"/>
                <a:gd name="T83" fmla="*/ 2147483647 h 4763"/>
                <a:gd name="T84" fmla="*/ 2147483647 w 3942"/>
                <a:gd name="T85" fmla="*/ 2147483647 h 4763"/>
                <a:gd name="T86" fmla="*/ 2147483647 w 3942"/>
                <a:gd name="T87" fmla="*/ 2147483647 h 4763"/>
                <a:gd name="T88" fmla="*/ 2147483647 w 3942"/>
                <a:gd name="T89" fmla="*/ 2147483647 h 4763"/>
                <a:gd name="T90" fmla="*/ 2147483647 w 3942"/>
                <a:gd name="T91" fmla="*/ 2147483647 h 4763"/>
                <a:gd name="T92" fmla="*/ 2147483647 w 3942"/>
                <a:gd name="T93" fmla="*/ 2147483647 h 4763"/>
                <a:gd name="T94" fmla="*/ 2147483647 w 3942"/>
                <a:gd name="T95" fmla="*/ 2147483647 h 4763"/>
                <a:gd name="T96" fmla="*/ 2147483647 w 3942"/>
                <a:gd name="T97" fmla="*/ 2147483647 h 4763"/>
                <a:gd name="T98" fmla="*/ 2147483647 w 3942"/>
                <a:gd name="T99" fmla="*/ 2147483647 h 4763"/>
                <a:gd name="T100" fmla="*/ 2147483647 w 3942"/>
                <a:gd name="T101" fmla="*/ 2147483647 h 4763"/>
                <a:gd name="T102" fmla="*/ 2147483647 w 3942"/>
                <a:gd name="T103" fmla="*/ 2147483647 h 4763"/>
                <a:gd name="T104" fmla="*/ 2147483647 w 3942"/>
                <a:gd name="T105" fmla="*/ 2147483647 h 4763"/>
                <a:gd name="T106" fmla="*/ 2147483647 w 3942"/>
                <a:gd name="T107" fmla="*/ 2147483647 h 4763"/>
                <a:gd name="T108" fmla="*/ 2147483647 w 3942"/>
                <a:gd name="T109" fmla="*/ 2147483647 h 4763"/>
                <a:gd name="T110" fmla="*/ 2147483647 w 3942"/>
                <a:gd name="T111" fmla="*/ 2147483647 h 4763"/>
                <a:gd name="T112" fmla="*/ 2147483647 w 3942"/>
                <a:gd name="T113" fmla="*/ 2147483647 h 4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42"/>
                <a:gd name="T172" fmla="*/ 0 h 4763"/>
                <a:gd name="T173" fmla="*/ 3942 w 3942"/>
                <a:gd name="T174" fmla="*/ 4763 h 4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42" h="4763">
                  <a:moveTo>
                    <a:pt x="1317" y="636"/>
                  </a:moveTo>
                  <a:lnTo>
                    <a:pt x="1317" y="642"/>
                  </a:lnTo>
                  <a:lnTo>
                    <a:pt x="1317" y="774"/>
                  </a:lnTo>
                  <a:lnTo>
                    <a:pt x="1317" y="798"/>
                  </a:lnTo>
                  <a:lnTo>
                    <a:pt x="1320" y="821"/>
                  </a:lnTo>
                  <a:lnTo>
                    <a:pt x="1322" y="845"/>
                  </a:lnTo>
                  <a:lnTo>
                    <a:pt x="1326" y="867"/>
                  </a:lnTo>
                  <a:lnTo>
                    <a:pt x="1330" y="889"/>
                  </a:lnTo>
                  <a:lnTo>
                    <a:pt x="1335" y="911"/>
                  </a:lnTo>
                  <a:lnTo>
                    <a:pt x="1342" y="932"/>
                  </a:lnTo>
                  <a:lnTo>
                    <a:pt x="1350" y="953"/>
                  </a:lnTo>
                  <a:lnTo>
                    <a:pt x="1357" y="973"/>
                  </a:lnTo>
                  <a:lnTo>
                    <a:pt x="1366" y="993"/>
                  </a:lnTo>
                  <a:lnTo>
                    <a:pt x="1376" y="1011"/>
                  </a:lnTo>
                  <a:lnTo>
                    <a:pt x="1387" y="1031"/>
                  </a:lnTo>
                  <a:lnTo>
                    <a:pt x="1398" y="1049"/>
                  </a:lnTo>
                  <a:lnTo>
                    <a:pt x="1410" y="1065"/>
                  </a:lnTo>
                  <a:lnTo>
                    <a:pt x="1423" y="1082"/>
                  </a:lnTo>
                  <a:lnTo>
                    <a:pt x="1436" y="1098"/>
                  </a:lnTo>
                  <a:lnTo>
                    <a:pt x="1449" y="1112"/>
                  </a:lnTo>
                  <a:lnTo>
                    <a:pt x="1465" y="1127"/>
                  </a:lnTo>
                  <a:lnTo>
                    <a:pt x="1479" y="1140"/>
                  </a:lnTo>
                  <a:lnTo>
                    <a:pt x="1495" y="1152"/>
                  </a:lnTo>
                  <a:lnTo>
                    <a:pt x="1512" y="1164"/>
                  </a:lnTo>
                  <a:lnTo>
                    <a:pt x="1528" y="1175"/>
                  </a:lnTo>
                  <a:lnTo>
                    <a:pt x="1545" y="1184"/>
                  </a:lnTo>
                  <a:lnTo>
                    <a:pt x="1563" y="1194"/>
                  </a:lnTo>
                  <a:lnTo>
                    <a:pt x="1581" y="1201"/>
                  </a:lnTo>
                  <a:lnTo>
                    <a:pt x="1599" y="1208"/>
                  </a:lnTo>
                  <a:lnTo>
                    <a:pt x="1617" y="1214"/>
                  </a:lnTo>
                  <a:lnTo>
                    <a:pt x="1636" y="1219"/>
                  </a:lnTo>
                  <a:lnTo>
                    <a:pt x="1655" y="1224"/>
                  </a:lnTo>
                  <a:lnTo>
                    <a:pt x="1676" y="1226"/>
                  </a:lnTo>
                  <a:lnTo>
                    <a:pt x="1695" y="1227"/>
                  </a:lnTo>
                  <a:lnTo>
                    <a:pt x="1715" y="1229"/>
                  </a:lnTo>
                  <a:lnTo>
                    <a:pt x="1736" y="1227"/>
                  </a:lnTo>
                  <a:lnTo>
                    <a:pt x="1755" y="1226"/>
                  </a:lnTo>
                  <a:lnTo>
                    <a:pt x="1774" y="1224"/>
                  </a:lnTo>
                  <a:lnTo>
                    <a:pt x="1795" y="1219"/>
                  </a:lnTo>
                  <a:lnTo>
                    <a:pt x="1813" y="1214"/>
                  </a:lnTo>
                  <a:lnTo>
                    <a:pt x="1832" y="1208"/>
                  </a:lnTo>
                  <a:lnTo>
                    <a:pt x="1850" y="1201"/>
                  </a:lnTo>
                  <a:lnTo>
                    <a:pt x="1868" y="1194"/>
                  </a:lnTo>
                  <a:lnTo>
                    <a:pt x="1886" y="1184"/>
                  </a:lnTo>
                  <a:lnTo>
                    <a:pt x="1903" y="1175"/>
                  </a:lnTo>
                  <a:lnTo>
                    <a:pt x="1919" y="1164"/>
                  </a:lnTo>
                  <a:lnTo>
                    <a:pt x="1936" y="1152"/>
                  </a:lnTo>
                  <a:lnTo>
                    <a:pt x="1952" y="1140"/>
                  </a:lnTo>
                  <a:lnTo>
                    <a:pt x="1966" y="1127"/>
                  </a:lnTo>
                  <a:lnTo>
                    <a:pt x="1981" y="1112"/>
                  </a:lnTo>
                  <a:lnTo>
                    <a:pt x="1995" y="1098"/>
                  </a:lnTo>
                  <a:lnTo>
                    <a:pt x="2008" y="1082"/>
                  </a:lnTo>
                  <a:lnTo>
                    <a:pt x="2021" y="1065"/>
                  </a:lnTo>
                  <a:lnTo>
                    <a:pt x="2033" y="1049"/>
                  </a:lnTo>
                  <a:lnTo>
                    <a:pt x="2044" y="1031"/>
                  </a:lnTo>
                  <a:lnTo>
                    <a:pt x="2055" y="1011"/>
                  </a:lnTo>
                  <a:lnTo>
                    <a:pt x="2065" y="993"/>
                  </a:lnTo>
                  <a:lnTo>
                    <a:pt x="2073" y="973"/>
                  </a:lnTo>
                  <a:lnTo>
                    <a:pt x="2081" y="953"/>
                  </a:lnTo>
                  <a:lnTo>
                    <a:pt x="2089" y="932"/>
                  </a:lnTo>
                  <a:lnTo>
                    <a:pt x="2095" y="911"/>
                  </a:lnTo>
                  <a:lnTo>
                    <a:pt x="2101" y="889"/>
                  </a:lnTo>
                  <a:lnTo>
                    <a:pt x="2105" y="867"/>
                  </a:lnTo>
                  <a:lnTo>
                    <a:pt x="2109" y="845"/>
                  </a:lnTo>
                  <a:lnTo>
                    <a:pt x="2111" y="821"/>
                  </a:lnTo>
                  <a:lnTo>
                    <a:pt x="2113" y="798"/>
                  </a:lnTo>
                  <a:lnTo>
                    <a:pt x="2114" y="774"/>
                  </a:lnTo>
                  <a:lnTo>
                    <a:pt x="2114" y="642"/>
                  </a:lnTo>
                  <a:lnTo>
                    <a:pt x="2113" y="615"/>
                  </a:lnTo>
                  <a:lnTo>
                    <a:pt x="2111" y="590"/>
                  </a:lnTo>
                  <a:lnTo>
                    <a:pt x="2108" y="564"/>
                  </a:lnTo>
                  <a:lnTo>
                    <a:pt x="2103" y="540"/>
                  </a:lnTo>
                  <a:lnTo>
                    <a:pt x="2098" y="516"/>
                  </a:lnTo>
                  <a:lnTo>
                    <a:pt x="2092" y="492"/>
                  </a:lnTo>
                  <a:lnTo>
                    <a:pt x="2084" y="469"/>
                  </a:lnTo>
                  <a:lnTo>
                    <a:pt x="2075" y="446"/>
                  </a:lnTo>
                  <a:lnTo>
                    <a:pt x="1887" y="463"/>
                  </a:lnTo>
                  <a:lnTo>
                    <a:pt x="1958" y="282"/>
                  </a:lnTo>
                  <a:lnTo>
                    <a:pt x="1936" y="263"/>
                  </a:lnTo>
                  <a:lnTo>
                    <a:pt x="1780" y="463"/>
                  </a:lnTo>
                  <a:lnTo>
                    <a:pt x="1763" y="485"/>
                  </a:lnTo>
                  <a:lnTo>
                    <a:pt x="1745" y="505"/>
                  </a:lnTo>
                  <a:lnTo>
                    <a:pt x="1726" y="522"/>
                  </a:lnTo>
                  <a:lnTo>
                    <a:pt x="1703" y="539"/>
                  </a:lnTo>
                  <a:lnTo>
                    <a:pt x="1681" y="552"/>
                  </a:lnTo>
                  <a:lnTo>
                    <a:pt x="1655" y="565"/>
                  </a:lnTo>
                  <a:lnTo>
                    <a:pt x="1629" y="576"/>
                  </a:lnTo>
                  <a:lnTo>
                    <a:pt x="1600" y="585"/>
                  </a:lnTo>
                  <a:lnTo>
                    <a:pt x="1570" y="595"/>
                  </a:lnTo>
                  <a:lnTo>
                    <a:pt x="1538" y="602"/>
                  </a:lnTo>
                  <a:lnTo>
                    <a:pt x="1506" y="609"/>
                  </a:lnTo>
                  <a:lnTo>
                    <a:pt x="1471" y="615"/>
                  </a:lnTo>
                  <a:lnTo>
                    <a:pt x="1396" y="626"/>
                  </a:lnTo>
                  <a:lnTo>
                    <a:pt x="1317" y="636"/>
                  </a:lnTo>
                  <a:close/>
                  <a:moveTo>
                    <a:pt x="2194" y="911"/>
                  </a:moveTo>
                  <a:lnTo>
                    <a:pt x="2194" y="911"/>
                  </a:lnTo>
                  <a:lnTo>
                    <a:pt x="2188" y="933"/>
                  </a:lnTo>
                  <a:lnTo>
                    <a:pt x="2182" y="954"/>
                  </a:lnTo>
                  <a:lnTo>
                    <a:pt x="2175" y="975"/>
                  </a:lnTo>
                  <a:lnTo>
                    <a:pt x="2168" y="996"/>
                  </a:lnTo>
                  <a:lnTo>
                    <a:pt x="2159" y="1016"/>
                  </a:lnTo>
                  <a:lnTo>
                    <a:pt x="2150" y="1037"/>
                  </a:lnTo>
                  <a:lnTo>
                    <a:pt x="2140" y="1056"/>
                  </a:lnTo>
                  <a:lnTo>
                    <a:pt x="2129" y="1075"/>
                  </a:lnTo>
                  <a:lnTo>
                    <a:pt x="2117" y="1093"/>
                  </a:lnTo>
                  <a:lnTo>
                    <a:pt x="2107" y="1111"/>
                  </a:lnTo>
                  <a:lnTo>
                    <a:pt x="2093" y="1128"/>
                  </a:lnTo>
                  <a:lnTo>
                    <a:pt x="2080" y="1145"/>
                  </a:lnTo>
                  <a:lnTo>
                    <a:pt x="2067" y="1161"/>
                  </a:lnTo>
                  <a:lnTo>
                    <a:pt x="2053" y="1177"/>
                  </a:lnTo>
                  <a:lnTo>
                    <a:pt x="2037" y="1191"/>
                  </a:lnTo>
                  <a:lnTo>
                    <a:pt x="2023" y="1206"/>
                  </a:lnTo>
                  <a:lnTo>
                    <a:pt x="2006" y="1219"/>
                  </a:lnTo>
                  <a:lnTo>
                    <a:pt x="1990" y="1232"/>
                  </a:lnTo>
                  <a:lnTo>
                    <a:pt x="1972" y="1244"/>
                  </a:lnTo>
                  <a:lnTo>
                    <a:pt x="1955" y="1256"/>
                  </a:lnTo>
                  <a:lnTo>
                    <a:pt x="1937" y="1266"/>
                  </a:lnTo>
                  <a:lnTo>
                    <a:pt x="1919" y="1275"/>
                  </a:lnTo>
                  <a:lnTo>
                    <a:pt x="1900" y="1285"/>
                  </a:lnTo>
                  <a:lnTo>
                    <a:pt x="1881" y="1293"/>
                  </a:lnTo>
                  <a:lnTo>
                    <a:pt x="1862" y="1301"/>
                  </a:lnTo>
                  <a:lnTo>
                    <a:pt x="1841" y="1307"/>
                  </a:lnTo>
                  <a:lnTo>
                    <a:pt x="1821" y="1311"/>
                  </a:lnTo>
                  <a:lnTo>
                    <a:pt x="1801" y="1316"/>
                  </a:lnTo>
                  <a:lnTo>
                    <a:pt x="1780" y="1320"/>
                  </a:lnTo>
                  <a:lnTo>
                    <a:pt x="1759" y="1322"/>
                  </a:lnTo>
                  <a:lnTo>
                    <a:pt x="1737" y="1325"/>
                  </a:lnTo>
                  <a:lnTo>
                    <a:pt x="1715" y="1325"/>
                  </a:lnTo>
                  <a:lnTo>
                    <a:pt x="1694" y="1325"/>
                  </a:lnTo>
                  <a:lnTo>
                    <a:pt x="1672" y="1322"/>
                  </a:lnTo>
                  <a:lnTo>
                    <a:pt x="1651" y="1320"/>
                  </a:lnTo>
                  <a:lnTo>
                    <a:pt x="1630" y="1316"/>
                  </a:lnTo>
                  <a:lnTo>
                    <a:pt x="1610" y="1313"/>
                  </a:lnTo>
                  <a:lnTo>
                    <a:pt x="1590" y="1307"/>
                  </a:lnTo>
                  <a:lnTo>
                    <a:pt x="1570" y="1301"/>
                  </a:lnTo>
                  <a:lnTo>
                    <a:pt x="1550" y="1293"/>
                  </a:lnTo>
                  <a:lnTo>
                    <a:pt x="1531" y="1285"/>
                  </a:lnTo>
                  <a:lnTo>
                    <a:pt x="1513" y="1277"/>
                  </a:lnTo>
                  <a:lnTo>
                    <a:pt x="1495" y="1267"/>
                  </a:lnTo>
                  <a:lnTo>
                    <a:pt x="1477" y="1256"/>
                  </a:lnTo>
                  <a:lnTo>
                    <a:pt x="1459" y="1245"/>
                  </a:lnTo>
                  <a:lnTo>
                    <a:pt x="1442" y="1233"/>
                  </a:lnTo>
                  <a:lnTo>
                    <a:pt x="1426" y="1220"/>
                  </a:lnTo>
                  <a:lnTo>
                    <a:pt x="1411" y="1207"/>
                  </a:lnTo>
                  <a:lnTo>
                    <a:pt x="1395" y="1193"/>
                  </a:lnTo>
                  <a:lnTo>
                    <a:pt x="1380" y="1178"/>
                  </a:lnTo>
                  <a:lnTo>
                    <a:pt x="1365" y="1163"/>
                  </a:lnTo>
                  <a:lnTo>
                    <a:pt x="1352" y="1147"/>
                  </a:lnTo>
                  <a:lnTo>
                    <a:pt x="1339" y="1130"/>
                  </a:lnTo>
                  <a:lnTo>
                    <a:pt x="1327" y="1113"/>
                  </a:lnTo>
                  <a:lnTo>
                    <a:pt x="1315" y="1095"/>
                  </a:lnTo>
                  <a:lnTo>
                    <a:pt x="1303" y="1077"/>
                  </a:lnTo>
                  <a:lnTo>
                    <a:pt x="1292" y="1058"/>
                  </a:lnTo>
                  <a:lnTo>
                    <a:pt x="1282" y="1039"/>
                  </a:lnTo>
                  <a:lnTo>
                    <a:pt x="1273" y="1020"/>
                  </a:lnTo>
                  <a:lnTo>
                    <a:pt x="1264" y="999"/>
                  </a:lnTo>
                  <a:lnTo>
                    <a:pt x="1257" y="979"/>
                  </a:lnTo>
                  <a:lnTo>
                    <a:pt x="1250" y="959"/>
                  </a:lnTo>
                  <a:lnTo>
                    <a:pt x="1244" y="937"/>
                  </a:lnTo>
                  <a:lnTo>
                    <a:pt x="1238" y="915"/>
                  </a:lnTo>
                  <a:lnTo>
                    <a:pt x="1231" y="911"/>
                  </a:lnTo>
                  <a:lnTo>
                    <a:pt x="1224" y="905"/>
                  </a:lnTo>
                  <a:lnTo>
                    <a:pt x="1216" y="897"/>
                  </a:lnTo>
                  <a:lnTo>
                    <a:pt x="1210" y="890"/>
                  </a:lnTo>
                  <a:lnTo>
                    <a:pt x="1204" y="882"/>
                  </a:lnTo>
                  <a:lnTo>
                    <a:pt x="1198" y="873"/>
                  </a:lnTo>
                  <a:lnTo>
                    <a:pt x="1194" y="864"/>
                  </a:lnTo>
                  <a:lnTo>
                    <a:pt x="1189" y="853"/>
                  </a:lnTo>
                  <a:lnTo>
                    <a:pt x="1184" y="841"/>
                  </a:lnTo>
                  <a:lnTo>
                    <a:pt x="1180" y="828"/>
                  </a:lnTo>
                  <a:lnTo>
                    <a:pt x="1178" y="815"/>
                  </a:lnTo>
                  <a:lnTo>
                    <a:pt x="1176" y="800"/>
                  </a:lnTo>
                  <a:lnTo>
                    <a:pt x="1172" y="768"/>
                  </a:lnTo>
                  <a:lnTo>
                    <a:pt x="1171" y="731"/>
                  </a:lnTo>
                  <a:lnTo>
                    <a:pt x="1171" y="599"/>
                  </a:lnTo>
                  <a:lnTo>
                    <a:pt x="1171" y="569"/>
                  </a:lnTo>
                  <a:lnTo>
                    <a:pt x="1173" y="539"/>
                  </a:lnTo>
                  <a:lnTo>
                    <a:pt x="1177" y="510"/>
                  </a:lnTo>
                  <a:lnTo>
                    <a:pt x="1182" y="481"/>
                  </a:lnTo>
                  <a:lnTo>
                    <a:pt x="1186" y="452"/>
                  </a:lnTo>
                  <a:lnTo>
                    <a:pt x="1194" y="425"/>
                  </a:lnTo>
                  <a:lnTo>
                    <a:pt x="1202" y="397"/>
                  </a:lnTo>
                  <a:lnTo>
                    <a:pt x="1212" y="370"/>
                  </a:lnTo>
                  <a:lnTo>
                    <a:pt x="1222" y="343"/>
                  </a:lnTo>
                  <a:lnTo>
                    <a:pt x="1234" y="318"/>
                  </a:lnTo>
                  <a:lnTo>
                    <a:pt x="1246" y="293"/>
                  </a:lnTo>
                  <a:lnTo>
                    <a:pt x="1261" y="269"/>
                  </a:lnTo>
                  <a:lnTo>
                    <a:pt x="1275" y="245"/>
                  </a:lnTo>
                  <a:lnTo>
                    <a:pt x="1291" y="222"/>
                  </a:lnTo>
                  <a:lnTo>
                    <a:pt x="1308" y="200"/>
                  </a:lnTo>
                  <a:lnTo>
                    <a:pt x="1326" y="179"/>
                  </a:lnTo>
                  <a:lnTo>
                    <a:pt x="1344" y="160"/>
                  </a:lnTo>
                  <a:lnTo>
                    <a:pt x="1364" y="140"/>
                  </a:lnTo>
                  <a:lnTo>
                    <a:pt x="1383" y="122"/>
                  </a:lnTo>
                  <a:lnTo>
                    <a:pt x="1405" y="104"/>
                  </a:lnTo>
                  <a:lnTo>
                    <a:pt x="1426" y="89"/>
                  </a:lnTo>
                  <a:lnTo>
                    <a:pt x="1449" y="74"/>
                  </a:lnTo>
                  <a:lnTo>
                    <a:pt x="1473" y="60"/>
                  </a:lnTo>
                  <a:lnTo>
                    <a:pt x="1497" y="48"/>
                  </a:lnTo>
                  <a:lnTo>
                    <a:pt x="1522" y="37"/>
                  </a:lnTo>
                  <a:lnTo>
                    <a:pt x="1548" y="28"/>
                  </a:lnTo>
                  <a:lnTo>
                    <a:pt x="1574" y="19"/>
                  </a:lnTo>
                  <a:lnTo>
                    <a:pt x="1600" y="12"/>
                  </a:lnTo>
                  <a:lnTo>
                    <a:pt x="1628" y="7"/>
                  </a:lnTo>
                  <a:lnTo>
                    <a:pt x="1655" y="2"/>
                  </a:lnTo>
                  <a:lnTo>
                    <a:pt x="1684" y="0"/>
                  </a:lnTo>
                  <a:lnTo>
                    <a:pt x="1713" y="0"/>
                  </a:lnTo>
                  <a:lnTo>
                    <a:pt x="1742" y="0"/>
                  </a:lnTo>
                  <a:lnTo>
                    <a:pt x="1769" y="2"/>
                  </a:lnTo>
                  <a:lnTo>
                    <a:pt x="1798" y="7"/>
                  </a:lnTo>
                  <a:lnTo>
                    <a:pt x="1825" y="12"/>
                  </a:lnTo>
                  <a:lnTo>
                    <a:pt x="1852" y="19"/>
                  </a:lnTo>
                  <a:lnTo>
                    <a:pt x="1877" y="28"/>
                  </a:lnTo>
                  <a:lnTo>
                    <a:pt x="1904" y="37"/>
                  </a:lnTo>
                  <a:lnTo>
                    <a:pt x="1928" y="48"/>
                  </a:lnTo>
                  <a:lnTo>
                    <a:pt x="1952" y="60"/>
                  </a:lnTo>
                  <a:lnTo>
                    <a:pt x="1976" y="74"/>
                  </a:lnTo>
                  <a:lnTo>
                    <a:pt x="1999" y="89"/>
                  </a:lnTo>
                  <a:lnTo>
                    <a:pt x="2020" y="104"/>
                  </a:lnTo>
                  <a:lnTo>
                    <a:pt x="2042" y="122"/>
                  </a:lnTo>
                  <a:lnTo>
                    <a:pt x="2062" y="140"/>
                  </a:lnTo>
                  <a:lnTo>
                    <a:pt x="2081" y="160"/>
                  </a:lnTo>
                  <a:lnTo>
                    <a:pt x="2101" y="179"/>
                  </a:lnTo>
                  <a:lnTo>
                    <a:pt x="2117" y="200"/>
                  </a:lnTo>
                  <a:lnTo>
                    <a:pt x="2134" y="222"/>
                  </a:lnTo>
                  <a:lnTo>
                    <a:pt x="2150" y="245"/>
                  </a:lnTo>
                  <a:lnTo>
                    <a:pt x="2165" y="269"/>
                  </a:lnTo>
                  <a:lnTo>
                    <a:pt x="2179" y="293"/>
                  </a:lnTo>
                  <a:lnTo>
                    <a:pt x="2192" y="318"/>
                  </a:lnTo>
                  <a:lnTo>
                    <a:pt x="2203" y="343"/>
                  </a:lnTo>
                  <a:lnTo>
                    <a:pt x="2213" y="370"/>
                  </a:lnTo>
                  <a:lnTo>
                    <a:pt x="2223" y="397"/>
                  </a:lnTo>
                  <a:lnTo>
                    <a:pt x="2231" y="425"/>
                  </a:lnTo>
                  <a:lnTo>
                    <a:pt x="2239" y="452"/>
                  </a:lnTo>
                  <a:lnTo>
                    <a:pt x="2245" y="481"/>
                  </a:lnTo>
                  <a:lnTo>
                    <a:pt x="2249" y="510"/>
                  </a:lnTo>
                  <a:lnTo>
                    <a:pt x="2252" y="539"/>
                  </a:lnTo>
                  <a:lnTo>
                    <a:pt x="2254" y="569"/>
                  </a:lnTo>
                  <a:lnTo>
                    <a:pt x="2255" y="599"/>
                  </a:lnTo>
                  <a:lnTo>
                    <a:pt x="2255" y="731"/>
                  </a:lnTo>
                  <a:lnTo>
                    <a:pt x="2254" y="765"/>
                  </a:lnTo>
                  <a:lnTo>
                    <a:pt x="2251" y="797"/>
                  </a:lnTo>
                  <a:lnTo>
                    <a:pt x="2246" y="824"/>
                  </a:lnTo>
                  <a:lnTo>
                    <a:pt x="2239" y="848"/>
                  </a:lnTo>
                  <a:lnTo>
                    <a:pt x="2234" y="858"/>
                  </a:lnTo>
                  <a:lnTo>
                    <a:pt x="2230" y="869"/>
                  </a:lnTo>
                  <a:lnTo>
                    <a:pt x="2224" y="877"/>
                  </a:lnTo>
                  <a:lnTo>
                    <a:pt x="2219" y="885"/>
                  </a:lnTo>
                  <a:lnTo>
                    <a:pt x="2213" y="893"/>
                  </a:lnTo>
                  <a:lnTo>
                    <a:pt x="2207" y="900"/>
                  </a:lnTo>
                  <a:lnTo>
                    <a:pt x="2201" y="906"/>
                  </a:lnTo>
                  <a:lnTo>
                    <a:pt x="2194" y="911"/>
                  </a:lnTo>
                  <a:close/>
                  <a:moveTo>
                    <a:pt x="1923" y="4130"/>
                  </a:moveTo>
                  <a:lnTo>
                    <a:pt x="2894" y="4130"/>
                  </a:lnTo>
                  <a:lnTo>
                    <a:pt x="2894" y="4226"/>
                  </a:lnTo>
                  <a:lnTo>
                    <a:pt x="1923" y="4226"/>
                  </a:lnTo>
                  <a:lnTo>
                    <a:pt x="1923" y="4130"/>
                  </a:lnTo>
                  <a:close/>
                  <a:moveTo>
                    <a:pt x="1923" y="3786"/>
                  </a:moveTo>
                  <a:lnTo>
                    <a:pt x="3162" y="3786"/>
                  </a:lnTo>
                  <a:lnTo>
                    <a:pt x="3162" y="3882"/>
                  </a:lnTo>
                  <a:lnTo>
                    <a:pt x="1923" y="3882"/>
                  </a:lnTo>
                  <a:lnTo>
                    <a:pt x="1923" y="3786"/>
                  </a:lnTo>
                  <a:close/>
                  <a:moveTo>
                    <a:pt x="3240" y="3395"/>
                  </a:moveTo>
                  <a:lnTo>
                    <a:pt x="3547" y="3581"/>
                  </a:lnTo>
                  <a:lnTo>
                    <a:pt x="3567" y="3591"/>
                  </a:lnTo>
                  <a:lnTo>
                    <a:pt x="3585" y="3599"/>
                  </a:lnTo>
                  <a:lnTo>
                    <a:pt x="3603" y="3605"/>
                  </a:lnTo>
                  <a:lnTo>
                    <a:pt x="3619" y="3609"/>
                  </a:lnTo>
                  <a:lnTo>
                    <a:pt x="3636" y="3611"/>
                  </a:lnTo>
                  <a:lnTo>
                    <a:pt x="3652" y="3611"/>
                  </a:lnTo>
                  <a:lnTo>
                    <a:pt x="3667" y="3609"/>
                  </a:lnTo>
                  <a:lnTo>
                    <a:pt x="3682" y="3605"/>
                  </a:lnTo>
                  <a:lnTo>
                    <a:pt x="3695" y="3600"/>
                  </a:lnTo>
                  <a:lnTo>
                    <a:pt x="3707" y="3593"/>
                  </a:lnTo>
                  <a:lnTo>
                    <a:pt x="3718" y="3584"/>
                  </a:lnTo>
                  <a:lnTo>
                    <a:pt x="3728" y="3573"/>
                  </a:lnTo>
                  <a:lnTo>
                    <a:pt x="3737" y="3561"/>
                  </a:lnTo>
                  <a:lnTo>
                    <a:pt x="3744" y="3548"/>
                  </a:lnTo>
                  <a:lnTo>
                    <a:pt x="3751" y="3532"/>
                  </a:lnTo>
                  <a:lnTo>
                    <a:pt x="3756" y="3515"/>
                  </a:lnTo>
                  <a:lnTo>
                    <a:pt x="3844" y="3149"/>
                  </a:lnTo>
                  <a:lnTo>
                    <a:pt x="3846" y="3139"/>
                  </a:lnTo>
                  <a:lnTo>
                    <a:pt x="3845" y="3127"/>
                  </a:lnTo>
                  <a:lnTo>
                    <a:pt x="3844" y="3115"/>
                  </a:lnTo>
                  <a:lnTo>
                    <a:pt x="3839" y="3103"/>
                  </a:lnTo>
                  <a:lnTo>
                    <a:pt x="3833" y="3091"/>
                  </a:lnTo>
                  <a:lnTo>
                    <a:pt x="3826" y="3077"/>
                  </a:lnTo>
                  <a:lnTo>
                    <a:pt x="3816" y="3065"/>
                  </a:lnTo>
                  <a:lnTo>
                    <a:pt x="3805" y="3055"/>
                  </a:lnTo>
                  <a:lnTo>
                    <a:pt x="3793" y="3044"/>
                  </a:lnTo>
                  <a:lnTo>
                    <a:pt x="3779" y="3033"/>
                  </a:lnTo>
                  <a:lnTo>
                    <a:pt x="3763" y="3025"/>
                  </a:lnTo>
                  <a:lnTo>
                    <a:pt x="3746" y="3016"/>
                  </a:lnTo>
                  <a:lnTo>
                    <a:pt x="3728" y="3010"/>
                  </a:lnTo>
                  <a:lnTo>
                    <a:pt x="3708" y="3005"/>
                  </a:lnTo>
                  <a:lnTo>
                    <a:pt x="3686" y="3003"/>
                  </a:lnTo>
                  <a:lnTo>
                    <a:pt x="3665" y="3002"/>
                  </a:lnTo>
                  <a:lnTo>
                    <a:pt x="3196" y="3002"/>
                  </a:lnTo>
                  <a:lnTo>
                    <a:pt x="3191" y="3025"/>
                  </a:lnTo>
                  <a:lnTo>
                    <a:pt x="3185" y="3052"/>
                  </a:lnTo>
                  <a:lnTo>
                    <a:pt x="3175" y="3111"/>
                  </a:lnTo>
                  <a:lnTo>
                    <a:pt x="3165" y="3182"/>
                  </a:lnTo>
                  <a:lnTo>
                    <a:pt x="3161" y="3208"/>
                  </a:lnTo>
                  <a:lnTo>
                    <a:pt x="3160" y="3221"/>
                  </a:lnTo>
                  <a:lnTo>
                    <a:pt x="3160" y="3236"/>
                  </a:lnTo>
                  <a:lnTo>
                    <a:pt x="3161" y="3251"/>
                  </a:lnTo>
                  <a:lnTo>
                    <a:pt x="3162" y="3266"/>
                  </a:lnTo>
                  <a:lnTo>
                    <a:pt x="3165" y="3281"/>
                  </a:lnTo>
                  <a:lnTo>
                    <a:pt x="3168" y="3296"/>
                  </a:lnTo>
                  <a:lnTo>
                    <a:pt x="3173" y="3310"/>
                  </a:lnTo>
                  <a:lnTo>
                    <a:pt x="3178" y="3325"/>
                  </a:lnTo>
                  <a:lnTo>
                    <a:pt x="3185" y="3339"/>
                  </a:lnTo>
                  <a:lnTo>
                    <a:pt x="3193" y="3352"/>
                  </a:lnTo>
                  <a:lnTo>
                    <a:pt x="3203" y="3364"/>
                  </a:lnTo>
                  <a:lnTo>
                    <a:pt x="3214" y="3376"/>
                  </a:lnTo>
                  <a:lnTo>
                    <a:pt x="3226" y="3386"/>
                  </a:lnTo>
                  <a:lnTo>
                    <a:pt x="3240" y="3395"/>
                  </a:lnTo>
                  <a:close/>
                  <a:moveTo>
                    <a:pt x="3364" y="2621"/>
                  </a:moveTo>
                  <a:lnTo>
                    <a:pt x="2993" y="2251"/>
                  </a:lnTo>
                  <a:lnTo>
                    <a:pt x="2993" y="2621"/>
                  </a:lnTo>
                  <a:lnTo>
                    <a:pt x="3364" y="2621"/>
                  </a:lnTo>
                  <a:close/>
                  <a:moveTo>
                    <a:pt x="1900" y="1706"/>
                  </a:moveTo>
                  <a:lnTo>
                    <a:pt x="1900" y="1706"/>
                  </a:lnTo>
                  <a:lnTo>
                    <a:pt x="1893" y="1718"/>
                  </a:lnTo>
                  <a:lnTo>
                    <a:pt x="1883" y="1729"/>
                  </a:lnTo>
                  <a:lnTo>
                    <a:pt x="1875" y="1738"/>
                  </a:lnTo>
                  <a:lnTo>
                    <a:pt x="1864" y="1748"/>
                  </a:lnTo>
                  <a:lnTo>
                    <a:pt x="1853" y="1758"/>
                  </a:lnTo>
                  <a:lnTo>
                    <a:pt x="1843" y="1766"/>
                  </a:lnTo>
                  <a:lnTo>
                    <a:pt x="1831" y="1773"/>
                  </a:lnTo>
                  <a:lnTo>
                    <a:pt x="1817" y="1779"/>
                  </a:lnTo>
                  <a:lnTo>
                    <a:pt x="1856" y="2119"/>
                  </a:lnTo>
                  <a:lnTo>
                    <a:pt x="2026" y="2119"/>
                  </a:lnTo>
                  <a:lnTo>
                    <a:pt x="2163" y="1329"/>
                  </a:lnTo>
                  <a:lnTo>
                    <a:pt x="2396" y="1504"/>
                  </a:lnTo>
                  <a:lnTo>
                    <a:pt x="2837" y="1665"/>
                  </a:lnTo>
                  <a:lnTo>
                    <a:pt x="2872" y="1677"/>
                  </a:lnTo>
                  <a:lnTo>
                    <a:pt x="2904" y="1690"/>
                  </a:lnTo>
                  <a:lnTo>
                    <a:pt x="2936" y="1705"/>
                  </a:lnTo>
                  <a:lnTo>
                    <a:pt x="2964" y="1718"/>
                  </a:lnTo>
                  <a:lnTo>
                    <a:pt x="2993" y="1734"/>
                  </a:lnTo>
                  <a:lnTo>
                    <a:pt x="3018" y="1749"/>
                  </a:lnTo>
                  <a:lnTo>
                    <a:pt x="3042" y="1767"/>
                  </a:lnTo>
                  <a:lnTo>
                    <a:pt x="3065" y="1785"/>
                  </a:lnTo>
                  <a:lnTo>
                    <a:pt x="3085" y="1806"/>
                  </a:lnTo>
                  <a:lnTo>
                    <a:pt x="3105" y="1827"/>
                  </a:lnTo>
                  <a:lnTo>
                    <a:pt x="3121" y="1850"/>
                  </a:lnTo>
                  <a:lnTo>
                    <a:pt x="3137" y="1875"/>
                  </a:lnTo>
                  <a:lnTo>
                    <a:pt x="3151" y="1903"/>
                  </a:lnTo>
                  <a:lnTo>
                    <a:pt x="3163" y="1933"/>
                  </a:lnTo>
                  <a:lnTo>
                    <a:pt x="3173" y="1965"/>
                  </a:lnTo>
                  <a:lnTo>
                    <a:pt x="3181" y="2001"/>
                  </a:lnTo>
                  <a:lnTo>
                    <a:pt x="3259" y="2382"/>
                  </a:lnTo>
                  <a:lnTo>
                    <a:pt x="3492" y="2614"/>
                  </a:lnTo>
                  <a:lnTo>
                    <a:pt x="3492" y="2717"/>
                  </a:lnTo>
                  <a:lnTo>
                    <a:pt x="2897" y="2717"/>
                  </a:lnTo>
                  <a:lnTo>
                    <a:pt x="2897" y="2215"/>
                  </a:lnTo>
                  <a:lnTo>
                    <a:pt x="1690" y="2215"/>
                  </a:lnTo>
                  <a:lnTo>
                    <a:pt x="1690" y="4667"/>
                  </a:lnTo>
                  <a:lnTo>
                    <a:pt x="3395" y="4667"/>
                  </a:lnTo>
                  <a:lnTo>
                    <a:pt x="3396" y="3598"/>
                  </a:lnTo>
                  <a:lnTo>
                    <a:pt x="3162" y="3449"/>
                  </a:lnTo>
                  <a:lnTo>
                    <a:pt x="3162" y="3539"/>
                  </a:lnTo>
                  <a:lnTo>
                    <a:pt x="1923" y="3539"/>
                  </a:lnTo>
                  <a:lnTo>
                    <a:pt x="1923" y="3443"/>
                  </a:lnTo>
                  <a:lnTo>
                    <a:pt x="3155" y="3443"/>
                  </a:lnTo>
                  <a:lnTo>
                    <a:pt x="3137" y="3428"/>
                  </a:lnTo>
                  <a:lnTo>
                    <a:pt x="3121" y="3410"/>
                  </a:lnTo>
                  <a:lnTo>
                    <a:pt x="3108" y="3392"/>
                  </a:lnTo>
                  <a:lnTo>
                    <a:pt x="3097" y="3371"/>
                  </a:lnTo>
                  <a:lnTo>
                    <a:pt x="3088" y="3351"/>
                  </a:lnTo>
                  <a:lnTo>
                    <a:pt x="3079" y="3331"/>
                  </a:lnTo>
                  <a:lnTo>
                    <a:pt x="3075" y="3309"/>
                  </a:lnTo>
                  <a:lnTo>
                    <a:pt x="3070" y="3287"/>
                  </a:lnTo>
                  <a:lnTo>
                    <a:pt x="3067" y="3266"/>
                  </a:lnTo>
                  <a:lnTo>
                    <a:pt x="3065" y="3243"/>
                  </a:lnTo>
                  <a:lnTo>
                    <a:pt x="3064" y="3219"/>
                  </a:lnTo>
                  <a:lnTo>
                    <a:pt x="3065" y="3195"/>
                  </a:lnTo>
                  <a:lnTo>
                    <a:pt x="1923" y="3195"/>
                  </a:lnTo>
                  <a:lnTo>
                    <a:pt x="1923" y="3099"/>
                  </a:lnTo>
                  <a:lnTo>
                    <a:pt x="3081" y="3099"/>
                  </a:lnTo>
                  <a:lnTo>
                    <a:pt x="3090" y="3050"/>
                  </a:lnTo>
                  <a:lnTo>
                    <a:pt x="3101" y="2997"/>
                  </a:lnTo>
                  <a:lnTo>
                    <a:pt x="3113" y="2947"/>
                  </a:lnTo>
                  <a:lnTo>
                    <a:pt x="3124" y="2906"/>
                  </a:lnTo>
                  <a:lnTo>
                    <a:pt x="3665" y="2906"/>
                  </a:lnTo>
                  <a:lnTo>
                    <a:pt x="3692" y="2907"/>
                  </a:lnTo>
                  <a:lnTo>
                    <a:pt x="3721" y="2911"/>
                  </a:lnTo>
                  <a:lnTo>
                    <a:pt x="3749" y="2918"/>
                  </a:lnTo>
                  <a:lnTo>
                    <a:pt x="3775" y="2926"/>
                  </a:lnTo>
                  <a:lnTo>
                    <a:pt x="3802" y="2938"/>
                  </a:lnTo>
                  <a:lnTo>
                    <a:pt x="3827" y="2951"/>
                  </a:lnTo>
                  <a:lnTo>
                    <a:pt x="3850" y="2966"/>
                  </a:lnTo>
                  <a:lnTo>
                    <a:pt x="3870" y="2984"/>
                  </a:lnTo>
                  <a:lnTo>
                    <a:pt x="3889" y="3003"/>
                  </a:lnTo>
                  <a:lnTo>
                    <a:pt x="3898" y="3013"/>
                  </a:lnTo>
                  <a:lnTo>
                    <a:pt x="3906" y="3023"/>
                  </a:lnTo>
                  <a:lnTo>
                    <a:pt x="3913" y="3034"/>
                  </a:lnTo>
                  <a:lnTo>
                    <a:pt x="3919" y="3045"/>
                  </a:lnTo>
                  <a:lnTo>
                    <a:pt x="3925" y="3056"/>
                  </a:lnTo>
                  <a:lnTo>
                    <a:pt x="3930" y="3068"/>
                  </a:lnTo>
                  <a:lnTo>
                    <a:pt x="3935" y="3080"/>
                  </a:lnTo>
                  <a:lnTo>
                    <a:pt x="3938" y="3093"/>
                  </a:lnTo>
                  <a:lnTo>
                    <a:pt x="3941" y="3105"/>
                  </a:lnTo>
                  <a:lnTo>
                    <a:pt x="3942" y="3118"/>
                  </a:lnTo>
                  <a:lnTo>
                    <a:pt x="3942" y="3131"/>
                  </a:lnTo>
                  <a:lnTo>
                    <a:pt x="3942" y="3145"/>
                  </a:lnTo>
                  <a:lnTo>
                    <a:pt x="3940" y="3158"/>
                  </a:lnTo>
                  <a:lnTo>
                    <a:pt x="3937" y="3171"/>
                  </a:lnTo>
                  <a:lnTo>
                    <a:pt x="3851" y="3543"/>
                  </a:lnTo>
                  <a:lnTo>
                    <a:pt x="3848" y="3555"/>
                  </a:lnTo>
                  <a:lnTo>
                    <a:pt x="3844" y="3568"/>
                  </a:lnTo>
                  <a:lnTo>
                    <a:pt x="3839" y="3580"/>
                  </a:lnTo>
                  <a:lnTo>
                    <a:pt x="3833" y="3591"/>
                  </a:lnTo>
                  <a:lnTo>
                    <a:pt x="3827" y="3603"/>
                  </a:lnTo>
                  <a:lnTo>
                    <a:pt x="3820" y="3614"/>
                  </a:lnTo>
                  <a:lnTo>
                    <a:pt x="3811" y="3623"/>
                  </a:lnTo>
                  <a:lnTo>
                    <a:pt x="3803" y="3633"/>
                  </a:lnTo>
                  <a:lnTo>
                    <a:pt x="3794" y="3642"/>
                  </a:lnTo>
                  <a:lnTo>
                    <a:pt x="3785" y="3651"/>
                  </a:lnTo>
                  <a:lnTo>
                    <a:pt x="3774" y="3659"/>
                  </a:lnTo>
                  <a:lnTo>
                    <a:pt x="3763" y="3666"/>
                  </a:lnTo>
                  <a:lnTo>
                    <a:pt x="3752" y="3674"/>
                  </a:lnTo>
                  <a:lnTo>
                    <a:pt x="3742" y="3680"/>
                  </a:lnTo>
                  <a:lnTo>
                    <a:pt x="3730" y="3684"/>
                  </a:lnTo>
                  <a:lnTo>
                    <a:pt x="3716" y="3689"/>
                  </a:lnTo>
                  <a:lnTo>
                    <a:pt x="3704" y="3694"/>
                  </a:lnTo>
                  <a:lnTo>
                    <a:pt x="3691" y="3698"/>
                  </a:lnTo>
                  <a:lnTo>
                    <a:pt x="3678" y="3700"/>
                  </a:lnTo>
                  <a:lnTo>
                    <a:pt x="3665" y="3702"/>
                  </a:lnTo>
                  <a:lnTo>
                    <a:pt x="3650" y="3704"/>
                  </a:lnTo>
                  <a:lnTo>
                    <a:pt x="3637" y="3704"/>
                  </a:lnTo>
                  <a:lnTo>
                    <a:pt x="3623" y="3704"/>
                  </a:lnTo>
                  <a:lnTo>
                    <a:pt x="3609" y="3702"/>
                  </a:lnTo>
                  <a:lnTo>
                    <a:pt x="3594" y="3700"/>
                  </a:lnTo>
                  <a:lnTo>
                    <a:pt x="3580" y="3696"/>
                  </a:lnTo>
                  <a:lnTo>
                    <a:pt x="3565" y="3693"/>
                  </a:lnTo>
                  <a:lnTo>
                    <a:pt x="3551" y="3688"/>
                  </a:lnTo>
                  <a:lnTo>
                    <a:pt x="3537" y="3683"/>
                  </a:lnTo>
                  <a:lnTo>
                    <a:pt x="3522" y="3676"/>
                  </a:lnTo>
                  <a:lnTo>
                    <a:pt x="3508" y="3669"/>
                  </a:lnTo>
                  <a:lnTo>
                    <a:pt x="3495" y="3660"/>
                  </a:lnTo>
                  <a:lnTo>
                    <a:pt x="3492" y="3659"/>
                  </a:lnTo>
                  <a:lnTo>
                    <a:pt x="3491" y="4763"/>
                  </a:lnTo>
                  <a:lnTo>
                    <a:pt x="1594" y="4763"/>
                  </a:lnTo>
                  <a:lnTo>
                    <a:pt x="1594" y="4094"/>
                  </a:lnTo>
                  <a:lnTo>
                    <a:pt x="749" y="4094"/>
                  </a:lnTo>
                  <a:lnTo>
                    <a:pt x="749" y="2865"/>
                  </a:lnTo>
                  <a:lnTo>
                    <a:pt x="653" y="2865"/>
                  </a:lnTo>
                  <a:lnTo>
                    <a:pt x="653" y="4094"/>
                  </a:lnTo>
                  <a:lnTo>
                    <a:pt x="0" y="4094"/>
                  </a:lnTo>
                  <a:lnTo>
                    <a:pt x="275" y="2001"/>
                  </a:lnTo>
                  <a:lnTo>
                    <a:pt x="277" y="1983"/>
                  </a:lnTo>
                  <a:lnTo>
                    <a:pt x="281" y="1965"/>
                  </a:lnTo>
                  <a:lnTo>
                    <a:pt x="284" y="1948"/>
                  </a:lnTo>
                  <a:lnTo>
                    <a:pt x="289" y="1933"/>
                  </a:lnTo>
                  <a:lnTo>
                    <a:pt x="294" y="1917"/>
                  </a:lnTo>
                  <a:lnTo>
                    <a:pt x="300" y="1903"/>
                  </a:lnTo>
                  <a:lnTo>
                    <a:pt x="306" y="1888"/>
                  </a:lnTo>
                  <a:lnTo>
                    <a:pt x="312" y="1874"/>
                  </a:lnTo>
                  <a:lnTo>
                    <a:pt x="320" y="1862"/>
                  </a:lnTo>
                  <a:lnTo>
                    <a:pt x="328" y="1849"/>
                  </a:lnTo>
                  <a:lnTo>
                    <a:pt x="344" y="1826"/>
                  </a:lnTo>
                  <a:lnTo>
                    <a:pt x="365" y="1804"/>
                  </a:lnTo>
                  <a:lnTo>
                    <a:pt x="385" y="1784"/>
                  </a:lnTo>
                  <a:lnTo>
                    <a:pt x="409" y="1766"/>
                  </a:lnTo>
                  <a:lnTo>
                    <a:pt x="433" y="1749"/>
                  </a:lnTo>
                  <a:lnTo>
                    <a:pt x="461" y="1734"/>
                  </a:lnTo>
                  <a:lnTo>
                    <a:pt x="489" y="1718"/>
                  </a:lnTo>
                  <a:lnTo>
                    <a:pt x="519" y="1704"/>
                  </a:lnTo>
                  <a:lnTo>
                    <a:pt x="551" y="1690"/>
                  </a:lnTo>
                  <a:lnTo>
                    <a:pt x="584" y="1677"/>
                  </a:lnTo>
                  <a:lnTo>
                    <a:pt x="619" y="1665"/>
                  </a:lnTo>
                  <a:lnTo>
                    <a:pt x="1095" y="1492"/>
                  </a:lnTo>
                  <a:lnTo>
                    <a:pt x="1311" y="1329"/>
                  </a:lnTo>
                  <a:lnTo>
                    <a:pt x="1532" y="2727"/>
                  </a:lnTo>
                  <a:lnTo>
                    <a:pt x="1639" y="1779"/>
                  </a:lnTo>
                  <a:lnTo>
                    <a:pt x="1626" y="1773"/>
                  </a:lnTo>
                  <a:lnTo>
                    <a:pt x="1614" y="1766"/>
                  </a:lnTo>
                  <a:lnTo>
                    <a:pt x="1603" y="1758"/>
                  </a:lnTo>
                  <a:lnTo>
                    <a:pt x="1592" y="1748"/>
                  </a:lnTo>
                  <a:lnTo>
                    <a:pt x="1581" y="1738"/>
                  </a:lnTo>
                  <a:lnTo>
                    <a:pt x="1572" y="1729"/>
                  </a:lnTo>
                  <a:lnTo>
                    <a:pt x="1563" y="1718"/>
                  </a:lnTo>
                  <a:lnTo>
                    <a:pt x="1556" y="1706"/>
                  </a:lnTo>
                  <a:lnTo>
                    <a:pt x="1727" y="1543"/>
                  </a:lnTo>
                  <a:lnTo>
                    <a:pt x="1900" y="1706"/>
                  </a:lnTo>
                  <a:close/>
                </a:path>
              </a:pathLst>
            </a:custGeom>
            <a:solidFill>
              <a:schemeClr val="bg1">
                <a:lumMod val="65000"/>
              </a:schemeClr>
            </a:solidFill>
            <a:ln w="9525">
              <a:noFill/>
              <a:round/>
              <a:headEnd/>
              <a:tailEnd/>
            </a:ln>
          </p:spPr>
          <p:txBody>
            <a:bodyPr lIns="86421" tIns="43211" rIns="86421" bIns="4321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703" b="0" i="0" u="none" strike="noStrike" kern="0" cap="none" spc="0" normalizeH="0" baseline="0" noProof="0">
                <a:ln>
                  <a:noFill/>
                </a:ln>
                <a:solidFill>
                  <a:prstClr val="white"/>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7C19A31A-AC0B-499E-8238-CBD91B6BDB1F}"/>
              </a:ext>
            </a:extLst>
          </p:cNvPr>
          <p:cNvGrpSpPr/>
          <p:nvPr/>
        </p:nvGrpSpPr>
        <p:grpSpPr>
          <a:xfrm>
            <a:off x="6813087" y="2874975"/>
            <a:ext cx="3524039" cy="1298342"/>
            <a:chOff x="5189097" y="2843309"/>
            <a:chExt cx="3725450" cy="1372546"/>
          </a:xfrm>
        </p:grpSpPr>
        <p:sp>
          <p:nvSpPr>
            <p:cNvPr id="35" name="Freeform 8">
              <a:extLst>
                <a:ext uri="{FF2B5EF4-FFF2-40B4-BE49-F238E27FC236}">
                  <a16:creationId xmlns:a16="http://schemas.microsoft.com/office/drawing/2014/main" id="{2F5C3B7D-EF15-4924-958A-0C85BD9D1B40}"/>
                </a:ext>
              </a:extLst>
            </p:cNvPr>
            <p:cNvSpPr>
              <a:spLocks/>
            </p:cNvSpPr>
            <p:nvPr/>
          </p:nvSpPr>
          <p:spPr bwMode="auto">
            <a:xfrm>
              <a:off x="5312838" y="2843309"/>
              <a:ext cx="664861" cy="687448"/>
            </a:xfrm>
            <a:custGeom>
              <a:avLst/>
              <a:gdLst>
                <a:gd name="T0" fmla="*/ 338 w 338"/>
                <a:gd name="T1" fmla="*/ 349 h 349"/>
                <a:gd name="T2" fmla="*/ 338 w 338"/>
                <a:gd name="T3" fmla="*/ 339 h 349"/>
                <a:gd name="T4" fmla="*/ 148 w 338"/>
                <a:gd name="T5" fmla="*/ 339 h 349"/>
                <a:gd name="T6" fmla="*/ 6 w 338"/>
                <a:gd name="T7" fmla="*/ 0 h 349"/>
                <a:gd name="T8" fmla="*/ 0 w 338"/>
                <a:gd name="T9" fmla="*/ 5 h 349"/>
                <a:gd name="T10" fmla="*/ 141 w 338"/>
                <a:gd name="T11" fmla="*/ 344 h 349"/>
                <a:gd name="T12" fmla="*/ 141 w 338"/>
                <a:gd name="T13" fmla="*/ 344 h 349"/>
                <a:gd name="T14" fmla="*/ 141 w 338"/>
                <a:gd name="T15" fmla="*/ 349 h 349"/>
                <a:gd name="T16" fmla="*/ 338 w 338"/>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338" y="349"/>
                  </a:moveTo>
                  <a:cubicBezTo>
                    <a:pt x="338" y="339"/>
                    <a:pt x="338" y="339"/>
                    <a:pt x="338" y="339"/>
                  </a:cubicBezTo>
                  <a:cubicBezTo>
                    <a:pt x="148" y="339"/>
                    <a:pt x="148" y="339"/>
                    <a:pt x="148" y="339"/>
                  </a:cubicBezTo>
                  <a:cubicBezTo>
                    <a:pt x="135" y="214"/>
                    <a:pt x="86" y="97"/>
                    <a:pt x="6" y="0"/>
                  </a:cubicBezTo>
                  <a:cubicBezTo>
                    <a:pt x="0" y="5"/>
                    <a:pt x="0" y="5"/>
                    <a:pt x="0" y="5"/>
                  </a:cubicBezTo>
                  <a:cubicBezTo>
                    <a:pt x="78" y="100"/>
                    <a:pt x="128" y="216"/>
                    <a:pt x="141" y="344"/>
                  </a:cubicBezTo>
                  <a:cubicBezTo>
                    <a:pt x="141" y="344"/>
                    <a:pt x="141" y="344"/>
                    <a:pt x="141" y="344"/>
                  </a:cubicBezTo>
                  <a:cubicBezTo>
                    <a:pt x="141" y="349"/>
                    <a:pt x="141" y="349"/>
                    <a:pt x="141" y="349"/>
                  </a:cubicBezTo>
                  <a:lnTo>
                    <a:pt x="338" y="34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36" name="Freeform 37">
              <a:extLst>
                <a:ext uri="{FF2B5EF4-FFF2-40B4-BE49-F238E27FC236}">
                  <a16:creationId xmlns:a16="http://schemas.microsoft.com/office/drawing/2014/main" id="{8F764B2D-E19E-4A85-A836-CA1E4E45CB8F}"/>
                </a:ext>
              </a:extLst>
            </p:cNvPr>
            <p:cNvSpPr>
              <a:spLocks/>
            </p:cNvSpPr>
            <p:nvPr/>
          </p:nvSpPr>
          <p:spPr bwMode="auto">
            <a:xfrm>
              <a:off x="5189097" y="2853130"/>
              <a:ext cx="409523" cy="693341"/>
            </a:xfrm>
            <a:custGeom>
              <a:avLst/>
              <a:gdLst>
                <a:gd name="T0" fmla="*/ 120 w 208"/>
                <a:gd name="T1" fmla="*/ 352 h 352"/>
                <a:gd name="T2" fmla="*/ 208 w 208"/>
                <a:gd name="T3" fmla="*/ 344 h 352"/>
                <a:gd name="T4" fmla="*/ 67 w 208"/>
                <a:gd name="T5" fmla="*/ 0 h 352"/>
                <a:gd name="T6" fmla="*/ 0 w 208"/>
                <a:gd name="T7" fmla="*/ 56 h 352"/>
                <a:gd name="T8" fmla="*/ 120 w 208"/>
                <a:gd name="T9" fmla="*/ 352 h 352"/>
              </a:gdLst>
              <a:ahLst/>
              <a:cxnLst>
                <a:cxn ang="0">
                  <a:pos x="T0" y="T1"/>
                </a:cxn>
                <a:cxn ang="0">
                  <a:pos x="T2" y="T3"/>
                </a:cxn>
                <a:cxn ang="0">
                  <a:pos x="T4" y="T5"/>
                </a:cxn>
                <a:cxn ang="0">
                  <a:pos x="T6" y="T7"/>
                </a:cxn>
                <a:cxn ang="0">
                  <a:pos x="T8" y="T9"/>
                </a:cxn>
              </a:cxnLst>
              <a:rect l="0" t="0" r="r" b="b"/>
              <a:pathLst>
                <a:path w="208" h="352">
                  <a:moveTo>
                    <a:pt x="120" y="352"/>
                  </a:moveTo>
                  <a:cubicBezTo>
                    <a:pt x="208" y="344"/>
                    <a:pt x="208" y="344"/>
                    <a:pt x="208" y="344"/>
                  </a:cubicBezTo>
                  <a:cubicBezTo>
                    <a:pt x="208" y="344"/>
                    <a:pt x="207" y="153"/>
                    <a:pt x="67" y="0"/>
                  </a:cubicBezTo>
                  <a:cubicBezTo>
                    <a:pt x="0" y="56"/>
                    <a:pt x="0" y="56"/>
                    <a:pt x="0" y="56"/>
                  </a:cubicBezTo>
                  <a:cubicBezTo>
                    <a:pt x="67" y="138"/>
                    <a:pt x="110" y="240"/>
                    <a:pt x="120" y="352"/>
                  </a:cubicBez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95CAF600-76EB-4FAD-8FE9-4F4BCE9BF9FD}"/>
                </a:ext>
              </a:extLst>
            </p:cNvPr>
            <p:cNvSpPr txBox="1"/>
            <p:nvPr/>
          </p:nvSpPr>
          <p:spPr>
            <a:xfrm>
              <a:off x="6136500" y="3748130"/>
              <a:ext cx="2778047" cy="467725"/>
            </a:xfrm>
            <a:prstGeom prst="rect">
              <a:avLst/>
            </a:prstGeom>
            <a:noFill/>
          </p:spPr>
          <p:txBody>
            <a:bodyPr wrap="square" lIns="0" tIns="34553" rIns="0" bIns="0" rtlCol="0">
              <a:spAutoFit/>
            </a:bodyPr>
            <a:lstStyle/>
            <a:p>
              <a:pPr marL="0" marR="0" lvl="0" indent="0" defTabSz="914400" rtl="0" eaLnBrk="1" fontAlgn="auto" latinLnBrk="0" hangingPunct="1">
                <a:lnSpc>
                  <a:spcPct val="100000"/>
                </a:lnSpc>
                <a:spcBef>
                  <a:spcPts val="0"/>
                </a:spcBef>
                <a:spcAft>
                  <a:spcPts val="568"/>
                </a:spcAft>
                <a:buClr>
                  <a:srgbClr val="FFE600"/>
                </a:buClr>
                <a:buSzPct val="70000"/>
                <a:buFontTx/>
                <a:buNone/>
                <a:tabLst/>
                <a:defRPr/>
              </a:pPr>
              <a:r>
                <a:rPr kumimoji="0" lang="en-IN" sz="1324" b="0" i="0" u="none" strike="noStrike" kern="0" cap="none" spc="0" normalizeH="0" baseline="0" noProof="0" dirty="0">
                  <a:ln>
                    <a:noFill/>
                  </a:ln>
                  <a:solidFill>
                    <a:prstClr val="white"/>
                  </a:solidFill>
                  <a:effectLst/>
                  <a:uLnTx/>
                  <a:uFillTx/>
                  <a:latin typeface="Arial"/>
                  <a:ea typeface="+mn-ea"/>
                  <a:cs typeface="+mn-cs"/>
                </a:rPr>
                <a:t>Auditor qualifications / Resignation of auditors</a:t>
              </a:r>
            </a:p>
          </p:txBody>
        </p:sp>
        <p:sp>
          <p:nvSpPr>
            <p:cNvPr id="38" name="Freeform 88">
              <a:extLst>
                <a:ext uri="{FF2B5EF4-FFF2-40B4-BE49-F238E27FC236}">
                  <a16:creationId xmlns:a16="http://schemas.microsoft.com/office/drawing/2014/main" id="{E5C19FCA-064E-4A0C-B112-3D6336ECB24F}"/>
                </a:ext>
              </a:extLst>
            </p:cNvPr>
            <p:cNvSpPr>
              <a:spLocks noChangeAspect="1" noEditPoints="1"/>
            </p:cNvSpPr>
            <p:nvPr/>
          </p:nvSpPr>
          <p:spPr bwMode="auto">
            <a:xfrm>
              <a:off x="6089314" y="3301156"/>
              <a:ext cx="383685" cy="338819"/>
            </a:xfrm>
            <a:custGeom>
              <a:avLst/>
              <a:gdLst>
                <a:gd name="T0" fmla="*/ 2147483647 w 5398"/>
                <a:gd name="T1" fmla="*/ 2147483647 h 4763"/>
                <a:gd name="T2" fmla="*/ 2147483647 w 5398"/>
                <a:gd name="T3" fmla="*/ 2147483647 h 4763"/>
                <a:gd name="T4" fmla="*/ 2147483647 w 5398"/>
                <a:gd name="T5" fmla="*/ 2147483647 h 4763"/>
                <a:gd name="T6" fmla="*/ 2147483647 w 5398"/>
                <a:gd name="T7" fmla="*/ 2147483647 h 4763"/>
                <a:gd name="T8" fmla="*/ 2147483647 w 5398"/>
                <a:gd name="T9" fmla="*/ 2147483647 h 4763"/>
                <a:gd name="T10" fmla="*/ 2147483647 w 5398"/>
                <a:gd name="T11" fmla="*/ 2147483647 h 4763"/>
                <a:gd name="T12" fmla="*/ 2147483647 w 5398"/>
                <a:gd name="T13" fmla="*/ 2147483647 h 4763"/>
                <a:gd name="T14" fmla="*/ 2147483647 w 5398"/>
                <a:gd name="T15" fmla="*/ 2147483647 h 4763"/>
                <a:gd name="T16" fmla="*/ 2147483647 w 5398"/>
                <a:gd name="T17" fmla="*/ 2147483647 h 4763"/>
                <a:gd name="T18" fmla="*/ 2147483647 w 5398"/>
                <a:gd name="T19" fmla="*/ 2147483647 h 4763"/>
                <a:gd name="T20" fmla="*/ 2147483647 w 5398"/>
                <a:gd name="T21" fmla="*/ 2147483647 h 4763"/>
                <a:gd name="T22" fmla="*/ 2147483647 w 5398"/>
                <a:gd name="T23" fmla="*/ 2147483647 h 4763"/>
                <a:gd name="T24" fmla="*/ 2147483647 w 5398"/>
                <a:gd name="T25" fmla="*/ 2147483647 h 4763"/>
                <a:gd name="T26" fmla="*/ 2147483647 w 5398"/>
                <a:gd name="T27" fmla="*/ 2147483647 h 4763"/>
                <a:gd name="T28" fmla="*/ 2147483647 w 5398"/>
                <a:gd name="T29" fmla="*/ 2147483647 h 4763"/>
                <a:gd name="T30" fmla="*/ 2147483647 w 5398"/>
                <a:gd name="T31" fmla="*/ 2147483647 h 4763"/>
                <a:gd name="T32" fmla="*/ 2147483647 w 5398"/>
                <a:gd name="T33" fmla="*/ 2147483647 h 4763"/>
                <a:gd name="T34" fmla="*/ 2147483647 w 5398"/>
                <a:gd name="T35" fmla="*/ 2147483647 h 4763"/>
                <a:gd name="T36" fmla="*/ 2147483647 w 5398"/>
                <a:gd name="T37" fmla="*/ 2147483647 h 4763"/>
                <a:gd name="T38" fmla="*/ 2147483647 w 5398"/>
                <a:gd name="T39" fmla="*/ 2147483647 h 4763"/>
                <a:gd name="T40" fmla="*/ 2147483647 w 5398"/>
                <a:gd name="T41" fmla="*/ 2147483647 h 4763"/>
                <a:gd name="T42" fmla="*/ 2147483647 w 5398"/>
                <a:gd name="T43" fmla="*/ 2147483647 h 4763"/>
                <a:gd name="T44" fmla="*/ 2147483647 w 5398"/>
                <a:gd name="T45" fmla="*/ 2147483647 h 4763"/>
                <a:gd name="T46" fmla="*/ 2147483647 w 5398"/>
                <a:gd name="T47" fmla="*/ 2147483647 h 4763"/>
                <a:gd name="T48" fmla="*/ 2147483647 w 5398"/>
                <a:gd name="T49" fmla="*/ 2147483647 h 4763"/>
                <a:gd name="T50" fmla="*/ 2147483647 w 5398"/>
                <a:gd name="T51" fmla="*/ 2147483647 h 4763"/>
                <a:gd name="T52" fmla="*/ 2147483647 w 5398"/>
                <a:gd name="T53" fmla="*/ 2147483647 h 4763"/>
                <a:gd name="T54" fmla="*/ 2147483647 w 5398"/>
                <a:gd name="T55" fmla="*/ 2147483647 h 4763"/>
                <a:gd name="T56" fmla="*/ 2147483647 w 5398"/>
                <a:gd name="T57" fmla="*/ 2147483647 h 4763"/>
                <a:gd name="T58" fmla="*/ 2147483647 w 5398"/>
                <a:gd name="T59" fmla="*/ 2147483647 h 4763"/>
                <a:gd name="T60" fmla="*/ 2147483647 w 5398"/>
                <a:gd name="T61" fmla="*/ 2147483647 h 4763"/>
                <a:gd name="T62" fmla="*/ 2147483647 w 5398"/>
                <a:gd name="T63" fmla="*/ 2147483647 h 4763"/>
                <a:gd name="T64" fmla="*/ 2147483647 w 5398"/>
                <a:gd name="T65" fmla="*/ 2147483647 h 4763"/>
                <a:gd name="T66" fmla="*/ 2147483647 w 5398"/>
                <a:gd name="T67" fmla="*/ 2147483647 h 4763"/>
                <a:gd name="T68" fmla="*/ 2147483647 w 5398"/>
                <a:gd name="T69" fmla="*/ 2147483647 h 4763"/>
                <a:gd name="T70" fmla="*/ 2147483647 w 5398"/>
                <a:gd name="T71" fmla="*/ 2147483647 h 4763"/>
                <a:gd name="T72" fmla="*/ 2147483647 w 5398"/>
                <a:gd name="T73" fmla="*/ 2147483647 h 4763"/>
                <a:gd name="T74" fmla="*/ 2147483647 w 5398"/>
                <a:gd name="T75" fmla="*/ 2147483647 h 4763"/>
                <a:gd name="T76" fmla="*/ 2147483647 w 5398"/>
                <a:gd name="T77" fmla="*/ 2147483647 h 4763"/>
                <a:gd name="T78" fmla="*/ 2147483647 w 5398"/>
                <a:gd name="T79" fmla="*/ 2147483647 h 4763"/>
                <a:gd name="T80" fmla="*/ 2147483647 w 5398"/>
                <a:gd name="T81" fmla="*/ 2147483647 h 4763"/>
                <a:gd name="T82" fmla="*/ 2147483647 w 5398"/>
                <a:gd name="T83" fmla="*/ 2147483647 h 4763"/>
                <a:gd name="T84" fmla="*/ 2147483647 w 5398"/>
                <a:gd name="T85" fmla="*/ 2147483647 h 4763"/>
                <a:gd name="T86" fmla="*/ 2147483647 w 5398"/>
                <a:gd name="T87" fmla="*/ 2147483647 h 4763"/>
                <a:gd name="T88" fmla="*/ 2147483647 w 5398"/>
                <a:gd name="T89" fmla="*/ 2147483647 h 4763"/>
                <a:gd name="T90" fmla="*/ 2147483647 w 5398"/>
                <a:gd name="T91" fmla="*/ 2147483647 h 4763"/>
                <a:gd name="T92" fmla="*/ 2147483647 w 5398"/>
                <a:gd name="T93" fmla="*/ 2147483647 h 4763"/>
                <a:gd name="T94" fmla="*/ 2147483647 w 5398"/>
                <a:gd name="T95" fmla="*/ 2147483647 h 4763"/>
                <a:gd name="T96" fmla="*/ 2147483647 w 5398"/>
                <a:gd name="T97" fmla="*/ 2147483647 h 4763"/>
                <a:gd name="T98" fmla="*/ 2147483647 w 5398"/>
                <a:gd name="T99" fmla="*/ 2147483647 h 4763"/>
                <a:gd name="T100" fmla="*/ 2147483647 w 5398"/>
                <a:gd name="T101" fmla="*/ 2147483647 h 4763"/>
                <a:gd name="T102" fmla="*/ 2147483647 w 5398"/>
                <a:gd name="T103" fmla="*/ 2147483647 h 4763"/>
                <a:gd name="T104" fmla="*/ 2147483647 w 5398"/>
                <a:gd name="T105" fmla="*/ 2147483647 h 4763"/>
                <a:gd name="T106" fmla="*/ 2147483647 w 5398"/>
                <a:gd name="T107" fmla="*/ 2147483647 h 4763"/>
                <a:gd name="T108" fmla="*/ 2147483647 w 5398"/>
                <a:gd name="T109" fmla="*/ 2147483647 h 4763"/>
                <a:gd name="T110" fmla="*/ 2147483647 w 5398"/>
                <a:gd name="T111" fmla="*/ 2147483647 h 4763"/>
                <a:gd name="T112" fmla="*/ 2147483647 w 5398"/>
                <a:gd name="T113" fmla="*/ 2147483647 h 4763"/>
                <a:gd name="T114" fmla="*/ 2147483647 w 5398"/>
                <a:gd name="T115" fmla="*/ 2147483647 h 4763"/>
                <a:gd name="T116" fmla="*/ 2147483647 w 5398"/>
                <a:gd name="T117" fmla="*/ 2147483647 h 4763"/>
                <a:gd name="T118" fmla="*/ 2147483647 w 5398"/>
                <a:gd name="T119" fmla="*/ 2147483647 h 4763"/>
                <a:gd name="T120" fmla="*/ 2147483647 w 5398"/>
                <a:gd name="T121" fmla="*/ 2147483647 h 4763"/>
                <a:gd name="T122" fmla="*/ 2147483647 w 5398"/>
                <a:gd name="T123" fmla="*/ 2147483647 h 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98"/>
                <a:gd name="T187" fmla="*/ 0 h 4763"/>
                <a:gd name="T188" fmla="*/ 5398 w 5398"/>
                <a:gd name="T189" fmla="*/ 4763 h 47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98" h="4763">
                  <a:moveTo>
                    <a:pt x="5307" y="3912"/>
                  </a:moveTo>
                  <a:lnTo>
                    <a:pt x="5307" y="3912"/>
                  </a:lnTo>
                  <a:lnTo>
                    <a:pt x="5328" y="3950"/>
                  </a:lnTo>
                  <a:lnTo>
                    <a:pt x="5345" y="3987"/>
                  </a:lnTo>
                  <a:lnTo>
                    <a:pt x="5360" y="4025"/>
                  </a:lnTo>
                  <a:lnTo>
                    <a:pt x="5374" y="4065"/>
                  </a:lnTo>
                  <a:lnTo>
                    <a:pt x="5383" y="4102"/>
                  </a:lnTo>
                  <a:lnTo>
                    <a:pt x="5391" y="4140"/>
                  </a:lnTo>
                  <a:lnTo>
                    <a:pt x="5395" y="4178"/>
                  </a:lnTo>
                  <a:lnTo>
                    <a:pt x="5398" y="4215"/>
                  </a:lnTo>
                  <a:lnTo>
                    <a:pt x="5398" y="4251"/>
                  </a:lnTo>
                  <a:lnTo>
                    <a:pt x="5397" y="4288"/>
                  </a:lnTo>
                  <a:lnTo>
                    <a:pt x="5391" y="4324"/>
                  </a:lnTo>
                  <a:lnTo>
                    <a:pt x="5384" y="4358"/>
                  </a:lnTo>
                  <a:lnTo>
                    <a:pt x="5376" y="4393"/>
                  </a:lnTo>
                  <a:lnTo>
                    <a:pt x="5366" y="4426"/>
                  </a:lnTo>
                  <a:lnTo>
                    <a:pt x="5352" y="4458"/>
                  </a:lnTo>
                  <a:lnTo>
                    <a:pt x="5337" y="4490"/>
                  </a:lnTo>
                  <a:lnTo>
                    <a:pt x="5319" y="4519"/>
                  </a:lnTo>
                  <a:lnTo>
                    <a:pt x="5301" y="4548"/>
                  </a:lnTo>
                  <a:lnTo>
                    <a:pt x="5279" y="4575"/>
                  </a:lnTo>
                  <a:lnTo>
                    <a:pt x="5256" y="4601"/>
                  </a:lnTo>
                  <a:lnTo>
                    <a:pt x="5230" y="4625"/>
                  </a:lnTo>
                  <a:lnTo>
                    <a:pt x="5204" y="4648"/>
                  </a:lnTo>
                  <a:lnTo>
                    <a:pt x="5176" y="4668"/>
                  </a:lnTo>
                  <a:lnTo>
                    <a:pt x="5145" y="4687"/>
                  </a:lnTo>
                  <a:lnTo>
                    <a:pt x="5114" y="4705"/>
                  </a:lnTo>
                  <a:lnTo>
                    <a:pt x="5080" y="4720"/>
                  </a:lnTo>
                  <a:lnTo>
                    <a:pt x="5045" y="4733"/>
                  </a:lnTo>
                  <a:lnTo>
                    <a:pt x="5008" y="4744"/>
                  </a:lnTo>
                  <a:lnTo>
                    <a:pt x="4970" y="4752"/>
                  </a:lnTo>
                  <a:lnTo>
                    <a:pt x="4931" y="4759"/>
                  </a:lnTo>
                  <a:lnTo>
                    <a:pt x="4889" y="4762"/>
                  </a:lnTo>
                  <a:lnTo>
                    <a:pt x="4847" y="4763"/>
                  </a:lnTo>
                  <a:lnTo>
                    <a:pt x="662" y="4762"/>
                  </a:lnTo>
                  <a:lnTo>
                    <a:pt x="605" y="4760"/>
                  </a:lnTo>
                  <a:lnTo>
                    <a:pt x="550" y="4755"/>
                  </a:lnTo>
                  <a:lnTo>
                    <a:pt x="498" y="4748"/>
                  </a:lnTo>
                  <a:lnTo>
                    <a:pt x="449" y="4737"/>
                  </a:lnTo>
                  <a:lnTo>
                    <a:pt x="402" y="4725"/>
                  </a:lnTo>
                  <a:lnTo>
                    <a:pt x="357" y="4710"/>
                  </a:lnTo>
                  <a:lnTo>
                    <a:pt x="317" y="4693"/>
                  </a:lnTo>
                  <a:lnTo>
                    <a:pt x="277" y="4672"/>
                  </a:lnTo>
                  <a:lnTo>
                    <a:pt x="241" y="4649"/>
                  </a:lnTo>
                  <a:lnTo>
                    <a:pt x="207" y="4626"/>
                  </a:lnTo>
                  <a:lnTo>
                    <a:pt x="176" y="4599"/>
                  </a:lnTo>
                  <a:lnTo>
                    <a:pt x="146" y="4571"/>
                  </a:lnTo>
                  <a:lnTo>
                    <a:pt x="120" y="4541"/>
                  </a:lnTo>
                  <a:lnTo>
                    <a:pt x="96" y="4510"/>
                  </a:lnTo>
                  <a:lnTo>
                    <a:pt x="76" y="4477"/>
                  </a:lnTo>
                  <a:lnTo>
                    <a:pt x="57" y="4444"/>
                  </a:lnTo>
                  <a:lnTo>
                    <a:pt x="41" y="4407"/>
                  </a:lnTo>
                  <a:lnTo>
                    <a:pt x="28" y="4370"/>
                  </a:lnTo>
                  <a:lnTo>
                    <a:pt x="18" y="4333"/>
                  </a:lnTo>
                  <a:lnTo>
                    <a:pt x="9" y="4295"/>
                  </a:lnTo>
                  <a:lnTo>
                    <a:pt x="3" y="4254"/>
                  </a:lnTo>
                  <a:lnTo>
                    <a:pt x="0" y="4215"/>
                  </a:lnTo>
                  <a:lnTo>
                    <a:pt x="0" y="4173"/>
                  </a:lnTo>
                  <a:lnTo>
                    <a:pt x="1" y="4132"/>
                  </a:lnTo>
                  <a:lnTo>
                    <a:pt x="7" y="4090"/>
                  </a:lnTo>
                  <a:lnTo>
                    <a:pt x="14" y="4048"/>
                  </a:lnTo>
                  <a:lnTo>
                    <a:pt x="23" y="4006"/>
                  </a:lnTo>
                  <a:lnTo>
                    <a:pt x="37" y="3964"/>
                  </a:lnTo>
                  <a:lnTo>
                    <a:pt x="51" y="3922"/>
                  </a:lnTo>
                  <a:lnTo>
                    <a:pt x="69" y="3881"/>
                  </a:lnTo>
                  <a:lnTo>
                    <a:pt x="88" y="3839"/>
                  </a:lnTo>
                  <a:lnTo>
                    <a:pt x="111" y="3797"/>
                  </a:lnTo>
                  <a:lnTo>
                    <a:pt x="2166" y="291"/>
                  </a:lnTo>
                  <a:lnTo>
                    <a:pt x="2189" y="254"/>
                  </a:lnTo>
                  <a:lnTo>
                    <a:pt x="2214" y="221"/>
                  </a:lnTo>
                  <a:lnTo>
                    <a:pt x="2241" y="189"/>
                  </a:lnTo>
                  <a:lnTo>
                    <a:pt x="2270" y="160"/>
                  </a:lnTo>
                  <a:lnTo>
                    <a:pt x="2301" y="134"/>
                  </a:lnTo>
                  <a:lnTo>
                    <a:pt x="2332" y="110"/>
                  </a:lnTo>
                  <a:lnTo>
                    <a:pt x="2366" y="88"/>
                  </a:lnTo>
                  <a:lnTo>
                    <a:pt x="2400" y="69"/>
                  </a:lnTo>
                  <a:lnTo>
                    <a:pt x="2435" y="53"/>
                  </a:lnTo>
                  <a:lnTo>
                    <a:pt x="2472" y="38"/>
                  </a:lnTo>
                  <a:lnTo>
                    <a:pt x="2508" y="26"/>
                  </a:lnTo>
                  <a:lnTo>
                    <a:pt x="2546" y="16"/>
                  </a:lnTo>
                  <a:lnTo>
                    <a:pt x="2584" y="8"/>
                  </a:lnTo>
                  <a:lnTo>
                    <a:pt x="2622" y="4"/>
                  </a:lnTo>
                  <a:lnTo>
                    <a:pt x="2661" y="1"/>
                  </a:lnTo>
                  <a:lnTo>
                    <a:pt x="2700" y="0"/>
                  </a:lnTo>
                  <a:lnTo>
                    <a:pt x="2738" y="3"/>
                  </a:lnTo>
                  <a:lnTo>
                    <a:pt x="2776" y="7"/>
                  </a:lnTo>
                  <a:lnTo>
                    <a:pt x="2815" y="14"/>
                  </a:lnTo>
                  <a:lnTo>
                    <a:pt x="2852" y="22"/>
                  </a:lnTo>
                  <a:lnTo>
                    <a:pt x="2890" y="32"/>
                  </a:lnTo>
                  <a:lnTo>
                    <a:pt x="2926" y="46"/>
                  </a:lnTo>
                  <a:lnTo>
                    <a:pt x="2962" y="61"/>
                  </a:lnTo>
                  <a:lnTo>
                    <a:pt x="2995" y="79"/>
                  </a:lnTo>
                  <a:lnTo>
                    <a:pt x="3029" y="97"/>
                  </a:lnTo>
                  <a:lnTo>
                    <a:pt x="3060" y="119"/>
                  </a:lnTo>
                  <a:lnTo>
                    <a:pt x="3092" y="142"/>
                  </a:lnTo>
                  <a:lnTo>
                    <a:pt x="3120" y="168"/>
                  </a:lnTo>
                  <a:lnTo>
                    <a:pt x="3147" y="196"/>
                  </a:lnTo>
                  <a:lnTo>
                    <a:pt x="3173" y="226"/>
                  </a:lnTo>
                  <a:lnTo>
                    <a:pt x="3196" y="259"/>
                  </a:lnTo>
                  <a:lnTo>
                    <a:pt x="3217" y="292"/>
                  </a:lnTo>
                  <a:lnTo>
                    <a:pt x="5307" y="3912"/>
                  </a:lnTo>
                  <a:close/>
                  <a:moveTo>
                    <a:pt x="5119" y="4020"/>
                  </a:moveTo>
                  <a:lnTo>
                    <a:pt x="3031" y="401"/>
                  </a:lnTo>
                  <a:lnTo>
                    <a:pt x="3017" y="379"/>
                  </a:lnTo>
                  <a:lnTo>
                    <a:pt x="3001" y="359"/>
                  </a:lnTo>
                  <a:lnTo>
                    <a:pt x="2985" y="340"/>
                  </a:lnTo>
                  <a:lnTo>
                    <a:pt x="2968" y="322"/>
                  </a:lnTo>
                  <a:lnTo>
                    <a:pt x="2949" y="306"/>
                  </a:lnTo>
                  <a:lnTo>
                    <a:pt x="2929" y="291"/>
                  </a:lnTo>
                  <a:lnTo>
                    <a:pt x="2909" y="277"/>
                  </a:lnTo>
                  <a:lnTo>
                    <a:pt x="2887" y="265"/>
                  </a:lnTo>
                  <a:lnTo>
                    <a:pt x="2865" y="254"/>
                  </a:lnTo>
                  <a:lnTo>
                    <a:pt x="2842" y="245"/>
                  </a:lnTo>
                  <a:lnTo>
                    <a:pt x="2819" y="237"/>
                  </a:lnTo>
                  <a:lnTo>
                    <a:pt x="2795" y="230"/>
                  </a:lnTo>
                  <a:lnTo>
                    <a:pt x="2771" y="225"/>
                  </a:lnTo>
                  <a:lnTo>
                    <a:pt x="2746" y="221"/>
                  </a:lnTo>
                  <a:lnTo>
                    <a:pt x="2721" y="218"/>
                  </a:lnTo>
                  <a:lnTo>
                    <a:pt x="2696" y="217"/>
                  </a:lnTo>
                  <a:lnTo>
                    <a:pt x="2671" y="218"/>
                  </a:lnTo>
                  <a:lnTo>
                    <a:pt x="2646" y="219"/>
                  </a:lnTo>
                  <a:lnTo>
                    <a:pt x="2620" y="222"/>
                  </a:lnTo>
                  <a:lnTo>
                    <a:pt x="2596" y="227"/>
                  </a:lnTo>
                  <a:lnTo>
                    <a:pt x="2572" y="233"/>
                  </a:lnTo>
                  <a:lnTo>
                    <a:pt x="2549" y="241"/>
                  </a:lnTo>
                  <a:lnTo>
                    <a:pt x="2524" y="250"/>
                  </a:lnTo>
                  <a:lnTo>
                    <a:pt x="2503" y="261"/>
                  </a:lnTo>
                  <a:lnTo>
                    <a:pt x="2480" y="273"/>
                  </a:lnTo>
                  <a:lnTo>
                    <a:pt x="2459" y="287"/>
                  </a:lnTo>
                  <a:lnTo>
                    <a:pt x="2439" y="302"/>
                  </a:lnTo>
                  <a:lnTo>
                    <a:pt x="2419" y="318"/>
                  </a:lnTo>
                  <a:lnTo>
                    <a:pt x="2401" y="337"/>
                  </a:lnTo>
                  <a:lnTo>
                    <a:pt x="2384" y="356"/>
                  </a:lnTo>
                  <a:lnTo>
                    <a:pt x="2367" y="378"/>
                  </a:lnTo>
                  <a:lnTo>
                    <a:pt x="2352" y="401"/>
                  </a:lnTo>
                  <a:lnTo>
                    <a:pt x="298" y="3906"/>
                  </a:lnTo>
                  <a:lnTo>
                    <a:pt x="282" y="3937"/>
                  </a:lnTo>
                  <a:lnTo>
                    <a:pt x="267" y="3967"/>
                  </a:lnTo>
                  <a:lnTo>
                    <a:pt x="253" y="3997"/>
                  </a:lnTo>
                  <a:lnTo>
                    <a:pt x="242" y="4027"/>
                  </a:lnTo>
                  <a:lnTo>
                    <a:pt x="233" y="4055"/>
                  </a:lnTo>
                  <a:lnTo>
                    <a:pt x="226" y="4085"/>
                  </a:lnTo>
                  <a:lnTo>
                    <a:pt x="221" y="4113"/>
                  </a:lnTo>
                  <a:lnTo>
                    <a:pt x="217" y="4142"/>
                  </a:lnTo>
                  <a:lnTo>
                    <a:pt x="214" y="4170"/>
                  </a:lnTo>
                  <a:lnTo>
                    <a:pt x="214" y="4197"/>
                  </a:lnTo>
                  <a:lnTo>
                    <a:pt x="215" y="4223"/>
                  </a:lnTo>
                  <a:lnTo>
                    <a:pt x="219" y="4250"/>
                  </a:lnTo>
                  <a:lnTo>
                    <a:pt x="225" y="4274"/>
                  </a:lnTo>
                  <a:lnTo>
                    <a:pt x="231" y="4300"/>
                  </a:lnTo>
                  <a:lnTo>
                    <a:pt x="240" y="4323"/>
                  </a:lnTo>
                  <a:lnTo>
                    <a:pt x="250" y="4346"/>
                  </a:lnTo>
                  <a:lnTo>
                    <a:pt x="263" y="4368"/>
                  </a:lnTo>
                  <a:lnTo>
                    <a:pt x="277" y="4389"/>
                  </a:lnTo>
                  <a:lnTo>
                    <a:pt x="294" y="4408"/>
                  </a:lnTo>
                  <a:lnTo>
                    <a:pt x="311" y="4427"/>
                  </a:lnTo>
                  <a:lnTo>
                    <a:pt x="330" y="4445"/>
                  </a:lnTo>
                  <a:lnTo>
                    <a:pt x="352" y="4461"/>
                  </a:lnTo>
                  <a:lnTo>
                    <a:pt x="375" y="4476"/>
                  </a:lnTo>
                  <a:lnTo>
                    <a:pt x="399" y="4491"/>
                  </a:lnTo>
                  <a:lnTo>
                    <a:pt x="426" y="4503"/>
                  </a:lnTo>
                  <a:lnTo>
                    <a:pt x="455" y="4514"/>
                  </a:lnTo>
                  <a:lnTo>
                    <a:pt x="485" y="4523"/>
                  </a:lnTo>
                  <a:lnTo>
                    <a:pt x="517" y="4530"/>
                  </a:lnTo>
                  <a:lnTo>
                    <a:pt x="551" y="4537"/>
                  </a:lnTo>
                  <a:lnTo>
                    <a:pt x="586" y="4541"/>
                  </a:lnTo>
                  <a:lnTo>
                    <a:pt x="623" y="4544"/>
                  </a:lnTo>
                  <a:lnTo>
                    <a:pt x="662" y="4545"/>
                  </a:lnTo>
                  <a:lnTo>
                    <a:pt x="4847" y="4546"/>
                  </a:lnTo>
                  <a:lnTo>
                    <a:pt x="4873" y="4546"/>
                  </a:lnTo>
                  <a:lnTo>
                    <a:pt x="4897" y="4544"/>
                  </a:lnTo>
                  <a:lnTo>
                    <a:pt x="4922" y="4541"/>
                  </a:lnTo>
                  <a:lnTo>
                    <a:pt x="4945" y="4536"/>
                  </a:lnTo>
                  <a:lnTo>
                    <a:pt x="4966" y="4529"/>
                  </a:lnTo>
                  <a:lnTo>
                    <a:pt x="4988" y="4522"/>
                  </a:lnTo>
                  <a:lnTo>
                    <a:pt x="5008" y="4513"/>
                  </a:lnTo>
                  <a:lnTo>
                    <a:pt x="5028" y="4503"/>
                  </a:lnTo>
                  <a:lnTo>
                    <a:pt x="5046" y="4492"/>
                  </a:lnTo>
                  <a:lnTo>
                    <a:pt x="5064" y="4480"/>
                  </a:lnTo>
                  <a:lnTo>
                    <a:pt x="5081" y="4467"/>
                  </a:lnTo>
                  <a:lnTo>
                    <a:pt x="5096" y="4453"/>
                  </a:lnTo>
                  <a:lnTo>
                    <a:pt x="5110" y="4437"/>
                  </a:lnTo>
                  <a:lnTo>
                    <a:pt x="5123" y="4421"/>
                  </a:lnTo>
                  <a:lnTo>
                    <a:pt x="5135" y="4404"/>
                  </a:lnTo>
                  <a:lnTo>
                    <a:pt x="5146" y="4387"/>
                  </a:lnTo>
                  <a:lnTo>
                    <a:pt x="5156" y="4368"/>
                  </a:lnTo>
                  <a:lnTo>
                    <a:pt x="5164" y="4349"/>
                  </a:lnTo>
                  <a:lnTo>
                    <a:pt x="5171" y="4329"/>
                  </a:lnTo>
                  <a:lnTo>
                    <a:pt x="5176" y="4307"/>
                  </a:lnTo>
                  <a:lnTo>
                    <a:pt x="5180" y="4285"/>
                  </a:lnTo>
                  <a:lnTo>
                    <a:pt x="5181" y="4264"/>
                  </a:lnTo>
                  <a:lnTo>
                    <a:pt x="5183" y="4241"/>
                  </a:lnTo>
                  <a:lnTo>
                    <a:pt x="5183" y="4218"/>
                  </a:lnTo>
                  <a:lnTo>
                    <a:pt x="5180" y="4195"/>
                  </a:lnTo>
                  <a:lnTo>
                    <a:pt x="5177" y="4170"/>
                  </a:lnTo>
                  <a:lnTo>
                    <a:pt x="5172" y="4146"/>
                  </a:lnTo>
                  <a:lnTo>
                    <a:pt x="5165" y="4121"/>
                  </a:lnTo>
                  <a:lnTo>
                    <a:pt x="5156" y="4096"/>
                  </a:lnTo>
                  <a:lnTo>
                    <a:pt x="5146" y="4071"/>
                  </a:lnTo>
                  <a:lnTo>
                    <a:pt x="5134" y="4046"/>
                  </a:lnTo>
                  <a:lnTo>
                    <a:pt x="5119" y="4020"/>
                  </a:lnTo>
                  <a:close/>
                  <a:moveTo>
                    <a:pt x="673" y="4253"/>
                  </a:moveTo>
                  <a:lnTo>
                    <a:pt x="673" y="4253"/>
                  </a:lnTo>
                  <a:lnTo>
                    <a:pt x="651" y="4251"/>
                  </a:lnTo>
                  <a:lnTo>
                    <a:pt x="631" y="4247"/>
                  </a:lnTo>
                  <a:lnTo>
                    <a:pt x="613" y="4242"/>
                  </a:lnTo>
                  <a:lnTo>
                    <a:pt x="597" y="4235"/>
                  </a:lnTo>
                  <a:lnTo>
                    <a:pt x="583" y="4226"/>
                  </a:lnTo>
                  <a:lnTo>
                    <a:pt x="573" y="4216"/>
                  </a:lnTo>
                  <a:lnTo>
                    <a:pt x="562" y="4204"/>
                  </a:lnTo>
                  <a:lnTo>
                    <a:pt x="555" y="4190"/>
                  </a:lnTo>
                  <a:lnTo>
                    <a:pt x="548" y="4177"/>
                  </a:lnTo>
                  <a:lnTo>
                    <a:pt x="545" y="4162"/>
                  </a:lnTo>
                  <a:lnTo>
                    <a:pt x="544" y="4146"/>
                  </a:lnTo>
                  <a:lnTo>
                    <a:pt x="544" y="4130"/>
                  </a:lnTo>
                  <a:lnTo>
                    <a:pt x="547" y="4113"/>
                  </a:lnTo>
                  <a:lnTo>
                    <a:pt x="551" y="4096"/>
                  </a:lnTo>
                  <a:lnTo>
                    <a:pt x="558" y="4079"/>
                  </a:lnTo>
                  <a:lnTo>
                    <a:pt x="567" y="4062"/>
                  </a:lnTo>
                  <a:lnTo>
                    <a:pt x="2615" y="555"/>
                  </a:lnTo>
                  <a:lnTo>
                    <a:pt x="2622" y="544"/>
                  </a:lnTo>
                  <a:lnTo>
                    <a:pt x="2630" y="536"/>
                  </a:lnTo>
                  <a:lnTo>
                    <a:pt x="2639" y="528"/>
                  </a:lnTo>
                  <a:lnTo>
                    <a:pt x="2650" y="522"/>
                  </a:lnTo>
                  <a:lnTo>
                    <a:pt x="2662" y="518"/>
                  </a:lnTo>
                  <a:lnTo>
                    <a:pt x="2675" y="514"/>
                  </a:lnTo>
                  <a:lnTo>
                    <a:pt x="2687" y="513"/>
                  </a:lnTo>
                  <a:lnTo>
                    <a:pt x="2699" y="512"/>
                  </a:lnTo>
                  <a:lnTo>
                    <a:pt x="2711" y="513"/>
                  </a:lnTo>
                  <a:lnTo>
                    <a:pt x="2725" y="514"/>
                  </a:lnTo>
                  <a:lnTo>
                    <a:pt x="2736" y="518"/>
                  </a:lnTo>
                  <a:lnTo>
                    <a:pt x="2748" y="522"/>
                  </a:lnTo>
                  <a:lnTo>
                    <a:pt x="2759" y="528"/>
                  </a:lnTo>
                  <a:lnTo>
                    <a:pt x="2768" y="536"/>
                  </a:lnTo>
                  <a:lnTo>
                    <a:pt x="2776" y="544"/>
                  </a:lnTo>
                  <a:lnTo>
                    <a:pt x="2783" y="555"/>
                  </a:lnTo>
                  <a:lnTo>
                    <a:pt x="4832" y="4062"/>
                  </a:lnTo>
                  <a:lnTo>
                    <a:pt x="4840" y="4079"/>
                  </a:lnTo>
                  <a:lnTo>
                    <a:pt x="4847" y="4096"/>
                  </a:lnTo>
                  <a:lnTo>
                    <a:pt x="4851" y="4113"/>
                  </a:lnTo>
                  <a:lnTo>
                    <a:pt x="4854" y="4130"/>
                  </a:lnTo>
                  <a:lnTo>
                    <a:pt x="4855" y="4146"/>
                  </a:lnTo>
                  <a:lnTo>
                    <a:pt x="4853" y="4162"/>
                  </a:lnTo>
                  <a:lnTo>
                    <a:pt x="4850" y="4177"/>
                  </a:lnTo>
                  <a:lnTo>
                    <a:pt x="4844" y="4190"/>
                  </a:lnTo>
                  <a:lnTo>
                    <a:pt x="4836" y="4204"/>
                  </a:lnTo>
                  <a:lnTo>
                    <a:pt x="4827" y="4216"/>
                  </a:lnTo>
                  <a:lnTo>
                    <a:pt x="4815" y="4226"/>
                  </a:lnTo>
                  <a:lnTo>
                    <a:pt x="4801" y="4235"/>
                  </a:lnTo>
                  <a:lnTo>
                    <a:pt x="4785" y="4242"/>
                  </a:lnTo>
                  <a:lnTo>
                    <a:pt x="4767" y="4247"/>
                  </a:lnTo>
                  <a:lnTo>
                    <a:pt x="4747" y="4251"/>
                  </a:lnTo>
                  <a:lnTo>
                    <a:pt x="4725" y="4253"/>
                  </a:lnTo>
                  <a:lnTo>
                    <a:pt x="673" y="4253"/>
                  </a:lnTo>
                  <a:close/>
                  <a:moveTo>
                    <a:pt x="2699" y="639"/>
                  </a:moveTo>
                  <a:lnTo>
                    <a:pt x="661" y="4117"/>
                  </a:lnTo>
                  <a:lnTo>
                    <a:pt x="658" y="4121"/>
                  </a:lnTo>
                  <a:lnTo>
                    <a:pt x="658" y="4125"/>
                  </a:lnTo>
                  <a:lnTo>
                    <a:pt x="658" y="4130"/>
                  </a:lnTo>
                  <a:lnTo>
                    <a:pt x="659" y="4135"/>
                  </a:lnTo>
                  <a:lnTo>
                    <a:pt x="662" y="4138"/>
                  </a:lnTo>
                  <a:lnTo>
                    <a:pt x="665" y="4142"/>
                  </a:lnTo>
                  <a:lnTo>
                    <a:pt x="669" y="4143"/>
                  </a:lnTo>
                  <a:lnTo>
                    <a:pt x="673" y="4144"/>
                  </a:lnTo>
                  <a:lnTo>
                    <a:pt x="4725" y="4144"/>
                  </a:lnTo>
                  <a:lnTo>
                    <a:pt x="4729" y="4143"/>
                  </a:lnTo>
                  <a:lnTo>
                    <a:pt x="4733" y="4142"/>
                  </a:lnTo>
                  <a:lnTo>
                    <a:pt x="4736" y="4138"/>
                  </a:lnTo>
                  <a:lnTo>
                    <a:pt x="4739" y="4135"/>
                  </a:lnTo>
                  <a:lnTo>
                    <a:pt x="4740" y="4130"/>
                  </a:lnTo>
                  <a:lnTo>
                    <a:pt x="4740" y="4125"/>
                  </a:lnTo>
                  <a:lnTo>
                    <a:pt x="4740" y="4121"/>
                  </a:lnTo>
                  <a:lnTo>
                    <a:pt x="4737" y="4117"/>
                  </a:lnTo>
                  <a:lnTo>
                    <a:pt x="2699" y="639"/>
                  </a:lnTo>
                  <a:close/>
                  <a:moveTo>
                    <a:pt x="2851" y="3051"/>
                  </a:moveTo>
                  <a:lnTo>
                    <a:pt x="2547" y="3051"/>
                  </a:lnTo>
                  <a:lnTo>
                    <a:pt x="2473" y="2428"/>
                  </a:lnTo>
                  <a:lnTo>
                    <a:pt x="2473" y="1494"/>
                  </a:lnTo>
                  <a:lnTo>
                    <a:pt x="2928" y="1494"/>
                  </a:lnTo>
                  <a:lnTo>
                    <a:pt x="2928" y="2428"/>
                  </a:lnTo>
                  <a:lnTo>
                    <a:pt x="2851" y="3051"/>
                  </a:lnTo>
                  <a:close/>
                  <a:moveTo>
                    <a:pt x="2975" y="3525"/>
                  </a:moveTo>
                  <a:lnTo>
                    <a:pt x="2975" y="3525"/>
                  </a:lnTo>
                  <a:lnTo>
                    <a:pt x="2974" y="3552"/>
                  </a:lnTo>
                  <a:lnTo>
                    <a:pt x="2970" y="3579"/>
                  </a:lnTo>
                  <a:lnTo>
                    <a:pt x="2962" y="3606"/>
                  </a:lnTo>
                  <a:lnTo>
                    <a:pt x="2952" y="3631"/>
                  </a:lnTo>
                  <a:lnTo>
                    <a:pt x="2940" y="3656"/>
                  </a:lnTo>
                  <a:lnTo>
                    <a:pt x="2926" y="3677"/>
                  </a:lnTo>
                  <a:lnTo>
                    <a:pt x="2910" y="3699"/>
                  </a:lnTo>
                  <a:lnTo>
                    <a:pt x="2893" y="3718"/>
                  </a:lnTo>
                  <a:lnTo>
                    <a:pt x="2872" y="3737"/>
                  </a:lnTo>
                  <a:lnTo>
                    <a:pt x="2851" y="3753"/>
                  </a:lnTo>
                  <a:lnTo>
                    <a:pt x="2828" y="3767"/>
                  </a:lnTo>
                  <a:lnTo>
                    <a:pt x="2803" y="3779"/>
                  </a:lnTo>
                  <a:lnTo>
                    <a:pt x="2779" y="3788"/>
                  </a:lnTo>
                  <a:lnTo>
                    <a:pt x="2753" y="3795"/>
                  </a:lnTo>
                  <a:lnTo>
                    <a:pt x="2726" y="3799"/>
                  </a:lnTo>
                  <a:lnTo>
                    <a:pt x="2699" y="3801"/>
                  </a:lnTo>
                  <a:lnTo>
                    <a:pt x="2672" y="3799"/>
                  </a:lnTo>
                  <a:lnTo>
                    <a:pt x="2645" y="3795"/>
                  </a:lnTo>
                  <a:lnTo>
                    <a:pt x="2619" y="3788"/>
                  </a:lnTo>
                  <a:lnTo>
                    <a:pt x="2593" y="3779"/>
                  </a:lnTo>
                  <a:lnTo>
                    <a:pt x="2569" y="3767"/>
                  </a:lnTo>
                  <a:lnTo>
                    <a:pt x="2546" y="3753"/>
                  </a:lnTo>
                  <a:lnTo>
                    <a:pt x="2526" y="3737"/>
                  </a:lnTo>
                  <a:lnTo>
                    <a:pt x="2505" y="3718"/>
                  </a:lnTo>
                  <a:lnTo>
                    <a:pt x="2488" y="3699"/>
                  </a:lnTo>
                  <a:lnTo>
                    <a:pt x="2472" y="3677"/>
                  </a:lnTo>
                  <a:lnTo>
                    <a:pt x="2458" y="3656"/>
                  </a:lnTo>
                  <a:lnTo>
                    <a:pt x="2446" y="3631"/>
                  </a:lnTo>
                  <a:lnTo>
                    <a:pt x="2436" y="3606"/>
                  </a:lnTo>
                  <a:lnTo>
                    <a:pt x="2430" y="3579"/>
                  </a:lnTo>
                  <a:lnTo>
                    <a:pt x="2426" y="3552"/>
                  </a:lnTo>
                  <a:lnTo>
                    <a:pt x="2424" y="3525"/>
                  </a:lnTo>
                  <a:lnTo>
                    <a:pt x="2426" y="3496"/>
                  </a:lnTo>
                  <a:lnTo>
                    <a:pt x="2430" y="3470"/>
                  </a:lnTo>
                  <a:lnTo>
                    <a:pt x="2436" y="3445"/>
                  </a:lnTo>
                  <a:lnTo>
                    <a:pt x="2446" y="3419"/>
                  </a:lnTo>
                  <a:lnTo>
                    <a:pt x="2458" y="3395"/>
                  </a:lnTo>
                  <a:lnTo>
                    <a:pt x="2472" y="3372"/>
                  </a:lnTo>
                  <a:lnTo>
                    <a:pt x="2488" y="3350"/>
                  </a:lnTo>
                  <a:lnTo>
                    <a:pt x="2505" y="3331"/>
                  </a:lnTo>
                  <a:lnTo>
                    <a:pt x="2526" y="3312"/>
                  </a:lnTo>
                  <a:lnTo>
                    <a:pt x="2546" y="3297"/>
                  </a:lnTo>
                  <a:lnTo>
                    <a:pt x="2569" y="3282"/>
                  </a:lnTo>
                  <a:lnTo>
                    <a:pt x="2593" y="3270"/>
                  </a:lnTo>
                  <a:lnTo>
                    <a:pt x="2619" y="3261"/>
                  </a:lnTo>
                  <a:lnTo>
                    <a:pt x="2645" y="3254"/>
                  </a:lnTo>
                  <a:lnTo>
                    <a:pt x="2672" y="3250"/>
                  </a:lnTo>
                  <a:lnTo>
                    <a:pt x="2699" y="3248"/>
                  </a:lnTo>
                  <a:lnTo>
                    <a:pt x="2726" y="3250"/>
                  </a:lnTo>
                  <a:lnTo>
                    <a:pt x="2753" y="3254"/>
                  </a:lnTo>
                  <a:lnTo>
                    <a:pt x="2779" y="3261"/>
                  </a:lnTo>
                  <a:lnTo>
                    <a:pt x="2803" y="3270"/>
                  </a:lnTo>
                  <a:lnTo>
                    <a:pt x="2828" y="3282"/>
                  </a:lnTo>
                  <a:lnTo>
                    <a:pt x="2851" y="3297"/>
                  </a:lnTo>
                  <a:lnTo>
                    <a:pt x="2872" y="3312"/>
                  </a:lnTo>
                  <a:lnTo>
                    <a:pt x="2893" y="3331"/>
                  </a:lnTo>
                  <a:lnTo>
                    <a:pt x="2910" y="3350"/>
                  </a:lnTo>
                  <a:lnTo>
                    <a:pt x="2926" y="3372"/>
                  </a:lnTo>
                  <a:lnTo>
                    <a:pt x="2940" y="3395"/>
                  </a:lnTo>
                  <a:lnTo>
                    <a:pt x="2952" y="3419"/>
                  </a:lnTo>
                  <a:lnTo>
                    <a:pt x="2962" y="3445"/>
                  </a:lnTo>
                  <a:lnTo>
                    <a:pt x="2970" y="3470"/>
                  </a:lnTo>
                  <a:lnTo>
                    <a:pt x="2974" y="3496"/>
                  </a:lnTo>
                  <a:lnTo>
                    <a:pt x="2975" y="3525"/>
                  </a:lnTo>
                  <a:close/>
                </a:path>
              </a:pathLst>
            </a:custGeom>
            <a:solidFill>
              <a:srgbClr val="C0C0C0"/>
            </a:solidFill>
            <a:ln w="9525">
              <a:noFill/>
              <a:round/>
              <a:headEnd/>
              <a:tailEnd/>
            </a:ln>
          </p:spPr>
          <p:txBody>
            <a:bodyPr lIns="86421" tIns="43211" rIns="86421" bIns="4321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703" b="0" i="0" u="none" strike="noStrike" kern="0" cap="none" spc="0" normalizeH="0" baseline="0" noProof="0">
                <a:ln>
                  <a:noFill/>
                </a:ln>
                <a:solidFill>
                  <a:prstClr val="white"/>
                </a:solidFill>
                <a:effectLst/>
                <a:uLnTx/>
                <a:uFillTx/>
                <a:latin typeface="Arial"/>
                <a:ea typeface="+mn-ea"/>
                <a:cs typeface="+mn-cs"/>
              </a:endParaRPr>
            </a:p>
          </p:txBody>
        </p:sp>
      </p:grpSp>
      <p:sp>
        <p:nvSpPr>
          <p:cNvPr id="39" name="Freeform 6">
            <a:extLst>
              <a:ext uri="{FF2B5EF4-FFF2-40B4-BE49-F238E27FC236}">
                <a16:creationId xmlns:a16="http://schemas.microsoft.com/office/drawing/2014/main" id="{57783B8E-4C35-44E6-A02A-42FBCF4FEEBD}"/>
              </a:ext>
            </a:extLst>
          </p:cNvPr>
          <p:cNvSpPr>
            <a:spLocks/>
          </p:cNvSpPr>
          <p:nvPr/>
        </p:nvSpPr>
        <p:spPr bwMode="auto">
          <a:xfrm>
            <a:off x="6139580" y="2452292"/>
            <a:ext cx="1678657" cy="280551"/>
          </a:xfrm>
          <a:custGeom>
            <a:avLst/>
            <a:gdLst>
              <a:gd name="T0" fmla="*/ 339 w 902"/>
              <a:gd name="T1" fmla="*/ 147 h 151"/>
              <a:gd name="T2" fmla="*/ 342 w 902"/>
              <a:gd name="T3" fmla="*/ 151 h 151"/>
              <a:gd name="T4" fmla="*/ 480 w 902"/>
              <a:gd name="T5" fmla="*/ 13 h 151"/>
              <a:gd name="T6" fmla="*/ 902 w 902"/>
              <a:gd name="T7" fmla="*/ 13 h 151"/>
              <a:gd name="T8" fmla="*/ 902 w 902"/>
              <a:gd name="T9" fmla="*/ 3 h 151"/>
              <a:gd name="T10" fmla="*/ 475 w 902"/>
              <a:gd name="T11" fmla="*/ 3 h 151"/>
              <a:gd name="T12" fmla="*/ 475 w 902"/>
              <a:gd name="T13" fmla="*/ 5 h 151"/>
              <a:gd name="T14" fmla="*/ 475 w 902"/>
              <a:gd name="T15" fmla="*/ 4 h 151"/>
              <a:gd name="T16" fmla="*/ 340 w 902"/>
              <a:gd name="T17" fmla="*/ 139 h 151"/>
              <a:gd name="T18" fmla="*/ 0 w 902"/>
              <a:gd name="T19" fmla="*/ 0 h 151"/>
              <a:gd name="T20" fmla="*/ 0 w 902"/>
              <a:gd name="T21" fmla="*/ 7 h 151"/>
              <a:gd name="T22" fmla="*/ 339 w 902"/>
              <a:gd name="T23" fmla="*/ 148 h 151"/>
              <a:gd name="T24" fmla="*/ 339 w 902"/>
              <a:gd name="T25"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151">
                <a:moveTo>
                  <a:pt x="339" y="147"/>
                </a:moveTo>
                <a:cubicBezTo>
                  <a:pt x="342" y="151"/>
                  <a:pt x="342" y="151"/>
                  <a:pt x="342" y="151"/>
                </a:cubicBezTo>
                <a:cubicBezTo>
                  <a:pt x="480" y="13"/>
                  <a:pt x="480" y="13"/>
                  <a:pt x="480" y="13"/>
                </a:cubicBezTo>
                <a:cubicBezTo>
                  <a:pt x="902" y="13"/>
                  <a:pt x="902" y="13"/>
                  <a:pt x="902" y="13"/>
                </a:cubicBezTo>
                <a:cubicBezTo>
                  <a:pt x="902" y="3"/>
                  <a:pt x="902" y="3"/>
                  <a:pt x="902" y="3"/>
                </a:cubicBezTo>
                <a:cubicBezTo>
                  <a:pt x="475" y="3"/>
                  <a:pt x="475" y="3"/>
                  <a:pt x="475" y="3"/>
                </a:cubicBezTo>
                <a:cubicBezTo>
                  <a:pt x="475" y="5"/>
                  <a:pt x="475" y="5"/>
                  <a:pt x="475" y="5"/>
                </a:cubicBezTo>
                <a:cubicBezTo>
                  <a:pt x="475" y="4"/>
                  <a:pt x="475" y="4"/>
                  <a:pt x="475" y="4"/>
                </a:cubicBezTo>
                <a:cubicBezTo>
                  <a:pt x="340" y="139"/>
                  <a:pt x="340" y="139"/>
                  <a:pt x="340" y="139"/>
                </a:cubicBezTo>
                <a:cubicBezTo>
                  <a:pt x="243" y="60"/>
                  <a:pt x="125" y="12"/>
                  <a:pt x="0" y="0"/>
                </a:cubicBezTo>
                <a:cubicBezTo>
                  <a:pt x="0" y="7"/>
                  <a:pt x="0" y="7"/>
                  <a:pt x="0" y="7"/>
                </a:cubicBezTo>
                <a:cubicBezTo>
                  <a:pt x="128" y="20"/>
                  <a:pt x="244" y="70"/>
                  <a:pt x="339" y="148"/>
                </a:cubicBezTo>
                <a:lnTo>
                  <a:pt x="339" y="147"/>
                </a:lnTo>
                <a:close/>
              </a:path>
            </a:pathLst>
          </a:custGeom>
          <a:solidFill>
            <a:srgbClr val="64646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40" name="Freeform 38">
            <a:extLst>
              <a:ext uri="{FF2B5EF4-FFF2-40B4-BE49-F238E27FC236}">
                <a16:creationId xmlns:a16="http://schemas.microsoft.com/office/drawing/2014/main" id="{FE563B47-B443-4743-8C47-F97C2D538638}"/>
              </a:ext>
            </a:extLst>
          </p:cNvPr>
          <p:cNvSpPr>
            <a:spLocks/>
          </p:cNvSpPr>
          <p:nvPr/>
        </p:nvSpPr>
        <p:spPr bwMode="auto">
          <a:xfrm>
            <a:off x="6126574" y="2457866"/>
            <a:ext cx="653069" cy="391098"/>
          </a:xfrm>
          <a:custGeom>
            <a:avLst/>
            <a:gdLst>
              <a:gd name="T0" fmla="*/ 296 w 351"/>
              <a:gd name="T1" fmla="*/ 210 h 210"/>
              <a:gd name="T2" fmla="*/ 351 w 351"/>
              <a:gd name="T3" fmla="*/ 144 h 210"/>
              <a:gd name="T4" fmla="*/ 9 w 351"/>
              <a:gd name="T5" fmla="*/ 0 h 210"/>
              <a:gd name="T6" fmla="*/ 0 w 351"/>
              <a:gd name="T7" fmla="*/ 86 h 210"/>
              <a:gd name="T8" fmla="*/ 296 w 351"/>
              <a:gd name="T9" fmla="*/ 210 h 210"/>
            </a:gdLst>
            <a:ahLst/>
            <a:cxnLst>
              <a:cxn ang="0">
                <a:pos x="T0" y="T1"/>
              </a:cxn>
              <a:cxn ang="0">
                <a:pos x="T2" y="T3"/>
              </a:cxn>
              <a:cxn ang="0">
                <a:pos x="T4" y="T5"/>
              </a:cxn>
              <a:cxn ang="0">
                <a:pos x="T6" y="T7"/>
              </a:cxn>
              <a:cxn ang="0">
                <a:pos x="T8" y="T9"/>
              </a:cxn>
            </a:cxnLst>
            <a:rect l="0" t="0" r="r" b="b"/>
            <a:pathLst>
              <a:path w="351" h="210">
                <a:moveTo>
                  <a:pt x="296" y="210"/>
                </a:moveTo>
                <a:cubicBezTo>
                  <a:pt x="351" y="144"/>
                  <a:pt x="351" y="144"/>
                  <a:pt x="351" y="144"/>
                </a:cubicBezTo>
                <a:cubicBezTo>
                  <a:pt x="351" y="144"/>
                  <a:pt x="238" y="19"/>
                  <a:pt x="9" y="0"/>
                </a:cubicBezTo>
                <a:cubicBezTo>
                  <a:pt x="0" y="86"/>
                  <a:pt x="0" y="86"/>
                  <a:pt x="0" y="86"/>
                </a:cubicBezTo>
                <a:cubicBezTo>
                  <a:pt x="112" y="97"/>
                  <a:pt x="214" y="142"/>
                  <a:pt x="296" y="210"/>
                </a:cubicBezTo>
                <a:close/>
              </a:path>
            </a:pathLst>
          </a:custGeom>
          <a:solidFill>
            <a:srgbClr val="64646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41" name="TextBox 40">
            <a:extLst>
              <a:ext uri="{FF2B5EF4-FFF2-40B4-BE49-F238E27FC236}">
                <a16:creationId xmlns:a16="http://schemas.microsoft.com/office/drawing/2014/main" id="{7AEF7E61-6DE5-4F79-A1C0-F91D40E29A4A}"/>
              </a:ext>
            </a:extLst>
          </p:cNvPr>
          <p:cNvSpPr txBox="1"/>
          <p:nvPr/>
        </p:nvSpPr>
        <p:spPr>
          <a:xfrm>
            <a:off x="6602484" y="2041062"/>
            <a:ext cx="3493027" cy="238664"/>
          </a:xfrm>
          <a:prstGeom prst="rect">
            <a:avLst/>
          </a:prstGeom>
          <a:noFill/>
        </p:spPr>
        <p:txBody>
          <a:bodyPr wrap="square" lIns="0" tIns="34553" rIns="0" bIns="0" rtlCol="0">
            <a:spAutoFit/>
          </a:bodyPr>
          <a:lstStyle/>
          <a:p>
            <a:pPr marL="0" marR="0" lvl="0" indent="0" algn="ctr" defTabSz="914400" rtl="0" eaLnBrk="1" fontAlgn="auto" latinLnBrk="0" hangingPunct="1">
              <a:lnSpc>
                <a:spcPct val="100000"/>
              </a:lnSpc>
              <a:spcBef>
                <a:spcPts val="0"/>
              </a:spcBef>
              <a:spcAft>
                <a:spcPts val="568"/>
              </a:spcAft>
              <a:buClr>
                <a:srgbClr val="FFE600"/>
              </a:buClr>
              <a:buSzPct val="70000"/>
              <a:buFontTx/>
              <a:buNone/>
              <a:tabLst/>
              <a:defRPr/>
            </a:pPr>
            <a:r>
              <a:rPr kumimoji="0" lang="en-IN" sz="1324" b="0" i="0" u="none" strike="noStrike" kern="0" cap="none" spc="0" normalizeH="0" baseline="0" noProof="0" dirty="0">
                <a:ln>
                  <a:noFill/>
                </a:ln>
                <a:solidFill>
                  <a:prstClr val="white"/>
                </a:solidFill>
                <a:effectLst/>
                <a:uLnTx/>
                <a:uFillTx/>
                <a:latin typeface="Arial"/>
                <a:ea typeface="+mn-ea"/>
                <a:cs typeface="+mn-cs"/>
              </a:rPr>
              <a:t>Transactions with Shell Companies</a:t>
            </a:r>
          </a:p>
        </p:txBody>
      </p:sp>
      <p:sp>
        <p:nvSpPr>
          <p:cNvPr id="42" name="Freeform 113">
            <a:extLst>
              <a:ext uri="{FF2B5EF4-FFF2-40B4-BE49-F238E27FC236}">
                <a16:creationId xmlns:a16="http://schemas.microsoft.com/office/drawing/2014/main" id="{462FA985-28FE-4FF6-8FC1-405976593BA7}"/>
              </a:ext>
            </a:extLst>
          </p:cNvPr>
          <p:cNvSpPr>
            <a:spLocks noChangeAspect="1" noEditPoints="1"/>
          </p:cNvSpPr>
          <p:nvPr/>
        </p:nvSpPr>
        <p:spPr bwMode="auto">
          <a:xfrm>
            <a:off x="7901088" y="2418649"/>
            <a:ext cx="261070" cy="262171"/>
          </a:xfrm>
          <a:custGeom>
            <a:avLst/>
            <a:gdLst>
              <a:gd name="T0" fmla="*/ 2147483647 w 4740"/>
              <a:gd name="T1" fmla="*/ 2147483647 h 4763"/>
              <a:gd name="T2" fmla="*/ 2147483647 w 4740"/>
              <a:gd name="T3" fmla="*/ 2147483647 h 4763"/>
              <a:gd name="T4" fmla="*/ 2147483647 w 4740"/>
              <a:gd name="T5" fmla="*/ 2147483647 h 4763"/>
              <a:gd name="T6" fmla="*/ 2147483647 w 4740"/>
              <a:gd name="T7" fmla="*/ 2147483647 h 4763"/>
              <a:gd name="T8" fmla="*/ 2147483647 w 4740"/>
              <a:gd name="T9" fmla="*/ 2147483647 h 4763"/>
              <a:gd name="T10" fmla="*/ 2147483647 w 4740"/>
              <a:gd name="T11" fmla="*/ 2147483647 h 4763"/>
              <a:gd name="T12" fmla="*/ 2147483647 w 4740"/>
              <a:gd name="T13" fmla="*/ 2147483647 h 4763"/>
              <a:gd name="T14" fmla="*/ 2147483647 w 4740"/>
              <a:gd name="T15" fmla="*/ 2147483647 h 4763"/>
              <a:gd name="T16" fmla="*/ 2147483647 w 4740"/>
              <a:gd name="T17" fmla="*/ 2147483647 h 4763"/>
              <a:gd name="T18" fmla="*/ 2147483647 w 4740"/>
              <a:gd name="T19" fmla="*/ 2147483647 h 4763"/>
              <a:gd name="T20" fmla="*/ 2147483647 w 4740"/>
              <a:gd name="T21" fmla="*/ 2147483647 h 4763"/>
              <a:gd name="T22" fmla="*/ 2147483647 w 4740"/>
              <a:gd name="T23" fmla="*/ 2147483647 h 4763"/>
              <a:gd name="T24" fmla="*/ 2147483647 w 4740"/>
              <a:gd name="T25" fmla="*/ 2147483647 h 4763"/>
              <a:gd name="T26" fmla="*/ 2147483647 w 4740"/>
              <a:gd name="T27" fmla="*/ 2147483647 h 4763"/>
              <a:gd name="T28" fmla="*/ 2147483647 w 4740"/>
              <a:gd name="T29" fmla="*/ 2147483647 h 4763"/>
              <a:gd name="T30" fmla="*/ 2147483647 w 4740"/>
              <a:gd name="T31" fmla="*/ 2147483647 h 4763"/>
              <a:gd name="T32" fmla="*/ 2147483647 w 4740"/>
              <a:gd name="T33" fmla="*/ 2147483647 h 4763"/>
              <a:gd name="T34" fmla="*/ 2147483647 w 4740"/>
              <a:gd name="T35" fmla="*/ 2147483647 h 4763"/>
              <a:gd name="T36" fmla="*/ 2147483647 w 4740"/>
              <a:gd name="T37" fmla="*/ 2147483647 h 4763"/>
              <a:gd name="T38" fmla="*/ 2147483647 w 4740"/>
              <a:gd name="T39" fmla="*/ 2147483647 h 4763"/>
              <a:gd name="T40" fmla="*/ 2147483647 w 4740"/>
              <a:gd name="T41" fmla="*/ 2147483647 h 4763"/>
              <a:gd name="T42" fmla="*/ 2147483647 w 4740"/>
              <a:gd name="T43" fmla="*/ 2147483647 h 4763"/>
              <a:gd name="T44" fmla="*/ 2147483647 w 4740"/>
              <a:gd name="T45" fmla="*/ 2147483647 h 4763"/>
              <a:gd name="T46" fmla="*/ 2147483647 w 4740"/>
              <a:gd name="T47" fmla="*/ 2147483647 h 4763"/>
              <a:gd name="T48" fmla="*/ 2147483647 w 4740"/>
              <a:gd name="T49" fmla="*/ 2147483647 h 4763"/>
              <a:gd name="T50" fmla="*/ 2147483647 w 4740"/>
              <a:gd name="T51" fmla="*/ 2147483647 h 4763"/>
              <a:gd name="T52" fmla="*/ 2147483647 w 4740"/>
              <a:gd name="T53" fmla="*/ 2147483647 h 4763"/>
              <a:gd name="T54" fmla="*/ 2147483647 w 4740"/>
              <a:gd name="T55" fmla="*/ 2147483647 h 4763"/>
              <a:gd name="T56" fmla="*/ 2147483647 w 4740"/>
              <a:gd name="T57" fmla="*/ 2147483647 h 4763"/>
              <a:gd name="T58" fmla="*/ 2147483647 w 4740"/>
              <a:gd name="T59" fmla="*/ 2147483647 h 4763"/>
              <a:gd name="T60" fmla="*/ 2147483647 w 4740"/>
              <a:gd name="T61" fmla="*/ 2147483647 h 4763"/>
              <a:gd name="T62" fmla="*/ 2147483647 w 4740"/>
              <a:gd name="T63" fmla="*/ 2147483647 h 4763"/>
              <a:gd name="T64" fmla="*/ 2147483647 w 4740"/>
              <a:gd name="T65" fmla="*/ 2147483647 h 4763"/>
              <a:gd name="T66" fmla="*/ 2147483647 w 4740"/>
              <a:gd name="T67" fmla="*/ 2147483647 h 4763"/>
              <a:gd name="T68" fmla="*/ 2147483647 w 4740"/>
              <a:gd name="T69" fmla="*/ 2147483647 h 4763"/>
              <a:gd name="T70" fmla="*/ 2147483647 w 4740"/>
              <a:gd name="T71" fmla="*/ 2147483647 h 4763"/>
              <a:gd name="T72" fmla="*/ 2147483647 w 4740"/>
              <a:gd name="T73" fmla="*/ 2147483647 h 4763"/>
              <a:gd name="T74" fmla="*/ 2147483647 w 4740"/>
              <a:gd name="T75" fmla="*/ 2147483647 h 4763"/>
              <a:gd name="T76" fmla="*/ 2147483647 w 4740"/>
              <a:gd name="T77" fmla="*/ 2147483647 h 4763"/>
              <a:gd name="T78" fmla="*/ 2147483647 w 4740"/>
              <a:gd name="T79" fmla="*/ 2147483647 h 4763"/>
              <a:gd name="T80" fmla="*/ 2147483647 w 4740"/>
              <a:gd name="T81" fmla="*/ 2147483647 h 4763"/>
              <a:gd name="T82" fmla="*/ 2147483647 w 4740"/>
              <a:gd name="T83" fmla="*/ 2147483647 h 4763"/>
              <a:gd name="T84" fmla="*/ 2147483647 w 4740"/>
              <a:gd name="T85" fmla="*/ 2147483647 h 4763"/>
              <a:gd name="T86" fmla="*/ 2147483647 w 4740"/>
              <a:gd name="T87" fmla="*/ 2147483647 h 4763"/>
              <a:gd name="T88" fmla="*/ 2147483647 w 4740"/>
              <a:gd name="T89" fmla="*/ 2147483647 h 4763"/>
              <a:gd name="T90" fmla="*/ 2147483647 w 4740"/>
              <a:gd name="T91" fmla="*/ 2147483647 h 4763"/>
              <a:gd name="T92" fmla="*/ 2147483647 w 4740"/>
              <a:gd name="T93" fmla="*/ 2147483647 h 4763"/>
              <a:gd name="T94" fmla="*/ 2147483647 w 4740"/>
              <a:gd name="T95" fmla="*/ 2147483647 h 4763"/>
              <a:gd name="T96" fmla="*/ 2147483647 w 4740"/>
              <a:gd name="T97" fmla="*/ 2147483647 h 4763"/>
              <a:gd name="T98" fmla="*/ 2147483647 w 4740"/>
              <a:gd name="T99" fmla="*/ 2147483647 h 4763"/>
              <a:gd name="T100" fmla="*/ 2147483647 w 4740"/>
              <a:gd name="T101" fmla="*/ 2147483647 h 4763"/>
              <a:gd name="T102" fmla="*/ 2147483647 w 4740"/>
              <a:gd name="T103" fmla="*/ 2147483647 h 4763"/>
              <a:gd name="T104" fmla="*/ 2147483647 w 4740"/>
              <a:gd name="T105" fmla="*/ 2147483647 h 4763"/>
              <a:gd name="T106" fmla="*/ 2147483647 w 4740"/>
              <a:gd name="T107" fmla="*/ 2147483647 h 4763"/>
              <a:gd name="T108" fmla="*/ 2147483647 w 4740"/>
              <a:gd name="T109" fmla="*/ 2147483647 h 4763"/>
              <a:gd name="T110" fmla="*/ 2147483647 w 4740"/>
              <a:gd name="T111" fmla="*/ 2147483647 h 4763"/>
              <a:gd name="T112" fmla="*/ 2147483647 w 4740"/>
              <a:gd name="T113" fmla="*/ 2147483647 h 4763"/>
              <a:gd name="T114" fmla="*/ 2147483647 w 4740"/>
              <a:gd name="T115" fmla="*/ 2147483647 h 4763"/>
              <a:gd name="T116" fmla="*/ 2147483647 w 4740"/>
              <a:gd name="T117" fmla="*/ 2147483647 h 4763"/>
              <a:gd name="T118" fmla="*/ 2147483647 w 4740"/>
              <a:gd name="T119" fmla="*/ 2147483647 h 4763"/>
              <a:gd name="T120" fmla="*/ 2147483647 w 4740"/>
              <a:gd name="T121" fmla="*/ 2147483647 h 4763"/>
              <a:gd name="T122" fmla="*/ 2147483647 w 4740"/>
              <a:gd name="T123" fmla="*/ 2147483647 h 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0"/>
              <a:gd name="T187" fmla="*/ 0 h 4763"/>
              <a:gd name="T188" fmla="*/ 4740 w 4740"/>
              <a:gd name="T189" fmla="*/ 4763 h 47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0" h="4763">
                <a:moveTo>
                  <a:pt x="4740" y="4763"/>
                </a:moveTo>
                <a:lnTo>
                  <a:pt x="0" y="4763"/>
                </a:lnTo>
                <a:lnTo>
                  <a:pt x="0" y="4670"/>
                </a:lnTo>
                <a:lnTo>
                  <a:pt x="4740" y="4670"/>
                </a:lnTo>
                <a:lnTo>
                  <a:pt x="4740" y="4763"/>
                </a:lnTo>
                <a:close/>
                <a:moveTo>
                  <a:pt x="1168" y="1312"/>
                </a:moveTo>
                <a:lnTo>
                  <a:pt x="243" y="1312"/>
                </a:lnTo>
                <a:lnTo>
                  <a:pt x="243" y="920"/>
                </a:lnTo>
                <a:lnTo>
                  <a:pt x="2360" y="0"/>
                </a:lnTo>
                <a:lnTo>
                  <a:pt x="4493" y="920"/>
                </a:lnTo>
                <a:lnTo>
                  <a:pt x="4493" y="1312"/>
                </a:lnTo>
                <a:lnTo>
                  <a:pt x="3571" y="1312"/>
                </a:lnTo>
                <a:lnTo>
                  <a:pt x="3571" y="1126"/>
                </a:lnTo>
                <a:lnTo>
                  <a:pt x="4308" y="1126"/>
                </a:lnTo>
                <a:lnTo>
                  <a:pt x="4308" y="1041"/>
                </a:lnTo>
                <a:lnTo>
                  <a:pt x="2360" y="203"/>
                </a:lnTo>
                <a:lnTo>
                  <a:pt x="429" y="1041"/>
                </a:lnTo>
                <a:lnTo>
                  <a:pt x="429" y="1126"/>
                </a:lnTo>
                <a:lnTo>
                  <a:pt x="1168" y="1126"/>
                </a:lnTo>
                <a:lnTo>
                  <a:pt x="1168" y="1312"/>
                </a:lnTo>
                <a:close/>
                <a:moveTo>
                  <a:pt x="3571" y="1510"/>
                </a:moveTo>
                <a:lnTo>
                  <a:pt x="4480" y="1510"/>
                </a:lnTo>
                <a:lnTo>
                  <a:pt x="4480" y="3731"/>
                </a:lnTo>
                <a:lnTo>
                  <a:pt x="4629" y="3954"/>
                </a:lnTo>
                <a:lnTo>
                  <a:pt x="4629" y="4573"/>
                </a:lnTo>
                <a:lnTo>
                  <a:pt x="4536" y="4573"/>
                </a:lnTo>
                <a:lnTo>
                  <a:pt x="4536" y="3983"/>
                </a:lnTo>
                <a:lnTo>
                  <a:pt x="4388" y="3760"/>
                </a:lnTo>
                <a:lnTo>
                  <a:pt x="4388" y="1603"/>
                </a:lnTo>
                <a:lnTo>
                  <a:pt x="3571" y="1603"/>
                </a:lnTo>
                <a:lnTo>
                  <a:pt x="3571" y="1510"/>
                </a:lnTo>
                <a:close/>
                <a:moveTo>
                  <a:pt x="111" y="4573"/>
                </a:moveTo>
                <a:lnTo>
                  <a:pt x="111" y="3954"/>
                </a:lnTo>
                <a:lnTo>
                  <a:pt x="260" y="3731"/>
                </a:lnTo>
                <a:lnTo>
                  <a:pt x="260" y="1510"/>
                </a:lnTo>
                <a:lnTo>
                  <a:pt x="1168" y="1510"/>
                </a:lnTo>
                <a:lnTo>
                  <a:pt x="1168" y="1603"/>
                </a:lnTo>
                <a:lnTo>
                  <a:pt x="352" y="1603"/>
                </a:lnTo>
                <a:lnTo>
                  <a:pt x="352" y="3760"/>
                </a:lnTo>
                <a:lnTo>
                  <a:pt x="204" y="3983"/>
                </a:lnTo>
                <a:lnTo>
                  <a:pt x="204" y="4573"/>
                </a:lnTo>
                <a:lnTo>
                  <a:pt x="111" y="4573"/>
                </a:lnTo>
                <a:close/>
                <a:moveTo>
                  <a:pt x="1353" y="4573"/>
                </a:moveTo>
                <a:lnTo>
                  <a:pt x="1353" y="965"/>
                </a:lnTo>
                <a:lnTo>
                  <a:pt x="3386" y="965"/>
                </a:lnTo>
                <a:lnTo>
                  <a:pt x="3386" y="4573"/>
                </a:lnTo>
                <a:lnTo>
                  <a:pt x="2683" y="4573"/>
                </a:lnTo>
                <a:lnTo>
                  <a:pt x="2683" y="4219"/>
                </a:lnTo>
                <a:lnTo>
                  <a:pt x="2056" y="4219"/>
                </a:lnTo>
                <a:lnTo>
                  <a:pt x="2056" y="4573"/>
                </a:lnTo>
                <a:lnTo>
                  <a:pt x="1353" y="4573"/>
                </a:lnTo>
                <a:close/>
                <a:moveTo>
                  <a:pt x="2590" y="4573"/>
                </a:moveTo>
                <a:lnTo>
                  <a:pt x="2416" y="4573"/>
                </a:lnTo>
                <a:lnTo>
                  <a:pt x="2416" y="4312"/>
                </a:lnTo>
                <a:lnTo>
                  <a:pt x="2590" y="4312"/>
                </a:lnTo>
                <a:lnTo>
                  <a:pt x="2590" y="4573"/>
                </a:lnTo>
                <a:close/>
                <a:moveTo>
                  <a:pt x="2324" y="4573"/>
                </a:moveTo>
                <a:lnTo>
                  <a:pt x="2149" y="4573"/>
                </a:lnTo>
                <a:lnTo>
                  <a:pt x="2149" y="4312"/>
                </a:lnTo>
                <a:lnTo>
                  <a:pt x="2324" y="4312"/>
                </a:lnTo>
                <a:lnTo>
                  <a:pt x="2324" y="4573"/>
                </a:lnTo>
                <a:close/>
                <a:moveTo>
                  <a:pt x="2880" y="1380"/>
                </a:moveTo>
                <a:lnTo>
                  <a:pt x="2880" y="1671"/>
                </a:lnTo>
                <a:lnTo>
                  <a:pt x="2695" y="1671"/>
                </a:lnTo>
                <a:lnTo>
                  <a:pt x="2695" y="1380"/>
                </a:lnTo>
                <a:lnTo>
                  <a:pt x="2880" y="1380"/>
                </a:lnTo>
                <a:close/>
                <a:moveTo>
                  <a:pt x="2880" y="1857"/>
                </a:moveTo>
                <a:lnTo>
                  <a:pt x="2880" y="2144"/>
                </a:lnTo>
                <a:lnTo>
                  <a:pt x="2695" y="2144"/>
                </a:lnTo>
                <a:lnTo>
                  <a:pt x="2695" y="1857"/>
                </a:lnTo>
                <a:lnTo>
                  <a:pt x="2880" y="1857"/>
                </a:lnTo>
                <a:close/>
                <a:moveTo>
                  <a:pt x="2880" y="2330"/>
                </a:moveTo>
                <a:lnTo>
                  <a:pt x="2880" y="2619"/>
                </a:lnTo>
                <a:lnTo>
                  <a:pt x="2695" y="2619"/>
                </a:lnTo>
                <a:lnTo>
                  <a:pt x="2695" y="2330"/>
                </a:lnTo>
                <a:lnTo>
                  <a:pt x="2880" y="2330"/>
                </a:lnTo>
                <a:close/>
                <a:moveTo>
                  <a:pt x="2880" y="2804"/>
                </a:moveTo>
                <a:lnTo>
                  <a:pt x="2880" y="3092"/>
                </a:lnTo>
                <a:lnTo>
                  <a:pt x="2695" y="3092"/>
                </a:lnTo>
                <a:lnTo>
                  <a:pt x="2695" y="2804"/>
                </a:lnTo>
                <a:lnTo>
                  <a:pt x="2880" y="2804"/>
                </a:lnTo>
                <a:close/>
                <a:moveTo>
                  <a:pt x="2880" y="3277"/>
                </a:moveTo>
                <a:lnTo>
                  <a:pt x="2880" y="3566"/>
                </a:lnTo>
                <a:lnTo>
                  <a:pt x="2695" y="3566"/>
                </a:lnTo>
                <a:lnTo>
                  <a:pt x="2695" y="3277"/>
                </a:lnTo>
                <a:lnTo>
                  <a:pt x="2880" y="3277"/>
                </a:lnTo>
                <a:close/>
                <a:moveTo>
                  <a:pt x="2880" y="3752"/>
                </a:moveTo>
                <a:lnTo>
                  <a:pt x="2880" y="4029"/>
                </a:lnTo>
                <a:lnTo>
                  <a:pt x="2695" y="4029"/>
                </a:lnTo>
                <a:lnTo>
                  <a:pt x="2695" y="3752"/>
                </a:lnTo>
                <a:lnTo>
                  <a:pt x="2880" y="3752"/>
                </a:lnTo>
                <a:close/>
                <a:moveTo>
                  <a:pt x="2463" y="1380"/>
                </a:moveTo>
                <a:lnTo>
                  <a:pt x="2463" y="1671"/>
                </a:lnTo>
                <a:lnTo>
                  <a:pt x="2277" y="1671"/>
                </a:lnTo>
                <a:lnTo>
                  <a:pt x="2277" y="1380"/>
                </a:lnTo>
                <a:lnTo>
                  <a:pt x="2463" y="1380"/>
                </a:lnTo>
                <a:close/>
                <a:moveTo>
                  <a:pt x="2463" y="1857"/>
                </a:moveTo>
                <a:lnTo>
                  <a:pt x="2463" y="2144"/>
                </a:lnTo>
                <a:lnTo>
                  <a:pt x="2277" y="2144"/>
                </a:lnTo>
                <a:lnTo>
                  <a:pt x="2277" y="1857"/>
                </a:lnTo>
                <a:lnTo>
                  <a:pt x="2463" y="1857"/>
                </a:lnTo>
                <a:close/>
                <a:moveTo>
                  <a:pt x="2463" y="2330"/>
                </a:moveTo>
                <a:lnTo>
                  <a:pt x="2463" y="2619"/>
                </a:lnTo>
                <a:lnTo>
                  <a:pt x="2277" y="2619"/>
                </a:lnTo>
                <a:lnTo>
                  <a:pt x="2277" y="2330"/>
                </a:lnTo>
                <a:lnTo>
                  <a:pt x="2463" y="2330"/>
                </a:lnTo>
                <a:close/>
                <a:moveTo>
                  <a:pt x="2463" y="2804"/>
                </a:moveTo>
                <a:lnTo>
                  <a:pt x="2463" y="3092"/>
                </a:lnTo>
                <a:lnTo>
                  <a:pt x="2277" y="3092"/>
                </a:lnTo>
                <a:lnTo>
                  <a:pt x="2277" y="2804"/>
                </a:lnTo>
                <a:lnTo>
                  <a:pt x="2463" y="2804"/>
                </a:lnTo>
                <a:close/>
                <a:moveTo>
                  <a:pt x="2463" y="3277"/>
                </a:moveTo>
                <a:lnTo>
                  <a:pt x="2463" y="3566"/>
                </a:lnTo>
                <a:lnTo>
                  <a:pt x="2277" y="3566"/>
                </a:lnTo>
                <a:lnTo>
                  <a:pt x="2277" y="3277"/>
                </a:lnTo>
                <a:lnTo>
                  <a:pt x="2463" y="3277"/>
                </a:lnTo>
                <a:close/>
                <a:moveTo>
                  <a:pt x="2463" y="3752"/>
                </a:moveTo>
                <a:lnTo>
                  <a:pt x="2463" y="4029"/>
                </a:lnTo>
                <a:lnTo>
                  <a:pt x="2277" y="4029"/>
                </a:lnTo>
                <a:lnTo>
                  <a:pt x="2277" y="3752"/>
                </a:lnTo>
                <a:lnTo>
                  <a:pt x="2463" y="3752"/>
                </a:lnTo>
                <a:close/>
                <a:moveTo>
                  <a:pt x="2045" y="1380"/>
                </a:moveTo>
                <a:lnTo>
                  <a:pt x="2045" y="1671"/>
                </a:lnTo>
                <a:lnTo>
                  <a:pt x="1860" y="1671"/>
                </a:lnTo>
                <a:lnTo>
                  <a:pt x="1860" y="1380"/>
                </a:lnTo>
                <a:lnTo>
                  <a:pt x="2045" y="1380"/>
                </a:lnTo>
                <a:close/>
                <a:moveTo>
                  <a:pt x="2045" y="1857"/>
                </a:moveTo>
                <a:lnTo>
                  <a:pt x="2045" y="2144"/>
                </a:lnTo>
                <a:lnTo>
                  <a:pt x="1860" y="2144"/>
                </a:lnTo>
                <a:lnTo>
                  <a:pt x="1860" y="1857"/>
                </a:lnTo>
                <a:lnTo>
                  <a:pt x="2045" y="1857"/>
                </a:lnTo>
                <a:close/>
                <a:moveTo>
                  <a:pt x="2045" y="2330"/>
                </a:moveTo>
                <a:lnTo>
                  <a:pt x="2045" y="2619"/>
                </a:lnTo>
                <a:lnTo>
                  <a:pt x="1860" y="2619"/>
                </a:lnTo>
                <a:lnTo>
                  <a:pt x="1860" y="2330"/>
                </a:lnTo>
                <a:lnTo>
                  <a:pt x="2045" y="2330"/>
                </a:lnTo>
                <a:close/>
                <a:moveTo>
                  <a:pt x="2045" y="2804"/>
                </a:moveTo>
                <a:lnTo>
                  <a:pt x="2045" y="3092"/>
                </a:lnTo>
                <a:lnTo>
                  <a:pt x="1860" y="3092"/>
                </a:lnTo>
                <a:lnTo>
                  <a:pt x="1860" y="2804"/>
                </a:lnTo>
                <a:lnTo>
                  <a:pt x="2045" y="2804"/>
                </a:lnTo>
                <a:close/>
                <a:moveTo>
                  <a:pt x="2045" y="3277"/>
                </a:moveTo>
                <a:lnTo>
                  <a:pt x="2045" y="3566"/>
                </a:lnTo>
                <a:lnTo>
                  <a:pt x="1860" y="3566"/>
                </a:lnTo>
                <a:lnTo>
                  <a:pt x="1860" y="3277"/>
                </a:lnTo>
                <a:lnTo>
                  <a:pt x="2045" y="3277"/>
                </a:lnTo>
                <a:close/>
                <a:moveTo>
                  <a:pt x="2045" y="3752"/>
                </a:moveTo>
                <a:lnTo>
                  <a:pt x="2045" y="4029"/>
                </a:lnTo>
                <a:lnTo>
                  <a:pt x="1860" y="4029"/>
                </a:lnTo>
                <a:lnTo>
                  <a:pt x="1860" y="3752"/>
                </a:lnTo>
                <a:lnTo>
                  <a:pt x="2045" y="3752"/>
                </a:lnTo>
                <a:close/>
                <a:moveTo>
                  <a:pt x="4202" y="1871"/>
                </a:moveTo>
                <a:lnTo>
                  <a:pt x="4202" y="2144"/>
                </a:lnTo>
                <a:lnTo>
                  <a:pt x="4016" y="2144"/>
                </a:lnTo>
                <a:lnTo>
                  <a:pt x="4016" y="1871"/>
                </a:lnTo>
                <a:lnTo>
                  <a:pt x="4202" y="1871"/>
                </a:lnTo>
                <a:close/>
                <a:moveTo>
                  <a:pt x="4202" y="2330"/>
                </a:moveTo>
                <a:lnTo>
                  <a:pt x="4202" y="2619"/>
                </a:lnTo>
                <a:lnTo>
                  <a:pt x="4016" y="2619"/>
                </a:lnTo>
                <a:lnTo>
                  <a:pt x="4016" y="2330"/>
                </a:lnTo>
                <a:lnTo>
                  <a:pt x="4202" y="2330"/>
                </a:lnTo>
                <a:close/>
                <a:moveTo>
                  <a:pt x="4202" y="2804"/>
                </a:moveTo>
                <a:lnTo>
                  <a:pt x="4202" y="3092"/>
                </a:lnTo>
                <a:lnTo>
                  <a:pt x="4016" y="3092"/>
                </a:lnTo>
                <a:lnTo>
                  <a:pt x="4016" y="2804"/>
                </a:lnTo>
                <a:lnTo>
                  <a:pt x="4202" y="2804"/>
                </a:lnTo>
                <a:close/>
                <a:moveTo>
                  <a:pt x="4202" y="3277"/>
                </a:moveTo>
                <a:lnTo>
                  <a:pt x="4202" y="3566"/>
                </a:lnTo>
                <a:lnTo>
                  <a:pt x="4016" y="3566"/>
                </a:lnTo>
                <a:lnTo>
                  <a:pt x="4016" y="3277"/>
                </a:lnTo>
                <a:lnTo>
                  <a:pt x="4202" y="3277"/>
                </a:lnTo>
                <a:close/>
                <a:moveTo>
                  <a:pt x="4202" y="3752"/>
                </a:moveTo>
                <a:lnTo>
                  <a:pt x="4202" y="4029"/>
                </a:lnTo>
                <a:lnTo>
                  <a:pt x="4016" y="4029"/>
                </a:lnTo>
                <a:lnTo>
                  <a:pt x="4016" y="3752"/>
                </a:lnTo>
                <a:lnTo>
                  <a:pt x="4202" y="3752"/>
                </a:lnTo>
                <a:close/>
                <a:moveTo>
                  <a:pt x="3785" y="1871"/>
                </a:moveTo>
                <a:lnTo>
                  <a:pt x="3785" y="2144"/>
                </a:lnTo>
                <a:lnTo>
                  <a:pt x="3599" y="2144"/>
                </a:lnTo>
                <a:lnTo>
                  <a:pt x="3599" y="1871"/>
                </a:lnTo>
                <a:lnTo>
                  <a:pt x="3785" y="1871"/>
                </a:lnTo>
                <a:close/>
                <a:moveTo>
                  <a:pt x="3785" y="2330"/>
                </a:moveTo>
                <a:lnTo>
                  <a:pt x="3785" y="2619"/>
                </a:lnTo>
                <a:lnTo>
                  <a:pt x="3599" y="2619"/>
                </a:lnTo>
                <a:lnTo>
                  <a:pt x="3599" y="2330"/>
                </a:lnTo>
                <a:lnTo>
                  <a:pt x="3785" y="2330"/>
                </a:lnTo>
                <a:close/>
                <a:moveTo>
                  <a:pt x="3785" y="2804"/>
                </a:moveTo>
                <a:lnTo>
                  <a:pt x="3785" y="3092"/>
                </a:lnTo>
                <a:lnTo>
                  <a:pt x="3599" y="3092"/>
                </a:lnTo>
                <a:lnTo>
                  <a:pt x="3599" y="2804"/>
                </a:lnTo>
                <a:lnTo>
                  <a:pt x="3785" y="2804"/>
                </a:lnTo>
                <a:close/>
                <a:moveTo>
                  <a:pt x="3785" y="3277"/>
                </a:moveTo>
                <a:lnTo>
                  <a:pt x="3785" y="3566"/>
                </a:lnTo>
                <a:lnTo>
                  <a:pt x="3599" y="3566"/>
                </a:lnTo>
                <a:lnTo>
                  <a:pt x="3599" y="3277"/>
                </a:lnTo>
                <a:lnTo>
                  <a:pt x="3785" y="3277"/>
                </a:lnTo>
                <a:close/>
                <a:moveTo>
                  <a:pt x="3785" y="3752"/>
                </a:moveTo>
                <a:lnTo>
                  <a:pt x="3785" y="4029"/>
                </a:lnTo>
                <a:lnTo>
                  <a:pt x="3599" y="4029"/>
                </a:lnTo>
                <a:lnTo>
                  <a:pt x="3599" y="3752"/>
                </a:lnTo>
                <a:lnTo>
                  <a:pt x="3785" y="3752"/>
                </a:lnTo>
                <a:close/>
                <a:moveTo>
                  <a:pt x="722" y="1871"/>
                </a:moveTo>
                <a:lnTo>
                  <a:pt x="722" y="2144"/>
                </a:lnTo>
                <a:lnTo>
                  <a:pt x="537" y="2144"/>
                </a:lnTo>
                <a:lnTo>
                  <a:pt x="537" y="1871"/>
                </a:lnTo>
                <a:lnTo>
                  <a:pt x="722" y="1871"/>
                </a:lnTo>
                <a:close/>
                <a:moveTo>
                  <a:pt x="722" y="2330"/>
                </a:moveTo>
                <a:lnTo>
                  <a:pt x="722" y="2619"/>
                </a:lnTo>
                <a:lnTo>
                  <a:pt x="537" y="2619"/>
                </a:lnTo>
                <a:lnTo>
                  <a:pt x="537" y="2330"/>
                </a:lnTo>
                <a:lnTo>
                  <a:pt x="722" y="2330"/>
                </a:lnTo>
                <a:close/>
                <a:moveTo>
                  <a:pt x="722" y="2804"/>
                </a:moveTo>
                <a:lnTo>
                  <a:pt x="722" y="3092"/>
                </a:lnTo>
                <a:lnTo>
                  <a:pt x="537" y="3092"/>
                </a:lnTo>
                <a:lnTo>
                  <a:pt x="537" y="2804"/>
                </a:lnTo>
                <a:lnTo>
                  <a:pt x="722" y="2804"/>
                </a:lnTo>
                <a:close/>
                <a:moveTo>
                  <a:pt x="722" y="3277"/>
                </a:moveTo>
                <a:lnTo>
                  <a:pt x="722" y="3566"/>
                </a:lnTo>
                <a:lnTo>
                  <a:pt x="537" y="3566"/>
                </a:lnTo>
                <a:lnTo>
                  <a:pt x="537" y="3277"/>
                </a:lnTo>
                <a:lnTo>
                  <a:pt x="722" y="3277"/>
                </a:lnTo>
                <a:close/>
                <a:moveTo>
                  <a:pt x="722" y="3752"/>
                </a:moveTo>
                <a:lnTo>
                  <a:pt x="722" y="4029"/>
                </a:lnTo>
                <a:lnTo>
                  <a:pt x="537" y="4029"/>
                </a:lnTo>
                <a:lnTo>
                  <a:pt x="537" y="3752"/>
                </a:lnTo>
                <a:lnTo>
                  <a:pt x="722" y="3752"/>
                </a:lnTo>
                <a:close/>
                <a:moveTo>
                  <a:pt x="1140" y="1871"/>
                </a:moveTo>
                <a:lnTo>
                  <a:pt x="1140" y="2144"/>
                </a:lnTo>
                <a:lnTo>
                  <a:pt x="954" y="2144"/>
                </a:lnTo>
                <a:lnTo>
                  <a:pt x="954" y="1871"/>
                </a:lnTo>
                <a:lnTo>
                  <a:pt x="1140" y="1871"/>
                </a:lnTo>
                <a:close/>
                <a:moveTo>
                  <a:pt x="1140" y="2330"/>
                </a:moveTo>
                <a:lnTo>
                  <a:pt x="1140" y="2619"/>
                </a:lnTo>
                <a:lnTo>
                  <a:pt x="954" y="2619"/>
                </a:lnTo>
                <a:lnTo>
                  <a:pt x="954" y="2330"/>
                </a:lnTo>
                <a:lnTo>
                  <a:pt x="1140" y="2330"/>
                </a:lnTo>
                <a:close/>
                <a:moveTo>
                  <a:pt x="1140" y="2804"/>
                </a:moveTo>
                <a:lnTo>
                  <a:pt x="1140" y="3092"/>
                </a:lnTo>
                <a:lnTo>
                  <a:pt x="954" y="3092"/>
                </a:lnTo>
                <a:lnTo>
                  <a:pt x="954" y="2804"/>
                </a:lnTo>
                <a:lnTo>
                  <a:pt x="1140" y="2804"/>
                </a:lnTo>
                <a:close/>
                <a:moveTo>
                  <a:pt x="1140" y="3277"/>
                </a:moveTo>
                <a:lnTo>
                  <a:pt x="1140" y="3566"/>
                </a:lnTo>
                <a:lnTo>
                  <a:pt x="954" y="3566"/>
                </a:lnTo>
                <a:lnTo>
                  <a:pt x="954" y="3277"/>
                </a:lnTo>
                <a:lnTo>
                  <a:pt x="1140" y="3277"/>
                </a:lnTo>
                <a:close/>
                <a:moveTo>
                  <a:pt x="1140" y="3752"/>
                </a:moveTo>
                <a:lnTo>
                  <a:pt x="1140" y="4029"/>
                </a:lnTo>
                <a:lnTo>
                  <a:pt x="954" y="4029"/>
                </a:lnTo>
                <a:lnTo>
                  <a:pt x="954" y="3752"/>
                </a:lnTo>
                <a:lnTo>
                  <a:pt x="1140" y="3752"/>
                </a:lnTo>
                <a:close/>
              </a:path>
            </a:pathLst>
          </a:custGeom>
          <a:solidFill>
            <a:srgbClr val="999999"/>
          </a:solidFill>
          <a:ln w="9525">
            <a:noFill/>
            <a:round/>
            <a:headEnd/>
            <a:tailEnd/>
          </a:ln>
        </p:spPr>
        <p:txBody>
          <a:bodyPr lIns="86421" tIns="43211" rIns="86421" bIns="4321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703" b="0" i="0" u="none" strike="noStrike" kern="0" cap="none" spc="0" normalizeH="0" baseline="0" noProof="0">
              <a:ln>
                <a:noFill/>
              </a:ln>
              <a:solidFill>
                <a:prstClr val="white"/>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59E53090-4507-4C86-A2D9-19288F4DC704}"/>
              </a:ext>
            </a:extLst>
          </p:cNvPr>
          <p:cNvGrpSpPr/>
          <p:nvPr/>
        </p:nvGrpSpPr>
        <p:grpSpPr>
          <a:xfrm>
            <a:off x="4109769" y="1167974"/>
            <a:ext cx="3708467" cy="1675429"/>
            <a:chOff x="2331276" y="1038739"/>
            <a:chExt cx="3920419" cy="1771180"/>
          </a:xfrm>
        </p:grpSpPr>
        <p:sp>
          <p:nvSpPr>
            <p:cNvPr id="44" name="Freeform 9">
              <a:extLst>
                <a:ext uri="{FF2B5EF4-FFF2-40B4-BE49-F238E27FC236}">
                  <a16:creationId xmlns:a16="http://schemas.microsoft.com/office/drawing/2014/main" id="{C9EA5971-DDC5-48CC-B40E-29E9E2231670}"/>
                </a:ext>
              </a:extLst>
            </p:cNvPr>
            <p:cNvSpPr>
              <a:spLocks/>
            </p:cNvSpPr>
            <p:nvPr/>
          </p:nvSpPr>
          <p:spPr bwMode="auto">
            <a:xfrm>
              <a:off x="3556899" y="2013461"/>
              <a:ext cx="686466" cy="665843"/>
            </a:xfrm>
            <a:custGeom>
              <a:avLst/>
              <a:gdLst>
                <a:gd name="T0" fmla="*/ 339 w 349"/>
                <a:gd name="T1" fmla="*/ 190 h 338"/>
                <a:gd name="T2" fmla="*/ 0 w 349"/>
                <a:gd name="T3" fmla="*/ 332 h 338"/>
                <a:gd name="T4" fmla="*/ 6 w 349"/>
                <a:gd name="T5" fmla="*/ 338 h 338"/>
                <a:gd name="T6" fmla="*/ 344 w 349"/>
                <a:gd name="T7" fmla="*/ 197 h 338"/>
                <a:gd name="T8" fmla="*/ 344 w 349"/>
                <a:gd name="T9" fmla="*/ 197 h 338"/>
                <a:gd name="T10" fmla="*/ 349 w 349"/>
                <a:gd name="T11" fmla="*/ 197 h 338"/>
                <a:gd name="T12" fmla="*/ 349 w 349"/>
                <a:gd name="T13" fmla="*/ 0 h 338"/>
                <a:gd name="T14" fmla="*/ 339 w 349"/>
                <a:gd name="T15" fmla="*/ 0 h 338"/>
                <a:gd name="T16" fmla="*/ 339 w 349"/>
                <a:gd name="T17" fmla="*/ 19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38">
                  <a:moveTo>
                    <a:pt x="339" y="190"/>
                  </a:moveTo>
                  <a:cubicBezTo>
                    <a:pt x="214" y="203"/>
                    <a:pt x="97" y="252"/>
                    <a:pt x="0" y="332"/>
                  </a:cubicBezTo>
                  <a:cubicBezTo>
                    <a:pt x="6" y="338"/>
                    <a:pt x="6" y="338"/>
                    <a:pt x="6" y="338"/>
                  </a:cubicBezTo>
                  <a:cubicBezTo>
                    <a:pt x="100" y="260"/>
                    <a:pt x="217" y="210"/>
                    <a:pt x="344" y="197"/>
                  </a:cubicBezTo>
                  <a:cubicBezTo>
                    <a:pt x="344" y="197"/>
                    <a:pt x="344" y="197"/>
                    <a:pt x="344" y="197"/>
                  </a:cubicBezTo>
                  <a:cubicBezTo>
                    <a:pt x="349" y="197"/>
                    <a:pt x="349" y="197"/>
                    <a:pt x="349" y="197"/>
                  </a:cubicBezTo>
                  <a:cubicBezTo>
                    <a:pt x="349" y="0"/>
                    <a:pt x="349" y="0"/>
                    <a:pt x="349" y="0"/>
                  </a:cubicBezTo>
                  <a:cubicBezTo>
                    <a:pt x="339" y="0"/>
                    <a:pt x="339" y="0"/>
                    <a:pt x="339" y="0"/>
                  </a:cubicBezTo>
                  <a:lnTo>
                    <a:pt x="339" y="190"/>
                  </a:lnTo>
                  <a:close/>
                </a:path>
              </a:pathLst>
            </a:custGeom>
            <a:solidFill>
              <a:schemeClr val="tx1">
                <a:lumMod val="60000"/>
                <a:lumOff val="40000"/>
              </a:schemeClr>
            </a:solidFill>
            <a:ln w="9525">
              <a:solidFill>
                <a:schemeClr val="tx1">
                  <a:lumMod val="60000"/>
                  <a:lumOff val="40000"/>
                </a:schemeClr>
              </a:solidFill>
              <a:round/>
              <a:headEnd/>
              <a:tailEnd/>
            </a:ln>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45" name="Freeform 39">
              <a:extLst>
                <a:ext uri="{FF2B5EF4-FFF2-40B4-BE49-F238E27FC236}">
                  <a16:creationId xmlns:a16="http://schemas.microsoft.com/office/drawing/2014/main" id="{1B717E06-65F0-475E-BFB2-E851B28CBA61}"/>
                </a:ext>
              </a:extLst>
            </p:cNvPr>
            <p:cNvSpPr>
              <a:spLocks/>
            </p:cNvSpPr>
            <p:nvPr/>
          </p:nvSpPr>
          <p:spPr bwMode="auto">
            <a:xfrm>
              <a:off x="3568684" y="2402360"/>
              <a:ext cx="690394" cy="407559"/>
            </a:xfrm>
            <a:custGeom>
              <a:avLst/>
              <a:gdLst>
                <a:gd name="T0" fmla="*/ 351 w 351"/>
                <a:gd name="T1" fmla="*/ 85 h 207"/>
                <a:gd name="T2" fmla="*/ 343 w 351"/>
                <a:gd name="T3" fmla="*/ 0 h 207"/>
                <a:gd name="T4" fmla="*/ 0 w 351"/>
                <a:gd name="T5" fmla="*/ 141 h 207"/>
                <a:gd name="T6" fmla="*/ 54 w 351"/>
                <a:gd name="T7" fmla="*/ 207 h 207"/>
                <a:gd name="T8" fmla="*/ 351 w 351"/>
                <a:gd name="T9" fmla="*/ 85 h 207"/>
              </a:gdLst>
              <a:ahLst/>
              <a:cxnLst>
                <a:cxn ang="0">
                  <a:pos x="T0" y="T1"/>
                </a:cxn>
                <a:cxn ang="0">
                  <a:pos x="T2" y="T3"/>
                </a:cxn>
                <a:cxn ang="0">
                  <a:pos x="T4" y="T5"/>
                </a:cxn>
                <a:cxn ang="0">
                  <a:pos x="T6" y="T7"/>
                </a:cxn>
                <a:cxn ang="0">
                  <a:pos x="T8" y="T9"/>
                </a:cxn>
              </a:cxnLst>
              <a:rect l="0" t="0" r="r" b="b"/>
              <a:pathLst>
                <a:path w="351" h="207">
                  <a:moveTo>
                    <a:pt x="351" y="85"/>
                  </a:moveTo>
                  <a:cubicBezTo>
                    <a:pt x="343" y="0"/>
                    <a:pt x="343" y="0"/>
                    <a:pt x="343" y="0"/>
                  </a:cubicBezTo>
                  <a:cubicBezTo>
                    <a:pt x="343" y="0"/>
                    <a:pt x="153" y="0"/>
                    <a:pt x="0" y="141"/>
                  </a:cubicBezTo>
                  <a:cubicBezTo>
                    <a:pt x="54" y="207"/>
                    <a:pt x="54" y="207"/>
                    <a:pt x="54" y="207"/>
                  </a:cubicBezTo>
                  <a:cubicBezTo>
                    <a:pt x="136" y="139"/>
                    <a:pt x="239" y="95"/>
                    <a:pt x="351" y="85"/>
                  </a:cubicBezTo>
                  <a:close/>
                </a:path>
              </a:pathLst>
            </a:custGeom>
            <a:solidFill>
              <a:schemeClr val="tx1">
                <a:lumMod val="60000"/>
                <a:lumOff val="40000"/>
              </a:schemeClr>
            </a:solidFill>
            <a:ln w="9525">
              <a:solidFill>
                <a:schemeClr val="tx1">
                  <a:lumMod val="60000"/>
                  <a:lumOff val="40000"/>
                </a:schemeClr>
              </a:solidFill>
              <a:round/>
              <a:headEnd/>
              <a:tailEnd/>
            </a:ln>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46" name="TextBox 45">
              <a:extLst>
                <a:ext uri="{FF2B5EF4-FFF2-40B4-BE49-F238E27FC236}">
                  <a16:creationId xmlns:a16="http://schemas.microsoft.com/office/drawing/2014/main" id="{6EFEE138-A95E-4163-A593-9F5437257303}"/>
                </a:ext>
              </a:extLst>
            </p:cNvPr>
            <p:cNvSpPr txBox="1"/>
            <p:nvPr/>
          </p:nvSpPr>
          <p:spPr>
            <a:xfrm>
              <a:off x="2331276" y="1038739"/>
              <a:ext cx="3920419" cy="467723"/>
            </a:xfrm>
            <a:prstGeom prst="rect">
              <a:avLst/>
            </a:prstGeom>
            <a:noFill/>
          </p:spPr>
          <p:txBody>
            <a:bodyPr wrap="square" lIns="0" tIns="34553" rIns="0" bIns="0" rtlCol="0">
              <a:spAutoFit/>
            </a:bodyPr>
            <a:lstStyle/>
            <a:p>
              <a:pPr marL="0" marR="0" lvl="0" indent="0" algn="ctr" defTabSz="914400" rtl="0" eaLnBrk="1" fontAlgn="auto" latinLnBrk="0" hangingPunct="1">
                <a:lnSpc>
                  <a:spcPct val="100000"/>
                </a:lnSpc>
                <a:spcBef>
                  <a:spcPts val="0"/>
                </a:spcBef>
                <a:spcAft>
                  <a:spcPts val="568"/>
                </a:spcAft>
                <a:buClr>
                  <a:srgbClr val="FFE600"/>
                </a:buClr>
                <a:buSzPct val="70000"/>
                <a:buFontTx/>
                <a:buNone/>
                <a:tabLst/>
                <a:defRPr/>
              </a:pPr>
              <a:r>
                <a:rPr kumimoji="0" lang="en-IN" sz="1324" b="0" i="0" u="none" strike="noStrike" kern="0" cap="none" spc="0" normalizeH="0" baseline="0" noProof="0" dirty="0">
                  <a:ln>
                    <a:noFill/>
                  </a:ln>
                  <a:solidFill>
                    <a:prstClr val="white"/>
                  </a:solidFill>
                  <a:effectLst/>
                  <a:uLnTx/>
                  <a:uFillTx/>
                  <a:latin typeface="Arial"/>
                  <a:ea typeface="+mn-ea"/>
                  <a:cs typeface="+mn-cs"/>
                </a:rPr>
                <a:t>Change in Key Managerial Personnel/ resignation of independent director</a:t>
              </a:r>
            </a:p>
          </p:txBody>
        </p:sp>
        <p:sp>
          <p:nvSpPr>
            <p:cNvPr id="47" name="Freeform 126">
              <a:extLst>
                <a:ext uri="{FF2B5EF4-FFF2-40B4-BE49-F238E27FC236}">
                  <a16:creationId xmlns:a16="http://schemas.microsoft.com/office/drawing/2014/main" id="{3094651C-C4B2-41C0-8D3A-02FF81CD15C6}"/>
                </a:ext>
              </a:extLst>
            </p:cNvPr>
            <p:cNvSpPr>
              <a:spLocks noChangeAspect="1" noEditPoints="1"/>
            </p:cNvSpPr>
            <p:nvPr/>
          </p:nvSpPr>
          <p:spPr bwMode="auto">
            <a:xfrm>
              <a:off x="4104817" y="1554671"/>
              <a:ext cx="239701" cy="310081"/>
            </a:xfrm>
            <a:custGeom>
              <a:avLst/>
              <a:gdLst>
                <a:gd name="T0" fmla="*/ 2147483647 w 3688"/>
                <a:gd name="T1" fmla="*/ 2147483647 h 4763"/>
                <a:gd name="T2" fmla="*/ 2147483647 w 3688"/>
                <a:gd name="T3" fmla="*/ 2147483647 h 4763"/>
                <a:gd name="T4" fmla="*/ 2147483647 w 3688"/>
                <a:gd name="T5" fmla="*/ 2147483647 h 4763"/>
                <a:gd name="T6" fmla="*/ 2147483647 w 3688"/>
                <a:gd name="T7" fmla="*/ 2147483647 h 4763"/>
                <a:gd name="T8" fmla="*/ 2147483647 w 3688"/>
                <a:gd name="T9" fmla="*/ 2147483647 h 4763"/>
                <a:gd name="T10" fmla="*/ 2147483647 w 3688"/>
                <a:gd name="T11" fmla="*/ 0 h 4763"/>
                <a:gd name="T12" fmla="*/ 2147483647 w 3688"/>
                <a:gd name="T13" fmla="*/ 2147483647 h 4763"/>
                <a:gd name="T14" fmla="*/ 2147483647 w 3688"/>
                <a:gd name="T15" fmla="*/ 2147483647 h 4763"/>
                <a:gd name="T16" fmla="*/ 2147483647 w 3688"/>
                <a:gd name="T17" fmla="*/ 2147483647 h 4763"/>
                <a:gd name="T18" fmla="*/ 2147483647 w 3688"/>
                <a:gd name="T19" fmla="*/ 2147483647 h 4763"/>
                <a:gd name="T20" fmla="*/ 2147483647 w 3688"/>
                <a:gd name="T21" fmla="*/ 2147483647 h 4763"/>
                <a:gd name="T22" fmla="*/ 2147483647 w 3688"/>
                <a:gd name="T23" fmla="*/ 2147483647 h 4763"/>
                <a:gd name="T24" fmla="*/ 2147483647 w 3688"/>
                <a:gd name="T25" fmla="*/ 2147483647 h 4763"/>
                <a:gd name="T26" fmla="*/ 2147483647 w 3688"/>
                <a:gd name="T27" fmla="*/ 2147483647 h 4763"/>
                <a:gd name="T28" fmla="*/ 2147483647 w 3688"/>
                <a:gd name="T29" fmla="*/ 2147483647 h 4763"/>
                <a:gd name="T30" fmla="*/ 2147483647 w 3688"/>
                <a:gd name="T31" fmla="*/ 2147483647 h 4763"/>
                <a:gd name="T32" fmla="*/ 2147483647 w 3688"/>
                <a:gd name="T33" fmla="*/ 2147483647 h 4763"/>
                <a:gd name="T34" fmla="*/ 2147483647 w 3688"/>
                <a:gd name="T35" fmla="*/ 2147483647 h 4763"/>
                <a:gd name="T36" fmla="*/ 2147483647 w 3688"/>
                <a:gd name="T37" fmla="*/ 2147483647 h 4763"/>
                <a:gd name="T38" fmla="*/ 2147483647 w 3688"/>
                <a:gd name="T39" fmla="*/ 2147483647 h 4763"/>
                <a:gd name="T40" fmla="*/ 2147483647 w 3688"/>
                <a:gd name="T41" fmla="*/ 2147483647 h 4763"/>
                <a:gd name="T42" fmla="*/ 2147483647 w 3688"/>
                <a:gd name="T43" fmla="*/ 2147483647 h 4763"/>
                <a:gd name="T44" fmla="*/ 2147483647 w 3688"/>
                <a:gd name="T45" fmla="*/ 2147483647 h 4763"/>
                <a:gd name="T46" fmla="*/ 2147483647 w 3688"/>
                <a:gd name="T47" fmla="*/ 2147483647 h 4763"/>
                <a:gd name="T48" fmla="*/ 2147483647 w 3688"/>
                <a:gd name="T49" fmla="*/ 2147483647 h 4763"/>
                <a:gd name="T50" fmla="*/ 2147483647 w 3688"/>
                <a:gd name="T51" fmla="*/ 2147483647 h 4763"/>
                <a:gd name="T52" fmla="*/ 2147483647 w 3688"/>
                <a:gd name="T53" fmla="*/ 2147483647 h 4763"/>
                <a:gd name="T54" fmla="*/ 2147483647 w 3688"/>
                <a:gd name="T55" fmla="*/ 2147483647 h 4763"/>
                <a:gd name="T56" fmla="*/ 2147483647 w 3688"/>
                <a:gd name="T57" fmla="*/ 2147483647 h 4763"/>
                <a:gd name="T58" fmla="*/ 2147483647 w 3688"/>
                <a:gd name="T59" fmla="*/ 2147483647 h 4763"/>
                <a:gd name="T60" fmla="*/ 2147483647 w 3688"/>
                <a:gd name="T61" fmla="*/ 2147483647 h 4763"/>
                <a:gd name="T62" fmla="*/ 2147483647 w 3688"/>
                <a:gd name="T63" fmla="*/ 2147483647 h 4763"/>
                <a:gd name="T64" fmla="*/ 2147483647 w 3688"/>
                <a:gd name="T65" fmla="*/ 2147483647 h 4763"/>
                <a:gd name="T66" fmla="*/ 2147483647 w 3688"/>
                <a:gd name="T67" fmla="*/ 2147483647 h 4763"/>
                <a:gd name="T68" fmla="*/ 2147483647 w 3688"/>
                <a:gd name="T69" fmla="*/ 2147483647 h 4763"/>
                <a:gd name="T70" fmla="*/ 2147483647 w 3688"/>
                <a:gd name="T71" fmla="*/ 2147483647 h 4763"/>
                <a:gd name="T72" fmla="*/ 2147483647 w 3688"/>
                <a:gd name="T73" fmla="*/ 2147483647 h 4763"/>
                <a:gd name="T74" fmla="*/ 2147483647 w 3688"/>
                <a:gd name="T75" fmla="*/ 2147483647 h 4763"/>
                <a:gd name="T76" fmla="*/ 2147483647 w 3688"/>
                <a:gd name="T77" fmla="*/ 2147483647 h 4763"/>
                <a:gd name="T78" fmla="*/ 2147483647 w 3688"/>
                <a:gd name="T79" fmla="*/ 2147483647 h 4763"/>
                <a:gd name="T80" fmla="*/ 2147483647 w 3688"/>
                <a:gd name="T81" fmla="*/ 2147483647 h 4763"/>
                <a:gd name="T82" fmla="*/ 2147483647 w 3688"/>
                <a:gd name="T83" fmla="*/ 2147483647 h 4763"/>
                <a:gd name="T84" fmla="*/ 2147483647 w 3688"/>
                <a:gd name="T85" fmla="*/ 2147483647 h 4763"/>
                <a:gd name="T86" fmla="*/ 2147483647 w 3688"/>
                <a:gd name="T87" fmla="*/ 2147483647 h 4763"/>
                <a:gd name="T88" fmla="*/ 2147483647 w 3688"/>
                <a:gd name="T89" fmla="*/ 2147483647 h 4763"/>
                <a:gd name="T90" fmla="*/ 2147483647 w 3688"/>
                <a:gd name="T91" fmla="*/ 2147483647 h 4763"/>
                <a:gd name="T92" fmla="*/ 2147483647 w 3688"/>
                <a:gd name="T93" fmla="*/ 2147483647 h 4763"/>
                <a:gd name="T94" fmla="*/ 2147483647 w 3688"/>
                <a:gd name="T95" fmla="*/ 2147483647 h 4763"/>
                <a:gd name="T96" fmla="*/ 2147483647 w 3688"/>
                <a:gd name="T97" fmla="*/ 2147483647 h 4763"/>
                <a:gd name="T98" fmla="*/ 2147483647 w 3688"/>
                <a:gd name="T99" fmla="*/ 2147483647 h 4763"/>
                <a:gd name="T100" fmla="*/ 2147483647 w 3688"/>
                <a:gd name="T101" fmla="*/ 2147483647 h 4763"/>
                <a:gd name="T102" fmla="*/ 2147483647 w 3688"/>
                <a:gd name="T103" fmla="*/ 2147483647 h 4763"/>
                <a:gd name="T104" fmla="*/ 2147483647 w 3688"/>
                <a:gd name="T105" fmla="*/ 2147483647 h 4763"/>
                <a:gd name="T106" fmla="*/ 2147483647 w 3688"/>
                <a:gd name="T107" fmla="*/ 2147483647 h 4763"/>
                <a:gd name="T108" fmla="*/ 2147483647 w 3688"/>
                <a:gd name="T109" fmla="*/ 2147483647 h 4763"/>
                <a:gd name="T110" fmla="*/ 2147483647 w 3688"/>
                <a:gd name="T111" fmla="*/ 2147483647 h 4763"/>
                <a:gd name="T112" fmla="*/ 2147483647 w 3688"/>
                <a:gd name="T113" fmla="*/ 2147483647 h 4763"/>
                <a:gd name="T114" fmla="*/ 2147483647 w 3688"/>
                <a:gd name="T115" fmla="*/ 2147483647 h 4763"/>
                <a:gd name="T116" fmla="*/ 2147483647 w 3688"/>
                <a:gd name="T117" fmla="*/ 2147483647 h 4763"/>
                <a:gd name="T118" fmla="*/ 2147483647 w 3688"/>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88"/>
                <a:gd name="T181" fmla="*/ 0 h 4763"/>
                <a:gd name="T182" fmla="*/ 3688 w 3688"/>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88" h="4763">
                  <a:moveTo>
                    <a:pt x="1819" y="0"/>
                  </a:moveTo>
                  <a:lnTo>
                    <a:pt x="1819" y="0"/>
                  </a:lnTo>
                  <a:lnTo>
                    <a:pt x="1847" y="1"/>
                  </a:lnTo>
                  <a:lnTo>
                    <a:pt x="1874" y="5"/>
                  </a:lnTo>
                  <a:lnTo>
                    <a:pt x="1901" y="14"/>
                  </a:lnTo>
                  <a:lnTo>
                    <a:pt x="1926" y="24"/>
                  </a:lnTo>
                  <a:lnTo>
                    <a:pt x="1950" y="37"/>
                  </a:lnTo>
                  <a:lnTo>
                    <a:pt x="1973" y="53"/>
                  </a:lnTo>
                  <a:lnTo>
                    <a:pt x="1993" y="70"/>
                  </a:lnTo>
                  <a:lnTo>
                    <a:pt x="2012" y="89"/>
                  </a:lnTo>
                  <a:lnTo>
                    <a:pt x="2030" y="111"/>
                  </a:lnTo>
                  <a:lnTo>
                    <a:pt x="2045" y="134"/>
                  </a:lnTo>
                  <a:lnTo>
                    <a:pt x="2058" y="160"/>
                  </a:lnTo>
                  <a:lnTo>
                    <a:pt x="2071" y="185"/>
                  </a:lnTo>
                  <a:lnTo>
                    <a:pt x="2079" y="214"/>
                  </a:lnTo>
                  <a:lnTo>
                    <a:pt x="2085" y="242"/>
                  </a:lnTo>
                  <a:lnTo>
                    <a:pt x="2089" y="272"/>
                  </a:lnTo>
                  <a:lnTo>
                    <a:pt x="2091" y="303"/>
                  </a:lnTo>
                  <a:lnTo>
                    <a:pt x="2091" y="375"/>
                  </a:lnTo>
                  <a:lnTo>
                    <a:pt x="2089" y="406"/>
                  </a:lnTo>
                  <a:lnTo>
                    <a:pt x="2085" y="435"/>
                  </a:lnTo>
                  <a:lnTo>
                    <a:pt x="2079" y="464"/>
                  </a:lnTo>
                  <a:lnTo>
                    <a:pt x="2071" y="491"/>
                  </a:lnTo>
                  <a:lnTo>
                    <a:pt x="2058" y="518"/>
                  </a:lnTo>
                  <a:lnTo>
                    <a:pt x="2045" y="542"/>
                  </a:lnTo>
                  <a:lnTo>
                    <a:pt x="2030" y="567"/>
                  </a:lnTo>
                  <a:lnTo>
                    <a:pt x="2012" y="588"/>
                  </a:lnTo>
                  <a:lnTo>
                    <a:pt x="1993" y="607"/>
                  </a:lnTo>
                  <a:lnTo>
                    <a:pt x="1973" y="625"/>
                  </a:lnTo>
                  <a:lnTo>
                    <a:pt x="1950" y="640"/>
                  </a:lnTo>
                  <a:lnTo>
                    <a:pt x="1926" y="653"/>
                  </a:lnTo>
                  <a:lnTo>
                    <a:pt x="1901" y="664"/>
                  </a:lnTo>
                  <a:lnTo>
                    <a:pt x="1874" y="671"/>
                  </a:lnTo>
                  <a:lnTo>
                    <a:pt x="1847" y="676"/>
                  </a:lnTo>
                  <a:lnTo>
                    <a:pt x="1819" y="678"/>
                  </a:lnTo>
                  <a:lnTo>
                    <a:pt x="1791" y="676"/>
                  </a:lnTo>
                  <a:lnTo>
                    <a:pt x="1764" y="671"/>
                  </a:lnTo>
                  <a:lnTo>
                    <a:pt x="1738" y="664"/>
                  </a:lnTo>
                  <a:lnTo>
                    <a:pt x="1712" y="653"/>
                  </a:lnTo>
                  <a:lnTo>
                    <a:pt x="1688" y="640"/>
                  </a:lnTo>
                  <a:lnTo>
                    <a:pt x="1666" y="625"/>
                  </a:lnTo>
                  <a:lnTo>
                    <a:pt x="1646" y="607"/>
                  </a:lnTo>
                  <a:lnTo>
                    <a:pt x="1626" y="588"/>
                  </a:lnTo>
                  <a:lnTo>
                    <a:pt x="1609" y="567"/>
                  </a:lnTo>
                  <a:lnTo>
                    <a:pt x="1593" y="542"/>
                  </a:lnTo>
                  <a:lnTo>
                    <a:pt x="1580" y="518"/>
                  </a:lnTo>
                  <a:lnTo>
                    <a:pt x="1569" y="491"/>
                  </a:lnTo>
                  <a:lnTo>
                    <a:pt x="1559" y="464"/>
                  </a:lnTo>
                  <a:lnTo>
                    <a:pt x="1553" y="435"/>
                  </a:lnTo>
                  <a:lnTo>
                    <a:pt x="1549" y="406"/>
                  </a:lnTo>
                  <a:lnTo>
                    <a:pt x="1547" y="375"/>
                  </a:lnTo>
                  <a:lnTo>
                    <a:pt x="1547" y="303"/>
                  </a:lnTo>
                  <a:lnTo>
                    <a:pt x="1549" y="272"/>
                  </a:lnTo>
                  <a:lnTo>
                    <a:pt x="1553" y="242"/>
                  </a:lnTo>
                  <a:lnTo>
                    <a:pt x="1559" y="214"/>
                  </a:lnTo>
                  <a:lnTo>
                    <a:pt x="1569" y="185"/>
                  </a:lnTo>
                  <a:lnTo>
                    <a:pt x="1580" y="160"/>
                  </a:lnTo>
                  <a:lnTo>
                    <a:pt x="1593" y="134"/>
                  </a:lnTo>
                  <a:lnTo>
                    <a:pt x="1609" y="111"/>
                  </a:lnTo>
                  <a:lnTo>
                    <a:pt x="1626" y="89"/>
                  </a:lnTo>
                  <a:lnTo>
                    <a:pt x="1646" y="70"/>
                  </a:lnTo>
                  <a:lnTo>
                    <a:pt x="1666" y="53"/>
                  </a:lnTo>
                  <a:lnTo>
                    <a:pt x="1689" y="37"/>
                  </a:lnTo>
                  <a:lnTo>
                    <a:pt x="1712" y="24"/>
                  </a:lnTo>
                  <a:lnTo>
                    <a:pt x="1738" y="14"/>
                  </a:lnTo>
                  <a:lnTo>
                    <a:pt x="1764" y="5"/>
                  </a:lnTo>
                  <a:lnTo>
                    <a:pt x="1791" y="1"/>
                  </a:lnTo>
                  <a:lnTo>
                    <a:pt x="1819" y="0"/>
                  </a:lnTo>
                  <a:close/>
                  <a:moveTo>
                    <a:pt x="2022" y="212"/>
                  </a:moveTo>
                  <a:lnTo>
                    <a:pt x="2022" y="212"/>
                  </a:lnTo>
                  <a:lnTo>
                    <a:pt x="2029" y="234"/>
                  </a:lnTo>
                  <a:lnTo>
                    <a:pt x="2033" y="256"/>
                  </a:lnTo>
                  <a:lnTo>
                    <a:pt x="2035" y="279"/>
                  </a:lnTo>
                  <a:lnTo>
                    <a:pt x="2037" y="303"/>
                  </a:lnTo>
                  <a:lnTo>
                    <a:pt x="2037" y="375"/>
                  </a:lnTo>
                  <a:lnTo>
                    <a:pt x="2035" y="400"/>
                  </a:lnTo>
                  <a:lnTo>
                    <a:pt x="2033" y="426"/>
                  </a:lnTo>
                  <a:lnTo>
                    <a:pt x="2027" y="450"/>
                  </a:lnTo>
                  <a:lnTo>
                    <a:pt x="2019" y="473"/>
                  </a:lnTo>
                  <a:lnTo>
                    <a:pt x="2010" y="495"/>
                  </a:lnTo>
                  <a:lnTo>
                    <a:pt x="1999" y="515"/>
                  </a:lnTo>
                  <a:lnTo>
                    <a:pt x="1987" y="534"/>
                  </a:lnTo>
                  <a:lnTo>
                    <a:pt x="1972" y="552"/>
                  </a:lnTo>
                  <a:lnTo>
                    <a:pt x="1957" y="568"/>
                  </a:lnTo>
                  <a:lnTo>
                    <a:pt x="1939" y="582"/>
                  </a:lnTo>
                  <a:lnTo>
                    <a:pt x="1922" y="594"/>
                  </a:lnTo>
                  <a:lnTo>
                    <a:pt x="1903" y="605"/>
                  </a:lnTo>
                  <a:lnTo>
                    <a:pt x="1883" y="613"/>
                  </a:lnTo>
                  <a:lnTo>
                    <a:pt x="1862" y="618"/>
                  </a:lnTo>
                  <a:lnTo>
                    <a:pt x="1841" y="622"/>
                  </a:lnTo>
                  <a:lnTo>
                    <a:pt x="1819" y="623"/>
                  </a:lnTo>
                  <a:lnTo>
                    <a:pt x="1797" y="622"/>
                  </a:lnTo>
                  <a:lnTo>
                    <a:pt x="1776" y="618"/>
                  </a:lnTo>
                  <a:lnTo>
                    <a:pt x="1755" y="613"/>
                  </a:lnTo>
                  <a:lnTo>
                    <a:pt x="1736" y="605"/>
                  </a:lnTo>
                  <a:lnTo>
                    <a:pt x="1718" y="594"/>
                  </a:lnTo>
                  <a:lnTo>
                    <a:pt x="1699" y="582"/>
                  </a:lnTo>
                  <a:lnTo>
                    <a:pt x="1682" y="568"/>
                  </a:lnTo>
                  <a:lnTo>
                    <a:pt x="1666" y="552"/>
                  </a:lnTo>
                  <a:lnTo>
                    <a:pt x="1653" y="534"/>
                  </a:lnTo>
                  <a:lnTo>
                    <a:pt x="1639" y="515"/>
                  </a:lnTo>
                  <a:lnTo>
                    <a:pt x="1628" y="495"/>
                  </a:lnTo>
                  <a:lnTo>
                    <a:pt x="1619" y="473"/>
                  </a:lnTo>
                  <a:lnTo>
                    <a:pt x="1612" y="450"/>
                  </a:lnTo>
                  <a:lnTo>
                    <a:pt x="1607" y="426"/>
                  </a:lnTo>
                  <a:lnTo>
                    <a:pt x="1603" y="400"/>
                  </a:lnTo>
                  <a:lnTo>
                    <a:pt x="1601" y="375"/>
                  </a:lnTo>
                  <a:lnTo>
                    <a:pt x="1601" y="303"/>
                  </a:lnTo>
                  <a:lnTo>
                    <a:pt x="1603" y="281"/>
                  </a:lnTo>
                  <a:lnTo>
                    <a:pt x="1605" y="260"/>
                  </a:lnTo>
                  <a:lnTo>
                    <a:pt x="1608" y="241"/>
                  </a:lnTo>
                  <a:lnTo>
                    <a:pt x="1613" y="220"/>
                  </a:lnTo>
                  <a:lnTo>
                    <a:pt x="1620" y="210"/>
                  </a:lnTo>
                  <a:lnTo>
                    <a:pt x="1628" y="199"/>
                  </a:lnTo>
                  <a:lnTo>
                    <a:pt x="1636" y="189"/>
                  </a:lnTo>
                  <a:lnTo>
                    <a:pt x="1646" y="181"/>
                  </a:lnTo>
                  <a:lnTo>
                    <a:pt x="1655" y="173"/>
                  </a:lnTo>
                  <a:lnTo>
                    <a:pt x="1666" y="165"/>
                  </a:lnTo>
                  <a:lnTo>
                    <a:pt x="1688" y="151"/>
                  </a:lnTo>
                  <a:lnTo>
                    <a:pt x="1700" y="165"/>
                  </a:lnTo>
                  <a:lnTo>
                    <a:pt x="1713" y="176"/>
                  </a:lnTo>
                  <a:lnTo>
                    <a:pt x="1728" y="187"/>
                  </a:lnTo>
                  <a:lnTo>
                    <a:pt x="1743" y="195"/>
                  </a:lnTo>
                  <a:lnTo>
                    <a:pt x="1761" y="202"/>
                  </a:lnTo>
                  <a:lnTo>
                    <a:pt x="1778" y="207"/>
                  </a:lnTo>
                  <a:lnTo>
                    <a:pt x="1796" y="210"/>
                  </a:lnTo>
                  <a:lnTo>
                    <a:pt x="1815" y="211"/>
                  </a:lnTo>
                  <a:lnTo>
                    <a:pt x="1834" y="210"/>
                  </a:lnTo>
                  <a:lnTo>
                    <a:pt x="1853" y="207"/>
                  </a:lnTo>
                  <a:lnTo>
                    <a:pt x="1870" y="202"/>
                  </a:lnTo>
                  <a:lnTo>
                    <a:pt x="1888" y="193"/>
                  </a:lnTo>
                  <a:lnTo>
                    <a:pt x="1904" y="184"/>
                  </a:lnTo>
                  <a:lnTo>
                    <a:pt x="1919" y="173"/>
                  </a:lnTo>
                  <a:lnTo>
                    <a:pt x="1933" y="161"/>
                  </a:lnTo>
                  <a:lnTo>
                    <a:pt x="1945" y="147"/>
                  </a:lnTo>
                  <a:lnTo>
                    <a:pt x="1968" y="160"/>
                  </a:lnTo>
                  <a:lnTo>
                    <a:pt x="1979" y="168"/>
                  </a:lnTo>
                  <a:lnTo>
                    <a:pt x="1988" y="174"/>
                  </a:lnTo>
                  <a:lnTo>
                    <a:pt x="1997" y="183"/>
                  </a:lnTo>
                  <a:lnTo>
                    <a:pt x="2007" y="192"/>
                  </a:lnTo>
                  <a:lnTo>
                    <a:pt x="2015" y="202"/>
                  </a:lnTo>
                  <a:lnTo>
                    <a:pt x="2022" y="212"/>
                  </a:lnTo>
                  <a:close/>
                  <a:moveTo>
                    <a:pt x="3073" y="1083"/>
                  </a:moveTo>
                  <a:lnTo>
                    <a:pt x="3073" y="1083"/>
                  </a:lnTo>
                  <a:lnTo>
                    <a:pt x="3100" y="1082"/>
                  </a:lnTo>
                  <a:lnTo>
                    <a:pt x="3127" y="1078"/>
                  </a:lnTo>
                  <a:lnTo>
                    <a:pt x="3151" y="1070"/>
                  </a:lnTo>
                  <a:lnTo>
                    <a:pt x="3175" y="1060"/>
                  </a:lnTo>
                  <a:lnTo>
                    <a:pt x="3198" y="1048"/>
                  </a:lnTo>
                  <a:lnTo>
                    <a:pt x="3220" y="1033"/>
                  </a:lnTo>
                  <a:lnTo>
                    <a:pt x="3239" y="1017"/>
                  </a:lnTo>
                  <a:lnTo>
                    <a:pt x="3258" y="998"/>
                  </a:lnTo>
                  <a:lnTo>
                    <a:pt x="3274" y="976"/>
                  </a:lnTo>
                  <a:lnTo>
                    <a:pt x="3289" y="955"/>
                  </a:lnTo>
                  <a:lnTo>
                    <a:pt x="3303" y="930"/>
                  </a:lnTo>
                  <a:lnTo>
                    <a:pt x="3313" y="906"/>
                  </a:lnTo>
                  <a:lnTo>
                    <a:pt x="3321" y="879"/>
                  </a:lnTo>
                  <a:lnTo>
                    <a:pt x="3327" y="852"/>
                  </a:lnTo>
                  <a:lnTo>
                    <a:pt x="3331" y="824"/>
                  </a:lnTo>
                  <a:lnTo>
                    <a:pt x="3332" y="795"/>
                  </a:lnTo>
                  <a:lnTo>
                    <a:pt x="3332" y="726"/>
                  </a:lnTo>
                  <a:lnTo>
                    <a:pt x="3331" y="696"/>
                  </a:lnTo>
                  <a:lnTo>
                    <a:pt x="3327" y="668"/>
                  </a:lnTo>
                  <a:lnTo>
                    <a:pt x="3321" y="641"/>
                  </a:lnTo>
                  <a:lnTo>
                    <a:pt x="3313" y="614"/>
                  </a:lnTo>
                  <a:lnTo>
                    <a:pt x="3303" y="590"/>
                  </a:lnTo>
                  <a:lnTo>
                    <a:pt x="3289" y="565"/>
                  </a:lnTo>
                  <a:lnTo>
                    <a:pt x="3274" y="544"/>
                  </a:lnTo>
                  <a:lnTo>
                    <a:pt x="3258" y="522"/>
                  </a:lnTo>
                  <a:lnTo>
                    <a:pt x="3239" y="504"/>
                  </a:lnTo>
                  <a:lnTo>
                    <a:pt x="3220" y="487"/>
                  </a:lnTo>
                  <a:lnTo>
                    <a:pt x="3198" y="472"/>
                  </a:lnTo>
                  <a:lnTo>
                    <a:pt x="3175" y="460"/>
                  </a:lnTo>
                  <a:lnTo>
                    <a:pt x="3151" y="450"/>
                  </a:lnTo>
                  <a:lnTo>
                    <a:pt x="3127" y="442"/>
                  </a:lnTo>
                  <a:lnTo>
                    <a:pt x="3100" y="438"/>
                  </a:lnTo>
                  <a:lnTo>
                    <a:pt x="3073" y="437"/>
                  </a:lnTo>
                  <a:lnTo>
                    <a:pt x="3046" y="438"/>
                  </a:lnTo>
                  <a:lnTo>
                    <a:pt x="3020" y="442"/>
                  </a:lnTo>
                  <a:lnTo>
                    <a:pt x="2996" y="450"/>
                  </a:lnTo>
                  <a:lnTo>
                    <a:pt x="2971" y="460"/>
                  </a:lnTo>
                  <a:lnTo>
                    <a:pt x="2948" y="472"/>
                  </a:lnTo>
                  <a:lnTo>
                    <a:pt x="2927" y="487"/>
                  </a:lnTo>
                  <a:lnTo>
                    <a:pt x="2908" y="504"/>
                  </a:lnTo>
                  <a:lnTo>
                    <a:pt x="2889" y="522"/>
                  </a:lnTo>
                  <a:lnTo>
                    <a:pt x="2873" y="544"/>
                  </a:lnTo>
                  <a:lnTo>
                    <a:pt x="2858" y="565"/>
                  </a:lnTo>
                  <a:lnTo>
                    <a:pt x="2844" y="590"/>
                  </a:lnTo>
                  <a:lnTo>
                    <a:pt x="2833" y="614"/>
                  </a:lnTo>
                  <a:lnTo>
                    <a:pt x="2825" y="641"/>
                  </a:lnTo>
                  <a:lnTo>
                    <a:pt x="2818" y="668"/>
                  </a:lnTo>
                  <a:lnTo>
                    <a:pt x="2816" y="696"/>
                  </a:lnTo>
                  <a:lnTo>
                    <a:pt x="2814" y="726"/>
                  </a:lnTo>
                  <a:lnTo>
                    <a:pt x="2814" y="795"/>
                  </a:lnTo>
                  <a:lnTo>
                    <a:pt x="2816" y="824"/>
                  </a:lnTo>
                  <a:lnTo>
                    <a:pt x="2818" y="852"/>
                  </a:lnTo>
                  <a:lnTo>
                    <a:pt x="2825" y="879"/>
                  </a:lnTo>
                  <a:lnTo>
                    <a:pt x="2833" y="906"/>
                  </a:lnTo>
                  <a:lnTo>
                    <a:pt x="2844" y="930"/>
                  </a:lnTo>
                  <a:lnTo>
                    <a:pt x="2858" y="955"/>
                  </a:lnTo>
                  <a:lnTo>
                    <a:pt x="2873" y="976"/>
                  </a:lnTo>
                  <a:lnTo>
                    <a:pt x="2889" y="998"/>
                  </a:lnTo>
                  <a:lnTo>
                    <a:pt x="2908" y="1017"/>
                  </a:lnTo>
                  <a:lnTo>
                    <a:pt x="2927" y="1033"/>
                  </a:lnTo>
                  <a:lnTo>
                    <a:pt x="2948" y="1048"/>
                  </a:lnTo>
                  <a:lnTo>
                    <a:pt x="2971" y="1060"/>
                  </a:lnTo>
                  <a:lnTo>
                    <a:pt x="2996" y="1070"/>
                  </a:lnTo>
                  <a:lnTo>
                    <a:pt x="3020" y="1078"/>
                  </a:lnTo>
                  <a:lnTo>
                    <a:pt x="3046" y="1082"/>
                  </a:lnTo>
                  <a:lnTo>
                    <a:pt x="3073" y="1083"/>
                  </a:lnTo>
                  <a:close/>
                  <a:moveTo>
                    <a:pt x="2868" y="726"/>
                  </a:moveTo>
                  <a:lnTo>
                    <a:pt x="2868" y="726"/>
                  </a:lnTo>
                  <a:lnTo>
                    <a:pt x="2868" y="702"/>
                  </a:lnTo>
                  <a:lnTo>
                    <a:pt x="2873" y="678"/>
                  </a:lnTo>
                  <a:lnTo>
                    <a:pt x="2878" y="655"/>
                  </a:lnTo>
                  <a:lnTo>
                    <a:pt x="2885" y="633"/>
                  </a:lnTo>
                  <a:lnTo>
                    <a:pt x="2893" y="613"/>
                  </a:lnTo>
                  <a:lnTo>
                    <a:pt x="2904" y="594"/>
                  </a:lnTo>
                  <a:lnTo>
                    <a:pt x="2916" y="575"/>
                  </a:lnTo>
                  <a:lnTo>
                    <a:pt x="2929" y="559"/>
                  </a:lnTo>
                  <a:lnTo>
                    <a:pt x="2944" y="544"/>
                  </a:lnTo>
                  <a:lnTo>
                    <a:pt x="2959" y="530"/>
                  </a:lnTo>
                  <a:lnTo>
                    <a:pt x="2977" y="518"/>
                  </a:lnTo>
                  <a:lnTo>
                    <a:pt x="2994" y="508"/>
                  </a:lnTo>
                  <a:lnTo>
                    <a:pt x="3013" y="502"/>
                  </a:lnTo>
                  <a:lnTo>
                    <a:pt x="3032" y="495"/>
                  </a:lnTo>
                  <a:lnTo>
                    <a:pt x="3052" y="492"/>
                  </a:lnTo>
                  <a:lnTo>
                    <a:pt x="3073" y="491"/>
                  </a:lnTo>
                  <a:lnTo>
                    <a:pt x="3094" y="492"/>
                  </a:lnTo>
                  <a:lnTo>
                    <a:pt x="3113" y="495"/>
                  </a:lnTo>
                  <a:lnTo>
                    <a:pt x="3134" y="502"/>
                  </a:lnTo>
                  <a:lnTo>
                    <a:pt x="3152" y="508"/>
                  </a:lnTo>
                  <a:lnTo>
                    <a:pt x="3170" y="518"/>
                  </a:lnTo>
                  <a:lnTo>
                    <a:pt x="3186" y="530"/>
                  </a:lnTo>
                  <a:lnTo>
                    <a:pt x="3202" y="544"/>
                  </a:lnTo>
                  <a:lnTo>
                    <a:pt x="3217" y="559"/>
                  </a:lnTo>
                  <a:lnTo>
                    <a:pt x="3231" y="575"/>
                  </a:lnTo>
                  <a:lnTo>
                    <a:pt x="3243" y="594"/>
                  </a:lnTo>
                  <a:lnTo>
                    <a:pt x="3254" y="613"/>
                  </a:lnTo>
                  <a:lnTo>
                    <a:pt x="3262" y="633"/>
                  </a:lnTo>
                  <a:lnTo>
                    <a:pt x="3269" y="655"/>
                  </a:lnTo>
                  <a:lnTo>
                    <a:pt x="3274" y="678"/>
                  </a:lnTo>
                  <a:lnTo>
                    <a:pt x="3277" y="702"/>
                  </a:lnTo>
                  <a:lnTo>
                    <a:pt x="3278" y="726"/>
                  </a:lnTo>
                  <a:lnTo>
                    <a:pt x="3278" y="795"/>
                  </a:lnTo>
                  <a:lnTo>
                    <a:pt x="3277" y="820"/>
                  </a:lnTo>
                  <a:lnTo>
                    <a:pt x="3274" y="843"/>
                  </a:lnTo>
                  <a:lnTo>
                    <a:pt x="3269" y="866"/>
                  </a:lnTo>
                  <a:lnTo>
                    <a:pt x="3262" y="887"/>
                  </a:lnTo>
                  <a:lnTo>
                    <a:pt x="3254" y="907"/>
                  </a:lnTo>
                  <a:lnTo>
                    <a:pt x="3243" y="928"/>
                  </a:lnTo>
                  <a:lnTo>
                    <a:pt x="3231" y="945"/>
                  </a:lnTo>
                  <a:lnTo>
                    <a:pt x="3217" y="962"/>
                  </a:lnTo>
                  <a:lnTo>
                    <a:pt x="3202" y="976"/>
                  </a:lnTo>
                  <a:lnTo>
                    <a:pt x="3186" y="990"/>
                  </a:lnTo>
                  <a:lnTo>
                    <a:pt x="3170" y="1002"/>
                  </a:lnTo>
                  <a:lnTo>
                    <a:pt x="3152" y="1012"/>
                  </a:lnTo>
                  <a:lnTo>
                    <a:pt x="3134" y="1020"/>
                  </a:lnTo>
                  <a:lnTo>
                    <a:pt x="3113" y="1025"/>
                  </a:lnTo>
                  <a:lnTo>
                    <a:pt x="3094" y="1028"/>
                  </a:lnTo>
                  <a:lnTo>
                    <a:pt x="3073" y="1029"/>
                  </a:lnTo>
                  <a:lnTo>
                    <a:pt x="3052" y="1028"/>
                  </a:lnTo>
                  <a:lnTo>
                    <a:pt x="3032" y="1025"/>
                  </a:lnTo>
                  <a:lnTo>
                    <a:pt x="3013" y="1020"/>
                  </a:lnTo>
                  <a:lnTo>
                    <a:pt x="2994" y="1012"/>
                  </a:lnTo>
                  <a:lnTo>
                    <a:pt x="2977" y="1002"/>
                  </a:lnTo>
                  <a:lnTo>
                    <a:pt x="2959" y="990"/>
                  </a:lnTo>
                  <a:lnTo>
                    <a:pt x="2944" y="976"/>
                  </a:lnTo>
                  <a:lnTo>
                    <a:pt x="2929" y="962"/>
                  </a:lnTo>
                  <a:lnTo>
                    <a:pt x="2916" y="945"/>
                  </a:lnTo>
                  <a:lnTo>
                    <a:pt x="2904" y="928"/>
                  </a:lnTo>
                  <a:lnTo>
                    <a:pt x="2893" y="907"/>
                  </a:lnTo>
                  <a:lnTo>
                    <a:pt x="2885" y="887"/>
                  </a:lnTo>
                  <a:lnTo>
                    <a:pt x="2878" y="866"/>
                  </a:lnTo>
                  <a:lnTo>
                    <a:pt x="2873" y="843"/>
                  </a:lnTo>
                  <a:lnTo>
                    <a:pt x="2868" y="820"/>
                  </a:lnTo>
                  <a:lnTo>
                    <a:pt x="2868" y="795"/>
                  </a:lnTo>
                  <a:lnTo>
                    <a:pt x="2868" y="726"/>
                  </a:lnTo>
                  <a:close/>
                  <a:moveTo>
                    <a:pt x="622" y="1083"/>
                  </a:moveTo>
                  <a:lnTo>
                    <a:pt x="622" y="1083"/>
                  </a:lnTo>
                  <a:lnTo>
                    <a:pt x="649" y="1082"/>
                  </a:lnTo>
                  <a:lnTo>
                    <a:pt x="676" y="1078"/>
                  </a:lnTo>
                  <a:lnTo>
                    <a:pt x="701" y="1070"/>
                  </a:lnTo>
                  <a:lnTo>
                    <a:pt x="725" y="1060"/>
                  </a:lnTo>
                  <a:lnTo>
                    <a:pt x="748" y="1048"/>
                  </a:lnTo>
                  <a:lnTo>
                    <a:pt x="770" y="1033"/>
                  </a:lnTo>
                  <a:lnTo>
                    <a:pt x="788" y="1017"/>
                  </a:lnTo>
                  <a:lnTo>
                    <a:pt x="807" y="998"/>
                  </a:lnTo>
                  <a:lnTo>
                    <a:pt x="824" y="976"/>
                  </a:lnTo>
                  <a:lnTo>
                    <a:pt x="838" y="955"/>
                  </a:lnTo>
                  <a:lnTo>
                    <a:pt x="851" y="930"/>
                  </a:lnTo>
                  <a:lnTo>
                    <a:pt x="861" y="906"/>
                  </a:lnTo>
                  <a:lnTo>
                    <a:pt x="871" y="879"/>
                  </a:lnTo>
                  <a:lnTo>
                    <a:pt x="876" y="852"/>
                  </a:lnTo>
                  <a:lnTo>
                    <a:pt x="880" y="824"/>
                  </a:lnTo>
                  <a:lnTo>
                    <a:pt x="882" y="795"/>
                  </a:lnTo>
                  <a:lnTo>
                    <a:pt x="882" y="726"/>
                  </a:lnTo>
                  <a:lnTo>
                    <a:pt x="880" y="696"/>
                  </a:lnTo>
                  <a:lnTo>
                    <a:pt x="876" y="668"/>
                  </a:lnTo>
                  <a:lnTo>
                    <a:pt x="871" y="641"/>
                  </a:lnTo>
                  <a:lnTo>
                    <a:pt x="861" y="614"/>
                  </a:lnTo>
                  <a:lnTo>
                    <a:pt x="851" y="590"/>
                  </a:lnTo>
                  <a:lnTo>
                    <a:pt x="838" y="565"/>
                  </a:lnTo>
                  <a:lnTo>
                    <a:pt x="824" y="544"/>
                  </a:lnTo>
                  <a:lnTo>
                    <a:pt x="807" y="522"/>
                  </a:lnTo>
                  <a:lnTo>
                    <a:pt x="788" y="504"/>
                  </a:lnTo>
                  <a:lnTo>
                    <a:pt x="770" y="487"/>
                  </a:lnTo>
                  <a:lnTo>
                    <a:pt x="748" y="472"/>
                  </a:lnTo>
                  <a:lnTo>
                    <a:pt x="725" y="460"/>
                  </a:lnTo>
                  <a:lnTo>
                    <a:pt x="701" y="450"/>
                  </a:lnTo>
                  <a:lnTo>
                    <a:pt x="676" y="442"/>
                  </a:lnTo>
                  <a:lnTo>
                    <a:pt x="649" y="438"/>
                  </a:lnTo>
                  <a:lnTo>
                    <a:pt x="622" y="437"/>
                  </a:lnTo>
                  <a:lnTo>
                    <a:pt x="595" y="438"/>
                  </a:lnTo>
                  <a:lnTo>
                    <a:pt x="569" y="442"/>
                  </a:lnTo>
                  <a:lnTo>
                    <a:pt x="544" y="450"/>
                  </a:lnTo>
                  <a:lnTo>
                    <a:pt x="521" y="460"/>
                  </a:lnTo>
                  <a:lnTo>
                    <a:pt x="498" y="472"/>
                  </a:lnTo>
                  <a:lnTo>
                    <a:pt x="476" y="487"/>
                  </a:lnTo>
                  <a:lnTo>
                    <a:pt x="456" y="504"/>
                  </a:lnTo>
                  <a:lnTo>
                    <a:pt x="438" y="522"/>
                  </a:lnTo>
                  <a:lnTo>
                    <a:pt x="422" y="544"/>
                  </a:lnTo>
                  <a:lnTo>
                    <a:pt x="407" y="565"/>
                  </a:lnTo>
                  <a:lnTo>
                    <a:pt x="394" y="590"/>
                  </a:lnTo>
                  <a:lnTo>
                    <a:pt x="383" y="614"/>
                  </a:lnTo>
                  <a:lnTo>
                    <a:pt x="375" y="641"/>
                  </a:lnTo>
                  <a:lnTo>
                    <a:pt x="368" y="668"/>
                  </a:lnTo>
                  <a:lnTo>
                    <a:pt x="364" y="696"/>
                  </a:lnTo>
                  <a:lnTo>
                    <a:pt x="362" y="726"/>
                  </a:lnTo>
                  <a:lnTo>
                    <a:pt x="362" y="795"/>
                  </a:lnTo>
                  <a:lnTo>
                    <a:pt x="364" y="824"/>
                  </a:lnTo>
                  <a:lnTo>
                    <a:pt x="368" y="852"/>
                  </a:lnTo>
                  <a:lnTo>
                    <a:pt x="375" y="879"/>
                  </a:lnTo>
                  <a:lnTo>
                    <a:pt x="383" y="906"/>
                  </a:lnTo>
                  <a:lnTo>
                    <a:pt x="394" y="930"/>
                  </a:lnTo>
                  <a:lnTo>
                    <a:pt x="407" y="955"/>
                  </a:lnTo>
                  <a:lnTo>
                    <a:pt x="422" y="976"/>
                  </a:lnTo>
                  <a:lnTo>
                    <a:pt x="438" y="998"/>
                  </a:lnTo>
                  <a:lnTo>
                    <a:pt x="456" y="1017"/>
                  </a:lnTo>
                  <a:lnTo>
                    <a:pt x="476" y="1033"/>
                  </a:lnTo>
                  <a:lnTo>
                    <a:pt x="498" y="1048"/>
                  </a:lnTo>
                  <a:lnTo>
                    <a:pt x="521" y="1060"/>
                  </a:lnTo>
                  <a:lnTo>
                    <a:pt x="544" y="1070"/>
                  </a:lnTo>
                  <a:lnTo>
                    <a:pt x="569" y="1078"/>
                  </a:lnTo>
                  <a:lnTo>
                    <a:pt x="595" y="1082"/>
                  </a:lnTo>
                  <a:lnTo>
                    <a:pt x="622" y="1083"/>
                  </a:lnTo>
                  <a:close/>
                  <a:moveTo>
                    <a:pt x="417" y="726"/>
                  </a:moveTo>
                  <a:lnTo>
                    <a:pt x="417" y="726"/>
                  </a:lnTo>
                  <a:lnTo>
                    <a:pt x="418" y="702"/>
                  </a:lnTo>
                  <a:lnTo>
                    <a:pt x="422" y="678"/>
                  </a:lnTo>
                  <a:lnTo>
                    <a:pt x="426" y="655"/>
                  </a:lnTo>
                  <a:lnTo>
                    <a:pt x="434" y="633"/>
                  </a:lnTo>
                  <a:lnTo>
                    <a:pt x="442" y="613"/>
                  </a:lnTo>
                  <a:lnTo>
                    <a:pt x="453" y="594"/>
                  </a:lnTo>
                  <a:lnTo>
                    <a:pt x="465" y="575"/>
                  </a:lnTo>
                  <a:lnTo>
                    <a:pt x="479" y="559"/>
                  </a:lnTo>
                  <a:lnTo>
                    <a:pt x="494" y="544"/>
                  </a:lnTo>
                  <a:lnTo>
                    <a:pt x="509" y="530"/>
                  </a:lnTo>
                  <a:lnTo>
                    <a:pt x="526" y="518"/>
                  </a:lnTo>
                  <a:lnTo>
                    <a:pt x="544" y="508"/>
                  </a:lnTo>
                  <a:lnTo>
                    <a:pt x="563" y="502"/>
                  </a:lnTo>
                  <a:lnTo>
                    <a:pt x="582" y="495"/>
                  </a:lnTo>
                  <a:lnTo>
                    <a:pt x="602" y="492"/>
                  </a:lnTo>
                  <a:lnTo>
                    <a:pt x="622" y="491"/>
                  </a:lnTo>
                  <a:lnTo>
                    <a:pt x="642" y="492"/>
                  </a:lnTo>
                  <a:lnTo>
                    <a:pt x="663" y="495"/>
                  </a:lnTo>
                  <a:lnTo>
                    <a:pt x="683" y="502"/>
                  </a:lnTo>
                  <a:lnTo>
                    <a:pt x="701" y="508"/>
                  </a:lnTo>
                  <a:lnTo>
                    <a:pt x="719" y="518"/>
                  </a:lnTo>
                  <a:lnTo>
                    <a:pt x="736" y="530"/>
                  </a:lnTo>
                  <a:lnTo>
                    <a:pt x="752" y="544"/>
                  </a:lnTo>
                  <a:lnTo>
                    <a:pt x="767" y="559"/>
                  </a:lnTo>
                  <a:lnTo>
                    <a:pt x="780" y="575"/>
                  </a:lnTo>
                  <a:lnTo>
                    <a:pt x="793" y="594"/>
                  </a:lnTo>
                  <a:lnTo>
                    <a:pt x="802" y="613"/>
                  </a:lnTo>
                  <a:lnTo>
                    <a:pt x="811" y="633"/>
                  </a:lnTo>
                  <a:lnTo>
                    <a:pt x="818" y="655"/>
                  </a:lnTo>
                  <a:lnTo>
                    <a:pt x="824" y="678"/>
                  </a:lnTo>
                  <a:lnTo>
                    <a:pt x="826" y="702"/>
                  </a:lnTo>
                  <a:lnTo>
                    <a:pt x="828" y="726"/>
                  </a:lnTo>
                  <a:lnTo>
                    <a:pt x="828" y="795"/>
                  </a:lnTo>
                  <a:lnTo>
                    <a:pt x="826" y="820"/>
                  </a:lnTo>
                  <a:lnTo>
                    <a:pt x="824" y="843"/>
                  </a:lnTo>
                  <a:lnTo>
                    <a:pt x="818" y="866"/>
                  </a:lnTo>
                  <a:lnTo>
                    <a:pt x="811" y="887"/>
                  </a:lnTo>
                  <a:lnTo>
                    <a:pt x="802" y="907"/>
                  </a:lnTo>
                  <a:lnTo>
                    <a:pt x="793" y="928"/>
                  </a:lnTo>
                  <a:lnTo>
                    <a:pt x="780" y="945"/>
                  </a:lnTo>
                  <a:lnTo>
                    <a:pt x="767" y="962"/>
                  </a:lnTo>
                  <a:lnTo>
                    <a:pt x="752" y="976"/>
                  </a:lnTo>
                  <a:lnTo>
                    <a:pt x="736" y="990"/>
                  </a:lnTo>
                  <a:lnTo>
                    <a:pt x="719" y="1002"/>
                  </a:lnTo>
                  <a:lnTo>
                    <a:pt x="701" y="1012"/>
                  </a:lnTo>
                  <a:lnTo>
                    <a:pt x="683" y="1020"/>
                  </a:lnTo>
                  <a:lnTo>
                    <a:pt x="663" y="1025"/>
                  </a:lnTo>
                  <a:lnTo>
                    <a:pt x="642" y="1028"/>
                  </a:lnTo>
                  <a:lnTo>
                    <a:pt x="622" y="1029"/>
                  </a:lnTo>
                  <a:lnTo>
                    <a:pt x="602" y="1028"/>
                  </a:lnTo>
                  <a:lnTo>
                    <a:pt x="582" y="1025"/>
                  </a:lnTo>
                  <a:lnTo>
                    <a:pt x="563" y="1020"/>
                  </a:lnTo>
                  <a:lnTo>
                    <a:pt x="544" y="1012"/>
                  </a:lnTo>
                  <a:lnTo>
                    <a:pt x="526" y="1002"/>
                  </a:lnTo>
                  <a:lnTo>
                    <a:pt x="509" y="990"/>
                  </a:lnTo>
                  <a:lnTo>
                    <a:pt x="494" y="976"/>
                  </a:lnTo>
                  <a:lnTo>
                    <a:pt x="479" y="962"/>
                  </a:lnTo>
                  <a:lnTo>
                    <a:pt x="465" y="945"/>
                  </a:lnTo>
                  <a:lnTo>
                    <a:pt x="453" y="928"/>
                  </a:lnTo>
                  <a:lnTo>
                    <a:pt x="442" y="907"/>
                  </a:lnTo>
                  <a:lnTo>
                    <a:pt x="434" y="887"/>
                  </a:lnTo>
                  <a:lnTo>
                    <a:pt x="426" y="866"/>
                  </a:lnTo>
                  <a:lnTo>
                    <a:pt x="422" y="843"/>
                  </a:lnTo>
                  <a:lnTo>
                    <a:pt x="418" y="820"/>
                  </a:lnTo>
                  <a:lnTo>
                    <a:pt x="417" y="795"/>
                  </a:lnTo>
                  <a:lnTo>
                    <a:pt x="417" y="726"/>
                  </a:lnTo>
                  <a:close/>
                  <a:moveTo>
                    <a:pt x="3519" y="1206"/>
                  </a:moveTo>
                  <a:lnTo>
                    <a:pt x="2717" y="1145"/>
                  </a:lnTo>
                  <a:lnTo>
                    <a:pt x="2712" y="1124"/>
                  </a:lnTo>
                  <a:lnTo>
                    <a:pt x="2706" y="1104"/>
                  </a:lnTo>
                  <a:lnTo>
                    <a:pt x="2699" y="1085"/>
                  </a:lnTo>
                  <a:lnTo>
                    <a:pt x="2693" y="1066"/>
                  </a:lnTo>
                  <a:lnTo>
                    <a:pt x="2683" y="1047"/>
                  </a:lnTo>
                  <a:lnTo>
                    <a:pt x="2674" y="1029"/>
                  </a:lnTo>
                  <a:lnTo>
                    <a:pt x="2663" y="1013"/>
                  </a:lnTo>
                  <a:lnTo>
                    <a:pt x="2651" y="997"/>
                  </a:lnTo>
                  <a:lnTo>
                    <a:pt x="2637" y="982"/>
                  </a:lnTo>
                  <a:lnTo>
                    <a:pt x="2624" y="967"/>
                  </a:lnTo>
                  <a:lnTo>
                    <a:pt x="2609" y="953"/>
                  </a:lnTo>
                  <a:lnTo>
                    <a:pt x="2594" y="941"/>
                  </a:lnTo>
                  <a:lnTo>
                    <a:pt x="2576" y="930"/>
                  </a:lnTo>
                  <a:lnTo>
                    <a:pt x="2559" y="920"/>
                  </a:lnTo>
                  <a:lnTo>
                    <a:pt x="2541" y="910"/>
                  </a:lnTo>
                  <a:lnTo>
                    <a:pt x="2522" y="902"/>
                  </a:lnTo>
                  <a:lnTo>
                    <a:pt x="2075" y="732"/>
                  </a:lnTo>
                  <a:lnTo>
                    <a:pt x="2052" y="837"/>
                  </a:lnTo>
                  <a:lnTo>
                    <a:pt x="2066" y="837"/>
                  </a:lnTo>
                  <a:lnTo>
                    <a:pt x="2469" y="999"/>
                  </a:lnTo>
                  <a:lnTo>
                    <a:pt x="2486" y="1008"/>
                  </a:lnTo>
                  <a:lnTo>
                    <a:pt x="2502" y="1014"/>
                  </a:lnTo>
                  <a:lnTo>
                    <a:pt x="2517" y="1024"/>
                  </a:lnTo>
                  <a:lnTo>
                    <a:pt x="2530" y="1033"/>
                  </a:lnTo>
                  <a:lnTo>
                    <a:pt x="2543" y="1043"/>
                  </a:lnTo>
                  <a:lnTo>
                    <a:pt x="2555" y="1053"/>
                  </a:lnTo>
                  <a:lnTo>
                    <a:pt x="2564" y="1066"/>
                  </a:lnTo>
                  <a:lnTo>
                    <a:pt x="2574" y="1076"/>
                  </a:lnTo>
                  <a:lnTo>
                    <a:pt x="2583" y="1090"/>
                  </a:lnTo>
                  <a:lnTo>
                    <a:pt x="2590" y="1104"/>
                  </a:lnTo>
                  <a:lnTo>
                    <a:pt x="2597" y="1117"/>
                  </a:lnTo>
                  <a:lnTo>
                    <a:pt x="2602" y="1132"/>
                  </a:lnTo>
                  <a:lnTo>
                    <a:pt x="2606" y="1148"/>
                  </a:lnTo>
                  <a:lnTo>
                    <a:pt x="2610" y="1164"/>
                  </a:lnTo>
                  <a:lnTo>
                    <a:pt x="2613" y="1182"/>
                  </a:lnTo>
                  <a:lnTo>
                    <a:pt x="2614" y="1200"/>
                  </a:lnTo>
                  <a:lnTo>
                    <a:pt x="2679" y="2625"/>
                  </a:lnTo>
                  <a:lnTo>
                    <a:pt x="2451" y="2625"/>
                  </a:lnTo>
                  <a:lnTo>
                    <a:pt x="2438" y="1258"/>
                  </a:lnTo>
                  <a:lnTo>
                    <a:pt x="2384" y="1259"/>
                  </a:lnTo>
                  <a:lnTo>
                    <a:pt x="2396" y="2625"/>
                  </a:lnTo>
                  <a:lnTo>
                    <a:pt x="1296" y="2625"/>
                  </a:lnTo>
                  <a:lnTo>
                    <a:pt x="1309" y="1259"/>
                  </a:lnTo>
                  <a:lnTo>
                    <a:pt x="1255" y="1258"/>
                  </a:lnTo>
                  <a:lnTo>
                    <a:pt x="1242" y="2625"/>
                  </a:lnTo>
                  <a:lnTo>
                    <a:pt x="964" y="2625"/>
                  </a:lnTo>
                  <a:lnTo>
                    <a:pt x="1043" y="1200"/>
                  </a:lnTo>
                  <a:lnTo>
                    <a:pt x="1045" y="1182"/>
                  </a:lnTo>
                  <a:lnTo>
                    <a:pt x="1047" y="1164"/>
                  </a:lnTo>
                  <a:lnTo>
                    <a:pt x="1051" y="1148"/>
                  </a:lnTo>
                  <a:lnTo>
                    <a:pt x="1055" y="1132"/>
                  </a:lnTo>
                  <a:lnTo>
                    <a:pt x="1060" y="1117"/>
                  </a:lnTo>
                  <a:lnTo>
                    <a:pt x="1067" y="1104"/>
                  </a:lnTo>
                  <a:lnTo>
                    <a:pt x="1075" y="1090"/>
                  </a:lnTo>
                  <a:lnTo>
                    <a:pt x="1083" y="1076"/>
                  </a:lnTo>
                  <a:lnTo>
                    <a:pt x="1093" y="1064"/>
                  </a:lnTo>
                  <a:lnTo>
                    <a:pt x="1104" y="1053"/>
                  </a:lnTo>
                  <a:lnTo>
                    <a:pt x="1114" y="1043"/>
                  </a:lnTo>
                  <a:lnTo>
                    <a:pt x="1128" y="1033"/>
                  </a:lnTo>
                  <a:lnTo>
                    <a:pt x="1141" y="1024"/>
                  </a:lnTo>
                  <a:lnTo>
                    <a:pt x="1155" y="1014"/>
                  </a:lnTo>
                  <a:lnTo>
                    <a:pt x="1171" y="1008"/>
                  </a:lnTo>
                  <a:lnTo>
                    <a:pt x="1187" y="999"/>
                  </a:lnTo>
                  <a:lnTo>
                    <a:pt x="1590" y="837"/>
                  </a:lnTo>
                  <a:lnTo>
                    <a:pt x="1607" y="837"/>
                  </a:lnTo>
                  <a:lnTo>
                    <a:pt x="1584" y="730"/>
                  </a:lnTo>
                  <a:lnTo>
                    <a:pt x="1164" y="886"/>
                  </a:lnTo>
                  <a:lnTo>
                    <a:pt x="1143" y="894"/>
                  </a:lnTo>
                  <a:lnTo>
                    <a:pt x="1122" y="903"/>
                  </a:lnTo>
                  <a:lnTo>
                    <a:pt x="1102" y="914"/>
                  </a:lnTo>
                  <a:lnTo>
                    <a:pt x="1083" y="926"/>
                  </a:lnTo>
                  <a:lnTo>
                    <a:pt x="1064" y="940"/>
                  </a:lnTo>
                  <a:lnTo>
                    <a:pt x="1048" y="953"/>
                  </a:lnTo>
                  <a:lnTo>
                    <a:pt x="1032" y="970"/>
                  </a:lnTo>
                  <a:lnTo>
                    <a:pt x="1017" y="986"/>
                  </a:lnTo>
                  <a:lnTo>
                    <a:pt x="1003" y="1002"/>
                  </a:lnTo>
                  <a:lnTo>
                    <a:pt x="990" y="1021"/>
                  </a:lnTo>
                  <a:lnTo>
                    <a:pt x="979" y="1040"/>
                  </a:lnTo>
                  <a:lnTo>
                    <a:pt x="968" y="1059"/>
                  </a:lnTo>
                  <a:lnTo>
                    <a:pt x="959" y="1081"/>
                  </a:lnTo>
                  <a:lnTo>
                    <a:pt x="952" y="1102"/>
                  </a:lnTo>
                  <a:lnTo>
                    <a:pt x="945" y="1124"/>
                  </a:lnTo>
                  <a:lnTo>
                    <a:pt x="940" y="1147"/>
                  </a:lnTo>
                  <a:lnTo>
                    <a:pt x="168" y="1206"/>
                  </a:lnTo>
                  <a:lnTo>
                    <a:pt x="145" y="1209"/>
                  </a:lnTo>
                  <a:lnTo>
                    <a:pt x="124" y="1213"/>
                  </a:lnTo>
                  <a:lnTo>
                    <a:pt x="104" y="1218"/>
                  </a:lnTo>
                  <a:lnTo>
                    <a:pt x="88" y="1227"/>
                  </a:lnTo>
                  <a:lnTo>
                    <a:pt x="72" y="1235"/>
                  </a:lnTo>
                  <a:lnTo>
                    <a:pt x="58" y="1244"/>
                  </a:lnTo>
                  <a:lnTo>
                    <a:pt x="46" y="1254"/>
                  </a:lnTo>
                  <a:lnTo>
                    <a:pt x="35" y="1266"/>
                  </a:lnTo>
                  <a:lnTo>
                    <a:pt x="27" y="1277"/>
                  </a:lnTo>
                  <a:lnTo>
                    <a:pt x="19" y="1289"/>
                  </a:lnTo>
                  <a:lnTo>
                    <a:pt x="12" y="1302"/>
                  </a:lnTo>
                  <a:lnTo>
                    <a:pt x="8" y="1314"/>
                  </a:lnTo>
                  <a:lnTo>
                    <a:pt x="4" y="1327"/>
                  </a:lnTo>
                  <a:lnTo>
                    <a:pt x="1" y="1339"/>
                  </a:lnTo>
                  <a:lnTo>
                    <a:pt x="0" y="1351"/>
                  </a:lnTo>
                  <a:lnTo>
                    <a:pt x="0" y="1363"/>
                  </a:lnTo>
                  <a:lnTo>
                    <a:pt x="1" y="2706"/>
                  </a:lnTo>
                  <a:lnTo>
                    <a:pt x="3" y="2725"/>
                  </a:lnTo>
                  <a:lnTo>
                    <a:pt x="3" y="2744"/>
                  </a:lnTo>
                  <a:lnTo>
                    <a:pt x="8" y="2779"/>
                  </a:lnTo>
                  <a:lnTo>
                    <a:pt x="15" y="2810"/>
                  </a:lnTo>
                  <a:lnTo>
                    <a:pt x="24" y="2840"/>
                  </a:lnTo>
                  <a:lnTo>
                    <a:pt x="37" y="2868"/>
                  </a:lnTo>
                  <a:lnTo>
                    <a:pt x="50" y="2893"/>
                  </a:lnTo>
                  <a:lnTo>
                    <a:pt x="65" y="2917"/>
                  </a:lnTo>
                  <a:lnTo>
                    <a:pt x="81" y="2939"/>
                  </a:lnTo>
                  <a:lnTo>
                    <a:pt x="99" y="2959"/>
                  </a:lnTo>
                  <a:lnTo>
                    <a:pt x="116" y="2978"/>
                  </a:lnTo>
                  <a:lnTo>
                    <a:pt x="135" y="2995"/>
                  </a:lnTo>
                  <a:lnTo>
                    <a:pt x="153" y="3013"/>
                  </a:lnTo>
                  <a:lnTo>
                    <a:pt x="189" y="3046"/>
                  </a:lnTo>
                  <a:lnTo>
                    <a:pt x="223" y="3077"/>
                  </a:lnTo>
                  <a:lnTo>
                    <a:pt x="296" y="4763"/>
                  </a:lnTo>
                  <a:lnTo>
                    <a:pt x="1274" y="4763"/>
                  </a:lnTo>
                  <a:lnTo>
                    <a:pt x="1296" y="2679"/>
                  </a:lnTo>
                  <a:lnTo>
                    <a:pt x="2398" y="2679"/>
                  </a:lnTo>
                  <a:lnTo>
                    <a:pt x="2418" y="4763"/>
                  </a:lnTo>
                  <a:lnTo>
                    <a:pt x="3392" y="4763"/>
                  </a:lnTo>
                  <a:lnTo>
                    <a:pt x="3465" y="3077"/>
                  </a:lnTo>
                  <a:lnTo>
                    <a:pt x="3499" y="3046"/>
                  </a:lnTo>
                  <a:lnTo>
                    <a:pt x="3534" y="3013"/>
                  </a:lnTo>
                  <a:lnTo>
                    <a:pt x="3553" y="2995"/>
                  </a:lnTo>
                  <a:lnTo>
                    <a:pt x="3572" y="2978"/>
                  </a:lnTo>
                  <a:lnTo>
                    <a:pt x="3589" y="2959"/>
                  </a:lnTo>
                  <a:lnTo>
                    <a:pt x="3607" y="2939"/>
                  </a:lnTo>
                  <a:lnTo>
                    <a:pt x="3623" y="2917"/>
                  </a:lnTo>
                  <a:lnTo>
                    <a:pt x="3638" y="2893"/>
                  </a:lnTo>
                  <a:lnTo>
                    <a:pt x="3651" y="2868"/>
                  </a:lnTo>
                  <a:lnTo>
                    <a:pt x="3664" y="2840"/>
                  </a:lnTo>
                  <a:lnTo>
                    <a:pt x="3673" y="2810"/>
                  </a:lnTo>
                  <a:lnTo>
                    <a:pt x="3680" y="2779"/>
                  </a:lnTo>
                  <a:lnTo>
                    <a:pt x="3684" y="2744"/>
                  </a:lnTo>
                  <a:lnTo>
                    <a:pt x="3685" y="2725"/>
                  </a:lnTo>
                  <a:lnTo>
                    <a:pt x="3687" y="2706"/>
                  </a:lnTo>
                  <a:lnTo>
                    <a:pt x="3688" y="1363"/>
                  </a:lnTo>
                  <a:lnTo>
                    <a:pt x="3688" y="1351"/>
                  </a:lnTo>
                  <a:lnTo>
                    <a:pt x="3687" y="1339"/>
                  </a:lnTo>
                  <a:lnTo>
                    <a:pt x="3684" y="1327"/>
                  </a:lnTo>
                  <a:lnTo>
                    <a:pt x="3680" y="1314"/>
                  </a:lnTo>
                  <a:lnTo>
                    <a:pt x="3676" y="1302"/>
                  </a:lnTo>
                  <a:lnTo>
                    <a:pt x="3669" y="1289"/>
                  </a:lnTo>
                  <a:lnTo>
                    <a:pt x="3661" y="1277"/>
                  </a:lnTo>
                  <a:lnTo>
                    <a:pt x="3653" y="1266"/>
                  </a:lnTo>
                  <a:lnTo>
                    <a:pt x="3642" y="1254"/>
                  </a:lnTo>
                  <a:lnTo>
                    <a:pt x="3630" y="1244"/>
                  </a:lnTo>
                  <a:lnTo>
                    <a:pt x="3616" y="1235"/>
                  </a:lnTo>
                  <a:lnTo>
                    <a:pt x="3600" y="1227"/>
                  </a:lnTo>
                  <a:lnTo>
                    <a:pt x="3583" y="1218"/>
                  </a:lnTo>
                  <a:lnTo>
                    <a:pt x="3564" y="1213"/>
                  </a:lnTo>
                  <a:lnTo>
                    <a:pt x="3543" y="1209"/>
                  </a:lnTo>
                  <a:lnTo>
                    <a:pt x="3519" y="1206"/>
                  </a:lnTo>
                  <a:close/>
                  <a:moveTo>
                    <a:pt x="625" y="2552"/>
                  </a:moveTo>
                  <a:lnTo>
                    <a:pt x="463" y="2350"/>
                  </a:lnTo>
                  <a:lnTo>
                    <a:pt x="579" y="1296"/>
                  </a:lnTo>
                  <a:lnTo>
                    <a:pt x="660" y="1290"/>
                  </a:lnTo>
                  <a:lnTo>
                    <a:pt x="776" y="2350"/>
                  </a:lnTo>
                  <a:lnTo>
                    <a:pt x="625" y="2552"/>
                  </a:lnTo>
                  <a:close/>
                  <a:moveTo>
                    <a:pt x="1237" y="3110"/>
                  </a:moveTo>
                  <a:lnTo>
                    <a:pt x="978" y="2679"/>
                  </a:lnTo>
                  <a:lnTo>
                    <a:pt x="1242" y="2679"/>
                  </a:lnTo>
                  <a:lnTo>
                    <a:pt x="1237" y="3110"/>
                  </a:lnTo>
                  <a:close/>
                  <a:moveTo>
                    <a:pt x="2456" y="3109"/>
                  </a:moveTo>
                  <a:lnTo>
                    <a:pt x="2452" y="2679"/>
                  </a:lnTo>
                  <a:lnTo>
                    <a:pt x="2680" y="2679"/>
                  </a:lnTo>
                  <a:lnTo>
                    <a:pt x="2456" y="3109"/>
                  </a:lnTo>
                  <a:close/>
                  <a:moveTo>
                    <a:pt x="3065" y="2595"/>
                  </a:moveTo>
                  <a:lnTo>
                    <a:pt x="2902" y="2394"/>
                  </a:lnTo>
                  <a:lnTo>
                    <a:pt x="3019" y="1290"/>
                  </a:lnTo>
                  <a:lnTo>
                    <a:pt x="3100" y="1296"/>
                  </a:lnTo>
                  <a:lnTo>
                    <a:pt x="3216" y="2394"/>
                  </a:lnTo>
                  <a:lnTo>
                    <a:pt x="3065" y="2595"/>
                  </a:lnTo>
                  <a:close/>
                  <a:moveTo>
                    <a:pt x="1792" y="2951"/>
                  </a:moveTo>
                  <a:lnTo>
                    <a:pt x="1777" y="4763"/>
                  </a:lnTo>
                  <a:lnTo>
                    <a:pt x="1861" y="4763"/>
                  </a:lnTo>
                  <a:lnTo>
                    <a:pt x="1846" y="2951"/>
                  </a:lnTo>
                  <a:lnTo>
                    <a:pt x="1792" y="2951"/>
                  </a:lnTo>
                  <a:close/>
                  <a:moveTo>
                    <a:pt x="1035" y="2528"/>
                  </a:moveTo>
                  <a:lnTo>
                    <a:pt x="1035" y="2528"/>
                  </a:lnTo>
                  <a:lnTo>
                    <a:pt x="1036" y="2534"/>
                  </a:lnTo>
                  <a:lnTo>
                    <a:pt x="1037" y="2540"/>
                  </a:lnTo>
                  <a:lnTo>
                    <a:pt x="1040" y="2545"/>
                  </a:lnTo>
                  <a:lnTo>
                    <a:pt x="1044" y="2551"/>
                  </a:lnTo>
                  <a:lnTo>
                    <a:pt x="1048" y="2555"/>
                  </a:lnTo>
                  <a:lnTo>
                    <a:pt x="1054" y="2557"/>
                  </a:lnTo>
                  <a:lnTo>
                    <a:pt x="1060" y="2559"/>
                  </a:lnTo>
                  <a:lnTo>
                    <a:pt x="1066" y="2560"/>
                  </a:lnTo>
                  <a:lnTo>
                    <a:pt x="1072" y="2559"/>
                  </a:lnTo>
                  <a:lnTo>
                    <a:pt x="1078" y="2557"/>
                  </a:lnTo>
                  <a:lnTo>
                    <a:pt x="1083" y="2555"/>
                  </a:lnTo>
                  <a:lnTo>
                    <a:pt x="1089" y="2551"/>
                  </a:lnTo>
                  <a:lnTo>
                    <a:pt x="1093" y="2545"/>
                  </a:lnTo>
                  <a:lnTo>
                    <a:pt x="1095" y="2540"/>
                  </a:lnTo>
                  <a:lnTo>
                    <a:pt x="1097" y="2534"/>
                  </a:lnTo>
                  <a:lnTo>
                    <a:pt x="1097" y="2528"/>
                  </a:lnTo>
                  <a:lnTo>
                    <a:pt x="1097" y="2522"/>
                  </a:lnTo>
                  <a:lnTo>
                    <a:pt x="1095" y="2515"/>
                  </a:lnTo>
                  <a:lnTo>
                    <a:pt x="1093" y="2511"/>
                  </a:lnTo>
                  <a:lnTo>
                    <a:pt x="1089" y="2506"/>
                  </a:lnTo>
                  <a:lnTo>
                    <a:pt x="1083" y="2502"/>
                  </a:lnTo>
                  <a:lnTo>
                    <a:pt x="1078" y="2499"/>
                  </a:lnTo>
                  <a:lnTo>
                    <a:pt x="1072" y="2498"/>
                  </a:lnTo>
                  <a:lnTo>
                    <a:pt x="1066" y="2496"/>
                  </a:lnTo>
                  <a:lnTo>
                    <a:pt x="1060" y="2498"/>
                  </a:lnTo>
                  <a:lnTo>
                    <a:pt x="1054" y="2499"/>
                  </a:lnTo>
                  <a:lnTo>
                    <a:pt x="1048" y="2502"/>
                  </a:lnTo>
                  <a:lnTo>
                    <a:pt x="1044" y="2506"/>
                  </a:lnTo>
                  <a:lnTo>
                    <a:pt x="1040" y="2511"/>
                  </a:lnTo>
                  <a:lnTo>
                    <a:pt x="1037" y="2515"/>
                  </a:lnTo>
                  <a:lnTo>
                    <a:pt x="1036" y="2522"/>
                  </a:lnTo>
                  <a:lnTo>
                    <a:pt x="1035" y="2528"/>
                  </a:lnTo>
                  <a:close/>
                  <a:moveTo>
                    <a:pt x="2602" y="2528"/>
                  </a:moveTo>
                  <a:lnTo>
                    <a:pt x="2602" y="2528"/>
                  </a:lnTo>
                  <a:lnTo>
                    <a:pt x="2602" y="2522"/>
                  </a:lnTo>
                  <a:lnTo>
                    <a:pt x="2601" y="2515"/>
                  </a:lnTo>
                  <a:lnTo>
                    <a:pt x="2598" y="2511"/>
                  </a:lnTo>
                  <a:lnTo>
                    <a:pt x="2594" y="2506"/>
                  </a:lnTo>
                  <a:lnTo>
                    <a:pt x="2588" y="2502"/>
                  </a:lnTo>
                  <a:lnTo>
                    <a:pt x="2583" y="2499"/>
                  </a:lnTo>
                  <a:lnTo>
                    <a:pt x="2578" y="2498"/>
                  </a:lnTo>
                  <a:lnTo>
                    <a:pt x="2571" y="2496"/>
                  </a:lnTo>
                  <a:lnTo>
                    <a:pt x="2566" y="2498"/>
                  </a:lnTo>
                  <a:lnTo>
                    <a:pt x="2559" y="2499"/>
                  </a:lnTo>
                  <a:lnTo>
                    <a:pt x="2553" y="2502"/>
                  </a:lnTo>
                  <a:lnTo>
                    <a:pt x="2549" y="2506"/>
                  </a:lnTo>
                  <a:lnTo>
                    <a:pt x="2545" y="2511"/>
                  </a:lnTo>
                  <a:lnTo>
                    <a:pt x="2543" y="2515"/>
                  </a:lnTo>
                  <a:lnTo>
                    <a:pt x="2541" y="2522"/>
                  </a:lnTo>
                  <a:lnTo>
                    <a:pt x="2540" y="2528"/>
                  </a:lnTo>
                  <a:lnTo>
                    <a:pt x="2541" y="2534"/>
                  </a:lnTo>
                  <a:lnTo>
                    <a:pt x="2543" y="2540"/>
                  </a:lnTo>
                  <a:lnTo>
                    <a:pt x="2545" y="2545"/>
                  </a:lnTo>
                  <a:lnTo>
                    <a:pt x="2549" y="2551"/>
                  </a:lnTo>
                  <a:lnTo>
                    <a:pt x="2553" y="2555"/>
                  </a:lnTo>
                  <a:lnTo>
                    <a:pt x="2559" y="2557"/>
                  </a:lnTo>
                  <a:lnTo>
                    <a:pt x="2566" y="2559"/>
                  </a:lnTo>
                  <a:lnTo>
                    <a:pt x="2571" y="2560"/>
                  </a:lnTo>
                  <a:lnTo>
                    <a:pt x="2578" y="2559"/>
                  </a:lnTo>
                  <a:lnTo>
                    <a:pt x="2583" y="2557"/>
                  </a:lnTo>
                  <a:lnTo>
                    <a:pt x="2588" y="2555"/>
                  </a:lnTo>
                  <a:lnTo>
                    <a:pt x="2594" y="2551"/>
                  </a:lnTo>
                  <a:lnTo>
                    <a:pt x="2598" y="2545"/>
                  </a:lnTo>
                  <a:lnTo>
                    <a:pt x="2601" y="2540"/>
                  </a:lnTo>
                  <a:lnTo>
                    <a:pt x="2602" y="2534"/>
                  </a:lnTo>
                  <a:lnTo>
                    <a:pt x="2602" y="2528"/>
                  </a:lnTo>
                  <a:close/>
                  <a:moveTo>
                    <a:pt x="1815" y="2453"/>
                  </a:moveTo>
                  <a:lnTo>
                    <a:pt x="2003" y="2215"/>
                  </a:lnTo>
                  <a:lnTo>
                    <a:pt x="1858" y="898"/>
                  </a:lnTo>
                  <a:lnTo>
                    <a:pt x="1874" y="891"/>
                  </a:lnTo>
                  <a:lnTo>
                    <a:pt x="1889" y="880"/>
                  </a:lnTo>
                  <a:lnTo>
                    <a:pt x="1903" y="870"/>
                  </a:lnTo>
                  <a:lnTo>
                    <a:pt x="1914" y="856"/>
                  </a:lnTo>
                  <a:lnTo>
                    <a:pt x="1819" y="767"/>
                  </a:lnTo>
                  <a:lnTo>
                    <a:pt x="1724" y="856"/>
                  </a:lnTo>
                  <a:lnTo>
                    <a:pt x="1734" y="867"/>
                  </a:lnTo>
                  <a:lnTo>
                    <a:pt x="1743" y="876"/>
                  </a:lnTo>
                  <a:lnTo>
                    <a:pt x="1754" y="884"/>
                  </a:lnTo>
                  <a:lnTo>
                    <a:pt x="1766" y="891"/>
                  </a:lnTo>
                  <a:lnTo>
                    <a:pt x="1636" y="2215"/>
                  </a:lnTo>
                  <a:lnTo>
                    <a:pt x="1815" y="2453"/>
                  </a:lnTo>
                  <a:close/>
                </a:path>
              </a:pathLst>
            </a:custGeom>
            <a:solidFill>
              <a:schemeClr val="tx1">
                <a:lumMod val="60000"/>
                <a:lumOff val="40000"/>
              </a:schemeClr>
            </a:solidFill>
            <a:ln w="9525">
              <a:noFill/>
              <a:round/>
              <a:headEnd/>
              <a:tailEnd/>
            </a:ln>
          </p:spPr>
          <p:txBody>
            <a:bodyPr lIns="86421" tIns="43211" rIns="86421" bIns="4321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703" b="0" i="0" u="none" strike="noStrike" kern="0" cap="none" spc="0" normalizeH="0" baseline="0" noProof="0">
                <a:ln>
                  <a:noFill/>
                </a:ln>
                <a:solidFill>
                  <a:prstClr val="white"/>
                </a:solidFill>
                <a:effectLst/>
                <a:uLnTx/>
                <a:uFillTx/>
                <a:latin typeface="Arial"/>
                <a:ea typeface="+mn-ea"/>
                <a:cs typeface="+mn-cs"/>
              </a:endParaRPr>
            </a:p>
          </p:txBody>
        </p:sp>
      </p:grpSp>
      <p:grpSp>
        <p:nvGrpSpPr>
          <p:cNvPr id="48" name="Group 47">
            <a:extLst>
              <a:ext uri="{FF2B5EF4-FFF2-40B4-BE49-F238E27FC236}">
                <a16:creationId xmlns:a16="http://schemas.microsoft.com/office/drawing/2014/main" id="{92AF6DED-0101-4B98-BA0B-B1CC66651769}"/>
              </a:ext>
            </a:extLst>
          </p:cNvPr>
          <p:cNvGrpSpPr/>
          <p:nvPr/>
        </p:nvGrpSpPr>
        <p:grpSpPr>
          <a:xfrm>
            <a:off x="2049256" y="3470175"/>
            <a:ext cx="3192003" cy="929247"/>
            <a:chOff x="153000" y="3472527"/>
            <a:chExt cx="3374437" cy="982357"/>
          </a:xfrm>
        </p:grpSpPr>
        <p:sp>
          <p:nvSpPr>
            <p:cNvPr id="49" name="Freeform 11">
              <a:extLst>
                <a:ext uri="{FF2B5EF4-FFF2-40B4-BE49-F238E27FC236}">
                  <a16:creationId xmlns:a16="http://schemas.microsoft.com/office/drawing/2014/main" id="{45475126-6F56-454F-A3B1-E0E18871AA01}"/>
                </a:ext>
              </a:extLst>
            </p:cNvPr>
            <p:cNvSpPr>
              <a:spLocks/>
            </p:cNvSpPr>
            <p:nvPr/>
          </p:nvSpPr>
          <p:spPr bwMode="auto">
            <a:xfrm>
              <a:off x="2736871" y="3767436"/>
              <a:ext cx="664861" cy="687448"/>
            </a:xfrm>
            <a:custGeom>
              <a:avLst/>
              <a:gdLst>
                <a:gd name="T0" fmla="*/ 0 w 338"/>
                <a:gd name="T1" fmla="*/ 0 h 349"/>
                <a:gd name="T2" fmla="*/ 0 w 338"/>
                <a:gd name="T3" fmla="*/ 10 h 349"/>
                <a:gd name="T4" fmla="*/ 191 w 338"/>
                <a:gd name="T5" fmla="*/ 10 h 349"/>
                <a:gd name="T6" fmla="*/ 332 w 338"/>
                <a:gd name="T7" fmla="*/ 349 h 349"/>
                <a:gd name="T8" fmla="*/ 338 w 338"/>
                <a:gd name="T9" fmla="*/ 343 h 349"/>
                <a:gd name="T10" fmla="*/ 197 w 338"/>
                <a:gd name="T11" fmla="*/ 5 h 349"/>
                <a:gd name="T12" fmla="*/ 197 w 338"/>
                <a:gd name="T13" fmla="*/ 5 h 349"/>
                <a:gd name="T14" fmla="*/ 197 w 338"/>
                <a:gd name="T15" fmla="*/ 0 h 349"/>
                <a:gd name="T16" fmla="*/ 0 w 338"/>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0" y="0"/>
                  </a:moveTo>
                  <a:cubicBezTo>
                    <a:pt x="0" y="10"/>
                    <a:pt x="0" y="10"/>
                    <a:pt x="0" y="10"/>
                  </a:cubicBezTo>
                  <a:cubicBezTo>
                    <a:pt x="191" y="10"/>
                    <a:pt x="191" y="10"/>
                    <a:pt x="191" y="10"/>
                  </a:cubicBezTo>
                  <a:cubicBezTo>
                    <a:pt x="204" y="135"/>
                    <a:pt x="253" y="252"/>
                    <a:pt x="332" y="349"/>
                  </a:cubicBezTo>
                  <a:cubicBezTo>
                    <a:pt x="338" y="343"/>
                    <a:pt x="338" y="343"/>
                    <a:pt x="338" y="343"/>
                  </a:cubicBezTo>
                  <a:cubicBezTo>
                    <a:pt x="261" y="249"/>
                    <a:pt x="210" y="132"/>
                    <a:pt x="197" y="5"/>
                  </a:cubicBezTo>
                  <a:cubicBezTo>
                    <a:pt x="197" y="5"/>
                    <a:pt x="197" y="5"/>
                    <a:pt x="197" y="5"/>
                  </a:cubicBezTo>
                  <a:cubicBezTo>
                    <a:pt x="197" y="0"/>
                    <a:pt x="197" y="0"/>
                    <a:pt x="197" y="0"/>
                  </a:cubicBez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a:ln>
                  <a:noFill/>
                </a:ln>
                <a:solidFill>
                  <a:prstClr val="white"/>
                </a:solidFill>
                <a:effectLst/>
                <a:uLnTx/>
                <a:uFillTx/>
                <a:latin typeface="Arial"/>
                <a:ea typeface="+mn-ea"/>
                <a:cs typeface="+mn-cs"/>
              </a:endParaRPr>
            </a:p>
          </p:txBody>
        </p:sp>
        <p:sp>
          <p:nvSpPr>
            <p:cNvPr id="50" name="Freeform 33">
              <a:extLst>
                <a:ext uri="{FF2B5EF4-FFF2-40B4-BE49-F238E27FC236}">
                  <a16:creationId xmlns:a16="http://schemas.microsoft.com/office/drawing/2014/main" id="{D8248D81-38A9-460C-A3CB-E6B771026BB1}"/>
                </a:ext>
              </a:extLst>
            </p:cNvPr>
            <p:cNvSpPr>
              <a:spLocks/>
            </p:cNvSpPr>
            <p:nvPr/>
          </p:nvSpPr>
          <p:spPr bwMode="auto">
            <a:xfrm>
              <a:off x="3115950" y="3751723"/>
              <a:ext cx="411487" cy="683520"/>
            </a:xfrm>
            <a:custGeom>
              <a:avLst/>
              <a:gdLst>
                <a:gd name="T0" fmla="*/ 87 w 209"/>
                <a:gd name="T1" fmla="*/ 0 h 347"/>
                <a:gd name="T2" fmla="*/ 0 w 209"/>
                <a:gd name="T3" fmla="*/ 9 h 347"/>
                <a:gd name="T4" fmla="*/ 141 w 209"/>
                <a:gd name="T5" fmla="*/ 347 h 347"/>
                <a:gd name="T6" fmla="*/ 209 w 209"/>
                <a:gd name="T7" fmla="*/ 291 h 347"/>
                <a:gd name="T8" fmla="*/ 87 w 209"/>
                <a:gd name="T9" fmla="*/ 0 h 347"/>
              </a:gdLst>
              <a:ahLst/>
              <a:cxnLst>
                <a:cxn ang="0">
                  <a:pos x="T0" y="T1"/>
                </a:cxn>
                <a:cxn ang="0">
                  <a:pos x="T2" y="T3"/>
                </a:cxn>
                <a:cxn ang="0">
                  <a:pos x="T4" y="T5"/>
                </a:cxn>
                <a:cxn ang="0">
                  <a:pos x="T6" y="T7"/>
                </a:cxn>
                <a:cxn ang="0">
                  <a:pos x="T8" y="T9"/>
                </a:cxn>
              </a:cxnLst>
              <a:rect l="0" t="0" r="r" b="b"/>
              <a:pathLst>
                <a:path w="209" h="347">
                  <a:moveTo>
                    <a:pt x="87" y="0"/>
                  </a:moveTo>
                  <a:cubicBezTo>
                    <a:pt x="0" y="9"/>
                    <a:pt x="0" y="9"/>
                    <a:pt x="0" y="9"/>
                  </a:cubicBezTo>
                  <a:cubicBezTo>
                    <a:pt x="14" y="217"/>
                    <a:pt x="141" y="347"/>
                    <a:pt x="141" y="347"/>
                  </a:cubicBezTo>
                  <a:cubicBezTo>
                    <a:pt x="209" y="291"/>
                    <a:pt x="209" y="291"/>
                    <a:pt x="209" y="291"/>
                  </a:cubicBezTo>
                  <a:cubicBezTo>
                    <a:pt x="142" y="210"/>
                    <a:pt x="98" y="110"/>
                    <a:pt x="87" y="0"/>
                  </a:cubicBez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97" tIns="43248" rIns="86497" bIns="432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91" b="0" i="0" u="none" strike="noStrike" kern="0" cap="none" spc="0" normalizeH="0" baseline="0" noProof="0" dirty="0">
                <a:ln>
                  <a:noFill/>
                </a:ln>
                <a:solidFill>
                  <a:prstClr val="white"/>
                </a:solidFill>
                <a:effectLst/>
                <a:uLnTx/>
                <a:uFillTx/>
                <a:latin typeface="Arial"/>
                <a:ea typeface="+mn-ea"/>
                <a:cs typeface="+mn-cs"/>
              </a:endParaRPr>
            </a:p>
          </p:txBody>
        </p:sp>
        <p:sp>
          <p:nvSpPr>
            <p:cNvPr id="51" name="TextBox 50">
              <a:extLst>
                <a:ext uri="{FF2B5EF4-FFF2-40B4-BE49-F238E27FC236}">
                  <a16:creationId xmlns:a16="http://schemas.microsoft.com/office/drawing/2014/main" id="{4775DA63-4980-4127-8BE6-95B54798BE4C}"/>
                </a:ext>
              </a:extLst>
            </p:cNvPr>
            <p:cNvSpPr txBox="1"/>
            <p:nvPr/>
          </p:nvSpPr>
          <p:spPr>
            <a:xfrm>
              <a:off x="153000" y="3472527"/>
              <a:ext cx="1841711" cy="467725"/>
            </a:xfrm>
            <a:prstGeom prst="rect">
              <a:avLst/>
            </a:prstGeom>
            <a:noFill/>
          </p:spPr>
          <p:txBody>
            <a:bodyPr wrap="square" lIns="0" tIns="34553" rIns="0" bIns="0" rtlCol="0">
              <a:spAutoFit/>
            </a:bodyPr>
            <a:lstStyle/>
            <a:p>
              <a:pPr marL="0" marR="0" lvl="0" indent="0" algn="l" defTabSz="914400" rtl="0" eaLnBrk="1" fontAlgn="auto" latinLnBrk="0" hangingPunct="1">
                <a:lnSpc>
                  <a:spcPct val="100000"/>
                </a:lnSpc>
                <a:spcBef>
                  <a:spcPts val="0"/>
                </a:spcBef>
                <a:spcAft>
                  <a:spcPts val="568"/>
                </a:spcAft>
                <a:buClr>
                  <a:srgbClr val="FFE600"/>
                </a:buClr>
                <a:buSzPct val="70000"/>
                <a:buFontTx/>
                <a:buNone/>
                <a:tabLst/>
                <a:defRPr/>
              </a:pPr>
              <a:r>
                <a:rPr kumimoji="0" lang="en-IN" sz="1324" b="0" i="0" u="none" strike="noStrike" kern="0" cap="none" spc="0" normalizeH="0" baseline="0" noProof="0" dirty="0">
                  <a:ln>
                    <a:noFill/>
                  </a:ln>
                  <a:solidFill>
                    <a:prstClr val="white"/>
                  </a:solidFill>
                  <a:effectLst/>
                  <a:uLnTx/>
                  <a:uFillTx/>
                  <a:latin typeface="Arial"/>
                  <a:ea typeface="+mn-ea"/>
                  <a:cs typeface="+mn-cs"/>
                </a:rPr>
                <a:t>Consistently increasing debt, low tax payments</a:t>
              </a:r>
            </a:p>
          </p:txBody>
        </p:sp>
        <p:sp>
          <p:nvSpPr>
            <p:cNvPr id="52" name="Freeform 96">
              <a:extLst>
                <a:ext uri="{FF2B5EF4-FFF2-40B4-BE49-F238E27FC236}">
                  <a16:creationId xmlns:a16="http://schemas.microsoft.com/office/drawing/2014/main" id="{DD5339E2-B3A1-4137-820C-91F7EB7D0169}"/>
                </a:ext>
              </a:extLst>
            </p:cNvPr>
            <p:cNvSpPr>
              <a:spLocks noChangeAspect="1" noEditPoints="1"/>
            </p:cNvSpPr>
            <p:nvPr/>
          </p:nvSpPr>
          <p:spPr bwMode="auto">
            <a:xfrm>
              <a:off x="2218477" y="3628160"/>
              <a:ext cx="405154" cy="274624"/>
            </a:xfrm>
            <a:custGeom>
              <a:avLst/>
              <a:gdLst>
                <a:gd name="T0" fmla="*/ 2147483647 w 6736"/>
                <a:gd name="T1" fmla="*/ 2147483647 h 4575"/>
                <a:gd name="T2" fmla="*/ 2147483647 w 6736"/>
                <a:gd name="T3" fmla="*/ 2147483647 h 4575"/>
                <a:gd name="T4" fmla="*/ 2147483647 w 6736"/>
                <a:gd name="T5" fmla="*/ 2147483647 h 4575"/>
                <a:gd name="T6" fmla="*/ 2147483647 w 6736"/>
                <a:gd name="T7" fmla="*/ 2147483647 h 4575"/>
                <a:gd name="T8" fmla="*/ 2147483647 w 6736"/>
                <a:gd name="T9" fmla="*/ 2147483647 h 4575"/>
                <a:gd name="T10" fmla="*/ 2147483647 w 6736"/>
                <a:gd name="T11" fmla="*/ 2147483647 h 4575"/>
                <a:gd name="T12" fmla="*/ 2147483647 w 6736"/>
                <a:gd name="T13" fmla="*/ 2147483647 h 4575"/>
                <a:gd name="T14" fmla="*/ 2147483647 w 6736"/>
                <a:gd name="T15" fmla="*/ 2147483647 h 4575"/>
                <a:gd name="T16" fmla="*/ 2147483647 w 6736"/>
                <a:gd name="T17" fmla="*/ 2147483647 h 4575"/>
                <a:gd name="T18" fmla="*/ 2147483647 w 6736"/>
                <a:gd name="T19" fmla="*/ 2147483647 h 4575"/>
                <a:gd name="T20" fmla="*/ 2147483647 w 6736"/>
                <a:gd name="T21" fmla="*/ 2147483647 h 4575"/>
                <a:gd name="T22" fmla="*/ 2147483647 w 6736"/>
                <a:gd name="T23" fmla="*/ 2147483647 h 4575"/>
                <a:gd name="T24" fmla="*/ 2147483647 w 6736"/>
                <a:gd name="T25" fmla="*/ 2147483647 h 4575"/>
                <a:gd name="T26" fmla="*/ 2147483647 w 6736"/>
                <a:gd name="T27" fmla="*/ 2147483647 h 4575"/>
                <a:gd name="T28" fmla="*/ 2147483647 w 6736"/>
                <a:gd name="T29" fmla="*/ 2147483647 h 4575"/>
                <a:gd name="T30" fmla="*/ 2147483647 w 6736"/>
                <a:gd name="T31" fmla="*/ 2147483647 h 4575"/>
                <a:gd name="T32" fmla="*/ 2147483647 w 6736"/>
                <a:gd name="T33" fmla="*/ 2147483647 h 4575"/>
                <a:gd name="T34" fmla="*/ 2147483647 w 6736"/>
                <a:gd name="T35" fmla="*/ 2147483647 h 4575"/>
                <a:gd name="T36" fmla="*/ 2147483647 w 6736"/>
                <a:gd name="T37" fmla="*/ 2147483647 h 4575"/>
                <a:gd name="T38" fmla="*/ 2147483647 w 6736"/>
                <a:gd name="T39" fmla="*/ 2147483647 h 4575"/>
                <a:gd name="T40" fmla="*/ 2147483647 w 6736"/>
                <a:gd name="T41" fmla="*/ 2147483647 h 4575"/>
                <a:gd name="T42" fmla="*/ 2147483647 w 6736"/>
                <a:gd name="T43" fmla="*/ 2147483647 h 4575"/>
                <a:gd name="T44" fmla="*/ 2147483647 w 6736"/>
                <a:gd name="T45" fmla="*/ 2147483647 h 4575"/>
                <a:gd name="T46" fmla="*/ 2147483647 w 6736"/>
                <a:gd name="T47" fmla="*/ 2147483647 h 4575"/>
                <a:gd name="T48" fmla="*/ 2147483647 w 6736"/>
                <a:gd name="T49" fmla="*/ 2147483647 h 4575"/>
                <a:gd name="T50" fmla="*/ 2147483647 w 6736"/>
                <a:gd name="T51" fmla="*/ 2147483647 h 4575"/>
                <a:gd name="T52" fmla="*/ 2147483647 w 6736"/>
                <a:gd name="T53" fmla="*/ 2147483647 h 4575"/>
                <a:gd name="T54" fmla="*/ 2147483647 w 6736"/>
                <a:gd name="T55" fmla="*/ 2147483647 h 4575"/>
                <a:gd name="T56" fmla="*/ 2147483647 w 6736"/>
                <a:gd name="T57" fmla="*/ 2147483647 h 4575"/>
                <a:gd name="T58" fmla="*/ 2147483647 w 6736"/>
                <a:gd name="T59" fmla="*/ 2147483647 h 4575"/>
                <a:gd name="T60" fmla="*/ 2147483647 w 6736"/>
                <a:gd name="T61" fmla="*/ 2147483647 h 4575"/>
                <a:gd name="T62" fmla="*/ 2147483647 w 6736"/>
                <a:gd name="T63" fmla="*/ 2147483647 h 4575"/>
                <a:gd name="T64" fmla="*/ 2147483647 w 6736"/>
                <a:gd name="T65" fmla="*/ 2147483647 h 4575"/>
                <a:gd name="T66" fmla="*/ 2147483647 w 6736"/>
                <a:gd name="T67" fmla="*/ 2147483647 h 4575"/>
                <a:gd name="T68" fmla="*/ 2147483647 w 6736"/>
                <a:gd name="T69" fmla="*/ 2147483647 h 4575"/>
                <a:gd name="T70" fmla="*/ 2147483647 w 6736"/>
                <a:gd name="T71" fmla="*/ 2147483647 h 4575"/>
                <a:gd name="T72" fmla="*/ 2147483647 w 6736"/>
                <a:gd name="T73" fmla="*/ 2147483647 h 4575"/>
                <a:gd name="T74" fmla="*/ 2147483647 w 6736"/>
                <a:gd name="T75" fmla="*/ 2147483647 h 4575"/>
                <a:gd name="T76" fmla="*/ 2147483647 w 6736"/>
                <a:gd name="T77" fmla="*/ 2147483647 h 4575"/>
                <a:gd name="T78" fmla="*/ 2147483647 w 6736"/>
                <a:gd name="T79" fmla="*/ 2147483647 h 4575"/>
                <a:gd name="T80" fmla="*/ 2147483647 w 6736"/>
                <a:gd name="T81" fmla="*/ 2147483647 h 4575"/>
                <a:gd name="T82" fmla="*/ 2147483647 w 6736"/>
                <a:gd name="T83" fmla="*/ 2147483647 h 4575"/>
                <a:gd name="T84" fmla="*/ 2147483647 w 6736"/>
                <a:gd name="T85" fmla="*/ 2147483647 h 4575"/>
                <a:gd name="T86" fmla="*/ 2147483647 w 6736"/>
                <a:gd name="T87" fmla="*/ 2147483647 h 4575"/>
                <a:gd name="T88" fmla="*/ 2147483647 w 6736"/>
                <a:gd name="T89" fmla="*/ 2147483647 h 4575"/>
                <a:gd name="T90" fmla="*/ 2147483647 w 6736"/>
                <a:gd name="T91" fmla="*/ 2147483647 h 4575"/>
                <a:gd name="T92" fmla="*/ 2147483647 w 6736"/>
                <a:gd name="T93" fmla="*/ 2147483647 h 4575"/>
                <a:gd name="T94" fmla="*/ 2147483647 w 6736"/>
                <a:gd name="T95" fmla="*/ 2147483647 h 4575"/>
                <a:gd name="T96" fmla="*/ 2147483647 w 6736"/>
                <a:gd name="T97" fmla="*/ 2147483647 h 4575"/>
                <a:gd name="T98" fmla="*/ 2147483647 w 6736"/>
                <a:gd name="T99" fmla="*/ 2147483647 h 4575"/>
                <a:gd name="T100" fmla="*/ 2147483647 w 6736"/>
                <a:gd name="T101" fmla="*/ 2147483647 h 4575"/>
                <a:gd name="T102" fmla="*/ 2147483647 w 6736"/>
                <a:gd name="T103" fmla="*/ 2147483647 h 4575"/>
                <a:gd name="T104" fmla="*/ 2147483647 w 6736"/>
                <a:gd name="T105" fmla="*/ 2147483647 h 4575"/>
                <a:gd name="T106" fmla="*/ 2147483647 w 6736"/>
                <a:gd name="T107" fmla="*/ 2147483647 h 4575"/>
                <a:gd name="T108" fmla="*/ 2147483647 w 6736"/>
                <a:gd name="T109" fmla="*/ 2147483647 h 4575"/>
                <a:gd name="T110" fmla="*/ 2147483647 w 6736"/>
                <a:gd name="T111" fmla="*/ 2147483647 h 4575"/>
                <a:gd name="T112" fmla="*/ 2147483647 w 6736"/>
                <a:gd name="T113" fmla="*/ 2147483647 h 4575"/>
                <a:gd name="T114" fmla="*/ 2147483647 w 6736"/>
                <a:gd name="T115" fmla="*/ 2147483647 h 4575"/>
                <a:gd name="T116" fmla="*/ 2147483647 w 6736"/>
                <a:gd name="T117" fmla="*/ 2147483647 h 4575"/>
                <a:gd name="T118" fmla="*/ 2147483647 w 6736"/>
                <a:gd name="T119" fmla="*/ 2147483647 h 45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36"/>
                <a:gd name="T181" fmla="*/ 0 h 4575"/>
                <a:gd name="T182" fmla="*/ 6736 w 6736"/>
                <a:gd name="T183" fmla="*/ 4575 h 45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36" h="4575">
                  <a:moveTo>
                    <a:pt x="1040" y="1018"/>
                  </a:moveTo>
                  <a:lnTo>
                    <a:pt x="766" y="927"/>
                  </a:lnTo>
                  <a:lnTo>
                    <a:pt x="750" y="979"/>
                  </a:lnTo>
                  <a:lnTo>
                    <a:pt x="734" y="1031"/>
                  </a:lnTo>
                  <a:lnTo>
                    <a:pt x="719" y="1083"/>
                  </a:lnTo>
                  <a:lnTo>
                    <a:pt x="705" y="1137"/>
                  </a:lnTo>
                  <a:lnTo>
                    <a:pt x="692" y="1191"/>
                  </a:lnTo>
                  <a:lnTo>
                    <a:pt x="680" y="1245"/>
                  </a:lnTo>
                  <a:lnTo>
                    <a:pt x="669" y="1299"/>
                  </a:lnTo>
                  <a:lnTo>
                    <a:pt x="660" y="1353"/>
                  </a:lnTo>
                  <a:lnTo>
                    <a:pt x="651" y="1409"/>
                  </a:lnTo>
                  <a:lnTo>
                    <a:pt x="644" y="1464"/>
                  </a:lnTo>
                  <a:lnTo>
                    <a:pt x="637" y="1520"/>
                  </a:lnTo>
                  <a:lnTo>
                    <a:pt x="633" y="1576"/>
                  </a:lnTo>
                  <a:lnTo>
                    <a:pt x="628" y="1634"/>
                  </a:lnTo>
                  <a:lnTo>
                    <a:pt x="626" y="1689"/>
                  </a:lnTo>
                  <a:lnTo>
                    <a:pt x="624" y="1747"/>
                  </a:lnTo>
                  <a:lnTo>
                    <a:pt x="622" y="1804"/>
                  </a:lnTo>
                  <a:lnTo>
                    <a:pt x="624" y="1864"/>
                  </a:lnTo>
                  <a:lnTo>
                    <a:pt x="626" y="1925"/>
                  </a:lnTo>
                  <a:lnTo>
                    <a:pt x="630" y="1984"/>
                  </a:lnTo>
                  <a:lnTo>
                    <a:pt x="633" y="2044"/>
                  </a:lnTo>
                  <a:lnTo>
                    <a:pt x="639" y="2103"/>
                  </a:lnTo>
                  <a:lnTo>
                    <a:pt x="646" y="2162"/>
                  </a:lnTo>
                  <a:lnTo>
                    <a:pt x="655" y="2220"/>
                  </a:lnTo>
                  <a:lnTo>
                    <a:pt x="664" y="2278"/>
                  </a:lnTo>
                  <a:lnTo>
                    <a:pt x="674" y="2335"/>
                  </a:lnTo>
                  <a:lnTo>
                    <a:pt x="687" y="2393"/>
                  </a:lnTo>
                  <a:lnTo>
                    <a:pt x="700" y="2449"/>
                  </a:lnTo>
                  <a:lnTo>
                    <a:pt x="714" y="2506"/>
                  </a:lnTo>
                  <a:lnTo>
                    <a:pt x="728" y="2562"/>
                  </a:lnTo>
                  <a:lnTo>
                    <a:pt x="745" y="2616"/>
                  </a:lnTo>
                  <a:lnTo>
                    <a:pt x="763" y="2672"/>
                  </a:lnTo>
                  <a:lnTo>
                    <a:pt x="781" y="2726"/>
                  </a:lnTo>
                  <a:lnTo>
                    <a:pt x="1052" y="2627"/>
                  </a:lnTo>
                  <a:lnTo>
                    <a:pt x="1036" y="2578"/>
                  </a:lnTo>
                  <a:lnTo>
                    <a:pt x="1020" y="2529"/>
                  </a:lnTo>
                  <a:lnTo>
                    <a:pt x="1005" y="2479"/>
                  </a:lnTo>
                  <a:lnTo>
                    <a:pt x="991" y="2431"/>
                  </a:lnTo>
                  <a:lnTo>
                    <a:pt x="978" y="2380"/>
                  </a:lnTo>
                  <a:lnTo>
                    <a:pt x="968" y="2330"/>
                  </a:lnTo>
                  <a:lnTo>
                    <a:pt x="957" y="2278"/>
                  </a:lnTo>
                  <a:lnTo>
                    <a:pt x="948" y="2227"/>
                  </a:lnTo>
                  <a:lnTo>
                    <a:pt x="939" y="2175"/>
                  </a:lnTo>
                  <a:lnTo>
                    <a:pt x="932" y="2123"/>
                  </a:lnTo>
                  <a:lnTo>
                    <a:pt x="925" y="2071"/>
                  </a:lnTo>
                  <a:lnTo>
                    <a:pt x="919" y="2019"/>
                  </a:lnTo>
                  <a:lnTo>
                    <a:pt x="916" y="1965"/>
                  </a:lnTo>
                  <a:lnTo>
                    <a:pt x="914" y="1912"/>
                  </a:lnTo>
                  <a:lnTo>
                    <a:pt x="912" y="1858"/>
                  </a:lnTo>
                  <a:lnTo>
                    <a:pt x="910" y="1804"/>
                  </a:lnTo>
                  <a:lnTo>
                    <a:pt x="914" y="1702"/>
                  </a:lnTo>
                  <a:lnTo>
                    <a:pt x="919" y="1599"/>
                  </a:lnTo>
                  <a:lnTo>
                    <a:pt x="930" y="1499"/>
                  </a:lnTo>
                  <a:lnTo>
                    <a:pt x="944" y="1400"/>
                  </a:lnTo>
                  <a:lnTo>
                    <a:pt x="962" y="1303"/>
                  </a:lnTo>
                  <a:lnTo>
                    <a:pt x="984" y="1205"/>
                  </a:lnTo>
                  <a:lnTo>
                    <a:pt x="1009" y="1110"/>
                  </a:lnTo>
                  <a:lnTo>
                    <a:pt x="1040" y="1018"/>
                  </a:lnTo>
                  <a:close/>
                  <a:moveTo>
                    <a:pt x="1520" y="1804"/>
                  </a:moveTo>
                  <a:lnTo>
                    <a:pt x="1520" y="1804"/>
                  </a:lnTo>
                  <a:lnTo>
                    <a:pt x="1522" y="1727"/>
                  </a:lnTo>
                  <a:lnTo>
                    <a:pt x="1527" y="1650"/>
                  </a:lnTo>
                  <a:lnTo>
                    <a:pt x="1534" y="1574"/>
                  </a:lnTo>
                  <a:lnTo>
                    <a:pt x="1545" y="1499"/>
                  </a:lnTo>
                  <a:lnTo>
                    <a:pt x="1559" y="1425"/>
                  </a:lnTo>
                  <a:lnTo>
                    <a:pt x="1576" y="1353"/>
                  </a:lnTo>
                  <a:lnTo>
                    <a:pt x="1595" y="1281"/>
                  </a:lnTo>
                  <a:lnTo>
                    <a:pt x="1617" y="1211"/>
                  </a:lnTo>
                  <a:lnTo>
                    <a:pt x="1480" y="1164"/>
                  </a:lnTo>
                  <a:lnTo>
                    <a:pt x="1457" y="1241"/>
                  </a:lnTo>
                  <a:lnTo>
                    <a:pt x="1435" y="1317"/>
                  </a:lnTo>
                  <a:lnTo>
                    <a:pt x="1417" y="1396"/>
                  </a:lnTo>
                  <a:lnTo>
                    <a:pt x="1403" y="1475"/>
                  </a:lnTo>
                  <a:lnTo>
                    <a:pt x="1392" y="1556"/>
                  </a:lnTo>
                  <a:lnTo>
                    <a:pt x="1383" y="1639"/>
                  </a:lnTo>
                  <a:lnTo>
                    <a:pt x="1378" y="1720"/>
                  </a:lnTo>
                  <a:lnTo>
                    <a:pt x="1376" y="1804"/>
                  </a:lnTo>
                  <a:lnTo>
                    <a:pt x="1378" y="1891"/>
                  </a:lnTo>
                  <a:lnTo>
                    <a:pt x="1383" y="1977"/>
                  </a:lnTo>
                  <a:lnTo>
                    <a:pt x="1392" y="2062"/>
                  </a:lnTo>
                  <a:lnTo>
                    <a:pt x="1405" y="2144"/>
                  </a:lnTo>
                  <a:lnTo>
                    <a:pt x="1421" y="2227"/>
                  </a:lnTo>
                  <a:lnTo>
                    <a:pt x="1441" y="2308"/>
                  </a:lnTo>
                  <a:lnTo>
                    <a:pt x="1464" y="2389"/>
                  </a:lnTo>
                  <a:lnTo>
                    <a:pt x="1489" y="2467"/>
                  </a:lnTo>
                  <a:lnTo>
                    <a:pt x="1624" y="2418"/>
                  </a:lnTo>
                  <a:lnTo>
                    <a:pt x="1601" y="2346"/>
                  </a:lnTo>
                  <a:lnTo>
                    <a:pt x="1579" y="2272"/>
                  </a:lnTo>
                  <a:lnTo>
                    <a:pt x="1561" y="2197"/>
                  </a:lnTo>
                  <a:lnTo>
                    <a:pt x="1547" y="2119"/>
                  </a:lnTo>
                  <a:lnTo>
                    <a:pt x="1536" y="2042"/>
                  </a:lnTo>
                  <a:lnTo>
                    <a:pt x="1527" y="1965"/>
                  </a:lnTo>
                  <a:lnTo>
                    <a:pt x="1522" y="1884"/>
                  </a:lnTo>
                  <a:lnTo>
                    <a:pt x="1520" y="1804"/>
                  </a:lnTo>
                  <a:close/>
                  <a:moveTo>
                    <a:pt x="311" y="775"/>
                  </a:moveTo>
                  <a:lnTo>
                    <a:pt x="174" y="729"/>
                  </a:lnTo>
                  <a:lnTo>
                    <a:pt x="155" y="793"/>
                  </a:lnTo>
                  <a:lnTo>
                    <a:pt x="135" y="856"/>
                  </a:lnTo>
                  <a:lnTo>
                    <a:pt x="117" y="921"/>
                  </a:lnTo>
                  <a:lnTo>
                    <a:pt x="99" y="986"/>
                  </a:lnTo>
                  <a:lnTo>
                    <a:pt x="85" y="1052"/>
                  </a:lnTo>
                  <a:lnTo>
                    <a:pt x="70" y="1119"/>
                  </a:lnTo>
                  <a:lnTo>
                    <a:pt x="56" y="1186"/>
                  </a:lnTo>
                  <a:lnTo>
                    <a:pt x="45" y="1252"/>
                  </a:lnTo>
                  <a:lnTo>
                    <a:pt x="34" y="1321"/>
                  </a:lnTo>
                  <a:lnTo>
                    <a:pt x="25" y="1387"/>
                  </a:lnTo>
                  <a:lnTo>
                    <a:pt x="18" y="1455"/>
                  </a:lnTo>
                  <a:lnTo>
                    <a:pt x="11" y="1526"/>
                  </a:lnTo>
                  <a:lnTo>
                    <a:pt x="5" y="1594"/>
                  </a:lnTo>
                  <a:lnTo>
                    <a:pt x="2" y="1664"/>
                  </a:lnTo>
                  <a:lnTo>
                    <a:pt x="0" y="1734"/>
                  </a:lnTo>
                  <a:lnTo>
                    <a:pt x="0" y="1804"/>
                  </a:lnTo>
                  <a:lnTo>
                    <a:pt x="0" y="1878"/>
                  </a:lnTo>
                  <a:lnTo>
                    <a:pt x="4" y="1952"/>
                  </a:lnTo>
                  <a:lnTo>
                    <a:pt x="7" y="2026"/>
                  </a:lnTo>
                  <a:lnTo>
                    <a:pt x="13" y="2099"/>
                  </a:lnTo>
                  <a:lnTo>
                    <a:pt x="20" y="2171"/>
                  </a:lnTo>
                  <a:lnTo>
                    <a:pt x="29" y="2245"/>
                  </a:lnTo>
                  <a:lnTo>
                    <a:pt x="38" y="2317"/>
                  </a:lnTo>
                  <a:lnTo>
                    <a:pt x="50" y="2387"/>
                  </a:lnTo>
                  <a:lnTo>
                    <a:pt x="63" y="2459"/>
                  </a:lnTo>
                  <a:lnTo>
                    <a:pt x="77" y="2529"/>
                  </a:lnTo>
                  <a:lnTo>
                    <a:pt x="94" y="2598"/>
                  </a:lnTo>
                  <a:lnTo>
                    <a:pt x="112" y="2668"/>
                  </a:lnTo>
                  <a:lnTo>
                    <a:pt x="130" y="2736"/>
                  </a:lnTo>
                  <a:lnTo>
                    <a:pt x="151" y="2805"/>
                  </a:lnTo>
                  <a:lnTo>
                    <a:pt x="173" y="2871"/>
                  </a:lnTo>
                  <a:lnTo>
                    <a:pt x="196" y="2938"/>
                  </a:lnTo>
                  <a:lnTo>
                    <a:pt x="331" y="2889"/>
                  </a:lnTo>
                  <a:lnTo>
                    <a:pt x="309" y="2826"/>
                  </a:lnTo>
                  <a:lnTo>
                    <a:pt x="288" y="2762"/>
                  </a:lnTo>
                  <a:lnTo>
                    <a:pt x="268" y="2697"/>
                  </a:lnTo>
                  <a:lnTo>
                    <a:pt x="250" y="2630"/>
                  </a:lnTo>
                  <a:lnTo>
                    <a:pt x="234" y="2564"/>
                  </a:lnTo>
                  <a:lnTo>
                    <a:pt x="218" y="2497"/>
                  </a:lnTo>
                  <a:lnTo>
                    <a:pt x="205" y="2431"/>
                  </a:lnTo>
                  <a:lnTo>
                    <a:pt x="192" y="2362"/>
                  </a:lnTo>
                  <a:lnTo>
                    <a:pt x="180" y="2294"/>
                  </a:lnTo>
                  <a:lnTo>
                    <a:pt x="171" y="2225"/>
                  </a:lnTo>
                  <a:lnTo>
                    <a:pt x="162" y="2157"/>
                  </a:lnTo>
                  <a:lnTo>
                    <a:pt x="156" y="2087"/>
                  </a:lnTo>
                  <a:lnTo>
                    <a:pt x="151" y="2017"/>
                  </a:lnTo>
                  <a:lnTo>
                    <a:pt x="147" y="1947"/>
                  </a:lnTo>
                  <a:lnTo>
                    <a:pt x="144" y="1875"/>
                  </a:lnTo>
                  <a:lnTo>
                    <a:pt x="144" y="1804"/>
                  </a:lnTo>
                  <a:lnTo>
                    <a:pt x="144" y="1736"/>
                  </a:lnTo>
                  <a:lnTo>
                    <a:pt x="146" y="1670"/>
                  </a:lnTo>
                  <a:lnTo>
                    <a:pt x="149" y="1603"/>
                  </a:lnTo>
                  <a:lnTo>
                    <a:pt x="155" y="1536"/>
                  </a:lnTo>
                  <a:lnTo>
                    <a:pt x="160" y="1472"/>
                  </a:lnTo>
                  <a:lnTo>
                    <a:pt x="167" y="1405"/>
                  </a:lnTo>
                  <a:lnTo>
                    <a:pt x="176" y="1340"/>
                  </a:lnTo>
                  <a:lnTo>
                    <a:pt x="187" y="1276"/>
                  </a:lnTo>
                  <a:lnTo>
                    <a:pt x="198" y="1211"/>
                  </a:lnTo>
                  <a:lnTo>
                    <a:pt x="210" y="1148"/>
                  </a:lnTo>
                  <a:lnTo>
                    <a:pt x="225" y="1085"/>
                  </a:lnTo>
                  <a:lnTo>
                    <a:pt x="239" y="1022"/>
                  </a:lnTo>
                  <a:lnTo>
                    <a:pt x="255" y="959"/>
                  </a:lnTo>
                  <a:lnTo>
                    <a:pt x="273" y="898"/>
                  </a:lnTo>
                  <a:lnTo>
                    <a:pt x="291" y="835"/>
                  </a:lnTo>
                  <a:lnTo>
                    <a:pt x="311" y="775"/>
                  </a:lnTo>
                  <a:close/>
                  <a:moveTo>
                    <a:pt x="5693" y="1007"/>
                  </a:moveTo>
                  <a:lnTo>
                    <a:pt x="5693" y="1007"/>
                  </a:lnTo>
                  <a:lnTo>
                    <a:pt x="5723" y="1103"/>
                  </a:lnTo>
                  <a:lnTo>
                    <a:pt x="5750" y="1198"/>
                  </a:lnTo>
                  <a:lnTo>
                    <a:pt x="5772" y="1295"/>
                  </a:lnTo>
                  <a:lnTo>
                    <a:pt x="5792" y="1396"/>
                  </a:lnTo>
                  <a:lnTo>
                    <a:pt x="5806" y="1495"/>
                  </a:lnTo>
                  <a:lnTo>
                    <a:pt x="5817" y="1598"/>
                  </a:lnTo>
                  <a:lnTo>
                    <a:pt x="5822" y="1700"/>
                  </a:lnTo>
                  <a:lnTo>
                    <a:pt x="5824" y="1752"/>
                  </a:lnTo>
                  <a:lnTo>
                    <a:pt x="5826" y="1804"/>
                  </a:lnTo>
                  <a:lnTo>
                    <a:pt x="5824" y="1858"/>
                  </a:lnTo>
                  <a:lnTo>
                    <a:pt x="5822" y="1912"/>
                  </a:lnTo>
                  <a:lnTo>
                    <a:pt x="5820" y="1966"/>
                  </a:lnTo>
                  <a:lnTo>
                    <a:pt x="5815" y="2020"/>
                  </a:lnTo>
                  <a:lnTo>
                    <a:pt x="5810" y="2074"/>
                  </a:lnTo>
                  <a:lnTo>
                    <a:pt x="5804" y="2128"/>
                  </a:lnTo>
                  <a:lnTo>
                    <a:pt x="5797" y="2180"/>
                  </a:lnTo>
                  <a:lnTo>
                    <a:pt x="5788" y="2233"/>
                  </a:lnTo>
                  <a:lnTo>
                    <a:pt x="5779" y="2285"/>
                  </a:lnTo>
                  <a:lnTo>
                    <a:pt x="5768" y="2337"/>
                  </a:lnTo>
                  <a:lnTo>
                    <a:pt x="5756" y="2387"/>
                  </a:lnTo>
                  <a:lnTo>
                    <a:pt x="5743" y="2438"/>
                  </a:lnTo>
                  <a:lnTo>
                    <a:pt x="5729" y="2488"/>
                  </a:lnTo>
                  <a:lnTo>
                    <a:pt x="5714" y="2538"/>
                  </a:lnTo>
                  <a:lnTo>
                    <a:pt x="5698" y="2587"/>
                  </a:lnTo>
                  <a:lnTo>
                    <a:pt x="5680" y="2637"/>
                  </a:lnTo>
                  <a:lnTo>
                    <a:pt x="5952" y="2735"/>
                  </a:lnTo>
                  <a:lnTo>
                    <a:pt x="5970" y="2681"/>
                  </a:lnTo>
                  <a:lnTo>
                    <a:pt x="5988" y="2625"/>
                  </a:lnTo>
                  <a:lnTo>
                    <a:pt x="6006" y="2569"/>
                  </a:lnTo>
                  <a:lnTo>
                    <a:pt x="6020" y="2513"/>
                  </a:lnTo>
                  <a:lnTo>
                    <a:pt x="6035" y="2456"/>
                  </a:lnTo>
                  <a:lnTo>
                    <a:pt x="6049" y="2400"/>
                  </a:lnTo>
                  <a:lnTo>
                    <a:pt x="6060" y="2341"/>
                  </a:lnTo>
                  <a:lnTo>
                    <a:pt x="6070" y="2283"/>
                  </a:lnTo>
                  <a:lnTo>
                    <a:pt x="6081" y="2225"/>
                  </a:lnTo>
                  <a:lnTo>
                    <a:pt x="6088" y="2166"/>
                  </a:lnTo>
                  <a:lnTo>
                    <a:pt x="6096" y="2107"/>
                  </a:lnTo>
                  <a:lnTo>
                    <a:pt x="6103" y="2047"/>
                  </a:lnTo>
                  <a:lnTo>
                    <a:pt x="6106" y="1986"/>
                  </a:lnTo>
                  <a:lnTo>
                    <a:pt x="6110" y="1927"/>
                  </a:lnTo>
                  <a:lnTo>
                    <a:pt x="6112" y="1866"/>
                  </a:lnTo>
                  <a:lnTo>
                    <a:pt x="6114" y="1804"/>
                  </a:lnTo>
                  <a:lnTo>
                    <a:pt x="6112" y="1747"/>
                  </a:lnTo>
                  <a:lnTo>
                    <a:pt x="6110" y="1688"/>
                  </a:lnTo>
                  <a:lnTo>
                    <a:pt x="6108" y="1630"/>
                  </a:lnTo>
                  <a:lnTo>
                    <a:pt x="6103" y="1574"/>
                  </a:lnTo>
                  <a:lnTo>
                    <a:pt x="6097" y="1517"/>
                  </a:lnTo>
                  <a:lnTo>
                    <a:pt x="6092" y="1461"/>
                  </a:lnTo>
                  <a:lnTo>
                    <a:pt x="6085" y="1405"/>
                  </a:lnTo>
                  <a:lnTo>
                    <a:pt x="6076" y="1349"/>
                  </a:lnTo>
                  <a:lnTo>
                    <a:pt x="6065" y="1294"/>
                  </a:lnTo>
                  <a:lnTo>
                    <a:pt x="6054" y="1238"/>
                  </a:lnTo>
                  <a:lnTo>
                    <a:pt x="6042" y="1184"/>
                  </a:lnTo>
                  <a:lnTo>
                    <a:pt x="6029" y="1130"/>
                  </a:lnTo>
                  <a:lnTo>
                    <a:pt x="6015" y="1076"/>
                  </a:lnTo>
                  <a:lnTo>
                    <a:pt x="6000" y="1022"/>
                  </a:lnTo>
                  <a:lnTo>
                    <a:pt x="5984" y="970"/>
                  </a:lnTo>
                  <a:lnTo>
                    <a:pt x="5966" y="918"/>
                  </a:lnTo>
                  <a:lnTo>
                    <a:pt x="5693" y="1007"/>
                  </a:lnTo>
                  <a:close/>
                  <a:moveTo>
                    <a:pt x="6558" y="720"/>
                  </a:moveTo>
                  <a:lnTo>
                    <a:pt x="6421" y="765"/>
                  </a:lnTo>
                  <a:lnTo>
                    <a:pt x="6441" y="828"/>
                  </a:lnTo>
                  <a:lnTo>
                    <a:pt x="6461" y="889"/>
                  </a:lnTo>
                  <a:lnTo>
                    <a:pt x="6479" y="952"/>
                  </a:lnTo>
                  <a:lnTo>
                    <a:pt x="6495" y="1015"/>
                  </a:lnTo>
                  <a:lnTo>
                    <a:pt x="6509" y="1078"/>
                  </a:lnTo>
                  <a:lnTo>
                    <a:pt x="6524" y="1141"/>
                  </a:lnTo>
                  <a:lnTo>
                    <a:pt x="6536" y="1205"/>
                  </a:lnTo>
                  <a:lnTo>
                    <a:pt x="6549" y="1270"/>
                  </a:lnTo>
                  <a:lnTo>
                    <a:pt x="6558" y="1337"/>
                  </a:lnTo>
                  <a:lnTo>
                    <a:pt x="6567" y="1401"/>
                  </a:lnTo>
                  <a:lnTo>
                    <a:pt x="6576" y="1468"/>
                  </a:lnTo>
                  <a:lnTo>
                    <a:pt x="6581" y="1535"/>
                  </a:lnTo>
                  <a:lnTo>
                    <a:pt x="6587" y="1601"/>
                  </a:lnTo>
                  <a:lnTo>
                    <a:pt x="6590" y="1668"/>
                  </a:lnTo>
                  <a:lnTo>
                    <a:pt x="6592" y="1736"/>
                  </a:lnTo>
                  <a:lnTo>
                    <a:pt x="6592" y="1804"/>
                  </a:lnTo>
                  <a:lnTo>
                    <a:pt x="6592" y="1876"/>
                  </a:lnTo>
                  <a:lnTo>
                    <a:pt x="6589" y="1948"/>
                  </a:lnTo>
                  <a:lnTo>
                    <a:pt x="6585" y="2019"/>
                  </a:lnTo>
                  <a:lnTo>
                    <a:pt x="6580" y="2089"/>
                  </a:lnTo>
                  <a:lnTo>
                    <a:pt x="6572" y="2159"/>
                  </a:lnTo>
                  <a:lnTo>
                    <a:pt x="6565" y="2229"/>
                  </a:lnTo>
                  <a:lnTo>
                    <a:pt x="6554" y="2299"/>
                  </a:lnTo>
                  <a:lnTo>
                    <a:pt x="6544" y="2368"/>
                  </a:lnTo>
                  <a:lnTo>
                    <a:pt x="6531" y="2436"/>
                  </a:lnTo>
                  <a:lnTo>
                    <a:pt x="6517" y="2504"/>
                  </a:lnTo>
                  <a:lnTo>
                    <a:pt x="6500" y="2571"/>
                  </a:lnTo>
                  <a:lnTo>
                    <a:pt x="6484" y="2637"/>
                  </a:lnTo>
                  <a:lnTo>
                    <a:pt x="6464" y="2704"/>
                  </a:lnTo>
                  <a:lnTo>
                    <a:pt x="6445" y="2771"/>
                  </a:lnTo>
                  <a:lnTo>
                    <a:pt x="6425" y="2835"/>
                  </a:lnTo>
                  <a:lnTo>
                    <a:pt x="6401" y="2900"/>
                  </a:lnTo>
                  <a:lnTo>
                    <a:pt x="6536" y="2949"/>
                  </a:lnTo>
                  <a:lnTo>
                    <a:pt x="6560" y="2882"/>
                  </a:lnTo>
                  <a:lnTo>
                    <a:pt x="6583" y="2814"/>
                  </a:lnTo>
                  <a:lnTo>
                    <a:pt x="6603" y="2745"/>
                  </a:lnTo>
                  <a:lnTo>
                    <a:pt x="6623" y="2675"/>
                  </a:lnTo>
                  <a:lnTo>
                    <a:pt x="6641" y="2605"/>
                  </a:lnTo>
                  <a:lnTo>
                    <a:pt x="6657" y="2535"/>
                  </a:lnTo>
                  <a:lnTo>
                    <a:pt x="6671" y="2465"/>
                  </a:lnTo>
                  <a:lnTo>
                    <a:pt x="6686" y="2393"/>
                  </a:lnTo>
                  <a:lnTo>
                    <a:pt x="6696" y="2321"/>
                  </a:lnTo>
                  <a:lnTo>
                    <a:pt x="6707" y="2249"/>
                  </a:lnTo>
                  <a:lnTo>
                    <a:pt x="6716" y="2175"/>
                  </a:lnTo>
                  <a:lnTo>
                    <a:pt x="6723" y="2103"/>
                  </a:lnTo>
                  <a:lnTo>
                    <a:pt x="6729" y="2028"/>
                  </a:lnTo>
                  <a:lnTo>
                    <a:pt x="6732" y="1954"/>
                  </a:lnTo>
                  <a:lnTo>
                    <a:pt x="6736" y="1880"/>
                  </a:lnTo>
                  <a:lnTo>
                    <a:pt x="6736" y="1804"/>
                  </a:lnTo>
                  <a:lnTo>
                    <a:pt x="6736" y="1732"/>
                  </a:lnTo>
                  <a:lnTo>
                    <a:pt x="6734" y="1662"/>
                  </a:lnTo>
                  <a:lnTo>
                    <a:pt x="6731" y="1592"/>
                  </a:lnTo>
                  <a:lnTo>
                    <a:pt x="6725" y="1522"/>
                  </a:lnTo>
                  <a:lnTo>
                    <a:pt x="6718" y="1454"/>
                  </a:lnTo>
                  <a:lnTo>
                    <a:pt x="6711" y="1383"/>
                  </a:lnTo>
                  <a:lnTo>
                    <a:pt x="6702" y="1315"/>
                  </a:lnTo>
                  <a:lnTo>
                    <a:pt x="6691" y="1247"/>
                  </a:lnTo>
                  <a:lnTo>
                    <a:pt x="6678" y="1180"/>
                  </a:lnTo>
                  <a:lnTo>
                    <a:pt x="6666" y="1112"/>
                  </a:lnTo>
                  <a:lnTo>
                    <a:pt x="6650" y="1045"/>
                  </a:lnTo>
                  <a:lnTo>
                    <a:pt x="6635" y="979"/>
                  </a:lnTo>
                  <a:lnTo>
                    <a:pt x="6617" y="914"/>
                  </a:lnTo>
                  <a:lnTo>
                    <a:pt x="6599" y="849"/>
                  </a:lnTo>
                  <a:lnTo>
                    <a:pt x="6580" y="784"/>
                  </a:lnTo>
                  <a:lnTo>
                    <a:pt x="6558" y="720"/>
                  </a:lnTo>
                  <a:close/>
                  <a:moveTo>
                    <a:pt x="5115" y="1200"/>
                  </a:moveTo>
                  <a:lnTo>
                    <a:pt x="5115" y="1200"/>
                  </a:lnTo>
                  <a:lnTo>
                    <a:pt x="5139" y="1272"/>
                  </a:lnTo>
                  <a:lnTo>
                    <a:pt x="5159" y="1346"/>
                  </a:lnTo>
                  <a:lnTo>
                    <a:pt x="5175" y="1419"/>
                  </a:lnTo>
                  <a:lnTo>
                    <a:pt x="5189" y="1495"/>
                  </a:lnTo>
                  <a:lnTo>
                    <a:pt x="5202" y="1571"/>
                  </a:lnTo>
                  <a:lnTo>
                    <a:pt x="5209" y="1648"/>
                  </a:lnTo>
                  <a:lnTo>
                    <a:pt x="5214" y="1725"/>
                  </a:lnTo>
                  <a:lnTo>
                    <a:pt x="5216" y="1804"/>
                  </a:lnTo>
                  <a:lnTo>
                    <a:pt x="5214" y="1885"/>
                  </a:lnTo>
                  <a:lnTo>
                    <a:pt x="5209" y="1966"/>
                  </a:lnTo>
                  <a:lnTo>
                    <a:pt x="5200" y="2046"/>
                  </a:lnTo>
                  <a:lnTo>
                    <a:pt x="5187" y="2125"/>
                  </a:lnTo>
                  <a:lnTo>
                    <a:pt x="5173" y="2202"/>
                  </a:lnTo>
                  <a:lnTo>
                    <a:pt x="5155" y="2279"/>
                  </a:lnTo>
                  <a:lnTo>
                    <a:pt x="5132" y="2355"/>
                  </a:lnTo>
                  <a:lnTo>
                    <a:pt x="5108" y="2429"/>
                  </a:lnTo>
                  <a:lnTo>
                    <a:pt x="5243" y="2477"/>
                  </a:lnTo>
                  <a:lnTo>
                    <a:pt x="5270" y="2398"/>
                  </a:lnTo>
                  <a:lnTo>
                    <a:pt x="5293" y="2317"/>
                  </a:lnTo>
                  <a:lnTo>
                    <a:pt x="5313" y="2234"/>
                  </a:lnTo>
                  <a:lnTo>
                    <a:pt x="5329" y="2150"/>
                  </a:lnTo>
                  <a:lnTo>
                    <a:pt x="5342" y="2065"/>
                  </a:lnTo>
                  <a:lnTo>
                    <a:pt x="5353" y="1979"/>
                  </a:lnTo>
                  <a:lnTo>
                    <a:pt x="5358" y="1893"/>
                  </a:lnTo>
                  <a:lnTo>
                    <a:pt x="5360" y="1804"/>
                  </a:lnTo>
                  <a:lnTo>
                    <a:pt x="5358" y="1720"/>
                  </a:lnTo>
                  <a:lnTo>
                    <a:pt x="5353" y="1635"/>
                  </a:lnTo>
                  <a:lnTo>
                    <a:pt x="5344" y="1553"/>
                  </a:lnTo>
                  <a:lnTo>
                    <a:pt x="5331" y="1472"/>
                  </a:lnTo>
                  <a:lnTo>
                    <a:pt x="5317" y="1391"/>
                  </a:lnTo>
                  <a:lnTo>
                    <a:pt x="5299" y="1310"/>
                  </a:lnTo>
                  <a:lnTo>
                    <a:pt x="5275" y="1232"/>
                  </a:lnTo>
                  <a:lnTo>
                    <a:pt x="5252" y="1155"/>
                  </a:lnTo>
                  <a:lnTo>
                    <a:pt x="5115" y="1200"/>
                  </a:lnTo>
                  <a:close/>
                  <a:moveTo>
                    <a:pt x="4711" y="1387"/>
                  </a:moveTo>
                  <a:lnTo>
                    <a:pt x="4711" y="1387"/>
                  </a:lnTo>
                  <a:lnTo>
                    <a:pt x="4709" y="1315"/>
                  </a:lnTo>
                  <a:lnTo>
                    <a:pt x="4704" y="1243"/>
                  </a:lnTo>
                  <a:lnTo>
                    <a:pt x="4696" y="1173"/>
                  </a:lnTo>
                  <a:lnTo>
                    <a:pt x="4684" y="1103"/>
                  </a:lnTo>
                  <a:lnTo>
                    <a:pt x="4669" y="1034"/>
                  </a:lnTo>
                  <a:lnTo>
                    <a:pt x="4651" y="968"/>
                  </a:lnTo>
                  <a:lnTo>
                    <a:pt x="4632" y="903"/>
                  </a:lnTo>
                  <a:lnTo>
                    <a:pt x="4608" y="840"/>
                  </a:lnTo>
                  <a:lnTo>
                    <a:pt x="4581" y="779"/>
                  </a:lnTo>
                  <a:lnTo>
                    <a:pt x="4552" y="718"/>
                  </a:lnTo>
                  <a:lnTo>
                    <a:pt x="4522" y="660"/>
                  </a:lnTo>
                  <a:lnTo>
                    <a:pt x="4488" y="604"/>
                  </a:lnTo>
                  <a:lnTo>
                    <a:pt x="4452" y="551"/>
                  </a:lnTo>
                  <a:lnTo>
                    <a:pt x="4412" y="498"/>
                  </a:lnTo>
                  <a:lnTo>
                    <a:pt x="4371" y="448"/>
                  </a:lnTo>
                  <a:lnTo>
                    <a:pt x="4328" y="399"/>
                  </a:lnTo>
                  <a:lnTo>
                    <a:pt x="4283" y="354"/>
                  </a:lnTo>
                  <a:lnTo>
                    <a:pt x="4234" y="311"/>
                  </a:lnTo>
                  <a:lnTo>
                    <a:pt x="4185" y="272"/>
                  </a:lnTo>
                  <a:lnTo>
                    <a:pt x="4133" y="232"/>
                  </a:lnTo>
                  <a:lnTo>
                    <a:pt x="4081" y="198"/>
                  </a:lnTo>
                  <a:lnTo>
                    <a:pt x="4025" y="164"/>
                  </a:lnTo>
                  <a:lnTo>
                    <a:pt x="3970" y="135"/>
                  </a:lnTo>
                  <a:lnTo>
                    <a:pt x="3910" y="108"/>
                  </a:lnTo>
                  <a:lnTo>
                    <a:pt x="3851" y="83"/>
                  </a:lnTo>
                  <a:lnTo>
                    <a:pt x="3790" y="61"/>
                  </a:lnTo>
                  <a:lnTo>
                    <a:pt x="3727" y="43"/>
                  </a:lnTo>
                  <a:lnTo>
                    <a:pt x="3664" y="29"/>
                  </a:lnTo>
                  <a:lnTo>
                    <a:pt x="3597" y="16"/>
                  </a:lnTo>
                  <a:lnTo>
                    <a:pt x="3533" y="7"/>
                  </a:lnTo>
                  <a:lnTo>
                    <a:pt x="3464" y="2"/>
                  </a:lnTo>
                  <a:lnTo>
                    <a:pt x="3396" y="0"/>
                  </a:lnTo>
                  <a:lnTo>
                    <a:pt x="3329" y="2"/>
                  </a:lnTo>
                  <a:lnTo>
                    <a:pt x="3261" y="7"/>
                  </a:lnTo>
                  <a:lnTo>
                    <a:pt x="3194" y="16"/>
                  </a:lnTo>
                  <a:lnTo>
                    <a:pt x="3130" y="29"/>
                  </a:lnTo>
                  <a:lnTo>
                    <a:pt x="3067" y="43"/>
                  </a:lnTo>
                  <a:lnTo>
                    <a:pt x="3004" y="61"/>
                  </a:lnTo>
                  <a:lnTo>
                    <a:pt x="2943" y="83"/>
                  </a:lnTo>
                  <a:lnTo>
                    <a:pt x="2883" y="108"/>
                  </a:lnTo>
                  <a:lnTo>
                    <a:pt x="2824" y="135"/>
                  </a:lnTo>
                  <a:lnTo>
                    <a:pt x="2768" y="164"/>
                  </a:lnTo>
                  <a:lnTo>
                    <a:pt x="2712" y="198"/>
                  </a:lnTo>
                  <a:lnTo>
                    <a:pt x="2660" y="232"/>
                  </a:lnTo>
                  <a:lnTo>
                    <a:pt x="2608" y="272"/>
                  </a:lnTo>
                  <a:lnTo>
                    <a:pt x="2558" y="311"/>
                  </a:lnTo>
                  <a:lnTo>
                    <a:pt x="2511" y="354"/>
                  </a:lnTo>
                  <a:lnTo>
                    <a:pt x="2466" y="399"/>
                  </a:lnTo>
                  <a:lnTo>
                    <a:pt x="2423" y="448"/>
                  </a:lnTo>
                  <a:lnTo>
                    <a:pt x="2381" y="498"/>
                  </a:lnTo>
                  <a:lnTo>
                    <a:pt x="2342" y="551"/>
                  </a:lnTo>
                  <a:lnTo>
                    <a:pt x="2306" y="604"/>
                  </a:lnTo>
                  <a:lnTo>
                    <a:pt x="2272" y="660"/>
                  </a:lnTo>
                  <a:lnTo>
                    <a:pt x="2239" y="718"/>
                  </a:lnTo>
                  <a:lnTo>
                    <a:pt x="2211" y="779"/>
                  </a:lnTo>
                  <a:lnTo>
                    <a:pt x="2185" y="840"/>
                  </a:lnTo>
                  <a:lnTo>
                    <a:pt x="2162" y="903"/>
                  </a:lnTo>
                  <a:lnTo>
                    <a:pt x="2140" y="968"/>
                  </a:lnTo>
                  <a:lnTo>
                    <a:pt x="2124" y="1034"/>
                  </a:lnTo>
                  <a:lnTo>
                    <a:pt x="2110" y="1103"/>
                  </a:lnTo>
                  <a:lnTo>
                    <a:pt x="2097" y="1173"/>
                  </a:lnTo>
                  <a:lnTo>
                    <a:pt x="2090" y="1243"/>
                  </a:lnTo>
                  <a:lnTo>
                    <a:pt x="2085" y="1315"/>
                  </a:lnTo>
                  <a:lnTo>
                    <a:pt x="2083" y="1387"/>
                  </a:lnTo>
                  <a:lnTo>
                    <a:pt x="2085" y="2252"/>
                  </a:lnTo>
                  <a:lnTo>
                    <a:pt x="2797" y="2004"/>
                  </a:lnTo>
                  <a:lnTo>
                    <a:pt x="2797" y="1356"/>
                  </a:lnTo>
                  <a:lnTo>
                    <a:pt x="2797" y="1306"/>
                  </a:lnTo>
                  <a:lnTo>
                    <a:pt x="2801" y="1256"/>
                  </a:lnTo>
                  <a:lnTo>
                    <a:pt x="2806" y="1207"/>
                  </a:lnTo>
                  <a:lnTo>
                    <a:pt x="2813" y="1159"/>
                  </a:lnTo>
                  <a:lnTo>
                    <a:pt x="2822" y="1110"/>
                  </a:lnTo>
                  <a:lnTo>
                    <a:pt x="2835" y="1063"/>
                  </a:lnTo>
                  <a:lnTo>
                    <a:pt x="2847" y="1016"/>
                  </a:lnTo>
                  <a:lnTo>
                    <a:pt x="2862" y="971"/>
                  </a:lnTo>
                  <a:lnTo>
                    <a:pt x="2878" y="928"/>
                  </a:lnTo>
                  <a:lnTo>
                    <a:pt x="2898" y="885"/>
                  </a:lnTo>
                  <a:lnTo>
                    <a:pt x="2917" y="842"/>
                  </a:lnTo>
                  <a:lnTo>
                    <a:pt x="2939" y="802"/>
                  </a:lnTo>
                  <a:lnTo>
                    <a:pt x="2961" y="763"/>
                  </a:lnTo>
                  <a:lnTo>
                    <a:pt x="2986" y="725"/>
                  </a:lnTo>
                  <a:lnTo>
                    <a:pt x="3011" y="687"/>
                  </a:lnTo>
                  <a:lnTo>
                    <a:pt x="3038" y="653"/>
                  </a:lnTo>
                  <a:lnTo>
                    <a:pt x="3067" y="619"/>
                  </a:lnTo>
                  <a:lnTo>
                    <a:pt x="3097" y="586"/>
                  </a:lnTo>
                  <a:lnTo>
                    <a:pt x="3128" y="556"/>
                  </a:lnTo>
                  <a:lnTo>
                    <a:pt x="3160" y="529"/>
                  </a:lnTo>
                  <a:lnTo>
                    <a:pt x="3193" y="502"/>
                  </a:lnTo>
                  <a:lnTo>
                    <a:pt x="3227" y="477"/>
                  </a:lnTo>
                  <a:lnTo>
                    <a:pt x="3261" y="455"/>
                  </a:lnTo>
                  <a:lnTo>
                    <a:pt x="3297" y="434"/>
                  </a:lnTo>
                  <a:lnTo>
                    <a:pt x="3333" y="416"/>
                  </a:lnTo>
                  <a:lnTo>
                    <a:pt x="3371" y="399"/>
                  </a:lnTo>
                  <a:lnTo>
                    <a:pt x="3408" y="385"/>
                  </a:lnTo>
                  <a:lnTo>
                    <a:pt x="3448" y="374"/>
                  </a:lnTo>
                  <a:lnTo>
                    <a:pt x="3486" y="365"/>
                  </a:lnTo>
                  <a:lnTo>
                    <a:pt x="3525" y="358"/>
                  </a:lnTo>
                  <a:lnTo>
                    <a:pt x="3567" y="354"/>
                  </a:lnTo>
                  <a:lnTo>
                    <a:pt x="3606" y="353"/>
                  </a:lnTo>
                  <a:lnTo>
                    <a:pt x="3640" y="354"/>
                  </a:lnTo>
                  <a:lnTo>
                    <a:pt x="3675" y="358"/>
                  </a:lnTo>
                  <a:lnTo>
                    <a:pt x="3709" y="362"/>
                  </a:lnTo>
                  <a:lnTo>
                    <a:pt x="3743" y="369"/>
                  </a:lnTo>
                  <a:lnTo>
                    <a:pt x="3777" y="378"/>
                  </a:lnTo>
                  <a:lnTo>
                    <a:pt x="3813" y="389"/>
                  </a:lnTo>
                  <a:lnTo>
                    <a:pt x="3847" y="403"/>
                  </a:lnTo>
                  <a:lnTo>
                    <a:pt x="3883" y="417"/>
                  </a:lnTo>
                  <a:lnTo>
                    <a:pt x="3917" y="435"/>
                  </a:lnTo>
                  <a:lnTo>
                    <a:pt x="3952" y="453"/>
                  </a:lnTo>
                  <a:lnTo>
                    <a:pt x="3986" y="475"/>
                  </a:lnTo>
                  <a:lnTo>
                    <a:pt x="4020" y="498"/>
                  </a:lnTo>
                  <a:lnTo>
                    <a:pt x="4052" y="524"/>
                  </a:lnTo>
                  <a:lnTo>
                    <a:pt x="4085" y="551"/>
                  </a:lnTo>
                  <a:lnTo>
                    <a:pt x="4117" y="579"/>
                  </a:lnTo>
                  <a:lnTo>
                    <a:pt x="4148" y="610"/>
                  </a:lnTo>
                  <a:lnTo>
                    <a:pt x="4176" y="644"/>
                  </a:lnTo>
                  <a:lnTo>
                    <a:pt x="4205" y="678"/>
                  </a:lnTo>
                  <a:lnTo>
                    <a:pt x="4232" y="716"/>
                  </a:lnTo>
                  <a:lnTo>
                    <a:pt x="4257" y="756"/>
                  </a:lnTo>
                  <a:lnTo>
                    <a:pt x="4283" y="797"/>
                  </a:lnTo>
                  <a:lnTo>
                    <a:pt x="4304" y="840"/>
                  </a:lnTo>
                  <a:lnTo>
                    <a:pt x="4326" y="887"/>
                  </a:lnTo>
                  <a:lnTo>
                    <a:pt x="4346" y="934"/>
                  </a:lnTo>
                  <a:lnTo>
                    <a:pt x="4362" y="982"/>
                  </a:lnTo>
                  <a:lnTo>
                    <a:pt x="4378" y="1034"/>
                  </a:lnTo>
                  <a:lnTo>
                    <a:pt x="4391" y="1088"/>
                  </a:lnTo>
                  <a:lnTo>
                    <a:pt x="4401" y="1144"/>
                  </a:lnTo>
                  <a:lnTo>
                    <a:pt x="4410" y="1202"/>
                  </a:lnTo>
                  <a:lnTo>
                    <a:pt x="4418" y="1261"/>
                  </a:lnTo>
                  <a:lnTo>
                    <a:pt x="4421" y="1324"/>
                  </a:lnTo>
                  <a:lnTo>
                    <a:pt x="4423" y="1387"/>
                  </a:lnTo>
                  <a:lnTo>
                    <a:pt x="4421" y="2630"/>
                  </a:lnTo>
                  <a:lnTo>
                    <a:pt x="4955" y="3130"/>
                  </a:lnTo>
                  <a:lnTo>
                    <a:pt x="4955" y="3517"/>
                  </a:lnTo>
                  <a:lnTo>
                    <a:pt x="2275" y="3517"/>
                  </a:lnTo>
                  <a:lnTo>
                    <a:pt x="2275" y="3069"/>
                  </a:lnTo>
                  <a:lnTo>
                    <a:pt x="2799" y="2573"/>
                  </a:lnTo>
                  <a:lnTo>
                    <a:pt x="2799" y="2567"/>
                  </a:lnTo>
                  <a:lnTo>
                    <a:pt x="2013" y="2567"/>
                  </a:lnTo>
                  <a:lnTo>
                    <a:pt x="1549" y="3008"/>
                  </a:lnTo>
                  <a:lnTo>
                    <a:pt x="1549" y="3805"/>
                  </a:lnTo>
                  <a:lnTo>
                    <a:pt x="5243" y="3805"/>
                  </a:lnTo>
                  <a:lnTo>
                    <a:pt x="5243" y="3006"/>
                  </a:lnTo>
                  <a:lnTo>
                    <a:pt x="4709" y="2506"/>
                  </a:lnTo>
                  <a:lnTo>
                    <a:pt x="4711" y="1387"/>
                  </a:lnTo>
                  <a:close/>
                  <a:moveTo>
                    <a:pt x="3396" y="4575"/>
                  </a:moveTo>
                  <a:lnTo>
                    <a:pt x="3396" y="4575"/>
                  </a:lnTo>
                  <a:lnTo>
                    <a:pt x="3426" y="4575"/>
                  </a:lnTo>
                  <a:lnTo>
                    <a:pt x="3457" y="4573"/>
                  </a:lnTo>
                  <a:lnTo>
                    <a:pt x="3488" y="4570"/>
                  </a:lnTo>
                  <a:lnTo>
                    <a:pt x="3518" y="4566"/>
                  </a:lnTo>
                  <a:lnTo>
                    <a:pt x="3549" y="4561"/>
                  </a:lnTo>
                  <a:lnTo>
                    <a:pt x="3578" y="4555"/>
                  </a:lnTo>
                  <a:lnTo>
                    <a:pt x="3606" y="4548"/>
                  </a:lnTo>
                  <a:lnTo>
                    <a:pt x="3635" y="4539"/>
                  </a:lnTo>
                  <a:lnTo>
                    <a:pt x="3691" y="4521"/>
                  </a:lnTo>
                  <a:lnTo>
                    <a:pt x="3745" y="4498"/>
                  </a:lnTo>
                  <a:lnTo>
                    <a:pt x="3797" y="4471"/>
                  </a:lnTo>
                  <a:lnTo>
                    <a:pt x="3846" y="4440"/>
                  </a:lnTo>
                  <a:lnTo>
                    <a:pt x="3894" y="4406"/>
                  </a:lnTo>
                  <a:lnTo>
                    <a:pt x="3939" y="4370"/>
                  </a:lnTo>
                  <a:lnTo>
                    <a:pt x="3980" y="4330"/>
                  </a:lnTo>
                  <a:lnTo>
                    <a:pt x="4020" y="4287"/>
                  </a:lnTo>
                  <a:lnTo>
                    <a:pt x="4056" y="4242"/>
                  </a:lnTo>
                  <a:lnTo>
                    <a:pt x="4088" y="4195"/>
                  </a:lnTo>
                  <a:lnTo>
                    <a:pt x="4117" y="4145"/>
                  </a:lnTo>
                  <a:lnTo>
                    <a:pt x="4144" y="4093"/>
                  </a:lnTo>
                  <a:lnTo>
                    <a:pt x="2649" y="4093"/>
                  </a:lnTo>
                  <a:lnTo>
                    <a:pt x="2675" y="4145"/>
                  </a:lnTo>
                  <a:lnTo>
                    <a:pt x="2703" y="4195"/>
                  </a:lnTo>
                  <a:lnTo>
                    <a:pt x="2738" y="4242"/>
                  </a:lnTo>
                  <a:lnTo>
                    <a:pt x="2774" y="4287"/>
                  </a:lnTo>
                  <a:lnTo>
                    <a:pt x="2811" y="4330"/>
                  </a:lnTo>
                  <a:lnTo>
                    <a:pt x="2854" y="4370"/>
                  </a:lnTo>
                  <a:lnTo>
                    <a:pt x="2899" y="4406"/>
                  </a:lnTo>
                  <a:lnTo>
                    <a:pt x="2946" y="4440"/>
                  </a:lnTo>
                  <a:lnTo>
                    <a:pt x="2995" y="4471"/>
                  </a:lnTo>
                  <a:lnTo>
                    <a:pt x="3047" y="4498"/>
                  </a:lnTo>
                  <a:lnTo>
                    <a:pt x="3101" y="4521"/>
                  </a:lnTo>
                  <a:lnTo>
                    <a:pt x="3157" y="4539"/>
                  </a:lnTo>
                  <a:lnTo>
                    <a:pt x="3185" y="4548"/>
                  </a:lnTo>
                  <a:lnTo>
                    <a:pt x="3214" y="4555"/>
                  </a:lnTo>
                  <a:lnTo>
                    <a:pt x="3245" y="4561"/>
                  </a:lnTo>
                  <a:lnTo>
                    <a:pt x="3274" y="4566"/>
                  </a:lnTo>
                  <a:lnTo>
                    <a:pt x="3304" y="4570"/>
                  </a:lnTo>
                  <a:lnTo>
                    <a:pt x="3335" y="4573"/>
                  </a:lnTo>
                  <a:lnTo>
                    <a:pt x="3365" y="4575"/>
                  </a:lnTo>
                  <a:lnTo>
                    <a:pt x="3396" y="4575"/>
                  </a:lnTo>
                  <a:close/>
                </a:path>
              </a:pathLst>
            </a:custGeom>
            <a:solidFill>
              <a:srgbClr val="C0C0C0"/>
            </a:solidFill>
            <a:ln w="9525">
              <a:noFill/>
              <a:round/>
              <a:headEnd/>
              <a:tailEnd/>
            </a:ln>
          </p:spPr>
          <p:txBody>
            <a:bodyPr lIns="86421" tIns="43211" rIns="86421" bIns="4321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703" b="0" i="0" u="none" strike="noStrike" kern="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00384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D8D0-6C23-4450-AB94-59AD013D8809}"/>
              </a:ext>
            </a:extLst>
          </p:cNvPr>
          <p:cNvSpPr>
            <a:spLocks noGrp="1"/>
          </p:cNvSpPr>
          <p:nvPr>
            <p:ph type="title"/>
          </p:nvPr>
        </p:nvSpPr>
        <p:spPr>
          <a:xfrm>
            <a:off x="648930" y="629266"/>
            <a:ext cx="9252154" cy="1223983"/>
          </a:xfrm>
        </p:spPr>
        <p:txBody>
          <a:bodyPr>
            <a:normAutofit fontScale="90000"/>
          </a:bodyPr>
          <a:lstStyle/>
          <a:p>
            <a:pPr algn="ctr"/>
            <a:r>
              <a:rPr lang="en-US" dirty="0"/>
              <a:t>Modus </a:t>
            </a:r>
            <a:r>
              <a:rPr lang="en-IN" dirty="0"/>
              <a:t>operandi</a:t>
            </a:r>
            <a:r>
              <a:rPr lang="en-US" dirty="0"/>
              <a:t> adopted by the ZEEL</a:t>
            </a:r>
            <a:endParaRPr lang="en-IN" dirty="0"/>
          </a:p>
        </p:txBody>
      </p:sp>
      <p:pic>
        <p:nvPicPr>
          <p:cNvPr id="4" name="Content Placeholder 3">
            <a:extLst>
              <a:ext uri="{FF2B5EF4-FFF2-40B4-BE49-F238E27FC236}">
                <a16:creationId xmlns:a16="http://schemas.microsoft.com/office/drawing/2014/main" id="{3AAB2102-0E9D-48E3-8DEF-49383B9EB0C1}"/>
              </a:ext>
            </a:extLst>
          </p:cNvPr>
          <p:cNvPicPr>
            <a:picLocks noGrp="1" noChangeAspect="1"/>
          </p:cNvPicPr>
          <p:nvPr>
            <p:ph idx="1"/>
          </p:nvPr>
        </p:nvPicPr>
        <p:blipFill>
          <a:blip r:embed="rId3"/>
          <a:stretch>
            <a:fillRect/>
          </a:stretch>
        </p:blipFill>
        <p:spPr>
          <a:xfrm>
            <a:off x="648457" y="2140085"/>
            <a:ext cx="5071407" cy="3822885"/>
          </a:xfrm>
          <a:prstGeom prst="rect">
            <a:avLst/>
          </a:prstGeom>
        </p:spPr>
      </p:pic>
      <p:pic>
        <p:nvPicPr>
          <p:cNvPr id="7" name="Content Placeholder 3">
            <a:extLst>
              <a:ext uri="{FF2B5EF4-FFF2-40B4-BE49-F238E27FC236}">
                <a16:creationId xmlns:a16="http://schemas.microsoft.com/office/drawing/2014/main" id="{FF556C38-C1F7-41F2-9002-C4BAD7470126}"/>
              </a:ext>
            </a:extLst>
          </p:cNvPr>
          <p:cNvPicPr>
            <a:picLocks noChangeAspect="1"/>
          </p:cNvPicPr>
          <p:nvPr/>
        </p:nvPicPr>
        <p:blipFill>
          <a:blip r:embed="rId4"/>
          <a:stretch>
            <a:fillRect/>
          </a:stretch>
        </p:blipFill>
        <p:spPr>
          <a:xfrm>
            <a:off x="6091916" y="2337639"/>
            <a:ext cx="5451627" cy="3625332"/>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90523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721-AF7F-4D0E-AEEB-AFE9ACA73508}"/>
              </a:ext>
            </a:extLst>
          </p:cNvPr>
          <p:cNvSpPr>
            <a:spLocks noGrp="1"/>
          </p:cNvSpPr>
          <p:nvPr>
            <p:ph type="title"/>
          </p:nvPr>
        </p:nvSpPr>
        <p:spPr>
          <a:xfrm>
            <a:off x="646111" y="452718"/>
            <a:ext cx="9404723" cy="1020482"/>
          </a:xfrm>
        </p:spPr>
        <p:txBody>
          <a:bodyPr/>
          <a:lstStyle/>
          <a:p>
            <a:pPr algn="ctr"/>
            <a:r>
              <a:rPr lang="en-US" sz="4800" dirty="0"/>
              <a:t>What is front running</a:t>
            </a:r>
            <a:endParaRPr lang="en-IN" sz="4800" dirty="0"/>
          </a:p>
        </p:txBody>
      </p:sp>
      <p:sp>
        <p:nvSpPr>
          <p:cNvPr id="3" name="Content Placeholder 2">
            <a:extLst>
              <a:ext uri="{FF2B5EF4-FFF2-40B4-BE49-F238E27FC236}">
                <a16:creationId xmlns:a16="http://schemas.microsoft.com/office/drawing/2014/main" id="{F0DC37EB-F1AA-4940-A3AA-5F8C1E266171}"/>
              </a:ext>
            </a:extLst>
          </p:cNvPr>
          <p:cNvSpPr>
            <a:spLocks noGrp="1"/>
          </p:cNvSpPr>
          <p:nvPr>
            <p:ph idx="1"/>
          </p:nvPr>
        </p:nvSpPr>
        <p:spPr>
          <a:xfrm>
            <a:off x="1103312" y="1473200"/>
            <a:ext cx="8946541" cy="4775199"/>
          </a:xfrm>
        </p:spPr>
        <p:txBody>
          <a:bodyPr>
            <a:normAutofit/>
          </a:bodyPr>
          <a:lstStyle/>
          <a:p>
            <a:pPr algn="just"/>
            <a:r>
              <a:rPr lang="en-US" sz="2600" dirty="0"/>
              <a:t>Front running :Buying or selling securities ahead of a large order so as to benefit from the subsequent price move.</a:t>
            </a:r>
          </a:p>
          <a:p>
            <a:pPr algn="just"/>
            <a:r>
              <a:rPr lang="en-US" sz="2600" dirty="0"/>
              <a:t>This denotes persons dealing in the market, knowing that a large transaction will take place in the near future and that parties are likely to move in their favor.</a:t>
            </a:r>
          </a:p>
          <a:p>
            <a:pPr algn="just"/>
            <a:r>
              <a:rPr lang="en-US" sz="2600" dirty="0"/>
              <a:t>The illegal private trading by a broker or market -maker who has prior knowledge of a  forthcoming large movement in prices (Investment)</a:t>
            </a:r>
          </a:p>
          <a:p>
            <a:endParaRPr lang="en-IN" dirty="0"/>
          </a:p>
        </p:txBody>
      </p:sp>
    </p:spTree>
    <p:extLst>
      <p:ext uri="{BB962C8B-B14F-4D97-AF65-F5344CB8AC3E}">
        <p14:creationId xmlns:p14="http://schemas.microsoft.com/office/powerpoint/2010/main" val="1832902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AE19-AB7D-4E2D-AFC3-5ED54B6C52DA}"/>
              </a:ext>
            </a:extLst>
          </p:cNvPr>
          <p:cNvSpPr>
            <a:spLocks noGrp="1"/>
          </p:cNvSpPr>
          <p:nvPr>
            <p:ph type="title"/>
          </p:nvPr>
        </p:nvSpPr>
        <p:spPr/>
        <p:txBody>
          <a:bodyPr/>
          <a:lstStyle/>
          <a:p>
            <a:pPr algn="r"/>
            <a:r>
              <a:rPr lang="en-US" dirty="0"/>
              <a:t>Example of front running case</a:t>
            </a:r>
            <a:endParaRPr lang="en-IN" dirty="0"/>
          </a:p>
        </p:txBody>
      </p:sp>
      <p:sp>
        <p:nvSpPr>
          <p:cNvPr id="3" name="Content Placeholder 2">
            <a:extLst>
              <a:ext uri="{FF2B5EF4-FFF2-40B4-BE49-F238E27FC236}">
                <a16:creationId xmlns:a16="http://schemas.microsoft.com/office/drawing/2014/main" id="{BDDA8A8D-4A2F-490A-AD50-7FB0B9B34C27}"/>
              </a:ext>
            </a:extLst>
          </p:cNvPr>
          <p:cNvSpPr>
            <a:spLocks noGrp="1"/>
          </p:cNvSpPr>
          <p:nvPr>
            <p:ph idx="1"/>
          </p:nvPr>
        </p:nvSpPr>
        <p:spPr>
          <a:xfrm>
            <a:off x="1103312" y="1693334"/>
            <a:ext cx="8946541" cy="4555066"/>
          </a:xfrm>
        </p:spPr>
        <p:txBody>
          <a:bodyPr>
            <a:normAutofit/>
          </a:bodyPr>
          <a:lstStyle/>
          <a:p>
            <a:pPr algn="just"/>
            <a:r>
              <a:rPr lang="en-US" sz="2400" dirty="0"/>
              <a:t>On  June 13, 2019, buy orders were placed from the trading account of Alka for 1,10,000 shares between12:54:00 pm. (i.e. at price of Rs. 1070). The buy order for 60,00,000 shares was placed by the Fidelity funds. At 1:30:00 pm (i.e.  at  price of Rs.1080.00). </a:t>
            </a:r>
          </a:p>
          <a:p>
            <a:pPr algn="just"/>
            <a:r>
              <a:rPr lang="en-US" sz="2400" dirty="0"/>
              <a:t>As soon as Fidelity Asian Values Plc. started buying, Sell orders were put for 1,10,000 shares at 1:31:00 pm from the trading  account  of  Alka. (i.e.  at an  average  of Rs.1080.00).The  entire  trade  had  a  positive  square  off difference of Rs. 7,70,000</a:t>
            </a:r>
            <a:endParaRPr lang="en-IN" sz="2400" dirty="0"/>
          </a:p>
        </p:txBody>
      </p:sp>
    </p:spTree>
    <p:extLst>
      <p:ext uri="{BB962C8B-B14F-4D97-AF65-F5344CB8AC3E}">
        <p14:creationId xmlns:p14="http://schemas.microsoft.com/office/powerpoint/2010/main" val="298992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Front Running BBS SSB, Vaibhav (Avi), Alka (mother), Arushi sister</a:t>
            </a:r>
            <a:endParaRPr lang="en-IN" dirty="0"/>
          </a:p>
        </p:txBody>
      </p:sp>
      <p:sp>
        <p:nvSpPr>
          <p:cNvPr id="3" name="Content Placeholder 2"/>
          <p:cNvSpPr>
            <a:spLocks noGrp="1"/>
          </p:cNvSpPr>
          <p:nvPr>
            <p:ph idx="1"/>
          </p:nvPr>
        </p:nvSpPr>
        <p:spPr>
          <a:xfrm>
            <a:off x="1103312" y="1853248"/>
            <a:ext cx="8946541" cy="4395152"/>
          </a:xfrm>
        </p:spPr>
        <p:txBody>
          <a:bodyPr>
            <a:normAutofit/>
          </a:bodyPr>
          <a:lstStyle/>
          <a:p>
            <a:pPr algn="just"/>
            <a:r>
              <a:rPr lang="x-none" dirty="0"/>
              <a:t>Vaibhav Dhadda</a:t>
            </a:r>
            <a:r>
              <a:rPr lang="en-US" dirty="0"/>
              <a:t> (Avi)</a:t>
            </a:r>
            <a:r>
              <a:rPr lang="x-none" dirty="0"/>
              <a:t>, being an employee of Fidelity, in his capacity as Fund Manager, had knowledge about investments and impending orders of Fidelity group</a:t>
            </a:r>
            <a:r>
              <a:rPr lang="en-US" dirty="0"/>
              <a:t> entities</a:t>
            </a:r>
            <a:r>
              <a:rPr lang="x-none" dirty="0"/>
              <a:t>. He had the authority to give instructions, for sale of shares, to the trading members of Fidelity Group</a:t>
            </a:r>
            <a:r>
              <a:rPr lang="en-US" dirty="0"/>
              <a:t>.</a:t>
            </a:r>
          </a:p>
          <a:p>
            <a:pPr lvl="0" algn="just"/>
            <a:r>
              <a:rPr lang="x-none" dirty="0"/>
              <a:t>Vaibhav Dhadda, based on advance knowledge about orders of Fidelity </a:t>
            </a:r>
            <a:r>
              <a:rPr lang="en-US" dirty="0"/>
              <a:t>g</a:t>
            </a:r>
            <a:r>
              <a:rPr lang="x-none" dirty="0"/>
              <a:t>roup</a:t>
            </a:r>
            <a:r>
              <a:rPr lang="en-US" dirty="0"/>
              <a:t> entities</a:t>
            </a:r>
            <a:r>
              <a:rPr lang="x-none" dirty="0"/>
              <a:t>, was front running </a:t>
            </a:r>
            <a:r>
              <a:rPr lang="en-US" dirty="0"/>
              <a:t>their trades</a:t>
            </a:r>
            <a:r>
              <a:rPr lang="x-none" dirty="0"/>
              <a:t>. He was placing orders through the trading account of h</a:t>
            </a:r>
            <a:r>
              <a:rPr lang="en-US" dirty="0"/>
              <a:t>is m</a:t>
            </a:r>
            <a:r>
              <a:rPr lang="x-none" dirty="0"/>
              <a:t>other</a:t>
            </a:r>
            <a:r>
              <a:rPr lang="en-US" dirty="0"/>
              <a:t> (</a:t>
            </a:r>
            <a:r>
              <a:rPr lang="x-none" dirty="0"/>
              <a:t>Ms. Alka Dhadda</a:t>
            </a:r>
            <a:r>
              <a:rPr lang="en-US" dirty="0"/>
              <a:t>)</a:t>
            </a:r>
            <a:r>
              <a:rPr lang="x-none" dirty="0"/>
              <a:t> and h</a:t>
            </a:r>
            <a:r>
              <a:rPr lang="en-US" dirty="0"/>
              <a:t>is</a:t>
            </a:r>
            <a:r>
              <a:rPr lang="x-none" dirty="0"/>
              <a:t> sister </a:t>
            </a:r>
            <a:r>
              <a:rPr lang="en-US" dirty="0"/>
              <a:t>(</a:t>
            </a:r>
            <a:r>
              <a:rPr lang="x-none" dirty="0"/>
              <a:t>Ms. Arushi Dhadda</a:t>
            </a:r>
            <a:r>
              <a:rPr lang="en-US" dirty="0"/>
              <a:t>)</a:t>
            </a:r>
            <a:r>
              <a:rPr lang="x-none" dirty="0"/>
              <a:t>, in the same scrips, in which trading was being carried out by Fidelity Group</a:t>
            </a:r>
            <a:r>
              <a:rPr lang="en-US" dirty="0"/>
              <a:t> entities</a:t>
            </a:r>
            <a:r>
              <a:rPr lang="x-none" dirty="0"/>
              <a:t>. </a:t>
            </a:r>
            <a:endParaRPr lang="en-US" dirty="0"/>
          </a:p>
        </p:txBody>
      </p:sp>
    </p:spTree>
    <p:extLst>
      <p:ext uri="{BB962C8B-B14F-4D97-AF65-F5344CB8AC3E}">
        <p14:creationId xmlns:p14="http://schemas.microsoft.com/office/powerpoint/2010/main" val="1105510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between </a:t>
            </a:r>
            <a:r>
              <a:rPr lang="en-US" dirty="0" err="1"/>
              <a:t>alka</a:t>
            </a:r>
            <a:r>
              <a:rPr lang="en-US" dirty="0"/>
              <a:t> and </a:t>
            </a:r>
            <a:r>
              <a:rPr lang="en-US" dirty="0" err="1"/>
              <a:t>Avi</a:t>
            </a:r>
            <a:r>
              <a:rPr lang="en-US" dirty="0"/>
              <a:t> </a:t>
            </a:r>
            <a:endParaRPr lang="en-IN" dirty="0"/>
          </a:p>
        </p:txBody>
      </p:sp>
      <p:sp>
        <p:nvSpPr>
          <p:cNvPr id="3" name="Content Placeholder 2"/>
          <p:cNvSpPr>
            <a:spLocks noGrp="1"/>
          </p:cNvSpPr>
          <p:nvPr>
            <p:ph idx="1"/>
          </p:nvPr>
        </p:nvSpPr>
        <p:spPr>
          <a:xfrm>
            <a:off x="1103312" y="1545466"/>
            <a:ext cx="8946541" cy="4702934"/>
          </a:xfrm>
        </p:spPr>
        <p:txBody>
          <a:bodyPr>
            <a:normAutofit/>
          </a:bodyPr>
          <a:lstStyle/>
          <a:p>
            <a:pPr marL="0" indent="0" algn="just">
              <a:buNone/>
            </a:pPr>
            <a:r>
              <a:rPr lang="en-US" dirty="0" err="1"/>
              <a:t>Alka’s</a:t>
            </a:r>
            <a:r>
              <a:rPr lang="en-US" dirty="0"/>
              <a:t>  email  id    is avidhadda92@gmail.com, which is matching with the name of the trader of Fidelity Group i.e. Mr. </a:t>
            </a:r>
            <a:r>
              <a:rPr lang="en-US" dirty="0" err="1"/>
              <a:t>AviDhadda</a:t>
            </a:r>
            <a:r>
              <a:rPr lang="en-US" dirty="0"/>
              <a:t>. </a:t>
            </a:r>
          </a:p>
          <a:p>
            <a:pPr marL="0" indent="0" algn="just">
              <a:buNone/>
            </a:pPr>
            <a:r>
              <a:rPr lang="en-US" dirty="0"/>
              <a:t>Further, her husband’s name is Mr. </a:t>
            </a:r>
            <a:r>
              <a:rPr lang="en-US" dirty="0" err="1"/>
              <a:t>Virender</a:t>
            </a:r>
            <a:r>
              <a:rPr lang="en-US" dirty="0"/>
              <a:t> </a:t>
            </a:r>
            <a:r>
              <a:rPr lang="en-US" dirty="0" err="1"/>
              <a:t>Dhadda</a:t>
            </a:r>
            <a:r>
              <a:rPr lang="en-US" dirty="0"/>
              <a:t> and her  address is of  Jaipur. It  is  also  observed  from  the  details  of  the  PAN  of Mr. </a:t>
            </a:r>
            <a:r>
              <a:rPr lang="en-US" dirty="0" err="1"/>
              <a:t>Avi</a:t>
            </a:r>
            <a:r>
              <a:rPr lang="en-US" dirty="0"/>
              <a:t> </a:t>
            </a:r>
            <a:r>
              <a:rPr lang="en-US" dirty="0" err="1"/>
              <a:t>Dhadda</a:t>
            </a:r>
            <a:r>
              <a:rPr lang="en-US" dirty="0"/>
              <a:t>(DFAPD6039C) the said PAN is registered in the name of Mr. </a:t>
            </a:r>
            <a:r>
              <a:rPr lang="en-US" dirty="0" err="1"/>
              <a:t>Vaibhav</a:t>
            </a:r>
            <a:r>
              <a:rPr lang="en-US" dirty="0"/>
              <a:t> </a:t>
            </a:r>
            <a:r>
              <a:rPr lang="en-US" dirty="0" err="1"/>
              <a:t>Dhadda</a:t>
            </a:r>
            <a:r>
              <a:rPr lang="en-US" dirty="0"/>
              <a:t> and the jurisdiction details of the said PAN is of Jaipur. </a:t>
            </a:r>
          </a:p>
          <a:p>
            <a:pPr marL="0" indent="0" algn="just">
              <a:buNone/>
            </a:pPr>
            <a:r>
              <a:rPr lang="en-US" dirty="0"/>
              <a:t>The passport details of Mr. </a:t>
            </a:r>
            <a:r>
              <a:rPr lang="en-US" dirty="0" err="1"/>
              <a:t>Vaibhav</a:t>
            </a:r>
            <a:r>
              <a:rPr lang="en-US" dirty="0"/>
              <a:t> </a:t>
            </a:r>
            <a:r>
              <a:rPr lang="en-US" dirty="0" err="1"/>
              <a:t>Dhadda</a:t>
            </a:r>
            <a:r>
              <a:rPr lang="en-US" dirty="0"/>
              <a:t> reveals that his   parents   are   Mr.   </a:t>
            </a:r>
            <a:r>
              <a:rPr lang="en-US" dirty="0" err="1"/>
              <a:t>VirenderDhadda</a:t>
            </a:r>
            <a:r>
              <a:rPr lang="en-US" dirty="0"/>
              <a:t>   and Ms. </a:t>
            </a:r>
            <a:r>
              <a:rPr lang="en-US" dirty="0" err="1"/>
              <a:t>Alka</a:t>
            </a:r>
            <a:r>
              <a:rPr lang="en-US" dirty="0"/>
              <a:t> </a:t>
            </a:r>
            <a:r>
              <a:rPr lang="en-US" dirty="0" err="1"/>
              <a:t>Dhadda</a:t>
            </a:r>
            <a:r>
              <a:rPr lang="en-US" dirty="0"/>
              <a:t>. Additionally,   the matrimonial  website(www.jainshubhbandhan.com) profile  mentions Mr. </a:t>
            </a:r>
            <a:r>
              <a:rPr lang="en-US" dirty="0" err="1"/>
              <a:t>Vaibhav</a:t>
            </a:r>
            <a:r>
              <a:rPr lang="en-US" dirty="0"/>
              <a:t> </a:t>
            </a:r>
            <a:r>
              <a:rPr lang="en-US" dirty="0" err="1"/>
              <a:t>Dhadda</a:t>
            </a:r>
            <a:r>
              <a:rPr lang="en-US" dirty="0"/>
              <a:t> as son of Mr. </a:t>
            </a:r>
            <a:r>
              <a:rPr lang="en-US" dirty="0" err="1"/>
              <a:t>Virender</a:t>
            </a:r>
            <a:r>
              <a:rPr lang="en-US" dirty="0"/>
              <a:t> </a:t>
            </a:r>
            <a:r>
              <a:rPr lang="en-US" dirty="0" err="1"/>
              <a:t>Dhadda</a:t>
            </a:r>
            <a:r>
              <a:rPr lang="en-US" dirty="0"/>
              <a:t> and Ms. </a:t>
            </a:r>
            <a:r>
              <a:rPr lang="en-US" dirty="0" err="1"/>
              <a:t>Alka</a:t>
            </a:r>
            <a:r>
              <a:rPr lang="en-US" dirty="0"/>
              <a:t> </a:t>
            </a:r>
            <a:r>
              <a:rPr lang="en-US" dirty="0" err="1"/>
              <a:t>Dhadda</a:t>
            </a:r>
            <a:r>
              <a:rPr lang="en-US" dirty="0"/>
              <a:t>.</a:t>
            </a:r>
            <a:endParaRPr lang="en-IN" dirty="0"/>
          </a:p>
        </p:txBody>
      </p:sp>
    </p:spTree>
    <p:extLst>
      <p:ext uri="{BB962C8B-B14F-4D97-AF65-F5344CB8AC3E}">
        <p14:creationId xmlns:p14="http://schemas.microsoft.com/office/powerpoint/2010/main" val="1235380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F573F41C-0503-4D7D-B447-3ECCC6BC1DA2}"/>
              </a:ext>
            </a:extLst>
          </p:cNvPr>
          <p:cNvSpPr>
            <a:spLocks noGrp="1"/>
          </p:cNvSpPr>
          <p:nvPr>
            <p:ph type="title"/>
          </p:nvPr>
        </p:nvSpPr>
        <p:spPr>
          <a:xfrm>
            <a:off x="646111" y="452718"/>
            <a:ext cx="9404723" cy="1071282"/>
          </a:xfrm>
        </p:spPr>
        <p:txBody>
          <a:bodyPr/>
          <a:lstStyle/>
          <a:p>
            <a:pPr algn="ctr"/>
            <a:r>
              <a:rPr lang="en-IN" dirty="0"/>
              <a:t>Pyramid structure</a:t>
            </a:r>
          </a:p>
        </p:txBody>
      </p:sp>
      <p:sp>
        <p:nvSpPr>
          <p:cNvPr id="32" name="Content Placeholder 31">
            <a:extLst>
              <a:ext uri="{FF2B5EF4-FFF2-40B4-BE49-F238E27FC236}">
                <a16:creationId xmlns:a16="http://schemas.microsoft.com/office/drawing/2014/main" id="{F9CE6E05-260B-4602-9C7D-6813E4BFF06F}"/>
              </a:ext>
            </a:extLst>
          </p:cNvPr>
          <p:cNvSpPr>
            <a:spLocks noGrp="1"/>
          </p:cNvSpPr>
          <p:nvPr>
            <p:ph idx="1"/>
          </p:nvPr>
        </p:nvSpPr>
        <p:spPr>
          <a:xfrm>
            <a:off x="1103312" y="1286933"/>
            <a:ext cx="8946541" cy="5359400"/>
          </a:xfrm>
        </p:spPr>
        <p:txBody>
          <a:bodyPr/>
          <a:lstStyle/>
          <a:p>
            <a:endParaRPr lang="en-IN" dirty="0"/>
          </a:p>
        </p:txBody>
      </p:sp>
      <p:sp>
        <p:nvSpPr>
          <p:cNvPr id="4" name="Oval 3"/>
          <p:cNvSpPr/>
          <p:nvPr/>
        </p:nvSpPr>
        <p:spPr>
          <a:xfrm>
            <a:off x="3643229" y="1524000"/>
            <a:ext cx="2641602" cy="1171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Avi  (Vaibhav Dhadda)</a:t>
            </a:r>
            <a:endParaRPr lang="en-IN" dirty="0"/>
          </a:p>
        </p:txBody>
      </p:sp>
      <p:sp>
        <p:nvSpPr>
          <p:cNvPr id="5" name="Oval 4"/>
          <p:cNvSpPr/>
          <p:nvPr/>
        </p:nvSpPr>
        <p:spPr>
          <a:xfrm>
            <a:off x="1918950" y="3022600"/>
            <a:ext cx="3237250" cy="1312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Alka Dhadda (HK)</a:t>
            </a:r>
          </a:p>
          <a:p>
            <a:pPr algn="ctr"/>
            <a:r>
              <a:rPr lang="en-US" dirty="0"/>
              <a:t>Mother, PAN</a:t>
            </a:r>
            <a:r>
              <a:rPr lang="en-IN" dirty="0"/>
              <a:t>, Passport, Matrimony</a:t>
            </a:r>
            <a:endParaRPr lang="en-US" dirty="0"/>
          </a:p>
        </p:txBody>
      </p:sp>
      <p:sp>
        <p:nvSpPr>
          <p:cNvPr id="6" name="Oval 5"/>
          <p:cNvSpPr/>
          <p:nvPr/>
        </p:nvSpPr>
        <p:spPr>
          <a:xfrm>
            <a:off x="5621866" y="3022600"/>
            <a:ext cx="3014133" cy="1352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Arushi Dhadda (HK) (Sister)</a:t>
            </a:r>
            <a:endParaRPr lang="en-IN" dirty="0"/>
          </a:p>
        </p:txBody>
      </p:sp>
      <p:sp>
        <p:nvSpPr>
          <p:cNvPr id="15" name="Oval 14"/>
          <p:cNvSpPr/>
          <p:nvPr/>
        </p:nvSpPr>
        <p:spPr>
          <a:xfrm>
            <a:off x="1390859" y="4597401"/>
            <a:ext cx="1996286" cy="1071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Aditya Barla (HK)</a:t>
            </a:r>
            <a:endParaRPr lang="en-IN" dirty="0"/>
          </a:p>
        </p:txBody>
      </p:sp>
      <p:sp>
        <p:nvSpPr>
          <p:cNvPr id="16" name="Oval 15"/>
          <p:cNvSpPr/>
          <p:nvPr/>
        </p:nvSpPr>
        <p:spPr>
          <a:xfrm>
            <a:off x="3674692" y="4597402"/>
            <a:ext cx="2108041" cy="1083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Beena Jain (Indore)</a:t>
            </a:r>
            <a:endParaRPr lang="en-IN" dirty="0"/>
          </a:p>
        </p:txBody>
      </p:sp>
      <p:sp>
        <p:nvSpPr>
          <p:cNvPr id="17" name="Oval 16"/>
          <p:cNvSpPr/>
          <p:nvPr/>
        </p:nvSpPr>
        <p:spPr>
          <a:xfrm>
            <a:off x="5928377" y="4597402"/>
            <a:ext cx="2108041" cy="973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Pramod Jain (Indore)</a:t>
            </a:r>
            <a:endParaRPr lang="en-IN" dirty="0"/>
          </a:p>
        </p:txBody>
      </p:sp>
      <p:sp>
        <p:nvSpPr>
          <p:cNvPr id="18" name="Oval 17"/>
          <p:cNvSpPr/>
          <p:nvPr/>
        </p:nvSpPr>
        <p:spPr>
          <a:xfrm>
            <a:off x="8178027" y="4597402"/>
            <a:ext cx="1751586" cy="1083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Sumit Kanungo (Indore)</a:t>
            </a:r>
            <a:endParaRPr lang="en-IN" dirty="0"/>
          </a:p>
        </p:txBody>
      </p:sp>
      <p:cxnSp>
        <p:nvCxnSpPr>
          <p:cNvPr id="29" name="Straight Arrow Connector 28">
            <a:extLst>
              <a:ext uri="{FF2B5EF4-FFF2-40B4-BE49-F238E27FC236}">
                <a16:creationId xmlns:a16="http://schemas.microsoft.com/office/drawing/2014/main" id="{FAEBCA5C-2700-4FE8-A466-3149387074AE}"/>
              </a:ext>
            </a:extLst>
          </p:cNvPr>
          <p:cNvCxnSpPr>
            <a:cxnSpLocks/>
            <a:stCxn id="4" idx="3"/>
            <a:endCxn id="5" idx="0"/>
          </p:cNvCxnSpPr>
          <p:nvPr/>
        </p:nvCxnSpPr>
        <p:spPr>
          <a:xfrm flipH="1">
            <a:off x="3537575" y="2523656"/>
            <a:ext cx="492508" cy="498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C8F2444-58B8-429D-B4CA-9678A08AA55C}"/>
              </a:ext>
            </a:extLst>
          </p:cNvPr>
          <p:cNvCxnSpPr/>
          <p:nvPr/>
        </p:nvCxnSpPr>
        <p:spPr>
          <a:xfrm>
            <a:off x="5928377" y="2523656"/>
            <a:ext cx="1192090" cy="498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1FD1DB5-EFF3-47D4-83AC-DF570E55BDA2}"/>
              </a:ext>
            </a:extLst>
          </p:cNvPr>
          <p:cNvSpPr/>
          <p:nvPr/>
        </p:nvSpPr>
        <p:spPr>
          <a:xfrm>
            <a:off x="3776133" y="5834154"/>
            <a:ext cx="1651000" cy="661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Prashant (Son)</a:t>
            </a:r>
            <a:endParaRPr lang="en-IN" dirty="0"/>
          </a:p>
        </p:txBody>
      </p:sp>
      <p:sp>
        <p:nvSpPr>
          <p:cNvPr id="51" name="Oval 50">
            <a:extLst>
              <a:ext uri="{FF2B5EF4-FFF2-40B4-BE49-F238E27FC236}">
                <a16:creationId xmlns:a16="http://schemas.microsoft.com/office/drawing/2014/main" id="{3FED6682-B62E-4B86-9C90-380A385724B2}"/>
              </a:ext>
            </a:extLst>
          </p:cNvPr>
          <p:cNvSpPr/>
          <p:nvPr/>
        </p:nvSpPr>
        <p:spPr>
          <a:xfrm>
            <a:off x="6096000" y="5834154"/>
            <a:ext cx="1839829" cy="661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Siddartha (Son)</a:t>
            </a:r>
            <a:endParaRPr lang="en-IN" dirty="0"/>
          </a:p>
        </p:txBody>
      </p:sp>
      <p:sp>
        <p:nvSpPr>
          <p:cNvPr id="52" name="Oval 51">
            <a:extLst>
              <a:ext uri="{FF2B5EF4-FFF2-40B4-BE49-F238E27FC236}">
                <a16:creationId xmlns:a16="http://schemas.microsoft.com/office/drawing/2014/main" id="{724F2A72-A1A3-479A-8552-1AE81F95CCED}"/>
              </a:ext>
            </a:extLst>
          </p:cNvPr>
          <p:cNvSpPr/>
          <p:nvPr/>
        </p:nvSpPr>
        <p:spPr>
          <a:xfrm>
            <a:off x="8393030" y="5834154"/>
            <a:ext cx="1453703" cy="558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Riya (Wife)</a:t>
            </a:r>
            <a:endParaRPr lang="en-IN" dirty="0"/>
          </a:p>
        </p:txBody>
      </p:sp>
      <p:cxnSp>
        <p:nvCxnSpPr>
          <p:cNvPr id="54" name="Straight Arrow Connector 53">
            <a:extLst>
              <a:ext uri="{FF2B5EF4-FFF2-40B4-BE49-F238E27FC236}">
                <a16:creationId xmlns:a16="http://schemas.microsoft.com/office/drawing/2014/main" id="{441AC1DB-4908-4E2A-86BE-C1A14038436A}"/>
              </a:ext>
            </a:extLst>
          </p:cNvPr>
          <p:cNvCxnSpPr>
            <a:stCxn id="16" idx="4"/>
          </p:cNvCxnSpPr>
          <p:nvPr/>
        </p:nvCxnSpPr>
        <p:spPr>
          <a:xfrm flipH="1">
            <a:off x="4707467" y="5681133"/>
            <a:ext cx="21246" cy="153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1C9E438-0BE3-4EC8-A09B-A86B6E52A8ED}"/>
              </a:ext>
            </a:extLst>
          </p:cNvPr>
          <p:cNvCxnSpPr>
            <a:endCxn id="51" idx="0"/>
          </p:cNvCxnSpPr>
          <p:nvPr/>
        </p:nvCxnSpPr>
        <p:spPr>
          <a:xfrm>
            <a:off x="6968067" y="5571067"/>
            <a:ext cx="47848" cy="2630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5C79EB0-E66E-498E-9F5E-CE48B5F36BFF}"/>
              </a:ext>
            </a:extLst>
          </p:cNvPr>
          <p:cNvCxnSpPr>
            <a:stCxn id="18" idx="4"/>
            <a:endCxn id="52" idx="0"/>
          </p:cNvCxnSpPr>
          <p:nvPr/>
        </p:nvCxnSpPr>
        <p:spPr>
          <a:xfrm>
            <a:off x="9053820" y="5681133"/>
            <a:ext cx="66062" cy="153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618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076A1-C561-4D45-ADBE-A6DEE6925FFD}"/>
              </a:ext>
            </a:extLst>
          </p:cNvPr>
          <p:cNvSpPr>
            <a:spLocks noGrp="1"/>
          </p:cNvSpPr>
          <p:nvPr>
            <p:ph type="title"/>
          </p:nvPr>
        </p:nvSpPr>
        <p:spPr/>
        <p:txBody>
          <a:bodyPr/>
          <a:lstStyle/>
          <a:p>
            <a:pPr algn="ctr"/>
            <a:r>
              <a:rPr lang="en-US" dirty="0"/>
              <a:t>SEBI had passed order against Vaibhav , Arushi, Alka</a:t>
            </a:r>
            <a:endParaRPr lang="en-IN" dirty="0"/>
          </a:p>
        </p:txBody>
      </p:sp>
      <p:sp>
        <p:nvSpPr>
          <p:cNvPr id="5" name="Content Placeholder 4">
            <a:extLst>
              <a:ext uri="{FF2B5EF4-FFF2-40B4-BE49-F238E27FC236}">
                <a16:creationId xmlns:a16="http://schemas.microsoft.com/office/drawing/2014/main" id="{2E181659-577C-4C86-8386-889175B1A0B5}"/>
              </a:ext>
            </a:extLst>
          </p:cNvPr>
          <p:cNvSpPr>
            <a:spLocks noGrp="1"/>
          </p:cNvSpPr>
          <p:nvPr>
            <p:ph idx="1"/>
          </p:nvPr>
        </p:nvSpPr>
        <p:spPr/>
        <p:txBody>
          <a:bodyPr/>
          <a:lstStyle/>
          <a:p>
            <a:pPr algn="just"/>
            <a:r>
              <a:rPr lang="en-US" dirty="0"/>
              <a:t>Fidelity removed Vaibhav Dhadda from Job and conducted forensic scan of Vaibhav Dhadda, mobile, desktop and other electronic devices.</a:t>
            </a:r>
          </a:p>
          <a:p>
            <a:pPr algn="just"/>
            <a:r>
              <a:rPr lang="en-US" dirty="0"/>
              <a:t>Accordingly, information were collected from 4 suspected entities including name of family members and their PAN, mobile number, email, address, bank details and passport details.</a:t>
            </a:r>
          </a:p>
          <a:p>
            <a:pPr algn="just"/>
            <a:r>
              <a:rPr lang="en-US" dirty="0"/>
              <a:t>These details were sent to fidelity to check whether they have appeared in their forensic scan.</a:t>
            </a:r>
          </a:p>
          <a:p>
            <a:pPr algn="just"/>
            <a:r>
              <a:rPr lang="en-US" dirty="0"/>
              <a:t>Bank statement analysis has been done for all family members. Also, they were asked whether they know each other.</a:t>
            </a:r>
            <a:endParaRPr lang="en-IN" dirty="0"/>
          </a:p>
        </p:txBody>
      </p:sp>
    </p:spTree>
    <p:extLst>
      <p:ext uri="{BB962C8B-B14F-4D97-AF65-F5344CB8AC3E}">
        <p14:creationId xmlns:p14="http://schemas.microsoft.com/office/powerpoint/2010/main" val="3842287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5D7B8-168B-4D4C-B551-43FEED615FAA}"/>
              </a:ext>
            </a:extLst>
          </p:cNvPr>
          <p:cNvSpPr>
            <a:spLocks noGrp="1"/>
          </p:cNvSpPr>
          <p:nvPr>
            <p:ph type="title"/>
          </p:nvPr>
        </p:nvSpPr>
        <p:spPr/>
        <p:txBody>
          <a:bodyPr/>
          <a:lstStyle/>
          <a:p>
            <a:pPr algn="ctr"/>
            <a:r>
              <a:rPr lang="en-US" dirty="0"/>
              <a:t>Bank Statement Analysis</a:t>
            </a:r>
            <a:endParaRPr lang="en-IN" dirty="0"/>
          </a:p>
        </p:txBody>
      </p:sp>
      <p:sp>
        <p:nvSpPr>
          <p:cNvPr id="3" name="Content Placeholder 2">
            <a:extLst>
              <a:ext uri="{FF2B5EF4-FFF2-40B4-BE49-F238E27FC236}">
                <a16:creationId xmlns:a16="http://schemas.microsoft.com/office/drawing/2014/main" id="{D7C8A1E5-F9DA-40F5-B716-A43F3142CD4B}"/>
              </a:ext>
            </a:extLst>
          </p:cNvPr>
          <p:cNvSpPr>
            <a:spLocks noGrp="1"/>
          </p:cNvSpPr>
          <p:nvPr>
            <p:ph idx="1"/>
          </p:nvPr>
        </p:nvSpPr>
        <p:spPr/>
        <p:txBody>
          <a:bodyPr>
            <a:normAutofit lnSpcReduction="10000"/>
          </a:bodyPr>
          <a:lstStyle/>
          <a:p>
            <a:pPr marL="0" indent="0" algn="just">
              <a:buNone/>
            </a:pPr>
            <a:r>
              <a:rPr lang="en-US" dirty="0"/>
              <a:t>1. Alka Dhadda Received funds Rs. 2,00,000 from Aditya Barla in her Indian bank account.</a:t>
            </a:r>
          </a:p>
          <a:p>
            <a:pPr marL="0" indent="0" algn="just">
              <a:buNone/>
            </a:pPr>
            <a:endParaRPr lang="en-US" dirty="0"/>
          </a:p>
          <a:p>
            <a:pPr marL="0" indent="0" algn="just">
              <a:buNone/>
            </a:pPr>
            <a:r>
              <a:rPr lang="en-US" dirty="0"/>
              <a:t>Explanation given by the entity : </a:t>
            </a:r>
          </a:p>
          <a:p>
            <a:pPr marL="0" indent="0" algn="just">
              <a:buNone/>
            </a:pPr>
            <a:r>
              <a:rPr lang="en-US" dirty="0"/>
              <a:t>Beautiful story : I met  Aditya </a:t>
            </a:r>
            <a:r>
              <a:rPr lang="en-US" dirty="0" err="1"/>
              <a:t>Barla</a:t>
            </a:r>
            <a:r>
              <a:rPr lang="en-US" dirty="0"/>
              <a:t> in a mall at Hong Kong and sold him a key ring on April 15 and received Rs. 200000 in my Indian bank account on April 17.</a:t>
            </a:r>
          </a:p>
          <a:p>
            <a:pPr marL="0" indent="0" algn="just">
              <a:buNone/>
            </a:pPr>
            <a:endParaRPr lang="en-US" dirty="0"/>
          </a:p>
          <a:p>
            <a:pPr marL="0" indent="0" algn="just">
              <a:buNone/>
            </a:pPr>
            <a:r>
              <a:rPr lang="en-US" dirty="0"/>
              <a:t>2. Alka Dhadda transferred money to Riya Kanugo (wife of Sumit Kanungo)</a:t>
            </a:r>
          </a:p>
          <a:p>
            <a:pPr marL="0" indent="0" algn="just">
              <a:buNone/>
            </a:pPr>
            <a:r>
              <a:rPr lang="en-US" dirty="0"/>
              <a:t>Another beautiful story : Alka given loan to Riya, they went for astrology purpose . Points to be ponder</a:t>
            </a:r>
          </a:p>
        </p:txBody>
      </p:sp>
    </p:spTree>
    <p:extLst>
      <p:ext uri="{BB962C8B-B14F-4D97-AF65-F5344CB8AC3E}">
        <p14:creationId xmlns:p14="http://schemas.microsoft.com/office/powerpoint/2010/main" val="3990943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Connections with Aditya Barla</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9854" y="1519707"/>
            <a:ext cx="9290979" cy="4728693"/>
          </a:xfrm>
        </p:spPr>
      </p:pic>
    </p:spTree>
    <p:extLst>
      <p:ext uri="{BB962C8B-B14F-4D97-AF65-F5344CB8AC3E}">
        <p14:creationId xmlns:p14="http://schemas.microsoft.com/office/powerpoint/2010/main" val="355423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IN" sz="1800" dirty="0"/>
              <a:t>It was observed that mobile number ‘9772888358’ found in UCC database of Aditya Barla, was registered with the name of Shreya Jain in truecaller. we found that Aditya Jain is the brother of Shreya Barla. From one of the cousin photo posted by Shreya Barla, we found that photo of Aditya Barla matches with the photo in KYC.</a:t>
            </a:r>
            <a:br>
              <a:rPr lang="en-US" sz="1800" dirty="0"/>
            </a:br>
            <a:r>
              <a:rPr lang="en-IN" sz="3200" dirty="0"/>
              <a:t> </a:t>
            </a:r>
            <a:br>
              <a:rPr lang="en-US" sz="3200" dirty="0"/>
            </a:br>
            <a:endParaRPr lang="en-IN" dirty="0"/>
          </a:p>
        </p:txBody>
      </p:sp>
      <p:pic>
        <p:nvPicPr>
          <p:cNvPr id="4" name="Content Placeholder 3"/>
          <p:cNvPicPr>
            <a:picLocks noGrp="1" noChangeAspect="1"/>
          </p:cNvPicPr>
          <p:nvPr>
            <p:ph idx="1"/>
          </p:nvPr>
        </p:nvPicPr>
        <p:blipFill>
          <a:blip r:embed="rId2"/>
          <a:stretch>
            <a:fillRect/>
          </a:stretch>
        </p:blipFill>
        <p:spPr>
          <a:xfrm>
            <a:off x="965916" y="2052638"/>
            <a:ext cx="4378816" cy="4195762"/>
          </a:xfrm>
          <a:prstGeom prst="rect">
            <a:avLst/>
          </a:prstGeom>
        </p:spPr>
      </p:pic>
      <p:pic>
        <p:nvPicPr>
          <p:cNvPr id="5" name="Picture 4"/>
          <p:cNvPicPr>
            <a:picLocks noChangeAspect="1"/>
          </p:cNvPicPr>
          <p:nvPr/>
        </p:nvPicPr>
        <p:blipFill>
          <a:blip r:embed="rId3"/>
          <a:stretch>
            <a:fillRect/>
          </a:stretch>
        </p:blipFill>
        <p:spPr>
          <a:xfrm>
            <a:off x="5821251" y="2052638"/>
            <a:ext cx="5074276" cy="4052738"/>
          </a:xfrm>
          <a:prstGeom prst="rect">
            <a:avLst/>
          </a:prstGeom>
        </p:spPr>
      </p:pic>
    </p:spTree>
    <p:extLst>
      <p:ext uri="{BB962C8B-B14F-4D97-AF65-F5344CB8AC3E}">
        <p14:creationId xmlns:p14="http://schemas.microsoft.com/office/powerpoint/2010/main" val="360888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Motives of listed companies for committing financial frauds</a:t>
            </a:r>
            <a:endParaRPr lang="en-IN" dirty="0"/>
          </a:p>
        </p:txBody>
      </p:sp>
      <p:sp>
        <p:nvSpPr>
          <p:cNvPr id="3" name="Content Placeholder 2"/>
          <p:cNvSpPr>
            <a:spLocks noGrp="1"/>
          </p:cNvSpPr>
          <p:nvPr>
            <p:ph idx="1"/>
          </p:nvPr>
        </p:nvSpPr>
        <p:spPr/>
        <p:txBody>
          <a:bodyPr>
            <a:normAutofit lnSpcReduction="10000"/>
          </a:bodyPr>
          <a:lstStyle/>
          <a:p>
            <a:pPr lvl="0"/>
            <a:r>
              <a:rPr lang="en-US" kern="0" dirty="0">
                <a:latin typeface="Arial"/>
              </a:rPr>
              <a:t>To increase investment in company stocks</a:t>
            </a:r>
          </a:p>
          <a:p>
            <a:pPr lvl="0"/>
            <a:r>
              <a:rPr lang="en-IN" kern="0" dirty="0">
                <a:latin typeface="Arial"/>
              </a:rPr>
              <a:t>To receive higher purchase price for acquisitions</a:t>
            </a:r>
          </a:p>
          <a:p>
            <a:pPr lvl="0"/>
            <a:r>
              <a:rPr lang="en-US" kern="0" dirty="0">
                <a:latin typeface="Arial"/>
              </a:rPr>
              <a:t>To maintain a stable stock price in order to safe guard promoters and investors wealth</a:t>
            </a:r>
            <a:endParaRPr lang="en-IN" kern="0" dirty="0">
              <a:latin typeface="Arial"/>
            </a:endParaRPr>
          </a:p>
          <a:p>
            <a:pPr lvl="0"/>
            <a:r>
              <a:rPr lang="en-IN" kern="0" dirty="0">
                <a:latin typeface="Arial"/>
              </a:rPr>
              <a:t>To meet companies goals and objectives and receive performance based bonus</a:t>
            </a:r>
          </a:p>
          <a:p>
            <a:pPr lvl="0"/>
            <a:r>
              <a:rPr lang="en-IN" kern="0" dirty="0">
                <a:latin typeface="Arial"/>
              </a:rPr>
              <a:t>To obtain financing or obtain more favourable terms on existing financing by pledging promoters shares</a:t>
            </a:r>
          </a:p>
          <a:p>
            <a:pPr lvl="0"/>
            <a:r>
              <a:rPr lang="en-IN" kern="0" dirty="0">
                <a:latin typeface="Arial"/>
              </a:rPr>
              <a:t>To avoid negative market perceptions</a:t>
            </a:r>
          </a:p>
          <a:p>
            <a:pPr lvl="0"/>
            <a:r>
              <a:rPr lang="en-US" kern="0" dirty="0">
                <a:latin typeface="Arial"/>
              </a:rPr>
              <a:t>To demonstrate increased earnings per share, thus allowing increased dividend/ distribution payouts</a:t>
            </a:r>
          </a:p>
        </p:txBody>
      </p:sp>
    </p:spTree>
    <p:extLst>
      <p:ext uri="{BB962C8B-B14F-4D97-AF65-F5344CB8AC3E}">
        <p14:creationId xmlns:p14="http://schemas.microsoft.com/office/powerpoint/2010/main" val="3878165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t>Aditya Jain has received like to one of the photo from Arushi Dhadda (Daughter of Ms. Alka Dhadda and sister of Mr. Vaibhav Dhadda i.e. Avi Dhadda who is trader of Fidelity). </a:t>
            </a:r>
          </a:p>
        </p:txBody>
      </p:sp>
      <p:pic>
        <p:nvPicPr>
          <p:cNvPr id="4" name="Content Placeholder 3"/>
          <p:cNvPicPr>
            <a:picLocks noGrp="1" noChangeAspect="1"/>
          </p:cNvPicPr>
          <p:nvPr>
            <p:ph idx="1"/>
          </p:nvPr>
        </p:nvPicPr>
        <p:blipFill>
          <a:blip r:embed="rId2"/>
          <a:stretch>
            <a:fillRect/>
          </a:stretch>
        </p:blipFill>
        <p:spPr>
          <a:xfrm>
            <a:off x="927279" y="2052638"/>
            <a:ext cx="3309870" cy="4195762"/>
          </a:xfrm>
          <a:prstGeom prst="rect">
            <a:avLst/>
          </a:prstGeom>
        </p:spPr>
      </p:pic>
      <p:pic>
        <p:nvPicPr>
          <p:cNvPr id="5" name="Picture 4"/>
          <p:cNvPicPr>
            <a:picLocks noChangeAspect="1"/>
          </p:cNvPicPr>
          <p:nvPr/>
        </p:nvPicPr>
        <p:blipFill>
          <a:blip r:embed="rId3"/>
          <a:stretch>
            <a:fillRect/>
          </a:stretch>
        </p:blipFill>
        <p:spPr>
          <a:xfrm>
            <a:off x="5228822" y="1853248"/>
            <a:ext cx="4822011" cy="4395152"/>
          </a:xfrm>
          <a:prstGeom prst="rect">
            <a:avLst/>
          </a:prstGeom>
        </p:spPr>
      </p:pic>
    </p:spTree>
    <p:extLst>
      <p:ext uri="{BB962C8B-B14F-4D97-AF65-F5344CB8AC3E}">
        <p14:creationId xmlns:p14="http://schemas.microsoft.com/office/powerpoint/2010/main" val="2997154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statement transfer between </a:t>
            </a:r>
            <a:r>
              <a:rPr lang="en-US" dirty="0" err="1"/>
              <a:t>Alka</a:t>
            </a:r>
            <a:r>
              <a:rPr lang="en-US" dirty="0"/>
              <a:t>, Riya Jain and Sumit</a:t>
            </a:r>
            <a:endParaRPr lang="en-IN" dirty="0"/>
          </a:p>
        </p:txBody>
      </p:sp>
      <p:pic>
        <p:nvPicPr>
          <p:cNvPr id="4" name="Content Placeholder 3"/>
          <p:cNvPicPr>
            <a:picLocks noGrp="1" noChangeAspect="1"/>
          </p:cNvPicPr>
          <p:nvPr>
            <p:ph idx="1"/>
          </p:nvPr>
        </p:nvPicPr>
        <p:blipFill>
          <a:blip r:embed="rId2"/>
          <a:stretch>
            <a:fillRect/>
          </a:stretch>
        </p:blipFill>
        <p:spPr>
          <a:xfrm>
            <a:off x="2383943" y="2052638"/>
            <a:ext cx="6385889" cy="4195762"/>
          </a:xfrm>
          <a:prstGeom prst="rect">
            <a:avLst/>
          </a:prstGeom>
        </p:spPr>
      </p:pic>
    </p:spTree>
    <p:extLst>
      <p:ext uri="{BB962C8B-B14F-4D97-AF65-F5344CB8AC3E}">
        <p14:creationId xmlns:p14="http://schemas.microsoft.com/office/powerpoint/2010/main" val="2430587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between </a:t>
            </a:r>
            <a:r>
              <a:rPr lang="en-US" dirty="0" err="1"/>
              <a:t>Beena</a:t>
            </a:r>
            <a:r>
              <a:rPr lang="en-US" dirty="0"/>
              <a:t> Jain and Vaibhav </a:t>
            </a:r>
            <a:r>
              <a:rPr lang="en-US" dirty="0" err="1"/>
              <a:t>Dhadda</a:t>
            </a:r>
            <a:endParaRPr lang="en-IN" dirty="0"/>
          </a:p>
        </p:txBody>
      </p:sp>
      <p:pic>
        <p:nvPicPr>
          <p:cNvPr id="6" name="Content Placeholder 5"/>
          <p:cNvPicPr>
            <a:picLocks noGrp="1" noChangeAspect="1"/>
          </p:cNvPicPr>
          <p:nvPr>
            <p:ph idx="1"/>
          </p:nvPr>
        </p:nvPicPr>
        <p:blipFill>
          <a:blip r:embed="rId2"/>
          <a:stretch>
            <a:fillRect/>
          </a:stretch>
        </p:blipFill>
        <p:spPr>
          <a:xfrm>
            <a:off x="1287887" y="1853248"/>
            <a:ext cx="8976575" cy="4199822"/>
          </a:xfrm>
          <a:prstGeom prst="rect">
            <a:avLst/>
          </a:prstGeom>
        </p:spPr>
      </p:pic>
    </p:spTree>
    <p:extLst>
      <p:ext uri="{BB962C8B-B14F-4D97-AF65-F5344CB8AC3E}">
        <p14:creationId xmlns:p14="http://schemas.microsoft.com/office/powerpoint/2010/main" val="1864469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Connection Analysis</a:t>
            </a:r>
            <a:endParaRPr lang="en-IN" dirty="0"/>
          </a:p>
        </p:txBody>
      </p:sp>
      <p:sp>
        <p:nvSpPr>
          <p:cNvPr id="3" name="Content Placeholder 2"/>
          <p:cNvSpPr>
            <a:spLocks noGrp="1"/>
          </p:cNvSpPr>
          <p:nvPr>
            <p:ph idx="1"/>
          </p:nvPr>
        </p:nvSpPr>
        <p:spPr>
          <a:xfrm>
            <a:off x="1103312" y="1320800"/>
            <a:ext cx="8946541" cy="4927599"/>
          </a:xfrm>
        </p:spPr>
        <p:txBody>
          <a:bodyPr/>
          <a:lstStyle/>
          <a:p>
            <a:pPr lvl="0"/>
            <a:r>
              <a:rPr lang="en-US" b="1" u="sng" dirty="0"/>
              <a:t>(IP Address analysis)</a:t>
            </a:r>
            <a:r>
              <a:rPr lang="en-US" dirty="0"/>
              <a:t>: </a:t>
            </a:r>
            <a:r>
              <a:rPr lang="en-US" b="1" u="sng" dirty="0"/>
              <a:t>Passport History</a:t>
            </a:r>
          </a:p>
          <a:p>
            <a:r>
              <a:rPr lang="en-US" b="1" u="sng" dirty="0"/>
              <a:t>Opening of Trading Account</a:t>
            </a:r>
          </a:p>
          <a:p>
            <a:r>
              <a:rPr lang="en-US" u="sng" dirty="0"/>
              <a:t>T</a:t>
            </a:r>
            <a:r>
              <a:rPr lang="en-US" b="1" u="sng" dirty="0"/>
              <a:t>rading History</a:t>
            </a:r>
          </a:p>
          <a:p>
            <a:r>
              <a:rPr lang="en-IN" b="1" u="sng" dirty="0"/>
              <a:t>Opening of Bank Account and Fund Transfers(Riya Jain bank transfers and Alka Dhadda Ring), Riya Jain PAN card</a:t>
            </a:r>
          </a:p>
          <a:p>
            <a:r>
              <a:rPr lang="en-IN" b="1" u="sng" dirty="0"/>
              <a:t>Facebook connection</a:t>
            </a:r>
          </a:p>
          <a:p>
            <a:r>
              <a:rPr lang="en-IN" b="1" u="sng" dirty="0"/>
              <a:t>Data received from Fidelity</a:t>
            </a:r>
          </a:p>
          <a:p>
            <a:pPr marL="571500" indent="-571500">
              <a:buFont typeface="+mj-lt"/>
              <a:buAutoNum type="romanUcPeriod"/>
            </a:pPr>
            <a:r>
              <a:rPr lang="en-IN" b="1" u="sng" dirty="0"/>
              <a:t>Travel tickets</a:t>
            </a:r>
          </a:p>
          <a:p>
            <a:pPr marL="571500" indent="-571500">
              <a:buFont typeface="+mj-lt"/>
              <a:buAutoNum type="romanUcPeriod"/>
            </a:pPr>
            <a:r>
              <a:rPr lang="en-IN" b="1" u="sng" dirty="0"/>
              <a:t>Pan card of </a:t>
            </a:r>
            <a:r>
              <a:rPr lang="en-IN" b="1" u="sng" dirty="0" err="1"/>
              <a:t>beena</a:t>
            </a:r>
            <a:r>
              <a:rPr lang="en-IN" b="1" u="sng" dirty="0"/>
              <a:t> </a:t>
            </a:r>
            <a:r>
              <a:rPr lang="en-IN" b="1" u="sng" dirty="0" err="1"/>
              <a:t>jain</a:t>
            </a:r>
            <a:r>
              <a:rPr lang="en-IN" b="1" u="sng" dirty="0"/>
              <a:t> (Email)</a:t>
            </a:r>
          </a:p>
          <a:p>
            <a:pPr marL="571500" indent="-571500">
              <a:buFont typeface="+mj-lt"/>
              <a:buAutoNum type="romanUcPeriod"/>
            </a:pPr>
            <a:r>
              <a:rPr lang="en-IN" b="1" u="sng" dirty="0"/>
              <a:t>Desktop File</a:t>
            </a:r>
          </a:p>
          <a:p>
            <a:endParaRPr lang="en-IN" dirty="0"/>
          </a:p>
        </p:txBody>
      </p:sp>
    </p:spTree>
    <p:extLst>
      <p:ext uri="{BB962C8B-B14F-4D97-AF65-F5344CB8AC3E}">
        <p14:creationId xmlns:p14="http://schemas.microsoft.com/office/powerpoint/2010/main" val="1142013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975390">
              <a:spcBef>
                <a:spcPts val="0"/>
              </a:spcBef>
              <a:buClrTx/>
              <a:buSzTx/>
              <a:buNone/>
            </a:pPr>
            <a:endParaRPr lang="en-US" sz="1000" b="1" dirty="0">
              <a:solidFill>
                <a:prstClr val="white"/>
              </a:solidFill>
              <a:latin typeface="Times New Roman" panose="02020603050405020304" pitchFamily="18" charset="0"/>
            </a:endParaRPr>
          </a:p>
          <a:p>
            <a:endParaRPr lang="en-IN" dirty="0"/>
          </a:p>
        </p:txBody>
      </p:sp>
      <p:pic>
        <p:nvPicPr>
          <p:cNvPr id="4" name="Picture 3"/>
          <p:cNvPicPr>
            <a:picLocks noChangeAspect="1"/>
          </p:cNvPicPr>
          <p:nvPr/>
        </p:nvPicPr>
        <p:blipFill>
          <a:blip r:embed="rId2"/>
          <a:stretch>
            <a:fillRect/>
          </a:stretch>
        </p:blipFill>
        <p:spPr>
          <a:xfrm>
            <a:off x="695459" y="618187"/>
            <a:ext cx="8963695" cy="5630212"/>
          </a:xfrm>
          <a:prstGeom prst="rect">
            <a:avLst/>
          </a:prstGeom>
        </p:spPr>
      </p:pic>
    </p:spTree>
    <p:extLst>
      <p:ext uri="{BB962C8B-B14F-4D97-AF65-F5344CB8AC3E}">
        <p14:creationId xmlns:p14="http://schemas.microsoft.com/office/powerpoint/2010/main" val="1411704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id:image001.png@01D71F3B.76C51D00"/>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991673" y="566738"/>
            <a:ext cx="9208395"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237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0D70F-2DBF-4E42-99FC-3E2228656D54}"/>
              </a:ext>
            </a:extLst>
          </p:cNvPr>
          <p:cNvSpPr>
            <a:spLocks noGrp="1"/>
          </p:cNvSpPr>
          <p:nvPr>
            <p:ph type="title"/>
          </p:nvPr>
        </p:nvSpPr>
        <p:spPr/>
        <p:txBody>
          <a:bodyPr/>
          <a:lstStyle/>
          <a:p>
            <a:pPr algn="ctr"/>
            <a:r>
              <a:rPr lang="en-US" sz="4800" dirty="0"/>
              <a:t>Final Outcome</a:t>
            </a:r>
            <a:endParaRPr lang="en-IN" sz="4800" dirty="0"/>
          </a:p>
        </p:txBody>
      </p:sp>
      <p:sp>
        <p:nvSpPr>
          <p:cNvPr id="3" name="Content Placeholder 2">
            <a:extLst>
              <a:ext uri="{FF2B5EF4-FFF2-40B4-BE49-F238E27FC236}">
                <a16:creationId xmlns:a16="http://schemas.microsoft.com/office/drawing/2014/main" id="{09501D2C-E93B-45F1-917C-7432B4B2A9E4}"/>
              </a:ext>
            </a:extLst>
          </p:cNvPr>
          <p:cNvSpPr>
            <a:spLocks noGrp="1"/>
          </p:cNvSpPr>
          <p:nvPr>
            <p:ph idx="1"/>
          </p:nvPr>
        </p:nvSpPr>
        <p:spPr>
          <a:xfrm>
            <a:off x="1103312" y="1727200"/>
            <a:ext cx="8946541" cy="4521199"/>
          </a:xfrm>
        </p:spPr>
        <p:txBody>
          <a:bodyPr>
            <a:normAutofit/>
          </a:bodyPr>
          <a:lstStyle/>
          <a:p>
            <a:pPr algn="just"/>
            <a:r>
              <a:rPr lang="en-US" sz="3200" dirty="0"/>
              <a:t>Disgorgement of unlawful gains –Rs. 3.55 crores</a:t>
            </a:r>
          </a:p>
          <a:p>
            <a:pPr algn="just"/>
            <a:r>
              <a:rPr lang="en-US" sz="3200" dirty="0"/>
              <a:t> entities are restrained from accessing the securities market and further prohibited rom buying, selling or otherwise  dealing  insecurities, for  a  period  of two years</a:t>
            </a:r>
          </a:p>
          <a:p>
            <a:pPr algn="just"/>
            <a:r>
              <a:rPr lang="en-US" sz="3200" dirty="0"/>
              <a:t>Monetary Penalty of Approx Rs. 4.25  crores</a:t>
            </a:r>
            <a:endParaRPr lang="en-IN" sz="3200" dirty="0"/>
          </a:p>
          <a:p>
            <a:pPr marL="0" indent="0">
              <a:buNone/>
            </a:pPr>
            <a:endParaRPr lang="en-IN" dirty="0"/>
          </a:p>
        </p:txBody>
      </p:sp>
    </p:spTree>
    <p:extLst>
      <p:ext uri="{BB962C8B-B14F-4D97-AF65-F5344CB8AC3E}">
        <p14:creationId xmlns:p14="http://schemas.microsoft.com/office/powerpoint/2010/main" val="811938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824F-BD74-4C91-8F36-D4127A41911D}"/>
              </a:ext>
            </a:extLst>
          </p:cNvPr>
          <p:cNvSpPr>
            <a:spLocks noGrp="1"/>
          </p:cNvSpPr>
          <p:nvPr>
            <p:ph type="title"/>
          </p:nvPr>
        </p:nvSpPr>
        <p:spPr/>
        <p:txBody>
          <a:bodyPr/>
          <a:lstStyle/>
          <a:p>
            <a:r>
              <a:rPr lang="en-IN" dirty="0" err="1"/>
              <a:t>Omaxe</a:t>
            </a:r>
            <a:r>
              <a:rPr lang="en-IN" dirty="0"/>
              <a:t> Limited- Background</a:t>
            </a:r>
          </a:p>
        </p:txBody>
      </p:sp>
      <p:sp>
        <p:nvSpPr>
          <p:cNvPr id="3" name="Content Placeholder 2">
            <a:extLst>
              <a:ext uri="{FF2B5EF4-FFF2-40B4-BE49-F238E27FC236}">
                <a16:creationId xmlns:a16="http://schemas.microsoft.com/office/drawing/2014/main" id="{7E2FD91D-BB21-4214-AB79-8FE6F1025683}"/>
              </a:ext>
            </a:extLst>
          </p:cNvPr>
          <p:cNvSpPr>
            <a:spLocks noGrp="1"/>
          </p:cNvSpPr>
          <p:nvPr>
            <p:ph idx="1"/>
          </p:nvPr>
        </p:nvSpPr>
        <p:spPr/>
        <p:txBody>
          <a:bodyPr/>
          <a:lstStyle/>
          <a:p>
            <a:pPr marL="0" indent="0">
              <a:buNone/>
            </a:pPr>
            <a:r>
              <a:rPr lang="en-US" dirty="0" err="1"/>
              <a:t>Omaxe</a:t>
            </a:r>
            <a:r>
              <a:rPr lang="en-US" dirty="0"/>
              <a:t> Ltd. was incorporated in 1987 and its registered office of the company is situated at Shop No. 19-B, First Floor, </a:t>
            </a:r>
            <a:r>
              <a:rPr lang="en-US" dirty="0" err="1"/>
              <a:t>Omaxe</a:t>
            </a:r>
            <a:r>
              <a:rPr lang="en-US" dirty="0"/>
              <a:t> Celebration Mall, Sohna Road, Gurugram, Haryana, 122001. </a:t>
            </a:r>
          </a:p>
          <a:p>
            <a:pPr marL="0" indent="0">
              <a:buNone/>
            </a:pPr>
            <a:endParaRPr lang="en-US" dirty="0"/>
          </a:p>
          <a:p>
            <a:pPr marL="0" indent="0">
              <a:buNone/>
            </a:pPr>
            <a:r>
              <a:rPr lang="en-US" dirty="0"/>
              <a:t>The company is diversified into real estate sector and got listed on BSE and NSE stock exchanges in 2007. The closing price of the scrip is </a:t>
            </a:r>
            <a:r>
              <a:rPr lang="en-US" dirty="0" err="1"/>
              <a:t>Rs</a:t>
            </a:r>
            <a:r>
              <a:rPr lang="en-US" dirty="0"/>
              <a:t>. 103.80 with market cap. of </a:t>
            </a:r>
            <a:r>
              <a:rPr lang="en-US" dirty="0" err="1"/>
              <a:t>Rs</a:t>
            </a:r>
            <a:r>
              <a:rPr lang="en-US" dirty="0"/>
              <a:t>. 1898 crore as on November 19, 2024</a:t>
            </a:r>
            <a:endParaRPr lang="en-IN" dirty="0"/>
          </a:p>
        </p:txBody>
      </p:sp>
    </p:spTree>
    <p:extLst>
      <p:ext uri="{BB962C8B-B14F-4D97-AF65-F5344CB8AC3E}">
        <p14:creationId xmlns:p14="http://schemas.microsoft.com/office/powerpoint/2010/main" val="3567855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3D41-6F66-48D5-9E33-8F6A7A2E2A2C}"/>
              </a:ext>
            </a:extLst>
          </p:cNvPr>
          <p:cNvSpPr>
            <a:spLocks noGrp="1"/>
          </p:cNvSpPr>
          <p:nvPr>
            <p:ph type="title"/>
          </p:nvPr>
        </p:nvSpPr>
        <p:spPr/>
        <p:txBody>
          <a:bodyPr/>
          <a:lstStyle/>
          <a:p>
            <a:pPr algn="just"/>
            <a:r>
              <a:rPr lang="en-US" dirty="0"/>
              <a:t>Challenges in forensic audit-</a:t>
            </a:r>
            <a:r>
              <a:rPr lang="en-US" dirty="0" err="1"/>
              <a:t>Omaxe</a:t>
            </a:r>
            <a:r>
              <a:rPr lang="en-US" dirty="0"/>
              <a:t> Limited</a:t>
            </a:r>
            <a:endParaRPr lang="en-IN" dirty="0"/>
          </a:p>
        </p:txBody>
      </p:sp>
      <p:sp>
        <p:nvSpPr>
          <p:cNvPr id="3" name="Content Placeholder 2">
            <a:extLst>
              <a:ext uri="{FF2B5EF4-FFF2-40B4-BE49-F238E27FC236}">
                <a16:creationId xmlns:a16="http://schemas.microsoft.com/office/drawing/2014/main" id="{8E0830A5-4AF7-4258-94FB-D70013079141}"/>
              </a:ext>
            </a:extLst>
          </p:cNvPr>
          <p:cNvSpPr>
            <a:spLocks noGrp="1"/>
          </p:cNvSpPr>
          <p:nvPr>
            <p:ph idx="1"/>
          </p:nvPr>
        </p:nvSpPr>
        <p:spPr/>
        <p:txBody>
          <a:bodyPr>
            <a:normAutofit lnSpcReduction="10000"/>
          </a:bodyPr>
          <a:lstStyle/>
          <a:p>
            <a:pPr marL="457200" lvl="1" indent="0" algn="just">
              <a:buNone/>
            </a:pPr>
            <a:r>
              <a:rPr lang="en-IN" sz="2800" i="1" dirty="0"/>
              <a:t>Forensic Auditor</a:t>
            </a:r>
            <a:r>
              <a:rPr lang="en-IN" sz="2800" dirty="0"/>
              <a:t> was appointed conduct forensic audit of the books of accounts of the company to assist the investigation in the matter. </a:t>
            </a:r>
          </a:p>
          <a:p>
            <a:pPr marL="0" indent="0" algn="just">
              <a:buNone/>
            </a:pPr>
            <a:endParaRPr lang="en-US" sz="2800" dirty="0"/>
          </a:p>
          <a:p>
            <a:pPr marL="0" indent="0" algn="just">
              <a:buNone/>
            </a:pPr>
            <a:r>
              <a:rPr lang="en-US" sz="2800" dirty="0"/>
              <a:t>Forensic auditor submitted forensic audit report with almost NIL observation.</a:t>
            </a:r>
          </a:p>
          <a:p>
            <a:pPr marL="0" indent="0" algn="just">
              <a:buNone/>
            </a:pPr>
            <a:r>
              <a:rPr lang="en-US" sz="2800" dirty="0"/>
              <a:t>On analysis it was observed that </a:t>
            </a:r>
            <a:r>
              <a:rPr lang="en-US" sz="2800" dirty="0" err="1"/>
              <a:t>omaxe</a:t>
            </a:r>
            <a:r>
              <a:rPr lang="en-US" sz="2800" dirty="0"/>
              <a:t> has made 50% of its sales to JBPL (JEET).</a:t>
            </a:r>
            <a:endParaRPr lang="en-IN" sz="2800" dirty="0"/>
          </a:p>
        </p:txBody>
      </p:sp>
    </p:spTree>
    <p:extLst>
      <p:ext uri="{BB962C8B-B14F-4D97-AF65-F5344CB8AC3E}">
        <p14:creationId xmlns:p14="http://schemas.microsoft.com/office/powerpoint/2010/main" val="4085427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1EAE-0E8F-45FF-B12B-AA4E6B23924E}"/>
              </a:ext>
            </a:extLst>
          </p:cNvPr>
          <p:cNvSpPr>
            <a:spLocks noGrp="1"/>
          </p:cNvSpPr>
          <p:nvPr>
            <p:ph type="title"/>
          </p:nvPr>
        </p:nvSpPr>
        <p:spPr/>
        <p:txBody>
          <a:bodyPr/>
          <a:lstStyle/>
          <a:p>
            <a:r>
              <a:rPr lang="en-IN" dirty="0"/>
              <a:t>Basic information of JBPL (jeet)</a:t>
            </a:r>
          </a:p>
        </p:txBody>
      </p:sp>
      <p:sp>
        <p:nvSpPr>
          <p:cNvPr id="3" name="Content Placeholder 2">
            <a:extLst>
              <a:ext uri="{FF2B5EF4-FFF2-40B4-BE49-F238E27FC236}">
                <a16:creationId xmlns:a16="http://schemas.microsoft.com/office/drawing/2014/main" id="{07A6DEE0-0C46-4A7D-9B20-E9AF794A79A4}"/>
              </a:ext>
            </a:extLst>
          </p:cNvPr>
          <p:cNvSpPr>
            <a:spLocks noGrp="1"/>
          </p:cNvSpPr>
          <p:nvPr>
            <p:ph idx="1"/>
          </p:nvPr>
        </p:nvSpPr>
        <p:spPr>
          <a:xfrm>
            <a:off x="1103312" y="1312334"/>
            <a:ext cx="8946541" cy="4936066"/>
          </a:xfrm>
        </p:spPr>
        <p:txBody>
          <a:bodyPr>
            <a:normAutofit/>
          </a:bodyPr>
          <a:lstStyle/>
          <a:p>
            <a:pPr marL="0" indent="0" algn="just">
              <a:buNone/>
            </a:pPr>
            <a:r>
              <a:rPr lang="en-IN" dirty="0"/>
              <a:t>Group companies of </a:t>
            </a:r>
            <a:r>
              <a:rPr lang="en-IN" dirty="0" err="1"/>
              <a:t>Omaxe</a:t>
            </a:r>
            <a:r>
              <a:rPr lang="en-IN" dirty="0"/>
              <a:t> and Jeet had same address.</a:t>
            </a:r>
          </a:p>
          <a:p>
            <a:pPr marL="0" indent="0" algn="just">
              <a:buNone/>
            </a:pPr>
            <a:r>
              <a:rPr lang="en-US" dirty="0"/>
              <a:t>Directors of JBPL namely </a:t>
            </a:r>
            <a:r>
              <a:rPr lang="en-US" dirty="0" err="1"/>
              <a:t>Radhey</a:t>
            </a:r>
            <a:r>
              <a:rPr lang="en-US" dirty="0"/>
              <a:t> Krishna </a:t>
            </a:r>
            <a:r>
              <a:rPr lang="en-US" dirty="0" err="1"/>
              <a:t>Goel</a:t>
            </a:r>
            <a:r>
              <a:rPr lang="en-US" dirty="0"/>
              <a:t> and </a:t>
            </a:r>
            <a:r>
              <a:rPr lang="en-US" dirty="0" err="1"/>
              <a:t>Uttam</a:t>
            </a:r>
            <a:r>
              <a:rPr lang="en-US" dirty="0"/>
              <a:t> Kumar are employees of </a:t>
            </a:r>
            <a:r>
              <a:rPr lang="en-US" dirty="0" err="1"/>
              <a:t>Omaxe</a:t>
            </a:r>
            <a:r>
              <a:rPr lang="en-US" dirty="0"/>
              <a:t> as per the company’s Payroll.</a:t>
            </a:r>
          </a:p>
          <a:p>
            <a:pPr marL="0" indent="0" algn="just">
              <a:buNone/>
            </a:pPr>
            <a:r>
              <a:rPr lang="en-US" dirty="0"/>
              <a:t>e-mail ids of </a:t>
            </a:r>
            <a:r>
              <a:rPr lang="en-US" dirty="0" err="1"/>
              <a:t>Radhey</a:t>
            </a:r>
            <a:r>
              <a:rPr lang="en-US" dirty="0"/>
              <a:t> Krishna </a:t>
            </a:r>
            <a:r>
              <a:rPr lang="en-US" dirty="0" err="1"/>
              <a:t>Goel</a:t>
            </a:r>
            <a:r>
              <a:rPr lang="en-US" dirty="0"/>
              <a:t> and </a:t>
            </a:r>
            <a:r>
              <a:rPr lang="en-US" dirty="0" err="1"/>
              <a:t>Uttam</a:t>
            </a:r>
            <a:r>
              <a:rPr lang="en-US" dirty="0"/>
              <a:t> Kumar are shown as </a:t>
            </a:r>
            <a:r>
              <a:rPr lang="en-US" u="sng" dirty="0">
                <a:hlinkClick r:id="rId2"/>
              </a:rPr>
              <a:t>radhegoel@omaxe.com</a:t>
            </a:r>
            <a:r>
              <a:rPr lang="en-US" dirty="0"/>
              <a:t> and </a:t>
            </a:r>
            <a:r>
              <a:rPr lang="en-US" u="sng" dirty="0">
                <a:hlinkClick r:id="rId3"/>
              </a:rPr>
              <a:t>uttam@omaxe.com</a:t>
            </a:r>
            <a:r>
              <a:rPr lang="en-US" dirty="0"/>
              <a:t> respectively which carry </a:t>
            </a:r>
            <a:r>
              <a:rPr lang="en-US" dirty="0" err="1"/>
              <a:t>Omaxe’s</a:t>
            </a:r>
            <a:r>
              <a:rPr lang="en-US" dirty="0"/>
              <a:t> domain name.</a:t>
            </a:r>
          </a:p>
          <a:p>
            <a:pPr marL="0" indent="0" algn="just">
              <a:buNone/>
            </a:pPr>
            <a:r>
              <a:rPr lang="en-US" dirty="0"/>
              <a:t>Further, a bank account of JBPL was opened on October 14, 2008 and </a:t>
            </a:r>
            <a:r>
              <a:rPr lang="en-US" dirty="0" err="1"/>
              <a:t>Rs</a:t>
            </a:r>
            <a:r>
              <a:rPr lang="en-US" dirty="0"/>
              <a:t>. 10 lacs were transferred by </a:t>
            </a:r>
            <a:r>
              <a:rPr lang="en-US" dirty="0" err="1"/>
              <a:t>Omaxe</a:t>
            </a:r>
            <a:r>
              <a:rPr lang="en-US" dirty="0"/>
              <a:t> to JBPL’s bank account on the same day.</a:t>
            </a:r>
          </a:p>
          <a:p>
            <a:pPr marL="0" indent="0" algn="just">
              <a:buNone/>
            </a:pPr>
            <a:r>
              <a:rPr lang="en-US" dirty="0"/>
              <a:t>Statement recording of the directors of JBPL.</a:t>
            </a:r>
          </a:p>
          <a:p>
            <a:pPr marL="0" indent="0" algn="just">
              <a:buNone/>
            </a:pPr>
            <a:r>
              <a:rPr lang="en-US" dirty="0"/>
              <a:t>It was also observed that full time employees/KMPs of </a:t>
            </a:r>
            <a:r>
              <a:rPr lang="en-US" dirty="0" err="1"/>
              <a:t>Omaxe</a:t>
            </a:r>
            <a:r>
              <a:rPr lang="en-US" dirty="0"/>
              <a:t> were the authorized signatories for the bank account of JBPL </a:t>
            </a:r>
          </a:p>
          <a:p>
            <a:pPr marL="0" indent="0" algn="just">
              <a:buNone/>
            </a:pPr>
            <a:r>
              <a:rPr lang="en-US" dirty="0"/>
              <a:t>Mismatch in </a:t>
            </a:r>
            <a:r>
              <a:rPr lang="en-US" dirty="0" err="1"/>
              <a:t>Omaxe</a:t>
            </a:r>
            <a:r>
              <a:rPr lang="en-US" dirty="0"/>
              <a:t> and Jeet’s books</a:t>
            </a:r>
          </a:p>
          <a:p>
            <a:pPr marL="0" indent="0">
              <a:buNone/>
            </a:pPr>
            <a:endParaRPr lang="en-IN" dirty="0"/>
          </a:p>
        </p:txBody>
      </p:sp>
    </p:spTree>
    <p:extLst>
      <p:ext uri="{BB962C8B-B14F-4D97-AF65-F5344CB8AC3E}">
        <p14:creationId xmlns:p14="http://schemas.microsoft.com/office/powerpoint/2010/main" val="70231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AB1B-07C6-4897-8916-4A53981D7ADF}"/>
              </a:ext>
            </a:extLst>
          </p:cNvPr>
          <p:cNvSpPr>
            <a:spLocks noGrp="1"/>
          </p:cNvSpPr>
          <p:nvPr>
            <p:ph type="title"/>
          </p:nvPr>
        </p:nvSpPr>
        <p:spPr/>
        <p:txBody>
          <a:bodyPr/>
          <a:lstStyle/>
          <a:p>
            <a:pPr algn="ctr"/>
            <a:r>
              <a:rPr lang="en-US" sz="3600" dirty="0" err="1"/>
              <a:t>Sanwaria</a:t>
            </a:r>
            <a:r>
              <a:rPr lang="en-US" sz="3600" dirty="0"/>
              <a:t> Consumers Limited (Overstatement of Sales and Debtors)</a:t>
            </a:r>
            <a:endParaRPr lang="en-IN" sz="3600" dirty="0"/>
          </a:p>
        </p:txBody>
      </p:sp>
      <p:sp>
        <p:nvSpPr>
          <p:cNvPr id="3" name="Content Placeholder 2">
            <a:extLst>
              <a:ext uri="{FF2B5EF4-FFF2-40B4-BE49-F238E27FC236}">
                <a16:creationId xmlns:a16="http://schemas.microsoft.com/office/drawing/2014/main" id="{0831A33F-5D23-456B-8FED-E7413E3EA43C}"/>
              </a:ext>
            </a:extLst>
          </p:cNvPr>
          <p:cNvSpPr>
            <a:spLocks noGrp="1"/>
          </p:cNvSpPr>
          <p:nvPr>
            <p:ph idx="1"/>
          </p:nvPr>
        </p:nvSpPr>
        <p:spPr/>
        <p:txBody>
          <a:bodyPr>
            <a:normAutofit/>
          </a:bodyPr>
          <a:lstStyle/>
          <a:p>
            <a:pPr algn="just"/>
            <a:r>
              <a:rPr lang="en-US" sz="2400" dirty="0"/>
              <a:t>Registered office at  Bhopal, MP, 462016 was incorporated in April 1991. </a:t>
            </a:r>
          </a:p>
          <a:p>
            <a:pPr algn="just"/>
            <a:r>
              <a:rPr lang="en-US" sz="2400" dirty="0"/>
              <a:t>It is integrated food processors, engaged in the business of manufacturing and selling of rice, edible oil and staple food products like Pulses, Sugar, Soya Chunks, Wheat Flour, Rice Flour, Salt, </a:t>
            </a:r>
            <a:r>
              <a:rPr lang="en-US" sz="2400" dirty="0" err="1"/>
              <a:t>Suji</a:t>
            </a:r>
            <a:r>
              <a:rPr lang="en-US" sz="2400" dirty="0"/>
              <a:t>, Maida, </a:t>
            </a:r>
            <a:r>
              <a:rPr lang="en-US" sz="2400" dirty="0" err="1"/>
              <a:t>Besan</a:t>
            </a:r>
            <a:r>
              <a:rPr lang="en-US" sz="2400" dirty="0"/>
              <a:t>, </a:t>
            </a:r>
            <a:r>
              <a:rPr lang="en-US" sz="2400" dirty="0" err="1"/>
              <a:t>Daliya</a:t>
            </a:r>
            <a:r>
              <a:rPr lang="en-US" sz="2400" dirty="0"/>
              <a:t>, Soya Meal etc.</a:t>
            </a:r>
          </a:p>
          <a:p>
            <a:pPr algn="just"/>
            <a:r>
              <a:rPr lang="en-US" sz="2400" dirty="0"/>
              <a:t>Bank had conducted forensic audit and forensic auditor had not concluded with regard to sales and debtors.</a:t>
            </a:r>
            <a:endParaRPr lang="en-IN" sz="2400" dirty="0"/>
          </a:p>
        </p:txBody>
      </p:sp>
    </p:spTree>
    <p:extLst>
      <p:ext uri="{BB962C8B-B14F-4D97-AF65-F5344CB8AC3E}">
        <p14:creationId xmlns:p14="http://schemas.microsoft.com/office/powerpoint/2010/main" val="3547039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D3E54B-C450-4ADB-B85E-F8BCCA205455}"/>
              </a:ext>
            </a:extLst>
          </p:cNvPr>
          <p:cNvPicPr>
            <a:picLocks noGrp="1"/>
          </p:cNvPicPr>
          <p:nvPr>
            <p:ph idx="1"/>
          </p:nvPr>
        </p:nvPicPr>
        <p:blipFill>
          <a:blip r:embed="rId2"/>
          <a:stretch>
            <a:fillRect/>
          </a:stretch>
        </p:blipFill>
        <p:spPr>
          <a:xfrm>
            <a:off x="956733" y="524933"/>
            <a:ext cx="9499600" cy="5308600"/>
          </a:xfrm>
          <a:prstGeom prst="rect">
            <a:avLst/>
          </a:prstGeom>
        </p:spPr>
      </p:pic>
    </p:spTree>
    <p:extLst>
      <p:ext uri="{BB962C8B-B14F-4D97-AF65-F5344CB8AC3E}">
        <p14:creationId xmlns:p14="http://schemas.microsoft.com/office/powerpoint/2010/main" val="2009568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93B434-B458-4465-9958-EDC160269C76}"/>
              </a:ext>
            </a:extLst>
          </p:cNvPr>
          <p:cNvPicPr>
            <a:picLocks noGrp="1"/>
          </p:cNvPicPr>
          <p:nvPr>
            <p:ph idx="1"/>
          </p:nvPr>
        </p:nvPicPr>
        <p:blipFill>
          <a:blip r:embed="rId2"/>
          <a:stretch>
            <a:fillRect/>
          </a:stretch>
        </p:blipFill>
        <p:spPr>
          <a:xfrm>
            <a:off x="1625600" y="313267"/>
            <a:ext cx="7687733" cy="6358466"/>
          </a:xfrm>
          <a:prstGeom prst="rect">
            <a:avLst/>
          </a:prstGeom>
        </p:spPr>
      </p:pic>
    </p:spTree>
    <p:extLst>
      <p:ext uri="{BB962C8B-B14F-4D97-AF65-F5344CB8AC3E}">
        <p14:creationId xmlns:p14="http://schemas.microsoft.com/office/powerpoint/2010/main" val="732018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30970C-2778-4B91-A7ED-A3C316D730FE}"/>
              </a:ext>
            </a:extLst>
          </p:cNvPr>
          <p:cNvPicPr>
            <a:picLocks noGrp="1"/>
          </p:cNvPicPr>
          <p:nvPr>
            <p:ph idx="1"/>
          </p:nvPr>
        </p:nvPicPr>
        <p:blipFill>
          <a:blip r:embed="rId2"/>
          <a:stretch>
            <a:fillRect/>
          </a:stretch>
        </p:blipFill>
        <p:spPr>
          <a:xfrm>
            <a:off x="2302933" y="728133"/>
            <a:ext cx="6434667" cy="5520267"/>
          </a:xfrm>
          <a:prstGeom prst="rect">
            <a:avLst/>
          </a:prstGeom>
        </p:spPr>
      </p:pic>
    </p:spTree>
    <p:extLst>
      <p:ext uri="{BB962C8B-B14F-4D97-AF65-F5344CB8AC3E}">
        <p14:creationId xmlns:p14="http://schemas.microsoft.com/office/powerpoint/2010/main" val="2372293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13D0-572A-4955-975E-04782A9F887F}"/>
              </a:ext>
            </a:extLst>
          </p:cNvPr>
          <p:cNvSpPr>
            <a:spLocks noGrp="1"/>
          </p:cNvSpPr>
          <p:nvPr>
            <p:ph type="title"/>
          </p:nvPr>
        </p:nvSpPr>
        <p:spPr/>
        <p:txBody>
          <a:bodyPr/>
          <a:lstStyle/>
          <a:p>
            <a:r>
              <a:rPr lang="en-US" b="1" dirty="0"/>
              <a:t>Fraudulent Scheme:</a:t>
            </a:r>
            <a:endParaRPr lang="en-IN" dirty="0"/>
          </a:p>
        </p:txBody>
      </p:sp>
      <p:sp>
        <p:nvSpPr>
          <p:cNvPr id="3" name="Content Placeholder 2">
            <a:extLst>
              <a:ext uri="{FF2B5EF4-FFF2-40B4-BE49-F238E27FC236}">
                <a16:creationId xmlns:a16="http://schemas.microsoft.com/office/drawing/2014/main" id="{8BF3107B-8396-4709-A615-6E1C891181F9}"/>
              </a:ext>
            </a:extLst>
          </p:cNvPr>
          <p:cNvSpPr>
            <a:spLocks noGrp="1"/>
          </p:cNvSpPr>
          <p:nvPr>
            <p:ph idx="1"/>
          </p:nvPr>
        </p:nvSpPr>
        <p:spPr>
          <a:xfrm>
            <a:off x="1103312" y="1244600"/>
            <a:ext cx="8946541" cy="5003799"/>
          </a:xfrm>
        </p:spPr>
        <p:txBody>
          <a:bodyPr>
            <a:normAutofit/>
          </a:bodyPr>
          <a:lstStyle/>
          <a:p>
            <a:pPr marL="0" indent="0" algn="just">
              <a:buNone/>
            </a:pPr>
            <a:r>
              <a:rPr lang="en-US" sz="2800" dirty="0"/>
              <a:t>The company, along with its executives, engaged in a fraudulent scheme to portray these manipulations as standard transactions. This was done to maintain the company's stock price and the value of collateral pledged by promoters against loans.</a:t>
            </a:r>
          </a:p>
          <a:p>
            <a:pPr marL="0" indent="0" algn="just">
              <a:buNone/>
            </a:pPr>
            <a:endParaRPr lang="en-US" sz="2800" dirty="0"/>
          </a:p>
          <a:p>
            <a:pPr marL="0" indent="0" algn="just">
              <a:buNone/>
            </a:pPr>
            <a:r>
              <a:rPr lang="en-US" sz="2800" dirty="0"/>
              <a:t>Company has booked fictitious sales in the end of each quarter to book fictitious profit</a:t>
            </a:r>
            <a:endParaRPr lang="en-IN" sz="2800" dirty="0"/>
          </a:p>
        </p:txBody>
      </p:sp>
    </p:spTree>
    <p:extLst>
      <p:ext uri="{BB962C8B-B14F-4D97-AF65-F5344CB8AC3E}">
        <p14:creationId xmlns:p14="http://schemas.microsoft.com/office/powerpoint/2010/main" val="2056564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338F66-C0D6-4E17-90B4-C6C1B40B8409}"/>
              </a:ext>
            </a:extLst>
          </p:cNvPr>
          <p:cNvSpPr>
            <a:spLocks noGrp="1"/>
          </p:cNvSpPr>
          <p:nvPr>
            <p:ph type="title"/>
          </p:nvPr>
        </p:nvSpPr>
        <p:spPr/>
        <p:txBody>
          <a:bodyPr/>
          <a:lstStyle/>
          <a:p>
            <a:r>
              <a:rPr lang="en-US" sz="2400" dirty="0"/>
              <a:t>Booking fake sale on last few days of the quarter, </a:t>
            </a:r>
            <a:br>
              <a:rPr lang="en-US" sz="2400" dirty="0"/>
            </a:br>
            <a:r>
              <a:rPr lang="en-US" sz="2400" dirty="0"/>
              <a:t>74% promoters shareholding and 66%  of that was pledged</a:t>
            </a:r>
            <a:endParaRPr lang="en-IN" sz="2400" dirty="0"/>
          </a:p>
        </p:txBody>
      </p:sp>
      <p:graphicFrame>
        <p:nvGraphicFramePr>
          <p:cNvPr id="9" name="Content Placeholder 8">
            <a:extLst>
              <a:ext uri="{FF2B5EF4-FFF2-40B4-BE49-F238E27FC236}">
                <a16:creationId xmlns:a16="http://schemas.microsoft.com/office/drawing/2014/main" id="{34856A19-392E-447D-BFA3-1065558E8526}"/>
              </a:ext>
            </a:extLst>
          </p:cNvPr>
          <p:cNvGraphicFramePr>
            <a:graphicFrameLocks noGrp="1"/>
          </p:cNvGraphicFramePr>
          <p:nvPr>
            <p:ph idx="1"/>
          </p:nvPr>
        </p:nvGraphicFramePr>
        <p:xfrm>
          <a:off x="1219201" y="2116667"/>
          <a:ext cx="7806268" cy="4123271"/>
        </p:xfrm>
        <a:graphic>
          <a:graphicData uri="http://schemas.openxmlformats.org/drawingml/2006/table">
            <a:tbl>
              <a:tblPr firstRow="1" firstCol="1" bandRow="1">
                <a:tableStyleId>{5C22544A-7EE6-4342-B048-85BDC9FD1C3A}</a:tableStyleId>
              </a:tblPr>
              <a:tblGrid>
                <a:gridCol w="824873">
                  <a:extLst>
                    <a:ext uri="{9D8B030D-6E8A-4147-A177-3AD203B41FA5}">
                      <a16:colId xmlns:a16="http://schemas.microsoft.com/office/drawing/2014/main" val="4189983645"/>
                    </a:ext>
                  </a:extLst>
                </a:gridCol>
                <a:gridCol w="824873">
                  <a:extLst>
                    <a:ext uri="{9D8B030D-6E8A-4147-A177-3AD203B41FA5}">
                      <a16:colId xmlns:a16="http://schemas.microsoft.com/office/drawing/2014/main" val="4049350013"/>
                    </a:ext>
                  </a:extLst>
                </a:gridCol>
                <a:gridCol w="824873">
                  <a:extLst>
                    <a:ext uri="{9D8B030D-6E8A-4147-A177-3AD203B41FA5}">
                      <a16:colId xmlns:a16="http://schemas.microsoft.com/office/drawing/2014/main" val="3957143803"/>
                    </a:ext>
                  </a:extLst>
                </a:gridCol>
                <a:gridCol w="973727">
                  <a:extLst>
                    <a:ext uri="{9D8B030D-6E8A-4147-A177-3AD203B41FA5}">
                      <a16:colId xmlns:a16="http://schemas.microsoft.com/office/drawing/2014/main" val="3788194626"/>
                    </a:ext>
                  </a:extLst>
                </a:gridCol>
                <a:gridCol w="973727">
                  <a:extLst>
                    <a:ext uri="{9D8B030D-6E8A-4147-A177-3AD203B41FA5}">
                      <a16:colId xmlns:a16="http://schemas.microsoft.com/office/drawing/2014/main" val="3025987836"/>
                    </a:ext>
                  </a:extLst>
                </a:gridCol>
                <a:gridCol w="973727">
                  <a:extLst>
                    <a:ext uri="{9D8B030D-6E8A-4147-A177-3AD203B41FA5}">
                      <a16:colId xmlns:a16="http://schemas.microsoft.com/office/drawing/2014/main" val="849371212"/>
                    </a:ext>
                  </a:extLst>
                </a:gridCol>
                <a:gridCol w="973727">
                  <a:extLst>
                    <a:ext uri="{9D8B030D-6E8A-4147-A177-3AD203B41FA5}">
                      <a16:colId xmlns:a16="http://schemas.microsoft.com/office/drawing/2014/main" val="3514731933"/>
                    </a:ext>
                  </a:extLst>
                </a:gridCol>
                <a:gridCol w="766481">
                  <a:extLst>
                    <a:ext uri="{9D8B030D-6E8A-4147-A177-3AD203B41FA5}">
                      <a16:colId xmlns:a16="http://schemas.microsoft.com/office/drawing/2014/main" val="1757938954"/>
                    </a:ext>
                  </a:extLst>
                </a:gridCol>
                <a:gridCol w="670260">
                  <a:extLst>
                    <a:ext uri="{9D8B030D-6E8A-4147-A177-3AD203B41FA5}">
                      <a16:colId xmlns:a16="http://schemas.microsoft.com/office/drawing/2014/main" val="335346973"/>
                    </a:ext>
                  </a:extLst>
                </a:gridCol>
              </a:tblGrid>
              <a:tr h="399974">
                <a:tc rowSpan="2">
                  <a:txBody>
                    <a:bodyPr/>
                    <a:lstStyle/>
                    <a:p>
                      <a:pPr algn="just">
                        <a:spcAft>
                          <a:spcPts val="0"/>
                        </a:spcAft>
                      </a:pPr>
                      <a:r>
                        <a:rPr lang="en-US" sz="900" dirty="0">
                          <a:effectLst/>
                        </a:rPr>
                        <a:t>FY</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gridSpan="3">
                  <a:txBody>
                    <a:bodyPr/>
                    <a:lstStyle/>
                    <a:p>
                      <a:pPr algn="just">
                        <a:spcAft>
                          <a:spcPts val="0"/>
                        </a:spcAft>
                      </a:pPr>
                      <a:r>
                        <a:rPr lang="en-US" sz="900">
                          <a:effectLst/>
                        </a:rPr>
                        <a:t>Transaction between Omaxe-JBPL for  Allahabad Hitech City Project</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hMerge="1">
                  <a:txBody>
                    <a:bodyPr/>
                    <a:lstStyle/>
                    <a:p>
                      <a:endParaRPr lang="en-IN"/>
                    </a:p>
                  </a:txBody>
                  <a:tcPr/>
                </a:tc>
                <a:tc hMerge="1">
                  <a:txBody>
                    <a:bodyPr/>
                    <a:lstStyle/>
                    <a:p>
                      <a:endParaRPr lang="en-IN"/>
                    </a:p>
                  </a:txBody>
                  <a:tcPr/>
                </a:tc>
                <a:tc rowSpan="2">
                  <a:txBody>
                    <a:bodyPr/>
                    <a:lstStyle/>
                    <a:p>
                      <a:pPr algn="ctr">
                        <a:spcAft>
                          <a:spcPts val="0"/>
                        </a:spcAft>
                      </a:pPr>
                      <a:r>
                        <a:rPr lang="en-US" sz="900">
                          <a:effectLst/>
                        </a:rPr>
                        <a:t>Total</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gridSpan="3">
                  <a:txBody>
                    <a:bodyPr/>
                    <a:lstStyle/>
                    <a:p>
                      <a:pPr algn="just">
                        <a:spcAft>
                          <a:spcPts val="0"/>
                        </a:spcAft>
                      </a:pPr>
                      <a:r>
                        <a:rPr lang="en-US" sz="900">
                          <a:effectLst/>
                        </a:rPr>
                        <a:t>Transaction between Omaxe-JBPL for Lucknow Hitech City Project</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hMerge="1">
                  <a:txBody>
                    <a:bodyPr/>
                    <a:lstStyle/>
                    <a:p>
                      <a:endParaRPr lang="en-IN"/>
                    </a:p>
                  </a:txBody>
                  <a:tcPr/>
                </a:tc>
                <a:tc hMerge="1">
                  <a:txBody>
                    <a:bodyPr/>
                    <a:lstStyle/>
                    <a:p>
                      <a:endParaRPr lang="en-IN"/>
                    </a:p>
                  </a:txBody>
                  <a:tcPr/>
                </a:tc>
                <a:tc rowSpan="2">
                  <a:txBody>
                    <a:bodyPr/>
                    <a:lstStyle/>
                    <a:p>
                      <a:pPr algn="ctr">
                        <a:spcAft>
                          <a:spcPts val="0"/>
                        </a:spcAft>
                      </a:pPr>
                      <a:r>
                        <a:rPr lang="en-IN" sz="900">
                          <a:effectLst/>
                        </a:rPr>
                        <a:t>Total</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extLst>
                  <a:ext uri="{0D108BD9-81ED-4DB2-BD59-A6C34878D82A}">
                    <a16:rowId xmlns:a16="http://schemas.microsoft.com/office/drawing/2014/main" val="3510906308"/>
                  </a:ext>
                </a:extLst>
              </a:tr>
              <a:tr h="174499">
                <a:tc vMerge="1">
                  <a:txBody>
                    <a:bodyPr/>
                    <a:lstStyle/>
                    <a:p>
                      <a:endParaRPr lang="en-IN"/>
                    </a:p>
                  </a:txBody>
                  <a:tcPr/>
                </a:tc>
                <a:tc>
                  <a:txBody>
                    <a:bodyPr/>
                    <a:lstStyle/>
                    <a:p>
                      <a:pPr algn="ctr">
                        <a:spcAft>
                          <a:spcPts val="0"/>
                        </a:spcAft>
                      </a:pPr>
                      <a:r>
                        <a:rPr lang="en-IN" sz="900">
                          <a:effectLst/>
                        </a:rPr>
                        <a:t>Quarter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Date</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ctr">
                        <a:spcAft>
                          <a:spcPts val="0"/>
                        </a:spcAft>
                      </a:pPr>
                      <a:r>
                        <a:rPr lang="en-IN" sz="900">
                          <a:effectLst/>
                        </a:rPr>
                        <a:t>Amount</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vMerge="1">
                  <a:txBody>
                    <a:bodyPr/>
                    <a:lstStyle/>
                    <a:p>
                      <a:endParaRPr lang="en-IN"/>
                    </a:p>
                  </a:txBody>
                  <a:tcPr/>
                </a:tc>
                <a:tc>
                  <a:txBody>
                    <a:bodyPr/>
                    <a:lstStyle/>
                    <a:p>
                      <a:pPr algn="ctr">
                        <a:spcAft>
                          <a:spcPts val="0"/>
                        </a:spcAft>
                      </a:pPr>
                      <a:r>
                        <a:rPr lang="en-IN" sz="900">
                          <a:effectLst/>
                        </a:rPr>
                        <a:t>Quarter</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Date</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ctr">
                        <a:spcAft>
                          <a:spcPts val="0"/>
                        </a:spcAft>
                      </a:pPr>
                      <a:r>
                        <a:rPr lang="en-IN" sz="900">
                          <a:effectLst/>
                        </a:rPr>
                        <a:t>Amount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vMerge="1">
                  <a:txBody>
                    <a:bodyPr/>
                    <a:lstStyle/>
                    <a:p>
                      <a:endParaRPr lang="en-IN"/>
                    </a:p>
                  </a:txBody>
                  <a:tcPr/>
                </a:tc>
                <a:extLst>
                  <a:ext uri="{0D108BD9-81ED-4DB2-BD59-A6C34878D82A}">
                    <a16:rowId xmlns:a16="http://schemas.microsoft.com/office/drawing/2014/main" val="1449669544"/>
                  </a:ext>
                </a:extLst>
              </a:tr>
              <a:tr h="266650">
                <a:tc rowSpan="6">
                  <a:txBody>
                    <a:bodyPr/>
                    <a:lstStyle/>
                    <a:p>
                      <a:pPr algn="l">
                        <a:spcAft>
                          <a:spcPts val="0"/>
                        </a:spcAft>
                      </a:pPr>
                      <a:r>
                        <a:rPr lang="en-IN" sz="900" dirty="0">
                          <a:effectLst/>
                        </a:rPr>
                        <a:t>2016-17</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rowSpan="3">
                  <a:txBody>
                    <a:bodyPr/>
                    <a:lstStyle/>
                    <a:p>
                      <a:pPr algn="ctr">
                        <a:spcAft>
                          <a:spcPts val="0"/>
                        </a:spcAft>
                      </a:pPr>
                      <a:r>
                        <a:rPr lang="en-IN" sz="900" dirty="0">
                          <a:effectLst/>
                        </a:rPr>
                        <a:t> </a:t>
                      </a:r>
                      <a:endParaRPr lang="en-IN" sz="1100" dirty="0">
                        <a:effectLst/>
                      </a:endParaRPr>
                    </a:p>
                    <a:p>
                      <a:pPr algn="ctr">
                        <a:spcAft>
                          <a:spcPts val="0"/>
                        </a:spcAft>
                      </a:pPr>
                      <a:r>
                        <a:rPr lang="en-IN" sz="900" dirty="0">
                          <a:effectLst/>
                        </a:rPr>
                        <a:t>2</a:t>
                      </a:r>
                      <a:endParaRPr lang="en-IN" sz="1100" dirty="0">
                        <a:effectLst/>
                      </a:endParaRPr>
                    </a:p>
                    <a:p>
                      <a:pPr algn="ctr">
                        <a:spcAft>
                          <a:spcPts val="0"/>
                        </a:spcAft>
                      </a:pPr>
                      <a:r>
                        <a:rPr lang="en-IN" sz="900" dirty="0">
                          <a:effectLst/>
                        </a:rPr>
                        <a:t> </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27/06/2016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a:effectLst/>
                        </a:rPr>
                        <a:t>57.75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rowSpan="3">
                  <a:txBody>
                    <a:bodyPr/>
                    <a:lstStyle/>
                    <a:p>
                      <a:pPr algn="r">
                        <a:spcAft>
                          <a:spcPts val="0"/>
                        </a:spcAft>
                      </a:pPr>
                      <a:r>
                        <a:rPr lang="en-IN" sz="900">
                          <a:effectLst/>
                        </a:rPr>
                        <a:t>165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rowSpan="4">
                  <a:txBody>
                    <a:bodyPr/>
                    <a:lstStyle/>
                    <a:p>
                      <a:pPr algn="ctr">
                        <a:spcAft>
                          <a:spcPts val="0"/>
                        </a:spcAft>
                      </a:pPr>
                      <a:r>
                        <a:rPr lang="en-IN" sz="900">
                          <a:effectLst/>
                        </a:rPr>
                        <a:t>3</a:t>
                      </a:r>
                      <a:endParaRPr lang="en-IN" sz="1100">
                        <a:effectLst/>
                      </a:endParaRPr>
                    </a:p>
                    <a:p>
                      <a:pPr algn="just">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01/12/2016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a:effectLst/>
                        </a:rPr>
                        <a:t>48.425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rowSpan="4">
                  <a:txBody>
                    <a:bodyPr/>
                    <a:lstStyle/>
                    <a:p>
                      <a:pPr algn="r">
                        <a:spcAft>
                          <a:spcPts val="0"/>
                        </a:spcAft>
                      </a:pPr>
                      <a:r>
                        <a:rPr lang="en-US" sz="1100">
                          <a:effectLst/>
                        </a:rPr>
                        <a:t>223.5</a:t>
                      </a:r>
                      <a:endParaRPr lang="en-IN" sz="1100">
                        <a:effectLst/>
                      </a:endParaRPr>
                    </a:p>
                    <a:p>
                      <a:pPr algn="r">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extLst>
                  <a:ext uri="{0D108BD9-81ED-4DB2-BD59-A6C34878D82A}">
                    <a16:rowId xmlns:a16="http://schemas.microsoft.com/office/drawing/2014/main" val="4168001935"/>
                  </a:ext>
                </a:extLst>
              </a:tr>
              <a:tr h="266650">
                <a:tc vMerge="1">
                  <a:txBody>
                    <a:bodyPr/>
                    <a:lstStyle/>
                    <a:p>
                      <a:endParaRPr lang="en-IN"/>
                    </a:p>
                  </a:txBody>
                  <a:tcPr/>
                </a:tc>
                <a:tc vMerge="1">
                  <a:txBody>
                    <a:bodyPr/>
                    <a:lstStyle/>
                    <a:p>
                      <a:endParaRPr lang="en-IN"/>
                    </a:p>
                  </a:txBody>
                  <a:tcPr/>
                </a:tc>
                <a:tc>
                  <a:txBody>
                    <a:bodyPr/>
                    <a:lstStyle/>
                    <a:p>
                      <a:pPr algn="ctr">
                        <a:spcAft>
                          <a:spcPts val="0"/>
                        </a:spcAft>
                      </a:pPr>
                      <a:r>
                        <a:rPr lang="en-IN" sz="900">
                          <a:effectLst/>
                        </a:rPr>
                        <a:t>27/06/2016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a:effectLst/>
                        </a:rPr>
                        <a:t>     57.75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vMerge="1">
                  <a:txBody>
                    <a:bodyPr/>
                    <a:lstStyle/>
                    <a:p>
                      <a:endParaRPr lang="en-IN"/>
                    </a:p>
                  </a:txBody>
                  <a:tcPr/>
                </a:tc>
                <a:tc vMerge="1">
                  <a:txBody>
                    <a:bodyPr/>
                    <a:lstStyle/>
                    <a:p>
                      <a:endParaRPr lang="en-IN"/>
                    </a:p>
                  </a:txBody>
                  <a:tcPr/>
                </a:tc>
                <a:tc>
                  <a:txBody>
                    <a:bodyPr/>
                    <a:lstStyle/>
                    <a:p>
                      <a:pPr algn="ctr">
                        <a:spcAft>
                          <a:spcPts val="0"/>
                        </a:spcAft>
                      </a:pPr>
                      <a:r>
                        <a:rPr lang="en-IN" sz="900">
                          <a:effectLst/>
                        </a:rPr>
                        <a:t>07/12/2016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a:effectLst/>
                        </a:rPr>
                        <a:t>63.325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vMerge="1">
                  <a:txBody>
                    <a:bodyPr/>
                    <a:lstStyle/>
                    <a:p>
                      <a:endParaRPr lang="en-IN"/>
                    </a:p>
                  </a:txBody>
                  <a:tcPr/>
                </a:tc>
                <a:extLst>
                  <a:ext uri="{0D108BD9-81ED-4DB2-BD59-A6C34878D82A}">
                    <a16:rowId xmlns:a16="http://schemas.microsoft.com/office/drawing/2014/main" val="2771852967"/>
                  </a:ext>
                </a:extLst>
              </a:tr>
              <a:tr h="266650">
                <a:tc vMerge="1">
                  <a:txBody>
                    <a:bodyPr/>
                    <a:lstStyle/>
                    <a:p>
                      <a:endParaRPr lang="en-IN"/>
                    </a:p>
                  </a:txBody>
                  <a:tcPr/>
                </a:tc>
                <a:tc vMerge="1">
                  <a:txBody>
                    <a:bodyPr/>
                    <a:lstStyle/>
                    <a:p>
                      <a:endParaRPr lang="en-IN"/>
                    </a:p>
                  </a:txBody>
                  <a:tcPr/>
                </a:tc>
                <a:tc>
                  <a:txBody>
                    <a:bodyPr/>
                    <a:lstStyle/>
                    <a:p>
                      <a:pPr algn="ctr">
                        <a:spcAft>
                          <a:spcPts val="0"/>
                        </a:spcAft>
                      </a:pPr>
                      <a:r>
                        <a:rPr lang="en-IN" sz="900" dirty="0">
                          <a:effectLst/>
                        </a:rPr>
                        <a:t>30/06/2016</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a:effectLst/>
                        </a:rPr>
                        <a:t>     49.50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vMerge="1">
                  <a:txBody>
                    <a:bodyPr/>
                    <a:lstStyle/>
                    <a:p>
                      <a:endParaRPr lang="en-IN"/>
                    </a:p>
                  </a:txBody>
                  <a:tcPr/>
                </a:tc>
                <a:tc vMerge="1">
                  <a:txBody>
                    <a:bodyPr/>
                    <a:lstStyle/>
                    <a:p>
                      <a:endParaRPr lang="en-IN"/>
                    </a:p>
                  </a:txBody>
                  <a:tcPr/>
                </a:tc>
                <a:tc>
                  <a:txBody>
                    <a:bodyPr/>
                    <a:lstStyle/>
                    <a:p>
                      <a:pPr algn="ctr">
                        <a:spcAft>
                          <a:spcPts val="0"/>
                        </a:spcAft>
                      </a:pPr>
                      <a:r>
                        <a:rPr lang="en-IN" sz="900">
                          <a:effectLst/>
                        </a:rPr>
                        <a:t>08/12/2016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a:effectLst/>
                        </a:rPr>
                        <a:t>70.775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vMerge="1">
                  <a:txBody>
                    <a:bodyPr/>
                    <a:lstStyle/>
                    <a:p>
                      <a:endParaRPr lang="en-IN"/>
                    </a:p>
                  </a:txBody>
                  <a:tcPr/>
                </a:tc>
                <a:extLst>
                  <a:ext uri="{0D108BD9-81ED-4DB2-BD59-A6C34878D82A}">
                    <a16:rowId xmlns:a16="http://schemas.microsoft.com/office/drawing/2014/main" val="1020853238"/>
                  </a:ext>
                </a:extLst>
              </a:tr>
              <a:tr h="266650">
                <a:tc vMerge="1">
                  <a:txBody>
                    <a:bodyPr/>
                    <a:lstStyle/>
                    <a:p>
                      <a:endParaRPr lang="en-IN"/>
                    </a:p>
                  </a:txBody>
                  <a:tcPr/>
                </a:tc>
                <a:tc rowSpan="2">
                  <a:txBody>
                    <a:bodyPr/>
                    <a:lstStyle/>
                    <a:p>
                      <a:pPr algn="ctr">
                        <a:spcAft>
                          <a:spcPts val="0"/>
                        </a:spcAft>
                      </a:pPr>
                      <a:r>
                        <a:rPr lang="en-IN" sz="900">
                          <a:effectLst/>
                        </a:rPr>
                        <a:t>4</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dirty="0">
                          <a:effectLst/>
                        </a:rPr>
                        <a:t>30/03/2017</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a:effectLst/>
                        </a:rPr>
                        <a:t>   110.00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rowSpan="2">
                  <a:txBody>
                    <a:bodyPr/>
                    <a:lstStyle/>
                    <a:p>
                      <a:pPr algn="r">
                        <a:spcAft>
                          <a:spcPts val="0"/>
                        </a:spcAft>
                      </a:pPr>
                      <a:r>
                        <a:rPr lang="en-IN" sz="900">
                          <a:effectLst/>
                        </a:rPr>
                        <a:t>170.50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vMerge="1">
                  <a:txBody>
                    <a:bodyPr/>
                    <a:lstStyle/>
                    <a:p>
                      <a:endParaRPr lang="en-IN"/>
                    </a:p>
                  </a:txBody>
                  <a:tcPr/>
                </a:tc>
                <a:tc>
                  <a:txBody>
                    <a:bodyPr/>
                    <a:lstStyle/>
                    <a:p>
                      <a:pPr algn="ctr">
                        <a:spcAft>
                          <a:spcPts val="0"/>
                        </a:spcAft>
                      </a:pPr>
                      <a:r>
                        <a:rPr lang="en-IN" sz="900">
                          <a:effectLst/>
                        </a:rPr>
                        <a:t>09/12/2016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a:effectLst/>
                        </a:rPr>
                        <a:t>40.975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vMerge="1">
                  <a:txBody>
                    <a:bodyPr/>
                    <a:lstStyle/>
                    <a:p>
                      <a:endParaRPr lang="en-IN"/>
                    </a:p>
                  </a:txBody>
                  <a:tcPr/>
                </a:tc>
                <a:extLst>
                  <a:ext uri="{0D108BD9-81ED-4DB2-BD59-A6C34878D82A}">
                    <a16:rowId xmlns:a16="http://schemas.microsoft.com/office/drawing/2014/main" val="120051905"/>
                  </a:ext>
                </a:extLst>
              </a:tr>
              <a:tr h="266650">
                <a:tc vMerge="1">
                  <a:txBody>
                    <a:bodyPr/>
                    <a:lstStyle/>
                    <a:p>
                      <a:endParaRPr lang="en-IN"/>
                    </a:p>
                  </a:txBody>
                  <a:tcPr/>
                </a:tc>
                <a:tc vMerge="1">
                  <a:txBody>
                    <a:bodyPr/>
                    <a:lstStyle/>
                    <a:p>
                      <a:endParaRPr lang="en-IN"/>
                    </a:p>
                  </a:txBody>
                  <a:tcPr/>
                </a:tc>
                <a:tc>
                  <a:txBody>
                    <a:bodyPr/>
                    <a:lstStyle/>
                    <a:p>
                      <a:pPr algn="ctr">
                        <a:spcAft>
                          <a:spcPts val="0"/>
                        </a:spcAft>
                      </a:pPr>
                      <a:r>
                        <a:rPr lang="en-IN" sz="900">
                          <a:effectLst/>
                        </a:rPr>
                        <a:t>30/03/2017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dirty="0">
                          <a:effectLst/>
                        </a:rPr>
                        <a:t>     60.50 </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vMerge="1">
                  <a:txBody>
                    <a:bodyPr/>
                    <a:lstStyle/>
                    <a:p>
                      <a:endParaRPr lang="en-IN"/>
                    </a:p>
                  </a:txBody>
                  <a:tcPr/>
                </a:tc>
                <a:tc>
                  <a:txBody>
                    <a:bodyPr/>
                    <a:lstStyle/>
                    <a:p>
                      <a:pPr algn="ctr">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extLst>
                  <a:ext uri="{0D108BD9-81ED-4DB2-BD59-A6C34878D82A}">
                    <a16:rowId xmlns:a16="http://schemas.microsoft.com/office/drawing/2014/main" val="3513091116"/>
                  </a:ext>
                </a:extLst>
              </a:tr>
              <a:tr h="174499">
                <a:tc vMerge="1">
                  <a:txBody>
                    <a:bodyPr/>
                    <a:lstStyle/>
                    <a:p>
                      <a:endParaRPr lang="en-IN"/>
                    </a:p>
                  </a:txBody>
                  <a:tcPr/>
                </a:tc>
                <a:tc gridSpan="2">
                  <a:txBody>
                    <a:bodyPr/>
                    <a:lstStyle/>
                    <a:p>
                      <a:pPr algn="ctr">
                        <a:spcAft>
                          <a:spcPts val="0"/>
                        </a:spcAft>
                      </a:pPr>
                      <a:r>
                        <a:rPr lang="en-IN" sz="900">
                          <a:effectLst/>
                        </a:rPr>
                        <a:t>Total</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hMerge="1">
                  <a:txBody>
                    <a:bodyPr/>
                    <a:lstStyle/>
                    <a:p>
                      <a:endParaRPr lang="en-IN"/>
                    </a:p>
                  </a:txBody>
                  <a:tcPr/>
                </a:tc>
                <a:tc>
                  <a:txBody>
                    <a:bodyPr/>
                    <a:lstStyle/>
                    <a:p>
                      <a:pPr algn="r">
                        <a:spcAft>
                          <a:spcPts val="0"/>
                        </a:spcAft>
                      </a:pPr>
                      <a:r>
                        <a:rPr lang="en-IN" sz="900">
                          <a:effectLst/>
                        </a:rPr>
                        <a:t>335.5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dirty="0">
                          <a:effectLst/>
                        </a:rPr>
                        <a:t> </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gridSpan="2">
                  <a:txBody>
                    <a:bodyPr/>
                    <a:lstStyle/>
                    <a:p>
                      <a:pPr algn="ctr">
                        <a:spcAft>
                          <a:spcPts val="0"/>
                        </a:spcAft>
                      </a:pPr>
                      <a:r>
                        <a:rPr lang="en-IN" sz="900">
                          <a:effectLst/>
                        </a:rPr>
                        <a:t>Total</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hMerge="1">
                  <a:txBody>
                    <a:bodyPr/>
                    <a:lstStyle/>
                    <a:p>
                      <a:endParaRPr lang="en-IN"/>
                    </a:p>
                  </a:txBody>
                  <a:tcPr/>
                </a:tc>
                <a:tc>
                  <a:txBody>
                    <a:bodyPr/>
                    <a:lstStyle/>
                    <a:p>
                      <a:pPr algn="r">
                        <a:spcAft>
                          <a:spcPts val="0"/>
                        </a:spcAft>
                      </a:pPr>
                      <a:r>
                        <a:rPr lang="en-IN" sz="900">
                          <a:effectLst/>
                        </a:rPr>
                        <a:t>223.5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a:effectLst/>
                        </a:rPr>
                        <a:t>559.00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extLst>
                  <a:ext uri="{0D108BD9-81ED-4DB2-BD59-A6C34878D82A}">
                    <a16:rowId xmlns:a16="http://schemas.microsoft.com/office/drawing/2014/main" val="2691908268"/>
                  </a:ext>
                </a:extLst>
              </a:tr>
              <a:tr h="266650">
                <a:tc rowSpan="7">
                  <a:txBody>
                    <a:bodyPr/>
                    <a:lstStyle/>
                    <a:p>
                      <a:pPr algn="just">
                        <a:spcAft>
                          <a:spcPts val="0"/>
                        </a:spcAft>
                      </a:pPr>
                      <a:r>
                        <a:rPr lang="en-IN" sz="900">
                          <a:effectLst/>
                        </a:rPr>
                        <a:t>2017-18</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rowSpan="2">
                  <a:txBody>
                    <a:bodyPr/>
                    <a:lstStyle/>
                    <a:p>
                      <a:pPr algn="ctr">
                        <a:spcAft>
                          <a:spcPts val="0"/>
                        </a:spcAft>
                      </a:pPr>
                      <a:r>
                        <a:rPr lang="en-IN" sz="900">
                          <a:effectLst/>
                        </a:rPr>
                        <a:t>2</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30/09/2017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a:effectLst/>
                        </a:rPr>
                        <a:t>     46.75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rowSpan="2">
                  <a:txBody>
                    <a:bodyPr/>
                    <a:lstStyle/>
                    <a:p>
                      <a:pPr algn="r">
                        <a:spcAft>
                          <a:spcPts val="0"/>
                        </a:spcAft>
                      </a:pPr>
                      <a:r>
                        <a:rPr lang="en-IN" sz="900">
                          <a:effectLst/>
                        </a:rPr>
                        <a:t>68.75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rowSpan="2">
                  <a:txBody>
                    <a:bodyPr/>
                    <a:lstStyle/>
                    <a:p>
                      <a:pPr algn="ctr">
                        <a:spcAft>
                          <a:spcPts val="0"/>
                        </a:spcAft>
                      </a:pPr>
                      <a:r>
                        <a:rPr lang="en-IN" sz="900" dirty="0">
                          <a:effectLst/>
                        </a:rPr>
                        <a:t>2</a:t>
                      </a:r>
                      <a:endParaRPr lang="en-IN" sz="1100" dirty="0">
                        <a:effectLst/>
                      </a:endParaRPr>
                    </a:p>
                    <a:p>
                      <a:pPr algn="ctr">
                        <a:spcAft>
                          <a:spcPts val="0"/>
                        </a:spcAft>
                      </a:pPr>
                      <a:r>
                        <a:rPr lang="en-IN" sz="900" dirty="0">
                          <a:effectLst/>
                        </a:rPr>
                        <a:t> </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30/09/2017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a:effectLst/>
                        </a:rPr>
                        <a:t>55.875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rowSpan="2">
                  <a:txBody>
                    <a:bodyPr/>
                    <a:lstStyle/>
                    <a:p>
                      <a:pPr algn="r">
                        <a:spcAft>
                          <a:spcPts val="0"/>
                        </a:spcAft>
                      </a:pPr>
                      <a:r>
                        <a:rPr lang="en-IN" sz="900">
                          <a:effectLst/>
                        </a:rPr>
                        <a:t>104.30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extLst>
                  <a:ext uri="{0D108BD9-81ED-4DB2-BD59-A6C34878D82A}">
                    <a16:rowId xmlns:a16="http://schemas.microsoft.com/office/drawing/2014/main" val="4020748463"/>
                  </a:ext>
                </a:extLst>
              </a:tr>
              <a:tr h="266650">
                <a:tc vMerge="1">
                  <a:txBody>
                    <a:bodyPr/>
                    <a:lstStyle/>
                    <a:p>
                      <a:endParaRPr lang="en-IN"/>
                    </a:p>
                  </a:txBody>
                  <a:tcPr/>
                </a:tc>
                <a:tc vMerge="1">
                  <a:txBody>
                    <a:bodyPr/>
                    <a:lstStyle/>
                    <a:p>
                      <a:endParaRPr lang="en-IN"/>
                    </a:p>
                  </a:txBody>
                  <a:tcPr/>
                </a:tc>
                <a:tc>
                  <a:txBody>
                    <a:bodyPr/>
                    <a:lstStyle/>
                    <a:p>
                      <a:pPr algn="ctr">
                        <a:spcAft>
                          <a:spcPts val="0"/>
                        </a:spcAft>
                      </a:pPr>
                      <a:r>
                        <a:rPr lang="en-IN" sz="900">
                          <a:effectLst/>
                        </a:rPr>
                        <a:t>30/09/2017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dirty="0">
                          <a:effectLst/>
                        </a:rPr>
                        <a:t>     22.00 </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vMerge="1">
                  <a:txBody>
                    <a:bodyPr/>
                    <a:lstStyle/>
                    <a:p>
                      <a:endParaRPr lang="en-IN"/>
                    </a:p>
                  </a:txBody>
                  <a:tcPr/>
                </a:tc>
                <a:tc vMerge="1">
                  <a:txBody>
                    <a:bodyPr/>
                    <a:lstStyle/>
                    <a:p>
                      <a:endParaRPr lang="en-IN"/>
                    </a:p>
                  </a:txBody>
                  <a:tcPr/>
                </a:tc>
                <a:tc>
                  <a:txBody>
                    <a:bodyPr/>
                    <a:lstStyle/>
                    <a:p>
                      <a:pPr algn="ctr">
                        <a:spcAft>
                          <a:spcPts val="0"/>
                        </a:spcAft>
                      </a:pPr>
                      <a:r>
                        <a:rPr lang="en-IN" sz="900">
                          <a:effectLst/>
                        </a:rPr>
                        <a:t>30/09/2017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a:effectLst/>
                        </a:rPr>
                        <a:t>48.425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vMerge="1">
                  <a:txBody>
                    <a:bodyPr/>
                    <a:lstStyle/>
                    <a:p>
                      <a:endParaRPr lang="en-IN"/>
                    </a:p>
                  </a:txBody>
                  <a:tcPr/>
                </a:tc>
                <a:extLst>
                  <a:ext uri="{0D108BD9-81ED-4DB2-BD59-A6C34878D82A}">
                    <a16:rowId xmlns:a16="http://schemas.microsoft.com/office/drawing/2014/main" val="2106528926"/>
                  </a:ext>
                </a:extLst>
              </a:tr>
              <a:tr h="266650">
                <a:tc vMerge="1">
                  <a:txBody>
                    <a:bodyPr/>
                    <a:lstStyle/>
                    <a:p>
                      <a:endParaRPr lang="en-IN"/>
                    </a:p>
                  </a:txBody>
                  <a:tcPr/>
                </a:tc>
                <a:tc rowSpan="3">
                  <a:txBody>
                    <a:bodyPr/>
                    <a:lstStyle/>
                    <a:p>
                      <a:pPr algn="ctr">
                        <a:spcAft>
                          <a:spcPts val="0"/>
                        </a:spcAft>
                      </a:pPr>
                      <a:r>
                        <a:rPr lang="en-IN" sz="900">
                          <a:effectLst/>
                        </a:rPr>
                        <a:t>3</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24/11/2017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a:effectLst/>
                        </a:rPr>
                        <a:t>     41.25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rowSpan="3">
                  <a:txBody>
                    <a:bodyPr/>
                    <a:lstStyle/>
                    <a:p>
                      <a:pPr algn="r">
                        <a:spcAft>
                          <a:spcPts val="0"/>
                        </a:spcAft>
                      </a:pPr>
                      <a:r>
                        <a:rPr lang="en-IN" sz="900">
                          <a:effectLst/>
                        </a:rPr>
                        <a:t>110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rowSpan="2">
                  <a:txBody>
                    <a:bodyPr/>
                    <a:lstStyle/>
                    <a:p>
                      <a:pPr algn="ctr">
                        <a:spcAft>
                          <a:spcPts val="0"/>
                        </a:spcAft>
                      </a:pPr>
                      <a:r>
                        <a:rPr lang="en-IN" sz="900">
                          <a:effectLst/>
                        </a:rPr>
                        <a:t>3</a:t>
                      </a:r>
                      <a:endParaRPr lang="en-IN" sz="1100">
                        <a:effectLst/>
                      </a:endParaRPr>
                    </a:p>
                    <a:p>
                      <a:pPr algn="just">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dirty="0">
                          <a:effectLst/>
                        </a:rPr>
                        <a:t>03/11/2017</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a:effectLst/>
                        </a:rPr>
                        <a:t>52.15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rowSpan="2">
                  <a:txBody>
                    <a:bodyPr/>
                    <a:lstStyle/>
                    <a:p>
                      <a:pPr algn="r">
                        <a:spcAft>
                          <a:spcPts val="0"/>
                        </a:spcAft>
                      </a:pPr>
                      <a:r>
                        <a:rPr lang="en-US" sz="1100">
                          <a:effectLst/>
                        </a:rPr>
                        <a:t>100.57</a:t>
                      </a:r>
                      <a:endParaRPr lang="en-IN" sz="1100">
                        <a:effectLst/>
                      </a:endParaRPr>
                    </a:p>
                    <a:p>
                      <a:pPr algn="r">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extLst>
                  <a:ext uri="{0D108BD9-81ED-4DB2-BD59-A6C34878D82A}">
                    <a16:rowId xmlns:a16="http://schemas.microsoft.com/office/drawing/2014/main" val="4247340313"/>
                  </a:ext>
                </a:extLst>
              </a:tr>
              <a:tr h="266650">
                <a:tc vMerge="1">
                  <a:txBody>
                    <a:bodyPr/>
                    <a:lstStyle/>
                    <a:p>
                      <a:endParaRPr lang="en-IN"/>
                    </a:p>
                  </a:txBody>
                  <a:tcPr/>
                </a:tc>
                <a:tc vMerge="1">
                  <a:txBody>
                    <a:bodyPr/>
                    <a:lstStyle/>
                    <a:p>
                      <a:endParaRPr lang="en-IN"/>
                    </a:p>
                  </a:txBody>
                  <a:tcPr/>
                </a:tc>
                <a:tc>
                  <a:txBody>
                    <a:bodyPr/>
                    <a:lstStyle/>
                    <a:p>
                      <a:pPr algn="ctr">
                        <a:spcAft>
                          <a:spcPts val="0"/>
                        </a:spcAft>
                      </a:pPr>
                      <a:r>
                        <a:rPr lang="en-IN" sz="900">
                          <a:effectLst/>
                        </a:rPr>
                        <a:t>24/11/2017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a:effectLst/>
                        </a:rPr>
                        <a:t>     38.50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vMerge="1">
                  <a:txBody>
                    <a:bodyPr/>
                    <a:lstStyle/>
                    <a:p>
                      <a:endParaRPr lang="en-IN"/>
                    </a:p>
                  </a:txBody>
                  <a:tcPr/>
                </a:tc>
                <a:tc vMerge="1">
                  <a:txBody>
                    <a:bodyPr/>
                    <a:lstStyle/>
                    <a:p>
                      <a:endParaRPr lang="en-IN"/>
                    </a:p>
                  </a:txBody>
                  <a:tcPr/>
                </a:tc>
                <a:tc>
                  <a:txBody>
                    <a:bodyPr/>
                    <a:lstStyle/>
                    <a:p>
                      <a:pPr algn="ctr">
                        <a:spcAft>
                          <a:spcPts val="0"/>
                        </a:spcAft>
                      </a:pPr>
                      <a:r>
                        <a:rPr lang="en-IN" sz="900" dirty="0">
                          <a:effectLst/>
                        </a:rPr>
                        <a:t>03/11/2017</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dirty="0">
                          <a:effectLst/>
                        </a:rPr>
                        <a:t>48.425</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vMerge="1">
                  <a:txBody>
                    <a:bodyPr/>
                    <a:lstStyle/>
                    <a:p>
                      <a:endParaRPr lang="en-IN"/>
                    </a:p>
                  </a:txBody>
                  <a:tcPr/>
                </a:tc>
                <a:extLst>
                  <a:ext uri="{0D108BD9-81ED-4DB2-BD59-A6C34878D82A}">
                    <a16:rowId xmlns:a16="http://schemas.microsoft.com/office/drawing/2014/main" val="4056892569"/>
                  </a:ext>
                </a:extLst>
              </a:tr>
              <a:tr h="266650">
                <a:tc vMerge="1">
                  <a:txBody>
                    <a:bodyPr/>
                    <a:lstStyle/>
                    <a:p>
                      <a:endParaRPr lang="en-IN"/>
                    </a:p>
                  </a:txBody>
                  <a:tcPr/>
                </a:tc>
                <a:tc vMerge="1">
                  <a:txBody>
                    <a:bodyPr/>
                    <a:lstStyle/>
                    <a:p>
                      <a:endParaRPr lang="en-IN"/>
                    </a:p>
                  </a:txBody>
                  <a:tcPr/>
                </a:tc>
                <a:tc>
                  <a:txBody>
                    <a:bodyPr/>
                    <a:lstStyle/>
                    <a:p>
                      <a:pPr algn="ctr">
                        <a:spcAft>
                          <a:spcPts val="0"/>
                        </a:spcAft>
                      </a:pPr>
                      <a:r>
                        <a:rPr lang="en-IN" sz="900">
                          <a:effectLst/>
                        </a:rPr>
                        <a:t>24/11/2017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a:effectLst/>
                        </a:rPr>
                        <a:t>     30.25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vMerge="1">
                  <a:txBody>
                    <a:bodyPr/>
                    <a:lstStyle/>
                    <a:p>
                      <a:endParaRPr lang="en-IN"/>
                    </a:p>
                  </a:txBody>
                  <a:tcPr/>
                </a:tc>
                <a:tc>
                  <a:txBody>
                    <a:bodyPr/>
                    <a:lstStyle/>
                    <a:p>
                      <a:pPr algn="ctr">
                        <a:spcAft>
                          <a:spcPts val="0"/>
                        </a:spcAft>
                      </a:pPr>
                      <a:r>
                        <a:rPr lang="en-IN" sz="900">
                          <a:effectLst/>
                        </a:rPr>
                        <a:t>4</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31/03/2018</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dirty="0">
                          <a:effectLst/>
                        </a:rPr>
                        <a:t>74.50</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dirty="0">
                          <a:effectLst/>
                        </a:rPr>
                        <a:t>74.50</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extLst>
                  <a:ext uri="{0D108BD9-81ED-4DB2-BD59-A6C34878D82A}">
                    <a16:rowId xmlns:a16="http://schemas.microsoft.com/office/drawing/2014/main" val="1817412604"/>
                  </a:ext>
                </a:extLst>
              </a:tr>
              <a:tr h="266650">
                <a:tc vMerge="1">
                  <a:txBody>
                    <a:bodyPr/>
                    <a:lstStyle/>
                    <a:p>
                      <a:endParaRPr lang="en-IN"/>
                    </a:p>
                  </a:txBody>
                  <a:tcPr/>
                </a:tc>
                <a:tc>
                  <a:txBody>
                    <a:bodyPr/>
                    <a:lstStyle/>
                    <a:p>
                      <a:pPr algn="just">
                        <a:spcAft>
                          <a:spcPts val="0"/>
                        </a:spcAft>
                      </a:pPr>
                      <a:r>
                        <a:rPr lang="en-IN" sz="900">
                          <a:effectLst/>
                        </a:rPr>
                        <a:t>      4</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31/03/2018</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a:effectLst/>
                        </a:rPr>
                        <a:t>     46.75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r">
                        <a:spcAft>
                          <a:spcPts val="0"/>
                        </a:spcAft>
                      </a:pPr>
                      <a:r>
                        <a:rPr lang="en-IN" sz="900">
                          <a:effectLst/>
                        </a:rPr>
                        <a:t>46.75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ctr">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ctr">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r">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r">
                        <a:spcAft>
                          <a:spcPts val="0"/>
                        </a:spcAft>
                      </a:pPr>
                      <a:r>
                        <a:rPr lang="en-IN" sz="900" dirty="0">
                          <a:effectLst/>
                        </a:rPr>
                        <a:t> </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extLst>
                  <a:ext uri="{0D108BD9-81ED-4DB2-BD59-A6C34878D82A}">
                    <a16:rowId xmlns:a16="http://schemas.microsoft.com/office/drawing/2014/main" val="1632258657"/>
                  </a:ext>
                </a:extLst>
              </a:tr>
              <a:tr h="174499">
                <a:tc vMerge="1">
                  <a:txBody>
                    <a:bodyPr/>
                    <a:lstStyle/>
                    <a:p>
                      <a:endParaRPr lang="en-IN"/>
                    </a:p>
                  </a:txBody>
                  <a:tcPr/>
                </a:tc>
                <a:tc gridSpan="2">
                  <a:txBody>
                    <a:bodyPr/>
                    <a:lstStyle/>
                    <a:p>
                      <a:pPr algn="ctr">
                        <a:spcAft>
                          <a:spcPts val="0"/>
                        </a:spcAft>
                      </a:pPr>
                      <a:r>
                        <a:rPr lang="en-IN" sz="900">
                          <a:effectLst/>
                        </a:rPr>
                        <a:t>Total</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hMerge="1">
                  <a:txBody>
                    <a:bodyPr/>
                    <a:lstStyle/>
                    <a:p>
                      <a:endParaRPr lang="en-IN"/>
                    </a:p>
                  </a:txBody>
                  <a:tcPr/>
                </a:tc>
                <a:tc>
                  <a:txBody>
                    <a:bodyPr/>
                    <a:lstStyle/>
                    <a:p>
                      <a:pPr algn="r">
                        <a:spcAft>
                          <a:spcPts val="0"/>
                        </a:spcAft>
                      </a:pPr>
                      <a:r>
                        <a:rPr lang="en-IN" sz="900">
                          <a:effectLst/>
                        </a:rPr>
                        <a:t>225.5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ctr"/>
                </a:tc>
                <a:tc>
                  <a:txBody>
                    <a:bodyPr/>
                    <a:lstStyle/>
                    <a:p>
                      <a:pPr algn="ctr">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gridSpan="2">
                  <a:txBody>
                    <a:bodyPr/>
                    <a:lstStyle/>
                    <a:p>
                      <a:pPr algn="ctr">
                        <a:spcAft>
                          <a:spcPts val="0"/>
                        </a:spcAft>
                      </a:pPr>
                      <a:r>
                        <a:rPr lang="en-IN" sz="900">
                          <a:effectLst/>
                        </a:rPr>
                        <a:t>Total</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hMerge="1">
                  <a:txBody>
                    <a:bodyPr/>
                    <a:lstStyle/>
                    <a:p>
                      <a:endParaRPr lang="en-IN"/>
                    </a:p>
                  </a:txBody>
                  <a:tcPr/>
                </a:tc>
                <a:tc>
                  <a:txBody>
                    <a:bodyPr/>
                    <a:lstStyle/>
                    <a:p>
                      <a:pPr algn="r">
                        <a:spcAft>
                          <a:spcPts val="0"/>
                        </a:spcAft>
                      </a:pPr>
                      <a:r>
                        <a:rPr lang="en-IN" sz="900">
                          <a:effectLst/>
                        </a:rPr>
                        <a:t>279.375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a:txBody>
                    <a:bodyPr/>
                    <a:lstStyle/>
                    <a:p>
                      <a:pPr algn="r">
                        <a:spcAft>
                          <a:spcPts val="0"/>
                        </a:spcAft>
                      </a:pPr>
                      <a:r>
                        <a:rPr lang="en-IN" sz="900" dirty="0">
                          <a:effectLst/>
                        </a:rPr>
                        <a:t>504.88</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extLst>
                  <a:ext uri="{0D108BD9-81ED-4DB2-BD59-A6C34878D82A}">
                    <a16:rowId xmlns:a16="http://schemas.microsoft.com/office/drawing/2014/main" val="430986809"/>
                  </a:ext>
                </a:extLst>
              </a:tr>
              <a:tr h="266650">
                <a:tc gridSpan="3">
                  <a:txBody>
                    <a:bodyPr/>
                    <a:lstStyle/>
                    <a:p>
                      <a:pPr algn="just">
                        <a:spcAft>
                          <a:spcPts val="0"/>
                        </a:spcAft>
                      </a:pPr>
                      <a:r>
                        <a:rPr lang="en-IN" sz="900">
                          <a:effectLst/>
                        </a:rPr>
                        <a:t>Total</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hMerge="1">
                  <a:txBody>
                    <a:bodyPr/>
                    <a:lstStyle/>
                    <a:p>
                      <a:endParaRPr lang="en-IN"/>
                    </a:p>
                  </a:txBody>
                  <a:tcPr/>
                </a:tc>
                <a:tc hMerge="1">
                  <a:txBody>
                    <a:bodyPr/>
                    <a:lstStyle/>
                    <a:p>
                      <a:endParaRPr lang="en-IN"/>
                    </a:p>
                  </a:txBody>
                  <a:tcPr/>
                </a:tc>
                <a:tc>
                  <a:txBody>
                    <a:bodyPr/>
                    <a:lstStyle/>
                    <a:p>
                      <a:pPr algn="r">
                        <a:spcAft>
                          <a:spcPts val="0"/>
                        </a:spcAft>
                      </a:pPr>
                      <a:r>
                        <a:rPr lang="en-IN" sz="900">
                          <a:effectLst/>
                        </a:rPr>
                        <a:t>561</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just">
                        <a:spcAft>
                          <a:spcPts val="0"/>
                        </a:spcAft>
                      </a:pPr>
                      <a:r>
                        <a:rPr lang="en-IN" sz="9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tc>
                <a:tc gridSpan="2">
                  <a:txBody>
                    <a:bodyPr/>
                    <a:lstStyle/>
                    <a:p>
                      <a:pPr algn="just">
                        <a:spcAft>
                          <a:spcPts val="0"/>
                        </a:spcAft>
                      </a:pPr>
                      <a:r>
                        <a:rPr lang="en-IN" sz="900">
                          <a:effectLst/>
                        </a:rPr>
                        <a:t>Total</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hMerge="1">
                  <a:txBody>
                    <a:bodyPr/>
                    <a:lstStyle/>
                    <a:p>
                      <a:endParaRPr lang="en-IN"/>
                    </a:p>
                  </a:txBody>
                  <a:tcPr/>
                </a:tc>
                <a:tc>
                  <a:txBody>
                    <a:bodyPr/>
                    <a:lstStyle/>
                    <a:p>
                      <a:pPr algn="r">
                        <a:spcAft>
                          <a:spcPts val="0"/>
                        </a:spcAft>
                      </a:pPr>
                      <a:r>
                        <a:rPr lang="en-IN" sz="900">
                          <a:effectLst/>
                        </a:rPr>
                        <a:t> 502.88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tc>
                  <a:txBody>
                    <a:bodyPr/>
                    <a:lstStyle/>
                    <a:p>
                      <a:pPr algn="r">
                        <a:spcAft>
                          <a:spcPts val="0"/>
                        </a:spcAft>
                      </a:pPr>
                      <a:r>
                        <a:rPr lang="en-IN" sz="900" dirty="0">
                          <a:effectLst/>
                        </a:rPr>
                        <a:t>1063.88</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7780" marR="17780" marT="0" marB="0" anchor="b"/>
                </a:tc>
                <a:extLst>
                  <a:ext uri="{0D108BD9-81ED-4DB2-BD59-A6C34878D82A}">
                    <a16:rowId xmlns:a16="http://schemas.microsoft.com/office/drawing/2014/main" val="1604083290"/>
                  </a:ext>
                </a:extLst>
              </a:tr>
            </a:tbl>
          </a:graphicData>
        </a:graphic>
      </p:graphicFrame>
    </p:spTree>
    <p:extLst>
      <p:ext uri="{BB962C8B-B14F-4D97-AF65-F5344CB8AC3E}">
        <p14:creationId xmlns:p14="http://schemas.microsoft.com/office/powerpoint/2010/main" val="299953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452718"/>
            <a:ext cx="9404723" cy="538955"/>
          </a:xfrm>
        </p:spPr>
        <p:txBody>
          <a:bodyPr>
            <a:normAutofit fontScale="90000"/>
          </a:bodyPr>
          <a:lstStyle/>
          <a:p>
            <a:r>
              <a:rPr lang="en-US" dirty="0"/>
              <a:t>Modus Operandi transfer of Land (MOUs) </a:t>
            </a:r>
            <a:br>
              <a:rPr lang="en-US" dirty="0"/>
            </a:br>
            <a:endParaRPr lang="en-IN" dirty="0"/>
          </a:p>
        </p:txBody>
      </p:sp>
      <p:graphicFrame>
        <p:nvGraphicFramePr>
          <p:cNvPr id="4" name="Content Placeholder 3"/>
          <p:cNvGraphicFramePr>
            <a:graphicFrameLocks noGrp="1"/>
          </p:cNvGraphicFramePr>
          <p:nvPr>
            <p:ph sz="half" idx="1"/>
          </p:nvPr>
        </p:nvGraphicFramePr>
        <p:xfrm>
          <a:off x="646112" y="2060575"/>
          <a:ext cx="4299377" cy="3219762"/>
        </p:xfrm>
        <a:graphic>
          <a:graphicData uri="http://schemas.openxmlformats.org/drawingml/2006/table">
            <a:tbl>
              <a:tblPr firstRow="1" firstCol="1" bandRow="1">
                <a:tableStyleId>{5C22544A-7EE6-4342-B048-85BDC9FD1C3A}</a:tableStyleId>
              </a:tblPr>
              <a:tblGrid>
                <a:gridCol w="528302">
                  <a:extLst>
                    <a:ext uri="{9D8B030D-6E8A-4147-A177-3AD203B41FA5}">
                      <a16:colId xmlns:a16="http://schemas.microsoft.com/office/drawing/2014/main" val="20000"/>
                    </a:ext>
                  </a:extLst>
                </a:gridCol>
                <a:gridCol w="679549">
                  <a:extLst>
                    <a:ext uri="{9D8B030D-6E8A-4147-A177-3AD203B41FA5}">
                      <a16:colId xmlns:a16="http://schemas.microsoft.com/office/drawing/2014/main" val="20001"/>
                    </a:ext>
                  </a:extLst>
                </a:gridCol>
                <a:gridCol w="902694">
                  <a:extLst>
                    <a:ext uri="{9D8B030D-6E8A-4147-A177-3AD203B41FA5}">
                      <a16:colId xmlns:a16="http://schemas.microsoft.com/office/drawing/2014/main" val="20002"/>
                    </a:ext>
                  </a:extLst>
                </a:gridCol>
                <a:gridCol w="602960">
                  <a:extLst>
                    <a:ext uri="{9D8B030D-6E8A-4147-A177-3AD203B41FA5}">
                      <a16:colId xmlns:a16="http://schemas.microsoft.com/office/drawing/2014/main" val="20003"/>
                    </a:ext>
                  </a:extLst>
                </a:gridCol>
                <a:gridCol w="906855">
                  <a:extLst>
                    <a:ext uri="{9D8B030D-6E8A-4147-A177-3AD203B41FA5}">
                      <a16:colId xmlns:a16="http://schemas.microsoft.com/office/drawing/2014/main" val="20004"/>
                    </a:ext>
                  </a:extLst>
                </a:gridCol>
                <a:gridCol w="679017">
                  <a:extLst>
                    <a:ext uri="{9D8B030D-6E8A-4147-A177-3AD203B41FA5}">
                      <a16:colId xmlns:a16="http://schemas.microsoft.com/office/drawing/2014/main" val="20005"/>
                    </a:ext>
                  </a:extLst>
                </a:gridCol>
              </a:tblGrid>
              <a:tr h="973940">
                <a:tc>
                  <a:txBody>
                    <a:bodyPr/>
                    <a:lstStyle/>
                    <a:p>
                      <a:pPr algn="just">
                        <a:spcAft>
                          <a:spcPts val="0"/>
                        </a:spcAft>
                      </a:pPr>
                      <a:r>
                        <a:rPr lang="en-IN" sz="1000" dirty="0">
                          <a:effectLst/>
                        </a:rPr>
                        <a:t>Date</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just">
                        <a:spcAft>
                          <a:spcPts val="0"/>
                        </a:spcAft>
                      </a:pPr>
                      <a:r>
                        <a:rPr lang="en-IN" sz="1000">
                          <a:effectLst/>
                        </a:rPr>
                        <a:t>Listed to Sbdry  G</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just">
                        <a:spcAft>
                          <a:spcPts val="0"/>
                        </a:spcAft>
                      </a:pPr>
                      <a:r>
                        <a:rPr lang="en-IN" sz="1000">
                          <a:effectLst/>
                        </a:rPr>
                        <a:t>Listed to Sbdry P</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just">
                        <a:spcAft>
                          <a:spcPts val="0"/>
                        </a:spcAft>
                      </a:pPr>
                      <a:r>
                        <a:rPr lang="en-IN" sz="1000">
                          <a:effectLst/>
                        </a:rPr>
                        <a:t> Sbdry G to paper company</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just">
                        <a:spcAft>
                          <a:spcPts val="0"/>
                        </a:spcAft>
                      </a:pPr>
                      <a:r>
                        <a:rPr lang="en-IN" sz="1000">
                          <a:effectLst/>
                        </a:rPr>
                        <a:t>Sbdry p to paper company</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just">
                        <a:spcAft>
                          <a:spcPts val="0"/>
                        </a:spcAft>
                      </a:pPr>
                      <a:r>
                        <a:rPr lang="en-IN" sz="1000" dirty="0">
                          <a:effectLst/>
                        </a:rPr>
                        <a:t>Paper Company to Listed company</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extLst>
                  <a:ext uri="{0D108BD9-81ED-4DB2-BD59-A6C34878D82A}">
                    <a16:rowId xmlns:a16="http://schemas.microsoft.com/office/drawing/2014/main" val="10000"/>
                  </a:ext>
                </a:extLst>
              </a:tr>
              <a:tr h="480294">
                <a:tc>
                  <a:txBody>
                    <a:bodyPr/>
                    <a:lstStyle/>
                    <a:p>
                      <a:pPr algn="ctr">
                        <a:spcAft>
                          <a:spcPts val="0"/>
                        </a:spcAft>
                      </a:pPr>
                      <a:r>
                        <a:rPr lang="en-IN" sz="1000">
                          <a:effectLst/>
                        </a:rPr>
                        <a:t>30/03/2017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23.25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23.25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23.25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extLst>
                  <a:ext uri="{0D108BD9-81ED-4DB2-BD59-A6C34878D82A}">
                    <a16:rowId xmlns:a16="http://schemas.microsoft.com/office/drawing/2014/main" val="10001"/>
                  </a:ext>
                </a:extLst>
              </a:tr>
              <a:tr h="480294">
                <a:tc>
                  <a:txBody>
                    <a:bodyPr/>
                    <a:lstStyle/>
                    <a:p>
                      <a:pPr algn="ctr">
                        <a:spcAft>
                          <a:spcPts val="0"/>
                        </a:spcAft>
                      </a:pPr>
                      <a:r>
                        <a:rPr lang="en-IN" sz="1000">
                          <a:effectLst/>
                        </a:rPr>
                        <a:t>19/05/2017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200.00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150.00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200.00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148.50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331.40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extLst>
                  <a:ext uri="{0D108BD9-81ED-4DB2-BD59-A6C34878D82A}">
                    <a16:rowId xmlns:a16="http://schemas.microsoft.com/office/drawing/2014/main" val="10002"/>
                  </a:ext>
                </a:extLst>
              </a:tr>
              <a:tr h="480294">
                <a:tc>
                  <a:txBody>
                    <a:bodyPr/>
                    <a:lstStyle/>
                    <a:p>
                      <a:pPr algn="ctr">
                        <a:spcAft>
                          <a:spcPts val="0"/>
                        </a:spcAft>
                      </a:pPr>
                      <a:r>
                        <a:rPr lang="en-IN" sz="1000">
                          <a:effectLst/>
                        </a:rPr>
                        <a:t>22/05/2018</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101.25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98.50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101.25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98.50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200.87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extLst>
                  <a:ext uri="{0D108BD9-81ED-4DB2-BD59-A6C34878D82A}">
                    <a16:rowId xmlns:a16="http://schemas.microsoft.com/office/drawing/2014/main" val="10003"/>
                  </a:ext>
                </a:extLst>
              </a:tr>
              <a:tr h="480294">
                <a:tc>
                  <a:txBody>
                    <a:bodyPr/>
                    <a:lstStyle/>
                    <a:p>
                      <a:pPr algn="ctr">
                        <a:spcAft>
                          <a:spcPts val="0"/>
                        </a:spcAft>
                      </a:pPr>
                      <a:r>
                        <a:rPr lang="en-IN" sz="1000">
                          <a:effectLst/>
                        </a:rPr>
                        <a:t>13/06/2018</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74.50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25.47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74.50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25.47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92.21</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extLst>
                  <a:ext uri="{0D108BD9-81ED-4DB2-BD59-A6C34878D82A}">
                    <a16:rowId xmlns:a16="http://schemas.microsoft.com/office/drawing/2014/main" val="10004"/>
                  </a:ext>
                </a:extLst>
              </a:tr>
              <a:tr h="324646">
                <a:tc>
                  <a:txBody>
                    <a:bodyPr/>
                    <a:lstStyle/>
                    <a:p>
                      <a:pPr algn="ctr">
                        <a:spcAft>
                          <a:spcPts val="0"/>
                        </a:spcAft>
                      </a:pPr>
                      <a:r>
                        <a:rPr lang="en-IN" sz="1000">
                          <a:effectLst/>
                        </a:rPr>
                        <a:t>Total</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398.99</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273.97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398.99</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a:effectLst/>
                        </a:rPr>
                        <a:t>272.47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tc>
                  <a:txBody>
                    <a:bodyPr/>
                    <a:lstStyle/>
                    <a:p>
                      <a:pPr algn="ctr">
                        <a:spcAft>
                          <a:spcPts val="0"/>
                        </a:spcAft>
                      </a:pPr>
                      <a:r>
                        <a:rPr lang="en-IN" sz="1000" dirty="0">
                          <a:effectLst/>
                        </a:rPr>
                        <a:t>647.73</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11761" marR="11761" marT="0" marB="0"/>
                </a:tc>
                <a:extLst>
                  <a:ext uri="{0D108BD9-81ED-4DB2-BD59-A6C34878D82A}">
                    <a16:rowId xmlns:a16="http://schemas.microsoft.com/office/drawing/2014/main" val="10005"/>
                  </a:ext>
                </a:extLst>
              </a:tr>
            </a:tbl>
          </a:graphicData>
        </a:graphic>
      </p:graphicFrame>
      <p:sp>
        <p:nvSpPr>
          <p:cNvPr id="6" name="Content Placeholder 5"/>
          <p:cNvSpPr>
            <a:spLocks noGrp="1"/>
          </p:cNvSpPr>
          <p:nvPr>
            <p:ph sz="half" idx="2"/>
          </p:nvPr>
        </p:nvSpPr>
        <p:spPr>
          <a:xfrm>
            <a:off x="5190187" y="1352283"/>
            <a:ext cx="4860648" cy="4520484"/>
          </a:xfrm>
        </p:spPr>
        <p:txBody>
          <a:bodyPr>
            <a:normAutofit fontScale="62500" lnSpcReduction="20000"/>
          </a:bodyPr>
          <a:lstStyle/>
          <a:p>
            <a:pPr lvl="0"/>
            <a:r>
              <a:rPr lang="en-IN" dirty="0"/>
              <a:t>relevant extracts of the ICAI Guidance note  on Revenue recognition of real estate transactions inter alia provide that: </a:t>
            </a:r>
          </a:p>
          <a:p>
            <a:r>
              <a:rPr lang="en-US" dirty="0"/>
              <a:t>“</a:t>
            </a:r>
            <a:r>
              <a:rPr lang="en-US" i="1" dirty="0"/>
              <a:t>The completion of the revenue recognition process is usually identified when the following conditions are satisfied: </a:t>
            </a:r>
            <a:endParaRPr lang="en-IN" dirty="0"/>
          </a:p>
          <a:p>
            <a:r>
              <a:rPr lang="en-US" i="1" dirty="0"/>
              <a:t>(a) the entity has transferred to the buyer the significant risks and rewards of ownership of the real estate; </a:t>
            </a:r>
            <a:endParaRPr lang="en-IN" dirty="0"/>
          </a:p>
          <a:p>
            <a:r>
              <a:rPr lang="en-US" i="1" dirty="0"/>
              <a:t>(b) the entity retains neither continuing managerial involvement to the degree usually associated with ownership nor effective control over the real estate sold; </a:t>
            </a:r>
            <a:endParaRPr lang="en-IN" dirty="0"/>
          </a:p>
          <a:p>
            <a:r>
              <a:rPr lang="en-US" i="1" dirty="0"/>
              <a:t>(c) the amount of revenue can be measured reliably; </a:t>
            </a:r>
            <a:endParaRPr lang="en-IN" dirty="0"/>
          </a:p>
          <a:p>
            <a:r>
              <a:rPr lang="en-US" i="1" dirty="0"/>
              <a:t>(d) it is probable that the economic benefits associated with the transaction will flow to the entity; and</a:t>
            </a:r>
            <a:endParaRPr lang="en-IN" dirty="0"/>
          </a:p>
          <a:p>
            <a:r>
              <a:rPr lang="en-US" i="1" dirty="0"/>
              <a:t> (e) the costs incurred or to be incurred in respect of the transaction can be measured reliably.</a:t>
            </a:r>
            <a:endParaRPr lang="en-IN" dirty="0"/>
          </a:p>
          <a:p>
            <a:r>
              <a:rPr lang="en-US" i="1" dirty="0"/>
              <a:t>Where transfer of legal title is a condition precedent to the buyer taking on  significant risks and rewards of ownership and accepting significant completion of the seller’s obligation, revenue should not be recognized till such time legal title is validly transferred to the buyer.</a:t>
            </a:r>
            <a:endParaRPr lang="en-IN" dirty="0"/>
          </a:p>
        </p:txBody>
      </p:sp>
    </p:spTree>
    <p:extLst>
      <p:ext uri="{BB962C8B-B14F-4D97-AF65-F5344CB8AC3E}">
        <p14:creationId xmlns:p14="http://schemas.microsoft.com/office/powerpoint/2010/main" val="3222366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4F11-F293-44FB-BE2F-50200139D91D}"/>
              </a:ext>
            </a:extLst>
          </p:cNvPr>
          <p:cNvSpPr>
            <a:spLocks noGrp="1"/>
          </p:cNvSpPr>
          <p:nvPr>
            <p:ph type="title"/>
          </p:nvPr>
        </p:nvSpPr>
        <p:spPr/>
        <p:txBody>
          <a:bodyPr/>
          <a:lstStyle/>
          <a:p>
            <a:r>
              <a:rPr lang="en-IN" dirty="0"/>
              <a:t>Action taken by SEBI</a:t>
            </a:r>
          </a:p>
        </p:txBody>
      </p:sp>
      <p:sp>
        <p:nvSpPr>
          <p:cNvPr id="3" name="Content Placeholder 2">
            <a:extLst>
              <a:ext uri="{FF2B5EF4-FFF2-40B4-BE49-F238E27FC236}">
                <a16:creationId xmlns:a16="http://schemas.microsoft.com/office/drawing/2014/main" id="{5F2E097B-8483-4BB0-8AF8-70FF34404D8E}"/>
              </a:ext>
            </a:extLst>
          </p:cNvPr>
          <p:cNvSpPr>
            <a:spLocks noGrp="1"/>
          </p:cNvSpPr>
          <p:nvPr>
            <p:ph idx="1"/>
          </p:nvPr>
        </p:nvSpPr>
        <p:spPr/>
        <p:txBody>
          <a:bodyPr/>
          <a:lstStyle/>
          <a:p>
            <a:pPr marL="0" lvl="0" indent="0" defTabSz="914400" eaLnBrk="0" fontAlgn="base" hangingPunct="0">
              <a:spcBef>
                <a:spcPct val="0"/>
              </a:spcBef>
              <a:spcAft>
                <a:spcPct val="0"/>
              </a:spcAft>
              <a:buClrTx/>
              <a:buSzTx/>
              <a:buFontTx/>
              <a:buChar char="•"/>
            </a:pPr>
            <a:r>
              <a:rPr lang="en-US" altLang="en-US" b="1" dirty="0">
                <a:latin typeface="Arial" panose="020B0604020202020204" pitchFamily="34" charset="0"/>
              </a:rPr>
              <a:t>Market Ban:</a:t>
            </a:r>
            <a:r>
              <a:rPr lang="en-US" altLang="en-US" dirty="0">
                <a:latin typeface="Arial" panose="020B0604020202020204" pitchFamily="34" charset="0"/>
              </a:rPr>
              <a:t> </a:t>
            </a:r>
            <a:r>
              <a:rPr lang="en-US" altLang="en-US" dirty="0" err="1">
                <a:latin typeface="Arial" panose="020B0604020202020204" pitchFamily="34" charset="0"/>
              </a:rPr>
              <a:t>Omaxe</a:t>
            </a:r>
            <a:r>
              <a:rPr lang="en-US" altLang="en-US" dirty="0">
                <a:latin typeface="Arial" panose="020B0604020202020204" pitchFamily="34" charset="0"/>
              </a:rPr>
              <a:t> Limited, its Chairman </a:t>
            </a:r>
            <a:r>
              <a:rPr lang="en-US" altLang="en-US" dirty="0" err="1">
                <a:latin typeface="Arial" panose="020B0604020202020204" pitchFamily="34" charset="0"/>
              </a:rPr>
              <a:t>Rohtas</a:t>
            </a:r>
            <a:r>
              <a:rPr lang="en-US" altLang="en-US" dirty="0">
                <a:latin typeface="Arial" panose="020B0604020202020204" pitchFamily="34" charset="0"/>
              </a:rPr>
              <a:t> </a:t>
            </a:r>
            <a:r>
              <a:rPr lang="en-US" altLang="en-US" dirty="0" err="1">
                <a:latin typeface="Arial" panose="020B0604020202020204" pitchFamily="34" charset="0"/>
              </a:rPr>
              <a:t>Goel</a:t>
            </a:r>
            <a:r>
              <a:rPr lang="en-US" altLang="en-US" dirty="0">
                <a:latin typeface="Arial" panose="020B0604020202020204" pitchFamily="34" charset="0"/>
              </a:rPr>
              <a:t>, Managing Director Mohit </a:t>
            </a:r>
            <a:r>
              <a:rPr lang="en-US" altLang="en-US" dirty="0" err="1">
                <a:latin typeface="Arial" panose="020B0604020202020204" pitchFamily="34" charset="0"/>
              </a:rPr>
              <a:t>Goel</a:t>
            </a:r>
            <a:r>
              <a:rPr lang="en-US" altLang="en-US" dirty="0">
                <a:latin typeface="Arial" panose="020B0604020202020204" pitchFamily="34" charset="0"/>
              </a:rPr>
              <a:t>, and three other executives—</a:t>
            </a:r>
            <a:r>
              <a:rPr lang="en-US" altLang="en-US" dirty="0" err="1">
                <a:latin typeface="Arial" panose="020B0604020202020204" pitchFamily="34" charset="0"/>
              </a:rPr>
              <a:t>Sudhangshu</a:t>
            </a:r>
            <a:r>
              <a:rPr lang="en-US" altLang="en-US" dirty="0">
                <a:latin typeface="Arial" panose="020B0604020202020204" pitchFamily="34" charset="0"/>
              </a:rPr>
              <a:t> S. Biswal, </a:t>
            </a:r>
            <a:r>
              <a:rPr lang="en-US" altLang="en-US" dirty="0" err="1">
                <a:latin typeface="Arial" panose="020B0604020202020204" pitchFamily="34" charset="0"/>
              </a:rPr>
              <a:t>Arun</a:t>
            </a:r>
            <a:r>
              <a:rPr lang="en-US" altLang="en-US" dirty="0">
                <a:latin typeface="Arial" panose="020B0604020202020204" pitchFamily="34" charset="0"/>
              </a:rPr>
              <a:t> Kumar Pandey, and Vimal Gupta—were barred from accessing the securities market for a period of two years. </a:t>
            </a:r>
          </a:p>
          <a:p>
            <a:pPr marL="0" lvl="0" indent="0" defTabSz="914400" eaLnBrk="0" fontAlgn="base" hangingPunct="0">
              <a:spcBef>
                <a:spcPct val="0"/>
              </a:spcBef>
              <a:spcAft>
                <a:spcPct val="0"/>
              </a:spcAft>
              <a:buClrTx/>
              <a:buSzTx/>
              <a:buNone/>
            </a:pPr>
            <a:endParaRPr lang="en-US" altLang="en-US" dirty="0">
              <a:latin typeface="Arial" panose="020B0604020202020204" pitchFamily="34" charset="0"/>
            </a:endParaRPr>
          </a:p>
          <a:p>
            <a:pPr marL="0" lvl="0" indent="0" defTabSz="914400" eaLnBrk="0" fontAlgn="base" hangingPunct="0">
              <a:spcBef>
                <a:spcPct val="0"/>
              </a:spcBef>
              <a:spcAft>
                <a:spcPct val="0"/>
              </a:spcAft>
              <a:buClrTx/>
              <a:buSzTx/>
              <a:buFontTx/>
              <a:buChar char="•"/>
            </a:pPr>
            <a:r>
              <a:rPr lang="en-US" altLang="en-US" b="1" dirty="0">
                <a:latin typeface="Arial" panose="020B0604020202020204" pitchFamily="34" charset="0"/>
              </a:rPr>
              <a:t>Prohibition on Managerial Positions:</a:t>
            </a:r>
            <a:r>
              <a:rPr lang="en-US" altLang="en-US" dirty="0">
                <a:latin typeface="Arial" panose="020B0604020202020204" pitchFamily="34" charset="0"/>
              </a:rPr>
              <a:t> </a:t>
            </a:r>
          </a:p>
          <a:p>
            <a:pPr marL="0" lvl="0" indent="0" defTabSz="914400" eaLnBrk="0" fontAlgn="base" hangingPunct="0">
              <a:spcBef>
                <a:spcPct val="0"/>
              </a:spcBef>
              <a:spcAft>
                <a:spcPct val="0"/>
              </a:spcAft>
              <a:buClrTx/>
              <a:buSzTx/>
              <a:buFontTx/>
              <a:buChar char="•"/>
            </a:pPr>
            <a:r>
              <a:rPr lang="en-US" altLang="en-US" dirty="0">
                <a:latin typeface="Arial" panose="020B0604020202020204" pitchFamily="34" charset="0"/>
              </a:rPr>
              <a:t>These individuals were also prohibited from holding any position as Director or Key Managerial Personnel in any other listed company for two years.</a:t>
            </a:r>
          </a:p>
          <a:p>
            <a:pPr marL="0" lvl="0" indent="0" defTabSz="914400" eaLnBrk="0" fontAlgn="base" hangingPunct="0">
              <a:spcBef>
                <a:spcPct val="0"/>
              </a:spcBef>
              <a:spcAft>
                <a:spcPct val="0"/>
              </a:spcAft>
              <a:buClrTx/>
              <a:buSzTx/>
              <a:buFontTx/>
              <a:buChar char="•"/>
            </a:pPr>
            <a:endParaRPr lang="en-US" altLang="en-US" dirty="0">
              <a:latin typeface="Arial" panose="020B0604020202020204" pitchFamily="34" charset="0"/>
            </a:endParaRPr>
          </a:p>
          <a:p>
            <a:pPr marL="0" lvl="0" indent="0" defTabSz="914400" eaLnBrk="0" fontAlgn="base" hangingPunct="0">
              <a:spcBef>
                <a:spcPct val="0"/>
              </a:spcBef>
              <a:spcAft>
                <a:spcPct val="0"/>
              </a:spcAft>
              <a:buClrTx/>
              <a:buSzTx/>
              <a:buFontTx/>
              <a:buChar char="•"/>
            </a:pPr>
            <a:r>
              <a:rPr lang="en-US" altLang="en-US" dirty="0">
                <a:latin typeface="Arial" panose="020B0604020202020204" pitchFamily="34" charset="0"/>
              </a:rPr>
              <a:t>Due to SEBI order there was lower circuit on the scrip on continuous five days</a:t>
            </a:r>
          </a:p>
          <a:p>
            <a:pPr marL="0" indent="0">
              <a:buNone/>
            </a:pPr>
            <a:endParaRPr lang="en-IN" dirty="0"/>
          </a:p>
        </p:txBody>
      </p:sp>
    </p:spTree>
    <p:extLst>
      <p:ext uri="{BB962C8B-B14F-4D97-AF65-F5344CB8AC3E}">
        <p14:creationId xmlns:p14="http://schemas.microsoft.com/office/powerpoint/2010/main" val="1944030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0AE0-07F5-4844-863E-F2F8C3B57282}"/>
              </a:ext>
            </a:extLst>
          </p:cNvPr>
          <p:cNvSpPr>
            <a:spLocks noGrp="1"/>
          </p:cNvSpPr>
          <p:nvPr>
            <p:ph type="title"/>
          </p:nvPr>
        </p:nvSpPr>
        <p:spPr/>
        <p:txBody>
          <a:bodyPr/>
          <a:lstStyle/>
          <a:p>
            <a:pPr algn="ctr"/>
            <a:r>
              <a:rPr lang="en-IN" dirty="0"/>
              <a:t>DHFL Scam</a:t>
            </a:r>
          </a:p>
        </p:txBody>
      </p:sp>
      <p:sp>
        <p:nvSpPr>
          <p:cNvPr id="3" name="Content Placeholder 2">
            <a:extLst>
              <a:ext uri="{FF2B5EF4-FFF2-40B4-BE49-F238E27FC236}">
                <a16:creationId xmlns:a16="http://schemas.microsoft.com/office/drawing/2014/main" id="{DD5694EC-9880-48E2-8936-5695C9290B77}"/>
              </a:ext>
            </a:extLst>
          </p:cNvPr>
          <p:cNvSpPr>
            <a:spLocks noGrp="1"/>
          </p:cNvSpPr>
          <p:nvPr>
            <p:ph idx="1"/>
          </p:nvPr>
        </p:nvSpPr>
        <p:spPr>
          <a:xfrm>
            <a:off x="1103312" y="1295400"/>
            <a:ext cx="8946541" cy="4952999"/>
          </a:xfrm>
        </p:spPr>
        <p:txBody>
          <a:bodyPr>
            <a:normAutofit/>
          </a:bodyPr>
          <a:lstStyle/>
          <a:p>
            <a:pPr algn="just"/>
            <a:r>
              <a:rPr lang="en-US" dirty="0"/>
              <a:t>A prominent Non-Banking Financial Company (NBFC) that provided housing loans in India. The primary function of the NBFC is to issue home loans to lower and middle-income Indian groups. DHFL is considered one of the earliest housing lenders in India.</a:t>
            </a:r>
          </a:p>
          <a:p>
            <a:pPr algn="just"/>
            <a:endParaRPr lang="en-US" dirty="0"/>
          </a:p>
          <a:p>
            <a:pPr algn="just"/>
            <a:r>
              <a:rPr lang="en-US" dirty="0"/>
              <a:t>Kapil and Dheeraj </a:t>
            </a:r>
            <a:r>
              <a:rPr lang="en-US" dirty="0" err="1"/>
              <a:t>Wadhawan</a:t>
            </a:r>
            <a:r>
              <a:rPr lang="en-US" dirty="0"/>
              <a:t>, the former founders and promoters of DHFL. The </a:t>
            </a:r>
            <a:r>
              <a:rPr lang="en-US" dirty="0" err="1"/>
              <a:t>Wadhawan</a:t>
            </a:r>
            <a:r>
              <a:rPr lang="en-US" dirty="0"/>
              <a:t> brothers commanded important roles on DHFL’s board, with Kapil being the Chairman and Managing Director, while Dheeraj was the non-executive Director of the company.</a:t>
            </a:r>
          </a:p>
          <a:p>
            <a:pPr algn="just"/>
            <a:r>
              <a:rPr lang="en-US" dirty="0"/>
              <a:t>The equity shares of the Company are listed on BSE and NSE. It  is  observed  that  the  Company had also  issued  Non-Convertible Debentures (NCDs). As on May 31, 2019, DHFL had more than </a:t>
            </a:r>
            <a:r>
              <a:rPr lang="en-US" dirty="0" err="1"/>
              <a:t>Rs</a:t>
            </a:r>
            <a:r>
              <a:rPr lang="en-US" dirty="0"/>
              <a:t>. 24000 crores worth of outstanding NCDs issued through public issue</a:t>
            </a:r>
            <a:endParaRPr lang="en-IN" dirty="0"/>
          </a:p>
        </p:txBody>
      </p:sp>
    </p:spTree>
    <p:extLst>
      <p:ext uri="{BB962C8B-B14F-4D97-AF65-F5344CB8AC3E}">
        <p14:creationId xmlns:p14="http://schemas.microsoft.com/office/powerpoint/2010/main" val="1060526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567C-0032-4199-9E48-4A86A4CA4CEA}"/>
              </a:ext>
            </a:extLst>
          </p:cNvPr>
          <p:cNvSpPr>
            <a:spLocks noGrp="1"/>
          </p:cNvSpPr>
          <p:nvPr>
            <p:ph type="title"/>
          </p:nvPr>
        </p:nvSpPr>
        <p:spPr/>
        <p:txBody>
          <a:bodyPr/>
          <a:lstStyle/>
          <a:p>
            <a:r>
              <a:rPr lang="en-IN" dirty="0"/>
              <a:t>Cobra Post Article</a:t>
            </a:r>
          </a:p>
        </p:txBody>
      </p:sp>
      <p:sp>
        <p:nvSpPr>
          <p:cNvPr id="3" name="Content Placeholder 2">
            <a:extLst>
              <a:ext uri="{FF2B5EF4-FFF2-40B4-BE49-F238E27FC236}">
                <a16:creationId xmlns:a16="http://schemas.microsoft.com/office/drawing/2014/main" id="{9BE5CC03-0F7E-4FDE-BFB5-67E148840A8B}"/>
              </a:ext>
            </a:extLst>
          </p:cNvPr>
          <p:cNvSpPr>
            <a:spLocks noGrp="1"/>
          </p:cNvSpPr>
          <p:nvPr>
            <p:ph idx="1"/>
          </p:nvPr>
        </p:nvSpPr>
        <p:spPr>
          <a:xfrm>
            <a:off x="1103312" y="1447800"/>
            <a:ext cx="8946541" cy="4800599"/>
          </a:xfrm>
        </p:spPr>
        <p:txBody>
          <a:bodyPr>
            <a:noAutofit/>
          </a:bodyPr>
          <a:lstStyle/>
          <a:p>
            <a:pPr algn="just"/>
            <a:r>
              <a:rPr lang="en-US" sz="2400" dirty="0"/>
              <a:t>On January 29, 2019, </a:t>
            </a:r>
            <a:r>
              <a:rPr lang="en-US" sz="2400" dirty="0" err="1"/>
              <a:t>Cobrapost</a:t>
            </a:r>
            <a:r>
              <a:rPr lang="en-US" sz="2400" dirty="0"/>
              <a:t>, a media portal, published an article “Anatomy of India’s Biggest Financial Scam Pulled off by Dewan Housing”1. It was alleged in the </a:t>
            </a:r>
            <a:r>
              <a:rPr lang="en-US" sz="2400" dirty="0" err="1"/>
              <a:t>articlethat</a:t>
            </a:r>
            <a:r>
              <a:rPr lang="en-US" sz="2400" dirty="0"/>
              <a:t> the promoters  of the  Company-</a:t>
            </a:r>
            <a:r>
              <a:rPr lang="en-US" sz="2400" dirty="0" err="1"/>
              <a:t>Mr</a:t>
            </a:r>
            <a:r>
              <a:rPr lang="en-US" sz="2400" dirty="0"/>
              <a:t>  Kapil  </a:t>
            </a:r>
            <a:r>
              <a:rPr lang="en-US" sz="2400" dirty="0" err="1"/>
              <a:t>Wadhawan</a:t>
            </a:r>
            <a:r>
              <a:rPr lang="en-US" sz="2400" dirty="0"/>
              <a:t>  and  </a:t>
            </a:r>
            <a:r>
              <a:rPr lang="en-US" sz="2400" dirty="0" err="1"/>
              <a:t>Mr</a:t>
            </a:r>
            <a:r>
              <a:rPr lang="en-US" sz="2400" dirty="0"/>
              <a:t>  Dheeraj  </a:t>
            </a:r>
            <a:r>
              <a:rPr lang="en-US" sz="2400" dirty="0" err="1"/>
              <a:t>Wadhawan</a:t>
            </a:r>
            <a:r>
              <a:rPr lang="en-US" sz="2400" dirty="0"/>
              <a:t>, </a:t>
            </a:r>
            <a:r>
              <a:rPr lang="en-US" sz="2400" dirty="0" err="1"/>
              <a:t>hadsiphoned</a:t>
            </a:r>
            <a:r>
              <a:rPr lang="en-US" sz="2400" dirty="0"/>
              <a:t> off more than Rs.31,000 crores of public money primarily through grants and advances to shell companies.</a:t>
            </a:r>
          </a:p>
          <a:p>
            <a:pPr algn="just"/>
            <a:r>
              <a:rPr lang="en-US" sz="2400" dirty="0"/>
              <a:t>DHFL was taken to the National Company Law Tribunal (NCLT) under the Insolvency and Bankruptcy Code (IBC) by RBI and NCLT admitted the application and appointed RP.</a:t>
            </a:r>
            <a:endParaRPr lang="en-IN" sz="2400" dirty="0"/>
          </a:p>
        </p:txBody>
      </p:sp>
    </p:spTree>
    <p:extLst>
      <p:ext uri="{BB962C8B-B14F-4D97-AF65-F5344CB8AC3E}">
        <p14:creationId xmlns:p14="http://schemas.microsoft.com/office/powerpoint/2010/main" val="2544741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083E-83A8-4E73-AECD-51A18FD7F621}"/>
              </a:ext>
            </a:extLst>
          </p:cNvPr>
          <p:cNvSpPr>
            <a:spLocks noGrp="1"/>
          </p:cNvSpPr>
          <p:nvPr>
            <p:ph type="title"/>
          </p:nvPr>
        </p:nvSpPr>
        <p:spPr/>
        <p:txBody>
          <a:bodyPr/>
          <a:lstStyle/>
          <a:p>
            <a:r>
              <a:rPr lang="en-IN" dirty="0"/>
              <a:t>Initiation of forensic audit</a:t>
            </a:r>
          </a:p>
        </p:txBody>
      </p:sp>
      <p:sp>
        <p:nvSpPr>
          <p:cNvPr id="3" name="Content Placeholder 2">
            <a:extLst>
              <a:ext uri="{FF2B5EF4-FFF2-40B4-BE49-F238E27FC236}">
                <a16:creationId xmlns:a16="http://schemas.microsoft.com/office/drawing/2014/main" id="{566749F5-BB06-4EFC-A609-295248896BDA}"/>
              </a:ext>
            </a:extLst>
          </p:cNvPr>
          <p:cNvSpPr>
            <a:spLocks noGrp="1"/>
          </p:cNvSpPr>
          <p:nvPr>
            <p:ph idx="1"/>
          </p:nvPr>
        </p:nvSpPr>
        <p:spPr>
          <a:xfrm>
            <a:off x="1103312" y="1447800"/>
            <a:ext cx="8946541" cy="4800599"/>
          </a:xfrm>
        </p:spPr>
        <p:txBody>
          <a:bodyPr/>
          <a:lstStyle/>
          <a:p>
            <a:pPr algn="just"/>
            <a:r>
              <a:rPr lang="en-US" dirty="0"/>
              <a:t>Grant  Thornton  India  LLP(“Transaction  Auditor”)was appointed  to  assist  the  RP  in  conducting  a  transaction  audit  of  the  Company.   The Transaction Auditor was also required to identify and review irregular borrower accounts </a:t>
            </a:r>
          </a:p>
          <a:p>
            <a:pPr algn="just"/>
            <a:endParaRPr lang="en-US" dirty="0"/>
          </a:p>
          <a:p>
            <a:pPr algn="just"/>
            <a:r>
              <a:rPr lang="en-US" dirty="0" err="1"/>
              <a:t>Rs</a:t>
            </a:r>
            <a:r>
              <a:rPr lang="en-US" dirty="0"/>
              <a:t>. 14,046 Crores, being the amount outstanding in the books of the Company as on June 30, 2019;</a:t>
            </a:r>
          </a:p>
          <a:p>
            <a:pPr algn="just"/>
            <a:endParaRPr lang="en-US" dirty="0"/>
          </a:p>
          <a:p>
            <a:pPr algn="just"/>
            <a:r>
              <a:rPr lang="en-US" dirty="0"/>
              <a:t>(b)Rs,3,348 Crores being amount considered as due and outstanding towards notional loss  to  the  Company  on  account  of  fraudulently  charging  lower  rate  of  interest  to certain entities referred to in the Application as the </a:t>
            </a:r>
            <a:r>
              <a:rPr lang="en-US" dirty="0" err="1"/>
              <a:t>Bandra</a:t>
            </a:r>
            <a:r>
              <a:rPr lang="en-US" dirty="0"/>
              <a:t> Book Entities.</a:t>
            </a:r>
            <a:endParaRPr lang="en-IN" dirty="0"/>
          </a:p>
        </p:txBody>
      </p:sp>
    </p:spTree>
    <p:extLst>
      <p:ext uri="{BB962C8B-B14F-4D97-AF65-F5344CB8AC3E}">
        <p14:creationId xmlns:p14="http://schemas.microsoft.com/office/powerpoint/2010/main" val="132944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BEF3-03C7-4B87-87BE-4AFCE38A7A38}"/>
              </a:ext>
            </a:extLst>
          </p:cNvPr>
          <p:cNvSpPr>
            <a:spLocks noGrp="1"/>
          </p:cNvSpPr>
          <p:nvPr>
            <p:ph type="title"/>
          </p:nvPr>
        </p:nvSpPr>
        <p:spPr/>
        <p:txBody>
          <a:bodyPr/>
          <a:lstStyle/>
          <a:p>
            <a:pPr algn="ctr"/>
            <a:r>
              <a:rPr lang="en-US" dirty="0"/>
              <a:t>Analysis of sales and debtors/advances</a:t>
            </a:r>
            <a:endParaRPr lang="en-IN" dirty="0"/>
          </a:p>
        </p:txBody>
      </p:sp>
      <p:graphicFrame>
        <p:nvGraphicFramePr>
          <p:cNvPr id="4" name="Content Placeholder 3">
            <a:extLst>
              <a:ext uri="{FF2B5EF4-FFF2-40B4-BE49-F238E27FC236}">
                <a16:creationId xmlns:a16="http://schemas.microsoft.com/office/drawing/2014/main" id="{C3255CFE-AB1B-4C52-8004-1FFAABF17D25}"/>
              </a:ext>
            </a:extLst>
          </p:cNvPr>
          <p:cNvGraphicFramePr>
            <a:graphicFrameLocks noGrp="1"/>
          </p:cNvGraphicFramePr>
          <p:nvPr>
            <p:ph idx="1"/>
            <p:extLst>
              <p:ext uri="{D42A27DB-BD31-4B8C-83A1-F6EECF244321}">
                <p14:modId xmlns:p14="http://schemas.microsoft.com/office/powerpoint/2010/main" val="2108173068"/>
              </p:ext>
            </p:extLst>
          </p:nvPr>
        </p:nvGraphicFramePr>
        <p:xfrm>
          <a:off x="999067" y="2286001"/>
          <a:ext cx="7772399" cy="2946398"/>
        </p:xfrm>
        <a:graphic>
          <a:graphicData uri="http://schemas.openxmlformats.org/drawingml/2006/table">
            <a:tbl>
              <a:tblPr firstRow="1" firstCol="1" lastRow="1" lastCol="1" bandRow="1" bandCol="1">
                <a:tableStyleId>{5C22544A-7EE6-4342-B048-85BDC9FD1C3A}</a:tableStyleId>
              </a:tblPr>
              <a:tblGrid>
                <a:gridCol w="3631321">
                  <a:extLst>
                    <a:ext uri="{9D8B030D-6E8A-4147-A177-3AD203B41FA5}">
                      <a16:colId xmlns:a16="http://schemas.microsoft.com/office/drawing/2014/main" val="3027589531"/>
                    </a:ext>
                  </a:extLst>
                </a:gridCol>
                <a:gridCol w="1164764">
                  <a:extLst>
                    <a:ext uri="{9D8B030D-6E8A-4147-A177-3AD203B41FA5}">
                      <a16:colId xmlns:a16="http://schemas.microsoft.com/office/drawing/2014/main" val="881774264"/>
                    </a:ext>
                  </a:extLst>
                </a:gridCol>
                <a:gridCol w="907146">
                  <a:extLst>
                    <a:ext uri="{9D8B030D-6E8A-4147-A177-3AD203B41FA5}">
                      <a16:colId xmlns:a16="http://schemas.microsoft.com/office/drawing/2014/main" val="4043229339"/>
                    </a:ext>
                  </a:extLst>
                </a:gridCol>
                <a:gridCol w="1164764">
                  <a:extLst>
                    <a:ext uri="{9D8B030D-6E8A-4147-A177-3AD203B41FA5}">
                      <a16:colId xmlns:a16="http://schemas.microsoft.com/office/drawing/2014/main" val="3435963938"/>
                    </a:ext>
                  </a:extLst>
                </a:gridCol>
                <a:gridCol w="904404">
                  <a:extLst>
                    <a:ext uri="{9D8B030D-6E8A-4147-A177-3AD203B41FA5}">
                      <a16:colId xmlns:a16="http://schemas.microsoft.com/office/drawing/2014/main" val="547278804"/>
                    </a:ext>
                  </a:extLst>
                </a:gridCol>
              </a:tblGrid>
              <a:tr h="1004666">
                <a:tc>
                  <a:txBody>
                    <a:bodyPr/>
                    <a:lstStyle/>
                    <a:p>
                      <a:pPr>
                        <a:lnSpc>
                          <a:spcPct val="107000"/>
                        </a:lnSpc>
                        <a:spcAft>
                          <a:spcPts val="0"/>
                        </a:spcAft>
                      </a:pPr>
                      <a:r>
                        <a:rPr lang="en-US" sz="1000" dirty="0">
                          <a:effectLst/>
                        </a:rPr>
                        <a:t>P</a:t>
                      </a:r>
                      <a:r>
                        <a:rPr lang="en-US" sz="1000" spc="-5" dirty="0">
                          <a:effectLst/>
                        </a:rPr>
                        <a:t>a</a:t>
                      </a:r>
                      <a:r>
                        <a:rPr lang="en-US" sz="1000" spc="5" dirty="0">
                          <a:effectLst/>
                        </a:rPr>
                        <a:t>r</a:t>
                      </a:r>
                      <a:r>
                        <a:rPr lang="en-US" sz="1000" dirty="0">
                          <a:effectLst/>
                        </a:rPr>
                        <a:t>t</a:t>
                      </a:r>
                      <a:r>
                        <a:rPr lang="en-US" sz="1000" spc="10" dirty="0">
                          <a:effectLst/>
                        </a:rPr>
                        <a:t>i</a:t>
                      </a:r>
                      <a:r>
                        <a:rPr lang="en-US" sz="1000" dirty="0">
                          <a:effectLst/>
                        </a:rPr>
                        <a:t>c</a:t>
                      </a:r>
                      <a:r>
                        <a:rPr lang="en-US" sz="1000" spc="-5" dirty="0">
                          <a:effectLst/>
                        </a:rPr>
                        <a:t>u</a:t>
                      </a:r>
                      <a:r>
                        <a:rPr lang="en-US" sz="1000" spc="5" dirty="0">
                          <a:effectLst/>
                        </a:rPr>
                        <a:t>l</a:t>
                      </a:r>
                      <a:r>
                        <a:rPr lang="en-US" sz="1000" spc="-5" dirty="0">
                          <a:effectLst/>
                        </a:rPr>
                        <a:t>a</a:t>
                      </a:r>
                      <a:r>
                        <a:rPr lang="en-US" sz="1000" spc="5" dirty="0">
                          <a:effectLst/>
                        </a:rPr>
                        <a:t>r</a:t>
                      </a:r>
                      <a:r>
                        <a:rPr lang="en-US" sz="1000" dirty="0">
                          <a:effectLst/>
                        </a:rPr>
                        <a:t>s</a:t>
                      </a:r>
                      <a:endParaRPr lang="en-IN" sz="11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000" spc="5" dirty="0">
                          <a:effectLst/>
                        </a:rPr>
                        <a:t>201</a:t>
                      </a:r>
                      <a:r>
                        <a:rPr lang="en-US" sz="1000" spc="-10" dirty="0">
                          <a:effectLst/>
                        </a:rPr>
                        <a:t>7</a:t>
                      </a:r>
                      <a:r>
                        <a:rPr lang="en-US" sz="1000" spc="5" dirty="0">
                          <a:effectLst/>
                        </a:rPr>
                        <a:t>-18</a:t>
                      </a:r>
                      <a:endParaRPr lang="en-IN" sz="11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000" spc="5">
                          <a:effectLst/>
                        </a:rPr>
                        <a:t>201</a:t>
                      </a:r>
                      <a:r>
                        <a:rPr lang="en-US" sz="1000" spc="-10">
                          <a:effectLst/>
                        </a:rPr>
                        <a:t>8</a:t>
                      </a:r>
                      <a:r>
                        <a:rPr lang="en-US" sz="1000" spc="5">
                          <a:effectLst/>
                        </a:rPr>
                        <a:t>-19</a:t>
                      </a:r>
                      <a:endParaRPr lang="en-IN" sz="110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000">
                          <a:effectLst/>
                        </a:rPr>
                        <a:t>3</a:t>
                      </a:r>
                      <a:r>
                        <a:rPr lang="en-US" sz="1000" spc="5">
                          <a:effectLst/>
                        </a:rPr>
                        <a:t>0</a:t>
                      </a:r>
                      <a:r>
                        <a:rPr lang="en-US" sz="1000">
                          <a:effectLst/>
                        </a:rPr>
                        <a:t>.</a:t>
                      </a:r>
                      <a:r>
                        <a:rPr lang="en-US" sz="1000" spc="-10">
                          <a:effectLst/>
                        </a:rPr>
                        <a:t>0</a:t>
                      </a:r>
                      <a:r>
                        <a:rPr lang="en-US" sz="1000">
                          <a:effectLst/>
                        </a:rPr>
                        <a:t>6</a:t>
                      </a:r>
                      <a:r>
                        <a:rPr lang="en-US" sz="1000" spc="5">
                          <a:effectLst/>
                        </a:rPr>
                        <a:t>.</a:t>
                      </a:r>
                      <a:r>
                        <a:rPr lang="en-US" sz="1000">
                          <a:effectLst/>
                        </a:rPr>
                        <a:t>2</a:t>
                      </a:r>
                      <a:r>
                        <a:rPr lang="en-US" sz="1000" spc="-5">
                          <a:effectLst/>
                        </a:rPr>
                        <a:t>0</a:t>
                      </a:r>
                      <a:r>
                        <a:rPr lang="en-US" sz="1000">
                          <a:effectLst/>
                        </a:rPr>
                        <a:t>19</a:t>
                      </a:r>
                      <a:endParaRPr lang="en-IN" sz="1100">
                        <a:effectLst/>
                      </a:endParaRPr>
                    </a:p>
                    <a:p>
                      <a:pPr algn="ctr">
                        <a:lnSpc>
                          <a:spcPct val="107000"/>
                        </a:lnSpc>
                        <a:spcAft>
                          <a:spcPts val="0"/>
                        </a:spcAft>
                      </a:pPr>
                      <a:r>
                        <a:rPr lang="en-US" sz="1000">
                          <a:effectLst/>
                        </a:rPr>
                        <a:t>(</a:t>
                      </a:r>
                      <a:r>
                        <a:rPr lang="en-US" sz="1000" spc="-5">
                          <a:effectLst/>
                        </a:rPr>
                        <a:t>U</a:t>
                      </a:r>
                      <a:r>
                        <a:rPr lang="en-US" sz="1000" spc="5">
                          <a:effectLst/>
                        </a:rPr>
                        <a:t>n</a:t>
                      </a:r>
                      <a:r>
                        <a:rPr lang="en-US" sz="1000" spc="-5">
                          <a:effectLst/>
                        </a:rPr>
                        <a:t>a</a:t>
                      </a:r>
                      <a:r>
                        <a:rPr lang="en-US" sz="1000" spc="5">
                          <a:effectLst/>
                        </a:rPr>
                        <a:t>udi</a:t>
                      </a:r>
                      <a:r>
                        <a:rPr lang="en-US" sz="1000">
                          <a:effectLst/>
                        </a:rPr>
                        <a:t>te</a:t>
                      </a:r>
                      <a:r>
                        <a:rPr lang="en-US" sz="1000" spc="5">
                          <a:effectLst/>
                        </a:rPr>
                        <a:t>d</a:t>
                      </a:r>
                      <a:r>
                        <a:rPr lang="en-US" sz="1000">
                          <a:effectLst/>
                        </a:rPr>
                        <a:t>)</a:t>
                      </a:r>
                      <a:endParaRPr lang="en-IN" sz="110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000">
                          <a:effectLst/>
                        </a:rPr>
                        <a:t>3</a:t>
                      </a:r>
                      <a:r>
                        <a:rPr lang="en-US" sz="1000" spc="5">
                          <a:effectLst/>
                        </a:rPr>
                        <a:t>0</a:t>
                      </a:r>
                      <a:r>
                        <a:rPr lang="en-US" sz="1000">
                          <a:effectLst/>
                        </a:rPr>
                        <a:t>.</a:t>
                      </a:r>
                      <a:r>
                        <a:rPr lang="en-US" sz="1000" spc="-10">
                          <a:effectLst/>
                        </a:rPr>
                        <a:t>0</a:t>
                      </a:r>
                      <a:r>
                        <a:rPr lang="en-US" sz="1000">
                          <a:effectLst/>
                        </a:rPr>
                        <a:t>9</a:t>
                      </a:r>
                      <a:r>
                        <a:rPr lang="en-US" sz="1000" spc="5">
                          <a:effectLst/>
                        </a:rPr>
                        <a:t>.</a:t>
                      </a:r>
                      <a:r>
                        <a:rPr lang="en-US" sz="1000">
                          <a:effectLst/>
                        </a:rPr>
                        <a:t>2</a:t>
                      </a:r>
                      <a:r>
                        <a:rPr lang="en-US" sz="1000" spc="-5">
                          <a:effectLst/>
                        </a:rPr>
                        <a:t>0</a:t>
                      </a:r>
                      <a:r>
                        <a:rPr lang="en-US" sz="1000">
                          <a:effectLst/>
                        </a:rPr>
                        <a:t>19</a:t>
                      </a:r>
                      <a:endParaRPr lang="en-IN" sz="1100">
                        <a:effectLst/>
                      </a:endParaRPr>
                    </a:p>
                    <a:p>
                      <a:pPr algn="ctr">
                        <a:lnSpc>
                          <a:spcPct val="107000"/>
                        </a:lnSpc>
                        <a:spcAft>
                          <a:spcPts val="0"/>
                        </a:spcAft>
                      </a:pPr>
                      <a:r>
                        <a:rPr lang="en-US" sz="1000">
                          <a:effectLst/>
                        </a:rPr>
                        <a:t>(</a:t>
                      </a:r>
                      <a:r>
                        <a:rPr lang="en-US" sz="1000" spc="-5">
                          <a:effectLst/>
                        </a:rPr>
                        <a:t>U</a:t>
                      </a:r>
                      <a:r>
                        <a:rPr lang="en-US" sz="1000" spc="5">
                          <a:effectLst/>
                        </a:rPr>
                        <a:t>n</a:t>
                      </a:r>
                      <a:r>
                        <a:rPr lang="en-US" sz="1000" spc="-5">
                          <a:effectLst/>
                        </a:rPr>
                        <a:t>a</a:t>
                      </a:r>
                      <a:r>
                        <a:rPr lang="en-US" sz="1000" spc="5">
                          <a:effectLst/>
                        </a:rPr>
                        <a:t>udi</a:t>
                      </a:r>
                      <a:r>
                        <a:rPr lang="en-US" sz="1000">
                          <a:effectLst/>
                        </a:rPr>
                        <a:t>te</a:t>
                      </a:r>
                      <a:r>
                        <a:rPr lang="en-US" sz="1000" spc="5">
                          <a:effectLst/>
                        </a:rPr>
                        <a:t>d</a:t>
                      </a:r>
                      <a:r>
                        <a:rPr lang="en-US" sz="1000">
                          <a:effectLst/>
                        </a:rPr>
                        <a:t>)</a:t>
                      </a:r>
                      <a:endParaRPr lang="en-IN" sz="1100">
                        <a:effectLst/>
                        <a:latin typeface="Calibri" panose="020F0502020204030204" pitchFamily="34" charset="0"/>
                        <a:cs typeface="Mangal" panose="02040503050203030202" pitchFamily="18" charset="0"/>
                      </a:endParaRPr>
                    </a:p>
                  </a:txBody>
                  <a:tcPr marL="0" marR="0" marT="0" marB="0"/>
                </a:tc>
                <a:extLst>
                  <a:ext uri="{0D108BD9-81ED-4DB2-BD59-A6C34878D82A}">
                    <a16:rowId xmlns:a16="http://schemas.microsoft.com/office/drawing/2014/main" val="3357848384"/>
                  </a:ext>
                </a:extLst>
              </a:tr>
              <a:tr h="248867">
                <a:tc>
                  <a:txBody>
                    <a:bodyPr/>
                    <a:lstStyle/>
                    <a:p>
                      <a:pPr>
                        <a:lnSpc>
                          <a:spcPct val="107000"/>
                        </a:lnSpc>
                        <a:spcAft>
                          <a:spcPts val="0"/>
                        </a:spcAft>
                      </a:pPr>
                      <a:r>
                        <a:rPr lang="en-US" sz="1400" dirty="0">
                          <a:effectLst/>
                        </a:rPr>
                        <a:t>Net</a:t>
                      </a:r>
                      <a:r>
                        <a:rPr lang="en-US" sz="1400" spc="-15" dirty="0">
                          <a:effectLst/>
                        </a:rPr>
                        <a:t> </a:t>
                      </a:r>
                      <a:r>
                        <a:rPr lang="en-US" sz="1400" dirty="0">
                          <a:effectLst/>
                        </a:rPr>
                        <a:t>S</a:t>
                      </a:r>
                      <a:r>
                        <a:rPr lang="en-US" sz="1400" spc="-10" dirty="0">
                          <a:effectLst/>
                        </a:rPr>
                        <a:t>a</a:t>
                      </a:r>
                      <a:r>
                        <a:rPr lang="en-US" sz="1400" spc="5" dirty="0">
                          <a:effectLst/>
                        </a:rPr>
                        <a:t>l</a:t>
                      </a:r>
                      <a:r>
                        <a:rPr lang="en-US" sz="1400" spc="-5" dirty="0">
                          <a:effectLst/>
                        </a:rPr>
                        <a:t>e</a:t>
                      </a:r>
                      <a:r>
                        <a:rPr lang="en-US" sz="1400" dirty="0">
                          <a:effectLst/>
                        </a:rPr>
                        <a:t>s</a:t>
                      </a:r>
                      <a:r>
                        <a:rPr lang="en-US" sz="1400" spc="-15" dirty="0">
                          <a:effectLst/>
                        </a:rPr>
                        <a:t> </a:t>
                      </a:r>
                      <a:r>
                        <a:rPr lang="en-US" sz="1400" dirty="0">
                          <a:effectLst/>
                        </a:rPr>
                        <a:t>(A)</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a:effectLst/>
                        </a:rPr>
                        <a:t>5,</a:t>
                      </a:r>
                      <a:r>
                        <a:rPr lang="en-US" sz="1400" spc="5">
                          <a:effectLst/>
                        </a:rPr>
                        <a:t>0</a:t>
                      </a:r>
                      <a:r>
                        <a:rPr lang="en-US" sz="1400">
                          <a:effectLst/>
                        </a:rPr>
                        <a:t>5</a:t>
                      </a:r>
                      <a:r>
                        <a:rPr lang="en-US" sz="1400" spc="5">
                          <a:effectLst/>
                        </a:rPr>
                        <a:t>4</a:t>
                      </a:r>
                      <a:r>
                        <a:rPr lang="en-US" sz="1400">
                          <a:effectLst/>
                        </a:rPr>
                        <a:t>.</a:t>
                      </a:r>
                      <a:r>
                        <a:rPr lang="en-US" sz="1400" spc="-10">
                          <a:effectLst/>
                        </a:rPr>
                        <a:t>7</a:t>
                      </a:r>
                      <a:r>
                        <a:rPr lang="en-US" sz="1400">
                          <a:effectLst/>
                        </a:rPr>
                        <a:t>3</a:t>
                      </a:r>
                      <a:endParaRPr lang="en-IN" sz="140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a:effectLst/>
                        </a:rPr>
                        <a:t>5,</a:t>
                      </a:r>
                      <a:r>
                        <a:rPr lang="en-US" sz="1400" spc="5">
                          <a:effectLst/>
                        </a:rPr>
                        <a:t>3</a:t>
                      </a:r>
                      <a:r>
                        <a:rPr lang="en-US" sz="1400">
                          <a:effectLst/>
                        </a:rPr>
                        <a:t>0</a:t>
                      </a:r>
                      <a:r>
                        <a:rPr lang="en-US" sz="1400" spc="5">
                          <a:effectLst/>
                        </a:rPr>
                        <a:t>3</a:t>
                      </a:r>
                      <a:r>
                        <a:rPr lang="en-US" sz="1400">
                          <a:effectLst/>
                        </a:rPr>
                        <a:t>.</a:t>
                      </a:r>
                      <a:r>
                        <a:rPr lang="en-US" sz="1400" spc="-10">
                          <a:effectLst/>
                        </a:rPr>
                        <a:t>7</a:t>
                      </a:r>
                      <a:r>
                        <a:rPr lang="en-US" sz="1400">
                          <a:effectLst/>
                        </a:rPr>
                        <a:t>9</a:t>
                      </a:r>
                      <a:endParaRPr lang="en-IN" sz="140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a:effectLst/>
                        </a:rPr>
                        <a:t>1</a:t>
                      </a:r>
                      <a:r>
                        <a:rPr lang="en-US" sz="1400" spc="5">
                          <a:effectLst/>
                        </a:rPr>
                        <a:t>2</a:t>
                      </a:r>
                      <a:r>
                        <a:rPr lang="en-US" sz="1400">
                          <a:effectLst/>
                        </a:rPr>
                        <a:t>7</a:t>
                      </a:r>
                      <a:r>
                        <a:rPr lang="en-US" sz="1400" spc="5">
                          <a:effectLst/>
                        </a:rPr>
                        <a:t>4</a:t>
                      </a:r>
                      <a:r>
                        <a:rPr lang="en-US" sz="1400">
                          <a:effectLst/>
                        </a:rPr>
                        <a:t>.</a:t>
                      </a:r>
                      <a:r>
                        <a:rPr lang="en-US" sz="1400" spc="-10">
                          <a:effectLst/>
                        </a:rPr>
                        <a:t>2</a:t>
                      </a:r>
                      <a:r>
                        <a:rPr lang="en-US" sz="1400">
                          <a:effectLst/>
                        </a:rPr>
                        <a:t>3</a:t>
                      </a:r>
                      <a:endParaRPr lang="en-IN" sz="140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a:effectLst/>
                        </a:rPr>
                        <a:t>2,</a:t>
                      </a:r>
                      <a:r>
                        <a:rPr lang="en-US" sz="1400" spc="5">
                          <a:effectLst/>
                        </a:rPr>
                        <a:t>2</a:t>
                      </a:r>
                      <a:r>
                        <a:rPr lang="en-US" sz="1400">
                          <a:effectLst/>
                        </a:rPr>
                        <a:t>3</a:t>
                      </a:r>
                      <a:r>
                        <a:rPr lang="en-US" sz="1400" spc="5">
                          <a:effectLst/>
                        </a:rPr>
                        <a:t>9</a:t>
                      </a:r>
                      <a:r>
                        <a:rPr lang="en-US" sz="1400">
                          <a:effectLst/>
                        </a:rPr>
                        <a:t>.</a:t>
                      </a:r>
                      <a:r>
                        <a:rPr lang="en-US" sz="1400" spc="-10">
                          <a:effectLst/>
                        </a:rPr>
                        <a:t>4</a:t>
                      </a:r>
                      <a:r>
                        <a:rPr lang="en-US" sz="1400">
                          <a:effectLst/>
                        </a:rPr>
                        <a:t>3</a:t>
                      </a:r>
                      <a:endParaRPr lang="en-IN" sz="1400">
                        <a:effectLst/>
                        <a:latin typeface="Calibri" panose="020F0502020204030204" pitchFamily="34" charset="0"/>
                        <a:cs typeface="Mangal" panose="02040503050203030202" pitchFamily="18" charset="0"/>
                      </a:endParaRPr>
                    </a:p>
                  </a:txBody>
                  <a:tcPr marL="0" marR="0" marT="0" marB="0"/>
                </a:tc>
                <a:extLst>
                  <a:ext uri="{0D108BD9-81ED-4DB2-BD59-A6C34878D82A}">
                    <a16:rowId xmlns:a16="http://schemas.microsoft.com/office/drawing/2014/main" val="1929056444"/>
                  </a:ext>
                </a:extLst>
              </a:tr>
              <a:tr h="511011">
                <a:tc>
                  <a:txBody>
                    <a:bodyPr/>
                    <a:lstStyle/>
                    <a:p>
                      <a:pPr>
                        <a:lnSpc>
                          <a:spcPct val="107000"/>
                        </a:lnSpc>
                        <a:spcAft>
                          <a:spcPts val="0"/>
                        </a:spcAft>
                        <a:tabLst>
                          <a:tab pos="571500" algn="l"/>
                          <a:tab pos="698500" algn="l"/>
                        </a:tabLst>
                      </a:pPr>
                      <a:r>
                        <a:rPr lang="en-US" sz="1400" spc="5" dirty="0">
                          <a:effectLst/>
                        </a:rPr>
                        <a:t>Tr</a:t>
                      </a:r>
                      <a:r>
                        <a:rPr lang="en-US" sz="1400" spc="-5" dirty="0">
                          <a:effectLst/>
                        </a:rPr>
                        <a:t>a</a:t>
                      </a:r>
                      <a:r>
                        <a:rPr lang="en-US" sz="1400" spc="10" dirty="0">
                          <a:effectLst/>
                        </a:rPr>
                        <a:t>d</a:t>
                      </a:r>
                      <a:r>
                        <a:rPr lang="en-US" sz="1400" dirty="0">
                          <a:effectLst/>
                        </a:rPr>
                        <a:t>e </a:t>
                      </a:r>
                      <a:r>
                        <a:rPr lang="en-US" sz="1400" spc="-5" dirty="0">
                          <a:effectLst/>
                        </a:rPr>
                        <a:t>Re</a:t>
                      </a:r>
                      <a:r>
                        <a:rPr lang="en-US" sz="1400" dirty="0">
                          <a:effectLst/>
                        </a:rPr>
                        <a:t>ceiv</a:t>
                      </a:r>
                      <a:r>
                        <a:rPr lang="en-US" sz="1400" spc="-5" dirty="0">
                          <a:effectLst/>
                        </a:rPr>
                        <a:t>a</a:t>
                      </a:r>
                      <a:r>
                        <a:rPr lang="en-US" sz="1400" spc="5" dirty="0">
                          <a:effectLst/>
                        </a:rPr>
                        <a:t>bl</a:t>
                      </a:r>
                      <a:r>
                        <a:rPr lang="en-US" sz="1400" spc="-5" dirty="0">
                          <a:effectLst/>
                        </a:rPr>
                        <a:t>e</a:t>
                      </a:r>
                      <a:r>
                        <a:rPr lang="en-US" sz="1400" dirty="0">
                          <a:effectLst/>
                        </a:rPr>
                        <a:t>s </a:t>
                      </a:r>
                      <a:r>
                        <a:rPr lang="en-US" sz="1400" spc="-5" dirty="0">
                          <a:effectLst/>
                        </a:rPr>
                        <a:t>a</a:t>
                      </a:r>
                      <a:r>
                        <a:rPr lang="en-US" sz="1400" dirty="0">
                          <a:effectLst/>
                        </a:rPr>
                        <a:t>s on B</a:t>
                      </a:r>
                      <a:r>
                        <a:rPr lang="en-US" sz="1400" spc="-5" dirty="0">
                          <a:effectLst/>
                        </a:rPr>
                        <a:t>a</a:t>
                      </a:r>
                      <a:r>
                        <a:rPr lang="en-US" sz="1400" spc="5" dirty="0">
                          <a:effectLst/>
                        </a:rPr>
                        <a:t>l</a:t>
                      </a:r>
                      <a:r>
                        <a:rPr lang="en-US" sz="1400" spc="-5" dirty="0">
                          <a:effectLst/>
                        </a:rPr>
                        <a:t>a</a:t>
                      </a:r>
                      <a:r>
                        <a:rPr lang="en-US" sz="1400" spc="5" dirty="0">
                          <a:effectLst/>
                        </a:rPr>
                        <a:t>n</a:t>
                      </a:r>
                      <a:r>
                        <a:rPr lang="en-US" sz="1400" dirty="0">
                          <a:effectLst/>
                        </a:rPr>
                        <a:t>ce Sh</a:t>
                      </a:r>
                      <a:r>
                        <a:rPr lang="en-US" sz="1400" spc="-5" dirty="0">
                          <a:effectLst/>
                        </a:rPr>
                        <a:t>ee</a:t>
                      </a:r>
                      <a:r>
                        <a:rPr lang="en-US" sz="1400" dirty="0">
                          <a:effectLst/>
                        </a:rPr>
                        <a:t>t D</a:t>
                      </a:r>
                      <a:r>
                        <a:rPr lang="en-US" sz="1400" spc="-5" dirty="0">
                          <a:effectLst/>
                        </a:rPr>
                        <a:t>a</a:t>
                      </a:r>
                      <a:r>
                        <a:rPr lang="en-US" sz="1400" dirty="0">
                          <a:effectLst/>
                        </a:rPr>
                        <a:t>te (B)</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9</a:t>
                      </a:r>
                      <a:r>
                        <a:rPr lang="en-US" sz="1400" spc="5" dirty="0">
                          <a:effectLst/>
                        </a:rPr>
                        <a:t>1</a:t>
                      </a:r>
                      <a:r>
                        <a:rPr lang="en-US" sz="1400" dirty="0">
                          <a:effectLst/>
                        </a:rPr>
                        <a:t>6.</a:t>
                      </a:r>
                      <a:r>
                        <a:rPr lang="en-US" sz="1400" spc="5" dirty="0">
                          <a:effectLst/>
                        </a:rPr>
                        <a:t>0</a:t>
                      </a:r>
                      <a:r>
                        <a:rPr lang="en-US" sz="1400" dirty="0">
                          <a:effectLst/>
                        </a:rPr>
                        <a:t>3</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1,</a:t>
                      </a:r>
                      <a:r>
                        <a:rPr lang="en-US" sz="1400" spc="5" dirty="0">
                          <a:effectLst/>
                        </a:rPr>
                        <a:t>1</a:t>
                      </a:r>
                      <a:r>
                        <a:rPr lang="en-US" sz="1400" dirty="0">
                          <a:effectLst/>
                        </a:rPr>
                        <a:t>7</a:t>
                      </a:r>
                      <a:r>
                        <a:rPr lang="en-US" sz="1400" spc="5" dirty="0">
                          <a:effectLst/>
                        </a:rPr>
                        <a:t>6</a:t>
                      </a:r>
                      <a:r>
                        <a:rPr lang="en-US" sz="1400" dirty="0">
                          <a:effectLst/>
                        </a:rPr>
                        <a:t>.</a:t>
                      </a:r>
                      <a:r>
                        <a:rPr lang="en-US" sz="1400" spc="-10" dirty="0">
                          <a:effectLst/>
                        </a:rPr>
                        <a:t>8</a:t>
                      </a:r>
                      <a:r>
                        <a:rPr lang="en-US" sz="1400" dirty="0">
                          <a:effectLst/>
                        </a:rPr>
                        <a:t>1</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1</a:t>
                      </a:r>
                      <a:r>
                        <a:rPr lang="en-US" sz="1400" spc="5" dirty="0">
                          <a:effectLst/>
                        </a:rPr>
                        <a:t>2</a:t>
                      </a:r>
                      <a:r>
                        <a:rPr lang="en-US" sz="1400" dirty="0">
                          <a:effectLst/>
                        </a:rPr>
                        <a:t>3</a:t>
                      </a:r>
                      <a:r>
                        <a:rPr lang="en-US" sz="1400" spc="5" dirty="0">
                          <a:effectLst/>
                        </a:rPr>
                        <a:t>1</a:t>
                      </a:r>
                      <a:r>
                        <a:rPr lang="en-US" sz="1400" dirty="0">
                          <a:effectLst/>
                        </a:rPr>
                        <a:t>.</a:t>
                      </a:r>
                      <a:r>
                        <a:rPr lang="en-US" sz="1400" spc="-10" dirty="0">
                          <a:effectLst/>
                        </a:rPr>
                        <a:t>6</a:t>
                      </a:r>
                      <a:r>
                        <a:rPr lang="en-US" sz="1400" dirty="0">
                          <a:effectLst/>
                        </a:rPr>
                        <a:t>1</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1</a:t>
                      </a:r>
                      <a:r>
                        <a:rPr lang="en-US" sz="1400" spc="5" dirty="0">
                          <a:effectLst/>
                        </a:rPr>
                        <a:t>3</a:t>
                      </a:r>
                      <a:r>
                        <a:rPr lang="en-US" sz="1400" dirty="0">
                          <a:effectLst/>
                        </a:rPr>
                        <a:t>4</a:t>
                      </a:r>
                      <a:r>
                        <a:rPr lang="en-US" sz="1400" spc="5" dirty="0">
                          <a:effectLst/>
                        </a:rPr>
                        <a:t>8</a:t>
                      </a:r>
                      <a:r>
                        <a:rPr lang="en-US" sz="1400" dirty="0">
                          <a:effectLst/>
                        </a:rPr>
                        <a:t>.</a:t>
                      </a:r>
                      <a:r>
                        <a:rPr lang="en-US" sz="1400" spc="-10" dirty="0">
                          <a:effectLst/>
                        </a:rPr>
                        <a:t>0</a:t>
                      </a:r>
                      <a:r>
                        <a:rPr lang="en-US" sz="1400" dirty="0">
                          <a:effectLst/>
                        </a:rPr>
                        <a:t>0</a:t>
                      </a:r>
                      <a:endParaRPr lang="en-IN" sz="1400" dirty="0">
                        <a:effectLst/>
                        <a:latin typeface="Calibri" panose="020F0502020204030204" pitchFamily="34" charset="0"/>
                        <a:cs typeface="Mangal" panose="02040503050203030202" pitchFamily="18" charset="0"/>
                      </a:endParaRPr>
                    </a:p>
                  </a:txBody>
                  <a:tcPr marL="0" marR="0" marT="0" marB="0"/>
                </a:tc>
                <a:extLst>
                  <a:ext uri="{0D108BD9-81ED-4DB2-BD59-A6C34878D82A}">
                    <a16:rowId xmlns:a16="http://schemas.microsoft.com/office/drawing/2014/main" val="1559117001"/>
                  </a:ext>
                </a:extLst>
              </a:tr>
              <a:tr h="248867">
                <a:tc>
                  <a:txBody>
                    <a:bodyPr/>
                    <a:lstStyle/>
                    <a:p>
                      <a:pPr>
                        <a:lnSpc>
                          <a:spcPct val="107000"/>
                        </a:lnSpc>
                        <a:spcAft>
                          <a:spcPts val="0"/>
                        </a:spcAft>
                        <a:tabLst>
                          <a:tab pos="495300" algn="l"/>
                        </a:tabLst>
                      </a:pPr>
                      <a:r>
                        <a:rPr lang="en-US" sz="1400" spc="-5" dirty="0">
                          <a:effectLst/>
                        </a:rPr>
                        <a:t>Le</a:t>
                      </a:r>
                      <a:r>
                        <a:rPr lang="en-US" sz="1400" dirty="0">
                          <a:effectLst/>
                        </a:rPr>
                        <a:t>ss: </a:t>
                      </a:r>
                      <a:r>
                        <a:rPr lang="en-US" sz="1400" spc="5" dirty="0">
                          <a:effectLst/>
                        </a:rPr>
                        <a:t>O</a:t>
                      </a:r>
                      <a:r>
                        <a:rPr lang="en-US" sz="1400" dirty="0">
                          <a:effectLst/>
                        </a:rPr>
                        <a:t>t</a:t>
                      </a:r>
                      <a:r>
                        <a:rPr lang="en-US" sz="1400" spc="5" dirty="0">
                          <a:effectLst/>
                        </a:rPr>
                        <a:t>h</a:t>
                      </a:r>
                      <a:r>
                        <a:rPr lang="en-US" sz="1400" spc="-5" dirty="0">
                          <a:effectLst/>
                        </a:rPr>
                        <a:t>e</a:t>
                      </a:r>
                      <a:r>
                        <a:rPr lang="en-US" sz="1400" dirty="0">
                          <a:effectLst/>
                        </a:rPr>
                        <a:t>r </a:t>
                      </a:r>
                      <a:r>
                        <a:rPr lang="en-US" sz="1400" spc="5" dirty="0">
                          <a:effectLst/>
                        </a:rPr>
                        <a:t>Ad</a:t>
                      </a:r>
                      <a:r>
                        <a:rPr lang="en-US" sz="1400" dirty="0">
                          <a:effectLst/>
                        </a:rPr>
                        <a:t>v</a:t>
                      </a:r>
                      <a:r>
                        <a:rPr lang="en-US" sz="1400" spc="-10" dirty="0">
                          <a:effectLst/>
                        </a:rPr>
                        <a:t>a</a:t>
                      </a:r>
                      <a:r>
                        <a:rPr lang="en-US" sz="1400" spc="5" dirty="0">
                          <a:effectLst/>
                        </a:rPr>
                        <a:t>n</a:t>
                      </a:r>
                      <a:r>
                        <a:rPr lang="en-US" sz="1400" dirty="0">
                          <a:effectLst/>
                        </a:rPr>
                        <a:t>ces</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3</a:t>
                      </a:r>
                      <a:r>
                        <a:rPr lang="en-US" sz="1400" spc="5" dirty="0">
                          <a:effectLst/>
                        </a:rPr>
                        <a:t>5</a:t>
                      </a:r>
                      <a:r>
                        <a:rPr lang="en-US" sz="1400" dirty="0">
                          <a:effectLst/>
                        </a:rPr>
                        <a:t>0.</a:t>
                      </a:r>
                      <a:r>
                        <a:rPr lang="en-US" sz="1400" spc="5" dirty="0">
                          <a:effectLst/>
                        </a:rPr>
                        <a:t>0</a:t>
                      </a:r>
                      <a:r>
                        <a:rPr lang="en-US" sz="1400" dirty="0">
                          <a:effectLst/>
                        </a:rPr>
                        <a:t>0</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3</a:t>
                      </a:r>
                      <a:r>
                        <a:rPr lang="en-US" sz="1400" spc="5" dirty="0">
                          <a:effectLst/>
                        </a:rPr>
                        <a:t>5</a:t>
                      </a:r>
                      <a:r>
                        <a:rPr lang="en-US" sz="1400" dirty="0">
                          <a:effectLst/>
                        </a:rPr>
                        <a:t>0.</a:t>
                      </a:r>
                      <a:r>
                        <a:rPr lang="en-US" sz="1400" spc="5" dirty="0">
                          <a:effectLst/>
                        </a:rPr>
                        <a:t>0</a:t>
                      </a:r>
                      <a:r>
                        <a:rPr lang="en-US" sz="1400" dirty="0">
                          <a:effectLst/>
                        </a:rPr>
                        <a:t>0</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3</a:t>
                      </a:r>
                      <a:r>
                        <a:rPr lang="en-US" sz="1400" spc="5" dirty="0">
                          <a:effectLst/>
                        </a:rPr>
                        <a:t>5</a:t>
                      </a:r>
                      <a:r>
                        <a:rPr lang="en-US" sz="1400" dirty="0">
                          <a:effectLst/>
                        </a:rPr>
                        <a:t>0.</a:t>
                      </a:r>
                      <a:r>
                        <a:rPr lang="en-US" sz="1400" spc="5" dirty="0">
                          <a:effectLst/>
                        </a:rPr>
                        <a:t>0</a:t>
                      </a:r>
                      <a:r>
                        <a:rPr lang="en-US" sz="1400" dirty="0">
                          <a:effectLst/>
                        </a:rPr>
                        <a:t>0</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3</a:t>
                      </a:r>
                      <a:r>
                        <a:rPr lang="en-US" sz="1400" spc="5" dirty="0">
                          <a:effectLst/>
                        </a:rPr>
                        <a:t>5</a:t>
                      </a:r>
                      <a:r>
                        <a:rPr lang="en-US" sz="1400" dirty="0">
                          <a:effectLst/>
                        </a:rPr>
                        <a:t>0.</a:t>
                      </a:r>
                      <a:r>
                        <a:rPr lang="en-US" sz="1400" spc="5" dirty="0">
                          <a:effectLst/>
                        </a:rPr>
                        <a:t>0</a:t>
                      </a:r>
                      <a:r>
                        <a:rPr lang="en-US" sz="1400" dirty="0">
                          <a:effectLst/>
                        </a:rPr>
                        <a:t>0</a:t>
                      </a:r>
                      <a:endParaRPr lang="en-IN" sz="1400" dirty="0">
                        <a:effectLst/>
                        <a:latin typeface="Calibri" panose="020F0502020204030204" pitchFamily="34" charset="0"/>
                        <a:cs typeface="Mangal" panose="02040503050203030202" pitchFamily="18" charset="0"/>
                      </a:endParaRPr>
                    </a:p>
                  </a:txBody>
                  <a:tcPr marL="0" marR="0" marT="0" marB="0"/>
                </a:tc>
                <a:extLst>
                  <a:ext uri="{0D108BD9-81ED-4DB2-BD59-A6C34878D82A}">
                    <a16:rowId xmlns:a16="http://schemas.microsoft.com/office/drawing/2014/main" val="2376099407"/>
                  </a:ext>
                </a:extLst>
              </a:tr>
              <a:tr h="248867">
                <a:tc>
                  <a:txBody>
                    <a:bodyPr/>
                    <a:lstStyle/>
                    <a:p>
                      <a:pPr>
                        <a:lnSpc>
                          <a:spcPct val="107000"/>
                        </a:lnSpc>
                        <a:spcAft>
                          <a:spcPts val="0"/>
                        </a:spcAft>
                      </a:pPr>
                      <a:r>
                        <a:rPr lang="en-US" sz="1400" dirty="0">
                          <a:effectLst/>
                        </a:rPr>
                        <a:t>Net</a:t>
                      </a:r>
                      <a:r>
                        <a:rPr lang="en-US" sz="1400" spc="-15" dirty="0">
                          <a:effectLst/>
                        </a:rPr>
                        <a:t> </a:t>
                      </a:r>
                      <a:r>
                        <a:rPr lang="en-US" sz="1400" dirty="0">
                          <a:effectLst/>
                        </a:rPr>
                        <a:t>D</a:t>
                      </a:r>
                      <a:r>
                        <a:rPr lang="en-US" sz="1400" spc="-5" dirty="0">
                          <a:effectLst/>
                        </a:rPr>
                        <a:t>e</a:t>
                      </a:r>
                      <a:r>
                        <a:rPr lang="en-US" sz="1400" spc="5" dirty="0">
                          <a:effectLst/>
                        </a:rPr>
                        <a:t>b</a:t>
                      </a:r>
                      <a:r>
                        <a:rPr lang="en-US" sz="1400" dirty="0">
                          <a:effectLst/>
                        </a:rPr>
                        <a:t>t</a:t>
                      </a:r>
                      <a:r>
                        <a:rPr lang="en-US" sz="1400" spc="5" dirty="0">
                          <a:effectLst/>
                        </a:rPr>
                        <a:t>o</a:t>
                      </a:r>
                      <a:r>
                        <a:rPr lang="en-US" sz="1400" spc="-5" dirty="0">
                          <a:effectLst/>
                        </a:rPr>
                        <a:t>r</a:t>
                      </a:r>
                      <a:r>
                        <a:rPr lang="en-US" sz="1400" dirty="0">
                          <a:effectLst/>
                        </a:rPr>
                        <a:t>s</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a:effectLst/>
                        </a:rPr>
                        <a:t>5</a:t>
                      </a:r>
                      <a:r>
                        <a:rPr lang="en-US" sz="1400" spc="5">
                          <a:effectLst/>
                        </a:rPr>
                        <a:t>6</a:t>
                      </a:r>
                      <a:r>
                        <a:rPr lang="en-US" sz="1400">
                          <a:effectLst/>
                        </a:rPr>
                        <a:t>6</a:t>
                      </a:r>
                      <a:r>
                        <a:rPr lang="en-US" sz="1400" spc="-5">
                          <a:effectLst/>
                        </a:rPr>
                        <a:t>.</a:t>
                      </a:r>
                      <a:r>
                        <a:rPr lang="en-US" sz="1400">
                          <a:effectLst/>
                        </a:rPr>
                        <a:t>03</a:t>
                      </a:r>
                      <a:endParaRPr lang="en-IN" sz="140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8</a:t>
                      </a:r>
                      <a:r>
                        <a:rPr lang="en-US" sz="1400" spc="5" dirty="0">
                          <a:effectLst/>
                        </a:rPr>
                        <a:t>2</a:t>
                      </a:r>
                      <a:r>
                        <a:rPr lang="en-US" sz="1400" dirty="0">
                          <a:effectLst/>
                        </a:rPr>
                        <a:t>6</a:t>
                      </a:r>
                      <a:r>
                        <a:rPr lang="en-US" sz="1400" spc="-5" dirty="0">
                          <a:effectLst/>
                        </a:rPr>
                        <a:t>.</a:t>
                      </a:r>
                      <a:r>
                        <a:rPr lang="en-US" sz="1400" dirty="0">
                          <a:effectLst/>
                        </a:rPr>
                        <a:t>81</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8</a:t>
                      </a:r>
                      <a:r>
                        <a:rPr lang="en-US" sz="1400" spc="5" dirty="0">
                          <a:effectLst/>
                        </a:rPr>
                        <a:t>8</a:t>
                      </a:r>
                      <a:r>
                        <a:rPr lang="en-US" sz="1400" dirty="0">
                          <a:effectLst/>
                        </a:rPr>
                        <a:t>1</a:t>
                      </a:r>
                      <a:r>
                        <a:rPr lang="en-US" sz="1400" spc="-5" dirty="0">
                          <a:effectLst/>
                        </a:rPr>
                        <a:t>.</a:t>
                      </a:r>
                      <a:r>
                        <a:rPr lang="en-US" sz="1400" dirty="0">
                          <a:effectLst/>
                        </a:rPr>
                        <a:t>61</a:t>
                      </a:r>
                      <a:endParaRPr lang="en-IN" sz="1400" dirty="0">
                        <a:effectLst/>
                        <a:latin typeface="Calibri" panose="020F0502020204030204" pitchFamily="34" charset="0"/>
                        <a:cs typeface="Mangal" panose="02040503050203030202" pitchFamily="18" charset="0"/>
                      </a:endParaRPr>
                    </a:p>
                  </a:txBody>
                  <a:tcPr marL="0" marR="0" marT="0" marB="0"/>
                </a:tc>
                <a:tc>
                  <a:txBody>
                    <a:bodyPr/>
                    <a:lstStyle/>
                    <a:p>
                      <a:pPr algn="ctr">
                        <a:lnSpc>
                          <a:spcPct val="107000"/>
                        </a:lnSpc>
                        <a:spcAft>
                          <a:spcPts val="0"/>
                        </a:spcAft>
                      </a:pPr>
                      <a:r>
                        <a:rPr lang="en-US" sz="1400" dirty="0">
                          <a:effectLst/>
                        </a:rPr>
                        <a:t>9</a:t>
                      </a:r>
                      <a:r>
                        <a:rPr lang="en-US" sz="1400" spc="5" dirty="0">
                          <a:effectLst/>
                        </a:rPr>
                        <a:t>9</a:t>
                      </a:r>
                      <a:r>
                        <a:rPr lang="en-US" sz="1400" dirty="0">
                          <a:effectLst/>
                        </a:rPr>
                        <a:t>8</a:t>
                      </a:r>
                      <a:r>
                        <a:rPr lang="en-US" sz="1400" spc="-5" dirty="0">
                          <a:effectLst/>
                        </a:rPr>
                        <a:t>.</a:t>
                      </a:r>
                      <a:r>
                        <a:rPr lang="en-US" sz="1400" dirty="0">
                          <a:effectLst/>
                        </a:rPr>
                        <a:t>92</a:t>
                      </a:r>
                      <a:endParaRPr lang="en-IN" sz="1400" dirty="0">
                        <a:effectLst/>
                        <a:latin typeface="Calibri" panose="020F0502020204030204" pitchFamily="34" charset="0"/>
                        <a:cs typeface="Mangal" panose="02040503050203030202" pitchFamily="18" charset="0"/>
                      </a:endParaRPr>
                    </a:p>
                  </a:txBody>
                  <a:tcPr marL="0" marR="0" marT="0" marB="0"/>
                </a:tc>
                <a:extLst>
                  <a:ext uri="{0D108BD9-81ED-4DB2-BD59-A6C34878D82A}">
                    <a16:rowId xmlns:a16="http://schemas.microsoft.com/office/drawing/2014/main" val="958035765"/>
                  </a:ext>
                </a:extLst>
              </a:tr>
              <a:tr h="684120">
                <a:tc>
                  <a:txBody>
                    <a:bodyPr/>
                    <a:lstStyle/>
                    <a:p>
                      <a:pPr>
                        <a:lnSpc>
                          <a:spcPct val="107000"/>
                        </a:lnSpc>
                        <a:spcAft>
                          <a:spcPts val="0"/>
                        </a:spcAft>
                      </a:pPr>
                      <a:r>
                        <a:rPr lang="en-US" sz="1400">
                          <a:effectLst/>
                        </a:rPr>
                        <a:t>Net debtors/sales</a:t>
                      </a:r>
                      <a:endParaRPr lang="en-IN" sz="1400">
                        <a:effectLst/>
                        <a:latin typeface="Calibri" panose="020F0502020204030204" pitchFamily="34" charset="0"/>
                        <a:cs typeface="Mangal" panose="02040503050203030202" pitchFamily="18" charset="0"/>
                      </a:endParaRPr>
                    </a:p>
                  </a:txBody>
                  <a:tcPr marL="0" marR="0" marT="0" marB="0"/>
                </a:tc>
                <a:tc>
                  <a:txBody>
                    <a:bodyPr/>
                    <a:lstStyle/>
                    <a:p>
                      <a:pPr algn="ctr">
                        <a:lnSpc>
                          <a:spcPct val="115000"/>
                        </a:lnSpc>
                        <a:spcAft>
                          <a:spcPts val="0"/>
                        </a:spcAft>
                      </a:pPr>
                      <a:r>
                        <a:rPr lang="en-US" sz="1400" spc="5">
                          <a:effectLst/>
                        </a:rPr>
                        <a:t>11%</a:t>
                      </a:r>
                      <a:endParaRPr lang="en-IN" sz="1400">
                        <a:effectLst/>
                        <a:latin typeface="Calibri" panose="020F0502020204030204" pitchFamily="34" charset="0"/>
                        <a:ea typeface="Times New Roman" panose="02020603050405020304" pitchFamily="18" charset="0"/>
                        <a:cs typeface="Mangal" panose="02040503050203030202" pitchFamily="18" charset="0"/>
                      </a:endParaRPr>
                    </a:p>
                  </a:txBody>
                  <a:tcPr marL="0" marR="0" marT="0" marB="0"/>
                </a:tc>
                <a:tc>
                  <a:txBody>
                    <a:bodyPr/>
                    <a:lstStyle/>
                    <a:p>
                      <a:pPr algn="ctr">
                        <a:lnSpc>
                          <a:spcPct val="115000"/>
                        </a:lnSpc>
                        <a:spcAft>
                          <a:spcPts val="0"/>
                        </a:spcAft>
                      </a:pPr>
                      <a:r>
                        <a:rPr lang="en-US" sz="1400" spc="5">
                          <a:effectLst/>
                        </a:rPr>
                        <a:t>15%</a:t>
                      </a:r>
                      <a:endParaRPr lang="en-IN" sz="1400">
                        <a:effectLst/>
                        <a:latin typeface="Calibri" panose="020F0502020204030204" pitchFamily="34" charset="0"/>
                        <a:ea typeface="Times New Roman" panose="02020603050405020304" pitchFamily="18" charset="0"/>
                        <a:cs typeface="Mangal" panose="02040503050203030202" pitchFamily="18" charset="0"/>
                      </a:endParaRPr>
                    </a:p>
                  </a:txBody>
                  <a:tcPr marL="0" marR="0" marT="0" marB="0"/>
                </a:tc>
                <a:tc>
                  <a:txBody>
                    <a:bodyPr/>
                    <a:lstStyle/>
                    <a:p>
                      <a:pPr marR="276225" algn="ctr">
                        <a:lnSpc>
                          <a:spcPct val="115000"/>
                        </a:lnSpc>
                        <a:spcAft>
                          <a:spcPts val="0"/>
                        </a:spcAft>
                      </a:pPr>
                      <a:r>
                        <a:rPr lang="en-US" sz="1400" spc="5" dirty="0">
                          <a:effectLst/>
                        </a:rPr>
                        <a:t>69%</a:t>
                      </a:r>
                      <a:endParaRPr lang="en-IN" sz="1400" dirty="0">
                        <a:effectLst/>
                        <a:latin typeface="Calibri" panose="020F0502020204030204" pitchFamily="34" charset="0"/>
                        <a:ea typeface="Times New Roman" panose="02020603050405020304" pitchFamily="18" charset="0"/>
                        <a:cs typeface="Mangal" panose="02040503050203030202" pitchFamily="18" charset="0"/>
                      </a:endParaRPr>
                    </a:p>
                  </a:txBody>
                  <a:tcPr marL="0" marR="0" marT="0" marB="0"/>
                </a:tc>
                <a:tc>
                  <a:txBody>
                    <a:bodyPr/>
                    <a:lstStyle/>
                    <a:p>
                      <a:pPr marR="278130" algn="ctr">
                        <a:lnSpc>
                          <a:spcPct val="115000"/>
                        </a:lnSpc>
                        <a:spcAft>
                          <a:spcPts val="0"/>
                        </a:spcAft>
                      </a:pPr>
                      <a:r>
                        <a:rPr lang="en-US" sz="1400" spc="5" dirty="0">
                          <a:effectLst/>
                        </a:rPr>
                        <a:t>44%</a:t>
                      </a:r>
                      <a:endParaRPr lang="en-IN" sz="1400" dirty="0">
                        <a:effectLst/>
                        <a:latin typeface="Calibri" panose="020F0502020204030204" pitchFamily="34" charset="0"/>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1428823487"/>
                  </a:ext>
                </a:extLst>
              </a:tr>
            </a:tbl>
          </a:graphicData>
        </a:graphic>
      </p:graphicFrame>
    </p:spTree>
    <p:extLst>
      <p:ext uri="{BB962C8B-B14F-4D97-AF65-F5344CB8AC3E}">
        <p14:creationId xmlns:p14="http://schemas.microsoft.com/office/powerpoint/2010/main" val="3565472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021F-14EB-4DA0-AC67-CAF902C527EA}"/>
              </a:ext>
            </a:extLst>
          </p:cNvPr>
          <p:cNvSpPr>
            <a:spLocks noGrp="1"/>
          </p:cNvSpPr>
          <p:nvPr>
            <p:ph type="title"/>
          </p:nvPr>
        </p:nvSpPr>
        <p:spPr/>
        <p:txBody>
          <a:bodyPr/>
          <a:lstStyle/>
          <a:p>
            <a:r>
              <a:rPr lang="en-IN" dirty="0"/>
              <a:t>Finding of the forensic audit</a:t>
            </a:r>
          </a:p>
        </p:txBody>
      </p:sp>
      <p:sp>
        <p:nvSpPr>
          <p:cNvPr id="3" name="Content Placeholder 2">
            <a:extLst>
              <a:ext uri="{FF2B5EF4-FFF2-40B4-BE49-F238E27FC236}">
                <a16:creationId xmlns:a16="http://schemas.microsoft.com/office/drawing/2014/main" id="{8E4019C7-A459-42B6-A72A-317B5B228CEF}"/>
              </a:ext>
            </a:extLst>
          </p:cNvPr>
          <p:cNvSpPr>
            <a:spLocks noGrp="1"/>
          </p:cNvSpPr>
          <p:nvPr>
            <p:ph idx="1"/>
          </p:nvPr>
        </p:nvSpPr>
        <p:spPr/>
        <p:txBody>
          <a:bodyPr/>
          <a:lstStyle/>
          <a:p>
            <a:pPr algn="just"/>
            <a:r>
              <a:rPr lang="en-US" dirty="0"/>
              <a:t> the investigation uncovered a fictitious "</a:t>
            </a:r>
            <a:r>
              <a:rPr lang="en-US" dirty="0" err="1"/>
              <a:t>Bandra</a:t>
            </a:r>
            <a:r>
              <a:rPr lang="en-US" dirty="0"/>
              <a:t> Branch" within DHFL's software system.  This branch, existing only in the digital realm, was allegedly used to channel funds towards the shell companies.  </a:t>
            </a:r>
          </a:p>
          <a:p>
            <a:pPr marL="0" indent="0" algn="just">
              <a:buNone/>
            </a:pPr>
            <a:endParaRPr lang="en-US" dirty="0"/>
          </a:p>
          <a:p>
            <a:pPr algn="just"/>
            <a:r>
              <a:rPr lang="en-US" dirty="0"/>
              <a:t>Out of the </a:t>
            </a:r>
            <a:r>
              <a:rPr lang="en-US" dirty="0" err="1"/>
              <a:t>Rs</a:t>
            </a:r>
            <a:r>
              <a:rPr lang="en-US" dirty="0"/>
              <a:t>. 23,815 crores shown as disbursed to </a:t>
            </a:r>
            <a:r>
              <a:rPr lang="en-US" dirty="0" err="1"/>
              <a:t>Bandra</a:t>
            </a:r>
            <a:r>
              <a:rPr lang="en-US" dirty="0"/>
              <a:t> Book  entities  in  the  accounts  of  the  Company,  only  </a:t>
            </a:r>
            <a:r>
              <a:rPr lang="en-US" dirty="0" err="1"/>
              <a:t>Rs</a:t>
            </a:r>
            <a:r>
              <a:rPr lang="en-US" dirty="0"/>
              <a:t>.  11,755.79 crores was  actually disbursed. This amount (</a:t>
            </a:r>
            <a:r>
              <a:rPr lang="en-US" dirty="0" err="1"/>
              <a:t>Rs</a:t>
            </a:r>
            <a:r>
              <a:rPr lang="en-US" dirty="0"/>
              <a:t>. 11,755.79 crores), the report </a:t>
            </a:r>
            <a:r>
              <a:rPr lang="en-US" dirty="0" err="1"/>
              <a:t>notes,was</a:t>
            </a:r>
            <a:r>
              <a:rPr lang="en-US" dirty="0"/>
              <a:t> disbursed to 91 entities, but was shown in the books of the company as comprising of 2,60,315 home loan accounts. The closing balance outstanding in the books of the company towards such accounts as of June 30, 2019 was </a:t>
            </a:r>
            <a:r>
              <a:rPr lang="en-US" dirty="0" err="1"/>
              <a:t>Rs</a:t>
            </a:r>
            <a:r>
              <a:rPr lang="en-US" dirty="0"/>
              <a:t>. 14,046 crores.</a:t>
            </a:r>
            <a:endParaRPr lang="en-IN" dirty="0"/>
          </a:p>
        </p:txBody>
      </p:sp>
    </p:spTree>
    <p:extLst>
      <p:ext uri="{BB962C8B-B14F-4D97-AF65-F5344CB8AC3E}">
        <p14:creationId xmlns:p14="http://schemas.microsoft.com/office/powerpoint/2010/main" val="2807935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E9EB-5F5F-4892-8E66-CF23A97790B0}"/>
              </a:ext>
            </a:extLst>
          </p:cNvPr>
          <p:cNvSpPr>
            <a:spLocks noGrp="1"/>
          </p:cNvSpPr>
          <p:nvPr>
            <p:ph type="title"/>
          </p:nvPr>
        </p:nvSpPr>
        <p:spPr/>
        <p:txBody>
          <a:bodyPr/>
          <a:lstStyle/>
          <a:p>
            <a:r>
              <a:rPr lang="en-IN" dirty="0"/>
              <a:t>Conclusion- money siphoned off to the promoters</a:t>
            </a:r>
          </a:p>
        </p:txBody>
      </p:sp>
      <p:sp>
        <p:nvSpPr>
          <p:cNvPr id="3" name="Content Placeholder 2">
            <a:extLst>
              <a:ext uri="{FF2B5EF4-FFF2-40B4-BE49-F238E27FC236}">
                <a16:creationId xmlns:a16="http://schemas.microsoft.com/office/drawing/2014/main" id="{915C16DD-9090-47F1-B9FA-29FF0DAEA73D}"/>
              </a:ext>
            </a:extLst>
          </p:cNvPr>
          <p:cNvSpPr>
            <a:spLocks noGrp="1"/>
          </p:cNvSpPr>
          <p:nvPr>
            <p:ph idx="1"/>
          </p:nvPr>
        </p:nvSpPr>
        <p:spPr/>
        <p:txBody>
          <a:bodyPr/>
          <a:lstStyle/>
          <a:p>
            <a:pPr algn="just"/>
            <a:r>
              <a:rPr lang="en-US" dirty="0"/>
              <a:t>The transaction auditor verified the financial statements of 50 of the said 91 </a:t>
            </a:r>
            <a:r>
              <a:rPr lang="en-US" dirty="0" err="1"/>
              <a:t>entities,which</a:t>
            </a:r>
            <a:r>
              <a:rPr lang="en-US" dirty="0"/>
              <a:t> accounted for 70% of the disbursals, and noted that 34 entities had invested a portion of the loan amount received from the lender in companies which were linked to the promoters of DHFL. The  report  also  identified  that  such  entities  had  weak  financial  strength  and  their repayment capacity was doubtful. These loans were unsecured and </a:t>
            </a:r>
            <a:r>
              <a:rPr lang="en-US" dirty="0" err="1"/>
              <a:t>givenwithout</a:t>
            </a:r>
            <a:r>
              <a:rPr lang="en-US" dirty="0"/>
              <a:t> taking any collateral. </a:t>
            </a:r>
            <a:r>
              <a:rPr lang="en-US" dirty="0" err="1"/>
              <a:t>Thereport</a:t>
            </a:r>
            <a:r>
              <a:rPr lang="en-US" dirty="0"/>
              <a:t> concludes that the Company suffered a notional loss of </a:t>
            </a:r>
            <a:r>
              <a:rPr lang="en-US" dirty="0" err="1"/>
              <a:t>Rs</a:t>
            </a:r>
            <a:r>
              <a:rPr lang="en-US" dirty="0"/>
              <a:t>. 3,348 crores </a:t>
            </a:r>
          </a:p>
          <a:p>
            <a:pPr algn="just"/>
            <a:r>
              <a:rPr lang="en-IN" dirty="0"/>
              <a:t>Losses in all financial years</a:t>
            </a:r>
          </a:p>
        </p:txBody>
      </p:sp>
    </p:spTree>
    <p:extLst>
      <p:ext uri="{BB962C8B-B14F-4D97-AF65-F5344CB8AC3E}">
        <p14:creationId xmlns:p14="http://schemas.microsoft.com/office/powerpoint/2010/main" val="1084911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CE479-B434-4C3E-81F6-819838D61706}"/>
              </a:ext>
            </a:extLst>
          </p:cNvPr>
          <p:cNvSpPr>
            <a:spLocks noGrp="1"/>
          </p:cNvSpPr>
          <p:nvPr>
            <p:ph type="title"/>
          </p:nvPr>
        </p:nvSpPr>
        <p:spPr/>
        <p:txBody>
          <a:bodyPr/>
          <a:lstStyle/>
          <a:p>
            <a:r>
              <a:rPr lang="en-IN" dirty="0"/>
              <a:t>Impact of the case</a:t>
            </a:r>
          </a:p>
        </p:txBody>
      </p:sp>
      <p:sp>
        <p:nvSpPr>
          <p:cNvPr id="3" name="Content Placeholder 2">
            <a:extLst>
              <a:ext uri="{FF2B5EF4-FFF2-40B4-BE49-F238E27FC236}">
                <a16:creationId xmlns:a16="http://schemas.microsoft.com/office/drawing/2014/main" id="{F6BECD3A-333F-4894-A9AD-890BD7F1AC16}"/>
              </a:ext>
            </a:extLst>
          </p:cNvPr>
          <p:cNvSpPr>
            <a:spLocks noGrp="1"/>
          </p:cNvSpPr>
          <p:nvPr>
            <p:ph idx="1"/>
          </p:nvPr>
        </p:nvSpPr>
        <p:spPr>
          <a:xfrm>
            <a:off x="1103312" y="1363134"/>
            <a:ext cx="8946541" cy="4885266"/>
          </a:xfrm>
        </p:spPr>
        <p:txBody>
          <a:bodyPr>
            <a:normAutofit/>
          </a:bodyPr>
          <a:lstStyle/>
          <a:p>
            <a:pPr algn="just"/>
            <a:r>
              <a:rPr lang="en-US" dirty="0"/>
              <a:t>Money laundering: The diverted funds are suspected to have been used for various purposes, potentially including investments in real estate and other assets.  </a:t>
            </a:r>
          </a:p>
          <a:p>
            <a:pPr algn="just"/>
            <a:r>
              <a:rPr lang="en-US" dirty="0"/>
              <a:t>Impact: This elaborate scam resulted in massive losses for the bank consortium and eroded trust in the Indian financial system.  The </a:t>
            </a:r>
            <a:r>
              <a:rPr lang="en-US" dirty="0" err="1"/>
              <a:t>Wadhawan</a:t>
            </a:r>
            <a:r>
              <a:rPr lang="en-US" dirty="0"/>
              <a:t> brothers have been arrested and are facing trial. Investigations and efforts to recover the lost funds are ongoing.</a:t>
            </a:r>
          </a:p>
          <a:p>
            <a:pPr algn="just"/>
            <a:r>
              <a:rPr lang="en-US" dirty="0"/>
              <a:t>Loss to Banks: The scam resulted in a loss of over </a:t>
            </a:r>
            <a:r>
              <a:rPr lang="en-US" dirty="0" err="1"/>
              <a:t>Rs</a:t>
            </a:r>
            <a:r>
              <a:rPr lang="en-US" dirty="0"/>
              <a:t> 34,000 crore (approximately $4.3 billion) to the consortium of banks that had loaned money to DHFL.</a:t>
            </a:r>
          </a:p>
          <a:p>
            <a:pPr algn="just"/>
            <a:r>
              <a:rPr lang="en-US" dirty="0"/>
              <a:t>Impact on borrowers: Borrowers who had taken legitimate loans from DHFL faced uncertainty due to the company's financial woes.</a:t>
            </a:r>
            <a:endParaRPr lang="en-IN" dirty="0"/>
          </a:p>
        </p:txBody>
      </p:sp>
    </p:spTree>
    <p:extLst>
      <p:ext uri="{BB962C8B-B14F-4D97-AF65-F5344CB8AC3E}">
        <p14:creationId xmlns:p14="http://schemas.microsoft.com/office/powerpoint/2010/main" val="1415615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D715-7BD0-41F4-8516-FAB3B52608F3}"/>
              </a:ext>
            </a:extLst>
          </p:cNvPr>
          <p:cNvSpPr>
            <a:spLocks noGrp="1"/>
          </p:cNvSpPr>
          <p:nvPr>
            <p:ph type="title"/>
          </p:nvPr>
        </p:nvSpPr>
        <p:spPr/>
        <p:txBody>
          <a:bodyPr/>
          <a:lstStyle/>
          <a:p>
            <a:pPr algn="ctr"/>
            <a:r>
              <a:rPr lang="en-IN" dirty="0"/>
              <a:t>Current status</a:t>
            </a:r>
          </a:p>
        </p:txBody>
      </p:sp>
      <p:sp>
        <p:nvSpPr>
          <p:cNvPr id="3" name="Content Placeholder 2">
            <a:extLst>
              <a:ext uri="{FF2B5EF4-FFF2-40B4-BE49-F238E27FC236}">
                <a16:creationId xmlns:a16="http://schemas.microsoft.com/office/drawing/2014/main" id="{D05A5D1D-B551-46E4-809E-B9422F332F3A}"/>
              </a:ext>
            </a:extLst>
          </p:cNvPr>
          <p:cNvSpPr>
            <a:spLocks noGrp="1"/>
          </p:cNvSpPr>
          <p:nvPr>
            <p:ph idx="1"/>
          </p:nvPr>
        </p:nvSpPr>
        <p:spPr/>
        <p:txBody>
          <a:bodyPr/>
          <a:lstStyle/>
          <a:p>
            <a:pPr algn="just"/>
            <a:r>
              <a:rPr lang="en-US" dirty="0"/>
              <a:t>The Central Bureau of Investigation (CBI) arrested Dheeraj </a:t>
            </a:r>
            <a:r>
              <a:rPr lang="en-US" dirty="0" err="1"/>
              <a:t>Wadhawan</a:t>
            </a:r>
            <a:r>
              <a:rPr lang="en-US" dirty="0"/>
              <a:t> in May 2024 in connection with the </a:t>
            </a:r>
            <a:r>
              <a:rPr lang="en-US" dirty="0" err="1"/>
              <a:t>Rs</a:t>
            </a:r>
            <a:r>
              <a:rPr lang="en-US" dirty="0"/>
              <a:t> 34,000 crore bank fraud case. He was already charge sheeted by the CBI in 2022 for his alleged involvement in the scam. It's important to note that Dheeraj </a:t>
            </a:r>
            <a:r>
              <a:rPr lang="en-US" dirty="0" err="1"/>
              <a:t>Wadhawan</a:t>
            </a:r>
            <a:r>
              <a:rPr lang="en-US" dirty="0"/>
              <a:t> was previously arrested in connection with the Yes Bank corruption probe. This development signifies continued action from the authorities in the DHFL case. However, it's important to remember that the overall investigation and legal proceedings are still ongoing.</a:t>
            </a:r>
            <a:endParaRPr lang="en-IN" dirty="0"/>
          </a:p>
        </p:txBody>
      </p:sp>
    </p:spTree>
    <p:extLst>
      <p:ext uri="{BB962C8B-B14F-4D97-AF65-F5344CB8AC3E}">
        <p14:creationId xmlns:p14="http://schemas.microsoft.com/office/powerpoint/2010/main" val="2950774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66A7-C42A-427F-90AE-0E0F4EC32C78}"/>
              </a:ext>
            </a:extLst>
          </p:cNvPr>
          <p:cNvSpPr>
            <a:spLocks noGrp="1"/>
          </p:cNvSpPr>
          <p:nvPr>
            <p:ph type="title"/>
          </p:nvPr>
        </p:nvSpPr>
        <p:spPr/>
        <p:txBody>
          <a:bodyPr/>
          <a:lstStyle/>
          <a:p>
            <a:pPr algn="ctr"/>
            <a:r>
              <a:rPr lang="en-IN" dirty="0" err="1"/>
              <a:t>Brightcom</a:t>
            </a:r>
            <a:r>
              <a:rPr lang="en-IN" dirty="0"/>
              <a:t>- Background of the company</a:t>
            </a:r>
          </a:p>
        </p:txBody>
      </p:sp>
      <p:sp>
        <p:nvSpPr>
          <p:cNvPr id="3" name="Content Placeholder 2">
            <a:extLst>
              <a:ext uri="{FF2B5EF4-FFF2-40B4-BE49-F238E27FC236}">
                <a16:creationId xmlns:a16="http://schemas.microsoft.com/office/drawing/2014/main" id="{E3F1893F-B8D5-4BEB-BD92-624AD4A23BE9}"/>
              </a:ext>
            </a:extLst>
          </p:cNvPr>
          <p:cNvSpPr>
            <a:spLocks noGrp="1"/>
          </p:cNvSpPr>
          <p:nvPr>
            <p:ph idx="1"/>
          </p:nvPr>
        </p:nvSpPr>
        <p:spPr/>
        <p:txBody>
          <a:bodyPr/>
          <a:lstStyle/>
          <a:p>
            <a:pPr algn="just"/>
            <a:r>
              <a:rPr lang="en-US" dirty="0" err="1"/>
              <a:t>Brightcom</a:t>
            </a:r>
            <a:r>
              <a:rPr lang="en-US" dirty="0"/>
              <a:t> Group, established in 2000 and headquartered in Hyderabad, India, is a prominent player in the digital marketing and ad-tech industry. The company offers a comprehensive suite of services, including video advertising, display ads, search marketing, email marketing, lead generation, affiliate marketing, social media marketing, and mobile marketing. </a:t>
            </a:r>
          </a:p>
          <a:p>
            <a:pPr algn="just"/>
            <a:r>
              <a:rPr lang="en-US" dirty="0"/>
              <a:t>In terms of financial performance, </a:t>
            </a:r>
            <a:r>
              <a:rPr lang="en-US" dirty="0" err="1"/>
              <a:t>Brightcom</a:t>
            </a:r>
            <a:r>
              <a:rPr lang="en-US" dirty="0"/>
              <a:t> Group reported consolidated revenues of ₹7,396.77 crores and a profit after tax of ₹1,370.99 crores for the fiscal year 2022-23. The company has also been recognized in the Fortune India 500 list, ranking 400th in 2020.</a:t>
            </a:r>
          </a:p>
          <a:p>
            <a:pPr algn="just"/>
            <a:r>
              <a:rPr lang="en-US" dirty="0"/>
              <a:t>Market cap of </a:t>
            </a:r>
            <a:r>
              <a:rPr lang="en-US" dirty="0" err="1"/>
              <a:t>Brightcom</a:t>
            </a:r>
            <a:r>
              <a:rPr lang="en-US" dirty="0"/>
              <a:t> was 1558 crore.</a:t>
            </a:r>
            <a:endParaRPr lang="en-IN" dirty="0"/>
          </a:p>
        </p:txBody>
      </p:sp>
    </p:spTree>
    <p:extLst>
      <p:ext uri="{BB962C8B-B14F-4D97-AF65-F5344CB8AC3E}">
        <p14:creationId xmlns:p14="http://schemas.microsoft.com/office/powerpoint/2010/main" val="1501114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b="1" dirty="0"/>
              <a:t>Irregularities in preferential allotments:</a:t>
            </a:r>
          </a:p>
        </p:txBody>
      </p:sp>
      <p:sp>
        <p:nvSpPr>
          <p:cNvPr id="3" name="Content Placeholder 2"/>
          <p:cNvSpPr>
            <a:spLocks noGrp="1"/>
          </p:cNvSpPr>
          <p:nvPr>
            <p:ph idx="1"/>
          </p:nvPr>
        </p:nvSpPr>
        <p:spPr/>
        <p:txBody>
          <a:bodyPr>
            <a:normAutofit/>
          </a:bodyPr>
          <a:lstStyle/>
          <a:p>
            <a:pPr algn="just"/>
            <a:r>
              <a:rPr lang="en-US" dirty="0"/>
              <a:t>During FY 2020-21&amp; 2021-22, the company raised INR 867.8 Crores from a total of 82 allottees through preferential allotment which was investigated by SEBI. SEBI’s investigation revealed several irregularities.</a:t>
            </a:r>
          </a:p>
          <a:p>
            <a:pPr algn="just"/>
            <a:r>
              <a:rPr lang="en-IN" dirty="0"/>
              <a:t>Company round-tripped funds through a series of entities which helped route funds to the promoter group, some applicants were given a full refund of money paid through layering transactions.</a:t>
            </a:r>
          </a:p>
          <a:p>
            <a:pPr algn="just"/>
            <a:r>
              <a:rPr lang="en-IN" dirty="0"/>
              <a:t>Company falsely claimed to have received full payment for preferential shares/warrants by providing ‘forged and fabricated bank statements’ to SEBI.</a:t>
            </a:r>
          </a:p>
          <a:p>
            <a:endParaRPr lang="en-IN" dirty="0"/>
          </a:p>
        </p:txBody>
      </p:sp>
    </p:spTree>
    <p:extLst>
      <p:ext uri="{BB962C8B-B14F-4D97-AF65-F5344CB8AC3E}">
        <p14:creationId xmlns:p14="http://schemas.microsoft.com/office/powerpoint/2010/main" val="3321085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825C-DB8F-4665-A726-4AF2D288BF08}"/>
              </a:ext>
            </a:extLst>
          </p:cNvPr>
          <p:cNvSpPr>
            <a:spLocks noGrp="1"/>
          </p:cNvSpPr>
          <p:nvPr>
            <p:ph type="title"/>
          </p:nvPr>
        </p:nvSpPr>
        <p:spPr/>
        <p:txBody>
          <a:bodyPr/>
          <a:lstStyle/>
          <a:p>
            <a:r>
              <a:rPr lang="en-IN" dirty="0"/>
              <a:t>Bank Statements</a:t>
            </a:r>
          </a:p>
        </p:txBody>
      </p:sp>
      <p:sp>
        <p:nvSpPr>
          <p:cNvPr id="3" name="Content Placeholder 2">
            <a:extLst>
              <a:ext uri="{FF2B5EF4-FFF2-40B4-BE49-F238E27FC236}">
                <a16:creationId xmlns:a16="http://schemas.microsoft.com/office/drawing/2014/main" id="{41B144B2-419E-487B-A352-11ADBB77EF35}"/>
              </a:ext>
            </a:extLst>
          </p:cNvPr>
          <p:cNvSpPr>
            <a:spLocks noGrp="1"/>
          </p:cNvSpPr>
          <p:nvPr>
            <p:ph idx="1"/>
          </p:nvPr>
        </p:nvSpPr>
        <p:spPr/>
        <p:txBody>
          <a:bodyPr/>
          <a:lstStyle/>
          <a:p>
            <a:pPr algn="just"/>
            <a:r>
              <a:rPr lang="en-US" dirty="0"/>
              <a:t>SEBI independently  sought Company’s bank  account  statements for  the same bank accounts from the concerned banks. On comparison of the bank account statements received from the Company with those received directly from the banks,</a:t>
            </a:r>
          </a:p>
          <a:p>
            <a:pPr algn="just"/>
            <a:endParaRPr lang="en-US" dirty="0"/>
          </a:p>
          <a:p>
            <a:pPr algn="just"/>
            <a:r>
              <a:rPr lang="en-US" dirty="0"/>
              <a:t> it was observed that the credit entries appearing in the bank account statements submitted by the company, which were purported to be the receipts of share application money from the </a:t>
            </a:r>
            <a:r>
              <a:rPr lang="en-US" dirty="0" err="1"/>
              <a:t>allotees</a:t>
            </a:r>
            <a:r>
              <a:rPr lang="en-US" dirty="0"/>
              <a:t>, did not appear in  the bank  account  statements  obtained directly  from  the  banks</a:t>
            </a:r>
            <a:endParaRPr lang="en-IN" dirty="0"/>
          </a:p>
        </p:txBody>
      </p:sp>
    </p:spTree>
    <p:extLst>
      <p:ext uri="{BB962C8B-B14F-4D97-AF65-F5344CB8AC3E}">
        <p14:creationId xmlns:p14="http://schemas.microsoft.com/office/powerpoint/2010/main" val="6434822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Irregularities in preferential allotments:</a:t>
            </a:r>
            <a:br>
              <a:rPr lang="en-US" b="1" dirty="0"/>
            </a:br>
            <a:endParaRPr lang="en-IN" dirty="0"/>
          </a:p>
        </p:txBody>
      </p:sp>
      <p:sp>
        <p:nvSpPr>
          <p:cNvPr id="3" name="Content Placeholder 2"/>
          <p:cNvSpPr>
            <a:spLocks noGrp="1"/>
          </p:cNvSpPr>
          <p:nvPr>
            <p:ph idx="1"/>
          </p:nvPr>
        </p:nvSpPr>
        <p:spPr/>
        <p:txBody>
          <a:bodyPr>
            <a:normAutofit/>
          </a:bodyPr>
          <a:lstStyle/>
          <a:p>
            <a:pPr algn="just"/>
            <a:r>
              <a:rPr lang="en-IN" dirty="0"/>
              <a:t>Preferential </a:t>
            </a:r>
            <a:r>
              <a:rPr lang="en-IN" dirty="0" err="1"/>
              <a:t>allottees</a:t>
            </a:r>
            <a:r>
              <a:rPr lang="en-IN" dirty="0"/>
              <a:t>, have either not paid for the shares, made a part payment or have got their money refunded.</a:t>
            </a:r>
          </a:p>
          <a:p>
            <a:pPr algn="just"/>
            <a:r>
              <a:rPr lang="en-IN" dirty="0"/>
              <a:t>Certain entities that were allotted shares were categorized as promoter entities after the preferential allotment with the CMD making himself a partner in each of them. This allowed the group to circumvent the prescribed lock-in period for promoters.</a:t>
            </a:r>
          </a:p>
          <a:p>
            <a:pPr algn="just"/>
            <a:r>
              <a:rPr lang="en-IN" dirty="0"/>
              <a:t>The statutory auditors, apart from failing to report outright fraud, colluded in the fabrication of information and falsification of accounts. </a:t>
            </a:r>
          </a:p>
          <a:p>
            <a:pPr algn="just"/>
            <a:r>
              <a:rPr lang="en-IN" dirty="0"/>
              <a:t>The registrar and share transfer agent (RTA) of the company, was an associate of the auditors of the company.</a:t>
            </a:r>
          </a:p>
          <a:p>
            <a:endParaRPr lang="en-IN" dirty="0"/>
          </a:p>
        </p:txBody>
      </p:sp>
    </p:spTree>
    <p:extLst>
      <p:ext uri="{BB962C8B-B14F-4D97-AF65-F5344CB8AC3E}">
        <p14:creationId xmlns:p14="http://schemas.microsoft.com/office/powerpoint/2010/main" val="220391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118207-ECF1-46E9-A830-230AFE7E61F0}"/>
              </a:ext>
            </a:extLst>
          </p:cNvPr>
          <p:cNvPicPr>
            <a:picLocks noGrp="1" noChangeAspect="1"/>
          </p:cNvPicPr>
          <p:nvPr>
            <p:ph idx="1"/>
          </p:nvPr>
        </p:nvPicPr>
        <p:blipFill>
          <a:blip r:embed="rId2"/>
          <a:stretch>
            <a:fillRect/>
          </a:stretch>
        </p:blipFill>
        <p:spPr>
          <a:xfrm>
            <a:off x="1320800" y="508000"/>
            <a:ext cx="8906933" cy="5740400"/>
          </a:xfrm>
          <a:prstGeom prst="rect">
            <a:avLst/>
          </a:prstGeom>
        </p:spPr>
      </p:pic>
    </p:spTree>
    <p:extLst>
      <p:ext uri="{BB962C8B-B14F-4D97-AF65-F5344CB8AC3E}">
        <p14:creationId xmlns:p14="http://schemas.microsoft.com/office/powerpoint/2010/main" val="31336362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225769A-2830-4442-A1A0-CECF0BD6A674}"/>
              </a:ext>
            </a:extLst>
          </p:cNvPr>
          <p:cNvPicPr>
            <a:picLocks noGrp="1" noChangeAspect="1"/>
          </p:cNvPicPr>
          <p:nvPr>
            <p:ph idx="1"/>
          </p:nvPr>
        </p:nvPicPr>
        <p:blipFill>
          <a:blip r:embed="rId2"/>
          <a:stretch>
            <a:fillRect/>
          </a:stretch>
        </p:blipFill>
        <p:spPr>
          <a:xfrm>
            <a:off x="1718733" y="1024467"/>
            <a:ext cx="8568267" cy="5223933"/>
          </a:xfrm>
          <a:prstGeom prst="rect">
            <a:avLst/>
          </a:prstGeom>
        </p:spPr>
      </p:pic>
    </p:spTree>
    <p:extLst>
      <p:ext uri="{BB962C8B-B14F-4D97-AF65-F5344CB8AC3E}">
        <p14:creationId xmlns:p14="http://schemas.microsoft.com/office/powerpoint/2010/main" val="364107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E94B-6B8E-448A-B875-426E3F7DBC63}"/>
              </a:ext>
            </a:extLst>
          </p:cNvPr>
          <p:cNvSpPr>
            <a:spLocks noGrp="1"/>
          </p:cNvSpPr>
          <p:nvPr>
            <p:ph type="title"/>
          </p:nvPr>
        </p:nvSpPr>
        <p:spPr>
          <a:xfrm>
            <a:off x="646111" y="452718"/>
            <a:ext cx="9404723" cy="978149"/>
          </a:xfrm>
        </p:spPr>
        <p:txBody>
          <a:bodyPr/>
          <a:lstStyle/>
          <a:p>
            <a:pPr algn="ctr"/>
            <a:r>
              <a:rPr lang="en-US" dirty="0"/>
              <a:t>Debtors verification</a:t>
            </a:r>
            <a:endParaRPr lang="en-IN" dirty="0"/>
          </a:p>
        </p:txBody>
      </p:sp>
      <p:sp>
        <p:nvSpPr>
          <p:cNvPr id="3" name="Content Placeholder 2">
            <a:extLst>
              <a:ext uri="{FF2B5EF4-FFF2-40B4-BE49-F238E27FC236}">
                <a16:creationId xmlns:a16="http://schemas.microsoft.com/office/drawing/2014/main" id="{F095E1F1-E258-4FAA-99E8-E8E5E739AE9D}"/>
              </a:ext>
            </a:extLst>
          </p:cNvPr>
          <p:cNvSpPr>
            <a:spLocks noGrp="1"/>
          </p:cNvSpPr>
          <p:nvPr>
            <p:ph idx="1"/>
          </p:nvPr>
        </p:nvSpPr>
        <p:spPr>
          <a:xfrm>
            <a:off x="1103312" y="1684868"/>
            <a:ext cx="8946541" cy="4563532"/>
          </a:xfrm>
        </p:spPr>
        <p:txBody>
          <a:bodyPr>
            <a:normAutofit lnSpcReduction="10000"/>
          </a:bodyPr>
          <a:lstStyle/>
          <a:p>
            <a:pPr algn="just"/>
            <a:r>
              <a:rPr lang="en-US" dirty="0"/>
              <a:t>The company provided the Debtors statement amounting to Rs.883.12 crores as on 30.06.2019 to the bank which took up the top 25 parties of the list (which constitute 461 crores) and sent confirmations letters/emails to these parties. </a:t>
            </a:r>
          </a:p>
          <a:p>
            <a:pPr algn="just"/>
            <a:r>
              <a:rPr lang="en-US" dirty="0"/>
              <a:t>Out of these 25 parties, confirmations letter were returned from six parties, not received by 11 parties, refused any dealing with the company by four parties, two parties showing credit balance and remaining two entities confirmation received but not relied by the bank.</a:t>
            </a:r>
          </a:p>
          <a:p>
            <a:pPr algn="just"/>
            <a:r>
              <a:rPr lang="en-IN" dirty="0"/>
              <a:t>One of the reason explained by the company they sold goods to these debtors/ customers through brokers who issued the challans and invoice to the customers/ debtors. Further, the brokers, on behalf of the company also made supplies to the debtors/customers and therefore, the company was unknown to these debtors/customers. </a:t>
            </a:r>
          </a:p>
          <a:p>
            <a:endParaRPr lang="en-IN" dirty="0"/>
          </a:p>
        </p:txBody>
      </p:sp>
    </p:spTree>
    <p:extLst>
      <p:ext uri="{BB962C8B-B14F-4D97-AF65-F5344CB8AC3E}">
        <p14:creationId xmlns:p14="http://schemas.microsoft.com/office/powerpoint/2010/main" val="1202307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SEBI issued the following directions:</a:t>
            </a:r>
            <a:br>
              <a:rPr lang="en-US" b="1" dirty="0"/>
            </a:br>
            <a:endParaRPr lang="en-IN" dirty="0"/>
          </a:p>
        </p:txBody>
      </p:sp>
      <p:sp>
        <p:nvSpPr>
          <p:cNvPr id="3" name="Content Placeholder 2"/>
          <p:cNvSpPr>
            <a:spLocks noGrp="1"/>
          </p:cNvSpPr>
          <p:nvPr>
            <p:ph idx="1"/>
          </p:nvPr>
        </p:nvSpPr>
        <p:spPr/>
        <p:txBody>
          <a:bodyPr>
            <a:normAutofit fontScale="92500" lnSpcReduction="20000"/>
          </a:bodyPr>
          <a:lstStyle/>
          <a:p>
            <a:pPr lvl="1" algn="just"/>
            <a:r>
              <a:rPr lang="en-US" sz="2800" dirty="0"/>
              <a:t>Directors and KMPs were directed not to sell/ dispose of/ dilute their shareholding in the Company, </a:t>
            </a:r>
          </a:p>
          <a:p>
            <a:pPr lvl="1" algn="just"/>
            <a:r>
              <a:rPr lang="en-US" sz="2800" dirty="0"/>
              <a:t>CMD and CFO were directed not to hold the position of director or KMP in any listed company or its subsidiaries.</a:t>
            </a:r>
          </a:p>
          <a:p>
            <a:pPr lvl="1" algn="just"/>
            <a:r>
              <a:rPr lang="en-US" sz="2800" dirty="0"/>
              <a:t>The company was directed to submit  the  statement  of the impact  of  all  the  non-compliances  for  each  of  the  financial  years</a:t>
            </a:r>
          </a:p>
          <a:p>
            <a:pPr lvl="1" algn="just"/>
            <a:r>
              <a:rPr lang="en-US" sz="2800" dirty="0"/>
              <a:t>The company was directed to publish correct shareholding patterns.</a:t>
            </a:r>
          </a:p>
          <a:p>
            <a:endParaRPr lang="en-IN" dirty="0"/>
          </a:p>
        </p:txBody>
      </p:sp>
    </p:spTree>
    <p:extLst>
      <p:ext uri="{BB962C8B-B14F-4D97-AF65-F5344CB8AC3E}">
        <p14:creationId xmlns:p14="http://schemas.microsoft.com/office/powerpoint/2010/main" val="17618620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E0CB-E752-4E56-9225-6DDA5465931E}"/>
              </a:ext>
            </a:extLst>
          </p:cNvPr>
          <p:cNvSpPr>
            <a:spLocks noGrp="1"/>
          </p:cNvSpPr>
          <p:nvPr>
            <p:ph type="title"/>
          </p:nvPr>
        </p:nvSpPr>
        <p:spPr>
          <a:xfrm>
            <a:off x="646111" y="452718"/>
            <a:ext cx="9404723" cy="918882"/>
          </a:xfrm>
        </p:spPr>
        <p:txBody>
          <a:bodyPr>
            <a:normAutofit fontScale="90000"/>
          </a:bodyPr>
          <a:lstStyle/>
          <a:p>
            <a:r>
              <a:rPr lang="en-US" b="1" dirty="0"/>
              <a:t>ASERL and WOAL Background</a:t>
            </a:r>
            <a:br>
              <a:rPr lang="en-US" b="1" dirty="0"/>
            </a:br>
            <a:endParaRPr lang="en-IN" dirty="0"/>
          </a:p>
        </p:txBody>
      </p:sp>
      <p:sp>
        <p:nvSpPr>
          <p:cNvPr id="3" name="Content Placeholder 2">
            <a:extLst>
              <a:ext uri="{FF2B5EF4-FFF2-40B4-BE49-F238E27FC236}">
                <a16:creationId xmlns:a16="http://schemas.microsoft.com/office/drawing/2014/main" id="{AE417B5D-09A8-48F7-89C2-D12985659DB7}"/>
              </a:ext>
            </a:extLst>
          </p:cNvPr>
          <p:cNvSpPr>
            <a:spLocks noGrp="1"/>
          </p:cNvSpPr>
          <p:nvPr>
            <p:ph idx="1"/>
          </p:nvPr>
        </p:nvSpPr>
        <p:spPr/>
        <p:txBody>
          <a:bodyPr>
            <a:normAutofit/>
          </a:bodyPr>
          <a:lstStyle/>
          <a:p>
            <a:r>
              <a:rPr lang="en-US" b="1" dirty="0"/>
              <a:t>Background</a:t>
            </a:r>
          </a:p>
          <a:p>
            <a:r>
              <a:rPr lang="en-US" b="1" dirty="0"/>
              <a:t>Entities Involved</a:t>
            </a:r>
            <a:r>
              <a:rPr lang="en-US" dirty="0"/>
              <a:t>:</a:t>
            </a:r>
          </a:p>
          <a:p>
            <a:pPr lvl="1"/>
            <a:r>
              <a:rPr lang="en-US" dirty="0"/>
              <a:t>Add-Shop E-Retail Limited (ASERL) is engaged in manufacturing, marketing, and distributing products like Ayurvedic products and food supplements.</a:t>
            </a:r>
          </a:p>
          <a:p>
            <a:pPr lvl="1"/>
            <a:r>
              <a:rPr lang="en-US" dirty="0"/>
              <a:t>White Organics </a:t>
            </a:r>
            <a:r>
              <a:rPr lang="en-US" dirty="0" err="1"/>
              <a:t>Agro</a:t>
            </a:r>
            <a:r>
              <a:rPr lang="en-US" dirty="0"/>
              <a:t> Limited (WOAL) deals in organic food products.</a:t>
            </a:r>
          </a:p>
          <a:p>
            <a:pPr marL="457200" lvl="1" indent="0">
              <a:buNone/>
            </a:pPr>
            <a:endParaRPr lang="en-US" dirty="0"/>
          </a:p>
          <a:p>
            <a:r>
              <a:rPr lang="en-US" b="1" dirty="0"/>
              <a:t>Investigation Period</a:t>
            </a:r>
            <a:r>
              <a:rPr lang="en-US" dirty="0"/>
              <a:t>:</a:t>
            </a:r>
          </a:p>
          <a:p>
            <a:pPr lvl="1"/>
            <a:r>
              <a:rPr lang="en-US" dirty="0"/>
              <a:t>SEBI investigated transactions from April 1, 2020, to March 31, 2023, after complaints about irregularities in related-party transactions and false announcements.</a:t>
            </a:r>
          </a:p>
          <a:p>
            <a:endParaRPr lang="en-IN" dirty="0"/>
          </a:p>
        </p:txBody>
      </p:sp>
    </p:spTree>
    <p:extLst>
      <p:ext uri="{BB962C8B-B14F-4D97-AF65-F5344CB8AC3E}">
        <p14:creationId xmlns:p14="http://schemas.microsoft.com/office/powerpoint/2010/main" val="914768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C0DE2-DAC0-453B-8EC1-367CEF9CE501}"/>
              </a:ext>
            </a:extLst>
          </p:cNvPr>
          <p:cNvSpPr>
            <a:spLocks noGrp="1"/>
          </p:cNvSpPr>
          <p:nvPr>
            <p:ph type="title"/>
          </p:nvPr>
        </p:nvSpPr>
        <p:spPr>
          <a:xfrm>
            <a:off x="646111" y="452718"/>
            <a:ext cx="9404723" cy="834215"/>
          </a:xfrm>
        </p:spPr>
        <p:txBody>
          <a:bodyPr/>
          <a:lstStyle/>
          <a:p>
            <a:r>
              <a:rPr lang="en-IN" dirty="0"/>
              <a:t>Modus operandi</a:t>
            </a:r>
          </a:p>
        </p:txBody>
      </p:sp>
      <p:sp>
        <p:nvSpPr>
          <p:cNvPr id="3" name="Content Placeholder 2">
            <a:extLst>
              <a:ext uri="{FF2B5EF4-FFF2-40B4-BE49-F238E27FC236}">
                <a16:creationId xmlns:a16="http://schemas.microsoft.com/office/drawing/2014/main" id="{DACAFF09-4FBF-444F-8474-23DB336FE7AE}"/>
              </a:ext>
            </a:extLst>
          </p:cNvPr>
          <p:cNvSpPr>
            <a:spLocks noGrp="1"/>
          </p:cNvSpPr>
          <p:nvPr>
            <p:ph idx="1"/>
          </p:nvPr>
        </p:nvSpPr>
        <p:spPr>
          <a:xfrm>
            <a:off x="1103312" y="1286934"/>
            <a:ext cx="8946541" cy="4961466"/>
          </a:xfrm>
        </p:spPr>
        <p:txBody>
          <a:bodyPr>
            <a:normAutofit lnSpcReduction="10000"/>
          </a:bodyPr>
          <a:lstStyle/>
          <a:p>
            <a:r>
              <a:rPr lang="en-US" b="1" dirty="0"/>
              <a:t>Circular Transactions</a:t>
            </a:r>
            <a:r>
              <a:rPr lang="en-US" dirty="0"/>
              <a:t>:</a:t>
            </a:r>
          </a:p>
          <a:p>
            <a:pPr algn="just"/>
            <a:r>
              <a:rPr lang="en-US" dirty="0"/>
              <a:t>ASERL, WOAL, and </a:t>
            </a:r>
            <a:r>
              <a:rPr lang="en-US" dirty="0" err="1"/>
              <a:t>Dada</a:t>
            </a:r>
            <a:r>
              <a:rPr lang="en-US" dirty="0"/>
              <a:t> Organics (DO/DOL) engaged in circular trading. They sold and purchased goods among themselves without actual stock movement, inflating their financial statements.</a:t>
            </a:r>
          </a:p>
          <a:p>
            <a:pPr algn="just"/>
            <a:r>
              <a:rPr lang="en-US" dirty="0"/>
              <a:t>The goods allegedly traded, including animal food supplements and multigrain, were never physically moved.</a:t>
            </a:r>
          </a:p>
          <a:p>
            <a:pPr algn="just"/>
            <a:r>
              <a:rPr lang="en-US" b="1" dirty="0"/>
              <a:t>Promoter and Public Shareholding Changes</a:t>
            </a:r>
            <a:r>
              <a:rPr lang="en-US" dirty="0"/>
              <a:t>:</a:t>
            </a:r>
          </a:p>
          <a:p>
            <a:pPr lvl="1" algn="just"/>
            <a:r>
              <a:rPr lang="en-US" dirty="0"/>
              <a:t>ASERL’s promoter holding reduced from 62.99% to 36.03% during the period, partly due to non-participation in rights issues and sales at inflated prices.</a:t>
            </a:r>
          </a:p>
          <a:p>
            <a:pPr lvl="1" algn="just"/>
            <a:r>
              <a:rPr lang="en-US" dirty="0"/>
              <a:t>The number of public shareholders of ASERL rose drastically, indicating widespread investor interest influenced by false financials.</a:t>
            </a:r>
          </a:p>
          <a:p>
            <a:pPr algn="just"/>
            <a:r>
              <a:rPr lang="en-US" b="1" dirty="0"/>
              <a:t>Rights Issue Proceeds</a:t>
            </a:r>
            <a:r>
              <a:rPr lang="en-US" dirty="0"/>
              <a:t>:</a:t>
            </a:r>
          </a:p>
          <a:p>
            <a:pPr lvl="1" algn="just"/>
            <a:r>
              <a:rPr lang="en-US" dirty="0"/>
              <a:t>ASERL raised ₹48.33 crore in FY23 through a rights issue based on its misleading financials.</a:t>
            </a:r>
          </a:p>
          <a:p>
            <a:endParaRPr lang="en-US" dirty="0"/>
          </a:p>
          <a:p>
            <a:endParaRPr lang="en-IN" dirty="0"/>
          </a:p>
        </p:txBody>
      </p:sp>
    </p:spTree>
    <p:extLst>
      <p:ext uri="{BB962C8B-B14F-4D97-AF65-F5344CB8AC3E}">
        <p14:creationId xmlns:p14="http://schemas.microsoft.com/office/powerpoint/2010/main" val="686601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Users\1787\image00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2744" y="373487"/>
            <a:ext cx="5164428" cy="5874913"/>
          </a:xfrm>
          <a:prstGeom prst="rect">
            <a:avLst/>
          </a:prstGeom>
          <a:noFill/>
          <a:ln>
            <a:noFill/>
          </a:ln>
        </p:spPr>
      </p:pic>
    </p:spTree>
    <p:extLst>
      <p:ext uri="{BB962C8B-B14F-4D97-AF65-F5344CB8AC3E}">
        <p14:creationId xmlns:p14="http://schemas.microsoft.com/office/powerpoint/2010/main" val="18212906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Add-Shop E-Retail Limited (ASERL) and White Organics Agro Limited(WOAL)</a:t>
            </a:r>
            <a:endParaRPr lang="en-IN" sz="3200" dirty="0"/>
          </a:p>
        </p:txBody>
      </p:sp>
      <p:pic>
        <p:nvPicPr>
          <p:cNvPr id="4" name="Content Placeholder 3"/>
          <p:cNvPicPr>
            <a:picLocks noGrp="1"/>
          </p:cNvPicPr>
          <p:nvPr>
            <p:ph idx="1"/>
          </p:nvPr>
        </p:nvPicPr>
        <p:blipFill>
          <a:blip r:embed="rId2"/>
          <a:stretch>
            <a:fillRect/>
          </a:stretch>
        </p:blipFill>
        <p:spPr>
          <a:xfrm>
            <a:off x="1712890" y="2189408"/>
            <a:ext cx="7907628" cy="3523015"/>
          </a:xfrm>
          <a:prstGeom prst="rect">
            <a:avLst/>
          </a:prstGeom>
        </p:spPr>
      </p:pic>
    </p:spTree>
    <p:extLst>
      <p:ext uri="{BB962C8B-B14F-4D97-AF65-F5344CB8AC3E}">
        <p14:creationId xmlns:p14="http://schemas.microsoft.com/office/powerpoint/2010/main" val="15417696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 of Animal food supplement</a:t>
            </a:r>
            <a:endParaRPr lang="en-IN" dirty="0"/>
          </a:p>
        </p:txBody>
      </p:sp>
      <p:pic>
        <p:nvPicPr>
          <p:cNvPr id="4" name="Content Placeholder 3"/>
          <p:cNvPicPr>
            <a:picLocks noGrp="1"/>
          </p:cNvPicPr>
          <p:nvPr>
            <p:ph idx="1"/>
          </p:nvPr>
        </p:nvPicPr>
        <p:blipFill>
          <a:blip r:embed="rId2"/>
          <a:stretch>
            <a:fillRect/>
          </a:stretch>
        </p:blipFill>
        <p:spPr>
          <a:xfrm>
            <a:off x="2943557" y="2160588"/>
            <a:ext cx="4064923" cy="3881437"/>
          </a:xfrm>
          <a:prstGeom prst="rect">
            <a:avLst/>
          </a:prstGeom>
        </p:spPr>
      </p:pic>
    </p:spTree>
    <p:extLst>
      <p:ext uri="{BB962C8B-B14F-4D97-AF65-F5344CB8AC3E}">
        <p14:creationId xmlns:p14="http://schemas.microsoft.com/office/powerpoint/2010/main" val="38727236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statement analysis</a:t>
            </a:r>
            <a:endParaRPr lang="en-IN" dirty="0"/>
          </a:p>
        </p:txBody>
      </p:sp>
      <p:pic>
        <p:nvPicPr>
          <p:cNvPr id="4" name="Content Placeholder 3"/>
          <p:cNvPicPr>
            <a:picLocks noGrp="1"/>
          </p:cNvPicPr>
          <p:nvPr>
            <p:ph idx="1"/>
          </p:nvPr>
        </p:nvPicPr>
        <p:blipFill>
          <a:blip r:embed="rId2"/>
          <a:stretch>
            <a:fillRect/>
          </a:stretch>
        </p:blipFill>
        <p:spPr>
          <a:xfrm>
            <a:off x="2728400" y="2767973"/>
            <a:ext cx="4495238" cy="2666667"/>
          </a:xfrm>
          <a:prstGeom prst="rect">
            <a:avLst/>
          </a:prstGeom>
        </p:spPr>
      </p:pic>
    </p:spTree>
    <p:extLst>
      <p:ext uri="{BB962C8B-B14F-4D97-AF65-F5344CB8AC3E}">
        <p14:creationId xmlns:p14="http://schemas.microsoft.com/office/powerpoint/2010/main" val="14483327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57141"/>
          </a:xfrm>
        </p:spPr>
        <p:txBody>
          <a:bodyPr>
            <a:normAutofit fontScale="90000"/>
          </a:bodyPr>
          <a:lstStyle/>
          <a:p>
            <a:r>
              <a:rPr lang="en-US" dirty="0"/>
              <a:t>Agreement submitted by the company : barter system</a:t>
            </a:r>
            <a:endParaRPr lang="en-IN" dirty="0"/>
          </a:p>
        </p:txBody>
      </p:sp>
      <p:pic>
        <p:nvPicPr>
          <p:cNvPr id="4" name="Content Placeholder 3"/>
          <p:cNvPicPr>
            <a:picLocks noGrp="1"/>
          </p:cNvPicPr>
          <p:nvPr>
            <p:ph idx="1"/>
          </p:nvPr>
        </p:nvPicPr>
        <p:blipFill>
          <a:blip r:embed="rId2"/>
          <a:stretch>
            <a:fillRect/>
          </a:stretch>
        </p:blipFill>
        <p:spPr>
          <a:xfrm>
            <a:off x="1917788" y="2160588"/>
            <a:ext cx="6116462" cy="3881437"/>
          </a:xfrm>
          <a:prstGeom prst="rect">
            <a:avLst/>
          </a:prstGeom>
        </p:spPr>
      </p:pic>
    </p:spTree>
    <p:extLst>
      <p:ext uri="{BB962C8B-B14F-4D97-AF65-F5344CB8AC3E}">
        <p14:creationId xmlns:p14="http://schemas.microsoft.com/office/powerpoint/2010/main" val="30249253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IN" dirty="0"/>
          </a:p>
        </p:txBody>
      </p:sp>
      <p:sp>
        <p:nvSpPr>
          <p:cNvPr id="3" name="Content Placeholder 2"/>
          <p:cNvSpPr>
            <a:spLocks noGrp="1"/>
          </p:cNvSpPr>
          <p:nvPr>
            <p:ph idx="1"/>
          </p:nvPr>
        </p:nvSpPr>
        <p:spPr/>
        <p:txBody>
          <a:bodyPr>
            <a:normAutofit lnSpcReduction="10000"/>
          </a:bodyPr>
          <a:lstStyle/>
          <a:p>
            <a:pPr lvl="0" algn="just"/>
            <a:r>
              <a:rPr lang="en-IN" sz="1800" dirty="0"/>
              <a:t>As submitted by Mr. Darshak Rupani, there is no </a:t>
            </a:r>
            <a:r>
              <a:rPr lang="en-IN" sz="1800" dirty="0" err="1"/>
              <a:t>godown</a:t>
            </a:r>
            <a:r>
              <a:rPr lang="en-IN" sz="1800" dirty="0"/>
              <a:t> with WOAL and there was no stock movement between ASERL &amp; WOAL and between WOAL &amp; DO/DOL.</a:t>
            </a:r>
          </a:p>
          <a:p>
            <a:pPr lvl="0" algn="just"/>
            <a:r>
              <a:rPr lang="en-IN" sz="1800" dirty="0"/>
              <a:t>Managing Director of ASERL also admitted that ASERL has provided book entries to WOAL.</a:t>
            </a:r>
          </a:p>
          <a:p>
            <a:pPr marL="342900" lvl="2" indent="-342900" algn="just"/>
            <a:r>
              <a:rPr lang="en-IN" sz="1800" dirty="0"/>
              <a:t>Emails were sent to ASERL and WOAL to provide the email communication wherein the agreement was shared by them with anyone i.e. lawyer, CA, employees of ASERL/WOAL, etc.</a:t>
            </a:r>
          </a:p>
          <a:p>
            <a:pPr marL="342900" lvl="2" indent="-342900" algn="just"/>
            <a:r>
              <a:rPr lang="en-US" sz="1800" dirty="0"/>
              <a:t>Excess stock, working capital need, failed to provide the details barter system</a:t>
            </a:r>
          </a:p>
          <a:p>
            <a:pPr marL="342900" lvl="2" indent="-342900" algn="just"/>
            <a:r>
              <a:rPr lang="en-US" sz="1800" dirty="0"/>
              <a:t>Based on manipulated financial statement, company promoter sold the shares  of the company.</a:t>
            </a:r>
          </a:p>
          <a:p>
            <a:pPr marL="342900" lvl="2" indent="-342900" algn="just"/>
            <a:r>
              <a:rPr lang="en-US" sz="1800" dirty="0"/>
              <a:t>Stat auditor of the company did not have the copy of the agreement</a:t>
            </a:r>
            <a:endParaRPr lang="en-IN" sz="1800" dirty="0"/>
          </a:p>
          <a:p>
            <a:endParaRPr lang="en-IN" dirty="0"/>
          </a:p>
        </p:txBody>
      </p:sp>
    </p:spTree>
    <p:extLst>
      <p:ext uri="{BB962C8B-B14F-4D97-AF65-F5344CB8AC3E}">
        <p14:creationId xmlns:p14="http://schemas.microsoft.com/office/powerpoint/2010/main" val="2245591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7CC8-70E5-44EF-A8F1-0C2936947658}"/>
              </a:ext>
            </a:extLst>
          </p:cNvPr>
          <p:cNvSpPr>
            <a:spLocks noGrp="1"/>
          </p:cNvSpPr>
          <p:nvPr>
            <p:ph type="title"/>
          </p:nvPr>
        </p:nvSpPr>
        <p:spPr/>
        <p:txBody>
          <a:bodyPr/>
          <a:lstStyle/>
          <a:p>
            <a:pPr algn="ctr"/>
            <a:r>
              <a:rPr lang="en-IN" dirty="0"/>
              <a:t>Misleading corporate announcement</a:t>
            </a:r>
          </a:p>
        </p:txBody>
      </p:sp>
      <p:pic>
        <p:nvPicPr>
          <p:cNvPr id="4" name="Content Placeholder 3">
            <a:extLst>
              <a:ext uri="{FF2B5EF4-FFF2-40B4-BE49-F238E27FC236}">
                <a16:creationId xmlns:a16="http://schemas.microsoft.com/office/drawing/2014/main" id="{E0E9D2B2-772E-44AF-A178-972B4C8AED0F}"/>
              </a:ext>
            </a:extLst>
          </p:cNvPr>
          <p:cNvPicPr>
            <a:picLocks noGrp="1" noChangeAspect="1"/>
          </p:cNvPicPr>
          <p:nvPr>
            <p:ph idx="1"/>
          </p:nvPr>
        </p:nvPicPr>
        <p:blipFill>
          <a:blip r:embed="rId2"/>
          <a:stretch>
            <a:fillRect/>
          </a:stretch>
        </p:blipFill>
        <p:spPr>
          <a:xfrm>
            <a:off x="1915309" y="1913467"/>
            <a:ext cx="7323158" cy="4334933"/>
          </a:xfrm>
          <a:prstGeom prst="rect">
            <a:avLst/>
          </a:prstGeom>
        </p:spPr>
      </p:pic>
    </p:spTree>
    <p:extLst>
      <p:ext uri="{BB962C8B-B14F-4D97-AF65-F5344CB8AC3E}">
        <p14:creationId xmlns:p14="http://schemas.microsoft.com/office/powerpoint/2010/main" val="88911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7596E6-E352-4978-ADA8-9C5F9DDF2823}"/>
              </a:ext>
            </a:extLst>
          </p:cNvPr>
          <p:cNvSpPr>
            <a:spLocks noGrp="1"/>
          </p:cNvSpPr>
          <p:nvPr>
            <p:ph idx="1"/>
          </p:nvPr>
        </p:nvSpPr>
        <p:spPr>
          <a:xfrm>
            <a:off x="838200" y="914400"/>
            <a:ext cx="10515600" cy="5262563"/>
          </a:xfrm>
        </p:spPr>
        <p:txBody>
          <a:bodyPr>
            <a:noAutofit/>
          </a:bodyPr>
          <a:lstStyle/>
          <a:p>
            <a:pPr lvl="0"/>
            <a:r>
              <a:rPr lang="en-IN" sz="2000" dirty="0"/>
              <a:t>The company sold goods to the customers through brokers and invoice also issued by the brokers to customers. In that case, company should have accounted the sales to the brokers instead of sales to the said debtors/ parties. </a:t>
            </a:r>
          </a:p>
          <a:p>
            <a:pPr lvl="0"/>
            <a:r>
              <a:rPr lang="en-IN" sz="2000" dirty="0"/>
              <a:t>Company had not provided list of brokers </a:t>
            </a:r>
          </a:p>
          <a:p>
            <a:pPr lvl="0"/>
            <a:r>
              <a:rPr lang="en-IN" sz="2000" dirty="0"/>
              <a:t>In this regard, the provisions of IND AS 115  inter alia state that  while contract/sale is made to customer, the following must be satisfied:</a:t>
            </a:r>
          </a:p>
          <a:p>
            <a:pPr lvl="0"/>
            <a:r>
              <a:rPr lang="en-IN" sz="2000" i="1" dirty="0"/>
              <a:t>the parties to the contract have approved the contract (in writing, orally or in accordance with other customary business practices) and are committed to perform their respective obligations; </a:t>
            </a:r>
          </a:p>
          <a:p>
            <a:pPr lvl="0"/>
            <a:r>
              <a:rPr lang="en-IN" sz="2000" i="1" dirty="0"/>
              <a:t>the entity can identify each party’s rights regarding the goods or services to be transferred; </a:t>
            </a:r>
          </a:p>
          <a:p>
            <a:pPr lvl="0"/>
            <a:r>
              <a:rPr lang="en-IN" sz="2000" i="1" dirty="0"/>
              <a:t> the entity can identify the payment terms for the goods or services to be transferred;</a:t>
            </a:r>
          </a:p>
          <a:p>
            <a:pPr lvl="0"/>
            <a:r>
              <a:rPr lang="en-IN" sz="2000" i="1" dirty="0"/>
              <a:t> the contract has commercial substance (i.e. the risk, timing or amount of the entity’s future cash flows is expected to change as a result of the contract)</a:t>
            </a:r>
          </a:p>
          <a:p>
            <a:r>
              <a:rPr lang="en-US" sz="2000" dirty="0"/>
              <a:t>In the instant matter, contract to sale is not approved by the seller (company) and customer (debtors), and therefore, neither the seller (company) nor customers (debtors) can identify each other. Further, the invoice is issued by the brokers, therefore, payment terms are between the broker and customers. Recording the sale transactions to customers (debtors) were not in compliance of IND AS 115 </a:t>
            </a:r>
            <a:endParaRPr lang="en-IN" sz="2000" dirty="0"/>
          </a:p>
        </p:txBody>
      </p:sp>
    </p:spTree>
    <p:extLst>
      <p:ext uri="{BB962C8B-B14F-4D97-AF65-F5344CB8AC3E}">
        <p14:creationId xmlns:p14="http://schemas.microsoft.com/office/powerpoint/2010/main" val="2384152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B4B3-8979-4431-B62B-943630D52EAE}"/>
              </a:ext>
            </a:extLst>
          </p:cNvPr>
          <p:cNvSpPr>
            <a:spLocks noGrp="1"/>
          </p:cNvSpPr>
          <p:nvPr>
            <p:ph type="title"/>
          </p:nvPr>
        </p:nvSpPr>
        <p:spPr/>
        <p:txBody>
          <a:bodyPr/>
          <a:lstStyle/>
          <a:p>
            <a:r>
              <a:rPr lang="en-IN" dirty="0"/>
              <a:t>Audit committee meetings</a:t>
            </a:r>
          </a:p>
        </p:txBody>
      </p:sp>
      <p:pic>
        <p:nvPicPr>
          <p:cNvPr id="4" name="Content Placeholder 3">
            <a:extLst>
              <a:ext uri="{FF2B5EF4-FFF2-40B4-BE49-F238E27FC236}">
                <a16:creationId xmlns:a16="http://schemas.microsoft.com/office/drawing/2014/main" id="{247A57BC-52B2-4D33-AB87-F7CDFCC93180}"/>
              </a:ext>
            </a:extLst>
          </p:cNvPr>
          <p:cNvPicPr>
            <a:picLocks noGrp="1" noChangeAspect="1"/>
          </p:cNvPicPr>
          <p:nvPr>
            <p:ph idx="1"/>
          </p:nvPr>
        </p:nvPicPr>
        <p:blipFill>
          <a:blip r:embed="rId2"/>
          <a:stretch>
            <a:fillRect/>
          </a:stretch>
        </p:blipFill>
        <p:spPr>
          <a:xfrm>
            <a:off x="812801" y="1422400"/>
            <a:ext cx="9491132" cy="3945467"/>
          </a:xfrm>
          <a:prstGeom prst="rect">
            <a:avLst/>
          </a:prstGeom>
        </p:spPr>
      </p:pic>
    </p:spTree>
    <p:extLst>
      <p:ext uri="{BB962C8B-B14F-4D97-AF65-F5344CB8AC3E}">
        <p14:creationId xmlns:p14="http://schemas.microsoft.com/office/powerpoint/2010/main" val="15487381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274D-73C0-493E-99BC-EA550C98BFFD}"/>
              </a:ext>
            </a:extLst>
          </p:cNvPr>
          <p:cNvSpPr>
            <a:spLocks noGrp="1"/>
          </p:cNvSpPr>
          <p:nvPr>
            <p:ph type="title"/>
          </p:nvPr>
        </p:nvSpPr>
        <p:spPr>
          <a:xfrm>
            <a:off x="646111" y="452718"/>
            <a:ext cx="9404723" cy="1079749"/>
          </a:xfrm>
        </p:spPr>
        <p:txBody>
          <a:bodyPr/>
          <a:lstStyle/>
          <a:p>
            <a:pPr algn="ctr"/>
            <a:r>
              <a:rPr lang="en-IN" dirty="0"/>
              <a:t>Home and Work Location</a:t>
            </a:r>
          </a:p>
        </p:txBody>
      </p:sp>
      <p:sp>
        <p:nvSpPr>
          <p:cNvPr id="3" name="Content Placeholder 2">
            <a:extLst>
              <a:ext uri="{FF2B5EF4-FFF2-40B4-BE49-F238E27FC236}">
                <a16:creationId xmlns:a16="http://schemas.microsoft.com/office/drawing/2014/main" id="{B0DB3214-D5DC-4402-B4BE-7CBD390FACB9}"/>
              </a:ext>
            </a:extLst>
          </p:cNvPr>
          <p:cNvSpPr>
            <a:spLocks noGrp="1"/>
          </p:cNvSpPr>
          <p:nvPr>
            <p:ph idx="1"/>
          </p:nvPr>
        </p:nvSpPr>
        <p:spPr>
          <a:xfrm>
            <a:off x="1103312" y="1219200"/>
            <a:ext cx="8946541" cy="5029199"/>
          </a:xfrm>
        </p:spPr>
        <p:txBody>
          <a:bodyPr>
            <a:normAutofit fontScale="92500" lnSpcReduction="20000"/>
          </a:bodyPr>
          <a:lstStyle/>
          <a:p>
            <a:pPr algn="just"/>
            <a:r>
              <a:rPr lang="en-US" dirty="0"/>
              <a:t>Tower  location  of another  Audit  Committee  member, Mr.  </a:t>
            </a:r>
            <a:r>
              <a:rPr lang="en-US" dirty="0" err="1"/>
              <a:t>Vivek</a:t>
            </a:r>
            <a:r>
              <a:rPr lang="en-US" dirty="0"/>
              <a:t> </a:t>
            </a:r>
            <a:r>
              <a:rPr lang="en-US" dirty="0" err="1"/>
              <a:t>Dadhania</a:t>
            </a:r>
            <a:r>
              <a:rPr lang="en-US" dirty="0"/>
              <a:t>, showed that during the audit committee meeting days and time his location   was   mostly Building   of   Neptune   Tower, and TERRACE OF Anand Plaza". These two locations  are  away  from  the  registered  office  of  the  company.  </a:t>
            </a:r>
          </a:p>
          <a:p>
            <a:pPr algn="just"/>
            <a:r>
              <a:rPr lang="en-US" dirty="0"/>
              <a:t>Mr.  </a:t>
            </a:r>
            <a:r>
              <a:rPr lang="en-US" dirty="0" err="1"/>
              <a:t>Vivek</a:t>
            </a:r>
            <a:r>
              <a:rPr lang="en-US" dirty="0"/>
              <a:t> </a:t>
            </a:r>
            <a:r>
              <a:rPr lang="en-US" dirty="0" err="1"/>
              <a:t>Dadhania’s</a:t>
            </a:r>
            <a:r>
              <a:rPr lang="en-US" dirty="0"/>
              <a:t> location for  maximum  time during night  time was  Neptune  tower (343 days  and  2965  calls)  and during day  time was  Anand  Plaza  (519 days and 7277 calls), which indicated that the said addresses were his home and workplace respectively. </a:t>
            </a:r>
          </a:p>
          <a:p>
            <a:pPr algn="just"/>
            <a:r>
              <a:rPr lang="en-US" dirty="0"/>
              <a:t>Further, his tower location on May 29, 2023 at 11:08: 58(meeting  time  was  11.00  A.M.  to  11.30  A.M.)  was  </a:t>
            </a:r>
            <a:r>
              <a:rPr lang="en-US" dirty="0" err="1"/>
              <a:t>Saurastra</a:t>
            </a:r>
            <a:r>
              <a:rPr lang="en-US" dirty="0"/>
              <a:t>  University which was 5km away from the company.103.. Further, ASERL has also failed to submit any email/ other means of communication through which the agendas and minutes were shared with the audit committee members.104.From the above observations, it is apparent that AC meetings </a:t>
            </a:r>
            <a:r>
              <a:rPr lang="en-US" dirty="0" err="1"/>
              <a:t>werenever</a:t>
            </a:r>
            <a:r>
              <a:rPr lang="en-US" dirty="0"/>
              <a:t> held in ASERL and there was no review of the financial statements, before placing them for approval of its Board of Directors.</a:t>
            </a:r>
          </a:p>
          <a:p>
            <a:endParaRPr lang="en-IN" dirty="0"/>
          </a:p>
        </p:txBody>
      </p:sp>
    </p:spTree>
    <p:extLst>
      <p:ext uri="{BB962C8B-B14F-4D97-AF65-F5344CB8AC3E}">
        <p14:creationId xmlns:p14="http://schemas.microsoft.com/office/powerpoint/2010/main" val="30483408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8638-0970-4FEB-A109-274EEF3FFB4B}"/>
              </a:ext>
            </a:extLst>
          </p:cNvPr>
          <p:cNvSpPr>
            <a:spLocks noGrp="1"/>
          </p:cNvSpPr>
          <p:nvPr>
            <p:ph type="title"/>
          </p:nvPr>
        </p:nvSpPr>
        <p:spPr/>
        <p:txBody>
          <a:bodyPr/>
          <a:lstStyle/>
          <a:p>
            <a:r>
              <a:rPr lang="en-IN" dirty="0"/>
              <a:t>Fictitious purchase and sales</a:t>
            </a:r>
          </a:p>
        </p:txBody>
      </p:sp>
      <p:pic>
        <p:nvPicPr>
          <p:cNvPr id="4" name="Content Placeholder 3">
            <a:extLst>
              <a:ext uri="{FF2B5EF4-FFF2-40B4-BE49-F238E27FC236}">
                <a16:creationId xmlns:a16="http://schemas.microsoft.com/office/drawing/2014/main" id="{AC02B9A6-A308-4DDD-B362-8D8B157D2DC1}"/>
              </a:ext>
            </a:extLst>
          </p:cNvPr>
          <p:cNvPicPr>
            <a:picLocks noGrp="1" noChangeAspect="1"/>
          </p:cNvPicPr>
          <p:nvPr>
            <p:ph idx="1"/>
          </p:nvPr>
        </p:nvPicPr>
        <p:blipFill>
          <a:blip r:embed="rId2"/>
          <a:stretch>
            <a:fillRect/>
          </a:stretch>
        </p:blipFill>
        <p:spPr>
          <a:xfrm>
            <a:off x="900795" y="2160588"/>
            <a:ext cx="8150448" cy="3881437"/>
          </a:xfrm>
          <a:prstGeom prst="rect">
            <a:avLst/>
          </a:prstGeom>
        </p:spPr>
      </p:pic>
    </p:spTree>
    <p:extLst>
      <p:ext uri="{BB962C8B-B14F-4D97-AF65-F5344CB8AC3E}">
        <p14:creationId xmlns:p14="http://schemas.microsoft.com/office/powerpoint/2010/main" val="11761199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011D-24A7-3A68-92E2-7DB1F6EBE9C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7415A2B-B02F-DDB0-0DE4-ED15BD1A60BD}"/>
              </a:ext>
            </a:extLst>
          </p:cNvPr>
          <p:cNvSpPr>
            <a:spLocks noGrp="1"/>
          </p:cNvSpPr>
          <p:nvPr>
            <p:ph idx="1"/>
          </p:nvPr>
        </p:nvSpPr>
        <p:spPr/>
        <p:txBody>
          <a:bodyPr>
            <a:normAutofit/>
          </a:bodyPr>
          <a:lstStyle/>
          <a:p>
            <a:pPr marL="0" indent="0">
              <a:buNone/>
            </a:pPr>
            <a:r>
              <a:rPr lang="en-US" sz="9600" dirty="0"/>
              <a:t>THANK YOU</a:t>
            </a:r>
          </a:p>
        </p:txBody>
      </p:sp>
    </p:spTree>
    <p:extLst>
      <p:ext uri="{BB962C8B-B14F-4D97-AF65-F5344CB8AC3E}">
        <p14:creationId xmlns:p14="http://schemas.microsoft.com/office/powerpoint/2010/main" val="276896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8070-31D6-4D81-B9B0-59BE3108F02D}"/>
              </a:ext>
            </a:extLst>
          </p:cNvPr>
          <p:cNvSpPr>
            <a:spLocks noGrp="1"/>
          </p:cNvSpPr>
          <p:nvPr>
            <p:ph type="title"/>
          </p:nvPr>
        </p:nvSpPr>
        <p:spPr/>
        <p:txBody>
          <a:bodyPr/>
          <a:lstStyle/>
          <a:p>
            <a:pPr algn="ctr"/>
            <a:r>
              <a:rPr lang="en-US" dirty="0"/>
              <a:t>Action taken by the company on debtors (customers)</a:t>
            </a:r>
            <a:endParaRPr lang="en-IN" dirty="0"/>
          </a:p>
        </p:txBody>
      </p:sp>
      <p:sp>
        <p:nvSpPr>
          <p:cNvPr id="3" name="Content Placeholder 2">
            <a:extLst>
              <a:ext uri="{FF2B5EF4-FFF2-40B4-BE49-F238E27FC236}">
                <a16:creationId xmlns:a16="http://schemas.microsoft.com/office/drawing/2014/main" id="{5A93E66F-DDE5-4AE9-9451-5AE0897194F5}"/>
              </a:ext>
            </a:extLst>
          </p:cNvPr>
          <p:cNvSpPr>
            <a:spLocks noGrp="1"/>
          </p:cNvSpPr>
          <p:nvPr>
            <p:ph idx="1"/>
          </p:nvPr>
        </p:nvSpPr>
        <p:spPr/>
        <p:txBody>
          <a:bodyPr>
            <a:normAutofit lnSpcReduction="10000"/>
          </a:bodyPr>
          <a:lstStyle/>
          <a:p>
            <a:r>
              <a:rPr lang="en-US" dirty="0"/>
              <a:t>it was observed that legal notice and recovery letter were served to the debtors of the company. This is contradicting to the statement given by the company that debtors don’t know the company. It should have issued the letters to the brokers instead of the debtors. </a:t>
            </a:r>
          </a:p>
          <a:p>
            <a:r>
              <a:rPr lang="en-US" dirty="0"/>
              <a:t>It was also observed that legal notice was issued during FYs 2015 to 2020. Further, company issued the recovery letter in FY 2018-19.</a:t>
            </a:r>
          </a:p>
          <a:p>
            <a:r>
              <a:rPr lang="en-US" dirty="0"/>
              <a:t>Reference of earlier letter were not mentioned</a:t>
            </a:r>
          </a:p>
          <a:p>
            <a:r>
              <a:rPr lang="en-US" dirty="0"/>
              <a:t>Details of broker also not mentioned</a:t>
            </a:r>
          </a:p>
          <a:p>
            <a:r>
              <a:rPr lang="en-US" dirty="0"/>
              <a:t>Failed to provide details of communication</a:t>
            </a:r>
          </a:p>
          <a:p>
            <a:r>
              <a:rPr lang="en-US" dirty="0"/>
              <a:t>These legal notice and recovery letter were not issued to top 25 debtors</a:t>
            </a:r>
          </a:p>
          <a:p>
            <a:r>
              <a:rPr lang="en-US" dirty="0"/>
              <a:t> No court cases against the debtors</a:t>
            </a:r>
            <a:endParaRPr lang="en-IN" dirty="0"/>
          </a:p>
        </p:txBody>
      </p:sp>
    </p:spTree>
    <p:extLst>
      <p:ext uri="{BB962C8B-B14F-4D97-AF65-F5344CB8AC3E}">
        <p14:creationId xmlns:p14="http://schemas.microsoft.com/office/powerpoint/2010/main" val="3647460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lassify>
  <SNO>1</SNO>
  <KDate>2022-03-02 12:22:23</KDate>
  <Classification>SEBI-INTERNAL</Classification>
  <Subclassification/>
  <HostName>MUM0111964</HostName>
  <Domain_User>SEBINT/1964</Domain_User>
  <IPAdd>10.88.102.82</IPAdd>
  <FilePath>C:\Users\1964\AppData\Roaming\Klassify\69432\Presentation to Chairperson.pptx</FilePath>
  <KID>14B31F138AE8637818205434496212</KID>
  <UniqueName/>
  <Suggested/>
</Klassify>
</file>

<file path=customXml/itemProps1.xml><?xml version="1.0" encoding="utf-8"?>
<ds:datastoreItem xmlns:ds="http://schemas.openxmlformats.org/officeDocument/2006/customXml" ds:itemID="{D7543C77-5EBC-46F2-AC21-5D702358D3EF}">
  <ds:schemaRefs/>
</ds:datastoreItem>
</file>

<file path=docProps/app.xml><?xml version="1.0" encoding="utf-8"?>
<Properties xmlns="http://schemas.openxmlformats.org/officeDocument/2006/extended-properties" xmlns:vt="http://schemas.openxmlformats.org/officeDocument/2006/docPropsVTypes">
  <Template>Ion</Template>
  <TotalTime>1518</TotalTime>
  <Words>6340</Words>
  <Application>Microsoft Macintosh PowerPoint</Application>
  <PresentationFormat>Widescreen</PresentationFormat>
  <Paragraphs>494</Paragraphs>
  <Slides>83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83</vt:i4>
      </vt:variant>
    </vt:vector>
  </HeadingPairs>
  <TitlesOfParts>
    <vt:vector size="92" baseType="lpstr">
      <vt:lpstr>Arial</vt:lpstr>
      <vt:lpstr>Calibri</vt:lpstr>
      <vt:lpstr>Calibri Light</vt:lpstr>
      <vt:lpstr>Century Gothic</vt:lpstr>
      <vt:lpstr>Times New Roman</vt:lpstr>
      <vt:lpstr>Wingdings</vt:lpstr>
      <vt:lpstr>Wingdings 3</vt:lpstr>
      <vt:lpstr>Ion</vt:lpstr>
      <vt:lpstr>Office Theme</vt:lpstr>
      <vt:lpstr>Fraud &amp;Investigations- Case Studies</vt:lpstr>
      <vt:lpstr>Regulatory Actions</vt:lpstr>
      <vt:lpstr>Types of Early warnings</vt:lpstr>
      <vt:lpstr>Motives of listed companies for committing financial frauds</vt:lpstr>
      <vt:lpstr>Sanwaria Consumers Limited (Overstatement of Sales and Debtors)</vt:lpstr>
      <vt:lpstr>Analysis of sales and debtors/advances</vt:lpstr>
      <vt:lpstr>Debtors verification</vt:lpstr>
      <vt:lpstr>PowerPoint Presentation</vt:lpstr>
      <vt:lpstr>Action taken by the company on debtors (customers)</vt:lpstr>
      <vt:lpstr>Final outcome</vt:lpstr>
      <vt:lpstr>SMS Case</vt:lpstr>
      <vt:lpstr>SMS CASE</vt:lpstr>
      <vt:lpstr>Main Issue of SMS case</vt:lpstr>
      <vt:lpstr>Circulation of Bulk SMS</vt:lpstr>
      <vt:lpstr>Important Evidence to collect</vt:lpstr>
      <vt:lpstr>Modus Operandi  </vt:lpstr>
      <vt:lpstr>PowerPoint Presentation</vt:lpstr>
      <vt:lpstr>Unlawful / ill Gotten Gains:</vt:lpstr>
      <vt:lpstr>Final Outcome</vt:lpstr>
      <vt:lpstr>LTCG Case</vt:lpstr>
      <vt:lpstr>PowerPoint Presentation</vt:lpstr>
      <vt:lpstr>Modus operandi </vt:lpstr>
      <vt:lpstr>Connection between amalgamation allottees and suspected entities</vt:lpstr>
      <vt:lpstr>PowerPoint Presentation</vt:lpstr>
      <vt:lpstr>Unlawful / ill Gotten Gains:</vt:lpstr>
      <vt:lpstr>Final Outcome</vt:lpstr>
      <vt:lpstr>Zee Entertainment Enterprises Ltd (ZEEL)</vt:lpstr>
      <vt:lpstr>Appropriation of 200 crore FD by the Yes Bank </vt:lpstr>
      <vt:lpstr>Repayment of Rs. 200 crores to ZEEL</vt:lpstr>
      <vt:lpstr>Modus operandi adopted by the ZEEL</vt:lpstr>
      <vt:lpstr>What is front running</vt:lpstr>
      <vt:lpstr>Example of front running case</vt:lpstr>
      <vt:lpstr>Front Running BBS SSB, Vaibhav (Avi), Alka (mother), Arushi sister</vt:lpstr>
      <vt:lpstr>Connection between alka and Avi </vt:lpstr>
      <vt:lpstr>Pyramid structure</vt:lpstr>
      <vt:lpstr>SEBI had passed order against Vaibhav , Arushi, Alka</vt:lpstr>
      <vt:lpstr>Bank Statement Analysis</vt:lpstr>
      <vt:lpstr>Connections with Aditya Barla</vt:lpstr>
      <vt:lpstr>It was observed that mobile number ‘9772888358’ found in UCC database of Aditya Barla, was registered with the name of Shreya Jain in truecaller. we found that Aditya Jain is the brother of Shreya Barla. From one of the cousin photo posted by Shreya Barla, we found that photo of Aditya Barla matches with the photo in KYC.   </vt:lpstr>
      <vt:lpstr>Aditya Jain has received like to one of the photo from Arushi Dhadda (Daughter of Ms. Alka Dhadda and sister of Mr. Vaibhav Dhadda i.e. Avi Dhadda who is trader of Fidelity). </vt:lpstr>
      <vt:lpstr>Bank statement transfer between Alka, Riya Jain and Sumit</vt:lpstr>
      <vt:lpstr>Connection between Beena Jain and Vaibhav Dhadda</vt:lpstr>
      <vt:lpstr>Connection Analysis</vt:lpstr>
      <vt:lpstr>PowerPoint Presentation</vt:lpstr>
      <vt:lpstr>PowerPoint Presentation</vt:lpstr>
      <vt:lpstr>Final Outcome</vt:lpstr>
      <vt:lpstr>Omaxe Limited- Background</vt:lpstr>
      <vt:lpstr>Challenges in forensic audit-Omaxe Limited</vt:lpstr>
      <vt:lpstr>Basic information of JBPL (jeet)</vt:lpstr>
      <vt:lpstr>PowerPoint Presentation</vt:lpstr>
      <vt:lpstr>PowerPoint Presentation</vt:lpstr>
      <vt:lpstr>PowerPoint Presentation</vt:lpstr>
      <vt:lpstr>Fraudulent Scheme:</vt:lpstr>
      <vt:lpstr>Booking fake sale on last few days of the quarter,  74% promoters shareholding and 66%  of that was pledged</vt:lpstr>
      <vt:lpstr>Modus Operandi transfer of Land (MOUs)  </vt:lpstr>
      <vt:lpstr>Action taken by SEBI</vt:lpstr>
      <vt:lpstr>DHFL Scam</vt:lpstr>
      <vt:lpstr>Cobra Post Article</vt:lpstr>
      <vt:lpstr>Initiation of forensic audit</vt:lpstr>
      <vt:lpstr>Finding of the forensic audit</vt:lpstr>
      <vt:lpstr>Conclusion- money siphoned off to the promoters</vt:lpstr>
      <vt:lpstr>Impact of the case</vt:lpstr>
      <vt:lpstr>Current status</vt:lpstr>
      <vt:lpstr>Brightcom- Background of the company</vt:lpstr>
      <vt:lpstr>Irregularities in preferential allotments:</vt:lpstr>
      <vt:lpstr>Bank Statements</vt:lpstr>
      <vt:lpstr>Irregularities in preferential allotments: </vt:lpstr>
      <vt:lpstr>PowerPoint Presentation</vt:lpstr>
      <vt:lpstr>PowerPoint Presentation</vt:lpstr>
      <vt:lpstr>SEBI issued the following directions: </vt:lpstr>
      <vt:lpstr>ASERL and WOAL Background </vt:lpstr>
      <vt:lpstr>Modus operandi</vt:lpstr>
      <vt:lpstr>PowerPoint Presentation</vt:lpstr>
      <vt:lpstr>Add-Shop E-Retail Limited (ASERL) and White Organics Agro Limited(WOAL)</vt:lpstr>
      <vt:lpstr>Sale of Animal food supplement</vt:lpstr>
      <vt:lpstr>Bank statement analysis</vt:lpstr>
      <vt:lpstr>Agreement submitted by the company : barter system</vt:lpstr>
      <vt:lpstr>Conclusion</vt:lpstr>
      <vt:lpstr>Misleading corporate announcement</vt:lpstr>
      <vt:lpstr>Audit committee meetings</vt:lpstr>
      <vt:lpstr>Home and Work Location</vt:lpstr>
      <vt:lpstr>Fictitious purchase and sales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Jain Dharmendra G</dc:creator>
  <cp:lastModifiedBy>Pratibha Kedia</cp:lastModifiedBy>
  <cp:revision>109</cp:revision>
  <cp:lastPrinted>2023-10-12T05:53:33Z</cp:lastPrinted>
  <dcterms:created xsi:type="dcterms:W3CDTF">2022-03-02T05:37:55Z</dcterms:created>
  <dcterms:modified xsi:type="dcterms:W3CDTF">2025-09-20T06:49:38Z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SEBI-INTERNAL</vt:lpwstr>
  </property>
  <property fmtid="{D5CDD505-2E9C-101B-9397-08002B2CF9AE}" pid="3" name="KID">
    <vt:lpwstr>14B31F138AE8637818205434496212</vt:lpwstr>
  </property>
  <property fmtid="{D5CDD505-2E9C-101B-9397-08002B2CF9AE}" pid="4" name="Rules">
    <vt:lpwstr/>
  </property>
  <property fmtid="{D5CDD505-2E9C-101B-9397-08002B2CF9AE}" pid="5" name="K-subLevel-1">
    <vt:lpwstr/>
  </property>
  <property fmtid="{D5CDD505-2E9C-101B-9397-08002B2CF9AE}" pid="6" name="K-subLevel-2">
    <vt:lpwstr/>
  </property>
  <property fmtid="{D5CDD505-2E9C-101B-9397-08002B2CF9AE}" pid="7" name="K-subLevel-3">
    <vt:lpwstr/>
  </property>
</Properties>
</file>