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1" r:id="rId2"/>
    <p:sldMasterId id="2147483676" r:id="rId3"/>
    <p:sldMasterId id="2147483677" r:id="rId4"/>
  </p:sldMasterIdLst>
  <p:notesMasterIdLst>
    <p:notesMasterId r:id="rId52"/>
  </p:notesMasterIdLst>
  <p:handoutMasterIdLst>
    <p:handoutMasterId r:id="rId53"/>
  </p:handoutMasterIdLst>
  <p:sldIdLst>
    <p:sldId id="572" r:id="rId5"/>
    <p:sldId id="418" r:id="rId6"/>
    <p:sldId id="618" r:id="rId7"/>
    <p:sldId id="491" r:id="rId8"/>
    <p:sldId id="619" r:id="rId9"/>
    <p:sldId id="620" r:id="rId10"/>
    <p:sldId id="622" r:id="rId11"/>
    <p:sldId id="623" r:id="rId12"/>
    <p:sldId id="624" r:id="rId13"/>
    <p:sldId id="626" r:id="rId14"/>
    <p:sldId id="627" r:id="rId15"/>
    <p:sldId id="628" r:id="rId16"/>
    <p:sldId id="629" r:id="rId17"/>
    <p:sldId id="630" r:id="rId18"/>
    <p:sldId id="631" r:id="rId19"/>
    <p:sldId id="632" r:id="rId20"/>
    <p:sldId id="633" r:id="rId21"/>
    <p:sldId id="659" r:id="rId22"/>
    <p:sldId id="660" r:id="rId23"/>
    <p:sldId id="662" r:id="rId24"/>
    <p:sldId id="663" r:id="rId25"/>
    <p:sldId id="661" r:id="rId26"/>
    <p:sldId id="671" r:id="rId27"/>
    <p:sldId id="637" r:id="rId28"/>
    <p:sldId id="638" r:id="rId29"/>
    <p:sldId id="640" r:id="rId30"/>
    <p:sldId id="656" r:id="rId31"/>
    <p:sldId id="641" r:id="rId32"/>
    <p:sldId id="642" r:id="rId33"/>
    <p:sldId id="673" r:id="rId34"/>
    <p:sldId id="672" r:id="rId35"/>
    <p:sldId id="665" r:id="rId36"/>
    <p:sldId id="666" r:id="rId37"/>
    <p:sldId id="643" r:id="rId38"/>
    <p:sldId id="646" r:id="rId39"/>
    <p:sldId id="644" r:id="rId40"/>
    <p:sldId id="645" r:id="rId41"/>
    <p:sldId id="651" r:id="rId42"/>
    <p:sldId id="647" r:id="rId43"/>
    <p:sldId id="648" r:id="rId44"/>
    <p:sldId id="649" r:id="rId45"/>
    <p:sldId id="650" r:id="rId46"/>
    <p:sldId id="654" r:id="rId47"/>
    <p:sldId id="667" r:id="rId48"/>
    <p:sldId id="668" r:id="rId49"/>
    <p:sldId id="670" r:id="rId50"/>
    <p:sldId id="552" r:id="rId5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2819" autoAdjust="0"/>
  </p:normalViewPr>
  <p:slideViewPr>
    <p:cSldViewPr snapToGrid="0" snapToObjects="1">
      <p:cViewPr varScale="1">
        <p:scale>
          <a:sx n="82" d="100"/>
          <a:sy n="82" d="100"/>
        </p:scale>
        <p:origin x="149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80" d="100"/>
          <a:sy n="80" d="100"/>
        </p:scale>
        <p:origin x="-2794" y="725"/>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handoutMaster" Target="handoutMasters/handoutMaster1.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9303D171-0A54-4E1E-8D6D-019F3C00E0B3}" type="datetimeFigureOut">
              <a:rPr lang="en-US" smtClean="0"/>
              <a:t>1/25/2024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A7F8DCC4-DD49-47F5-B866-4B59DC5995BB}"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FE36486-ADE2-4E4C-9726-A2912FAB048C}" type="datetimeFigureOut">
              <a:rPr lang="en-US" smtClean="0"/>
              <a:t>1/25/2024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324AB90-8DA3-CC45-8DF7-E47E5CE5CBB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twitter.com/IMA_News" TargetMode="External"/><Relationship Id="rId7" Type="http://schemas.openxmlformats.org/officeDocument/2006/relationships/hyperlink" Target="https://www.facebook.com/IMAnetORG" TargetMode="External"/><Relationship Id="rId2" Type="http://schemas.openxmlformats.org/officeDocument/2006/relationships/image" Target="../media/image3.jpe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hyperlink" Target="http://www.youtube.com/user/LinkUpIMA?feature=watch" TargetMode="External"/><Relationship Id="rId10" Type="http://schemas.openxmlformats.org/officeDocument/2006/relationships/image" Target="../media/image7.png"/><Relationship Id="rId4" Type="http://schemas.openxmlformats.org/officeDocument/2006/relationships/image" Target="../media/image4.png"/><Relationship Id="rId9" Type="http://schemas.openxmlformats.org/officeDocument/2006/relationships/hyperlink" Target="http://www.linkedin.com/company/508262?trk=tyah" TargetMode="External"/></Relationships>
</file>

<file path=ppt/slideLayouts/_rels/slideLayout26.xml.rels><?xml version="1.0" encoding="UTF-8" standalone="yes"?>
<Relationships xmlns="http://schemas.openxmlformats.org/package/2006/relationships"><Relationship Id="rId8" Type="http://schemas.openxmlformats.org/officeDocument/2006/relationships/hyperlink" Target="http://www.linkedin.com/company/508262?trk=tyah" TargetMode="External"/><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hyperlink" Target="https://twitter.com/IMA_News" TargetMode="External"/><Relationship Id="rId1" Type="http://schemas.openxmlformats.org/officeDocument/2006/relationships/slideMaster" Target="../slideMasters/slideMaster2.xml"/><Relationship Id="rId6" Type="http://schemas.openxmlformats.org/officeDocument/2006/relationships/hyperlink" Target="https://www.facebook.com/IMAnetORG" TargetMode="External"/><Relationship Id="rId5" Type="http://schemas.openxmlformats.org/officeDocument/2006/relationships/image" Target="../media/image5.png"/><Relationship Id="rId10" Type="http://schemas.openxmlformats.org/officeDocument/2006/relationships/image" Target="../media/image3.jpeg"/><Relationship Id="rId4" Type="http://schemas.openxmlformats.org/officeDocument/2006/relationships/hyperlink" Target="http://www.youtube.com/user/LinkUpIMA?feature=watch" TargetMode="External"/><Relationship Id="rId9"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ransition Blue1">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4142508"/>
            <a:ext cx="8229600" cy="810492"/>
          </a:xfrm>
        </p:spPr>
        <p:txBody>
          <a:bodyPr/>
          <a:lstStyle>
            <a:lvl1pPr algn="l">
              <a:defRPr>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1_Transition Gray 3">
    <p:spTree>
      <p:nvGrpSpPr>
        <p:cNvPr id="1" name=""/>
        <p:cNvGrpSpPr/>
        <p:nvPr/>
      </p:nvGrpSpPr>
      <p:grpSpPr>
        <a:xfrm>
          <a:off x="0" y="0"/>
          <a:ext cx="0" cy="0"/>
          <a:chOff x="0" y="0"/>
          <a:chExt cx="0" cy="0"/>
        </a:xfrm>
      </p:grpSpPr>
      <p:sp>
        <p:nvSpPr>
          <p:cNvPr id="2" name="Title 1"/>
          <p:cNvSpPr>
            <a:spLocks noGrp="1"/>
          </p:cNvSpPr>
          <p:nvPr>
            <p:ph type="title"/>
          </p:nvPr>
        </p:nvSpPr>
        <p:spPr>
          <a:xfrm>
            <a:off x="457200" y="4142508"/>
            <a:ext cx="8229600" cy="810492"/>
          </a:xfrm>
        </p:spPr>
        <p:txBody>
          <a:bodyPr/>
          <a:lstStyle>
            <a:lvl1pPr algn="l">
              <a:defRPr>
                <a:solidFill>
                  <a:schemeClr val="accent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xfrm>
            <a:off x="6553200" y="6000750"/>
            <a:ext cx="2133600" cy="476250"/>
          </a:xfrm>
          <a:prstGeom prst="rect">
            <a:avLst/>
          </a:prstGeom>
        </p:spPr>
        <p:txBody>
          <a:bodyPr/>
          <a:lstStyle>
            <a:lvl1pPr>
              <a:defRPr/>
            </a:lvl1pPr>
          </a:lstStyle>
          <a:p>
            <a:pPr>
              <a:defRPr/>
            </a:pPr>
            <a:fld id="{6F305F85-3F64-4C7E-8EAF-B0688E30C513}" type="slidenum">
              <a:rPr lang="en-US"/>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hart Slide">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vl1pPr>
          </a:lstStyle>
          <a:p>
            <a:r>
              <a:rPr lang="en-US"/>
              <a:t>Click to edit Master title style</a:t>
            </a:r>
            <a:endParaRPr lang="en-US" dirty="0"/>
          </a:p>
        </p:txBody>
      </p:sp>
      <p:sp>
        <p:nvSpPr>
          <p:cNvPr id="10" name="Chart Placeholder 9"/>
          <p:cNvSpPr>
            <a:spLocks noGrp="1"/>
          </p:cNvSpPr>
          <p:nvPr>
            <p:ph type="chart" sz="quarter" idx="11" hasCustomPrompt="1"/>
          </p:nvPr>
        </p:nvSpPr>
        <p:spPr>
          <a:xfrm>
            <a:off x="457200" y="1524000"/>
            <a:ext cx="8229600" cy="4191000"/>
          </a:xfrm>
          <a:prstGeom prst="rect">
            <a:avLst/>
          </a:prstGeom>
        </p:spPr>
        <p:txBody>
          <a:bodyPr/>
          <a:lstStyle>
            <a:lvl1pPr marL="0" indent="0">
              <a:buNone/>
              <a:defRPr/>
            </a:lvl1pPr>
          </a:lstStyle>
          <a:p>
            <a:r>
              <a:rPr lang="en-US" dirty="0"/>
              <a:t>Click icon to add chart</a:t>
            </a:r>
          </a:p>
        </p:txBody>
      </p:sp>
      <p:sp>
        <p:nvSpPr>
          <p:cNvPr id="2" name="Footer Placeholder 1"/>
          <p:cNvSpPr>
            <a:spLocks noGrp="1"/>
          </p:cNvSpPr>
          <p:nvPr>
            <p:ph type="ftr" sz="quarter" idx="12"/>
          </p:nvPr>
        </p:nvSpPr>
        <p:spPr>
          <a:xfrm>
            <a:off x="7239000" y="6324600"/>
            <a:ext cx="1447800" cy="381000"/>
          </a:xfrm>
          <a:prstGeom prst="rect">
            <a:avLst/>
          </a:prstGeom>
        </p:spPr>
        <p:txBody>
          <a:bodyPr/>
          <a:lstStyle/>
          <a:p>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MAIN TITLE SLID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457200" y="2514600"/>
            <a:ext cx="5562600" cy="762000"/>
          </a:xfrm>
        </p:spPr>
        <p:txBody>
          <a:bodyPr>
            <a:normAutofit/>
          </a:bodyPr>
          <a:lstStyle>
            <a:lvl1pPr>
              <a:defRPr sz="4000" b="1" baseline="0">
                <a:solidFill>
                  <a:schemeClr val="accent1"/>
                </a:solidFill>
              </a:defRPr>
            </a:lvl1pPr>
          </a:lstStyle>
          <a:p>
            <a:r>
              <a:rPr lang="en-US" dirty="0" err="1"/>
              <a:t>Powerpoint</a:t>
            </a:r>
            <a:r>
              <a:rPr lang="en-US" dirty="0"/>
              <a:t> Main Title</a:t>
            </a:r>
          </a:p>
        </p:txBody>
      </p:sp>
      <p:sp>
        <p:nvSpPr>
          <p:cNvPr id="6" name="Text Placeholder 5"/>
          <p:cNvSpPr>
            <a:spLocks noGrp="1"/>
          </p:cNvSpPr>
          <p:nvPr>
            <p:ph type="body" sz="quarter" idx="10" hasCustomPrompt="1"/>
          </p:nvPr>
        </p:nvSpPr>
        <p:spPr>
          <a:xfrm>
            <a:off x="457200" y="3276600"/>
            <a:ext cx="5562600" cy="685800"/>
          </a:xfrm>
        </p:spPr>
        <p:txBody>
          <a:bodyPr>
            <a:normAutofit/>
          </a:bodyPr>
          <a:lstStyle>
            <a:lvl1pPr marL="0" indent="0">
              <a:buNone/>
              <a:defRPr sz="2800" b="1" baseline="0">
                <a:solidFill>
                  <a:srgbClr val="73C6A1"/>
                </a:solidFill>
              </a:defRPr>
            </a:lvl1pPr>
          </a:lstStyle>
          <a:p>
            <a:pPr lvl="0"/>
            <a:r>
              <a:rPr lang="en-US" dirty="0"/>
              <a:t>Second Statement</a:t>
            </a:r>
          </a:p>
        </p:txBody>
      </p:sp>
      <p:sp>
        <p:nvSpPr>
          <p:cNvPr id="8" name="Picture Placeholder 7"/>
          <p:cNvSpPr>
            <a:spLocks noGrp="1"/>
          </p:cNvSpPr>
          <p:nvPr>
            <p:ph type="pic" sz="quarter" idx="11" hasCustomPrompt="1"/>
          </p:nvPr>
        </p:nvSpPr>
        <p:spPr>
          <a:xfrm>
            <a:off x="6019800" y="2514600"/>
            <a:ext cx="3048000" cy="2743200"/>
          </a:xfrm>
        </p:spPr>
        <p:txBody>
          <a:bodyPr/>
          <a:lstStyle>
            <a:lvl1pPr marL="0" indent="0" algn="ctr">
              <a:buNone/>
              <a:defRPr/>
            </a:lvl1pPr>
          </a:lstStyle>
          <a:p>
            <a:r>
              <a:rPr lang="en-US" dirty="0"/>
              <a:t>IMAGE</a:t>
            </a:r>
          </a:p>
          <a:p>
            <a:endParaRPr lang="en-US" dirty="0"/>
          </a:p>
        </p:txBody>
      </p:sp>
      <p:pic>
        <p:nvPicPr>
          <p:cNvPr id="9" name="Picture 8"/>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81000" y="5869685"/>
            <a:ext cx="2667000" cy="912114"/>
          </a:xfrm>
          <a:prstGeom prst="rect">
            <a:avLst/>
          </a:prstGeom>
        </p:spPr>
      </p:pic>
      <p:sp>
        <p:nvSpPr>
          <p:cNvPr id="10" name="Text Placeholder 5"/>
          <p:cNvSpPr>
            <a:spLocks noGrp="1"/>
          </p:cNvSpPr>
          <p:nvPr>
            <p:ph type="body" sz="quarter" idx="12" hasCustomPrompt="1"/>
          </p:nvPr>
        </p:nvSpPr>
        <p:spPr>
          <a:xfrm>
            <a:off x="457200" y="4634345"/>
            <a:ext cx="5562600" cy="623455"/>
          </a:xfrm>
        </p:spPr>
        <p:txBody>
          <a:bodyPr>
            <a:normAutofit/>
          </a:bodyPr>
          <a:lstStyle>
            <a:lvl1pPr marL="0" indent="0">
              <a:buNone/>
              <a:defRPr sz="2000" b="0" baseline="0">
                <a:solidFill>
                  <a:schemeClr val="tx1"/>
                </a:solidFill>
              </a:defRPr>
            </a:lvl1pPr>
          </a:lstStyle>
          <a:p>
            <a:pPr lvl="0"/>
            <a:r>
              <a:rPr lang="en-US" dirty="0"/>
              <a:t>PowerPoint Author</a:t>
            </a:r>
          </a:p>
        </p:txBody>
      </p:sp>
      <p:sp>
        <p:nvSpPr>
          <p:cNvPr id="5" name="Footer Placeholder 4"/>
          <p:cNvSpPr>
            <a:spLocks noGrp="1"/>
          </p:cNvSpPr>
          <p:nvPr>
            <p:ph type="ftr" sz="quarter" idx="14"/>
          </p:nvPr>
        </p:nvSpPr>
        <p:spPr/>
        <p:txBody>
          <a:bodyPr/>
          <a:lstStyle/>
          <a:p>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dex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dirty="0"/>
              <a:t>Presentation Index</a:t>
            </a:r>
          </a:p>
        </p:txBody>
      </p:sp>
      <p:sp>
        <p:nvSpPr>
          <p:cNvPr id="3" name="Footer Placeholder 2"/>
          <p:cNvSpPr>
            <a:spLocks noGrp="1"/>
          </p:cNvSpPr>
          <p:nvPr>
            <p:ph type="ftr" sz="quarter" idx="10"/>
          </p:nvPr>
        </p:nvSpPr>
        <p:spPr/>
        <p:txBody>
          <a:bodyPr/>
          <a:lstStyle/>
          <a:p>
            <a:endParaRPr lang="en-US" dirty="0"/>
          </a:p>
        </p:txBody>
      </p:sp>
      <p:sp>
        <p:nvSpPr>
          <p:cNvPr id="7" name="Text Placeholder 6"/>
          <p:cNvSpPr>
            <a:spLocks noGrp="1"/>
          </p:cNvSpPr>
          <p:nvPr>
            <p:ph type="body" sz="quarter" idx="11" hasCustomPrompt="1"/>
          </p:nvPr>
        </p:nvSpPr>
        <p:spPr>
          <a:xfrm>
            <a:off x="457200" y="1447800"/>
            <a:ext cx="4267200" cy="4419600"/>
          </a:xfrm>
        </p:spPr>
        <p:txBody>
          <a:bodyPr/>
          <a:lstStyle>
            <a:lvl1pPr marL="457200" indent="-457200">
              <a:lnSpc>
                <a:spcPct val="150000"/>
              </a:lnSpc>
              <a:buFont typeface="Wingdings" panose="05000000000000000000" pitchFamily="2" charset="2"/>
              <a:buChar char="§"/>
              <a:defRPr baseline="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Topic 1 </a:t>
            </a:r>
          </a:p>
          <a:p>
            <a:pPr lvl="0"/>
            <a:r>
              <a:rPr lang="en-US" dirty="0"/>
              <a:t>Topic 2</a:t>
            </a:r>
          </a:p>
          <a:p>
            <a:pPr lvl="0"/>
            <a:r>
              <a:rPr lang="en-US" dirty="0"/>
              <a:t>Topic 3</a:t>
            </a:r>
          </a:p>
          <a:p>
            <a:pPr lvl="0"/>
            <a:r>
              <a:rPr lang="en-US" dirty="0"/>
              <a:t>Topic 4</a:t>
            </a:r>
          </a:p>
        </p:txBody>
      </p:sp>
      <p:sp>
        <p:nvSpPr>
          <p:cNvPr id="9" name="Picture Placeholder 8"/>
          <p:cNvSpPr>
            <a:spLocks noGrp="1"/>
          </p:cNvSpPr>
          <p:nvPr>
            <p:ph type="pic" sz="quarter" idx="12"/>
          </p:nvPr>
        </p:nvSpPr>
        <p:spPr>
          <a:xfrm>
            <a:off x="4876800" y="1447800"/>
            <a:ext cx="3810000" cy="4419600"/>
          </a:xfrm>
        </p:spPr>
        <p:txBody>
          <a:bodyPr/>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190999"/>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4" name="Title 3"/>
          <p:cNvSpPr>
            <a:spLocks noGrp="1"/>
          </p:cNvSpPr>
          <p:nvPr>
            <p:ph type="title"/>
          </p:nvPr>
        </p:nvSpPr>
        <p:spPr/>
        <p:txBody>
          <a:bodyPr/>
          <a:lstStyle/>
          <a:p>
            <a:r>
              <a:rPr lang="en-US" dirty="0"/>
              <a:t>Click to edit Master title style</a:t>
            </a:r>
          </a:p>
        </p:txBody>
      </p:sp>
      <p:sp>
        <p:nvSpPr>
          <p:cNvPr id="5" name="Footer Placeholder 4"/>
          <p:cNvSpPr>
            <a:spLocks noGrp="1"/>
          </p:cNvSpPr>
          <p:nvPr>
            <p:ph type="ftr" sz="quarter" idx="11"/>
          </p:nvPr>
        </p:nvSpPr>
        <p:spPr/>
        <p:txBody>
          <a:bodyPr/>
          <a:lstStyle/>
          <a:p>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1"/>
            <a:ext cx="3962400" cy="4190999"/>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4" name="Content Placeholder 3"/>
          <p:cNvSpPr>
            <a:spLocks noGrp="1"/>
          </p:cNvSpPr>
          <p:nvPr>
            <p:ph sz="half" idx="2"/>
          </p:nvPr>
        </p:nvSpPr>
        <p:spPr>
          <a:xfrm>
            <a:off x="4724400" y="1600201"/>
            <a:ext cx="3962400" cy="4190999"/>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5" name="Footer Placeholder 4"/>
          <p:cNvSpPr>
            <a:spLocks noGrp="1"/>
          </p:cNvSpPr>
          <p:nvPr>
            <p:ph type="ftr" sz="quarter" idx="10"/>
          </p:nvPr>
        </p:nvSpPr>
        <p:spPr/>
        <p:txBody>
          <a:bodyPr/>
          <a:lstStyle/>
          <a:p>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hasCustomPrompt="1"/>
          </p:nvPr>
        </p:nvSpPr>
        <p:spPr>
          <a:xfrm>
            <a:off x="457200" y="1417638"/>
            <a:ext cx="3962400" cy="639762"/>
          </a:xfrm>
        </p:spPr>
        <p:txBody>
          <a:bodyPr anchor="b"/>
          <a:lstStyle>
            <a:lvl1pPr marL="0" indent="0">
              <a:buNone/>
              <a:defRPr sz="2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Item 1</a:t>
            </a:r>
          </a:p>
        </p:txBody>
      </p:sp>
      <p:sp>
        <p:nvSpPr>
          <p:cNvPr id="4" name="Content Placeholder 3"/>
          <p:cNvSpPr>
            <a:spLocks noGrp="1"/>
          </p:cNvSpPr>
          <p:nvPr>
            <p:ph sz="half" idx="2"/>
          </p:nvPr>
        </p:nvSpPr>
        <p:spPr>
          <a:xfrm>
            <a:off x="457200" y="2174875"/>
            <a:ext cx="3962400" cy="3616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p:txBody>
      </p:sp>
      <p:sp>
        <p:nvSpPr>
          <p:cNvPr id="5" name="Text Placeholder 4"/>
          <p:cNvSpPr>
            <a:spLocks noGrp="1"/>
          </p:cNvSpPr>
          <p:nvPr>
            <p:ph type="body" sz="quarter" idx="3" hasCustomPrompt="1"/>
          </p:nvPr>
        </p:nvSpPr>
        <p:spPr>
          <a:xfrm>
            <a:off x="4724400" y="1417638"/>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Item 2</a:t>
            </a:r>
          </a:p>
        </p:txBody>
      </p:sp>
      <p:sp>
        <p:nvSpPr>
          <p:cNvPr id="6" name="Content Placeholder 5"/>
          <p:cNvSpPr>
            <a:spLocks noGrp="1"/>
          </p:cNvSpPr>
          <p:nvPr>
            <p:ph sz="quarter" idx="4"/>
          </p:nvPr>
        </p:nvSpPr>
        <p:spPr>
          <a:xfrm>
            <a:off x="4724400" y="2174875"/>
            <a:ext cx="3962400" cy="3616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
        <p:nvSpPr>
          <p:cNvPr id="7" name="Footer Placeholder 6"/>
          <p:cNvSpPr>
            <a:spLocks noGrp="1"/>
          </p:cNvSpPr>
          <p:nvPr>
            <p:ph type="ftr" sz="quarter" idx="10"/>
          </p:nvPr>
        </p:nvSpPr>
        <p:spPr/>
        <p:txBody>
          <a:bodyPr/>
          <a:lstStyle/>
          <a:p>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0" y="1371601"/>
            <a:ext cx="5257800" cy="4343399"/>
          </a:xfrm>
        </p:spPr>
        <p:txBody>
          <a:bodyPr/>
          <a:lstStyle>
            <a:lvl1pPr marL="0" indent="0">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p:txBody>
      </p:sp>
      <p:sp>
        <p:nvSpPr>
          <p:cNvPr id="4" name="Text Placeholder 3"/>
          <p:cNvSpPr>
            <a:spLocks noGrp="1"/>
          </p:cNvSpPr>
          <p:nvPr>
            <p:ph type="body" sz="half" idx="2" hasCustomPrompt="1"/>
          </p:nvPr>
        </p:nvSpPr>
        <p:spPr>
          <a:xfrm>
            <a:off x="457201" y="1371601"/>
            <a:ext cx="2895600" cy="4343399"/>
          </a:xfrm>
        </p:spPr>
        <p:txBody>
          <a:bodyPr>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Caption</a:t>
            </a:r>
          </a:p>
        </p:txBody>
      </p:sp>
      <p:sp>
        <p:nvSpPr>
          <p:cNvPr id="9" name="Title 1"/>
          <p:cNvSpPr>
            <a:spLocks noGrp="1"/>
          </p:cNvSpPr>
          <p:nvPr>
            <p:ph type="title"/>
          </p:nvPr>
        </p:nvSpPr>
        <p:spPr>
          <a:xfrm>
            <a:off x="457200" y="122238"/>
            <a:ext cx="8229600" cy="868362"/>
          </a:xfrm>
        </p:spPr>
        <p:txBody>
          <a:bodyPr/>
          <a:lstStyle>
            <a:lvl1pPr>
              <a:defRPr/>
            </a:lvl1pPr>
          </a:lstStyle>
          <a:p>
            <a:r>
              <a:rPr lang="en-US" dirty="0"/>
              <a:t>Click to edit Master title style</a:t>
            </a:r>
          </a:p>
        </p:txBody>
      </p:sp>
      <p:sp>
        <p:nvSpPr>
          <p:cNvPr id="2" name="Footer Placeholder 1"/>
          <p:cNvSpPr>
            <a:spLocks noGrp="1"/>
          </p:cNvSpPr>
          <p:nvPr>
            <p:ph type="ftr" sz="quarter" idx="11"/>
          </p:nvPr>
        </p:nvSpPr>
        <p:spPr/>
        <p:txBody>
          <a:bodyPr/>
          <a:lstStyle/>
          <a:p>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429000" y="1371600"/>
            <a:ext cx="5216237" cy="4343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8" name="Title 7"/>
          <p:cNvSpPr>
            <a:spLocks noGrp="1"/>
          </p:cNvSpPr>
          <p:nvPr>
            <p:ph type="title"/>
          </p:nvPr>
        </p:nvSpPr>
        <p:spPr/>
        <p:txBody>
          <a:bodyPr/>
          <a:lstStyle/>
          <a:p>
            <a:r>
              <a:rPr lang="en-US"/>
              <a:t>Click to edit Master title style</a:t>
            </a:r>
            <a:endParaRPr lang="en-US" dirty="0"/>
          </a:p>
        </p:txBody>
      </p:sp>
      <p:sp>
        <p:nvSpPr>
          <p:cNvPr id="11" name="Text Placeholder 10"/>
          <p:cNvSpPr>
            <a:spLocks noGrp="1"/>
          </p:cNvSpPr>
          <p:nvPr>
            <p:ph type="body" sz="quarter" idx="11" hasCustomPrompt="1"/>
          </p:nvPr>
        </p:nvSpPr>
        <p:spPr>
          <a:xfrm>
            <a:off x="457200" y="1371600"/>
            <a:ext cx="2895600" cy="4343400"/>
          </a:xfrm>
        </p:spPr>
        <p:txBody>
          <a:bodyPr>
            <a:normAutofit/>
          </a:bodyPr>
          <a:lstStyle>
            <a:lvl1pPr marL="0" indent="0">
              <a:buNone/>
              <a:defRPr sz="2800"/>
            </a:lvl1pPr>
            <a:lvl2pPr marL="457200" indent="0">
              <a:buNone/>
              <a:defRPr/>
            </a:lvl2pPr>
            <a:lvl3pPr marL="914400" indent="0">
              <a:buNone/>
              <a:defRPr/>
            </a:lvl3pPr>
            <a:lvl4pPr marL="1371600" indent="0">
              <a:buNone/>
              <a:defRPr/>
            </a:lvl4pPr>
            <a:lvl5pPr marL="1828800" indent="0">
              <a:buNone/>
              <a:defRPr/>
            </a:lvl5pPr>
          </a:lstStyle>
          <a:p>
            <a:pPr lvl="0"/>
            <a:r>
              <a:rPr lang="en-US" dirty="0"/>
              <a:t>Caption</a:t>
            </a:r>
          </a:p>
        </p:txBody>
      </p:sp>
      <p:sp>
        <p:nvSpPr>
          <p:cNvPr id="2" name="Footer Placeholder 1"/>
          <p:cNvSpPr>
            <a:spLocks noGrp="1"/>
          </p:cNvSpPr>
          <p:nvPr>
            <p:ph type="ftr" sz="quarter" idx="12"/>
          </p:nvPr>
        </p:nvSpPr>
        <p:spPr/>
        <p:txBody>
          <a:body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ransition Green 1">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4889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4142508"/>
            <a:ext cx="8229600" cy="810492"/>
          </a:xfrm>
        </p:spPr>
        <p:txBody>
          <a:bodyPr/>
          <a:lstStyle>
            <a:lvl1pPr algn="l">
              <a:defRPr>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hart Slide">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vl1pPr>
          </a:lstStyle>
          <a:p>
            <a:r>
              <a:rPr lang="en-US"/>
              <a:t>Click to edit Master title style</a:t>
            </a:r>
            <a:endParaRPr lang="en-US" dirty="0"/>
          </a:p>
        </p:txBody>
      </p:sp>
      <p:sp>
        <p:nvSpPr>
          <p:cNvPr id="10" name="Chart Placeholder 9"/>
          <p:cNvSpPr>
            <a:spLocks noGrp="1"/>
          </p:cNvSpPr>
          <p:nvPr>
            <p:ph type="chart" sz="quarter" idx="11" hasCustomPrompt="1"/>
          </p:nvPr>
        </p:nvSpPr>
        <p:spPr>
          <a:xfrm>
            <a:off x="457200" y="1524000"/>
            <a:ext cx="8229600" cy="4191000"/>
          </a:xfrm>
        </p:spPr>
        <p:txBody>
          <a:bodyPr/>
          <a:lstStyle>
            <a:lvl1pPr marL="0" indent="0">
              <a:buNone/>
              <a:defRPr/>
            </a:lvl1pPr>
          </a:lstStyle>
          <a:p>
            <a:r>
              <a:rPr lang="en-US"/>
              <a:t>Click icon to add chart</a:t>
            </a:r>
            <a:endParaRPr lang="en-US" dirty="0"/>
          </a:p>
        </p:txBody>
      </p:sp>
      <p:sp>
        <p:nvSpPr>
          <p:cNvPr id="2" name="Footer Placeholder 1"/>
          <p:cNvSpPr>
            <a:spLocks noGrp="1"/>
          </p:cNvSpPr>
          <p:nvPr>
            <p:ph type="ftr" sz="quarter" idx="12"/>
          </p:nvPr>
        </p:nvSpPr>
        <p:spPr/>
        <p:txBody>
          <a:bodyPr/>
          <a:lstStyle/>
          <a:p>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hart and Caption Slide">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vl1pPr>
          </a:lstStyle>
          <a:p>
            <a:r>
              <a:rPr lang="en-US"/>
              <a:t>Click to edit Master title style</a:t>
            </a:r>
            <a:endParaRPr lang="en-US" dirty="0"/>
          </a:p>
        </p:txBody>
      </p:sp>
      <p:sp>
        <p:nvSpPr>
          <p:cNvPr id="10" name="Chart Placeholder 9"/>
          <p:cNvSpPr>
            <a:spLocks noGrp="1"/>
          </p:cNvSpPr>
          <p:nvPr>
            <p:ph type="chart" sz="quarter" idx="11" hasCustomPrompt="1"/>
          </p:nvPr>
        </p:nvSpPr>
        <p:spPr>
          <a:xfrm>
            <a:off x="3048000" y="1524000"/>
            <a:ext cx="5638800" cy="4191000"/>
          </a:xfrm>
        </p:spPr>
        <p:txBody>
          <a:bodyPr/>
          <a:lstStyle>
            <a:lvl1pPr marL="0" indent="0">
              <a:buNone/>
              <a:defRPr/>
            </a:lvl1pPr>
          </a:lstStyle>
          <a:p>
            <a:r>
              <a:rPr lang="en-US"/>
              <a:t>Click icon to add chart</a:t>
            </a:r>
            <a:endParaRPr lang="en-US" dirty="0"/>
          </a:p>
        </p:txBody>
      </p:sp>
      <p:sp>
        <p:nvSpPr>
          <p:cNvPr id="3" name="Text Placeholder 2"/>
          <p:cNvSpPr>
            <a:spLocks noGrp="1"/>
          </p:cNvSpPr>
          <p:nvPr>
            <p:ph type="body" sz="quarter" idx="12" hasCustomPrompt="1"/>
          </p:nvPr>
        </p:nvSpPr>
        <p:spPr>
          <a:xfrm>
            <a:off x="457200" y="1524000"/>
            <a:ext cx="2514600" cy="4191000"/>
          </a:xfrm>
        </p:spPr>
        <p:txBody>
          <a:bodyPr/>
          <a:lstStyle>
            <a:lvl1pPr marL="0" indent="0">
              <a:buNone/>
              <a:defRPr/>
            </a:lvl1pPr>
          </a:lstStyle>
          <a:p>
            <a:pPr lvl="0"/>
            <a:r>
              <a:rPr lang="en-US" dirty="0"/>
              <a:t>Caption</a:t>
            </a:r>
          </a:p>
        </p:txBody>
      </p:sp>
      <p:sp>
        <p:nvSpPr>
          <p:cNvPr id="2" name="Footer Placeholder 1"/>
          <p:cNvSpPr>
            <a:spLocks noGrp="1"/>
          </p:cNvSpPr>
          <p:nvPr>
            <p:ph type="ftr" sz="quarter" idx="13"/>
          </p:nvPr>
        </p:nvSpPr>
        <p:spPr/>
        <p:txBody>
          <a:bodyPr/>
          <a:lstStyle/>
          <a:p>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able Slide">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vl1pPr>
          </a:lstStyle>
          <a:p>
            <a:r>
              <a:rPr lang="en-US"/>
              <a:t>Click to edit Master title style</a:t>
            </a:r>
            <a:endParaRPr lang="en-US" dirty="0"/>
          </a:p>
        </p:txBody>
      </p:sp>
      <p:sp>
        <p:nvSpPr>
          <p:cNvPr id="5" name="Table Placeholder 4"/>
          <p:cNvSpPr>
            <a:spLocks noGrp="1"/>
          </p:cNvSpPr>
          <p:nvPr>
            <p:ph type="tbl" sz="quarter" idx="11" hasCustomPrompt="1"/>
          </p:nvPr>
        </p:nvSpPr>
        <p:spPr>
          <a:xfrm>
            <a:off x="457200" y="1524000"/>
            <a:ext cx="8229600" cy="4191000"/>
          </a:xfrm>
        </p:spPr>
        <p:txBody>
          <a:bodyPr/>
          <a:lstStyle>
            <a:lvl1pPr marL="0" indent="0">
              <a:buNone/>
              <a:defRPr/>
            </a:lvl1pPr>
          </a:lstStyle>
          <a:p>
            <a:r>
              <a:rPr lang="en-US"/>
              <a:t>Click icon to add table</a:t>
            </a:r>
            <a:endParaRPr lang="en-US" dirty="0"/>
          </a:p>
        </p:txBody>
      </p:sp>
      <p:sp>
        <p:nvSpPr>
          <p:cNvPr id="2" name="Footer Placeholder 1"/>
          <p:cNvSpPr>
            <a:spLocks noGrp="1"/>
          </p:cNvSpPr>
          <p:nvPr>
            <p:ph type="ftr" sz="quarter" idx="12"/>
          </p:nvPr>
        </p:nvSpPr>
        <p:spPr/>
        <p:txBody>
          <a:bodyPr/>
          <a:lstStyle/>
          <a:p>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able and Caption Slide">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vl1pPr>
          </a:lstStyle>
          <a:p>
            <a:r>
              <a:rPr lang="en-US"/>
              <a:t>Click to edit Master title style</a:t>
            </a:r>
            <a:endParaRPr lang="en-US" dirty="0"/>
          </a:p>
        </p:txBody>
      </p:sp>
      <p:sp>
        <p:nvSpPr>
          <p:cNvPr id="3" name="Text Placeholder 2"/>
          <p:cNvSpPr>
            <a:spLocks noGrp="1"/>
          </p:cNvSpPr>
          <p:nvPr>
            <p:ph type="body" sz="quarter" idx="12" hasCustomPrompt="1"/>
          </p:nvPr>
        </p:nvSpPr>
        <p:spPr>
          <a:xfrm>
            <a:off x="457200" y="1524000"/>
            <a:ext cx="2514600" cy="3733800"/>
          </a:xfrm>
        </p:spPr>
        <p:txBody>
          <a:bodyPr/>
          <a:lstStyle>
            <a:lvl1pPr marL="0" indent="0">
              <a:buNone/>
              <a:defRPr/>
            </a:lvl1pPr>
          </a:lstStyle>
          <a:p>
            <a:pPr lvl="0"/>
            <a:r>
              <a:rPr lang="en-US" dirty="0"/>
              <a:t>Caption</a:t>
            </a:r>
          </a:p>
        </p:txBody>
      </p:sp>
      <p:sp>
        <p:nvSpPr>
          <p:cNvPr id="4" name="Table Placeholder 3"/>
          <p:cNvSpPr>
            <a:spLocks noGrp="1"/>
          </p:cNvSpPr>
          <p:nvPr>
            <p:ph type="tbl" sz="quarter" idx="13" hasCustomPrompt="1"/>
          </p:nvPr>
        </p:nvSpPr>
        <p:spPr>
          <a:xfrm>
            <a:off x="3048000" y="1524000"/>
            <a:ext cx="5638800" cy="3733800"/>
          </a:xfrm>
        </p:spPr>
        <p:txBody>
          <a:bodyPr/>
          <a:lstStyle>
            <a:lvl1pPr marL="0" indent="0">
              <a:buNone/>
              <a:defRPr/>
            </a:lvl1pPr>
          </a:lstStyle>
          <a:p>
            <a:r>
              <a:rPr lang="en-US"/>
              <a:t>Click icon to add table</a:t>
            </a:r>
            <a:endParaRPr lang="en-US" dirty="0"/>
          </a:p>
        </p:txBody>
      </p:sp>
      <p:sp>
        <p:nvSpPr>
          <p:cNvPr id="2" name="Footer Placeholder 1"/>
          <p:cNvSpPr>
            <a:spLocks noGrp="1"/>
          </p:cNvSpPr>
          <p:nvPr>
            <p:ph type="ftr" sz="quarter" idx="14"/>
          </p:nvPr>
        </p:nvSpPr>
        <p:spPr/>
        <p:txBody>
          <a:bodyPr/>
          <a:lstStyle/>
          <a:p>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No Blue - 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190999"/>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4" name="Title 3"/>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5" name="Footer Placeholder 4"/>
          <p:cNvSpPr>
            <a:spLocks noGrp="1"/>
          </p:cNvSpPr>
          <p:nvPr>
            <p:ph type="ftr" sz="quarter" idx="11"/>
          </p:nvPr>
        </p:nvSpPr>
        <p:spPr/>
        <p:txBody>
          <a:bodyPr/>
          <a:lstStyle/>
          <a:p>
            <a:endParaRPr lang="en-US" dirty="0"/>
          </a:p>
        </p:txBody>
      </p:sp>
      <p:pic>
        <p:nvPicPr>
          <p:cNvPr id="6" name="Picture 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353568" y="5881260"/>
            <a:ext cx="1219200" cy="869343"/>
          </a:xfrm>
          <a:prstGeom prst="rect">
            <a:avLst/>
          </a:prstGeom>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FINAL SLIDE">
    <p:spTree>
      <p:nvGrpSpPr>
        <p:cNvPr id="1" name=""/>
        <p:cNvGrpSpPr/>
        <p:nvPr/>
      </p:nvGrpSpPr>
      <p:grpSpPr>
        <a:xfrm>
          <a:off x="0" y="0"/>
          <a:ext cx="0" cy="0"/>
          <a:chOff x="0" y="0"/>
          <a:chExt cx="0" cy="0"/>
        </a:xfrm>
      </p:grpSpPr>
      <p:pic>
        <p:nvPicPr>
          <p:cNvPr id="11266" name="Picture 2" descr="E:\POWERPOINT\PPT\Original\IMA_Logo-Tag.jpg"/>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2754376" y="890345"/>
            <a:ext cx="3635247" cy="124325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userDrawn="1"/>
        </p:nvSpPr>
        <p:spPr>
          <a:xfrm>
            <a:off x="2057400" y="2842729"/>
            <a:ext cx="5029200" cy="2262671"/>
          </a:xfrm>
          <a:prstGeom prst="rect">
            <a:avLst/>
          </a:prstGeom>
        </p:spPr>
        <p:txBody>
          <a:bodyPr>
            <a:spAutoFit/>
          </a:bodyPr>
          <a:lstStyle/>
          <a:p>
            <a:pPr algn="ctr">
              <a:lnSpc>
                <a:spcPct val="150000"/>
              </a:lnSpc>
              <a:buFontTx/>
              <a:buNone/>
            </a:pPr>
            <a:r>
              <a:rPr lang="en-US" altLang="en-US" sz="1600" b="0" dirty="0"/>
              <a:t>10 Paragon Drive, Suite 1</a:t>
            </a:r>
          </a:p>
          <a:p>
            <a:pPr algn="ctr">
              <a:lnSpc>
                <a:spcPct val="150000"/>
              </a:lnSpc>
              <a:buFontTx/>
              <a:buNone/>
            </a:pPr>
            <a:r>
              <a:rPr lang="en-US" altLang="en-US" sz="1600" b="0" dirty="0"/>
              <a:t>Montvale, New Jersey </a:t>
            </a:r>
          </a:p>
          <a:p>
            <a:pPr algn="ctr">
              <a:lnSpc>
                <a:spcPct val="150000"/>
              </a:lnSpc>
              <a:buFontTx/>
              <a:buNone/>
            </a:pPr>
            <a:r>
              <a:rPr lang="en-US" altLang="en-US" sz="1600" b="0" dirty="0"/>
              <a:t>07645-1760</a:t>
            </a:r>
            <a:r>
              <a:rPr lang="en-US" altLang="en-US" sz="1600" b="0" baseline="0" dirty="0"/>
              <a:t>  </a:t>
            </a:r>
          </a:p>
          <a:p>
            <a:pPr algn="ctr">
              <a:lnSpc>
                <a:spcPct val="150000"/>
              </a:lnSpc>
              <a:buFontTx/>
              <a:buNone/>
            </a:pPr>
            <a:r>
              <a:rPr lang="en-US" altLang="en-US" sz="1600" b="0" baseline="0" dirty="0"/>
              <a:t> </a:t>
            </a:r>
            <a:r>
              <a:rPr lang="en-US" altLang="en-US" sz="1600" b="0" dirty="0"/>
              <a:t>U.S.A.</a:t>
            </a:r>
          </a:p>
          <a:p>
            <a:pPr algn="ctr">
              <a:lnSpc>
                <a:spcPct val="150000"/>
              </a:lnSpc>
              <a:buFontTx/>
              <a:buNone/>
            </a:pPr>
            <a:r>
              <a:rPr lang="en-US" altLang="en-US" sz="1600" b="0" dirty="0"/>
              <a:t>(800) 638-4427</a:t>
            </a:r>
          </a:p>
          <a:p>
            <a:pPr algn="ctr">
              <a:lnSpc>
                <a:spcPct val="150000"/>
              </a:lnSpc>
              <a:buFontTx/>
              <a:buNone/>
            </a:pPr>
            <a:r>
              <a:rPr lang="en-US" altLang="en-US" sz="1600" b="0" dirty="0"/>
              <a:t>(201) 573-9000</a:t>
            </a:r>
          </a:p>
        </p:txBody>
      </p:sp>
      <p:pic>
        <p:nvPicPr>
          <p:cNvPr id="11267" name="Picture 3" descr="C:\Users\cucaja\Desktop\twitter.png">
            <a:hlinkClick r:id="rId3"/>
          </p:cNvPr>
          <p:cNvPicPr>
            <a:picLocks noChangeAspect="1" noChangeArrowheads="1"/>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3404616" y="5850293"/>
            <a:ext cx="551810" cy="551810"/>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C:\Users\cucaja\Desktop\youtube.png">
            <a:hlinkClick r:id="rId5"/>
          </p:cNvPr>
          <p:cNvPicPr>
            <a:picLocks noChangeAspect="1" noChangeArrowheads="1"/>
          </p:cNvPicPr>
          <p:nvPr userDrawn="1"/>
        </p:nvPicPr>
        <p:blipFill>
          <a:blip r:embed="rId6" cstate="email">
            <a:extLst>
              <a:ext uri="{28A0092B-C50C-407E-A947-70E740481C1C}">
                <a14:useLocalDpi xmlns:a14="http://schemas.microsoft.com/office/drawing/2010/main" val="0"/>
              </a:ext>
            </a:extLst>
          </a:blip>
          <a:srcRect/>
          <a:stretch>
            <a:fillRect/>
          </a:stretch>
        </p:blipFill>
        <p:spPr bwMode="auto">
          <a:xfrm>
            <a:off x="7062216" y="5822703"/>
            <a:ext cx="606991" cy="606991"/>
          </a:xfrm>
          <a:prstGeom prst="rect">
            <a:avLst/>
          </a:prstGeom>
          <a:noFill/>
          <a:extLst>
            <a:ext uri="{909E8E84-426E-40DD-AFC4-6F175D3DCCD1}">
              <a14:hiddenFill xmlns:a14="http://schemas.microsoft.com/office/drawing/2010/main">
                <a:solidFill>
                  <a:srgbClr val="FFFFFF"/>
                </a:solidFill>
              </a14:hiddenFill>
            </a:ext>
          </a:extLst>
        </p:spPr>
      </p:pic>
      <p:pic>
        <p:nvPicPr>
          <p:cNvPr id="11269" name="Picture 5" descr="C:\Users\cucaja\Desktop\facebook.png">
            <a:hlinkClick r:id="rId7"/>
          </p:cNvPr>
          <p:cNvPicPr>
            <a:picLocks noChangeAspect="1" noChangeArrowheads="1"/>
          </p:cNvPicPr>
          <p:nvPr userDrawn="1"/>
        </p:nvPicPr>
        <p:blipFill>
          <a:blip r:embed="rId8" cstate="email">
            <a:extLst>
              <a:ext uri="{28A0092B-C50C-407E-A947-70E740481C1C}">
                <a14:useLocalDpi xmlns:a14="http://schemas.microsoft.com/office/drawing/2010/main" val="0"/>
              </a:ext>
            </a:extLst>
          </a:blip>
          <a:srcRect/>
          <a:stretch>
            <a:fillRect/>
          </a:stretch>
        </p:blipFill>
        <p:spPr bwMode="auto">
          <a:xfrm>
            <a:off x="1575816" y="5850293"/>
            <a:ext cx="551810" cy="551810"/>
          </a:xfrm>
          <a:prstGeom prst="rect">
            <a:avLst/>
          </a:prstGeom>
          <a:noFill/>
          <a:extLst>
            <a:ext uri="{909E8E84-426E-40DD-AFC4-6F175D3DCCD1}">
              <a14:hiddenFill xmlns:a14="http://schemas.microsoft.com/office/drawing/2010/main">
                <a:solidFill>
                  <a:srgbClr val="FFFFFF"/>
                </a:solidFill>
              </a14:hiddenFill>
            </a:ext>
          </a:extLst>
        </p:spPr>
      </p:pic>
      <p:pic>
        <p:nvPicPr>
          <p:cNvPr id="11270" name="Picture 6" descr="C:\Users\cucaja\Desktop\linkedIn.png">
            <a:hlinkClick r:id="rId9"/>
          </p:cNvPr>
          <p:cNvPicPr>
            <a:picLocks noChangeAspect="1" noChangeArrowheads="1"/>
          </p:cNvPicPr>
          <p:nvPr userDrawn="1"/>
        </p:nvPicPr>
        <p:blipFill>
          <a:blip r:embed="rId10" cstate="email">
            <a:extLst>
              <a:ext uri="{28A0092B-C50C-407E-A947-70E740481C1C}">
                <a14:useLocalDpi xmlns:a14="http://schemas.microsoft.com/office/drawing/2010/main" val="0"/>
              </a:ext>
            </a:extLst>
          </a:blip>
          <a:srcRect/>
          <a:stretch>
            <a:fillRect/>
          </a:stretch>
        </p:blipFill>
        <p:spPr bwMode="auto">
          <a:xfrm>
            <a:off x="5338511" y="5850293"/>
            <a:ext cx="551810" cy="55181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FINAL SLIDE NO TEXT">
    <p:spTree>
      <p:nvGrpSpPr>
        <p:cNvPr id="1" name=""/>
        <p:cNvGrpSpPr/>
        <p:nvPr/>
      </p:nvGrpSpPr>
      <p:grpSpPr>
        <a:xfrm>
          <a:off x="0" y="0"/>
          <a:ext cx="0" cy="0"/>
          <a:chOff x="0" y="0"/>
          <a:chExt cx="0" cy="0"/>
        </a:xfrm>
      </p:grpSpPr>
      <p:pic>
        <p:nvPicPr>
          <p:cNvPr id="11267" name="Picture 3" descr="C:\Users\cucaja\Desktop\twitter.png">
            <a:hlinkClick r:id="rId2"/>
          </p:cNvPr>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3404616" y="5850293"/>
            <a:ext cx="551810" cy="551810"/>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C:\Users\cucaja\Desktop\youtube.png">
            <a:hlinkClick r:id="rId4"/>
          </p:cNvPr>
          <p:cNvPicPr>
            <a:picLocks noChangeAspect="1" noChangeArrowheads="1"/>
          </p:cNvPicPr>
          <p:nvPr userDrawn="1"/>
        </p:nvPicPr>
        <p:blipFill>
          <a:blip r:embed="rId5" cstate="email">
            <a:extLst>
              <a:ext uri="{28A0092B-C50C-407E-A947-70E740481C1C}">
                <a14:useLocalDpi xmlns:a14="http://schemas.microsoft.com/office/drawing/2010/main" val="0"/>
              </a:ext>
            </a:extLst>
          </a:blip>
          <a:srcRect/>
          <a:stretch>
            <a:fillRect/>
          </a:stretch>
        </p:blipFill>
        <p:spPr bwMode="auto">
          <a:xfrm>
            <a:off x="7062216" y="5822703"/>
            <a:ext cx="606991" cy="606991"/>
          </a:xfrm>
          <a:prstGeom prst="rect">
            <a:avLst/>
          </a:prstGeom>
          <a:noFill/>
          <a:extLst>
            <a:ext uri="{909E8E84-426E-40DD-AFC4-6F175D3DCCD1}">
              <a14:hiddenFill xmlns:a14="http://schemas.microsoft.com/office/drawing/2010/main">
                <a:solidFill>
                  <a:srgbClr val="FFFFFF"/>
                </a:solidFill>
              </a14:hiddenFill>
            </a:ext>
          </a:extLst>
        </p:spPr>
      </p:pic>
      <p:pic>
        <p:nvPicPr>
          <p:cNvPr id="11269" name="Picture 5" descr="C:\Users\cucaja\Desktop\facebook.png">
            <a:hlinkClick r:id="rId6"/>
          </p:cNvPr>
          <p:cNvPicPr>
            <a:picLocks noChangeAspect="1" noChangeArrowheads="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575816" y="5850293"/>
            <a:ext cx="551810" cy="551810"/>
          </a:xfrm>
          <a:prstGeom prst="rect">
            <a:avLst/>
          </a:prstGeom>
          <a:noFill/>
          <a:extLst>
            <a:ext uri="{909E8E84-426E-40DD-AFC4-6F175D3DCCD1}">
              <a14:hiddenFill xmlns:a14="http://schemas.microsoft.com/office/drawing/2010/main">
                <a:solidFill>
                  <a:srgbClr val="FFFFFF"/>
                </a:solidFill>
              </a14:hiddenFill>
            </a:ext>
          </a:extLst>
        </p:spPr>
      </p:pic>
      <p:pic>
        <p:nvPicPr>
          <p:cNvPr id="11270" name="Picture 6" descr="C:\Users\cucaja\Desktop\linkedIn.png">
            <a:hlinkClick r:id="rId8"/>
          </p:cNvPr>
          <p:cNvPicPr>
            <a:picLocks noChangeAspect="1" noChangeArrowheads="1"/>
          </p:cNvPicPr>
          <p:nvPr userDrawn="1"/>
        </p:nvPicPr>
        <p:blipFill>
          <a:blip r:embed="rId9" cstate="email">
            <a:extLst>
              <a:ext uri="{28A0092B-C50C-407E-A947-70E740481C1C}">
                <a14:useLocalDpi xmlns:a14="http://schemas.microsoft.com/office/drawing/2010/main" val="0"/>
              </a:ext>
            </a:extLst>
          </a:blip>
          <a:srcRect/>
          <a:stretch>
            <a:fillRect/>
          </a:stretch>
        </p:blipFill>
        <p:spPr bwMode="auto">
          <a:xfrm>
            <a:off x="5338511" y="5850293"/>
            <a:ext cx="551810" cy="55181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E:\POWERPOINT\PPT\Original\IMA_Logo-Tag.jpg"/>
          <p:cNvPicPr>
            <a:picLocks noChangeAspect="1" noChangeArrowheads="1"/>
          </p:cNvPicPr>
          <p:nvPr userDrawn="1"/>
        </p:nvPicPr>
        <p:blipFill>
          <a:blip r:embed="rId10" cstate="email">
            <a:extLst>
              <a:ext uri="{28A0092B-C50C-407E-A947-70E740481C1C}">
                <a14:useLocalDpi xmlns:a14="http://schemas.microsoft.com/office/drawing/2010/main" val="0"/>
              </a:ext>
            </a:extLst>
          </a:blip>
          <a:srcRect/>
          <a:stretch>
            <a:fillRect/>
          </a:stretch>
        </p:blipFill>
        <p:spPr bwMode="auto">
          <a:xfrm>
            <a:off x="2754376" y="890345"/>
            <a:ext cx="3635247" cy="124325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ransition Green 2">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BFD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4142508"/>
            <a:ext cx="8229600" cy="810492"/>
          </a:xfrm>
        </p:spPr>
        <p:txBody>
          <a:bodyPr/>
          <a:lstStyle>
            <a:lvl1pPr algn="l">
              <a:defRPr>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ransition Blue2">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0079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4142508"/>
            <a:ext cx="8229600" cy="810492"/>
          </a:xfrm>
        </p:spPr>
        <p:txBody>
          <a:bodyPr/>
          <a:lstStyle>
            <a:lvl1pPr algn="l">
              <a:defRPr>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ransition Green 3">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73C6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4142508"/>
            <a:ext cx="8229600" cy="810492"/>
          </a:xfrm>
        </p:spPr>
        <p:txBody>
          <a:bodyPr/>
          <a:lstStyle>
            <a:lvl1pPr algn="l">
              <a:defRPr>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ransition Blue3">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65B1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4142508"/>
            <a:ext cx="8229600" cy="810492"/>
          </a:xfrm>
        </p:spPr>
        <p:txBody>
          <a:bodyPr/>
          <a:lstStyle>
            <a:lvl1pPr algn="l">
              <a:defRPr>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ransition Gray 1">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7170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4142508"/>
            <a:ext cx="8229600" cy="810492"/>
          </a:xfrm>
        </p:spPr>
        <p:txBody>
          <a:bodyPr/>
          <a:lstStyle>
            <a:lvl1pPr algn="l">
              <a:defRPr>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ransition Gray 2">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918D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4142508"/>
            <a:ext cx="8229600" cy="810492"/>
          </a:xfrm>
        </p:spPr>
        <p:txBody>
          <a:bodyPr/>
          <a:lstStyle>
            <a:lvl1pPr algn="l">
              <a:defRPr>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ransition Gray 3">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D1CD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4142508"/>
            <a:ext cx="8229600" cy="810492"/>
          </a:xfrm>
        </p:spPr>
        <p:txBody>
          <a:bodyPr/>
          <a:lstStyle>
            <a:lvl1pPr algn="l">
              <a:defRPr>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1.jpe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810000"/>
            <a:ext cx="8229600" cy="1039092"/>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p:nvPicPr>
        <p:blipFill>
          <a:blip r:embed="rId16" cstate="email">
            <a:extLst>
              <a:ext uri="{28A0092B-C50C-407E-A947-70E740481C1C}">
                <a14:useLocalDpi xmlns:a14="http://schemas.microsoft.com/office/drawing/2010/main" val="0"/>
              </a:ext>
            </a:extLst>
          </a:blip>
          <a:stretch>
            <a:fillRect/>
          </a:stretch>
        </p:blipFill>
        <p:spPr>
          <a:xfrm>
            <a:off x="353568" y="5881260"/>
            <a:ext cx="1219200" cy="869343"/>
          </a:xfrm>
          <a:prstGeom prst="rect">
            <a:avLst/>
          </a:prstGeom>
        </p:spPr>
      </p:pic>
      <p:sp>
        <p:nvSpPr>
          <p:cNvPr id="10" name="Rectangle 9"/>
          <p:cNvSpPr/>
          <p:nvPr/>
        </p:nvSpPr>
        <p:spPr>
          <a:xfrm>
            <a:off x="0" y="0"/>
            <a:ext cx="9144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p:cNvSpPr>
            <a:spLocks noGrp="1"/>
          </p:cNvSpPr>
          <p:nvPr>
            <p:ph type="ftr" sz="quarter" idx="3"/>
          </p:nvPr>
        </p:nvSpPr>
        <p:spPr>
          <a:xfrm>
            <a:off x="7239000" y="6324600"/>
            <a:ext cx="1447800" cy="381000"/>
          </a:xfrm>
          <a:prstGeom prst="rect">
            <a:avLst/>
          </a:prstGeom>
        </p:spPr>
        <p:txBody>
          <a:bodyPr vert="horz" lIns="91440" tIns="45720" rIns="91440" bIns="45720" rtlCol="0" anchor="ctr"/>
          <a:lstStyle>
            <a:lvl1pPr algn="r">
              <a:defRPr sz="1200" b="1">
                <a:solidFill>
                  <a:schemeClr val="accent4"/>
                </a:solidFill>
                <a:latin typeface="Arial" panose="020B0604020202020204" pitchFamily="34" charset="0"/>
                <a:cs typeface="Arial" panose="020B0604020202020204" pitchFamily="34" charset="0"/>
              </a:defRPr>
            </a:lvl1pPr>
          </a:lstStyle>
          <a:p>
            <a:endParaRPr lang="en-US" dirty="0"/>
          </a:p>
        </p:txBody>
      </p:sp>
      <p:sp>
        <p:nvSpPr>
          <p:cNvPr id="2" name="Title Placeholder 1"/>
          <p:cNvSpPr>
            <a:spLocks noGrp="1"/>
          </p:cNvSpPr>
          <p:nvPr>
            <p:ph type="title"/>
          </p:nvPr>
        </p:nvSpPr>
        <p:spPr>
          <a:xfrm>
            <a:off x="457200" y="122238"/>
            <a:ext cx="8229600" cy="868362"/>
          </a:xfrm>
          <a:prstGeom prst="rect">
            <a:avLst/>
          </a:prstGeom>
        </p:spPr>
        <p:txBody>
          <a:bodyPr vert="horz" lIns="91440" tIns="45720" rIns="91440" bIns="45720" rtlCol="0" anchor="ctr">
            <a:normAutofit/>
          </a:bodyPr>
          <a:lstStyle/>
          <a:p>
            <a:r>
              <a:rPr lang="en-US" dirty="0"/>
              <a:t>Click to edit Master title</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hf sldNum="0" hdr="0" dt="0"/>
  <p:txStyles>
    <p:titleStyle>
      <a:lvl1pPr algn="l" defTabSz="914400" rtl="0" eaLnBrk="1" latinLnBrk="0" hangingPunct="1">
        <a:spcBef>
          <a:spcPct val="0"/>
        </a:spcBef>
        <a:buNone/>
        <a:defRPr sz="3600" kern="1200">
          <a:solidFill>
            <a:schemeClr val="bg1"/>
          </a:solidFill>
          <a:latin typeface="Arial" panose="020B0604020202020204" pitchFamily="34" charset="0"/>
          <a:ea typeface="+mj-ea"/>
          <a:cs typeface="Arial" panose="020B0604020202020204" pitchFamily="34" charset="0"/>
        </a:defRPr>
      </a:lvl1pPr>
    </p:titleStyle>
    <p:bodyStyle>
      <a:lvl1pPr marL="457200" indent="-457200" algn="l" defTabSz="914400" rtl="0" eaLnBrk="1" latinLnBrk="0" hangingPunct="1">
        <a:spcBef>
          <a:spcPct val="20000"/>
        </a:spcBef>
        <a:buFont typeface="Wingdings" panose="05000000000000000000" pitchFamily="2" charset="2"/>
        <a:buChar char="§"/>
        <a:defRPr sz="3200" kern="1200">
          <a:solidFill>
            <a:schemeClr val="tx1"/>
          </a:solidFill>
          <a:latin typeface="Arial" panose="020B0604020202020204" pitchFamily="34" charset="0"/>
          <a:ea typeface="+mn-ea"/>
          <a:cs typeface="Arial" panose="020B0604020202020204" pitchFamily="34" charset="0"/>
        </a:defRPr>
      </a:lvl1pPr>
      <a:lvl2pPr marL="914400" indent="-457200" algn="l" defTabSz="914400" rtl="0" eaLnBrk="1" latinLnBrk="0" hangingPunct="1">
        <a:spcBef>
          <a:spcPct val="20000"/>
        </a:spcBef>
        <a:buFont typeface="Wingdings" panose="05000000000000000000" pitchFamily="2" charset="2"/>
        <a:buChar char="§"/>
        <a:defRPr sz="2800" kern="1200">
          <a:solidFill>
            <a:schemeClr val="tx1"/>
          </a:solidFill>
          <a:latin typeface="Arial" panose="020B0604020202020204" pitchFamily="34" charset="0"/>
          <a:ea typeface="+mn-ea"/>
          <a:cs typeface="Arial" panose="020B0604020202020204" pitchFamily="34" charset="0"/>
        </a:defRPr>
      </a:lvl2pPr>
      <a:lvl3pPr marL="1257300" indent="-342900" algn="l" defTabSz="914400" rtl="0" eaLnBrk="1" latinLnBrk="0" hangingPunct="1">
        <a:spcBef>
          <a:spcPct val="20000"/>
        </a:spcBef>
        <a:buFont typeface="Wingdings" panose="05000000000000000000" pitchFamily="2" charset="2"/>
        <a:buChar char="§"/>
        <a:defRPr sz="2400" kern="1200">
          <a:solidFill>
            <a:schemeClr val="tx1"/>
          </a:solidFill>
          <a:latin typeface="Arial" panose="020B0604020202020204" pitchFamily="34" charset="0"/>
          <a:ea typeface="+mn-ea"/>
          <a:cs typeface="Arial" panose="020B0604020202020204" pitchFamily="34" charset="0"/>
        </a:defRPr>
      </a:lvl3pPr>
      <a:lvl4pPr marL="1714500" indent="-342900" algn="l" defTabSz="914400" rtl="0" eaLnBrk="1" latinLnBrk="0" hangingPunct="1">
        <a:spcBef>
          <a:spcPct val="20000"/>
        </a:spcBef>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4pPr>
      <a:lvl5pPr marL="2171700" indent="-342900" algn="l" defTabSz="914400" rtl="0" eaLnBrk="1" latinLnBrk="0" hangingPunct="1">
        <a:spcBef>
          <a:spcPct val="20000"/>
        </a:spcBef>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cstate="screen"/>
          <a:stretch>
            <a:fillRect/>
          </a:stretch>
        </p:blipFill>
        <p:spPr>
          <a:xfrm>
            <a:off x="353568" y="5881260"/>
            <a:ext cx="1219200" cy="869343"/>
          </a:xfrm>
          <a:prstGeom prst="rect">
            <a:avLst/>
          </a:prstGeom>
        </p:spPr>
      </p:pic>
      <p:sp>
        <p:nvSpPr>
          <p:cNvPr id="10" name="Rectangle 9"/>
          <p:cNvSpPr/>
          <p:nvPr userDrawn="1"/>
        </p:nvSpPr>
        <p:spPr>
          <a:xfrm>
            <a:off x="0" y="0"/>
            <a:ext cx="9144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
        <p:nvSpPr>
          <p:cNvPr id="4" name="Footer Placeholder 3"/>
          <p:cNvSpPr>
            <a:spLocks noGrp="1"/>
          </p:cNvSpPr>
          <p:nvPr>
            <p:ph type="ftr" sz="quarter" idx="3"/>
          </p:nvPr>
        </p:nvSpPr>
        <p:spPr>
          <a:xfrm>
            <a:off x="7239000" y="6324600"/>
            <a:ext cx="1447800" cy="381000"/>
          </a:xfrm>
          <a:prstGeom prst="rect">
            <a:avLst/>
          </a:prstGeom>
        </p:spPr>
        <p:txBody>
          <a:bodyPr vert="horz" lIns="91440" tIns="45720" rIns="91440" bIns="45720" rtlCol="0" anchor="ctr"/>
          <a:lstStyle>
            <a:lvl1pPr algn="r">
              <a:defRPr sz="1200" b="1">
                <a:solidFill>
                  <a:schemeClr val="accent4"/>
                </a:solidFill>
                <a:latin typeface="Arial" panose="020B0604020202020204" pitchFamily="34" charset="0"/>
                <a:cs typeface="Arial" panose="020B0604020202020204" pitchFamily="34" charset="0"/>
              </a:defRPr>
            </a:lvl1pPr>
          </a:lstStyle>
          <a:p>
            <a:pPr fontAlgn="base">
              <a:spcBef>
                <a:spcPct val="0"/>
              </a:spcBef>
              <a:spcAft>
                <a:spcPct val="0"/>
              </a:spcAft>
            </a:pPr>
            <a:endParaRPr lang="en-US" dirty="0">
              <a:solidFill>
                <a:srgbClr val="498974"/>
              </a:solidFill>
            </a:endParaRPr>
          </a:p>
        </p:txBody>
      </p:sp>
      <p:sp>
        <p:nvSpPr>
          <p:cNvPr id="2" name="Title Placeholder 1"/>
          <p:cNvSpPr>
            <a:spLocks noGrp="1"/>
          </p:cNvSpPr>
          <p:nvPr>
            <p:ph type="title"/>
          </p:nvPr>
        </p:nvSpPr>
        <p:spPr>
          <a:xfrm>
            <a:off x="457200" y="122238"/>
            <a:ext cx="8229600" cy="868362"/>
          </a:xfrm>
          <a:prstGeom prst="rect">
            <a:avLst/>
          </a:prstGeom>
        </p:spPr>
        <p:txBody>
          <a:bodyPr vert="horz" lIns="91440" tIns="45720" rIns="91440" bIns="45720" rtlCol="0" anchor="ctr">
            <a:normAutofit/>
          </a:bodyPr>
          <a:lstStyle/>
          <a:p>
            <a:r>
              <a:rPr lang="en-US" dirty="0"/>
              <a:t>Click to edit Master title</a:t>
            </a:r>
          </a:p>
        </p:txBody>
      </p:sp>
      <p:pic>
        <p:nvPicPr>
          <p:cNvPr id="7" name="Picture 16" descr="CMA_Logo"/>
          <p:cNvPicPr>
            <a:picLocks noChangeAspect="1" noChangeArrowheads="1"/>
          </p:cNvPicPr>
          <p:nvPr userDrawn="1"/>
        </p:nvPicPr>
        <p:blipFill>
          <a:blip r:embed="rId3" cstate="screen"/>
          <a:srcRect/>
          <a:stretch>
            <a:fillRect/>
          </a:stretch>
        </p:blipFill>
        <p:spPr bwMode="auto">
          <a:xfrm>
            <a:off x="381000" y="5843588"/>
            <a:ext cx="2971800" cy="10144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hf sldNum="0" hdr="0" dt="0"/>
  <p:txStyles>
    <p:titleStyle>
      <a:lvl1pPr algn="l" defTabSz="914400" rtl="0" eaLnBrk="1" latinLnBrk="0" hangingPunct="1">
        <a:spcBef>
          <a:spcPct val="0"/>
        </a:spcBef>
        <a:buNone/>
        <a:defRPr sz="3600" kern="1200">
          <a:solidFill>
            <a:schemeClr val="bg1"/>
          </a:solidFill>
          <a:latin typeface="Arial" panose="020B0604020202020204" pitchFamily="34" charset="0"/>
          <a:ea typeface="+mj-ea"/>
          <a:cs typeface="Arial" panose="020B0604020202020204" pitchFamily="34" charset="0"/>
        </a:defRPr>
      </a:lvl1pPr>
    </p:titleStyle>
    <p:bodyStyle>
      <a:lvl1pPr marL="457200" indent="-457200" algn="l" defTabSz="914400" rtl="0" eaLnBrk="1" latinLnBrk="0" hangingPunct="1">
        <a:spcBef>
          <a:spcPct val="20000"/>
        </a:spcBef>
        <a:buFont typeface="Wingdings" panose="05000000000000000000" pitchFamily="2" charset="2"/>
        <a:buChar char="§"/>
        <a:defRPr sz="3200" kern="1200">
          <a:solidFill>
            <a:schemeClr val="tx1"/>
          </a:solidFill>
          <a:latin typeface="Arial" panose="020B0604020202020204" pitchFamily="34" charset="0"/>
          <a:ea typeface="+mn-ea"/>
          <a:cs typeface="Arial" panose="020B0604020202020204" pitchFamily="34" charset="0"/>
        </a:defRPr>
      </a:lvl1pPr>
      <a:lvl2pPr marL="914400" indent="-457200" algn="l" defTabSz="914400" rtl="0" eaLnBrk="1" latinLnBrk="0" hangingPunct="1">
        <a:spcBef>
          <a:spcPct val="20000"/>
        </a:spcBef>
        <a:buFont typeface="Wingdings" panose="05000000000000000000" pitchFamily="2" charset="2"/>
        <a:buChar char="§"/>
        <a:defRPr sz="2800" kern="1200">
          <a:solidFill>
            <a:schemeClr val="tx1"/>
          </a:solidFill>
          <a:latin typeface="Arial" panose="020B0604020202020204" pitchFamily="34" charset="0"/>
          <a:ea typeface="+mn-ea"/>
          <a:cs typeface="Arial" panose="020B0604020202020204" pitchFamily="34" charset="0"/>
        </a:defRPr>
      </a:lvl2pPr>
      <a:lvl3pPr marL="1257300" indent="-342900" algn="l" defTabSz="914400" rtl="0" eaLnBrk="1" latinLnBrk="0" hangingPunct="1">
        <a:spcBef>
          <a:spcPct val="20000"/>
        </a:spcBef>
        <a:buFont typeface="Wingdings" panose="05000000000000000000" pitchFamily="2" charset="2"/>
        <a:buChar char="§"/>
        <a:defRPr sz="2400" kern="1200">
          <a:solidFill>
            <a:schemeClr val="tx1"/>
          </a:solidFill>
          <a:latin typeface="Arial" panose="020B0604020202020204" pitchFamily="34" charset="0"/>
          <a:ea typeface="+mn-ea"/>
          <a:cs typeface="Arial" panose="020B0604020202020204" pitchFamily="34" charset="0"/>
        </a:defRPr>
      </a:lvl3pPr>
      <a:lvl4pPr marL="1714500" indent="-342900" algn="l" defTabSz="914400" rtl="0" eaLnBrk="1" latinLnBrk="0" hangingPunct="1">
        <a:spcBef>
          <a:spcPct val="20000"/>
        </a:spcBef>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4pPr>
      <a:lvl5pPr marL="2171700" indent="-342900" algn="l" defTabSz="914400" rtl="0" eaLnBrk="1" latinLnBrk="0" hangingPunct="1">
        <a:spcBef>
          <a:spcPct val="20000"/>
        </a:spcBef>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cstate="screen"/>
          <a:stretch>
            <a:fillRect/>
          </a:stretch>
        </p:blipFill>
        <p:spPr>
          <a:xfrm>
            <a:off x="353568" y="5881260"/>
            <a:ext cx="1219200" cy="869343"/>
          </a:xfrm>
          <a:prstGeom prst="rect">
            <a:avLst/>
          </a:prstGeom>
        </p:spPr>
      </p:pic>
      <p:sp>
        <p:nvSpPr>
          <p:cNvPr id="10" name="Rectangle 9"/>
          <p:cNvSpPr/>
          <p:nvPr userDrawn="1"/>
        </p:nvSpPr>
        <p:spPr>
          <a:xfrm>
            <a:off x="0" y="0"/>
            <a:ext cx="9144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
        <p:nvSpPr>
          <p:cNvPr id="4" name="Footer Placeholder 3"/>
          <p:cNvSpPr>
            <a:spLocks noGrp="1"/>
          </p:cNvSpPr>
          <p:nvPr>
            <p:ph type="ftr" sz="quarter" idx="3"/>
          </p:nvPr>
        </p:nvSpPr>
        <p:spPr>
          <a:xfrm>
            <a:off x="7239000" y="6324600"/>
            <a:ext cx="1447800" cy="381000"/>
          </a:xfrm>
          <a:prstGeom prst="rect">
            <a:avLst/>
          </a:prstGeom>
        </p:spPr>
        <p:txBody>
          <a:bodyPr vert="horz" lIns="91440" tIns="45720" rIns="91440" bIns="45720" rtlCol="0" anchor="ctr"/>
          <a:lstStyle>
            <a:lvl1pPr algn="r">
              <a:defRPr sz="1200" b="1">
                <a:solidFill>
                  <a:schemeClr val="accent4"/>
                </a:solidFill>
                <a:latin typeface="Arial" panose="020B0604020202020204" pitchFamily="34" charset="0"/>
                <a:cs typeface="Arial" panose="020B0604020202020204" pitchFamily="34" charset="0"/>
              </a:defRPr>
            </a:lvl1pPr>
          </a:lstStyle>
          <a:p>
            <a:pPr fontAlgn="base">
              <a:spcBef>
                <a:spcPct val="0"/>
              </a:spcBef>
              <a:spcAft>
                <a:spcPct val="0"/>
              </a:spcAft>
            </a:pPr>
            <a:endParaRPr lang="en-US" dirty="0">
              <a:solidFill>
                <a:srgbClr val="498974"/>
              </a:solidFill>
            </a:endParaRPr>
          </a:p>
        </p:txBody>
      </p:sp>
      <p:sp>
        <p:nvSpPr>
          <p:cNvPr id="2" name="Title Placeholder 1"/>
          <p:cNvSpPr>
            <a:spLocks noGrp="1"/>
          </p:cNvSpPr>
          <p:nvPr>
            <p:ph type="title"/>
          </p:nvPr>
        </p:nvSpPr>
        <p:spPr>
          <a:xfrm>
            <a:off x="457200" y="122238"/>
            <a:ext cx="8229600" cy="868362"/>
          </a:xfrm>
          <a:prstGeom prst="rect">
            <a:avLst/>
          </a:prstGeom>
        </p:spPr>
        <p:txBody>
          <a:bodyPr vert="horz" lIns="91440" tIns="45720" rIns="91440" bIns="45720" rtlCol="0" anchor="ctr">
            <a:normAutofit/>
          </a:bodyPr>
          <a:lstStyle/>
          <a:p>
            <a:r>
              <a:rPr lang="en-US" dirty="0"/>
              <a:t>Click to edit Master title</a:t>
            </a:r>
          </a:p>
        </p:txBody>
      </p:sp>
      <p:pic>
        <p:nvPicPr>
          <p:cNvPr id="7" name="Picture 16" descr="CMA_Logo"/>
          <p:cNvPicPr>
            <a:picLocks noChangeAspect="1" noChangeArrowheads="1"/>
          </p:cNvPicPr>
          <p:nvPr userDrawn="1"/>
        </p:nvPicPr>
        <p:blipFill>
          <a:blip r:embed="rId3" cstate="screen"/>
          <a:srcRect/>
          <a:stretch>
            <a:fillRect/>
          </a:stretch>
        </p:blipFill>
        <p:spPr bwMode="auto">
          <a:xfrm>
            <a:off x="381000" y="5843588"/>
            <a:ext cx="2971800" cy="10144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hf sldNum="0" hdr="0" dt="0"/>
  <p:txStyles>
    <p:titleStyle>
      <a:lvl1pPr algn="l" defTabSz="914400" rtl="0" eaLnBrk="1" latinLnBrk="0" hangingPunct="1">
        <a:spcBef>
          <a:spcPct val="0"/>
        </a:spcBef>
        <a:buNone/>
        <a:defRPr sz="3600" kern="1200">
          <a:solidFill>
            <a:schemeClr val="bg1"/>
          </a:solidFill>
          <a:latin typeface="Arial" panose="020B0604020202020204" pitchFamily="34" charset="0"/>
          <a:ea typeface="+mj-ea"/>
          <a:cs typeface="Arial" panose="020B0604020202020204" pitchFamily="34" charset="0"/>
        </a:defRPr>
      </a:lvl1pPr>
    </p:titleStyle>
    <p:bodyStyle>
      <a:lvl1pPr marL="457200" indent="-457200" algn="l" defTabSz="914400" rtl="0" eaLnBrk="1" latinLnBrk="0" hangingPunct="1">
        <a:spcBef>
          <a:spcPct val="20000"/>
        </a:spcBef>
        <a:buFont typeface="Wingdings" panose="05000000000000000000" pitchFamily="2" charset="2"/>
        <a:buChar char="§"/>
        <a:defRPr sz="3200" kern="1200">
          <a:solidFill>
            <a:schemeClr val="tx1"/>
          </a:solidFill>
          <a:latin typeface="Arial" panose="020B0604020202020204" pitchFamily="34" charset="0"/>
          <a:ea typeface="+mn-ea"/>
          <a:cs typeface="Arial" panose="020B0604020202020204" pitchFamily="34" charset="0"/>
        </a:defRPr>
      </a:lvl1pPr>
      <a:lvl2pPr marL="914400" indent="-457200" algn="l" defTabSz="914400" rtl="0" eaLnBrk="1" latinLnBrk="0" hangingPunct="1">
        <a:spcBef>
          <a:spcPct val="20000"/>
        </a:spcBef>
        <a:buFont typeface="Wingdings" panose="05000000000000000000" pitchFamily="2" charset="2"/>
        <a:buChar char="§"/>
        <a:defRPr sz="2800" kern="1200">
          <a:solidFill>
            <a:schemeClr val="tx1"/>
          </a:solidFill>
          <a:latin typeface="Arial" panose="020B0604020202020204" pitchFamily="34" charset="0"/>
          <a:ea typeface="+mn-ea"/>
          <a:cs typeface="Arial" panose="020B0604020202020204" pitchFamily="34" charset="0"/>
        </a:defRPr>
      </a:lvl2pPr>
      <a:lvl3pPr marL="1257300" indent="-342900" algn="l" defTabSz="914400" rtl="0" eaLnBrk="1" latinLnBrk="0" hangingPunct="1">
        <a:spcBef>
          <a:spcPct val="20000"/>
        </a:spcBef>
        <a:buFont typeface="Wingdings" panose="05000000000000000000" pitchFamily="2" charset="2"/>
        <a:buChar char="§"/>
        <a:defRPr sz="2400" kern="1200">
          <a:solidFill>
            <a:schemeClr val="tx1"/>
          </a:solidFill>
          <a:latin typeface="Arial" panose="020B0604020202020204" pitchFamily="34" charset="0"/>
          <a:ea typeface="+mn-ea"/>
          <a:cs typeface="Arial" panose="020B0604020202020204" pitchFamily="34" charset="0"/>
        </a:defRPr>
      </a:lvl3pPr>
      <a:lvl4pPr marL="1714500" indent="-342900" algn="l" defTabSz="914400" rtl="0" eaLnBrk="1" latinLnBrk="0" hangingPunct="1">
        <a:spcBef>
          <a:spcPct val="20000"/>
        </a:spcBef>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4pPr>
      <a:lvl5pPr marL="2171700" indent="-342900" algn="l" defTabSz="914400" rtl="0" eaLnBrk="1" latinLnBrk="0" hangingPunct="1">
        <a:spcBef>
          <a:spcPct val="20000"/>
        </a:spcBef>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9.xml"/><Relationship Id="rId4" Type="http://schemas.openxmlformats.org/officeDocument/2006/relationships/image" Target="../media/image12.png"/></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03932B7-C4E9-DF6B-CDBE-1F0B274217AC}"/>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Title 2">
            <a:extLst>
              <a:ext uri="{FF2B5EF4-FFF2-40B4-BE49-F238E27FC236}">
                <a16:creationId xmlns:a16="http://schemas.microsoft.com/office/drawing/2014/main" id="{9A65C887-8FAC-9D79-1FDF-51911DF17FCD}"/>
              </a:ext>
            </a:extLst>
          </p:cNvPr>
          <p:cNvSpPr>
            <a:spLocks noGrp="1"/>
          </p:cNvSpPr>
          <p:nvPr>
            <p:ph type="title"/>
          </p:nvPr>
        </p:nvSpPr>
        <p:spPr>
          <a:xfrm>
            <a:off x="158619" y="2419057"/>
            <a:ext cx="8528180" cy="1809510"/>
          </a:xfrm>
        </p:spPr>
        <p:txBody>
          <a:bodyPr>
            <a:noAutofit/>
          </a:bodyPr>
          <a:lstStyle/>
          <a:p>
            <a:pPr algn="ctr"/>
            <a:r>
              <a:rPr lang="en-US" sz="1800" b="1" i="1" dirty="0">
                <a:solidFill>
                  <a:schemeClr val="tx1">
                    <a:lumMod val="50000"/>
                  </a:schemeClr>
                </a:solidFill>
              </a:rPr>
              <a:t>Banking, Financial Services &amp; Insurance Board</a:t>
            </a:r>
            <a:br>
              <a:rPr lang="en-US" sz="1800" b="1" i="1" dirty="0">
                <a:solidFill>
                  <a:schemeClr val="tx1">
                    <a:lumMod val="50000"/>
                  </a:schemeClr>
                </a:solidFill>
              </a:rPr>
            </a:br>
            <a:br>
              <a:rPr lang="en-US" b="1" dirty="0">
                <a:solidFill>
                  <a:schemeClr val="tx1">
                    <a:lumMod val="50000"/>
                  </a:schemeClr>
                </a:solidFill>
              </a:rPr>
            </a:br>
            <a:r>
              <a:rPr lang="en-US" b="1" dirty="0">
                <a:solidFill>
                  <a:schemeClr val="tx1">
                    <a:lumMod val="50000"/>
                  </a:schemeClr>
                </a:solidFill>
              </a:rPr>
              <a:t>Deciphering the impact of the three new laws on BFSI Industry</a:t>
            </a:r>
          </a:p>
        </p:txBody>
      </p:sp>
      <p:sp>
        <p:nvSpPr>
          <p:cNvPr id="8" name="Title 2">
            <a:extLst>
              <a:ext uri="{FF2B5EF4-FFF2-40B4-BE49-F238E27FC236}">
                <a16:creationId xmlns:a16="http://schemas.microsoft.com/office/drawing/2014/main" id="{A9B0BF24-67B3-97A4-5E10-0C0717F2079F}"/>
              </a:ext>
            </a:extLst>
          </p:cNvPr>
          <p:cNvSpPr txBox="1">
            <a:spLocks/>
          </p:cNvSpPr>
          <p:nvPr/>
        </p:nvSpPr>
        <p:spPr>
          <a:xfrm>
            <a:off x="457200" y="5293854"/>
            <a:ext cx="8164286" cy="654247"/>
          </a:xfrm>
          <a:prstGeom prst="rect">
            <a:avLst/>
          </a:prstGeom>
        </p:spPr>
        <p:txBody>
          <a:bodyPr vert="horz" lIns="91440" tIns="45720" rIns="91440" bIns="45720" rtlCol="0" anchor="ctr">
            <a:noAutofit/>
          </a:bodyPr>
          <a:lstStyle>
            <a:lvl1pPr algn="l" defTabSz="914400" rtl="0" eaLnBrk="1" latinLnBrk="0" hangingPunct="1">
              <a:spcBef>
                <a:spcPct val="0"/>
              </a:spcBef>
              <a:buNone/>
              <a:defRPr sz="3600" kern="1200">
                <a:solidFill>
                  <a:schemeClr val="bg1"/>
                </a:solidFill>
                <a:latin typeface="Arial" panose="020B0604020202020204" pitchFamily="34" charset="0"/>
                <a:ea typeface="+mj-ea"/>
                <a:cs typeface="Arial" panose="020B0604020202020204" pitchFamily="34" charset="0"/>
              </a:defRPr>
            </a:lvl1pPr>
          </a:lstStyle>
          <a:p>
            <a:pPr algn="ctr"/>
            <a:r>
              <a:rPr lang="en-US" sz="2000" b="1" dirty="0">
                <a:solidFill>
                  <a:schemeClr val="tx1">
                    <a:lumMod val="50000"/>
                  </a:schemeClr>
                </a:solidFill>
              </a:rPr>
              <a:t>25</a:t>
            </a:r>
            <a:r>
              <a:rPr lang="en-US" sz="2000" b="1" baseline="30000" dirty="0">
                <a:solidFill>
                  <a:schemeClr val="tx1">
                    <a:lumMod val="50000"/>
                  </a:schemeClr>
                </a:solidFill>
              </a:rPr>
              <a:t>th</a:t>
            </a:r>
            <a:r>
              <a:rPr lang="en-US" sz="2000" b="1" dirty="0">
                <a:solidFill>
                  <a:schemeClr val="tx1">
                    <a:lumMod val="50000"/>
                  </a:schemeClr>
                </a:solidFill>
              </a:rPr>
              <a:t> January 2024</a:t>
            </a:r>
          </a:p>
        </p:txBody>
      </p:sp>
      <p:pic>
        <p:nvPicPr>
          <p:cNvPr id="1026" name="Picture 2">
            <a:extLst>
              <a:ext uri="{FF2B5EF4-FFF2-40B4-BE49-F238E27FC236}">
                <a16:creationId xmlns:a16="http://schemas.microsoft.com/office/drawing/2014/main" id="{C2539A1B-4BE4-FF3D-3D50-52FE4F1B5FF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8619"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
        <p:nvSpPr>
          <p:cNvPr id="9" name="Title 2">
            <a:extLst>
              <a:ext uri="{FF2B5EF4-FFF2-40B4-BE49-F238E27FC236}">
                <a16:creationId xmlns:a16="http://schemas.microsoft.com/office/drawing/2014/main" id="{759D6569-CD4C-81E3-6A72-96931CF3B294}"/>
              </a:ext>
            </a:extLst>
          </p:cNvPr>
          <p:cNvSpPr txBox="1">
            <a:spLocks/>
          </p:cNvSpPr>
          <p:nvPr/>
        </p:nvSpPr>
        <p:spPr>
          <a:xfrm>
            <a:off x="457200" y="1377608"/>
            <a:ext cx="8229600" cy="8683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600" kern="1200">
                <a:solidFill>
                  <a:schemeClr val="bg1"/>
                </a:solidFill>
                <a:latin typeface="Arial" panose="020B0604020202020204" pitchFamily="34" charset="0"/>
                <a:ea typeface="+mj-ea"/>
                <a:cs typeface="Arial" panose="020B0604020202020204" pitchFamily="34" charset="0"/>
              </a:defRPr>
            </a:lvl1pPr>
          </a:lstStyle>
          <a:p>
            <a:pPr algn="ctr"/>
            <a:endParaRPr lang="en-US" sz="2000" b="1" dirty="0">
              <a:solidFill>
                <a:schemeClr val="tx1">
                  <a:lumMod val="50000"/>
                </a:schemeClr>
              </a:solidFill>
            </a:endParaRPr>
          </a:p>
        </p:txBody>
      </p:sp>
      <p:sp>
        <p:nvSpPr>
          <p:cNvPr id="3" name="TextBox 2">
            <a:extLst>
              <a:ext uri="{FF2B5EF4-FFF2-40B4-BE49-F238E27FC236}">
                <a16:creationId xmlns:a16="http://schemas.microsoft.com/office/drawing/2014/main" id="{852E2CB9-4083-FC15-A364-9AA63A725F8F}"/>
              </a:ext>
            </a:extLst>
          </p:cNvPr>
          <p:cNvSpPr txBox="1"/>
          <p:nvPr/>
        </p:nvSpPr>
        <p:spPr>
          <a:xfrm>
            <a:off x="3228392" y="4093525"/>
            <a:ext cx="3641271" cy="1200329"/>
          </a:xfrm>
          <a:prstGeom prst="rect">
            <a:avLst/>
          </a:prstGeom>
          <a:noFill/>
        </p:spPr>
        <p:txBody>
          <a:bodyPr wrap="square">
            <a:spAutoFit/>
          </a:bodyPr>
          <a:lstStyle/>
          <a:p>
            <a:pPr algn="ctr"/>
            <a:endParaRPr lang="en-US" b="1" dirty="0">
              <a:solidFill>
                <a:srgbClr val="002060"/>
              </a:solidFill>
              <a:latin typeface="+mn-lt"/>
              <a:ea typeface="Roboto Slab" pitchFamily="2" charset="0"/>
            </a:endParaRPr>
          </a:p>
          <a:p>
            <a:pPr algn="ctr"/>
            <a:endParaRPr lang="en-US" b="1" dirty="0">
              <a:solidFill>
                <a:srgbClr val="002060"/>
              </a:solidFill>
              <a:ea typeface="Roboto Slab" pitchFamily="2" charset="0"/>
            </a:endParaRPr>
          </a:p>
          <a:p>
            <a:pPr algn="ctr"/>
            <a:r>
              <a:rPr lang="en-US" b="1" dirty="0">
                <a:solidFill>
                  <a:srgbClr val="002060"/>
                </a:solidFill>
                <a:latin typeface="+mn-lt"/>
                <a:ea typeface="Roboto Slab" pitchFamily="2" charset="0"/>
              </a:rPr>
              <a:t>CMA Guruprasad V </a:t>
            </a:r>
          </a:p>
          <a:p>
            <a:pPr algn="ctr"/>
            <a:r>
              <a:rPr lang="en-US" sz="1800" dirty="0">
                <a:solidFill>
                  <a:srgbClr val="002060"/>
                </a:solidFill>
                <a:latin typeface="+mn-lt"/>
                <a:ea typeface="Roboto Slab" pitchFamily="2" charset="0"/>
              </a:rPr>
              <a:t>ACMA ACA  ACS CMA FIPA FFA</a:t>
            </a:r>
          </a:p>
        </p:txBody>
      </p:sp>
      <p:sp>
        <p:nvSpPr>
          <p:cNvPr id="5" name="TextBox 4">
            <a:extLst>
              <a:ext uri="{FF2B5EF4-FFF2-40B4-BE49-F238E27FC236}">
                <a16:creationId xmlns:a16="http://schemas.microsoft.com/office/drawing/2014/main" id="{A44BD71E-09CF-0CE2-2FF7-B1CA1DDC3177}"/>
              </a:ext>
            </a:extLst>
          </p:cNvPr>
          <p:cNvSpPr txBox="1"/>
          <p:nvPr/>
        </p:nvSpPr>
        <p:spPr>
          <a:xfrm>
            <a:off x="158619" y="6126488"/>
            <a:ext cx="8873411" cy="430887"/>
          </a:xfrm>
          <a:prstGeom prst="rect">
            <a:avLst/>
          </a:prstGeom>
          <a:noFill/>
        </p:spPr>
        <p:txBody>
          <a:bodyPr wrap="square">
            <a:spAutoFit/>
          </a:bodyPr>
          <a:lstStyle/>
          <a:p>
            <a:pPr algn="just"/>
            <a:r>
              <a:rPr lang="en-US" sz="1100" dirty="0">
                <a:solidFill>
                  <a:srgbClr val="002060"/>
                </a:solidFill>
                <a:latin typeface="+mn-lt"/>
                <a:ea typeface="Roboto Slab" pitchFamily="2" charset="0"/>
              </a:rPr>
              <a:t>This PPT is for educational purposes only and not a professional advice. Neither ICMAI nor the Presenter is responsible and the provisions of the Act may get amended from time to time. The reader of this PPT will have to take appropriate legal and professional advice.</a:t>
            </a:r>
          </a:p>
        </p:txBody>
      </p:sp>
      <p:pic>
        <p:nvPicPr>
          <p:cNvPr id="4" name="Picture 3">
            <a:extLst>
              <a:ext uri="{FF2B5EF4-FFF2-40B4-BE49-F238E27FC236}">
                <a16:creationId xmlns:a16="http://schemas.microsoft.com/office/drawing/2014/main" id="{9D8A60F4-0280-CA44-C8DD-061DE5455B42}"/>
              </a:ext>
            </a:extLst>
          </p:cNvPr>
          <p:cNvPicPr>
            <a:picLocks noChangeAspect="1"/>
          </p:cNvPicPr>
          <p:nvPr/>
        </p:nvPicPr>
        <p:blipFill>
          <a:blip r:embed="rId3"/>
          <a:stretch>
            <a:fillRect/>
          </a:stretch>
        </p:blipFill>
        <p:spPr>
          <a:xfrm>
            <a:off x="7374617" y="187476"/>
            <a:ext cx="1486029" cy="602032"/>
          </a:xfrm>
          <a:prstGeom prst="rect">
            <a:avLst/>
          </a:prstGeom>
        </p:spPr>
      </p:pic>
      <p:pic>
        <p:nvPicPr>
          <p:cNvPr id="11" name="Picture 10">
            <a:extLst>
              <a:ext uri="{FF2B5EF4-FFF2-40B4-BE49-F238E27FC236}">
                <a16:creationId xmlns:a16="http://schemas.microsoft.com/office/drawing/2014/main" id="{9A803630-4F2D-1E39-A127-0C9DF3637D56}"/>
              </a:ext>
            </a:extLst>
          </p:cNvPr>
          <p:cNvPicPr>
            <a:picLocks noChangeAspect="1"/>
          </p:cNvPicPr>
          <p:nvPr/>
        </p:nvPicPr>
        <p:blipFill>
          <a:blip r:embed="rId4"/>
          <a:stretch>
            <a:fillRect/>
          </a:stretch>
        </p:blipFill>
        <p:spPr>
          <a:xfrm>
            <a:off x="2064822" y="1204521"/>
            <a:ext cx="4557155" cy="1165961"/>
          </a:xfrm>
          <a:prstGeom prst="rect">
            <a:avLst/>
          </a:prstGeom>
        </p:spPr>
      </p:pic>
    </p:spTree>
    <p:extLst>
      <p:ext uri="{BB962C8B-B14F-4D97-AF65-F5344CB8AC3E}">
        <p14:creationId xmlns:p14="http://schemas.microsoft.com/office/powerpoint/2010/main" val="306245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 - IPC </a:t>
            </a:r>
            <a:endParaRPr lang="en-US" dirty="0"/>
          </a:p>
        </p:txBody>
      </p:sp>
      <p:sp>
        <p:nvSpPr>
          <p:cNvPr id="5" name="Content Placeholder 4"/>
          <p:cNvSpPr>
            <a:spLocks noGrp="1"/>
          </p:cNvSpPr>
          <p:nvPr>
            <p:ph idx="1"/>
          </p:nvPr>
        </p:nvSpPr>
        <p:spPr>
          <a:xfrm>
            <a:off x="148106" y="1175657"/>
            <a:ext cx="8725306" cy="5026706"/>
          </a:xfrm>
        </p:spPr>
        <p:txBody>
          <a:bodyPr>
            <a:normAutofit/>
          </a:bodyPr>
          <a:lstStyle/>
          <a:p>
            <a:pPr algn="just">
              <a:lnSpc>
                <a:spcPct val="107000"/>
              </a:lnSpc>
              <a:spcAft>
                <a:spcPts val="800"/>
              </a:spcAft>
            </a:pPr>
            <a:endParaRPr lang="en-IN" sz="1800" b="1"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b="1" kern="100" dirty="0">
                <a:effectLst/>
                <a:latin typeface="Arial" panose="020B0604020202020204" pitchFamily="34" charset="0"/>
                <a:ea typeface="Calibri" panose="020F0502020204030204" pitchFamily="34" charset="0"/>
                <a:cs typeface="Times New Roman" panose="02020603050405020304" pitchFamily="18" charset="0"/>
              </a:rPr>
              <a:t>Punishment for those committing organised crime -Section 111(2)</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Whoever commits organised crime shall, if such offence other than causing the death of any person, be punished with </a:t>
            </a:r>
          </a:p>
          <a:p>
            <a:pPr algn="just">
              <a:lnSpc>
                <a:spcPct val="107000"/>
              </a:lnSpc>
              <a:spcAft>
                <a:spcPts val="800"/>
              </a:spcAft>
            </a:pP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imprisonment for a term which shall not be less than five years </a:t>
            </a:r>
          </a:p>
          <a:p>
            <a:pPr algn="just">
              <a:lnSpc>
                <a:spcPct val="107000"/>
              </a:lnSpc>
              <a:spcAft>
                <a:spcPts val="800"/>
              </a:spcAft>
            </a:pP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but which may extend to imprisonment for life, and </a:t>
            </a:r>
          </a:p>
          <a:p>
            <a:pPr algn="just">
              <a:lnSpc>
                <a:spcPct val="107000"/>
              </a:lnSpc>
              <a:spcAft>
                <a:spcPts val="800"/>
              </a:spcAft>
            </a:pP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shall also be liable to fine which shall not be less than five lakh rupees.</a:t>
            </a:r>
            <a:b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0790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 - IPC </a:t>
            </a:r>
            <a:endParaRPr lang="en-US" dirty="0"/>
          </a:p>
        </p:txBody>
      </p:sp>
      <p:sp>
        <p:nvSpPr>
          <p:cNvPr id="5" name="Content Placeholder 4"/>
          <p:cNvSpPr>
            <a:spLocks noGrp="1"/>
          </p:cNvSpPr>
          <p:nvPr>
            <p:ph idx="1"/>
          </p:nvPr>
        </p:nvSpPr>
        <p:spPr>
          <a:xfrm>
            <a:off x="148106" y="1175657"/>
            <a:ext cx="8613339" cy="4058816"/>
          </a:xfrm>
        </p:spPr>
        <p:txBody>
          <a:bodyPr>
            <a:normAutofit/>
          </a:bodyPr>
          <a:lstStyle/>
          <a:p>
            <a:pPr algn="just">
              <a:lnSpc>
                <a:spcPct val="107000"/>
              </a:lnSpc>
              <a:spcAft>
                <a:spcPts val="800"/>
              </a:spcAft>
            </a:pPr>
            <a:r>
              <a:rPr lang="en-IN" sz="1800" b="1" kern="100" dirty="0">
                <a:effectLst/>
                <a:latin typeface="Arial" panose="020B0604020202020204" pitchFamily="34" charset="0"/>
                <a:ea typeface="Calibri" panose="020F0502020204030204" pitchFamily="34" charset="0"/>
                <a:cs typeface="Times New Roman" panose="02020603050405020304" pitchFamily="18" charset="0"/>
              </a:rPr>
              <a:t>Punishment for those committing organised crime -Section 111(2)</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spc="20" dirty="0">
                <a:solidFill>
                  <a:srgbClr val="000000"/>
                </a:solidFill>
                <a:effectLst/>
                <a:latin typeface="Arial" panose="020B0604020202020204" pitchFamily="34" charset="0"/>
                <a:ea typeface="Calibri" panose="020F0502020204030204" pitchFamily="34" charset="0"/>
              </a:rPr>
              <a:t>Whoever abets, </a:t>
            </a:r>
          </a:p>
          <a:p>
            <a:pPr algn="just">
              <a:lnSpc>
                <a:spcPct val="107000"/>
              </a:lnSpc>
              <a:spcAft>
                <a:spcPts val="800"/>
              </a:spcAft>
            </a:pPr>
            <a:r>
              <a:rPr lang="en-IN" sz="1800" spc="20" dirty="0">
                <a:solidFill>
                  <a:srgbClr val="000000"/>
                </a:solidFill>
                <a:effectLst/>
                <a:latin typeface="Arial" panose="020B0604020202020204" pitchFamily="34" charset="0"/>
                <a:ea typeface="Calibri" panose="020F0502020204030204" pitchFamily="34" charset="0"/>
              </a:rPr>
              <a:t>attempts, </a:t>
            </a:r>
          </a:p>
          <a:p>
            <a:pPr algn="just">
              <a:lnSpc>
                <a:spcPct val="107000"/>
              </a:lnSpc>
              <a:spcAft>
                <a:spcPts val="800"/>
              </a:spcAft>
            </a:pPr>
            <a:r>
              <a:rPr lang="en-IN" sz="1800" spc="20" dirty="0">
                <a:solidFill>
                  <a:srgbClr val="000000"/>
                </a:solidFill>
                <a:effectLst/>
                <a:latin typeface="Arial" panose="020B0604020202020204" pitchFamily="34" charset="0"/>
                <a:ea typeface="Calibri" panose="020F0502020204030204" pitchFamily="34" charset="0"/>
              </a:rPr>
              <a:t>conspires or </a:t>
            </a:r>
          </a:p>
          <a:p>
            <a:pPr algn="just">
              <a:lnSpc>
                <a:spcPct val="107000"/>
              </a:lnSpc>
              <a:spcAft>
                <a:spcPts val="800"/>
              </a:spcAft>
            </a:pPr>
            <a:r>
              <a:rPr lang="en-IN" sz="1800" spc="20" dirty="0">
                <a:solidFill>
                  <a:srgbClr val="000000"/>
                </a:solidFill>
                <a:effectLst/>
                <a:latin typeface="Arial" panose="020B0604020202020204" pitchFamily="34" charset="0"/>
                <a:ea typeface="Calibri" panose="020F0502020204030204" pitchFamily="34" charset="0"/>
              </a:rPr>
              <a:t>knowingly facilitates the commission of an organised crime, or </a:t>
            </a:r>
          </a:p>
          <a:p>
            <a:pPr algn="just">
              <a:lnSpc>
                <a:spcPct val="107000"/>
              </a:lnSpc>
              <a:spcAft>
                <a:spcPts val="800"/>
              </a:spcAft>
            </a:pPr>
            <a:r>
              <a:rPr lang="en-IN" sz="1800" spc="20" dirty="0">
                <a:solidFill>
                  <a:srgbClr val="000000"/>
                </a:solidFill>
                <a:effectLst/>
                <a:latin typeface="Arial" panose="020B0604020202020204" pitchFamily="34" charset="0"/>
                <a:ea typeface="Calibri" panose="020F0502020204030204" pitchFamily="34" charset="0"/>
              </a:rPr>
              <a:t>otherwise engages in any act preparatory to an organised crime, </a:t>
            </a:r>
          </a:p>
          <a:p>
            <a:pPr algn="just">
              <a:lnSpc>
                <a:spcPct val="107000"/>
              </a:lnSpc>
              <a:spcAft>
                <a:spcPts val="800"/>
              </a:spcAft>
            </a:pPr>
            <a:r>
              <a:rPr lang="en-IN" sz="1800" spc="20" dirty="0">
                <a:solidFill>
                  <a:srgbClr val="000000"/>
                </a:solidFill>
                <a:effectLst/>
                <a:latin typeface="Arial" panose="020B0604020202020204" pitchFamily="34" charset="0"/>
                <a:ea typeface="Calibri" panose="020F0502020204030204" pitchFamily="34" charset="0"/>
              </a:rPr>
              <a:t>shall be punished with imprisonment for a term which shall not be </a:t>
            </a:r>
          </a:p>
          <a:p>
            <a:pPr algn="just">
              <a:lnSpc>
                <a:spcPct val="107000"/>
              </a:lnSpc>
              <a:spcAft>
                <a:spcPts val="800"/>
              </a:spcAft>
            </a:pPr>
            <a:r>
              <a:rPr lang="en-IN" sz="1800" spc="20" dirty="0">
                <a:solidFill>
                  <a:srgbClr val="000000"/>
                </a:solidFill>
                <a:effectLst/>
                <a:latin typeface="Arial" panose="020B0604020202020204" pitchFamily="34" charset="0"/>
                <a:ea typeface="Calibri" panose="020F0502020204030204" pitchFamily="34" charset="0"/>
              </a:rPr>
              <a:t>less than five years but which may extend to imprisonment for life, and </a:t>
            </a:r>
          </a:p>
          <a:p>
            <a:pPr algn="just">
              <a:lnSpc>
                <a:spcPct val="107000"/>
              </a:lnSpc>
              <a:spcAft>
                <a:spcPts val="800"/>
              </a:spcAft>
            </a:pPr>
            <a:r>
              <a:rPr lang="en-IN" sz="1800" spc="20" dirty="0">
                <a:solidFill>
                  <a:srgbClr val="000000"/>
                </a:solidFill>
                <a:effectLst/>
                <a:latin typeface="Arial" panose="020B0604020202020204" pitchFamily="34" charset="0"/>
                <a:ea typeface="Calibri" panose="020F0502020204030204" pitchFamily="34" charset="0"/>
              </a:rPr>
              <a:t>shall also be liable to fine which shall not be less than five lakh rupees.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6720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 - IPC </a:t>
            </a:r>
            <a:endParaRPr lang="en-US" dirty="0"/>
          </a:p>
        </p:txBody>
      </p:sp>
      <p:sp>
        <p:nvSpPr>
          <p:cNvPr id="5" name="Content Placeholder 4"/>
          <p:cNvSpPr>
            <a:spLocks noGrp="1"/>
          </p:cNvSpPr>
          <p:nvPr>
            <p:ph idx="1"/>
          </p:nvPr>
        </p:nvSpPr>
        <p:spPr>
          <a:xfrm>
            <a:off x="148106" y="1175657"/>
            <a:ext cx="8725306" cy="5026706"/>
          </a:xfrm>
        </p:spPr>
        <p:txBody>
          <a:bodyPr>
            <a:normAutofit/>
          </a:bodyPr>
          <a:lstStyle/>
          <a:p>
            <a:pPr>
              <a:lnSpc>
                <a:spcPct val="107000"/>
              </a:lnSpc>
              <a:spcAft>
                <a:spcPts val="800"/>
              </a:spcAft>
            </a:pPr>
            <a:endPar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Any person who is a </a:t>
            </a:r>
            <a:r>
              <a:rPr lang="en-IN" sz="1800" b="1"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member of an organised crime syndicate </a:t>
            </a: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shall be punished with </a:t>
            </a:r>
            <a:r>
              <a:rPr lang="en-IN" sz="1800" b="1"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imprisonment</a:t>
            </a: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for a term which </a:t>
            </a:r>
            <a:r>
              <a:rPr lang="en-IN" sz="1800" b="1"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shall not be less than five years </a:t>
            </a: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but </a:t>
            </a:r>
          </a:p>
          <a:p>
            <a:pPr>
              <a:lnSpc>
                <a:spcPct val="107000"/>
              </a:lnSpc>
              <a:spcAft>
                <a:spcPts val="800"/>
              </a:spcAft>
            </a:pP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which may extend to </a:t>
            </a:r>
            <a:r>
              <a:rPr lang="en-IN" sz="1800" b="1"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imprisonment for life</a:t>
            </a: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and </a:t>
            </a:r>
          </a:p>
          <a:p>
            <a:pPr>
              <a:lnSpc>
                <a:spcPct val="107000"/>
              </a:lnSpc>
              <a:spcAft>
                <a:spcPts val="800"/>
              </a:spcAft>
            </a:pP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shall also be liable to </a:t>
            </a:r>
            <a:r>
              <a:rPr lang="en-IN" sz="1800" b="1"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fine</a:t>
            </a: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which shall </a:t>
            </a:r>
            <a:r>
              <a:rPr lang="en-IN" sz="1800" b="1"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not be less than five lakh rupees</a:t>
            </a: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b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Whoever, intentionally, harbours or conceals any person who has committed the offence of an organised crime shall be punished with </a:t>
            </a:r>
          </a:p>
          <a:p>
            <a:pPr>
              <a:lnSpc>
                <a:spcPct val="107000"/>
              </a:lnSpc>
              <a:spcAft>
                <a:spcPts val="800"/>
              </a:spcAft>
            </a:pPr>
            <a:r>
              <a:rPr lang="en-IN" sz="1800" b="1"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imprisonment for a term which shall not be less than three years </a:t>
            </a: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but </a:t>
            </a:r>
          </a:p>
          <a:p>
            <a:pPr>
              <a:lnSpc>
                <a:spcPct val="107000"/>
              </a:lnSpc>
              <a:spcAft>
                <a:spcPts val="800"/>
              </a:spcAft>
            </a:pP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which may extend to </a:t>
            </a:r>
            <a:r>
              <a:rPr lang="en-IN" sz="1800" b="1"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imprisonment for life</a:t>
            </a: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and </a:t>
            </a:r>
          </a:p>
          <a:p>
            <a:pPr>
              <a:lnSpc>
                <a:spcPct val="107000"/>
              </a:lnSpc>
              <a:spcAft>
                <a:spcPts val="800"/>
              </a:spcAft>
            </a:pP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shall also be liable to </a:t>
            </a:r>
            <a:r>
              <a:rPr lang="en-IN" sz="1800" b="1"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fine which shall not be less than five lakh rupees</a:t>
            </a: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00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 - IPC </a:t>
            </a:r>
            <a:endParaRPr lang="en-US" dirty="0"/>
          </a:p>
        </p:txBody>
      </p:sp>
      <p:sp>
        <p:nvSpPr>
          <p:cNvPr id="5" name="Content Placeholder 4"/>
          <p:cNvSpPr>
            <a:spLocks noGrp="1"/>
          </p:cNvSpPr>
          <p:nvPr>
            <p:ph idx="1"/>
          </p:nvPr>
        </p:nvSpPr>
        <p:spPr>
          <a:xfrm>
            <a:off x="391886" y="1197260"/>
            <a:ext cx="8725306" cy="5026706"/>
          </a:xfrm>
        </p:spPr>
        <p:txBody>
          <a:bodyPr>
            <a:normAutofit/>
          </a:bodyPr>
          <a:lstStyle/>
          <a:p>
            <a:pPr>
              <a:lnSpc>
                <a:spcPct val="107000"/>
              </a:lnSpc>
              <a:spcAft>
                <a:spcPts val="800"/>
              </a:spcAft>
            </a:pPr>
            <a:endPar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Whoever </a:t>
            </a:r>
            <a:r>
              <a:rPr lang="en-IN" sz="1800" b="1"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possesses any property derived or obtained </a:t>
            </a: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from the commission of an organised crime or proceeds of any organised crime or </a:t>
            </a:r>
          </a:p>
          <a:p>
            <a:pPr>
              <a:lnSpc>
                <a:spcPct val="107000"/>
              </a:lnSpc>
              <a:spcAft>
                <a:spcPts val="800"/>
              </a:spcAft>
            </a:pP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which has been acquired through the organised crime, </a:t>
            </a:r>
          </a:p>
          <a:p>
            <a:pPr>
              <a:lnSpc>
                <a:spcPct val="107000"/>
              </a:lnSpc>
              <a:spcAft>
                <a:spcPts val="800"/>
              </a:spcAft>
            </a:pP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shall be punishable with </a:t>
            </a:r>
            <a:r>
              <a:rPr lang="en-IN" sz="1800" b="1"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imprisonment for a term which shall not be less than three years but </a:t>
            </a:r>
          </a:p>
          <a:p>
            <a:pPr>
              <a:lnSpc>
                <a:spcPct val="107000"/>
              </a:lnSpc>
              <a:spcAft>
                <a:spcPts val="800"/>
              </a:spcAft>
            </a:pP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which may extend to </a:t>
            </a:r>
            <a:r>
              <a:rPr lang="en-IN" sz="1800" b="1"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imprisonment for life</a:t>
            </a: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and </a:t>
            </a:r>
          </a:p>
          <a:p>
            <a:pPr>
              <a:lnSpc>
                <a:spcPct val="107000"/>
              </a:lnSpc>
              <a:spcAft>
                <a:spcPts val="800"/>
              </a:spcAft>
            </a:pP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shall also be liable to </a:t>
            </a:r>
            <a:r>
              <a:rPr lang="en-IN" sz="1800" b="1"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fine</a:t>
            </a: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which shall </a:t>
            </a:r>
            <a:r>
              <a:rPr lang="en-IN" sz="1800" b="1"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not be less than two lakh rupees</a:t>
            </a: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b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232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 - IPC </a:t>
            </a:r>
            <a:endParaRPr lang="en-US" dirty="0"/>
          </a:p>
        </p:txBody>
      </p:sp>
      <p:sp>
        <p:nvSpPr>
          <p:cNvPr id="5" name="Content Placeholder 4"/>
          <p:cNvSpPr>
            <a:spLocks noGrp="1"/>
          </p:cNvSpPr>
          <p:nvPr>
            <p:ph idx="1"/>
          </p:nvPr>
        </p:nvSpPr>
        <p:spPr>
          <a:xfrm>
            <a:off x="148105" y="1175657"/>
            <a:ext cx="8893257" cy="4674637"/>
          </a:xfrm>
        </p:spPr>
        <p:txBody>
          <a:bodyPr>
            <a:normAutofit/>
          </a:bodyPr>
          <a:lstStyle/>
          <a:p>
            <a:pPr algn="just">
              <a:lnSpc>
                <a:spcPct val="107000"/>
              </a:lnSpc>
              <a:spcAft>
                <a:spcPts val="800"/>
              </a:spcAft>
            </a:pPr>
            <a:endPar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IN" sz="1800" kern="100" spc="20" dirty="0">
              <a:solidFill>
                <a:srgbClr val="000000"/>
              </a:solidFill>
              <a:ea typeface="Calibri" panose="020F0502020204030204" pitchFamily="34" charset="0"/>
              <a:cs typeface="Times New Roman" panose="02020603050405020304" pitchFamily="18" charset="0"/>
            </a:endParaRPr>
          </a:p>
          <a:p>
            <a:pPr algn="just">
              <a:lnSpc>
                <a:spcPct val="107000"/>
              </a:lnSpc>
              <a:spcAft>
                <a:spcPts val="800"/>
              </a:spcAft>
            </a:pP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If any person on behalf of a </a:t>
            </a:r>
            <a:r>
              <a:rPr lang="en-IN" sz="1800" b="1"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member of an organised crime syndicate </a:t>
            </a: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is, or </a:t>
            </a:r>
          </a:p>
          <a:p>
            <a:pPr algn="just">
              <a:lnSpc>
                <a:spcPct val="107000"/>
              </a:lnSpc>
              <a:spcAft>
                <a:spcPts val="800"/>
              </a:spcAft>
            </a:pP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any time has been in </a:t>
            </a:r>
            <a:r>
              <a:rPr lang="en-IN" sz="1800" b="1"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possession of movable or immovable property </a:t>
            </a: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which he cannot satisfactorily account for, </a:t>
            </a:r>
          </a:p>
          <a:p>
            <a:pPr algn="just">
              <a:lnSpc>
                <a:spcPct val="107000"/>
              </a:lnSpc>
              <a:spcAft>
                <a:spcPts val="800"/>
              </a:spcAft>
            </a:pP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shall be punishable with </a:t>
            </a:r>
            <a:r>
              <a:rPr lang="en-IN" sz="1800" b="1"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imprisonment for a term which shall not be less than three years but </a:t>
            </a:r>
          </a:p>
          <a:p>
            <a:pPr algn="just">
              <a:lnSpc>
                <a:spcPct val="107000"/>
              </a:lnSpc>
              <a:spcAft>
                <a:spcPts val="800"/>
              </a:spcAft>
            </a:pP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which </a:t>
            </a:r>
            <a:r>
              <a:rPr lang="en-IN" sz="1800" b="1"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may extend to</a:t>
            </a: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IN" sz="1800" b="1"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imprisonment for ten years </a:t>
            </a: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and </a:t>
            </a:r>
          </a:p>
          <a:p>
            <a:pPr algn="just">
              <a:lnSpc>
                <a:spcPct val="107000"/>
              </a:lnSpc>
              <a:spcAft>
                <a:spcPts val="800"/>
              </a:spcAft>
            </a:pP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shall also be liable to </a:t>
            </a:r>
            <a:r>
              <a:rPr lang="en-IN" sz="1800" b="1"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fine </a:t>
            </a: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which shall </a:t>
            </a:r>
            <a:r>
              <a:rPr lang="en-IN" sz="1800" b="1"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not be less than one lakh rupees</a:t>
            </a:r>
            <a:r>
              <a:rPr lang="en-IN" sz="1800" kern="100" spc="2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6462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 - IPC </a:t>
            </a:r>
            <a:endParaRPr lang="en-US" dirty="0"/>
          </a:p>
        </p:txBody>
      </p:sp>
      <p:sp>
        <p:nvSpPr>
          <p:cNvPr id="5" name="Content Placeholder 4"/>
          <p:cNvSpPr>
            <a:spLocks noGrp="1"/>
          </p:cNvSpPr>
          <p:nvPr>
            <p:ph idx="1"/>
          </p:nvPr>
        </p:nvSpPr>
        <p:spPr>
          <a:xfrm>
            <a:off x="148105" y="1175657"/>
            <a:ext cx="8827943" cy="4837102"/>
          </a:xfrm>
        </p:spPr>
        <p:txBody>
          <a:bodyPr>
            <a:normAutofit/>
          </a:bodyPr>
          <a:lstStyle/>
          <a:p>
            <a:pPr algn="just" fontAlgn="base"/>
            <a:r>
              <a:rPr lang="en-IN"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Definition of the term “Theft” expanded – </a:t>
            </a:r>
          </a:p>
          <a:p>
            <a:pPr algn="just" fontAlgn="base"/>
            <a:r>
              <a:rPr lang="en-IN"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Section 303(1), 112(1) and Section 2(21)</a:t>
            </a:r>
            <a:endParaRPr lang="en-IN" sz="1800" dirty="0">
              <a:effectLst/>
              <a:latin typeface="Times New Roman" panose="02020603050405020304" pitchFamily="18" charset="0"/>
              <a:ea typeface="Times New Roman" panose="02020603050405020304" pitchFamily="18" charset="0"/>
            </a:endParaRPr>
          </a:p>
          <a:p>
            <a:pPr algn="just" fontAlgn="base"/>
            <a:r>
              <a:rPr lang="en-IN" sz="1800" b="1" dirty="0">
                <a:effectLst/>
                <a:latin typeface="Arial" panose="020B0604020202020204" pitchFamily="34" charset="0"/>
                <a:ea typeface="Calibri" panose="020F0502020204030204" pitchFamily="34" charset="0"/>
                <a:cs typeface="Times New Roman" panose="02020603050405020304" pitchFamily="18" charset="0"/>
              </a:rPr>
              <a:t> </a:t>
            </a:r>
            <a:endParaRPr lang="en-IN" sz="1800" dirty="0">
              <a:effectLst/>
              <a:latin typeface="Times New Roman" panose="02020603050405020304" pitchFamily="18" charset="0"/>
              <a:ea typeface="Times New Roman" panose="02020603050405020304" pitchFamily="18" charset="0"/>
            </a:endParaRPr>
          </a:p>
          <a:p>
            <a:pPr algn="just" fontAlgn="base"/>
            <a:r>
              <a:rPr lang="en-IN" sz="1800" b="1" dirty="0">
                <a:solidFill>
                  <a:srgbClr val="000000"/>
                </a:solidFill>
                <a:effectLst/>
                <a:latin typeface="Arial" panose="020B0604020202020204" pitchFamily="34" charset="0"/>
                <a:ea typeface="Calibri" panose="020F0502020204030204" pitchFamily="34" charset="0"/>
              </a:rPr>
              <a:t>Theft</a:t>
            </a:r>
            <a:endParaRPr lang="en-IN" sz="1800" dirty="0">
              <a:effectLst/>
              <a:latin typeface="Times New Roman" panose="02020603050405020304" pitchFamily="18" charset="0"/>
              <a:ea typeface="Times New Roman" panose="02020603050405020304" pitchFamily="18" charset="0"/>
            </a:endParaRPr>
          </a:p>
          <a:p>
            <a:pPr algn="just" fontAlgn="base"/>
            <a:r>
              <a:rPr lang="en-IN" sz="1800" dirty="0">
                <a:solidFill>
                  <a:srgbClr val="000000"/>
                </a:solidFill>
                <a:effectLst/>
                <a:latin typeface="Arial" panose="020B0604020202020204" pitchFamily="34" charset="0"/>
                <a:ea typeface="Calibri" panose="020F0502020204030204" pitchFamily="34" charset="0"/>
              </a:rPr>
              <a:t>As per Section 303 (1) </a:t>
            </a:r>
          </a:p>
          <a:p>
            <a:pPr algn="just" fontAlgn="base"/>
            <a:r>
              <a:rPr lang="en-IN" sz="1800" dirty="0">
                <a:solidFill>
                  <a:srgbClr val="000000"/>
                </a:solidFill>
                <a:effectLst/>
                <a:latin typeface="Arial" panose="020B0604020202020204" pitchFamily="34" charset="0"/>
                <a:ea typeface="Calibri" panose="020F0502020204030204" pitchFamily="34" charset="0"/>
              </a:rPr>
              <a:t>Whoever, intending to take dishonestly any movable property out of the possession of any person without that person’s consent, moves that property in order to such taking, is said to commit theft.</a:t>
            </a:r>
            <a:endParaRPr lang="en-IN" sz="1800" dirty="0">
              <a:effectLst/>
              <a:latin typeface="Times New Roman" panose="02020603050405020304" pitchFamily="18" charset="0"/>
              <a:ea typeface="Times New Roman" panose="02020603050405020304" pitchFamily="18" charset="0"/>
            </a:endParaRPr>
          </a:p>
          <a:p>
            <a:pPr algn="just" fontAlgn="base"/>
            <a:r>
              <a:rPr lang="en-IN" sz="1800" dirty="0">
                <a:effectLst/>
                <a:latin typeface="Arial" panose="020B0604020202020204" pitchFamily="34" charset="0"/>
                <a:ea typeface="Calibri" panose="020F0502020204030204" pitchFamily="34" charset="0"/>
              </a:rPr>
              <a:t> </a:t>
            </a:r>
            <a:endParaRPr lang="en-IN" sz="1800" dirty="0">
              <a:effectLst/>
              <a:latin typeface="Times New Roman" panose="02020603050405020304" pitchFamily="18" charset="0"/>
              <a:ea typeface="Times New Roman" panose="02020603050405020304" pitchFamily="18" charset="0"/>
            </a:endParaRPr>
          </a:p>
          <a:p>
            <a:pPr algn="just" fontAlgn="base"/>
            <a:r>
              <a:rPr lang="en-IN" sz="1800" dirty="0">
                <a:solidFill>
                  <a:srgbClr val="000000"/>
                </a:solidFill>
                <a:effectLst/>
                <a:latin typeface="Arial" panose="020B0604020202020204" pitchFamily="34" charset="0"/>
                <a:ea typeface="Calibri" panose="020F0502020204030204" pitchFamily="34" charset="0"/>
              </a:rPr>
              <a:t>As per Section 2(21)</a:t>
            </a:r>
          </a:p>
          <a:p>
            <a:pPr algn="just" fontAlgn="base"/>
            <a:r>
              <a:rPr lang="en-IN" sz="1800" dirty="0">
                <a:solidFill>
                  <a:srgbClr val="000000"/>
                </a:solidFill>
                <a:effectLst/>
                <a:latin typeface="Arial" panose="020B0604020202020204" pitchFamily="34" charset="0"/>
                <a:ea typeface="Calibri" panose="020F0502020204030204" pitchFamily="34" charset="0"/>
              </a:rPr>
              <a:t>“movable property” includes property of every description, except land and things attached to the earth or permanently fastened to anything which is attached to the earth.</a:t>
            </a:r>
            <a:endParaRPr lang="en-IN" sz="1800" dirty="0">
              <a:effectLst/>
              <a:latin typeface="Times New Roman" panose="02020603050405020304" pitchFamily="18" charset="0"/>
              <a:ea typeface="Times New Roman" panose="02020603050405020304" pitchFamily="18" charset="0"/>
            </a:endParaRPr>
          </a:p>
          <a:p>
            <a:pPr algn="just">
              <a:lnSpc>
                <a:spcPct val="107000"/>
              </a:lnSpc>
              <a:spcAft>
                <a:spcPts val="800"/>
              </a:spcAft>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8205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 - IPC </a:t>
            </a:r>
            <a:endParaRPr lang="en-US" dirty="0"/>
          </a:p>
        </p:txBody>
      </p:sp>
      <p:sp>
        <p:nvSpPr>
          <p:cNvPr id="5" name="Content Placeholder 4"/>
          <p:cNvSpPr>
            <a:spLocks noGrp="1"/>
          </p:cNvSpPr>
          <p:nvPr>
            <p:ph idx="1"/>
          </p:nvPr>
        </p:nvSpPr>
        <p:spPr>
          <a:xfrm>
            <a:off x="148106" y="1175657"/>
            <a:ext cx="8809282" cy="5026706"/>
          </a:xfrm>
        </p:spPr>
        <p:txBody>
          <a:bodyPr>
            <a:normAutofit/>
          </a:bodyPr>
          <a:lstStyle/>
          <a:p>
            <a:pPr algn="just">
              <a:lnSpc>
                <a:spcPct val="107000"/>
              </a:lnSpc>
              <a:spcAft>
                <a:spcPts val="800"/>
              </a:spcAft>
            </a:pPr>
            <a:r>
              <a:rPr lang="en-IN" sz="1800" b="1" kern="100" dirty="0">
                <a:effectLst/>
                <a:latin typeface="Arial" panose="020B0604020202020204" pitchFamily="34" charset="0"/>
                <a:ea typeface="Calibri" panose="020F0502020204030204" pitchFamily="34" charset="0"/>
                <a:cs typeface="Times New Roman" panose="02020603050405020304" pitchFamily="18" charset="0"/>
              </a:rPr>
              <a:t>New Definition on Petty Organised Crime- Section 112</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Whoever, being a member of a group or gang, either singly or jointly, commits any act of theft, snatching, cheating, unauthorised selling of tickets, unauthorised betting or gambling, selling of public examination question papers or any other similar criminal act, is said to commit petty organised crime.</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Explanation: For the purposes of this sub-section "theft" includes </a:t>
            </a:r>
          </a:p>
          <a:p>
            <a:pPr algn="just" fontAlgn="base">
              <a:lnSpc>
                <a:spcPct val="107000"/>
              </a:lnSpc>
              <a:spcAft>
                <a:spcPts val="800"/>
              </a:spcAft>
            </a:pP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trick theft, theft from vehicle, dwelling house or business premises, cargo theft, pick pocketing, </a:t>
            </a:r>
            <a:r>
              <a:rPr lang="en-IN" sz="1800" b="1" i="1"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theft through card skimming</a:t>
            </a: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shoplifting and </a:t>
            </a:r>
            <a:r>
              <a:rPr lang="en-IN" sz="1800" b="1" i="1"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theft of Automated Teller Machine.</a:t>
            </a:r>
            <a:endParaRPr lang="en-IN" sz="1800" b="1" i="1"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 </a:t>
            </a: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It is to be noted that the BNS has not defined the terms trick theft, card skimming and have to be understood as per their ordinary meaning.</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1858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 - IPC </a:t>
            </a:r>
            <a:endParaRPr lang="en-US" dirty="0"/>
          </a:p>
        </p:txBody>
      </p:sp>
      <p:sp>
        <p:nvSpPr>
          <p:cNvPr id="5" name="Content Placeholder 4"/>
          <p:cNvSpPr>
            <a:spLocks noGrp="1"/>
          </p:cNvSpPr>
          <p:nvPr>
            <p:ph idx="1"/>
          </p:nvPr>
        </p:nvSpPr>
        <p:spPr>
          <a:xfrm>
            <a:off x="148106" y="1175657"/>
            <a:ext cx="8725306" cy="4837102"/>
          </a:xfrm>
        </p:spPr>
        <p:txBody>
          <a:bodyPr>
            <a:normAutofit fontScale="85000" lnSpcReduction="20000"/>
          </a:bodyPr>
          <a:lstStyle/>
          <a:p>
            <a:pPr algn="just" fontAlgn="base">
              <a:lnSpc>
                <a:spcPct val="107000"/>
              </a:lnSpc>
              <a:spcAft>
                <a:spcPts val="800"/>
              </a:spcAft>
            </a:pP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As per Section 303(2) </a:t>
            </a:r>
          </a:p>
          <a:p>
            <a:pPr algn="just" fontAlgn="base">
              <a:lnSpc>
                <a:spcPct val="107000"/>
              </a:lnSpc>
              <a:spcAft>
                <a:spcPts val="800"/>
              </a:spcAft>
            </a:pP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Whoever commits theft shall be punished with imprisonment of either description for a term which may extend to three years, or </a:t>
            </a:r>
          </a:p>
          <a:p>
            <a:pPr algn="just" fontAlgn="base">
              <a:lnSpc>
                <a:spcPct val="107000"/>
              </a:lnSpc>
              <a:spcAft>
                <a:spcPts val="800"/>
              </a:spcAft>
            </a:pP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with fine, or with both and </a:t>
            </a:r>
          </a:p>
          <a:p>
            <a:pPr algn="just" fontAlgn="base">
              <a:lnSpc>
                <a:spcPct val="107000"/>
              </a:lnSpc>
              <a:spcAft>
                <a:spcPts val="800"/>
              </a:spcAft>
            </a:pP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in case of second or subsequent conviction of any person under this section, he shall be punished with rigorous imprisonment for a term which shall not be less than one year but </a:t>
            </a:r>
          </a:p>
          <a:p>
            <a:pPr algn="just" fontAlgn="base">
              <a:lnSpc>
                <a:spcPct val="107000"/>
              </a:lnSpc>
              <a:spcAft>
                <a:spcPts val="800"/>
              </a:spcAft>
            </a:pP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which may extend to five years and with fine:</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b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en-IN" sz="1800" b="1"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Community Service as Punishment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Provided that in cases of </a:t>
            </a:r>
            <a:r>
              <a:rPr lang="en-IN" sz="1800" b="1"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theft </a:t>
            </a: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where the </a:t>
            </a:r>
            <a:r>
              <a:rPr lang="en-IN" sz="1800" b="1"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value of the stolen property </a:t>
            </a:r>
          </a:p>
          <a:p>
            <a:pPr algn="just" fontAlgn="base">
              <a:lnSpc>
                <a:spcPct val="107000"/>
              </a:lnSpc>
              <a:spcAft>
                <a:spcPts val="800"/>
              </a:spcAft>
            </a:pP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is </a:t>
            </a:r>
            <a:r>
              <a:rPr lang="en-IN" sz="1800" b="1"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less than five thousand rupees, and a person is convicted for the first time</a:t>
            </a: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p>
          <a:p>
            <a:pPr algn="just" fontAlgn="base">
              <a:lnSpc>
                <a:spcPct val="107000"/>
              </a:lnSpc>
              <a:spcAft>
                <a:spcPts val="800"/>
              </a:spcAft>
            </a:pP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shall upon return of the value of property or </a:t>
            </a:r>
          </a:p>
          <a:p>
            <a:pPr algn="just" fontAlgn="base">
              <a:lnSpc>
                <a:spcPct val="107000"/>
              </a:lnSpc>
              <a:spcAft>
                <a:spcPts val="800"/>
              </a:spcAft>
            </a:pP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restoration of the stolen property, </a:t>
            </a:r>
          </a:p>
          <a:p>
            <a:pPr algn="just" fontAlgn="base">
              <a:lnSpc>
                <a:spcPct val="107000"/>
              </a:lnSpc>
              <a:spcAft>
                <a:spcPts val="800"/>
              </a:spcAft>
            </a:pP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shall be </a:t>
            </a:r>
            <a:r>
              <a:rPr lang="en-IN" sz="1800" b="1"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punished with community service</a:t>
            </a: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72680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 - IPC </a:t>
            </a:r>
            <a:endParaRPr lang="en-US" dirty="0"/>
          </a:p>
        </p:txBody>
      </p:sp>
      <p:sp>
        <p:nvSpPr>
          <p:cNvPr id="5" name="Content Placeholder 4"/>
          <p:cNvSpPr>
            <a:spLocks noGrp="1"/>
          </p:cNvSpPr>
          <p:nvPr>
            <p:ph idx="1"/>
          </p:nvPr>
        </p:nvSpPr>
        <p:spPr>
          <a:xfrm>
            <a:off x="148105" y="1175657"/>
            <a:ext cx="8827943" cy="4837102"/>
          </a:xfrm>
        </p:spPr>
        <p:txBody>
          <a:bodyPr>
            <a:normAutofit/>
          </a:bodyPr>
          <a:lstStyle/>
          <a:p>
            <a:pPr algn="just">
              <a:lnSpc>
                <a:spcPct val="107000"/>
              </a:lnSpc>
              <a:spcAft>
                <a:spcPts val="800"/>
              </a:spcAft>
            </a:pPr>
            <a:endParaRPr lang="en-IN" sz="1800" b="1" kern="100" dirty="0">
              <a:solidFill>
                <a:srgbClr val="000000"/>
              </a:solidFill>
              <a:ea typeface="Calibri" panose="020F0502020204030204" pitchFamily="34" charset="0"/>
              <a:cs typeface="Times New Roman" panose="02020603050405020304" pitchFamily="18" charset="0"/>
            </a:endParaRPr>
          </a:p>
          <a:p>
            <a:pPr algn="just">
              <a:lnSpc>
                <a:spcPct val="107000"/>
              </a:lnSpc>
              <a:spcAft>
                <a:spcPts val="800"/>
              </a:spcAft>
            </a:pPr>
            <a:r>
              <a:rPr lang="en-IN" sz="1800" b="1" kern="100" dirty="0">
                <a:solidFill>
                  <a:srgbClr val="000000"/>
                </a:solidFill>
                <a:ea typeface="Calibri" panose="020F0502020204030204" pitchFamily="34" charset="0"/>
                <a:cs typeface="Times New Roman" panose="02020603050405020304" pitchFamily="18" charset="0"/>
              </a:rPr>
              <a:t>New Definition on Gaining Wrongfully and Losing Wrongfully – Section 2 (38)</a:t>
            </a:r>
          </a:p>
          <a:p>
            <a:pPr algn="just">
              <a:lnSpc>
                <a:spcPct val="107000"/>
              </a:lnSpc>
              <a:spcAft>
                <a:spcPts val="800"/>
              </a:spcAft>
            </a:pPr>
            <a:r>
              <a:rPr lang="en-IN" sz="1800" kern="100" dirty="0">
                <a:solidFill>
                  <a:srgbClr val="000000"/>
                </a:solidFill>
                <a:ea typeface="Calibri" panose="020F0502020204030204" pitchFamily="34" charset="0"/>
                <a:cs typeface="Times New Roman" panose="02020603050405020304" pitchFamily="18" charset="0"/>
              </a:rPr>
              <a:t>A person is said to gain wrongfully when such person retains wrongfully, as well as when such person acquires wrongfully. </a:t>
            </a:r>
          </a:p>
          <a:p>
            <a:pPr algn="just">
              <a:lnSpc>
                <a:spcPct val="107000"/>
              </a:lnSpc>
              <a:spcAft>
                <a:spcPts val="800"/>
              </a:spcAft>
            </a:pPr>
            <a:r>
              <a:rPr lang="en-IN" sz="1800" kern="100" dirty="0">
                <a:solidFill>
                  <a:srgbClr val="000000"/>
                </a:solidFill>
                <a:ea typeface="Calibri" panose="020F0502020204030204" pitchFamily="34" charset="0"/>
                <a:cs typeface="Times New Roman" panose="02020603050405020304" pitchFamily="18" charset="0"/>
              </a:rPr>
              <a:t>A person is said to lose wrongfully when such person is wrongfully kept out of any property, as well as when such person is wrongfully deprived of property.</a:t>
            </a:r>
          </a:p>
          <a:p>
            <a:pPr algn="just">
              <a:lnSpc>
                <a:spcPct val="107000"/>
              </a:lnSpc>
              <a:spcAft>
                <a:spcPts val="800"/>
              </a:spcAft>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0472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 - IPC </a:t>
            </a:r>
            <a:endParaRPr lang="en-US" dirty="0"/>
          </a:p>
        </p:txBody>
      </p:sp>
      <p:sp>
        <p:nvSpPr>
          <p:cNvPr id="5" name="Content Placeholder 4"/>
          <p:cNvSpPr>
            <a:spLocks noGrp="1"/>
          </p:cNvSpPr>
          <p:nvPr>
            <p:ph idx="1"/>
          </p:nvPr>
        </p:nvSpPr>
        <p:spPr>
          <a:xfrm>
            <a:off x="148106" y="1175657"/>
            <a:ext cx="8725306" cy="5026706"/>
          </a:xfrm>
        </p:spPr>
        <p:txBody>
          <a:bodyPr>
            <a:normAutofit/>
          </a:bodyPr>
          <a:lstStyle/>
          <a:p>
            <a:pPr algn="just">
              <a:lnSpc>
                <a:spcPct val="107000"/>
              </a:lnSpc>
              <a:spcAft>
                <a:spcPts val="800"/>
              </a:spcAft>
            </a:pPr>
            <a:endParaRPr lang="en-IN" sz="1800" b="1" kern="100" dirty="0">
              <a:solidFill>
                <a:srgbClr val="000000"/>
              </a:solidFill>
              <a:ea typeface="Calibri" panose="020F0502020204030204" pitchFamily="34" charset="0"/>
              <a:cs typeface="Times New Roman" panose="02020603050405020304" pitchFamily="18" charset="0"/>
            </a:endParaRPr>
          </a:p>
          <a:p>
            <a:pPr algn="just" fontAlgn="base"/>
            <a:r>
              <a:rPr lang="en-IN"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CHAPTER X </a:t>
            </a:r>
            <a:endParaRPr lang="en-IN" sz="1800" dirty="0">
              <a:effectLst/>
              <a:latin typeface="Times New Roman" panose="02020603050405020304" pitchFamily="18" charset="0"/>
              <a:ea typeface="Times New Roman" panose="02020603050405020304" pitchFamily="18" charset="0"/>
            </a:endParaRPr>
          </a:p>
          <a:p>
            <a:pPr algn="just" fontAlgn="base"/>
            <a:r>
              <a:rPr lang="en-IN"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OFFENCES RELATING TO COIN, CURRENCY NOTES, BANK NOTES, AND GOVERNMENT STAMPS- Section 178 to Section 180</a:t>
            </a:r>
            <a:endParaRPr lang="en-IN" sz="1800" dirty="0">
              <a:effectLst/>
              <a:latin typeface="Times New Roman" panose="02020603050405020304" pitchFamily="18" charset="0"/>
              <a:ea typeface="Times New Roman" panose="02020603050405020304" pitchFamily="18" charset="0"/>
            </a:endParaRPr>
          </a:p>
          <a:p>
            <a:pPr algn="just">
              <a:lnSpc>
                <a:spcPct val="107000"/>
              </a:lnSpc>
              <a:spcAft>
                <a:spcPts val="800"/>
              </a:spcAft>
            </a:pPr>
            <a:r>
              <a:rPr lang="en-IN" sz="1800" kern="100" dirty="0">
                <a:solidFill>
                  <a:srgbClr val="000000"/>
                </a:solidFill>
                <a:ea typeface="Calibri" panose="020F0502020204030204" pitchFamily="34" charset="0"/>
                <a:cs typeface="Times New Roman" panose="02020603050405020304" pitchFamily="18" charset="0"/>
              </a:rPr>
              <a:t>Counterfeiting coin, Government stamps, currency-notes or bank-notes.</a:t>
            </a:r>
          </a:p>
          <a:p>
            <a:pPr algn="just">
              <a:lnSpc>
                <a:spcPct val="107000"/>
              </a:lnSpc>
              <a:spcAft>
                <a:spcPts val="800"/>
              </a:spcAft>
            </a:pPr>
            <a:r>
              <a:rPr lang="en-IN" sz="1800" kern="100" dirty="0">
                <a:solidFill>
                  <a:srgbClr val="000000"/>
                </a:solidFill>
                <a:ea typeface="Calibri" panose="020F0502020204030204" pitchFamily="34" charset="0"/>
                <a:cs typeface="Times New Roman" panose="02020603050405020304" pitchFamily="18" charset="0"/>
              </a:rPr>
              <a:t>The BNS has broadened the definition of Section 498A, 498B,489C,498D and 498E of the Indian Penal Code by including counterfeiting of Coin and Government Stamps.</a:t>
            </a:r>
          </a:p>
          <a:p>
            <a:pPr algn="l" rtl="0" fontAlgn="base"/>
            <a:r>
              <a:rPr lang="en-US" sz="1400" b="0" i="0" dirty="0">
                <a:solidFill>
                  <a:srgbClr val="05244F"/>
                </a:solidFill>
                <a:effectLst/>
                <a:latin typeface="Roboto Slab" pitchFamily="2" charset="0"/>
                <a:ea typeface="Roboto Slab" pitchFamily="2" charset="0"/>
                <a:cs typeface="Roboto Slab" pitchFamily="2" charset="0"/>
              </a:rPr>
              <a:t>Counterfeiting coin, Government stamps, currency-notes or bank-notes shall be punished with imprisonment for life, or with imprisonment of either description for a term which may extend to ten years, and shall also be liable to fine. [Sec 178]</a:t>
            </a:r>
          </a:p>
          <a:p>
            <a:pPr algn="just">
              <a:lnSpc>
                <a:spcPct val="107000"/>
              </a:lnSpc>
              <a:spcAft>
                <a:spcPts val="800"/>
              </a:spcAft>
            </a:pPr>
            <a:endParaRPr lang="en-US" sz="1400" b="0" i="0" dirty="0">
              <a:solidFill>
                <a:srgbClr val="05244F"/>
              </a:solidFill>
              <a:effectLst/>
              <a:latin typeface="Roboto Slab" pitchFamily="2" charset="0"/>
              <a:ea typeface="Roboto Slab" pitchFamily="2" charset="0"/>
              <a:cs typeface="Roboto Slab" pitchFamily="2" charset="0"/>
            </a:endParaRPr>
          </a:p>
          <a:p>
            <a:pPr algn="just">
              <a:lnSpc>
                <a:spcPct val="107000"/>
              </a:lnSpc>
              <a:spcAft>
                <a:spcPts val="800"/>
              </a:spcAft>
            </a:pPr>
            <a:r>
              <a:rPr lang="en-US" sz="1400" b="0" i="0" dirty="0">
                <a:solidFill>
                  <a:srgbClr val="05244F"/>
                </a:solidFill>
                <a:effectLst/>
                <a:latin typeface="Roboto Slab" pitchFamily="2" charset="0"/>
                <a:ea typeface="Roboto Slab" pitchFamily="2" charset="0"/>
                <a:cs typeface="Roboto Slab" pitchFamily="2" charset="0"/>
              </a:rPr>
              <a:t>Using as genuine, forged or counterfeit coin, Government stamp, currency-notes or bank-notes shall be punished with imprisonment for life, or with imprisonment of either description for a term which may extend to ten years, and shall also be liable to fine. [Sec 179]</a:t>
            </a:r>
            <a:endParaRPr lang="en-IN" sz="1400" kern="100" dirty="0">
              <a:effectLst/>
              <a:latin typeface="Roboto Slab" pitchFamily="2" charset="0"/>
              <a:ea typeface="Roboto Slab" pitchFamily="2" charset="0"/>
              <a:cs typeface="Roboto Slab" pitchFamily="2" charset="0"/>
            </a:endParaRPr>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3456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Learning Objectives</a:t>
            </a:r>
          </a:p>
        </p:txBody>
      </p:sp>
      <p:sp>
        <p:nvSpPr>
          <p:cNvPr id="5" name="Content Placeholder 4"/>
          <p:cNvSpPr>
            <a:spLocks noGrp="1"/>
          </p:cNvSpPr>
          <p:nvPr>
            <p:ph idx="1"/>
          </p:nvPr>
        </p:nvSpPr>
        <p:spPr>
          <a:xfrm>
            <a:off x="121298" y="1447800"/>
            <a:ext cx="8565502" cy="2163147"/>
          </a:xfrm>
        </p:spPr>
        <p:txBody>
          <a:bodyPr>
            <a:normAutofit/>
          </a:bodyPr>
          <a:lstStyle/>
          <a:p>
            <a:pPr>
              <a:lnSpc>
                <a:spcPct val="90000"/>
              </a:lnSpc>
            </a:pPr>
            <a:r>
              <a:rPr lang="en-US" sz="2000" dirty="0">
                <a:solidFill>
                  <a:schemeClr val="accent1">
                    <a:lumMod val="90000"/>
                    <a:lumOff val="10000"/>
                  </a:schemeClr>
                </a:solidFill>
                <a:latin typeface="+mn-lt"/>
                <a:ea typeface="Roboto Slab" pitchFamily="2" charset="0"/>
                <a:cs typeface="Roboto Slab" pitchFamily="2" charset="0"/>
              </a:rPr>
              <a:t>Upon Completing this session, you will be able to:</a:t>
            </a:r>
          </a:p>
          <a:p>
            <a:pPr algn="just"/>
            <a:endParaRPr lang="en-US" sz="2000" dirty="0">
              <a:solidFill>
                <a:schemeClr val="accent2">
                  <a:lumMod val="50000"/>
                </a:schemeClr>
              </a:solidFill>
              <a:latin typeface="+mn-lt"/>
              <a:ea typeface="Roboto Slab" pitchFamily="2" charset="0"/>
              <a:cs typeface="Times New Roman" panose="02020603050405020304" pitchFamily="18" charset="0"/>
            </a:endParaRPr>
          </a:p>
          <a:p>
            <a:pPr marL="285750" indent="-285750" algn="just">
              <a:buFont typeface="Wingdings" panose="05000000000000000000" pitchFamily="2" charset="2"/>
              <a:buChar char="v"/>
            </a:pPr>
            <a:r>
              <a:rPr lang="en-US" sz="2000" dirty="0">
                <a:solidFill>
                  <a:schemeClr val="accent2">
                    <a:lumMod val="50000"/>
                  </a:schemeClr>
                </a:solidFill>
                <a:latin typeface="+mn-lt"/>
                <a:ea typeface="Roboto Slab" pitchFamily="2" charset="0"/>
                <a:cs typeface="Times New Roman" panose="02020603050405020304" pitchFamily="18" charset="0"/>
              </a:rPr>
              <a:t>Decipher the Impact on BFSI of the three new laws:</a:t>
            </a:r>
          </a:p>
          <a:p>
            <a:pPr algn="just"/>
            <a:r>
              <a:rPr lang="en-US" sz="1600" b="0" i="0" dirty="0">
                <a:solidFill>
                  <a:srgbClr val="002346"/>
                </a:solidFill>
                <a:effectLst/>
                <a:latin typeface="Roboto Slab" pitchFamily="2" charset="0"/>
                <a:ea typeface="Roboto Slab" pitchFamily="2" charset="0"/>
                <a:cs typeface="Roboto Slab" pitchFamily="2" charset="0"/>
              </a:rPr>
              <a:t>Bharatiya Nyaya Sanhita, 2023 (New Penal Code) </a:t>
            </a:r>
            <a:endParaRPr lang="en-US" sz="1600" dirty="0">
              <a:solidFill>
                <a:schemeClr val="accent2">
                  <a:lumMod val="50000"/>
                </a:schemeClr>
              </a:solidFill>
              <a:latin typeface="+mn-lt"/>
              <a:ea typeface="Roboto Slab" pitchFamily="2" charset="0"/>
              <a:cs typeface="Times New Roman" panose="02020603050405020304" pitchFamily="18" charset="0"/>
            </a:endParaRPr>
          </a:p>
          <a:p>
            <a:pPr algn="just"/>
            <a:r>
              <a:rPr lang="en-US" sz="1600" b="0" i="0" dirty="0">
                <a:solidFill>
                  <a:srgbClr val="002346"/>
                </a:solidFill>
                <a:effectLst/>
                <a:latin typeface="Roboto Slab" pitchFamily="2" charset="0"/>
                <a:ea typeface="Roboto Slab" pitchFamily="2" charset="0"/>
                <a:cs typeface="Roboto Slab" pitchFamily="2" charset="0"/>
              </a:rPr>
              <a:t>Bharatiya Nagarik Suraksha Sanhita, 2023 (“</a:t>
            </a:r>
            <a:r>
              <a:rPr lang="en-US" sz="1600" b="1" i="0" dirty="0">
                <a:solidFill>
                  <a:srgbClr val="002346"/>
                </a:solidFill>
                <a:effectLst/>
                <a:latin typeface="Roboto Slab" pitchFamily="2" charset="0"/>
                <a:ea typeface="Roboto Slab" pitchFamily="2" charset="0"/>
                <a:cs typeface="Roboto Slab" pitchFamily="2" charset="0"/>
              </a:rPr>
              <a:t>BNSS</a:t>
            </a:r>
            <a:r>
              <a:rPr lang="en-US" sz="1600" b="0" i="0" dirty="0">
                <a:solidFill>
                  <a:srgbClr val="002346"/>
                </a:solidFill>
                <a:effectLst/>
                <a:latin typeface="Roboto Slab" pitchFamily="2" charset="0"/>
                <a:ea typeface="Roboto Slab" pitchFamily="2" charset="0"/>
                <a:cs typeface="Roboto Slab" pitchFamily="2" charset="0"/>
              </a:rPr>
              <a:t>”) (New Code of Criminal Procedure) </a:t>
            </a:r>
          </a:p>
          <a:p>
            <a:pPr algn="just"/>
            <a:r>
              <a:rPr lang="en-US" sz="1600" b="0" i="0" dirty="0">
                <a:solidFill>
                  <a:srgbClr val="002346"/>
                </a:solidFill>
                <a:effectLst/>
                <a:latin typeface="Roboto Slab" pitchFamily="2" charset="0"/>
                <a:ea typeface="Roboto Slab" pitchFamily="2" charset="0"/>
                <a:cs typeface="Roboto Slab" pitchFamily="2" charset="0"/>
              </a:rPr>
              <a:t>Bharatiya Sakshya Bill, 2023 (New Evidence Act)</a:t>
            </a:r>
            <a:r>
              <a:rPr lang="en-US" sz="2000" b="0" i="0" dirty="0">
                <a:solidFill>
                  <a:srgbClr val="002346"/>
                </a:solidFill>
                <a:effectLst/>
                <a:latin typeface="Roboto Slab" pitchFamily="2" charset="0"/>
                <a:ea typeface="Roboto Slab" pitchFamily="2" charset="0"/>
                <a:cs typeface="Roboto Slab" pitchFamily="2" charset="0"/>
              </a:rPr>
              <a:t> </a:t>
            </a:r>
          </a:p>
          <a:p>
            <a:pPr marL="285750" indent="-285750" algn="just">
              <a:buFont typeface="Wingdings" panose="05000000000000000000" pitchFamily="2" charset="2"/>
              <a:buChar char="v"/>
            </a:pPr>
            <a:endParaRPr lang="en-US" sz="2000" dirty="0">
              <a:solidFill>
                <a:schemeClr val="accent2">
                  <a:lumMod val="50000"/>
                </a:schemeClr>
              </a:solidFill>
              <a:latin typeface="+mn-lt"/>
              <a:ea typeface="Roboto Slab" pitchFamily="2" charset="0"/>
              <a:cs typeface="Times New Roman" panose="02020603050405020304" pitchFamily="18" charset="0"/>
            </a:endParaRPr>
          </a:p>
          <a:p>
            <a:pPr algn="just"/>
            <a:endParaRPr lang="en-US" sz="2000" dirty="0">
              <a:solidFill>
                <a:schemeClr val="accent2">
                  <a:lumMod val="50000"/>
                </a:schemeClr>
              </a:solidFill>
              <a:latin typeface="+mn-lt"/>
              <a:ea typeface="Roboto Slab" pitchFamily="2" charset="0"/>
              <a:cs typeface="Times New Roman" panose="02020603050405020304" pitchFamily="18" charset="0"/>
            </a:endParaRPr>
          </a:p>
        </p:txBody>
      </p:sp>
      <p:sp>
        <p:nvSpPr>
          <p:cNvPr id="2" name="Rectangle 1">
            <a:extLst>
              <a:ext uri="{FF2B5EF4-FFF2-40B4-BE49-F238E27FC236}">
                <a16:creationId xmlns:a16="http://schemas.microsoft.com/office/drawing/2014/main" id="{9906431F-87BA-7C26-78CD-A12B1E9C532E}"/>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4" name="Picture 2">
            <a:extLst>
              <a:ext uri="{FF2B5EF4-FFF2-40B4-BE49-F238E27FC236}">
                <a16:creationId xmlns:a16="http://schemas.microsoft.com/office/drawing/2014/main" id="{EBCC5926-3260-D605-4424-593366CC2D6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 - IPC </a:t>
            </a:r>
            <a:endParaRPr lang="en-US" dirty="0"/>
          </a:p>
        </p:txBody>
      </p:sp>
      <p:sp>
        <p:nvSpPr>
          <p:cNvPr id="5" name="Content Placeholder 4"/>
          <p:cNvSpPr>
            <a:spLocks noGrp="1"/>
          </p:cNvSpPr>
          <p:nvPr>
            <p:ph idx="1"/>
          </p:nvPr>
        </p:nvSpPr>
        <p:spPr>
          <a:xfrm>
            <a:off x="148106" y="1175657"/>
            <a:ext cx="8725306" cy="4945225"/>
          </a:xfrm>
        </p:spPr>
        <p:txBody>
          <a:bodyPr>
            <a:normAutofit/>
          </a:bodyPr>
          <a:lstStyle/>
          <a:p>
            <a:pPr algn="just">
              <a:lnSpc>
                <a:spcPct val="107000"/>
              </a:lnSpc>
              <a:spcAft>
                <a:spcPts val="800"/>
              </a:spcAft>
            </a:pPr>
            <a:endParaRPr lang="en-IN" sz="1800" b="1" kern="100" dirty="0">
              <a:solidFill>
                <a:srgbClr val="000000"/>
              </a:solidFill>
              <a:ea typeface="Calibri" panose="020F0502020204030204" pitchFamily="34" charset="0"/>
              <a:cs typeface="Times New Roman" panose="02020603050405020304" pitchFamily="18" charset="0"/>
            </a:endParaRPr>
          </a:p>
          <a:p>
            <a:pPr algn="just">
              <a:lnSpc>
                <a:spcPct val="107000"/>
              </a:lnSpc>
              <a:spcAft>
                <a:spcPts val="800"/>
              </a:spcAft>
            </a:pPr>
            <a:endParaRPr lang="en-IN" sz="1800" b="1" kern="100" dirty="0">
              <a:solidFill>
                <a:srgbClr val="000000"/>
              </a:solidFill>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1800" kern="100" dirty="0">
                <a:solidFill>
                  <a:srgbClr val="000000"/>
                </a:solidFill>
                <a:ea typeface="Calibri" panose="020F0502020204030204" pitchFamily="34" charset="0"/>
                <a:cs typeface="Times New Roman" panose="02020603050405020304" pitchFamily="18" charset="0"/>
              </a:rPr>
              <a:t>Explanations of the word Coin, Counterfeiting Government Stamp and Counterfeiting of Coin for the purpose of Chapter X have been amended and added in the BNS as below:</a:t>
            </a:r>
          </a:p>
          <a:p>
            <a:pPr algn="just" fontAlgn="base">
              <a:lnSpc>
                <a:spcPct val="107000"/>
              </a:lnSpc>
              <a:spcAft>
                <a:spcPts val="800"/>
              </a:spcAft>
            </a:pP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“Coin” shall have the same meaning assigned to it in section 2 of the Coinage Act, 2011 and </a:t>
            </a:r>
          </a:p>
          <a:p>
            <a:pPr algn="just" fontAlgn="base">
              <a:lnSpc>
                <a:spcPct val="107000"/>
              </a:lnSpc>
              <a:spcAft>
                <a:spcPts val="800"/>
              </a:spcAft>
            </a:pP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includes metal used for the time being as money and is stamped and issued by </a:t>
            </a:r>
          </a:p>
          <a:p>
            <a:pPr algn="just" fontAlgn="base">
              <a:lnSpc>
                <a:spcPct val="107000"/>
              </a:lnSpc>
              <a:spcAft>
                <a:spcPts val="800"/>
              </a:spcAft>
            </a:pP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or under the authority of any State or Sovereign Power intended to be so used;</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b="0" i="0" dirty="0">
                <a:solidFill>
                  <a:srgbClr val="05244F"/>
                </a:solidFill>
                <a:effectLst/>
                <a:latin typeface="Roboto Slab" pitchFamily="2" charset="0"/>
                <a:ea typeface="Roboto Slab" pitchFamily="2" charset="0"/>
                <a:cs typeface="Roboto Slab" pitchFamily="2" charset="0"/>
              </a:rPr>
              <a:t> </a:t>
            </a:r>
            <a:br>
              <a:rPr lang="en-US" sz="1800" b="0" i="0" dirty="0">
                <a:solidFill>
                  <a:srgbClr val="05244F"/>
                </a:solidFill>
                <a:effectLst/>
                <a:latin typeface="Roboto Slab" pitchFamily="2" charset="0"/>
                <a:ea typeface="Roboto Slab" pitchFamily="2" charset="0"/>
                <a:cs typeface="Roboto Slab" pitchFamily="2" charset="0"/>
              </a:rPr>
            </a:br>
            <a:endParaRPr lang="en-IN" sz="1800" b="1" kern="100" dirty="0">
              <a:solidFill>
                <a:srgbClr val="000000"/>
              </a:solidFill>
              <a:latin typeface="Roboto Slab" pitchFamily="2" charset="0"/>
              <a:ea typeface="Roboto Slab" pitchFamily="2" charset="0"/>
              <a:cs typeface="Roboto Slab" pitchFamily="2" charset="0"/>
            </a:endParaRPr>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0540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 - IPC </a:t>
            </a:r>
            <a:endParaRPr lang="en-US" dirty="0"/>
          </a:p>
        </p:txBody>
      </p:sp>
      <p:sp>
        <p:nvSpPr>
          <p:cNvPr id="5" name="Content Placeholder 4"/>
          <p:cNvSpPr>
            <a:spLocks noGrp="1"/>
          </p:cNvSpPr>
          <p:nvPr>
            <p:ph idx="1"/>
          </p:nvPr>
        </p:nvSpPr>
        <p:spPr>
          <a:xfrm>
            <a:off x="148106" y="1175657"/>
            <a:ext cx="8725306" cy="5026706"/>
          </a:xfrm>
        </p:spPr>
        <p:txBody>
          <a:bodyPr>
            <a:normAutofit lnSpcReduction="10000"/>
          </a:bodyPr>
          <a:lstStyle/>
          <a:p>
            <a:pPr algn="just">
              <a:lnSpc>
                <a:spcPct val="107000"/>
              </a:lnSpc>
              <a:spcAft>
                <a:spcPts val="800"/>
              </a:spcAft>
            </a:pPr>
            <a:endParaRPr lang="en-IN" sz="1800" b="1" kern="100" dirty="0">
              <a:solidFill>
                <a:srgbClr val="000000"/>
              </a:solidFill>
              <a:ea typeface="Calibri" panose="020F0502020204030204" pitchFamily="34" charset="0"/>
              <a:cs typeface="Times New Roman" panose="02020603050405020304" pitchFamily="18" charset="0"/>
            </a:endParaRPr>
          </a:p>
          <a:p>
            <a:pPr algn="l" rtl="0" fontAlgn="base"/>
            <a:r>
              <a:rPr lang="en-US" sz="1800" b="0" i="0" dirty="0">
                <a:solidFill>
                  <a:srgbClr val="05244F"/>
                </a:solidFill>
                <a:effectLst/>
                <a:latin typeface="Roboto Slab" pitchFamily="2" charset="0"/>
                <a:ea typeface="Roboto Slab" pitchFamily="2" charset="0"/>
                <a:cs typeface="Roboto Slab" pitchFamily="2" charset="0"/>
              </a:rPr>
              <a:t>Possession of forged or counterfeit coin, Government stamp, currency-notes or bank-notes </a:t>
            </a:r>
            <a:r>
              <a:rPr lang="en-US" sz="1800" dirty="0">
                <a:solidFill>
                  <a:srgbClr val="05244F"/>
                </a:solidFill>
                <a:latin typeface="Roboto Slab" pitchFamily="2" charset="0"/>
                <a:ea typeface="Roboto Slab" pitchFamily="2" charset="0"/>
                <a:cs typeface="Roboto Slab" pitchFamily="2" charset="0"/>
              </a:rPr>
              <a:t>a</a:t>
            </a:r>
            <a:r>
              <a:rPr lang="en-US" sz="1800" b="0" i="0" dirty="0">
                <a:solidFill>
                  <a:srgbClr val="05244F"/>
                </a:solidFill>
                <a:effectLst/>
                <a:latin typeface="Roboto Slab" pitchFamily="2" charset="0"/>
                <a:ea typeface="Roboto Slab" pitchFamily="2" charset="0"/>
                <a:cs typeface="Roboto Slab" pitchFamily="2" charset="0"/>
              </a:rPr>
              <a:t>nd intending to use the same as genuine or that it may be used as genuine, shall be punished </a:t>
            </a:r>
          </a:p>
          <a:p>
            <a:pPr algn="l" rtl="0" fontAlgn="base"/>
            <a:r>
              <a:rPr lang="en-US" sz="1800" b="0" i="0" dirty="0">
                <a:solidFill>
                  <a:srgbClr val="05244F"/>
                </a:solidFill>
                <a:effectLst/>
                <a:latin typeface="Roboto Slab" pitchFamily="2" charset="0"/>
                <a:ea typeface="Roboto Slab" pitchFamily="2" charset="0"/>
                <a:cs typeface="Roboto Slab" pitchFamily="2" charset="0"/>
              </a:rPr>
              <a:t>with imprisonment of either description for a term which may extend to seven years, or with fine, or with both. [Sec 180]</a:t>
            </a:r>
          </a:p>
          <a:p>
            <a:pPr algn="l" rtl="0" fontAlgn="base"/>
            <a:endParaRPr lang="en-US" sz="1800" dirty="0">
              <a:solidFill>
                <a:srgbClr val="05244F"/>
              </a:solidFill>
              <a:latin typeface="Roboto Slab" pitchFamily="2" charset="0"/>
              <a:ea typeface="Roboto Slab" pitchFamily="2" charset="0"/>
              <a:cs typeface="Roboto Slab" pitchFamily="2" charset="0"/>
            </a:endParaRPr>
          </a:p>
          <a:p>
            <a:pPr algn="l" rtl="0" fontAlgn="base"/>
            <a:endParaRPr lang="en-US" sz="1800" b="0" i="0" dirty="0">
              <a:solidFill>
                <a:srgbClr val="05244F"/>
              </a:solidFill>
              <a:effectLst/>
              <a:latin typeface="Roboto Slab" pitchFamily="2" charset="0"/>
              <a:ea typeface="Roboto Slab" pitchFamily="2" charset="0"/>
              <a:cs typeface="Roboto Slab" pitchFamily="2" charset="0"/>
            </a:endParaRPr>
          </a:p>
          <a:p>
            <a:pPr algn="l" rtl="0" fontAlgn="base"/>
            <a:r>
              <a:rPr lang="en-US" sz="1800" b="0" i="0" dirty="0">
                <a:solidFill>
                  <a:srgbClr val="05244F"/>
                </a:solidFill>
                <a:effectLst/>
                <a:latin typeface="Roboto Slab" pitchFamily="2" charset="0"/>
                <a:ea typeface="Roboto Slab" pitchFamily="2" charset="0"/>
                <a:cs typeface="Roboto Slab" pitchFamily="2" charset="0"/>
              </a:rPr>
              <a:t>Making or possessing instruments or materials for forging or counterfeiting coin, Government stamp, currency-notes or bank-notes shall be punished with imprisonment for life, or </a:t>
            </a:r>
          </a:p>
          <a:p>
            <a:pPr algn="l" rtl="0" fontAlgn="base"/>
            <a:r>
              <a:rPr lang="en-US" sz="1800" b="0" i="0" dirty="0">
                <a:solidFill>
                  <a:srgbClr val="05244F"/>
                </a:solidFill>
                <a:effectLst/>
                <a:latin typeface="Roboto Slab" pitchFamily="2" charset="0"/>
                <a:ea typeface="Roboto Slab" pitchFamily="2" charset="0"/>
                <a:cs typeface="Roboto Slab" pitchFamily="2" charset="0"/>
              </a:rPr>
              <a:t>with imprisonment of either description for a term which may extend to ten years, and </a:t>
            </a:r>
          </a:p>
          <a:p>
            <a:pPr algn="l" rtl="0" fontAlgn="base"/>
            <a:r>
              <a:rPr lang="en-US" sz="1800" b="0" i="0" dirty="0">
                <a:solidFill>
                  <a:srgbClr val="05244F"/>
                </a:solidFill>
                <a:effectLst/>
                <a:latin typeface="Roboto Slab" pitchFamily="2" charset="0"/>
                <a:ea typeface="Roboto Slab" pitchFamily="2" charset="0"/>
                <a:cs typeface="Roboto Slab" pitchFamily="2" charset="0"/>
              </a:rPr>
              <a:t>shall also be liable to fine. [Sec 181]</a:t>
            </a:r>
          </a:p>
          <a:p>
            <a:r>
              <a:rPr lang="en-US" sz="1800" b="0" i="0" dirty="0">
                <a:solidFill>
                  <a:srgbClr val="05244F"/>
                </a:solidFill>
                <a:effectLst/>
                <a:latin typeface="Roboto Slab" pitchFamily="2" charset="0"/>
                <a:ea typeface="Roboto Slab" pitchFamily="2" charset="0"/>
                <a:cs typeface="Roboto Slab" pitchFamily="2" charset="0"/>
              </a:rPr>
              <a:t> </a:t>
            </a:r>
            <a:br>
              <a:rPr lang="en-US" sz="1800" b="0" i="0" dirty="0">
                <a:solidFill>
                  <a:srgbClr val="05244F"/>
                </a:solidFill>
                <a:effectLst/>
                <a:latin typeface="Roboto Slab" pitchFamily="2" charset="0"/>
                <a:ea typeface="Roboto Slab" pitchFamily="2" charset="0"/>
                <a:cs typeface="Roboto Slab" pitchFamily="2" charset="0"/>
              </a:rPr>
            </a:br>
            <a:endParaRPr lang="en-IN" sz="1800" b="1" kern="100" dirty="0">
              <a:solidFill>
                <a:srgbClr val="000000"/>
              </a:solidFill>
              <a:latin typeface="Roboto Slab" pitchFamily="2" charset="0"/>
              <a:ea typeface="Roboto Slab" pitchFamily="2" charset="0"/>
              <a:cs typeface="Roboto Slab" pitchFamily="2" charset="0"/>
            </a:endParaRPr>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9574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 - IPC </a:t>
            </a:r>
            <a:endParaRPr lang="en-US" dirty="0"/>
          </a:p>
        </p:txBody>
      </p:sp>
      <p:sp>
        <p:nvSpPr>
          <p:cNvPr id="5" name="Content Placeholder 4"/>
          <p:cNvSpPr>
            <a:spLocks noGrp="1"/>
          </p:cNvSpPr>
          <p:nvPr>
            <p:ph idx="1"/>
          </p:nvPr>
        </p:nvSpPr>
        <p:spPr>
          <a:xfrm>
            <a:off x="234022" y="982808"/>
            <a:ext cx="8583407" cy="5376836"/>
          </a:xfrm>
        </p:spPr>
        <p:txBody>
          <a:bodyPr>
            <a:normAutofit/>
          </a:bodyPr>
          <a:lstStyle/>
          <a:p>
            <a:pPr algn="just">
              <a:lnSpc>
                <a:spcPct val="107000"/>
              </a:lnSpc>
              <a:spcAft>
                <a:spcPts val="800"/>
              </a:spcAft>
            </a:pPr>
            <a:endParaRPr lang="en-IN" sz="1800" b="1" kern="100" dirty="0">
              <a:solidFill>
                <a:srgbClr val="000000"/>
              </a:solidFill>
              <a:ea typeface="Calibri" panose="020F0502020204030204" pitchFamily="34" charset="0"/>
              <a:cs typeface="Times New Roman" panose="02020603050405020304" pitchFamily="18" charset="0"/>
            </a:endParaRPr>
          </a:p>
          <a:p>
            <a:pPr algn="l" rtl="0" fontAlgn="base"/>
            <a:r>
              <a:rPr lang="en-US" sz="1600" b="0" i="0" dirty="0">
                <a:solidFill>
                  <a:srgbClr val="05244F"/>
                </a:solidFill>
                <a:effectLst/>
                <a:latin typeface="Roboto Slab" pitchFamily="2" charset="0"/>
                <a:ea typeface="Roboto Slab" pitchFamily="2" charset="0"/>
                <a:cs typeface="Roboto Slab" pitchFamily="2" charset="0"/>
              </a:rPr>
              <a:t>Prohibition of fictitious stamps ( Sec.186)</a:t>
            </a:r>
          </a:p>
          <a:p>
            <a:pPr algn="just" rtl="0" fontAlgn="base"/>
            <a:r>
              <a:rPr lang="en-US" sz="1600" b="0" i="0" dirty="0">
                <a:solidFill>
                  <a:srgbClr val="05244F"/>
                </a:solidFill>
                <a:effectLst/>
                <a:latin typeface="Roboto Slab" pitchFamily="2" charset="0"/>
                <a:ea typeface="Roboto Slab" pitchFamily="2" charset="0"/>
                <a:cs typeface="Roboto Slab" pitchFamily="2" charset="0"/>
              </a:rPr>
              <a:t>(1) Whoever—</a:t>
            </a:r>
          </a:p>
          <a:p>
            <a:pPr algn="just" rtl="0" fontAlgn="base"/>
            <a:r>
              <a:rPr lang="en-US" sz="1600" b="0" i="0" dirty="0">
                <a:solidFill>
                  <a:srgbClr val="05244F"/>
                </a:solidFill>
                <a:effectLst/>
                <a:latin typeface="Roboto Slab" pitchFamily="2" charset="0"/>
                <a:ea typeface="Roboto Slab" pitchFamily="2" charset="0"/>
                <a:cs typeface="Roboto Slab" pitchFamily="2" charset="0"/>
              </a:rPr>
              <a:t>(a) makes, knowingly utters, deals in or sells any fictitious stamp, or knowingly</a:t>
            </a:r>
          </a:p>
          <a:p>
            <a:pPr algn="just" rtl="0" fontAlgn="base"/>
            <a:r>
              <a:rPr lang="en-US" sz="1600" b="0" i="0" dirty="0">
                <a:solidFill>
                  <a:srgbClr val="05244F"/>
                </a:solidFill>
                <a:effectLst/>
                <a:latin typeface="Roboto Slab" pitchFamily="2" charset="0"/>
                <a:ea typeface="Roboto Slab" pitchFamily="2" charset="0"/>
                <a:cs typeface="Roboto Slab" pitchFamily="2" charset="0"/>
              </a:rPr>
              <a:t>uses for any postal purpose any fictitious stamp; or</a:t>
            </a:r>
          </a:p>
          <a:p>
            <a:pPr algn="just" rtl="0" fontAlgn="base"/>
            <a:r>
              <a:rPr lang="en-US" sz="1600" b="0" i="0" dirty="0">
                <a:solidFill>
                  <a:srgbClr val="05244F"/>
                </a:solidFill>
                <a:effectLst/>
                <a:latin typeface="Roboto Slab" pitchFamily="2" charset="0"/>
                <a:ea typeface="Roboto Slab" pitchFamily="2" charset="0"/>
                <a:cs typeface="Roboto Slab" pitchFamily="2" charset="0"/>
              </a:rPr>
              <a:t>(b) has in his possession, without lawful excuse, any fictitious stamp; or</a:t>
            </a:r>
          </a:p>
          <a:p>
            <a:pPr algn="just" rtl="0" fontAlgn="base"/>
            <a:r>
              <a:rPr lang="en-US" sz="1600" b="0" i="0" dirty="0">
                <a:solidFill>
                  <a:srgbClr val="05244F"/>
                </a:solidFill>
                <a:effectLst/>
                <a:latin typeface="Roboto Slab" pitchFamily="2" charset="0"/>
                <a:ea typeface="Roboto Slab" pitchFamily="2" charset="0"/>
                <a:cs typeface="Roboto Slab" pitchFamily="2" charset="0"/>
              </a:rPr>
              <a:t>(c) makes or, without lawful excuse, has in his possession any die, plate, instrument or materials for making any fictitious stamp,</a:t>
            </a:r>
          </a:p>
          <a:p>
            <a:pPr algn="just" rtl="0" fontAlgn="base"/>
            <a:r>
              <a:rPr lang="en-US" sz="1600" b="0" i="0" dirty="0">
                <a:solidFill>
                  <a:srgbClr val="05244F"/>
                </a:solidFill>
                <a:effectLst/>
                <a:latin typeface="Roboto Slab" pitchFamily="2" charset="0"/>
                <a:ea typeface="Roboto Slab" pitchFamily="2" charset="0"/>
                <a:cs typeface="Roboto Slab" pitchFamily="2" charset="0"/>
              </a:rPr>
              <a:t>shall be punished with fine which may extend to two hundred rupees.</a:t>
            </a:r>
          </a:p>
          <a:p>
            <a:endParaRPr lang="en-US" sz="1600" b="0" i="0" dirty="0">
              <a:solidFill>
                <a:srgbClr val="05244F"/>
              </a:solidFill>
              <a:effectLst/>
              <a:latin typeface="Roboto Slab" pitchFamily="2" charset="0"/>
              <a:ea typeface="Roboto Slab" pitchFamily="2" charset="0"/>
              <a:cs typeface="Roboto Slab" pitchFamily="2" charset="0"/>
            </a:endParaRPr>
          </a:p>
          <a:p>
            <a:r>
              <a:rPr lang="en-US" sz="1600" b="0" i="0" dirty="0">
                <a:solidFill>
                  <a:srgbClr val="05244F"/>
                </a:solidFill>
                <a:effectLst/>
                <a:latin typeface="Roboto Slab" pitchFamily="2" charset="0"/>
                <a:ea typeface="Roboto Slab" pitchFamily="2" charset="0"/>
                <a:cs typeface="Roboto Slab" pitchFamily="2" charset="0"/>
              </a:rPr>
              <a:t>“fictitious stamp” means any stamp </a:t>
            </a:r>
          </a:p>
          <a:p>
            <a:r>
              <a:rPr lang="en-US" sz="1600" b="0" i="0" dirty="0">
                <a:solidFill>
                  <a:srgbClr val="05244F"/>
                </a:solidFill>
                <a:effectLst/>
                <a:latin typeface="Roboto Slab" pitchFamily="2" charset="0"/>
                <a:ea typeface="Roboto Slab" pitchFamily="2" charset="0"/>
                <a:cs typeface="Roboto Slab" pitchFamily="2" charset="0"/>
              </a:rPr>
              <a:t>falsely purporting to be issued by Government for the purpose of denoting a rate of postage, or </a:t>
            </a:r>
          </a:p>
          <a:p>
            <a:r>
              <a:rPr lang="en-US" sz="1600" b="0" i="0" dirty="0">
                <a:solidFill>
                  <a:srgbClr val="05244F"/>
                </a:solidFill>
                <a:effectLst/>
                <a:latin typeface="Roboto Slab" pitchFamily="2" charset="0"/>
                <a:ea typeface="Roboto Slab" pitchFamily="2" charset="0"/>
                <a:cs typeface="Roboto Slab" pitchFamily="2" charset="0"/>
              </a:rPr>
              <a:t>any facsimile or imitation or representation, whether on paper or otherwise, </a:t>
            </a:r>
          </a:p>
          <a:p>
            <a:r>
              <a:rPr lang="en-US" sz="1600" b="0" i="0" dirty="0">
                <a:solidFill>
                  <a:srgbClr val="05244F"/>
                </a:solidFill>
                <a:effectLst/>
                <a:latin typeface="Roboto Slab" pitchFamily="2" charset="0"/>
                <a:ea typeface="Roboto Slab" pitchFamily="2" charset="0"/>
                <a:cs typeface="Roboto Slab" pitchFamily="2" charset="0"/>
              </a:rPr>
              <a:t>of any stamp issued by Government for that purpose.</a:t>
            </a:r>
          </a:p>
          <a:p>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(Based on the experience of </a:t>
            </a:r>
            <a:r>
              <a:rPr lang="en-IN" sz="1800" kern="1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Telgi</a:t>
            </a: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Stamp Scam in the State of Karnataka)</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br>
              <a:rPr lang="en-US" sz="1600" b="0" i="0" dirty="0">
                <a:solidFill>
                  <a:srgbClr val="05244F"/>
                </a:solidFill>
                <a:effectLst/>
                <a:latin typeface="Roboto Slab" pitchFamily="2" charset="0"/>
                <a:ea typeface="Roboto Slab" pitchFamily="2" charset="0"/>
                <a:cs typeface="Roboto Slab" pitchFamily="2" charset="0"/>
              </a:rPr>
            </a:br>
            <a:endParaRPr lang="en-IN" sz="1600" b="1" kern="100" dirty="0">
              <a:solidFill>
                <a:srgbClr val="000000"/>
              </a:solidFill>
              <a:latin typeface="Roboto Slab" pitchFamily="2" charset="0"/>
              <a:ea typeface="Roboto Slab" pitchFamily="2" charset="0"/>
              <a:cs typeface="Roboto Slab" pitchFamily="2" charset="0"/>
            </a:endParaRPr>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89152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BNSS – Criminal Procedure Code</a:t>
            </a:r>
            <a:endParaRPr lang="en-US" dirty="0"/>
          </a:p>
        </p:txBody>
      </p:sp>
      <p:sp>
        <p:nvSpPr>
          <p:cNvPr id="5" name="Content Placeholder 4"/>
          <p:cNvSpPr>
            <a:spLocks noGrp="1"/>
          </p:cNvSpPr>
          <p:nvPr>
            <p:ph idx="1"/>
          </p:nvPr>
        </p:nvSpPr>
        <p:spPr>
          <a:xfrm>
            <a:off x="148106" y="1175657"/>
            <a:ext cx="8725306" cy="5026706"/>
          </a:xfrm>
        </p:spPr>
        <p:txBody>
          <a:bodyPr>
            <a:normAutofit/>
          </a:bodyPr>
          <a:lstStyle/>
          <a:p>
            <a:pPr algn="just" fontAlgn="base">
              <a:lnSpc>
                <a:spcPct val="107000"/>
              </a:lnSpc>
              <a:spcAft>
                <a:spcPts val="800"/>
              </a:spcAft>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B3C94AA-053D-449D-0A83-1854CBF072A5}"/>
              </a:ext>
            </a:extLst>
          </p:cNvPr>
          <p:cNvSpPr txBox="1"/>
          <p:nvPr/>
        </p:nvSpPr>
        <p:spPr>
          <a:xfrm>
            <a:off x="270588" y="1441821"/>
            <a:ext cx="8177953" cy="3152851"/>
          </a:xfrm>
          <a:prstGeom prst="rect">
            <a:avLst/>
          </a:prstGeom>
          <a:noFill/>
        </p:spPr>
        <p:txBody>
          <a:bodyPr wrap="square">
            <a:spAutoFit/>
          </a:bodyPr>
          <a:lstStyle/>
          <a:p>
            <a:pPr>
              <a:lnSpc>
                <a:spcPct val="107000"/>
              </a:lnSpc>
              <a:spcAft>
                <a:spcPts val="800"/>
              </a:spcAft>
            </a:pPr>
            <a:r>
              <a:rPr lang="en-IN" sz="1800" dirty="0">
                <a:solidFill>
                  <a:srgbClr val="000000"/>
                </a:solidFill>
                <a:latin typeface="Roboto Slab" pitchFamily="2" charset="0"/>
                <a:ea typeface="Roboto Slab" pitchFamily="2" charset="0"/>
                <a:cs typeface="Roboto Slab" pitchFamily="2" charset="0"/>
              </a:rPr>
              <a:t>Objective</a:t>
            </a:r>
          </a:p>
          <a:p>
            <a:pPr>
              <a:lnSpc>
                <a:spcPct val="107000"/>
              </a:lnSpc>
              <a:spcAft>
                <a:spcPts val="800"/>
              </a:spcAft>
            </a:pPr>
            <a:endParaRPr lang="en-IN" dirty="0">
              <a:solidFill>
                <a:srgbClr val="000000"/>
              </a:solidFill>
              <a:latin typeface="Roboto Slab" pitchFamily="2" charset="0"/>
              <a:ea typeface="Roboto Slab" pitchFamily="2" charset="0"/>
              <a:cs typeface="Roboto Slab" pitchFamily="2" charset="0"/>
            </a:endParaRPr>
          </a:p>
          <a:p>
            <a:pPr>
              <a:lnSpc>
                <a:spcPct val="107000"/>
              </a:lnSpc>
              <a:spcAft>
                <a:spcPts val="800"/>
              </a:spcAft>
            </a:pPr>
            <a:endParaRPr lang="en-IN" sz="1800" dirty="0">
              <a:solidFill>
                <a:srgbClr val="000000"/>
              </a:solidFill>
              <a:latin typeface="Roboto Slab" pitchFamily="2" charset="0"/>
              <a:ea typeface="Roboto Slab" pitchFamily="2" charset="0"/>
              <a:cs typeface="Roboto Slab" pitchFamily="2" charset="0"/>
            </a:endParaRPr>
          </a:p>
          <a:p>
            <a:pPr>
              <a:lnSpc>
                <a:spcPct val="107000"/>
              </a:lnSpc>
              <a:spcAft>
                <a:spcPts val="800"/>
              </a:spcAft>
            </a:pPr>
            <a:r>
              <a:rPr lang="en-IN" sz="1800" dirty="0">
                <a:solidFill>
                  <a:srgbClr val="000000"/>
                </a:solidFill>
                <a:latin typeface="Roboto Slab" pitchFamily="2" charset="0"/>
                <a:ea typeface="Roboto Slab" pitchFamily="2" charset="0"/>
                <a:cs typeface="Roboto Slab" pitchFamily="2" charset="0"/>
              </a:rPr>
              <a:t>The </a:t>
            </a:r>
            <a:r>
              <a:rPr lang="en-US" sz="1800" b="0" i="0" dirty="0">
                <a:solidFill>
                  <a:srgbClr val="002346"/>
                </a:solidFill>
                <a:effectLst/>
                <a:latin typeface="Roboto Slab" pitchFamily="2" charset="0"/>
                <a:ea typeface="Roboto Slab" pitchFamily="2" charset="0"/>
                <a:cs typeface="Roboto Slab" pitchFamily="2" charset="0"/>
              </a:rPr>
              <a:t>Bharatiya Nagarik Suraksha Sanhita, 2023 (“</a:t>
            </a:r>
            <a:r>
              <a:rPr lang="en-US" sz="1800" b="1" i="0" dirty="0">
                <a:solidFill>
                  <a:srgbClr val="002346"/>
                </a:solidFill>
                <a:effectLst/>
                <a:latin typeface="Roboto Slab" pitchFamily="2" charset="0"/>
                <a:ea typeface="Roboto Slab" pitchFamily="2" charset="0"/>
                <a:cs typeface="Roboto Slab" pitchFamily="2" charset="0"/>
              </a:rPr>
              <a:t>BNSS</a:t>
            </a:r>
            <a:r>
              <a:rPr lang="en-US" sz="1800" b="0" i="0" dirty="0">
                <a:solidFill>
                  <a:srgbClr val="002346"/>
                </a:solidFill>
                <a:effectLst/>
                <a:latin typeface="Roboto Slab" pitchFamily="2" charset="0"/>
                <a:ea typeface="Roboto Slab" pitchFamily="2" charset="0"/>
                <a:cs typeface="Roboto Slab" pitchFamily="2" charset="0"/>
              </a:rPr>
              <a:t>”)</a:t>
            </a:r>
            <a:r>
              <a:rPr lang="en-IN" sz="1800" dirty="0">
                <a:solidFill>
                  <a:srgbClr val="000000"/>
                </a:solidFill>
                <a:latin typeface="Roboto Slab" pitchFamily="2" charset="0"/>
                <a:ea typeface="Roboto Slab" pitchFamily="2" charset="0"/>
                <a:cs typeface="Roboto Slab" pitchFamily="2" charset="0"/>
              </a:rPr>
              <a:t> (hereinafter BNS) is an Act to consolidate and amend the law relating to Criminal Procedure and has been given assent by the President of India on 25th December 2023. </a:t>
            </a:r>
          </a:p>
          <a:p>
            <a:pPr>
              <a:lnSpc>
                <a:spcPct val="107000"/>
              </a:lnSpc>
              <a:spcAft>
                <a:spcPts val="800"/>
              </a:spcAft>
            </a:pPr>
            <a:r>
              <a:rPr lang="en-IN" sz="1800" dirty="0">
                <a:solidFill>
                  <a:srgbClr val="000000"/>
                </a:solidFill>
                <a:latin typeface="Roboto Slab" pitchFamily="2" charset="0"/>
                <a:ea typeface="Roboto Slab" pitchFamily="2" charset="0"/>
                <a:cs typeface="Roboto Slab" pitchFamily="2" charset="0"/>
              </a:rPr>
              <a:t>It shall come into force on such date as the Central Government may by notification in the Official Gazette appoint.</a:t>
            </a:r>
          </a:p>
        </p:txBody>
      </p:sp>
    </p:spTree>
    <p:extLst>
      <p:ext uri="{BB962C8B-B14F-4D97-AF65-F5344CB8AC3E}">
        <p14:creationId xmlns:p14="http://schemas.microsoft.com/office/powerpoint/2010/main" val="562190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BNSS – Criminal Procedure Code</a:t>
            </a:r>
            <a:endParaRPr lang="en-US" dirty="0"/>
          </a:p>
        </p:txBody>
      </p:sp>
      <p:sp>
        <p:nvSpPr>
          <p:cNvPr id="5" name="Content Placeholder 4"/>
          <p:cNvSpPr>
            <a:spLocks noGrp="1"/>
          </p:cNvSpPr>
          <p:nvPr>
            <p:ph idx="1"/>
          </p:nvPr>
        </p:nvSpPr>
        <p:spPr>
          <a:xfrm>
            <a:off x="148106" y="1175657"/>
            <a:ext cx="8725306" cy="5026706"/>
          </a:xfrm>
        </p:spPr>
        <p:txBody>
          <a:bodyPr>
            <a:normAutofit/>
          </a:bodyPr>
          <a:lstStyle/>
          <a:p>
            <a:pPr algn="just" fontAlgn="base">
              <a:lnSpc>
                <a:spcPct val="107000"/>
              </a:lnSpc>
              <a:spcAft>
                <a:spcPts val="800"/>
              </a:spcAft>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B3C94AA-053D-449D-0A83-1854CBF072A5}"/>
              </a:ext>
            </a:extLst>
          </p:cNvPr>
          <p:cNvSpPr txBox="1"/>
          <p:nvPr/>
        </p:nvSpPr>
        <p:spPr>
          <a:xfrm>
            <a:off x="270588" y="1441820"/>
            <a:ext cx="5579706" cy="4452309"/>
          </a:xfrm>
          <a:prstGeom prst="rect">
            <a:avLst/>
          </a:prstGeom>
          <a:noFill/>
        </p:spPr>
        <p:txBody>
          <a:bodyPr wrap="square">
            <a:spAutoFit/>
          </a:bodyPr>
          <a:lstStyle/>
          <a:p>
            <a:pPr marL="342900" indent="-342900">
              <a:lnSpc>
                <a:spcPct val="107000"/>
              </a:lnSpc>
              <a:spcAft>
                <a:spcPts val="800"/>
              </a:spcAft>
              <a:buAutoNum type="arabicParenBoth"/>
            </a:pPr>
            <a:r>
              <a:rPr lang="en-US" b="0" i="0" dirty="0">
                <a:solidFill>
                  <a:srgbClr val="222222"/>
                </a:solidFill>
                <a:effectLst/>
                <a:latin typeface="Roboto Slab" pitchFamily="2" charset="0"/>
                <a:ea typeface="Roboto Slab" pitchFamily="2" charset="0"/>
                <a:cs typeface="Roboto Slab" pitchFamily="2" charset="0"/>
              </a:rPr>
              <a:t>In this BNSS, unless the context otherwise requires,—</a:t>
            </a:r>
          </a:p>
          <a:p>
            <a:pPr>
              <a:lnSpc>
                <a:spcPct val="107000"/>
              </a:lnSpc>
              <a:spcAft>
                <a:spcPts val="800"/>
              </a:spcAft>
            </a:pPr>
            <a:r>
              <a:rPr lang="en-US" b="1" i="0" dirty="0">
                <a:solidFill>
                  <a:srgbClr val="222222"/>
                </a:solidFill>
                <a:effectLst/>
                <a:latin typeface="Roboto Slab" pitchFamily="2" charset="0"/>
                <a:ea typeface="Roboto Slab" pitchFamily="2" charset="0"/>
                <a:cs typeface="Roboto Slab" pitchFamily="2" charset="0"/>
              </a:rPr>
              <a:t>(a) “audio-video electronic means” shall include </a:t>
            </a:r>
          </a:p>
          <a:p>
            <a:pPr>
              <a:lnSpc>
                <a:spcPct val="107000"/>
              </a:lnSpc>
              <a:spcAft>
                <a:spcPts val="800"/>
              </a:spcAft>
            </a:pPr>
            <a:r>
              <a:rPr lang="en-US" b="0" i="0" dirty="0">
                <a:solidFill>
                  <a:srgbClr val="222222"/>
                </a:solidFill>
                <a:effectLst/>
                <a:latin typeface="Roboto Slab" pitchFamily="2" charset="0"/>
                <a:ea typeface="Roboto Slab" pitchFamily="2" charset="0"/>
                <a:cs typeface="Roboto Slab" pitchFamily="2" charset="0"/>
              </a:rPr>
              <a:t>use of any communication device for the purposes of </a:t>
            </a:r>
          </a:p>
          <a:p>
            <a:pPr>
              <a:lnSpc>
                <a:spcPct val="107000"/>
              </a:lnSpc>
              <a:spcAft>
                <a:spcPts val="800"/>
              </a:spcAft>
            </a:pPr>
            <a:r>
              <a:rPr lang="en-US" b="0" i="0" dirty="0">
                <a:solidFill>
                  <a:srgbClr val="222222"/>
                </a:solidFill>
                <a:effectLst/>
                <a:latin typeface="Roboto Slab" pitchFamily="2" charset="0"/>
                <a:ea typeface="Roboto Slab" pitchFamily="2" charset="0"/>
                <a:cs typeface="Roboto Slab" pitchFamily="2" charset="0"/>
              </a:rPr>
              <a:t>video conferencing, </a:t>
            </a:r>
          </a:p>
          <a:p>
            <a:pPr>
              <a:lnSpc>
                <a:spcPct val="107000"/>
              </a:lnSpc>
              <a:spcAft>
                <a:spcPts val="800"/>
              </a:spcAft>
            </a:pPr>
            <a:r>
              <a:rPr lang="en-US" b="0" i="0" dirty="0">
                <a:solidFill>
                  <a:srgbClr val="222222"/>
                </a:solidFill>
                <a:effectLst/>
                <a:latin typeface="Roboto Slab" pitchFamily="2" charset="0"/>
                <a:ea typeface="Roboto Slab" pitchFamily="2" charset="0"/>
                <a:cs typeface="Roboto Slab" pitchFamily="2" charset="0"/>
              </a:rPr>
              <a:t>recording of processes of identification, </a:t>
            </a:r>
          </a:p>
          <a:p>
            <a:pPr>
              <a:lnSpc>
                <a:spcPct val="107000"/>
              </a:lnSpc>
              <a:spcAft>
                <a:spcPts val="800"/>
              </a:spcAft>
            </a:pPr>
            <a:r>
              <a:rPr lang="en-US" b="0" i="0" dirty="0">
                <a:solidFill>
                  <a:srgbClr val="222222"/>
                </a:solidFill>
                <a:effectLst/>
                <a:latin typeface="Roboto Slab" pitchFamily="2" charset="0"/>
                <a:ea typeface="Roboto Slab" pitchFamily="2" charset="0"/>
                <a:cs typeface="Roboto Slab" pitchFamily="2" charset="0"/>
              </a:rPr>
              <a:t>Search and seizure or evidence, </a:t>
            </a:r>
          </a:p>
          <a:p>
            <a:pPr>
              <a:lnSpc>
                <a:spcPct val="107000"/>
              </a:lnSpc>
              <a:spcAft>
                <a:spcPts val="800"/>
              </a:spcAft>
            </a:pPr>
            <a:r>
              <a:rPr lang="en-US" b="0" i="0" dirty="0">
                <a:solidFill>
                  <a:srgbClr val="222222"/>
                </a:solidFill>
                <a:effectLst/>
                <a:latin typeface="Roboto Slab" pitchFamily="2" charset="0"/>
                <a:ea typeface="Roboto Slab" pitchFamily="2" charset="0"/>
                <a:cs typeface="Roboto Slab" pitchFamily="2" charset="0"/>
              </a:rPr>
              <a:t>transmission of electronic communication and </a:t>
            </a:r>
          </a:p>
          <a:p>
            <a:pPr>
              <a:lnSpc>
                <a:spcPct val="107000"/>
              </a:lnSpc>
              <a:spcAft>
                <a:spcPts val="800"/>
              </a:spcAft>
            </a:pPr>
            <a:r>
              <a:rPr lang="en-US" b="0" i="0" dirty="0">
                <a:solidFill>
                  <a:srgbClr val="222222"/>
                </a:solidFill>
                <a:effectLst/>
                <a:latin typeface="Roboto Slab" pitchFamily="2" charset="0"/>
                <a:ea typeface="Roboto Slab" pitchFamily="2" charset="0"/>
                <a:cs typeface="Roboto Slab" pitchFamily="2" charset="0"/>
              </a:rPr>
              <a:t>for such other purposes and </a:t>
            </a:r>
          </a:p>
          <a:p>
            <a:pPr>
              <a:lnSpc>
                <a:spcPct val="107000"/>
              </a:lnSpc>
              <a:spcAft>
                <a:spcPts val="800"/>
              </a:spcAft>
            </a:pPr>
            <a:r>
              <a:rPr lang="en-US" b="0" i="0" dirty="0">
                <a:solidFill>
                  <a:srgbClr val="222222"/>
                </a:solidFill>
                <a:effectLst/>
                <a:latin typeface="Roboto Slab" pitchFamily="2" charset="0"/>
                <a:ea typeface="Roboto Slab" pitchFamily="2" charset="0"/>
                <a:cs typeface="Roboto Slab" pitchFamily="2" charset="0"/>
              </a:rPr>
              <a:t>by such other means as the State Government may, by rules provide;</a:t>
            </a:r>
            <a:endParaRPr lang="en-IN" sz="1800" dirty="0">
              <a:solidFill>
                <a:srgbClr val="000000"/>
              </a:solidFill>
              <a:latin typeface="Roboto Slab" pitchFamily="2" charset="0"/>
              <a:ea typeface="Roboto Slab" pitchFamily="2" charset="0"/>
              <a:cs typeface="Roboto Slab" pitchFamily="2" charset="0"/>
            </a:endParaRPr>
          </a:p>
        </p:txBody>
      </p:sp>
    </p:spTree>
    <p:extLst>
      <p:ext uri="{BB962C8B-B14F-4D97-AF65-F5344CB8AC3E}">
        <p14:creationId xmlns:p14="http://schemas.microsoft.com/office/powerpoint/2010/main" val="35228158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BNSS – Criminal Procedure Code</a:t>
            </a:r>
            <a:endParaRPr lang="en-US" dirty="0"/>
          </a:p>
        </p:txBody>
      </p:sp>
      <p:sp>
        <p:nvSpPr>
          <p:cNvPr id="5" name="Content Placeholder 4"/>
          <p:cNvSpPr>
            <a:spLocks noGrp="1"/>
          </p:cNvSpPr>
          <p:nvPr>
            <p:ph idx="1"/>
          </p:nvPr>
        </p:nvSpPr>
        <p:spPr>
          <a:xfrm>
            <a:off x="148106" y="1175657"/>
            <a:ext cx="8725306" cy="5026706"/>
          </a:xfrm>
        </p:spPr>
        <p:txBody>
          <a:bodyPr>
            <a:normAutofit/>
          </a:bodyPr>
          <a:lstStyle/>
          <a:p>
            <a:pPr algn="just" fontAlgn="base">
              <a:lnSpc>
                <a:spcPct val="107000"/>
              </a:lnSpc>
              <a:spcAft>
                <a:spcPts val="800"/>
              </a:spcAft>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B3C94AA-053D-449D-0A83-1854CBF072A5}"/>
              </a:ext>
            </a:extLst>
          </p:cNvPr>
          <p:cNvSpPr txBox="1"/>
          <p:nvPr/>
        </p:nvSpPr>
        <p:spPr>
          <a:xfrm>
            <a:off x="270588" y="1441821"/>
            <a:ext cx="8602824" cy="5045035"/>
          </a:xfrm>
          <a:prstGeom prst="rect">
            <a:avLst/>
          </a:prstGeom>
          <a:noFill/>
        </p:spPr>
        <p:txBody>
          <a:bodyPr wrap="square">
            <a:spAutoFit/>
          </a:bodyPr>
          <a:lstStyle/>
          <a:p>
            <a:pPr marL="400050" indent="-400050">
              <a:lnSpc>
                <a:spcPct val="107000"/>
              </a:lnSpc>
              <a:spcAft>
                <a:spcPts val="800"/>
              </a:spcAft>
              <a:buAutoNum type="romanLcParenBoth"/>
            </a:pPr>
            <a:r>
              <a:rPr lang="en-US" b="0" i="0" dirty="0">
                <a:solidFill>
                  <a:srgbClr val="222222"/>
                </a:solidFill>
                <a:effectLst/>
                <a:latin typeface="Roboto Slab" pitchFamily="2" charset="0"/>
                <a:ea typeface="Roboto Slab" pitchFamily="2" charset="0"/>
                <a:cs typeface="Roboto Slab" pitchFamily="2" charset="0"/>
              </a:rPr>
              <a:t>“electronic communication” means the communication of any written, verbal,</a:t>
            </a:r>
            <a:br>
              <a:rPr lang="en-US" dirty="0">
                <a:latin typeface="Roboto Slab" pitchFamily="2" charset="0"/>
                <a:ea typeface="Roboto Slab" pitchFamily="2" charset="0"/>
                <a:cs typeface="Roboto Slab" pitchFamily="2" charset="0"/>
              </a:rPr>
            </a:br>
            <a:r>
              <a:rPr lang="en-US" b="0" i="0" dirty="0">
                <a:solidFill>
                  <a:srgbClr val="222222"/>
                </a:solidFill>
                <a:effectLst/>
                <a:latin typeface="Roboto Slab" pitchFamily="2" charset="0"/>
                <a:ea typeface="Roboto Slab" pitchFamily="2" charset="0"/>
                <a:cs typeface="Roboto Slab" pitchFamily="2" charset="0"/>
              </a:rPr>
              <a:t>pictorial information or video content transmitted or transferred </a:t>
            </a:r>
          </a:p>
          <a:p>
            <a:pPr>
              <a:lnSpc>
                <a:spcPct val="107000"/>
              </a:lnSpc>
              <a:spcAft>
                <a:spcPts val="800"/>
              </a:spcAft>
            </a:pPr>
            <a:r>
              <a:rPr lang="en-US" b="0" i="0" dirty="0">
                <a:solidFill>
                  <a:srgbClr val="222222"/>
                </a:solidFill>
                <a:effectLst/>
                <a:latin typeface="Roboto Slab" pitchFamily="2" charset="0"/>
                <a:ea typeface="Roboto Slab" pitchFamily="2" charset="0"/>
                <a:cs typeface="Roboto Slab" pitchFamily="2" charset="0"/>
              </a:rPr>
              <a:t>(whether from one person to another or from one device to another or from a person to a device or from a device to a person) by means of an electronic device including </a:t>
            </a:r>
          </a:p>
          <a:p>
            <a:pPr>
              <a:lnSpc>
                <a:spcPct val="107000"/>
              </a:lnSpc>
              <a:spcAft>
                <a:spcPts val="800"/>
              </a:spcAft>
            </a:pPr>
            <a:r>
              <a:rPr lang="en-US" b="0" i="0" dirty="0">
                <a:solidFill>
                  <a:srgbClr val="222222"/>
                </a:solidFill>
                <a:effectLst/>
                <a:latin typeface="Roboto Slab" pitchFamily="2" charset="0"/>
                <a:ea typeface="Roboto Slab" pitchFamily="2" charset="0"/>
                <a:cs typeface="Roboto Slab" pitchFamily="2" charset="0"/>
              </a:rPr>
              <a:t>a telephone, </a:t>
            </a:r>
          </a:p>
          <a:p>
            <a:pPr>
              <a:lnSpc>
                <a:spcPct val="107000"/>
              </a:lnSpc>
              <a:spcAft>
                <a:spcPts val="800"/>
              </a:spcAft>
            </a:pPr>
            <a:r>
              <a:rPr lang="en-US" b="0" i="0" dirty="0">
                <a:solidFill>
                  <a:srgbClr val="222222"/>
                </a:solidFill>
                <a:effectLst/>
                <a:latin typeface="Roboto Slab" pitchFamily="2" charset="0"/>
                <a:ea typeface="Roboto Slab" pitchFamily="2" charset="0"/>
                <a:cs typeface="Roboto Slab" pitchFamily="2" charset="0"/>
              </a:rPr>
              <a:t>mobile phone, or other wireless telecommunication device, or </a:t>
            </a:r>
          </a:p>
          <a:p>
            <a:pPr>
              <a:lnSpc>
                <a:spcPct val="107000"/>
              </a:lnSpc>
              <a:spcAft>
                <a:spcPts val="800"/>
              </a:spcAft>
            </a:pPr>
            <a:r>
              <a:rPr lang="en-US" b="0" i="0" dirty="0">
                <a:solidFill>
                  <a:srgbClr val="222222"/>
                </a:solidFill>
                <a:effectLst/>
                <a:latin typeface="Roboto Slab" pitchFamily="2" charset="0"/>
                <a:ea typeface="Roboto Slab" pitchFamily="2" charset="0"/>
                <a:cs typeface="Roboto Slab" pitchFamily="2" charset="0"/>
              </a:rPr>
              <a:t>a computer, or</a:t>
            </a:r>
          </a:p>
          <a:p>
            <a:pPr>
              <a:lnSpc>
                <a:spcPct val="107000"/>
              </a:lnSpc>
              <a:spcAft>
                <a:spcPts val="800"/>
              </a:spcAft>
            </a:pPr>
            <a:r>
              <a:rPr lang="en-US" b="0" i="0" dirty="0">
                <a:solidFill>
                  <a:srgbClr val="222222"/>
                </a:solidFill>
                <a:effectLst/>
                <a:latin typeface="Roboto Slab" pitchFamily="2" charset="0"/>
                <a:ea typeface="Roboto Slab" pitchFamily="2" charset="0"/>
                <a:cs typeface="Roboto Slab" pitchFamily="2" charset="0"/>
              </a:rPr>
              <a:t>audio-video player or</a:t>
            </a:r>
          </a:p>
          <a:p>
            <a:pPr>
              <a:lnSpc>
                <a:spcPct val="107000"/>
              </a:lnSpc>
              <a:spcAft>
                <a:spcPts val="800"/>
              </a:spcAft>
            </a:pPr>
            <a:r>
              <a:rPr lang="en-US" b="0" i="0" dirty="0">
                <a:solidFill>
                  <a:srgbClr val="222222"/>
                </a:solidFill>
                <a:effectLst/>
                <a:latin typeface="Roboto Slab" pitchFamily="2" charset="0"/>
                <a:ea typeface="Roboto Slab" pitchFamily="2" charset="0"/>
                <a:cs typeface="Roboto Slab" pitchFamily="2" charset="0"/>
              </a:rPr>
              <a:t>camera or</a:t>
            </a:r>
          </a:p>
          <a:p>
            <a:pPr>
              <a:lnSpc>
                <a:spcPct val="107000"/>
              </a:lnSpc>
              <a:spcAft>
                <a:spcPts val="800"/>
              </a:spcAft>
            </a:pPr>
            <a:r>
              <a:rPr lang="en-US" b="0" i="0" dirty="0">
                <a:solidFill>
                  <a:srgbClr val="222222"/>
                </a:solidFill>
                <a:effectLst/>
                <a:latin typeface="Roboto Slab" pitchFamily="2" charset="0"/>
                <a:ea typeface="Roboto Slab" pitchFamily="2" charset="0"/>
                <a:cs typeface="Roboto Slab" pitchFamily="2" charset="0"/>
              </a:rPr>
              <a:t>any other electronic device or </a:t>
            </a:r>
          </a:p>
          <a:p>
            <a:pPr>
              <a:lnSpc>
                <a:spcPct val="107000"/>
              </a:lnSpc>
              <a:spcAft>
                <a:spcPts val="800"/>
              </a:spcAft>
            </a:pPr>
            <a:r>
              <a:rPr lang="en-US" b="0" i="0" dirty="0">
                <a:solidFill>
                  <a:srgbClr val="222222"/>
                </a:solidFill>
                <a:effectLst/>
                <a:latin typeface="Roboto Slab" pitchFamily="2" charset="0"/>
                <a:ea typeface="Roboto Slab" pitchFamily="2" charset="0"/>
                <a:cs typeface="Roboto Slab" pitchFamily="2" charset="0"/>
              </a:rPr>
              <a:t>electronic form as may be specified by notification, by the Central Government;</a:t>
            </a:r>
            <a:endParaRPr lang="en-IN" sz="1800" dirty="0">
              <a:solidFill>
                <a:srgbClr val="000000"/>
              </a:solidFill>
              <a:latin typeface="Roboto Slab" pitchFamily="2" charset="0"/>
              <a:ea typeface="Roboto Slab" pitchFamily="2" charset="0"/>
              <a:cs typeface="Roboto Slab" pitchFamily="2" charset="0"/>
            </a:endParaRPr>
          </a:p>
        </p:txBody>
      </p:sp>
    </p:spTree>
    <p:extLst>
      <p:ext uri="{BB962C8B-B14F-4D97-AF65-F5344CB8AC3E}">
        <p14:creationId xmlns:p14="http://schemas.microsoft.com/office/powerpoint/2010/main" val="30562650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BNSS – Criminal Procedure Code</a:t>
            </a:r>
            <a:endParaRPr lang="en-US" dirty="0"/>
          </a:p>
        </p:txBody>
      </p:sp>
      <p:sp>
        <p:nvSpPr>
          <p:cNvPr id="5" name="Content Placeholder 4"/>
          <p:cNvSpPr>
            <a:spLocks noGrp="1"/>
          </p:cNvSpPr>
          <p:nvPr>
            <p:ph idx="1"/>
          </p:nvPr>
        </p:nvSpPr>
        <p:spPr>
          <a:xfrm>
            <a:off x="148106" y="1175657"/>
            <a:ext cx="8725306" cy="4739951"/>
          </a:xfrm>
        </p:spPr>
        <p:txBody>
          <a:bodyPr>
            <a:normAutofit/>
          </a:bodyPr>
          <a:lstStyle/>
          <a:p>
            <a:pPr algn="ctr" fontAlgn="base">
              <a:lnSpc>
                <a:spcPct val="107000"/>
              </a:lnSpc>
              <a:spcAft>
                <a:spcPts val="800"/>
              </a:spcAft>
            </a:pPr>
            <a:r>
              <a:rPr lang="en-IN" sz="1800" b="1" kern="100" dirty="0">
                <a:effectLst/>
                <a:latin typeface="Roboto Slab" pitchFamily="2" charset="0"/>
                <a:ea typeface="Roboto Slab" pitchFamily="2" charset="0"/>
                <a:cs typeface="Roboto Slab" pitchFamily="2" charset="0"/>
              </a:rPr>
              <a:t> ZERO FIRST INFORMATION REPORT (Zero FIR)</a:t>
            </a:r>
          </a:p>
          <a:p>
            <a:pPr algn="just">
              <a:lnSpc>
                <a:spcPct val="107000"/>
              </a:lnSpc>
              <a:spcAft>
                <a:spcPts val="800"/>
              </a:spcAft>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B3C94AA-053D-449D-0A83-1854CBF072A5}"/>
              </a:ext>
            </a:extLst>
          </p:cNvPr>
          <p:cNvSpPr txBox="1"/>
          <p:nvPr/>
        </p:nvSpPr>
        <p:spPr>
          <a:xfrm>
            <a:off x="457200" y="2353279"/>
            <a:ext cx="7595118" cy="2246769"/>
          </a:xfrm>
          <a:prstGeom prst="rect">
            <a:avLst/>
          </a:prstGeom>
          <a:noFill/>
        </p:spPr>
        <p:txBody>
          <a:bodyPr wrap="square">
            <a:spAutoFit/>
          </a:bodyPr>
          <a:lstStyle/>
          <a:p>
            <a:pPr algn="just"/>
            <a:r>
              <a:rPr lang="en-US" b="0" i="0" dirty="0">
                <a:solidFill>
                  <a:srgbClr val="002346"/>
                </a:solidFill>
                <a:effectLst/>
                <a:latin typeface="bilo"/>
              </a:rPr>
              <a:t> </a:t>
            </a:r>
            <a:r>
              <a:rPr lang="en-US" sz="2000" b="0" i="0" dirty="0">
                <a:solidFill>
                  <a:srgbClr val="002346"/>
                </a:solidFill>
                <a:effectLst/>
                <a:latin typeface="Roboto Slab" pitchFamily="2" charset="0"/>
                <a:ea typeface="Roboto Slab" pitchFamily="2" charset="0"/>
                <a:cs typeface="Roboto Slab" pitchFamily="2" charset="0"/>
              </a:rPr>
              <a:t>It is mandatory for police to register a FIR where information regarding commission of a cognizable offence is received, irrespective of whether it has jurisdiction or not (‘</a:t>
            </a:r>
            <a:r>
              <a:rPr lang="en-US" sz="2000" b="1" i="0" dirty="0">
                <a:solidFill>
                  <a:srgbClr val="002346"/>
                </a:solidFill>
                <a:effectLst/>
                <a:latin typeface="Roboto Slab" pitchFamily="2" charset="0"/>
                <a:ea typeface="Roboto Slab" pitchFamily="2" charset="0"/>
                <a:cs typeface="Roboto Slab" pitchFamily="2" charset="0"/>
              </a:rPr>
              <a:t>Zero FIR</a:t>
            </a:r>
            <a:r>
              <a:rPr lang="en-US" sz="2000" b="0" i="0" dirty="0">
                <a:solidFill>
                  <a:srgbClr val="002346"/>
                </a:solidFill>
                <a:effectLst/>
                <a:latin typeface="Roboto Slab" pitchFamily="2" charset="0"/>
                <a:ea typeface="Roboto Slab" pitchFamily="2" charset="0"/>
                <a:cs typeface="Roboto Slab" pitchFamily="2" charset="0"/>
              </a:rPr>
              <a:t>’).</a:t>
            </a:r>
          </a:p>
          <a:p>
            <a:pPr algn="just"/>
            <a:r>
              <a:rPr lang="en-US" sz="2000" b="0" i="0" dirty="0">
                <a:solidFill>
                  <a:srgbClr val="002346"/>
                </a:solidFill>
                <a:effectLst/>
                <a:latin typeface="Roboto Slab" pitchFamily="2" charset="0"/>
                <a:ea typeface="Roboto Slab" pitchFamily="2" charset="0"/>
                <a:cs typeface="Roboto Slab" pitchFamily="2" charset="0"/>
              </a:rPr>
              <a:t> </a:t>
            </a:r>
          </a:p>
          <a:p>
            <a:pPr algn="just"/>
            <a:r>
              <a:rPr lang="en-US" sz="2000" b="0" i="0" dirty="0">
                <a:solidFill>
                  <a:srgbClr val="002346"/>
                </a:solidFill>
                <a:effectLst/>
                <a:latin typeface="Roboto Slab" pitchFamily="2" charset="0"/>
                <a:ea typeface="Roboto Slab" pitchFamily="2" charset="0"/>
                <a:cs typeface="Roboto Slab" pitchFamily="2" charset="0"/>
              </a:rPr>
              <a:t>Once the Zero FIR is registered, the concerned police station can transfer such FIR to the police station which has jurisdiction to investigate the case.</a:t>
            </a:r>
            <a:endParaRPr lang="en-IN" sz="2000" dirty="0">
              <a:solidFill>
                <a:srgbClr val="000000"/>
              </a:solidFill>
              <a:latin typeface="Roboto Slab" pitchFamily="2" charset="0"/>
              <a:ea typeface="Roboto Slab" pitchFamily="2" charset="0"/>
              <a:cs typeface="Roboto Slab" pitchFamily="2" charset="0"/>
            </a:endParaRPr>
          </a:p>
        </p:txBody>
      </p:sp>
    </p:spTree>
    <p:extLst>
      <p:ext uri="{BB962C8B-B14F-4D97-AF65-F5344CB8AC3E}">
        <p14:creationId xmlns:p14="http://schemas.microsoft.com/office/powerpoint/2010/main" val="38765757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BNSS – Criminal Procedure Code</a:t>
            </a:r>
            <a:endParaRPr lang="en-US" dirty="0"/>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B3C94AA-053D-449D-0A83-1854CBF072A5}"/>
              </a:ext>
            </a:extLst>
          </p:cNvPr>
          <p:cNvSpPr txBox="1"/>
          <p:nvPr/>
        </p:nvSpPr>
        <p:spPr>
          <a:xfrm>
            <a:off x="457200" y="2353279"/>
            <a:ext cx="8538694" cy="2788199"/>
          </a:xfrm>
          <a:prstGeom prst="rect">
            <a:avLst/>
          </a:prstGeom>
          <a:noFill/>
        </p:spPr>
        <p:txBody>
          <a:bodyPr wrap="square">
            <a:spAutoFit/>
          </a:bodyPr>
          <a:lstStyle/>
          <a:p>
            <a:pPr algn="just" fontAlgn="base">
              <a:lnSpc>
                <a:spcPct val="107000"/>
              </a:lnSpc>
              <a:spcAft>
                <a:spcPts val="800"/>
              </a:spcAft>
            </a:pPr>
            <a:r>
              <a:rPr lang="en-US" b="0" i="0" dirty="0">
                <a:solidFill>
                  <a:srgbClr val="002346"/>
                </a:solidFill>
                <a:effectLst/>
                <a:latin typeface="bilo"/>
              </a:rPr>
              <a:t> </a:t>
            </a:r>
            <a:r>
              <a:rPr lang="en-IN" sz="1800" b="1"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Summary Trial mandatory under Bharatiya Nagarik Suraksha Sanhita (BNSS)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1800"/>
              </a:lnSpc>
              <a:spcAft>
                <a:spcPts val="750"/>
              </a:spcAft>
            </a:pP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monetary limits for petty thefts triable in summary trials in terms of value of stolen property involved has been increased from ₹2000 (section 260(1) of Criminal Procedure Code) to ₹20000. </a:t>
            </a:r>
          </a:p>
          <a:p>
            <a:pPr algn="just">
              <a:lnSpc>
                <a:spcPts val="1800"/>
              </a:lnSpc>
              <a:spcAft>
                <a:spcPts val="750"/>
              </a:spcAft>
            </a:pPr>
            <a:endPar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ts val="1800"/>
              </a:lnSpc>
              <a:spcAft>
                <a:spcPts val="750"/>
              </a:spcAft>
            </a:pP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Section 283 of BNSS makes summary trial mandatory for petty and less serious cases.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IN" sz="2000" dirty="0">
              <a:solidFill>
                <a:srgbClr val="000000"/>
              </a:solidFill>
              <a:latin typeface="Roboto Slab" pitchFamily="2" charset="0"/>
              <a:ea typeface="Roboto Slab" pitchFamily="2" charset="0"/>
              <a:cs typeface="Roboto Slab" pitchFamily="2" charset="0"/>
            </a:endParaRPr>
          </a:p>
        </p:txBody>
      </p:sp>
    </p:spTree>
    <p:extLst>
      <p:ext uri="{BB962C8B-B14F-4D97-AF65-F5344CB8AC3E}">
        <p14:creationId xmlns:p14="http://schemas.microsoft.com/office/powerpoint/2010/main" val="35413399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BNSS – Criminal Procedure Code</a:t>
            </a:r>
            <a:endParaRPr lang="en-US" dirty="0"/>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B3C94AA-053D-449D-0A83-1854CBF072A5}"/>
              </a:ext>
            </a:extLst>
          </p:cNvPr>
          <p:cNvSpPr txBox="1"/>
          <p:nvPr/>
        </p:nvSpPr>
        <p:spPr>
          <a:xfrm>
            <a:off x="148106" y="1584047"/>
            <a:ext cx="8995894" cy="4708981"/>
          </a:xfrm>
          <a:prstGeom prst="rect">
            <a:avLst/>
          </a:prstGeom>
          <a:noFill/>
        </p:spPr>
        <p:txBody>
          <a:bodyPr wrap="square">
            <a:spAutoFit/>
          </a:bodyPr>
          <a:lstStyle/>
          <a:p>
            <a:pPr algn="l"/>
            <a:r>
              <a:rPr lang="en-US" b="0" i="0" dirty="0">
                <a:solidFill>
                  <a:srgbClr val="002346"/>
                </a:solidFill>
                <a:effectLst/>
                <a:latin typeface="bilo"/>
              </a:rPr>
              <a:t> </a:t>
            </a:r>
            <a:r>
              <a:rPr lang="en-US" sz="2000" b="1" i="0" dirty="0">
                <a:solidFill>
                  <a:srgbClr val="002346"/>
                </a:solidFill>
                <a:effectLst/>
                <a:latin typeface="bilo"/>
              </a:rPr>
              <a:t>Additional Powers for Attachment and Forfeiture of Property</a:t>
            </a:r>
            <a:endParaRPr lang="en-US" sz="2000" b="0" i="0" dirty="0">
              <a:solidFill>
                <a:srgbClr val="002346"/>
              </a:solidFill>
              <a:effectLst/>
              <a:latin typeface="bilo"/>
            </a:endParaRPr>
          </a:p>
          <a:p>
            <a:pPr algn="l"/>
            <a:r>
              <a:rPr lang="en-US" sz="2000" b="0" i="0" dirty="0">
                <a:solidFill>
                  <a:srgbClr val="002346"/>
                </a:solidFill>
                <a:effectLst/>
                <a:latin typeface="bilo"/>
              </a:rPr>
              <a:t>Section 107 of BNSS gives Magistrate powers to attach property identified as ‘proceeds of crime’.</a:t>
            </a:r>
          </a:p>
          <a:p>
            <a:pPr algn="l"/>
            <a:r>
              <a:rPr lang="en-US" sz="2000" b="0" i="0" dirty="0">
                <a:solidFill>
                  <a:srgbClr val="002346"/>
                </a:solidFill>
                <a:effectLst/>
                <a:latin typeface="bilo"/>
              </a:rPr>
              <a:t>The Magistrate may upon an application of an investigating officer giving reasons to believe that the property is derived from a criminal activity, pass the following orders:</a:t>
            </a:r>
          </a:p>
          <a:p>
            <a:pPr algn="l"/>
            <a:r>
              <a:rPr lang="en-US" sz="2000" b="0" i="0" dirty="0">
                <a:solidFill>
                  <a:srgbClr val="002346"/>
                </a:solidFill>
                <a:effectLst/>
                <a:latin typeface="bilo"/>
              </a:rPr>
              <a:t>a. </a:t>
            </a:r>
            <a:r>
              <a:rPr lang="en-US" sz="2000" b="1" i="0" dirty="0">
                <a:solidFill>
                  <a:srgbClr val="002346"/>
                </a:solidFill>
                <a:effectLst/>
                <a:latin typeface="bilo"/>
              </a:rPr>
              <a:t>Direct attachment of the property </a:t>
            </a:r>
            <a:r>
              <a:rPr lang="en-US" sz="2000" b="0" i="0" dirty="0">
                <a:solidFill>
                  <a:srgbClr val="002346"/>
                </a:solidFill>
                <a:effectLst/>
                <a:latin typeface="bilo"/>
              </a:rPr>
              <a:t>found to be ‘proceeds of crime’ after hearing all parties concerned;</a:t>
            </a:r>
          </a:p>
          <a:p>
            <a:pPr algn="l"/>
            <a:r>
              <a:rPr lang="en-US" sz="2000" b="0" i="0" dirty="0">
                <a:solidFill>
                  <a:srgbClr val="002346"/>
                </a:solidFill>
                <a:effectLst/>
                <a:latin typeface="bilo"/>
              </a:rPr>
              <a:t>b. </a:t>
            </a:r>
            <a:r>
              <a:rPr lang="en-US" sz="2000" b="1" i="0" dirty="0">
                <a:solidFill>
                  <a:srgbClr val="002346"/>
                </a:solidFill>
                <a:effectLst/>
                <a:latin typeface="bilo"/>
              </a:rPr>
              <a:t>Pass an ex </a:t>
            </a:r>
            <a:r>
              <a:rPr lang="en-US" sz="2000" b="1" i="0" dirty="0" err="1">
                <a:solidFill>
                  <a:srgbClr val="002346"/>
                </a:solidFill>
                <a:effectLst/>
                <a:latin typeface="bilo"/>
              </a:rPr>
              <a:t>parte</a:t>
            </a:r>
            <a:r>
              <a:rPr lang="en-US" sz="2000" b="1" i="0" dirty="0">
                <a:solidFill>
                  <a:srgbClr val="002346"/>
                </a:solidFill>
                <a:effectLst/>
                <a:latin typeface="bilo"/>
              </a:rPr>
              <a:t> interim order attaching property</a:t>
            </a:r>
            <a:r>
              <a:rPr lang="en-US" sz="2000" b="0" i="0" dirty="0">
                <a:solidFill>
                  <a:srgbClr val="002346"/>
                </a:solidFill>
                <a:effectLst/>
                <a:latin typeface="bilo"/>
              </a:rPr>
              <a:t> if the Magistrate is of the opinion that issuing notice to the owner of the property for attachment will defeat the object of the attachment or seizure; and</a:t>
            </a:r>
          </a:p>
          <a:p>
            <a:pPr algn="l"/>
            <a:r>
              <a:rPr lang="en-US" sz="2000" b="0" i="0" dirty="0">
                <a:solidFill>
                  <a:srgbClr val="002346"/>
                </a:solidFill>
                <a:effectLst/>
                <a:latin typeface="bilo"/>
              </a:rPr>
              <a:t>c. Upon determination that the property in question falls under proceed of crime, the Magistrate will direct the District Magistrate to </a:t>
            </a:r>
            <a:r>
              <a:rPr lang="en-US" sz="2000" b="0" i="0" dirty="0" err="1">
                <a:solidFill>
                  <a:srgbClr val="002346"/>
                </a:solidFill>
                <a:effectLst/>
                <a:latin typeface="bilo"/>
              </a:rPr>
              <a:t>rateably</a:t>
            </a:r>
            <a:r>
              <a:rPr lang="en-US" sz="2000" b="0" i="0" dirty="0">
                <a:solidFill>
                  <a:srgbClr val="002346"/>
                </a:solidFill>
                <a:effectLst/>
                <a:latin typeface="bilo"/>
              </a:rPr>
              <a:t> distribute the property amongst those who were affected by the crime.</a:t>
            </a:r>
          </a:p>
          <a:p>
            <a:pPr algn="just"/>
            <a:endParaRPr lang="en-IN" sz="2000" dirty="0">
              <a:solidFill>
                <a:srgbClr val="000000"/>
              </a:solidFill>
              <a:latin typeface="Roboto Slab" pitchFamily="2" charset="0"/>
              <a:ea typeface="Roboto Slab" pitchFamily="2" charset="0"/>
              <a:cs typeface="Roboto Slab" pitchFamily="2" charset="0"/>
            </a:endParaRPr>
          </a:p>
        </p:txBody>
      </p:sp>
    </p:spTree>
    <p:extLst>
      <p:ext uri="{BB962C8B-B14F-4D97-AF65-F5344CB8AC3E}">
        <p14:creationId xmlns:p14="http://schemas.microsoft.com/office/powerpoint/2010/main" val="30991093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BNSS – Criminal Procedure Code</a:t>
            </a:r>
            <a:endParaRPr lang="en-US" dirty="0"/>
          </a:p>
        </p:txBody>
      </p:sp>
      <p:sp>
        <p:nvSpPr>
          <p:cNvPr id="5" name="Content Placeholder 4"/>
          <p:cNvSpPr>
            <a:spLocks noGrp="1"/>
          </p:cNvSpPr>
          <p:nvPr>
            <p:ph idx="1"/>
          </p:nvPr>
        </p:nvSpPr>
        <p:spPr>
          <a:xfrm>
            <a:off x="148106" y="1175657"/>
            <a:ext cx="8989798" cy="5026706"/>
          </a:xfrm>
        </p:spPr>
        <p:txBody>
          <a:bodyPr>
            <a:normAutofit/>
          </a:bodyPr>
          <a:lstStyle/>
          <a:p>
            <a:pPr algn="ctr">
              <a:lnSpc>
                <a:spcPct val="107000"/>
              </a:lnSpc>
              <a:spcAft>
                <a:spcPts val="800"/>
              </a:spcAft>
            </a:pPr>
            <a:r>
              <a:rPr lang="en-US" sz="1800" b="1" dirty="0">
                <a:solidFill>
                  <a:srgbClr val="00B050"/>
                </a:solidFill>
                <a:latin typeface="bilo"/>
              </a:rPr>
              <a:t>A</a:t>
            </a:r>
            <a:r>
              <a:rPr lang="en-US" sz="1800" b="1" i="0" dirty="0">
                <a:solidFill>
                  <a:srgbClr val="00B050"/>
                </a:solidFill>
                <a:effectLst/>
                <a:latin typeface="bilo"/>
              </a:rPr>
              <a:t>ttachment or forfeiture of  property of a proclaimed offender</a:t>
            </a:r>
          </a:p>
          <a:p>
            <a:pPr algn="just">
              <a:lnSpc>
                <a:spcPct val="107000"/>
              </a:lnSpc>
              <a:spcAft>
                <a:spcPts val="800"/>
              </a:spcAft>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B3C94AA-053D-449D-0A83-1854CBF072A5}"/>
              </a:ext>
            </a:extLst>
          </p:cNvPr>
          <p:cNvSpPr txBox="1"/>
          <p:nvPr/>
        </p:nvSpPr>
        <p:spPr>
          <a:xfrm>
            <a:off x="148106" y="1584047"/>
            <a:ext cx="8678653" cy="3754874"/>
          </a:xfrm>
          <a:prstGeom prst="rect">
            <a:avLst/>
          </a:prstGeom>
          <a:noFill/>
        </p:spPr>
        <p:txBody>
          <a:bodyPr wrap="square">
            <a:spAutoFit/>
          </a:bodyPr>
          <a:lstStyle/>
          <a:p>
            <a:pPr algn="l"/>
            <a:r>
              <a:rPr lang="en-US" b="0" i="0" dirty="0">
                <a:solidFill>
                  <a:srgbClr val="002346"/>
                </a:solidFill>
                <a:effectLst/>
                <a:latin typeface="bilo"/>
              </a:rPr>
              <a:t> </a:t>
            </a:r>
          </a:p>
          <a:p>
            <a:pPr algn="l"/>
            <a:endParaRPr lang="en-US" sz="2000" dirty="0">
              <a:solidFill>
                <a:srgbClr val="002346"/>
              </a:solidFill>
              <a:latin typeface="bilo"/>
            </a:endParaRPr>
          </a:p>
          <a:p>
            <a:pPr algn="just"/>
            <a:r>
              <a:rPr lang="en-US" sz="2000" b="0" i="0" dirty="0">
                <a:solidFill>
                  <a:srgbClr val="002346"/>
                </a:solidFill>
                <a:effectLst/>
                <a:latin typeface="Roboto Slab" pitchFamily="2" charset="0"/>
                <a:ea typeface="Roboto Slab" pitchFamily="2" charset="0"/>
                <a:cs typeface="Roboto Slab" pitchFamily="2" charset="0"/>
              </a:rPr>
              <a:t>Section 86 of BNSS provides that the Court, upon a written request from an officer not below the rank of Superintendent of Police or Commissioner of Police, can initiate the process of requesting assistance from a Court or authority in a contracting State for attachment or forfeiture of  property of a proclaimed offender. </a:t>
            </a:r>
          </a:p>
          <a:p>
            <a:pPr algn="just"/>
            <a:endParaRPr lang="en-US" sz="2000" dirty="0">
              <a:solidFill>
                <a:srgbClr val="002346"/>
              </a:solidFill>
              <a:latin typeface="Roboto Slab" pitchFamily="2" charset="0"/>
              <a:ea typeface="Roboto Slab" pitchFamily="2" charset="0"/>
              <a:cs typeface="Roboto Slab" pitchFamily="2" charset="0"/>
            </a:endParaRPr>
          </a:p>
          <a:p>
            <a:pPr algn="just"/>
            <a:r>
              <a:rPr lang="en-US" sz="2000" b="0" i="0" dirty="0">
                <a:solidFill>
                  <a:srgbClr val="002346"/>
                </a:solidFill>
                <a:effectLst/>
                <a:latin typeface="Roboto Slab" pitchFamily="2" charset="0"/>
                <a:ea typeface="Roboto Slab" pitchFamily="2" charset="0"/>
                <a:cs typeface="Roboto Slab" pitchFamily="2" charset="0"/>
              </a:rPr>
              <a:t>The intention behind this provision seems to be either to secure the presence of fugitives or confiscate properties of fugitives who are evading summons/investigation/trial and have properties outside the country.</a:t>
            </a:r>
            <a:endParaRPr lang="en-IN" sz="2000" dirty="0">
              <a:solidFill>
                <a:srgbClr val="000000"/>
              </a:solidFill>
              <a:latin typeface="Roboto Slab" pitchFamily="2" charset="0"/>
              <a:ea typeface="Roboto Slab" pitchFamily="2" charset="0"/>
              <a:cs typeface="Roboto Slab" pitchFamily="2" charset="0"/>
            </a:endParaRPr>
          </a:p>
        </p:txBody>
      </p:sp>
    </p:spTree>
    <p:extLst>
      <p:ext uri="{BB962C8B-B14F-4D97-AF65-F5344CB8AC3E}">
        <p14:creationId xmlns:p14="http://schemas.microsoft.com/office/powerpoint/2010/main" val="2332858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t>Introduction</a:t>
            </a:r>
          </a:p>
        </p:txBody>
      </p:sp>
      <p:sp>
        <p:nvSpPr>
          <p:cNvPr id="5" name="Content Placeholder 4"/>
          <p:cNvSpPr>
            <a:spLocks noGrp="1"/>
          </p:cNvSpPr>
          <p:nvPr>
            <p:ph idx="1"/>
          </p:nvPr>
        </p:nvSpPr>
        <p:spPr>
          <a:xfrm>
            <a:off x="148106" y="1268963"/>
            <a:ext cx="8781290" cy="3694923"/>
          </a:xfrm>
        </p:spPr>
        <p:txBody>
          <a:bodyPr>
            <a:normAutofit/>
          </a:bodyPr>
          <a:lstStyle/>
          <a:p>
            <a:endParaRPr lang="en-US" sz="2000" b="1" dirty="0">
              <a:latin typeface="Roboto Slab" pitchFamily="2" charset="0"/>
              <a:ea typeface="Roboto Slab" pitchFamily="2" charset="0"/>
            </a:endParaRPr>
          </a:p>
          <a:p>
            <a:pPr marL="0" indent="0" algn="ctr">
              <a:buNone/>
              <a:defRPr/>
            </a:pPr>
            <a:r>
              <a:rPr lang="en-US" sz="2200" b="1" dirty="0">
                <a:solidFill>
                  <a:schemeClr val="accent1">
                    <a:lumMod val="90000"/>
                    <a:lumOff val="10000"/>
                  </a:schemeClr>
                </a:solidFill>
                <a:latin typeface="+mn-lt"/>
                <a:ea typeface="Roboto Slab" pitchFamily="2" charset="0"/>
              </a:rPr>
              <a:t>Three new laws</a:t>
            </a:r>
          </a:p>
          <a:p>
            <a:pPr marL="0" indent="0" algn="just">
              <a:buNone/>
              <a:defRPr/>
            </a:pPr>
            <a:r>
              <a:rPr lang="en-US" sz="2000" b="0" i="0" dirty="0">
                <a:solidFill>
                  <a:srgbClr val="002346"/>
                </a:solidFill>
                <a:effectLst/>
                <a:latin typeface="Roboto Slab" pitchFamily="2" charset="0"/>
                <a:ea typeface="Roboto Slab" pitchFamily="2" charset="0"/>
                <a:cs typeface="Roboto Slab" pitchFamily="2" charset="0"/>
              </a:rPr>
              <a:t>The Government of India on August 11, 2023 introduced:</a:t>
            </a:r>
          </a:p>
          <a:p>
            <a:pPr marL="0" indent="0" algn="just">
              <a:buNone/>
              <a:defRPr/>
            </a:pPr>
            <a:r>
              <a:rPr lang="en-US" sz="2000" b="0" i="0" dirty="0">
                <a:solidFill>
                  <a:srgbClr val="002346"/>
                </a:solidFill>
                <a:effectLst/>
                <a:latin typeface="Roboto Slab" pitchFamily="2" charset="0"/>
                <a:ea typeface="Roboto Slab" pitchFamily="2" charset="0"/>
                <a:cs typeface="Roboto Slab" pitchFamily="2" charset="0"/>
              </a:rPr>
              <a:t>Bharatiya Nyaya Sanhita, 2023 (New Penal Code)</a:t>
            </a:r>
          </a:p>
          <a:p>
            <a:pPr marL="0" indent="0" algn="just">
              <a:buNone/>
              <a:defRPr/>
            </a:pPr>
            <a:r>
              <a:rPr lang="en-US" sz="2000" b="0" i="0" dirty="0">
                <a:solidFill>
                  <a:srgbClr val="002346"/>
                </a:solidFill>
                <a:effectLst/>
                <a:latin typeface="Roboto Slab" pitchFamily="2" charset="0"/>
                <a:ea typeface="Roboto Slab" pitchFamily="2" charset="0"/>
                <a:cs typeface="Roboto Slab" pitchFamily="2" charset="0"/>
              </a:rPr>
              <a:t>Bharatiya Sakshya Bill, 2023 (New Evidence Act) and </a:t>
            </a:r>
          </a:p>
          <a:p>
            <a:pPr marL="0" indent="0" algn="just">
              <a:buNone/>
              <a:defRPr/>
            </a:pPr>
            <a:r>
              <a:rPr lang="en-US" sz="2000" b="0" i="0" dirty="0">
                <a:solidFill>
                  <a:srgbClr val="002346"/>
                </a:solidFill>
                <a:effectLst/>
                <a:latin typeface="Roboto Slab" pitchFamily="2" charset="0"/>
                <a:ea typeface="Roboto Slab" pitchFamily="2" charset="0"/>
                <a:cs typeface="Roboto Slab" pitchFamily="2" charset="0"/>
              </a:rPr>
              <a:t>Bharatiya Nagarik Suraksha Sanhita, 2023 (“</a:t>
            </a:r>
            <a:r>
              <a:rPr lang="en-US" sz="2000" b="1" i="0" dirty="0">
                <a:solidFill>
                  <a:srgbClr val="002346"/>
                </a:solidFill>
                <a:effectLst/>
                <a:latin typeface="Roboto Slab" pitchFamily="2" charset="0"/>
                <a:ea typeface="Roboto Slab" pitchFamily="2" charset="0"/>
                <a:cs typeface="Roboto Slab" pitchFamily="2" charset="0"/>
              </a:rPr>
              <a:t>BNSS</a:t>
            </a:r>
            <a:r>
              <a:rPr lang="en-US" sz="2000" b="0" i="0" dirty="0">
                <a:solidFill>
                  <a:srgbClr val="002346"/>
                </a:solidFill>
                <a:effectLst/>
                <a:latin typeface="Roboto Slab" pitchFamily="2" charset="0"/>
                <a:ea typeface="Roboto Slab" pitchFamily="2" charset="0"/>
                <a:cs typeface="Roboto Slab" pitchFamily="2" charset="0"/>
              </a:rPr>
              <a:t>”) (New Code of Criminal Procedure) </a:t>
            </a:r>
          </a:p>
          <a:p>
            <a:pPr marL="0" indent="0" algn="just">
              <a:buNone/>
              <a:defRPr/>
            </a:pPr>
            <a:r>
              <a:rPr lang="en-US" sz="2000" b="0" i="0" dirty="0">
                <a:solidFill>
                  <a:srgbClr val="002346"/>
                </a:solidFill>
                <a:effectLst/>
                <a:latin typeface="Roboto Slab" pitchFamily="2" charset="0"/>
                <a:ea typeface="Roboto Slab" pitchFamily="2" charset="0"/>
                <a:cs typeface="Roboto Slab" pitchFamily="2" charset="0"/>
              </a:rPr>
              <a:t>in the Lok Sabha with the stated objective of repealing, 19</a:t>
            </a:r>
            <a:r>
              <a:rPr lang="en-US" sz="2000" b="0" i="0" baseline="30000" dirty="0">
                <a:solidFill>
                  <a:srgbClr val="002346"/>
                </a:solidFill>
                <a:effectLst/>
                <a:latin typeface="Roboto Slab" pitchFamily="2" charset="0"/>
                <a:ea typeface="Roboto Slab" pitchFamily="2" charset="0"/>
                <a:cs typeface="Roboto Slab" pitchFamily="2" charset="0"/>
              </a:rPr>
              <a:t>th</a:t>
            </a:r>
            <a:r>
              <a:rPr lang="en-US" sz="2000" b="0" i="0" dirty="0">
                <a:solidFill>
                  <a:srgbClr val="002346"/>
                </a:solidFill>
                <a:effectLst/>
                <a:latin typeface="Roboto Slab" pitchFamily="2" charset="0"/>
                <a:ea typeface="Roboto Slab" pitchFamily="2" charset="0"/>
                <a:cs typeface="Roboto Slab" pitchFamily="2" charset="0"/>
              </a:rPr>
              <a:t> century colonial-era criminal laws, and as a mark of 75 years of Independence</a:t>
            </a:r>
            <a:endParaRPr lang="en-US" sz="2000" b="1" dirty="0">
              <a:solidFill>
                <a:schemeClr val="accent1">
                  <a:lumMod val="90000"/>
                  <a:lumOff val="10000"/>
                </a:schemeClr>
              </a:solidFill>
              <a:latin typeface="Roboto Slab" pitchFamily="2" charset="0"/>
              <a:ea typeface="Roboto Slab" pitchFamily="2" charset="0"/>
              <a:cs typeface="Roboto Slab" pitchFamily="2" charset="0"/>
            </a:endParaRPr>
          </a:p>
          <a:p>
            <a:endParaRPr lang="en-US" sz="2000" b="1" dirty="0">
              <a:latin typeface="Roboto Slab" pitchFamily="2" charset="0"/>
              <a:ea typeface="Roboto Slab" pitchFamily="2" charset="0"/>
            </a:endParaRPr>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71485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BNSS – Criminal Procedure Code</a:t>
            </a:r>
            <a:endParaRPr lang="en-US" dirty="0"/>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B3C94AA-053D-449D-0A83-1854CBF072A5}"/>
              </a:ext>
            </a:extLst>
          </p:cNvPr>
          <p:cNvSpPr txBox="1"/>
          <p:nvPr/>
        </p:nvSpPr>
        <p:spPr>
          <a:xfrm>
            <a:off x="148106" y="1584047"/>
            <a:ext cx="8678653" cy="2339102"/>
          </a:xfrm>
          <a:prstGeom prst="rect">
            <a:avLst/>
          </a:prstGeom>
          <a:noFill/>
        </p:spPr>
        <p:txBody>
          <a:bodyPr wrap="square">
            <a:spAutoFit/>
          </a:bodyPr>
          <a:lstStyle/>
          <a:p>
            <a:pPr algn="l"/>
            <a:r>
              <a:rPr lang="en-US" b="0" i="0" dirty="0">
                <a:solidFill>
                  <a:srgbClr val="002346"/>
                </a:solidFill>
                <a:effectLst/>
                <a:latin typeface="bilo"/>
              </a:rPr>
              <a:t> </a:t>
            </a:r>
          </a:p>
          <a:p>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As per Section 82(4) of Criminal Procedure Code as per 2005 Amendment, someone can be declared as a ‘Proclaimed offender’ for only nineteen specified offences under IPC namely, “</a:t>
            </a:r>
            <a:r>
              <a:rPr lang="en-IN" sz="1800" kern="1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a:t>
            </a: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302, 304, 364, 367, 382, 392, 393, 394, 395, 396, 397, 398, 399, 400, 402, 436, 449, 459 or 460”. </a:t>
            </a:r>
          </a:p>
          <a:p>
            <a:endParaRPr lang="en-IN" kern="1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endPar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l"/>
            <a:endParaRPr lang="en-US" sz="2000" dirty="0">
              <a:solidFill>
                <a:srgbClr val="002346"/>
              </a:solidFill>
              <a:latin typeface="bilo"/>
            </a:endParaRPr>
          </a:p>
        </p:txBody>
      </p:sp>
    </p:spTree>
    <p:extLst>
      <p:ext uri="{BB962C8B-B14F-4D97-AF65-F5344CB8AC3E}">
        <p14:creationId xmlns:p14="http://schemas.microsoft.com/office/powerpoint/2010/main" val="29312906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BNSS – Criminal Procedure Code</a:t>
            </a:r>
            <a:endParaRPr lang="en-US" dirty="0"/>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B3C94AA-053D-449D-0A83-1854CBF072A5}"/>
              </a:ext>
            </a:extLst>
          </p:cNvPr>
          <p:cNvSpPr txBox="1"/>
          <p:nvPr/>
        </p:nvSpPr>
        <p:spPr>
          <a:xfrm>
            <a:off x="148106" y="1584047"/>
            <a:ext cx="8995894" cy="4572534"/>
          </a:xfrm>
          <a:prstGeom prst="rect">
            <a:avLst/>
          </a:prstGeom>
          <a:noFill/>
        </p:spPr>
        <p:txBody>
          <a:bodyPr wrap="square">
            <a:spAutoFit/>
          </a:bodyPr>
          <a:lstStyle/>
          <a:p>
            <a:pPr algn="l"/>
            <a:r>
              <a:rPr lang="en-US" b="0" i="0" dirty="0">
                <a:solidFill>
                  <a:srgbClr val="002346"/>
                </a:solidFill>
                <a:effectLst/>
                <a:latin typeface="bilo"/>
              </a:rPr>
              <a:t> </a:t>
            </a:r>
          </a:p>
          <a:p>
            <a:pPr algn="l"/>
            <a:endParaRPr lang="en-US" dirty="0">
              <a:solidFill>
                <a:srgbClr val="002346"/>
              </a:solidFill>
              <a:latin typeface="bilo"/>
            </a:endParaRPr>
          </a:p>
          <a:p>
            <a:pPr algn="l"/>
            <a:endParaRPr lang="en-US" b="0" i="0" dirty="0">
              <a:solidFill>
                <a:srgbClr val="002346"/>
              </a:solidFill>
              <a:effectLst/>
              <a:latin typeface="bilo"/>
            </a:endParaRPr>
          </a:p>
          <a:p>
            <a:pPr algn="l"/>
            <a:endParaRPr lang="en-US" dirty="0">
              <a:solidFill>
                <a:srgbClr val="002346"/>
              </a:solidFill>
              <a:latin typeface="bilo"/>
            </a:endParaRPr>
          </a:p>
          <a:p>
            <a:pPr algn="l"/>
            <a:endParaRPr lang="en-US" b="0" i="0" dirty="0">
              <a:solidFill>
                <a:srgbClr val="002346"/>
              </a:solidFill>
              <a:effectLst/>
              <a:latin typeface="bilo"/>
            </a:endParaRPr>
          </a:p>
          <a:p>
            <a:pPr algn="l"/>
            <a:endParaRPr lang="en-US" b="0" i="0" dirty="0">
              <a:solidFill>
                <a:srgbClr val="002346"/>
              </a:solidFill>
              <a:effectLst/>
              <a:latin typeface="bilo"/>
            </a:endParaRPr>
          </a:p>
          <a:p>
            <a:pPr algn="just" fontAlgn="base">
              <a:lnSpc>
                <a:spcPct val="107000"/>
              </a:lnSpc>
              <a:spcAft>
                <a:spcPts val="800"/>
              </a:spcAft>
            </a:pPr>
            <a:r>
              <a:rPr lang="en-IN" sz="2000" dirty="0">
                <a:solidFill>
                  <a:srgbClr val="002346"/>
                </a:solidFill>
                <a:latin typeface="Roboto Slab" pitchFamily="2" charset="0"/>
                <a:ea typeface="Roboto Slab" pitchFamily="2" charset="0"/>
                <a:cs typeface="Roboto Slab" pitchFamily="2" charset="0"/>
              </a:rPr>
              <a:t>This led to situations when someone repeatedly evading legal processes of summons/warrant for any other offence under general penal code of IPC or any other special law could not be declared as a Proclaimed offender.</a:t>
            </a:r>
          </a:p>
          <a:p>
            <a:pPr algn="just" fontAlgn="base">
              <a:lnSpc>
                <a:spcPct val="107000"/>
              </a:lnSpc>
              <a:spcAft>
                <a:spcPts val="800"/>
              </a:spcAft>
            </a:pPr>
            <a:r>
              <a:rPr lang="en-IN" sz="2000" dirty="0">
                <a:solidFill>
                  <a:srgbClr val="002346"/>
                </a:solidFill>
                <a:latin typeface="Roboto Slab" pitchFamily="2" charset="0"/>
                <a:ea typeface="Roboto Slab" pitchFamily="2" charset="0"/>
                <a:cs typeface="Roboto Slab" pitchFamily="2" charset="0"/>
              </a:rPr>
              <a:t>By removing the arbitrary list of sections, anyone accused of an offence with more than 10 years of imprisonment or other special offences could be declared a proclaimed offender. </a:t>
            </a:r>
          </a:p>
          <a:p>
            <a:pPr algn="l"/>
            <a:endParaRPr lang="en-US" sz="2000" dirty="0">
              <a:solidFill>
                <a:srgbClr val="002346"/>
              </a:solidFill>
              <a:latin typeface="bilo"/>
            </a:endParaRPr>
          </a:p>
        </p:txBody>
      </p:sp>
    </p:spTree>
    <p:extLst>
      <p:ext uri="{BB962C8B-B14F-4D97-AF65-F5344CB8AC3E}">
        <p14:creationId xmlns:p14="http://schemas.microsoft.com/office/powerpoint/2010/main" val="8641990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BNSS – Criminal Procedure Code</a:t>
            </a:r>
            <a:endParaRPr lang="en-US" dirty="0"/>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B3C94AA-053D-449D-0A83-1854CBF072A5}"/>
              </a:ext>
            </a:extLst>
          </p:cNvPr>
          <p:cNvSpPr txBox="1"/>
          <p:nvPr/>
        </p:nvSpPr>
        <p:spPr>
          <a:xfrm>
            <a:off x="148106" y="1584047"/>
            <a:ext cx="8995894" cy="2927853"/>
          </a:xfrm>
          <a:prstGeom prst="rect">
            <a:avLst/>
          </a:prstGeom>
          <a:noFill/>
        </p:spPr>
        <p:txBody>
          <a:bodyPr wrap="square">
            <a:spAutoFit/>
          </a:bodyPr>
          <a:lstStyle/>
          <a:p>
            <a:pPr algn="l"/>
            <a:r>
              <a:rPr lang="en-US" b="0" i="0" dirty="0">
                <a:solidFill>
                  <a:srgbClr val="002346"/>
                </a:solidFill>
                <a:effectLst/>
                <a:latin typeface="bilo"/>
              </a:rPr>
              <a:t> </a:t>
            </a:r>
          </a:p>
          <a:p>
            <a:pPr algn="just" fontAlgn="base">
              <a:lnSpc>
                <a:spcPct val="107000"/>
              </a:lnSpc>
              <a:spcAft>
                <a:spcPts val="800"/>
              </a:spcAft>
            </a:pPr>
            <a:endPar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2000" dirty="0">
                <a:solidFill>
                  <a:srgbClr val="002346"/>
                </a:solidFill>
                <a:latin typeface="Roboto Slab" pitchFamily="2" charset="0"/>
                <a:ea typeface="Roboto Slab" pitchFamily="2" charset="0"/>
                <a:cs typeface="Roboto Slab" pitchFamily="2" charset="0"/>
              </a:rPr>
              <a:t>Significant defaults are being committed by many loan defaulters who escape justice by fleeing abroad.</a:t>
            </a:r>
          </a:p>
          <a:p>
            <a:pPr algn="just" fontAlgn="base">
              <a:lnSpc>
                <a:spcPct val="107000"/>
              </a:lnSpc>
              <a:spcAft>
                <a:spcPts val="800"/>
              </a:spcAft>
            </a:pPr>
            <a:r>
              <a:rPr lang="en-IN" sz="2000" dirty="0">
                <a:solidFill>
                  <a:srgbClr val="002346"/>
                </a:solidFill>
                <a:latin typeface="Roboto Slab" pitchFamily="2" charset="0"/>
                <a:ea typeface="Roboto Slab" pitchFamily="2" charset="0"/>
                <a:cs typeface="Roboto Slab" pitchFamily="2" charset="0"/>
              </a:rPr>
              <a:t>Section 356 has been added to the BNSS which provides for a detailed procedure for conducting a trial/inquiry in the absence of a person declared as ‘Proclaimed offender’.</a:t>
            </a:r>
          </a:p>
          <a:p>
            <a:pPr algn="l"/>
            <a:endParaRPr lang="en-US" sz="2000" dirty="0">
              <a:solidFill>
                <a:srgbClr val="002346"/>
              </a:solidFill>
              <a:latin typeface="bilo"/>
            </a:endParaRPr>
          </a:p>
        </p:txBody>
      </p:sp>
    </p:spTree>
    <p:extLst>
      <p:ext uri="{BB962C8B-B14F-4D97-AF65-F5344CB8AC3E}">
        <p14:creationId xmlns:p14="http://schemas.microsoft.com/office/powerpoint/2010/main" val="12717002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BNSS – Criminal Procedure Code</a:t>
            </a:r>
            <a:endParaRPr lang="en-US" dirty="0"/>
          </a:p>
        </p:txBody>
      </p:sp>
      <p:sp>
        <p:nvSpPr>
          <p:cNvPr id="5" name="Content Placeholder 4"/>
          <p:cNvSpPr>
            <a:spLocks noGrp="1"/>
          </p:cNvSpPr>
          <p:nvPr>
            <p:ph idx="1"/>
          </p:nvPr>
        </p:nvSpPr>
        <p:spPr>
          <a:xfrm>
            <a:off x="148106" y="1175657"/>
            <a:ext cx="8989798" cy="5026706"/>
          </a:xfrm>
        </p:spPr>
        <p:txBody>
          <a:bodyPr>
            <a:normAutofit/>
          </a:bodyPr>
          <a:lstStyle/>
          <a:p>
            <a:pPr algn="just">
              <a:lnSpc>
                <a:spcPct val="107000"/>
              </a:lnSpc>
              <a:spcAft>
                <a:spcPts val="800"/>
              </a:spcAft>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B3C94AA-053D-449D-0A83-1854CBF072A5}"/>
              </a:ext>
            </a:extLst>
          </p:cNvPr>
          <p:cNvSpPr txBox="1"/>
          <p:nvPr/>
        </p:nvSpPr>
        <p:spPr>
          <a:xfrm>
            <a:off x="148106" y="1584047"/>
            <a:ext cx="8995894" cy="4934492"/>
          </a:xfrm>
          <a:prstGeom prst="rect">
            <a:avLst/>
          </a:prstGeom>
          <a:noFill/>
        </p:spPr>
        <p:txBody>
          <a:bodyPr wrap="square">
            <a:spAutoFit/>
          </a:bodyPr>
          <a:lstStyle/>
          <a:p>
            <a:pPr algn="l"/>
            <a:r>
              <a:rPr lang="en-US" b="0" i="0" dirty="0">
                <a:solidFill>
                  <a:srgbClr val="002346"/>
                </a:solidFill>
                <a:effectLst/>
                <a:latin typeface="bilo"/>
              </a:rPr>
              <a:t> </a:t>
            </a:r>
          </a:p>
          <a:p>
            <a:pPr algn="ctr" fontAlgn="base">
              <a:lnSpc>
                <a:spcPct val="107000"/>
              </a:lnSpc>
              <a:spcAft>
                <a:spcPts val="800"/>
              </a:spcAft>
            </a:pPr>
            <a:r>
              <a:rPr lang="en-IN" dirty="0">
                <a:solidFill>
                  <a:srgbClr val="002346"/>
                </a:solidFill>
                <a:latin typeface="Roboto Slab" pitchFamily="2" charset="0"/>
                <a:ea typeface="Roboto Slab" pitchFamily="2" charset="0"/>
                <a:cs typeface="Roboto Slab" pitchFamily="2" charset="0"/>
              </a:rPr>
              <a:t>Proclaimed Offenders- Detailed Procedure to be followed</a:t>
            </a:r>
          </a:p>
          <a:p>
            <a:pPr algn="just" fontAlgn="base">
              <a:lnSpc>
                <a:spcPct val="107000"/>
              </a:lnSpc>
              <a:spcAft>
                <a:spcPts val="800"/>
              </a:spcAft>
            </a:pPr>
            <a:r>
              <a:rPr lang="en-IN" dirty="0">
                <a:solidFill>
                  <a:srgbClr val="002346"/>
                </a:solidFill>
                <a:latin typeface="Roboto Slab" pitchFamily="2" charset="0"/>
                <a:ea typeface="Roboto Slab" pitchFamily="2" charset="0"/>
                <a:cs typeface="Roboto Slab" pitchFamily="2" charset="0"/>
              </a:rPr>
              <a:t>Section 356 of BNSS</a:t>
            </a:r>
          </a:p>
          <a:p>
            <a:pPr algn="just" fontAlgn="base">
              <a:lnSpc>
                <a:spcPct val="107000"/>
              </a:lnSpc>
              <a:spcAft>
                <a:spcPts val="800"/>
              </a:spcAft>
            </a:pPr>
            <a:r>
              <a:rPr lang="en-IN" dirty="0">
                <a:solidFill>
                  <a:srgbClr val="002346"/>
                </a:solidFill>
                <a:latin typeface="Roboto Slab" pitchFamily="2" charset="0"/>
                <a:ea typeface="Roboto Slab" pitchFamily="2" charset="0"/>
                <a:cs typeface="Roboto Slab" pitchFamily="2" charset="0"/>
              </a:rPr>
              <a:t> Notwithstanding anything contained in this Sanhita or in any other law for the time being in force, </a:t>
            </a:r>
          </a:p>
          <a:p>
            <a:pPr algn="just" fontAlgn="base">
              <a:lnSpc>
                <a:spcPct val="107000"/>
              </a:lnSpc>
              <a:spcAft>
                <a:spcPts val="800"/>
              </a:spcAft>
            </a:pPr>
            <a:r>
              <a:rPr lang="en-IN" dirty="0">
                <a:solidFill>
                  <a:srgbClr val="002346"/>
                </a:solidFill>
                <a:latin typeface="Roboto Slab" pitchFamily="2" charset="0"/>
                <a:ea typeface="Roboto Slab" pitchFamily="2" charset="0"/>
                <a:cs typeface="Roboto Slab" pitchFamily="2" charset="0"/>
              </a:rPr>
              <a:t>when a person declared as a proclaimed offender, whether or not charged jointly, </a:t>
            </a:r>
          </a:p>
          <a:p>
            <a:pPr algn="just" fontAlgn="base">
              <a:lnSpc>
                <a:spcPct val="107000"/>
              </a:lnSpc>
              <a:spcAft>
                <a:spcPts val="800"/>
              </a:spcAft>
            </a:pPr>
            <a:r>
              <a:rPr lang="en-IN" dirty="0">
                <a:solidFill>
                  <a:srgbClr val="002346"/>
                </a:solidFill>
                <a:latin typeface="Roboto Slab" pitchFamily="2" charset="0"/>
                <a:ea typeface="Roboto Slab" pitchFamily="2" charset="0"/>
                <a:cs typeface="Roboto Slab" pitchFamily="2" charset="0"/>
              </a:rPr>
              <a:t>has absconded to evade trial and there is no immediate prospect of arresting him, </a:t>
            </a:r>
          </a:p>
          <a:p>
            <a:pPr algn="just" fontAlgn="base">
              <a:lnSpc>
                <a:spcPct val="107000"/>
              </a:lnSpc>
              <a:spcAft>
                <a:spcPts val="800"/>
              </a:spcAft>
            </a:pPr>
            <a:r>
              <a:rPr lang="en-IN" dirty="0">
                <a:solidFill>
                  <a:srgbClr val="002346"/>
                </a:solidFill>
                <a:latin typeface="Roboto Slab" pitchFamily="2" charset="0"/>
                <a:ea typeface="Roboto Slab" pitchFamily="2" charset="0"/>
                <a:cs typeface="Roboto Slab" pitchFamily="2" charset="0"/>
              </a:rPr>
              <a:t>it shall be deemed to operate as a waiver of the right of such person to be present </a:t>
            </a:r>
          </a:p>
          <a:p>
            <a:pPr algn="just" fontAlgn="base">
              <a:lnSpc>
                <a:spcPct val="107000"/>
              </a:lnSpc>
              <a:spcAft>
                <a:spcPts val="800"/>
              </a:spcAft>
            </a:pPr>
            <a:r>
              <a:rPr lang="en-IN" dirty="0">
                <a:solidFill>
                  <a:srgbClr val="002346"/>
                </a:solidFill>
                <a:latin typeface="Roboto Slab" pitchFamily="2" charset="0"/>
                <a:ea typeface="Roboto Slab" pitchFamily="2" charset="0"/>
                <a:cs typeface="Roboto Slab" pitchFamily="2" charset="0"/>
              </a:rPr>
              <a:t>and tried in person, and </a:t>
            </a:r>
          </a:p>
          <a:p>
            <a:pPr algn="just" fontAlgn="base">
              <a:lnSpc>
                <a:spcPct val="107000"/>
              </a:lnSpc>
              <a:spcAft>
                <a:spcPts val="800"/>
              </a:spcAft>
            </a:pPr>
            <a:r>
              <a:rPr lang="en-IN" dirty="0">
                <a:solidFill>
                  <a:srgbClr val="002346"/>
                </a:solidFill>
                <a:latin typeface="Roboto Slab" pitchFamily="2" charset="0"/>
                <a:ea typeface="Roboto Slab" pitchFamily="2" charset="0"/>
                <a:cs typeface="Roboto Slab" pitchFamily="2" charset="0"/>
              </a:rPr>
              <a:t>the Court shall, after recording reasons in writing, in the interest of justice, </a:t>
            </a:r>
          </a:p>
          <a:p>
            <a:pPr algn="just" fontAlgn="base">
              <a:lnSpc>
                <a:spcPct val="107000"/>
              </a:lnSpc>
              <a:spcAft>
                <a:spcPts val="800"/>
              </a:spcAft>
            </a:pPr>
            <a:r>
              <a:rPr lang="en-IN" dirty="0">
                <a:solidFill>
                  <a:srgbClr val="002346"/>
                </a:solidFill>
                <a:latin typeface="Roboto Slab" pitchFamily="2" charset="0"/>
                <a:ea typeface="Roboto Slab" pitchFamily="2" charset="0"/>
                <a:cs typeface="Roboto Slab" pitchFamily="2" charset="0"/>
              </a:rPr>
              <a:t>proceed with the trial in the like manner and </a:t>
            </a:r>
          </a:p>
          <a:p>
            <a:pPr algn="just" fontAlgn="base">
              <a:lnSpc>
                <a:spcPct val="107000"/>
              </a:lnSpc>
              <a:spcAft>
                <a:spcPts val="800"/>
              </a:spcAft>
            </a:pPr>
            <a:r>
              <a:rPr lang="en-IN" dirty="0">
                <a:solidFill>
                  <a:srgbClr val="002346"/>
                </a:solidFill>
                <a:latin typeface="Roboto Slab" pitchFamily="2" charset="0"/>
                <a:ea typeface="Roboto Slab" pitchFamily="2" charset="0"/>
                <a:cs typeface="Roboto Slab" pitchFamily="2" charset="0"/>
              </a:rPr>
              <a:t>with like effect as if he was present, </a:t>
            </a:r>
          </a:p>
          <a:p>
            <a:pPr algn="just" fontAlgn="base">
              <a:lnSpc>
                <a:spcPct val="107000"/>
              </a:lnSpc>
              <a:spcAft>
                <a:spcPts val="800"/>
              </a:spcAft>
            </a:pPr>
            <a:r>
              <a:rPr lang="en-IN" dirty="0">
                <a:solidFill>
                  <a:srgbClr val="002346"/>
                </a:solidFill>
                <a:latin typeface="Roboto Slab" pitchFamily="2" charset="0"/>
                <a:ea typeface="Roboto Slab" pitchFamily="2" charset="0"/>
                <a:cs typeface="Roboto Slab" pitchFamily="2" charset="0"/>
              </a:rPr>
              <a:t>under this Sanhita and pronounce the judgment</a:t>
            </a:r>
            <a:endParaRPr lang="en-US" dirty="0">
              <a:solidFill>
                <a:srgbClr val="002346"/>
              </a:solidFill>
              <a:latin typeface="Roboto Slab" pitchFamily="2" charset="0"/>
              <a:ea typeface="Roboto Slab" pitchFamily="2" charset="0"/>
              <a:cs typeface="Roboto Slab" pitchFamily="2" charset="0"/>
            </a:endParaRPr>
          </a:p>
        </p:txBody>
      </p:sp>
    </p:spTree>
    <p:extLst>
      <p:ext uri="{BB962C8B-B14F-4D97-AF65-F5344CB8AC3E}">
        <p14:creationId xmlns:p14="http://schemas.microsoft.com/office/powerpoint/2010/main" val="39479574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BNSS – Criminal Procedure Code</a:t>
            </a:r>
            <a:endParaRPr lang="en-US" dirty="0"/>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B3C94AA-053D-449D-0A83-1854CBF072A5}"/>
              </a:ext>
            </a:extLst>
          </p:cNvPr>
          <p:cNvSpPr txBox="1"/>
          <p:nvPr/>
        </p:nvSpPr>
        <p:spPr>
          <a:xfrm>
            <a:off x="148106" y="1584047"/>
            <a:ext cx="8995894" cy="2831544"/>
          </a:xfrm>
          <a:prstGeom prst="rect">
            <a:avLst/>
          </a:prstGeom>
          <a:noFill/>
        </p:spPr>
        <p:txBody>
          <a:bodyPr wrap="square">
            <a:spAutoFit/>
          </a:bodyPr>
          <a:lstStyle/>
          <a:p>
            <a:pPr algn="l"/>
            <a:r>
              <a:rPr lang="en-US" b="0" i="0" dirty="0">
                <a:solidFill>
                  <a:srgbClr val="002346"/>
                </a:solidFill>
                <a:effectLst/>
                <a:latin typeface="bilo"/>
              </a:rPr>
              <a:t> </a:t>
            </a:r>
          </a:p>
          <a:p>
            <a:pPr algn="l"/>
            <a:endParaRPr lang="en-US" sz="2000" dirty="0">
              <a:solidFill>
                <a:srgbClr val="002346"/>
              </a:solidFill>
              <a:latin typeface="bilo"/>
            </a:endParaRPr>
          </a:p>
          <a:p>
            <a:pPr algn="l"/>
            <a:r>
              <a:rPr lang="en-US" sz="2000" b="1" i="0" dirty="0">
                <a:solidFill>
                  <a:srgbClr val="002346"/>
                </a:solidFill>
                <a:effectLst/>
                <a:latin typeface="bilo"/>
              </a:rPr>
              <a:t>Use of Electronic Mode at Stages of Investigation, Inquiry and Trial</a:t>
            </a:r>
            <a:endParaRPr lang="en-US" sz="2000" b="0" i="0" dirty="0">
              <a:solidFill>
                <a:srgbClr val="002346"/>
              </a:solidFill>
              <a:effectLst/>
              <a:latin typeface="bilo"/>
            </a:endParaRPr>
          </a:p>
          <a:p>
            <a:pPr algn="l"/>
            <a:r>
              <a:rPr lang="en-US" sz="2000" b="0" i="0" dirty="0">
                <a:solidFill>
                  <a:srgbClr val="002346"/>
                </a:solidFill>
                <a:effectLst/>
                <a:latin typeface="bilo"/>
              </a:rPr>
              <a:t>One of the most significant features of BNSS is the introduction of electronic communication and audio-video electronic means for various procedures under the BNSS. </a:t>
            </a:r>
          </a:p>
          <a:p>
            <a:pPr algn="l"/>
            <a:r>
              <a:rPr lang="en-US" sz="2000" b="0" i="0" dirty="0">
                <a:solidFill>
                  <a:srgbClr val="002346"/>
                </a:solidFill>
                <a:effectLst/>
                <a:latin typeface="bilo"/>
              </a:rPr>
              <a:t>BNSS has introduced new definitions which define terms such as “audio-video electronic” and “electronic communication”.</a:t>
            </a:r>
          </a:p>
          <a:p>
            <a:pPr algn="l"/>
            <a:endParaRPr lang="en-IN" sz="2000" dirty="0">
              <a:solidFill>
                <a:srgbClr val="000000"/>
              </a:solidFill>
              <a:latin typeface="Roboto Slab" pitchFamily="2" charset="0"/>
              <a:ea typeface="Roboto Slab" pitchFamily="2" charset="0"/>
              <a:cs typeface="Roboto Slab" pitchFamily="2" charset="0"/>
            </a:endParaRPr>
          </a:p>
        </p:txBody>
      </p:sp>
    </p:spTree>
    <p:extLst>
      <p:ext uri="{BB962C8B-B14F-4D97-AF65-F5344CB8AC3E}">
        <p14:creationId xmlns:p14="http://schemas.microsoft.com/office/powerpoint/2010/main" val="13189884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BNSS – Criminal Procedure Code</a:t>
            </a:r>
            <a:endParaRPr lang="en-US" dirty="0"/>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B3C94AA-053D-449D-0A83-1854CBF072A5}"/>
              </a:ext>
            </a:extLst>
          </p:cNvPr>
          <p:cNvSpPr txBox="1"/>
          <p:nvPr/>
        </p:nvSpPr>
        <p:spPr>
          <a:xfrm>
            <a:off x="148106" y="1584047"/>
            <a:ext cx="8989798" cy="5016758"/>
          </a:xfrm>
          <a:prstGeom prst="rect">
            <a:avLst/>
          </a:prstGeom>
          <a:noFill/>
        </p:spPr>
        <p:txBody>
          <a:bodyPr wrap="square">
            <a:spAutoFit/>
          </a:bodyPr>
          <a:lstStyle/>
          <a:p>
            <a:pPr algn="l"/>
            <a:r>
              <a:rPr lang="en-US" b="0" i="0" dirty="0">
                <a:solidFill>
                  <a:srgbClr val="002346"/>
                </a:solidFill>
                <a:effectLst/>
                <a:latin typeface="bilo"/>
              </a:rPr>
              <a:t> </a:t>
            </a:r>
            <a:r>
              <a:rPr lang="en-US" sz="2000" b="1" i="0" dirty="0">
                <a:solidFill>
                  <a:srgbClr val="002346"/>
                </a:solidFill>
                <a:effectLst/>
                <a:latin typeface="bilo"/>
              </a:rPr>
              <a:t>Use of Electronic Mode at Stages of Investigation, Inquiry and Trial</a:t>
            </a:r>
            <a:endParaRPr lang="en-US" sz="2000" b="0" i="0" dirty="0">
              <a:solidFill>
                <a:srgbClr val="002346"/>
              </a:solidFill>
              <a:effectLst/>
              <a:latin typeface="bilo"/>
            </a:endParaRPr>
          </a:p>
          <a:p>
            <a:pPr algn="l"/>
            <a:r>
              <a:rPr lang="en-US" sz="2000" b="0" i="0" dirty="0">
                <a:solidFill>
                  <a:srgbClr val="002346"/>
                </a:solidFill>
                <a:effectLst/>
                <a:latin typeface="bilo"/>
              </a:rPr>
              <a:t>Summons to witnesses and accused can also be served by electronic communication. </a:t>
            </a:r>
          </a:p>
          <a:p>
            <a:pPr algn="l"/>
            <a:endParaRPr lang="en-US" sz="2000" dirty="0">
              <a:solidFill>
                <a:srgbClr val="002346"/>
              </a:solidFill>
              <a:latin typeface="bilo"/>
            </a:endParaRPr>
          </a:p>
          <a:p>
            <a:pPr algn="l"/>
            <a:r>
              <a:rPr lang="en-US" sz="2000" b="0" i="0" dirty="0">
                <a:solidFill>
                  <a:srgbClr val="002346"/>
                </a:solidFill>
                <a:effectLst/>
                <a:latin typeface="bilo"/>
              </a:rPr>
              <a:t>The form of electronic communication and manner of serving such summon in electronic communication is to be provided for by the State Government by way of rules.</a:t>
            </a:r>
          </a:p>
          <a:p>
            <a:pPr algn="l"/>
            <a:r>
              <a:rPr lang="en-US" sz="2000" b="0" i="0" dirty="0">
                <a:solidFill>
                  <a:srgbClr val="002346"/>
                </a:solidFill>
                <a:effectLst/>
                <a:latin typeface="bilo"/>
              </a:rPr>
              <a:t>Statements can also be recorded by the investigating office by way of audio-video means.</a:t>
            </a:r>
          </a:p>
          <a:p>
            <a:pPr algn="l"/>
            <a:r>
              <a:rPr lang="en-US" sz="2000" b="0" i="0" dirty="0">
                <a:solidFill>
                  <a:srgbClr val="002346"/>
                </a:solidFill>
                <a:effectLst/>
                <a:latin typeface="bilo"/>
              </a:rPr>
              <a:t> </a:t>
            </a:r>
            <a:r>
              <a:rPr lang="en-US" sz="2000" dirty="0">
                <a:solidFill>
                  <a:srgbClr val="002346"/>
                </a:solidFill>
                <a:latin typeface="bilo"/>
              </a:rPr>
              <a:t>I</a:t>
            </a:r>
            <a:r>
              <a:rPr lang="en-US" sz="2000" b="0" i="0" dirty="0">
                <a:solidFill>
                  <a:srgbClr val="002346"/>
                </a:solidFill>
                <a:effectLst/>
                <a:latin typeface="bilo"/>
              </a:rPr>
              <a:t>t is also permissible for the investigating authority to supply documents, such as the police report etc. in electronic form.</a:t>
            </a:r>
          </a:p>
          <a:p>
            <a:pPr algn="l"/>
            <a:endParaRPr lang="en-US" sz="2000" b="0" i="0" dirty="0">
              <a:solidFill>
                <a:srgbClr val="002346"/>
              </a:solidFill>
              <a:effectLst/>
              <a:latin typeface="bilo"/>
            </a:endParaRPr>
          </a:p>
          <a:p>
            <a:pPr algn="l"/>
            <a:r>
              <a:rPr lang="en-US" sz="2000" b="0" i="0" dirty="0">
                <a:solidFill>
                  <a:srgbClr val="002346"/>
                </a:solidFill>
                <a:effectLst/>
                <a:latin typeface="bilo"/>
              </a:rPr>
              <a:t>Various courts have allowed the service of summons through electronic means including through instant messaging applications such as WhatsApp</a:t>
            </a:r>
            <a:r>
              <a:rPr lang="en-US" sz="2000" b="0" i="0" dirty="0">
                <a:solidFill>
                  <a:srgbClr val="007BFF"/>
                </a:solidFill>
                <a:effectLst/>
                <a:latin typeface="bilo"/>
              </a:rPr>
              <a:t>.</a:t>
            </a:r>
          </a:p>
          <a:p>
            <a:pPr algn="l"/>
            <a:endParaRPr lang="en-US" sz="2000" dirty="0">
              <a:solidFill>
                <a:srgbClr val="007BFF"/>
              </a:solidFill>
              <a:latin typeface="bilo"/>
            </a:endParaRPr>
          </a:p>
          <a:p>
            <a:pPr algn="l"/>
            <a:r>
              <a:rPr lang="en-US" sz="2000" b="0" i="0" dirty="0">
                <a:solidFill>
                  <a:srgbClr val="002346"/>
                </a:solidFill>
                <a:effectLst/>
                <a:latin typeface="bilo"/>
              </a:rPr>
              <a:t> This now formally forms a part of the BNSS.</a:t>
            </a:r>
          </a:p>
          <a:p>
            <a:pPr algn="l"/>
            <a:endParaRPr lang="en-IN" sz="2000" dirty="0">
              <a:solidFill>
                <a:srgbClr val="000000"/>
              </a:solidFill>
              <a:latin typeface="Roboto Slab" pitchFamily="2" charset="0"/>
              <a:ea typeface="Roboto Slab" pitchFamily="2" charset="0"/>
              <a:cs typeface="Roboto Slab" pitchFamily="2" charset="0"/>
            </a:endParaRPr>
          </a:p>
        </p:txBody>
      </p:sp>
    </p:spTree>
    <p:extLst>
      <p:ext uri="{BB962C8B-B14F-4D97-AF65-F5344CB8AC3E}">
        <p14:creationId xmlns:p14="http://schemas.microsoft.com/office/powerpoint/2010/main" val="18132542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BNSS – Criminal Procedure Code</a:t>
            </a:r>
            <a:endParaRPr lang="en-US" dirty="0"/>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B3C94AA-053D-449D-0A83-1854CBF072A5}"/>
              </a:ext>
            </a:extLst>
          </p:cNvPr>
          <p:cNvSpPr txBox="1"/>
          <p:nvPr/>
        </p:nvSpPr>
        <p:spPr>
          <a:xfrm>
            <a:off x="148106" y="1584047"/>
            <a:ext cx="8995894" cy="3170099"/>
          </a:xfrm>
          <a:prstGeom prst="rect">
            <a:avLst/>
          </a:prstGeom>
          <a:noFill/>
        </p:spPr>
        <p:txBody>
          <a:bodyPr wrap="square">
            <a:spAutoFit/>
          </a:bodyPr>
          <a:lstStyle/>
          <a:p>
            <a:pPr algn="l"/>
            <a:r>
              <a:rPr lang="en-US" b="0" i="0" dirty="0">
                <a:solidFill>
                  <a:srgbClr val="002346"/>
                </a:solidFill>
                <a:effectLst/>
                <a:latin typeface="bilo"/>
              </a:rPr>
              <a:t> </a:t>
            </a:r>
            <a:r>
              <a:rPr lang="en-US" sz="2000" b="0" i="0" dirty="0">
                <a:solidFill>
                  <a:srgbClr val="002346"/>
                </a:solidFill>
                <a:effectLst/>
                <a:latin typeface="bilo"/>
              </a:rPr>
              <a:t>Search and seizure can be recorded by audio-video means including recording of preparation of seizure list.</a:t>
            </a:r>
          </a:p>
          <a:p>
            <a:pPr algn="l"/>
            <a:endParaRPr lang="en-US" sz="2000" dirty="0">
              <a:solidFill>
                <a:srgbClr val="002346"/>
              </a:solidFill>
              <a:latin typeface="bilo"/>
            </a:endParaRPr>
          </a:p>
          <a:p>
            <a:pPr algn="l"/>
            <a:r>
              <a:rPr lang="en-US" sz="2000" b="0" i="0" dirty="0">
                <a:solidFill>
                  <a:srgbClr val="002346"/>
                </a:solidFill>
                <a:effectLst/>
                <a:latin typeface="bilo"/>
              </a:rPr>
              <a:t>A search without warrant is also to be recorded by audio-video means.</a:t>
            </a:r>
            <a:endParaRPr lang="en-US" sz="2000" b="0" i="0" baseline="30000" dirty="0">
              <a:solidFill>
                <a:srgbClr val="007BFF"/>
              </a:solidFill>
              <a:effectLst/>
              <a:latin typeface="bilo"/>
            </a:endParaRPr>
          </a:p>
          <a:p>
            <a:pPr algn="l"/>
            <a:endParaRPr lang="en-US" sz="2000" b="0" i="0" dirty="0">
              <a:solidFill>
                <a:srgbClr val="002346"/>
              </a:solidFill>
              <a:effectLst/>
              <a:latin typeface="bilo"/>
            </a:endParaRPr>
          </a:p>
          <a:p>
            <a:pPr algn="l"/>
            <a:r>
              <a:rPr lang="en-US" sz="2000" b="0" i="0" dirty="0">
                <a:solidFill>
                  <a:srgbClr val="002346"/>
                </a:solidFill>
                <a:effectLst/>
                <a:latin typeface="bilo"/>
              </a:rPr>
              <a:t>The recording is required to be forwarded to the Magistrate without delay.</a:t>
            </a:r>
          </a:p>
          <a:p>
            <a:pPr algn="l"/>
            <a:endParaRPr lang="en-US" sz="2000" b="0" i="0" dirty="0">
              <a:solidFill>
                <a:srgbClr val="002346"/>
              </a:solidFill>
              <a:effectLst/>
              <a:latin typeface="bilo"/>
            </a:endParaRPr>
          </a:p>
          <a:p>
            <a:pPr algn="l"/>
            <a:r>
              <a:rPr lang="en-US" sz="2000" b="0" i="0" dirty="0">
                <a:solidFill>
                  <a:srgbClr val="002346"/>
                </a:solidFill>
                <a:effectLst/>
                <a:latin typeface="bilo"/>
              </a:rPr>
              <a:t>Section 530 of the BNSS provides that all trials, inquires and proceedings including appellate proceedings may be held in electronic mode.</a:t>
            </a:r>
          </a:p>
          <a:p>
            <a:pPr algn="l"/>
            <a:endParaRPr lang="en-IN" sz="2000" dirty="0">
              <a:solidFill>
                <a:srgbClr val="000000"/>
              </a:solidFill>
              <a:latin typeface="Roboto Slab" pitchFamily="2" charset="0"/>
              <a:ea typeface="Roboto Slab" pitchFamily="2" charset="0"/>
              <a:cs typeface="Roboto Slab" pitchFamily="2" charset="0"/>
            </a:endParaRPr>
          </a:p>
        </p:txBody>
      </p:sp>
    </p:spTree>
    <p:extLst>
      <p:ext uri="{BB962C8B-B14F-4D97-AF65-F5344CB8AC3E}">
        <p14:creationId xmlns:p14="http://schemas.microsoft.com/office/powerpoint/2010/main" val="1041644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BNSS – Criminal Procedure Code</a:t>
            </a:r>
            <a:endParaRPr lang="en-US" dirty="0"/>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B3C94AA-053D-449D-0A83-1854CBF072A5}"/>
              </a:ext>
            </a:extLst>
          </p:cNvPr>
          <p:cNvSpPr txBox="1"/>
          <p:nvPr/>
        </p:nvSpPr>
        <p:spPr>
          <a:xfrm>
            <a:off x="148106" y="1584047"/>
            <a:ext cx="8995894" cy="4678204"/>
          </a:xfrm>
          <a:prstGeom prst="rect">
            <a:avLst/>
          </a:prstGeom>
          <a:noFill/>
        </p:spPr>
        <p:txBody>
          <a:bodyPr wrap="square">
            <a:spAutoFit/>
          </a:bodyPr>
          <a:lstStyle/>
          <a:p>
            <a:pPr algn="l"/>
            <a:r>
              <a:rPr lang="en-US" b="0" i="0" dirty="0">
                <a:solidFill>
                  <a:srgbClr val="002346"/>
                </a:solidFill>
                <a:effectLst/>
                <a:latin typeface="bilo"/>
              </a:rPr>
              <a:t> </a:t>
            </a:r>
          </a:p>
          <a:p>
            <a:pPr algn="l"/>
            <a:r>
              <a:rPr lang="en-US" sz="2000" b="1" i="0" dirty="0">
                <a:solidFill>
                  <a:srgbClr val="002346"/>
                </a:solidFill>
                <a:effectLst/>
                <a:latin typeface="bilo"/>
              </a:rPr>
              <a:t>Production of Devices Containing Digital Evidence</a:t>
            </a:r>
            <a:endParaRPr lang="en-US" sz="2000" b="0" i="0" dirty="0">
              <a:solidFill>
                <a:srgbClr val="002346"/>
              </a:solidFill>
              <a:effectLst/>
              <a:latin typeface="bilo"/>
            </a:endParaRPr>
          </a:p>
          <a:p>
            <a:pPr algn="l"/>
            <a:r>
              <a:rPr lang="en-US" sz="2000" b="0" i="0" dirty="0">
                <a:solidFill>
                  <a:srgbClr val="002346"/>
                </a:solidFill>
                <a:effectLst/>
                <a:latin typeface="bilo"/>
              </a:rPr>
              <a:t>A Court or an officer in charge of a police station can compel production of communication devices which are likely to contain digital evidence from the person who is in possession of such digital evidence. </a:t>
            </a:r>
          </a:p>
          <a:p>
            <a:pPr algn="l"/>
            <a:endParaRPr lang="en-US" sz="2000" b="0" i="0" dirty="0">
              <a:solidFill>
                <a:srgbClr val="002346"/>
              </a:solidFill>
              <a:effectLst/>
              <a:latin typeface="bilo"/>
            </a:endParaRPr>
          </a:p>
          <a:p>
            <a:pPr algn="l"/>
            <a:r>
              <a:rPr lang="en-US" sz="2000" b="0" i="0" dirty="0">
                <a:solidFill>
                  <a:srgbClr val="002346"/>
                </a:solidFill>
                <a:effectLst/>
                <a:latin typeface="bilo"/>
              </a:rPr>
              <a:t>This provision may give the investigating authority unrestricted use of electronic device in complete breach of right to privacy as well as privilege.</a:t>
            </a:r>
          </a:p>
          <a:p>
            <a:pPr algn="l"/>
            <a:endParaRPr lang="en-US" sz="2000" dirty="0">
              <a:solidFill>
                <a:srgbClr val="002346"/>
              </a:solidFill>
              <a:latin typeface="bilo"/>
            </a:endParaRPr>
          </a:p>
          <a:p>
            <a:pPr algn="l"/>
            <a:r>
              <a:rPr lang="en-US" sz="2000" b="0" i="0" dirty="0">
                <a:solidFill>
                  <a:srgbClr val="002346"/>
                </a:solidFill>
                <a:effectLst/>
                <a:latin typeface="bilo"/>
              </a:rPr>
              <a:t>The positive aspect of having such a provision is that the production of original devices will ensure the genuineness of the digital evidence.</a:t>
            </a:r>
          </a:p>
          <a:p>
            <a:pPr algn="l"/>
            <a:endParaRPr lang="en-US" sz="2000" dirty="0">
              <a:solidFill>
                <a:srgbClr val="002346"/>
              </a:solidFill>
              <a:latin typeface="bilo"/>
            </a:endParaRPr>
          </a:p>
          <a:p>
            <a:pPr algn="l"/>
            <a:r>
              <a:rPr lang="en-US" sz="2000" dirty="0">
                <a:solidFill>
                  <a:srgbClr val="002346"/>
                </a:solidFill>
                <a:latin typeface="bilo"/>
              </a:rPr>
              <a:t>I</a:t>
            </a:r>
            <a:r>
              <a:rPr lang="en-US" sz="2000" b="0" i="0" dirty="0">
                <a:solidFill>
                  <a:srgbClr val="002346"/>
                </a:solidFill>
                <a:effectLst/>
                <a:latin typeface="bilo"/>
              </a:rPr>
              <a:t>f such digital evidences have been deleted, with the aid of technology, such evidences can be retrieved.</a:t>
            </a:r>
          </a:p>
          <a:p>
            <a:pPr algn="l"/>
            <a:endParaRPr lang="en-IN" sz="2000" dirty="0">
              <a:solidFill>
                <a:srgbClr val="000000"/>
              </a:solidFill>
              <a:latin typeface="Roboto Slab" pitchFamily="2" charset="0"/>
              <a:ea typeface="Roboto Slab" pitchFamily="2" charset="0"/>
              <a:cs typeface="Roboto Slab" pitchFamily="2" charset="0"/>
            </a:endParaRPr>
          </a:p>
        </p:txBody>
      </p:sp>
    </p:spTree>
    <p:extLst>
      <p:ext uri="{BB962C8B-B14F-4D97-AF65-F5344CB8AC3E}">
        <p14:creationId xmlns:p14="http://schemas.microsoft.com/office/powerpoint/2010/main" val="34499859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BNSS – Criminal Procedure Code</a:t>
            </a:r>
            <a:endParaRPr lang="en-US" dirty="0"/>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B3C94AA-053D-449D-0A83-1854CBF072A5}"/>
              </a:ext>
            </a:extLst>
          </p:cNvPr>
          <p:cNvSpPr txBox="1"/>
          <p:nvPr/>
        </p:nvSpPr>
        <p:spPr>
          <a:xfrm>
            <a:off x="148106" y="1584047"/>
            <a:ext cx="8995894" cy="2831544"/>
          </a:xfrm>
          <a:prstGeom prst="rect">
            <a:avLst/>
          </a:prstGeom>
          <a:noFill/>
        </p:spPr>
        <p:txBody>
          <a:bodyPr wrap="square">
            <a:spAutoFit/>
          </a:bodyPr>
          <a:lstStyle/>
          <a:p>
            <a:pPr algn="l"/>
            <a:r>
              <a:rPr lang="en-US" b="0" i="0" dirty="0">
                <a:solidFill>
                  <a:srgbClr val="002346"/>
                </a:solidFill>
                <a:effectLst/>
                <a:latin typeface="bilo"/>
              </a:rPr>
              <a:t> </a:t>
            </a:r>
          </a:p>
          <a:p>
            <a:pPr algn="l"/>
            <a:endParaRPr lang="en-US" sz="2000" dirty="0">
              <a:solidFill>
                <a:srgbClr val="002346"/>
              </a:solidFill>
              <a:latin typeface="bilo"/>
            </a:endParaRPr>
          </a:p>
          <a:p>
            <a:pPr algn="ctr"/>
            <a:r>
              <a:rPr lang="en-US" sz="2000" dirty="0">
                <a:solidFill>
                  <a:srgbClr val="002346"/>
                </a:solidFill>
                <a:latin typeface="bilo"/>
              </a:rPr>
              <a:t>S</a:t>
            </a:r>
            <a:r>
              <a:rPr lang="en-US" sz="2000" b="0" i="0" dirty="0">
                <a:solidFill>
                  <a:srgbClr val="002346"/>
                </a:solidFill>
                <a:effectLst/>
                <a:latin typeface="bilo"/>
              </a:rPr>
              <a:t>earch and seizure </a:t>
            </a:r>
            <a:endParaRPr lang="en-US" sz="2000" dirty="0">
              <a:solidFill>
                <a:srgbClr val="002346"/>
              </a:solidFill>
              <a:latin typeface="bilo"/>
            </a:endParaRPr>
          </a:p>
          <a:p>
            <a:pPr algn="l"/>
            <a:r>
              <a:rPr lang="en-US" sz="2000" b="0" i="0" dirty="0">
                <a:solidFill>
                  <a:srgbClr val="002346"/>
                </a:solidFill>
                <a:effectLst/>
                <a:latin typeface="bilo"/>
              </a:rPr>
              <a:t>Audio-video recording of search and seizure including preparation of the list of all things seized.</a:t>
            </a:r>
          </a:p>
          <a:p>
            <a:pPr algn="l"/>
            <a:endParaRPr lang="en-US" sz="2000" dirty="0">
              <a:solidFill>
                <a:srgbClr val="002346"/>
              </a:solidFill>
              <a:latin typeface="bilo"/>
            </a:endParaRPr>
          </a:p>
          <a:p>
            <a:pPr algn="l"/>
            <a:r>
              <a:rPr lang="en-US" sz="2000" b="0" i="0" dirty="0">
                <a:solidFill>
                  <a:srgbClr val="002346"/>
                </a:solidFill>
                <a:effectLst/>
                <a:latin typeface="bilo"/>
              </a:rPr>
              <a:t>A search without warrant is also to be recorded by audio-video means.</a:t>
            </a:r>
          </a:p>
          <a:p>
            <a:pPr algn="l"/>
            <a:endParaRPr lang="en-US" sz="2000" b="0" i="0" dirty="0">
              <a:solidFill>
                <a:srgbClr val="007BFF"/>
              </a:solidFill>
              <a:effectLst/>
              <a:latin typeface="bilo"/>
            </a:endParaRPr>
          </a:p>
          <a:p>
            <a:pPr algn="l"/>
            <a:r>
              <a:rPr lang="en-US" sz="2000" b="0" i="0" dirty="0">
                <a:solidFill>
                  <a:srgbClr val="002346"/>
                </a:solidFill>
                <a:effectLst/>
                <a:latin typeface="bilo"/>
              </a:rPr>
              <a:t>The recording is required to be forwarded to the Magistrate without delay.</a:t>
            </a:r>
            <a:endParaRPr lang="en-IN" sz="2000" dirty="0">
              <a:solidFill>
                <a:srgbClr val="000000"/>
              </a:solidFill>
              <a:latin typeface="Roboto Slab" pitchFamily="2" charset="0"/>
              <a:ea typeface="Roboto Slab" pitchFamily="2" charset="0"/>
              <a:cs typeface="Roboto Slab" pitchFamily="2" charset="0"/>
            </a:endParaRPr>
          </a:p>
        </p:txBody>
      </p:sp>
    </p:spTree>
    <p:extLst>
      <p:ext uri="{BB962C8B-B14F-4D97-AF65-F5344CB8AC3E}">
        <p14:creationId xmlns:p14="http://schemas.microsoft.com/office/powerpoint/2010/main" val="3933276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BNSS – Criminal Procedure Code</a:t>
            </a:r>
            <a:endParaRPr lang="en-US" dirty="0"/>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B3C94AA-053D-449D-0A83-1854CBF072A5}"/>
              </a:ext>
            </a:extLst>
          </p:cNvPr>
          <p:cNvSpPr txBox="1"/>
          <p:nvPr/>
        </p:nvSpPr>
        <p:spPr>
          <a:xfrm>
            <a:off x="148106" y="1584047"/>
            <a:ext cx="8995894" cy="4678204"/>
          </a:xfrm>
          <a:prstGeom prst="rect">
            <a:avLst/>
          </a:prstGeom>
          <a:noFill/>
        </p:spPr>
        <p:txBody>
          <a:bodyPr wrap="square">
            <a:spAutoFit/>
          </a:bodyPr>
          <a:lstStyle/>
          <a:p>
            <a:pPr algn="l"/>
            <a:r>
              <a:rPr lang="en-US" b="0" i="0" dirty="0">
                <a:solidFill>
                  <a:srgbClr val="002346"/>
                </a:solidFill>
                <a:effectLst/>
                <a:latin typeface="bilo"/>
              </a:rPr>
              <a:t> </a:t>
            </a:r>
          </a:p>
          <a:p>
            <a:pPr algn="l"/>
            <a:endParaRPr lang="en-US" sz="2000" dirty="0">
              <a:solidFill>
                <a:srgbClr val="002346"/>
              </a:solidFill>
              <a:latin typeface="bilo"/>
            </a:endParaRPr>
          </a:p>
          <a:p>
            <a:pPr algn="l"/>
            <a:r>
              <a:rPr lang="en-US" sz="2000" b="1" i="0" dirty="0">
                <a:solidFill>
                  <a:srgbClr val="002346"/>
                </a:solidFill>
                <a:effectLst/>
                <a:latin typeface="bilo"/>
              </a:rPr>
              <a:t>Additional powers for attachment and forfeiture of property</a:t>
            </a:r>
            <a:endParaRPr lang="en-US" sz="2000" b="0" i="0" dirty="0">
              <a:solidFill>
                <a:srgbClr val="002346"/>
              </a:solidFill>
              <a:effectLst/>
              <a:latin typeface="bilo"/>
            </a:endParaRPr>
          </a:p>
          <a:p>
            <a:pPr algn="l"/>
            <a:r>
              <a:rPr lang="en-US" sz="2000" b="1" i="0" dirty="0">
                <a:solidFill>
                  <a:srgbClr val="002346"/>
                </a:solidFill>
                <a:effectLst/>
                <a:latin typeface="bilo"/>
              </a:rPr>
              <a:t> </a:t>
            </a:r>
            <a:r>
              <a:rPr lang="en-US" sz="2000" b="0" i="0" dirty="0">
                <a:solidFill>
                  <a:srgbClr val="002346"/>
                </a:solidFill>
                <a:effectLst/>
                <a:latin typeface="bilo"/>
              </a:rPr>
              <a:t>BNSS seeks to provide Magistrate with powers to attach property identified as ‘proceeds of crime’. </a:t>
            </a:r>
          </a:p>
          <a:p>
            <a:pPr algn="l"/>
            <a:r>
              <a:rPr lang="en-US" sz="2000" b="0" i="0" dirty="0">
                <a:solidFill>
                  <a:srgbClr val="002346"/>
                </a:solidFill>
                <a:effectLst/>
                <a:latin typeface="bilo"/>
              </a:rPr>
              <a:t>The powers are similar to those granted to the Directorate of Enforcement and Adjudicating Authority under the Prevention of Money-Laundering Act, 2002 (“</a:t>
            </a:r>
            <a:r>
              <a:rPr lang="en-US" sz="2000" b="1" i="0" dirty="0">
                <a:solidFill>
                  <a:srgbClr val="002346"/>
                </a:solidFill>
                <a:effectLst/>
                <a:latin typeface="bilo"/>
              </a:rPr>
              <a:t>PMLA</a:t>
            </a:r>
            <a:r>
              <a:rPr lang="en-US" sz="2000" b="0" i="0" dirty="0">
                <a:solidFill>
                  <a:srgbClr val="002346"/>
                </a:solidFill>
                <a:effectLst/>
                <a:latin typeface="bilo"/>
              </a:rPr>
              <a:t>”), however </a:t>
            </a:r>
            <a:r>
              <a:rPr lang="en-US" sz="2000" b="0" i="1" dirty="0">
                <a:solidFill>
                  <a:srgbClr val="002346"/>
                </a:solidFill>
                <a:effectLst/>
                <a:latin typeface="bilo"/>
              </a:rPr>
              <a:t>sans</a:t>
            </a:r>
            <a:r>
              <a:rPr lang="en-US" sz="2000" b="0" i="0" dirty="0">
                <a:solidFill>
                  <a:srgbClr val="002346"/>
                </a:solidFill>
                <a:effectLst/>
                <a:latin typeface="bilo"/>
              </a:rPr>
              <a:t> any safeguards under the PMLA.</a:t>
            </a:r>
          </a:p>
          <a:p>
            <a:pPr algn="l"/>
            <a:endParaRPr lang="en-US" sz="2000" dirty="0">
              <a:solidFill>
                <a:srgbClr val="002346"/>
              </a:solidFill>
              <a:latin typeface="bilo"/>
            </a:endParaRPr>
          </a:p>
          <a:p>
            <a:pPr algn="l"/>
            <a:r>
              <a:rPr lang="en-US" sz="2000" b="0" i="0" dirty="0">
                <a:solidFill>
                  <a:srgbClr val="002346"/>
                </a:solidFill>
                <a:effectLst/>
                <a:latin typeface="bilo"/>
              </a:rPr>
              <a:t>The exercise of powers granted under BNSS is not restricted to schedule of offences but may cover all offences under the IPC.</a:t>
            </a:r>
          </a:p>
          <a:p>
            <a:pPr algn="l"/>
            <a:endParaRPr lang="en-US" sz="2000" dirty="0">
              <a:solidFill>
                <a:srgbClr val="002346"/>
              </a:solidFill>
              <a:latin typeface="bilo"/>
            </a:endParaRPr>
          </a:p>
          <a:p>
            <a:pPr algn="l"/>
            <a:r>
              <a:rPr lang="en-US" sz="2000" dirty="0">
                <a:solidFill>
                  <a:srgbClr val="002346"/>
                </a:solidFill>
                <a:latin typeface="bilo"/>
              </a:rPr>
              <a:t>T</a:t>
            </a:r>
            <a:r>
              <a:rPr lang="en-US" sz="2000" b="0" i="0" dirty="0">
                <a:solidFill>
                  <a:srgbClr val="002346"/>
                </a:solidFill>
                <a:effectLst/>
                <a:latin typeface="bilo"/>
              </a:rPr>
              <a:t>he power includes not just tracing the property but also attaching any equivalent of the property.</a:t>
            </a:r>
          </a:p>
          <a:p>
            <a:pPr algn="l"/>
            <a:endParaRPr lang="en-IN" sz="2000" dirty="0">
              <a:solidFill>
                <a:srgbClr val="000000"/>
              </a:solidFill>
              <a:latin typeface="Roboto Slab" pitchFamily="2" charset="0"/>
              <a:ea typeface="Roboto Slab" pitchFamily="2" charset="0"/>
              <a:cs typeface="Roboto Slab" pitchFamily="2" charset="0"/>
            </a:endParaRPr>
          </a:p>
        </p:txBody>
      </p:sp>
    </p:spTree>
    <p:extLst>
      <p:ext uri="{BB962C8B-B14F-4D97-AF65-F5344CB8AC3E}">
        <p14:creationId xmlns:p14="http://schemas.microsoft.com/office/powerpoint/2010/main" val="4088006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Timeline to implement </a:t>
            </a:r>
            <a:endParaRPr lang="en-US" dirty="0"/>
          </a:p>
        </p:txBody>
      </p:sp>
      <p:sp>
        <p:nvSpPr>
          <p:cNvPr id="5" name="Content Placeholder 4"/>
          <p:cNvSpPr>
            <a:spLocks noGrp="1"/>
          </p:cNvSpPr>
          <p:nvPr>
            <p:ph idx="1"/>
          </p:nvPr>
        </p:nvSpPr>
        <p:spPr>
          <a:xfrm>
            <a:off x="148106" y="990601"/>
            <a:ext cx="8883927" cy="4859694"/>
          </a:xfrm>
        </p:spPr>
        <p:txBody>
          <a:bodyPr>
            <a:normAutofit/>
          </a:bodyPr>
          <a:lstStyle/>
          <a:p>
            <a:endParaRPr lang="en-US" sz="2000" b="1" dirty="0">
              <a:latin typeface="Roboto Slab" pitchFamily="2" charset="0"/>
              <a:ea typeface="Roboto Slab" pitchFamily="2" charset="0"/>
            </a:endParaRPr>
          </a:p>
          <a:p>
            <a:endParaRPr lang="en-US" sz="2000" b="1" dirty="0">
              <a:latin typeface="Roboto Slab" pitchFamily="2" charset="0"/>
              <a:ea typeface="Roboto Slab" pitchFamily="2" charset="0"/>
            </a:endParaRPr>
          </a:p>
          <a:p>
            <a:pPr algn="just"/>
            <a:r>
              <a:rPr lang="en-US" sz="1800" b="0" i="0" dirty="0">
                <a:solidFill>
                  <a:srgbClr val="002346"/>
                </a:solidFill>
                <a:effectLst/>
                <a:latin typeface="Roboto Slab" pitchFamily="2" charset="0"/>
                <a:ea typeface="Roboto Slab" pitchFamily="2" charset="0"/>
                <a:cs typeface="Roboto Slab" pitchFamily="2" charset="0"/>
              </a:rPr>
              <a:t>The Lok Sabha passed the bill on December 20, 2023 and the Rajya Sabha passed the bill on December 21, 2023. </a:t>
            </a:r>
          </a:p>
          <a:p>
            <a:pPr algn="just"/>
            <a:endParaRPr lang="en-US" sz="1800" dirty="0">
              <a:solidFill>
                <a:srgbClr val="002346"/>
              </a:solidFill>
              <a:latin typeface="Roboto Slab" pitchFamily="2" charset="0"/>
              <a:ea typeface="Roboto Slab" pitchFamily="2" charset="0"/>
              <a:cs typeface="Roboto Slab" pitchFamily="2" charset="0"/>
            </a:endParaRPr>
          </a:p>
          <a:p>
            <a:pPr algn="just"/>
            <a:r>
              <a:rPr lang="en-IN" sz="1800" dirty="0">
                <a:solidFill>
                  <a:srgbClr val="002346"/>
                </a:solidFill>
                <a:latin typeface="Roboto Slab" pitchFamily="2" charset="0"/>
                <a:ea typeface="Roboto Slab" pitchFamily="2" charset="0"/>
                <a:cs typeface="Roboto Slab" pitchFamily="2" charset="0"/>
              </a:rPr>
              <a:t>The Bharatiya Nyaya Sanhita (BNS), which replaces the Indian Penal Code, 1860; </a:t>
            </a:r>
          </a:p>
          <a:p>
            <a:pPr algn="just"/>
            <a:r>
              <a:rPr lang="en-IN" sz="1800" dirty="0">
                <a:solidFill>
                  <a:srgbClr val="002346"/>
                </a:solidFill>
                <a:latin typeface="Roboto Slab" pitchFamily="2" charset="0"/>
                <a:ea typeface="Roboto Slab" pitchFamily="2" charset="0"/>
                <a:cs typeface="Roboto Slab" pitchFamily="2" charset="0"/>
              </a:rPr>
              <a:t>The Bharatiya Sakshya Adhiniya (BSA), which replaces the Indian Evidence Act, 1872; and </a:t>
            </a:r>
          </a:p>
          <a:p>
            <a:pPr algn="just"/>
            <a:r>
              <a:rPr lang="en-IN" sz="1800" dirty="0">
                <a:solidFill>
                  <a:srgbClr val="002346"/>
                </a:solidFill>
                <a:latin typeface="Roboto Slab" pitchFamily="2" charset="0"/>
                <a:ea typeface="Roboto Slab" pitchFamily="2" charset="0"/>
                <a:cs typeface="Roboto Slab" pitchFamily="2" charset="0"/>
              </a:rPr>
              <a:t>The Bharatiya Nagarik Suraksha Sanhita (BNSS), which replaces the Code of Criminal Procedure, 1898 </a:t>
            </a:r>
          </a:p>
          <a:p>
            <a:pPr algn="just"/>
            <a:r>
              <a:rPr lang="en-IN" sz="1800" dirty="0">
                <a:solidFill>
                  <a:srgbClr val="002346"/>
                </a:solidFill>
                <a:latin typeface="Roboto Slab" pitchFamily="2" charset="0"/>
                <a:ea typeface="Roboto Slab" pitchFamily="2" charset="0"/>
                <a:cs typeface="Roboto Slab" pitchFamily="2" charset="0"/>
              </a:rPr>
              <a:t>were notified in the Gazette of India on December 25, 2023. </a:t>
            </a:r>
          </a:p>
          <a:p>
            <a:pPr algn="just"/>
            <a:endParaRPr lang="en-IN" sz="1800" b="1" dirty="0">
              <a:solidFill>
                <a:srgbClr val="002346"/>
              </a:solidFill>
              <a:latin typeface="Roboto Slab" pitchFamily="2" charset="0"/>
              <a:ea typeface="Roboto Slab" pitchFamily="2" charset="0"/>
              <a:cs typeface="Roboto Slab" pitchFamily="2" charset="0"/>
            </a:endParaRPr>
          </a:p>
          <a:p>
            <a:pPr algn="just"/>
            <a:r>
              <a:rPr lang="en-US" sz="1800" dirty="0">
                <a:solidFill>
                  <a:srgbClr val="002346"/>
                </a:solidFill>
                <a:latin typeface="Roboto Slab" pitchFamily="2" charset="0"/>
                <a:ea typeface="Roboto Slab" pitchFamily="2" charset="0"/>
                <a:cs typeface="Roboto Slab" pitchFamily="2" charset="0"/>
              </a:rPr>
              <a:t>The date to implement the three laws that were passed by the Parliament in December 2023 yet to be Notified.</a:t>
            </a:r>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BNSS – Criminal Procedure Code</a:t>
            </a:r>
            <a:endParaRPr lang="en-US" dirty="0"/>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B3C94AA-053D-449D-0A83-1854CBF072A5}"/>
              </a:ext>
            </a:extLst>
          </p:cNvPr>
          <p:cNvSpPr txBox="1"/>
          <p:nvPr/>
        </p:nvSpPr>
        <p:spPr>
          <a:xfrm>
            <a:off x="148106" y="1584047"/>
            <a:ext cx="8995894" cy="1908215"/>
          </a:xfrm>
          <a:prstGeom prst="rect">
            <a:avLst/>
          </a:prstGeom>
          <a:noFill/>
        </p:spPr>
        <p:txBody>
          <a:bodyPr wrap="square">
            <a:spAutoFit/>
          </a:bodyPr>
          <a:lstStyle/>
          <a:p>
            <a:pPr algn="l"/>
            <a:r>
              <a:rPr lang="en-US" b="0" i="0" dirty="0">
                <a:solidFill>
                  <a:srgbClr val="002346"/>
                </a:solidFill>
                <a:effectLst/>
                <a:latin typeface="bilo"/>
              </a:rPr>
              <a:t> </a:t>
            </a:r>
          </a:p>
          <a:p>
            <a:pPr algn="l"/>
            <a:endParaRPr lang="en-US" sz="2000" dirty="0">
              <a:solidFill>
                <a:srgbClr val="002346"/>
              </a:solidFill>
              <a:latin typeface="bilo"/>
            </a:endParaRPr>
          </a:p>
          <a:p>
            <a:pPr algn="l"/>
            <a:r>
              <a:rPr lang="en-US" sz="2000" b="0" i="0" dirty="0">
                <a:solidFill>
                  <a:srgbClr val="002346"/>
                </a:solidFill>
                <a:effectLst/>
                <a:latin typeface="bilo"/>
              </a:rPr>
              <a:t>The Magistrate may do so upon an application of an investigating officer giving reasons to believe that the property is derived or obtained from a criminal activity or commission of offence. </a:t>
            </a:r>
          </a:p>
          <a:p>
            <a:pPr algn="l"/>
            <a:endParaRPr lang="en-IN" sz="2000" dirty="0">
              <a:solidFill>
                <a:srgbClr val="000000"/>
              </a:solidFill>
              <a:latin typeface="Roboto Slab" pitchFamily="2" charset="0"/>
              <a:ea typeface="Roboto Slab" pitchFamily="2" charset="0"/>
              <a:cs typeface="Roboto Slab" pitchFamily="2" charset="0"/>
            </a:endParaRPr>
          </a:p>
        </p:txBody>
      </p:sp>
    </p:spTree>
    <p:extLst>
      <p:ext uri="{BB962C8B-B14F-4D97-AF65-F5344CB8AC3E}">
        <p14:creationId xmlns:p14="http://schemas.microsoft.com/office/powerpoint/2010/main" val="3319421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BNSS – Criminal Procedure Code</a:t>
            </a:r>
            <a:endParaRPr lang="en-US" dirty="0"/>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B3C94AA-053D-449D-0A83-1854CBF072A5}"/>
              </a:ext>
            </a:extLst>
          </p:cNvPr>
          <p:cNvSpPr txBox="1"/>
          <p:nvPr/>
        </p:nvSpPr>
        <p:spPr>
          <a:xfrm>
            <a:off x="148106" y="1584047"/>
            <a:ext cx="8995894" cy="4062651"/>
          </a:xfrm>
          <a:prstGeom prst="rect">
            <a:avLst/>
          </a:prstGeom>
          <a:noFill/>
        </p:spPr>
        <p:txBody>
          <a:bodyPr wrap="square">
            <a:spAutoFit/>
          </a:bodyPr>
          <a:lstStyle/>
          <a:p>
            <a:pPr algn="l"/>
            <a:r>
              <a:rPr lang="en-US" b="0" i="0" dirty="0">
                <a:solidFill>
                  <a:srgbClr val="002346"/>
                </a:solidFill>
                <a:effectLst/>
                <a:latin typeface="bilo"/>
              </a:rPr>
              <a:t> </a:t>
            </a:r>
          </a:p>
          <a:p>
            <a:pPr algn="l"/>
            <a:r>
              <a:rPr lang="en-US" sz="2000" b="0" i="0" dirty="0">
                <a:solidFill>
                  <a:srgbClr val="002346"/>
                </a:solidFill>
                <a:effectLst/>
                <a:latin typeface="bilo"/>
              </a:rPr>
              <a:t>The same can be done in the following circumstances:</a:t>
            </a:r>
          </a:p>
          <a:p>
            <a:pPr algn="l">
              <a:buFont typeface="Arial" panose="020B0604020202020204" pitchFamily="34" charset="0"/>
              <a:buChar char="•"/>
            </a:pPr>
            <a:r>
              <a:rPr lang="en-US" sz="2000" b="0" i="0" dirty="0">
                <a:solidFill>
                  <a:srgbClr val="212529"/>
                </a:solidFill>
                <a:effectLst/>
                <a:latin typeface="bilo"/>
              </a:rPr>
              <a:t>The magistrate may direct attachment of property found to be ‘proceeds of crime’ after hearing all parties concerned.</a:t>
            </a:r>
            <a:endParaRPr lang="en-US" sz="2000" b="0" i="0" dirty="0">
              <a:solidFill>
                <a:srgbClr val="007BFF"/>
              </a:solidFill>
              <a:effectLst/>
              <a:latin typeface="bilo"/>
            </a:endParaRPr>
          </a:p>
          <a:p>
            <a:pPr algn="l"/>
            <a:endParaRPr lang="en-US" sz="2000" b="0" i="0" dirty="0">
              <a:solidFill>
                <a:srgbClr val="212529"/>
              </a:solidFill>
              <a:effectLst/>
              <a:latin typeface="bilo"/>
            </a:endParaRPr>
          </a:p>
          <a:p>
            <a:pPr algn="l">
              <a:buFont typeface="Arial" panose="020B0604020202020204" pitchFamily="34" charset="0"/>
              <a:buChar char="•"/>
            </a:pPr>
            <a:r>
              <a:rPr lang="en-US" sz="2000" b="0" i="0" dirty="0">
                <a:solidFill>
                  <a:srgbClr val="212529"/>
                </a:solidFill>
                <a:effectLst/>
                <a:latin typeface="bilo"/>
              </a:rPr>
              <a:t>The magistrate may also pass an </a:t>
            </a:r>
            <a:r>
              <a:rPr lang="en-US" sz="2000" b="0" i="1" dirty="0">
                <a:solidFill>
                  <a:srgbClr val="212529"/>
                </a:solidFill>
                <a:effectLst/>
                <a:latin typeface="bilo"/>
              </a:rPr>
              <a:t>ex </a:t>
            </a:r>
            <a:r>
              <a:rPr lang="en-US" sz="2000" b="0" i="1" dirty="0" err="1">
                <a:solidFill>
                  <a:srgbClr val="212529"/>
                </a:solidFill>
                <a:effectLst/>
                <a:latin typeface="bilo"/>
              </a:rPr>
              <a:t>parte</a:t>
            </a:r>
            <a:r>
              <a:rPr lang="en-US" sz="2000" b="0" i="0" dirty="0">
                <a:solidFill>
                  <a:srgbClr val="212529"/>
                </a:solidFill>
                <a:effectLst/>
                <a:latin typeface="bilo"/>
              </a:rPr>
              <a:t> interim order attaching property if the magistrate is of the opinion that issuing notice to the owner of the property for attachment will defeat the object of the attachment or seizure.</a:t>
            </a:r>
            <a:endParaRPr lang="en-US" sz="2000" b="0" i="0" dirty="0">
              <a:solidFill>
                <a:srgbClr val="007BFF"/>
              </a:solidFill>
              <a:effectLst/>
              <a:latin typeface="bilo"/>
            </a:endParaRPr>
          </a:p>
          <a:p>
            <a:pPr algn="l"/>
            <a:endParaRPr lang="en-US" sz="2000" b="0" i="0" dirty="0">
              <a:solidFill>
                <a:srgbClr val="212529"/>
              </a:solidFill>
              <a:effectLst/>
              <a:latin typeface="bilo"/>
            </a:endParaRPr>
          </a:p>
          <a:p>
            <a:pPr algn="l">
              <a:buFont typeface="Arial" panose="020B0604020202020204" pitchFamily="34" charset="0"/>
              <a:buChar char="•"/>
            </a:pPr>
            <a:r>
              <a:rPr lang="en-US" sz="2000" b="0" i="0" dirty="0">
                <a:solidFill>
                  <a:srgbClr val="212529"/>
                </a:solidFill>
                <a:effectLst/>
                <a:latin typeface="bilo"/>
              </a:rPr>
              <a:t>Once the magistrate determines that the property in question is a proceeds of crime, it will direct the District Magistrate to </a:t>
            </a:r>
            <a:r>
              <a:rPr lang="en-US" sz="2000" b="0" i="0" dirty="0" err="1">
                <a:solidFill>
                  <a:srgbClr val="212529"/>
                </a:solidFill>
                <a:effectLst/>
                <a:latin typeface="bilo"/>
              </a:rPr>
              <a:t>rateably</a:t>
            </a:r>
            <a:r>
              <a:rPr lang="en-US" sz="2000" b="0" i="0" dirty="0">
                <a:solidFill>
                  <a:srgbClr val="212529"/>
                </a:solidFill>
                <a:effectLst/>
                <a:latin typeface="bilo"/>
              </a:rPr>
              <a:t> distribute the property amongst those who were affected by the crime.</a:t>
            </a:r>
          </a:p>
          <a:p>
            <a:pPr algn="l"/>
            <a:endParaRPr lang="en-IN" sz="2000" dirty="0">
              <a:solidFill>
                <a:srgbClr val="000000"/>
              </a:solidFill>
              <a:latin typeface="Roboto Slab" pitchFamily="2" charset="0"/>
              <a:ea typeface="Roboto Slab" pitchFamily="2" charset="0"/>
              <a:cs typeface="Roboto Slab" pitchFamily="2" charset="0"/>
            </a:endParaRPr>
          </a:p>
        </p:txBody>
      </p:sp>
    </p:spTree>
    <p:extLst>
      <p:ext uri="{BB962C8B-B14F-4D97-AF65-F5344CB8AC3E}">
        <p14:creationId xmlns:p14="http://schemas.microsoft.com/office/powerpoint/2010/main" val="10372378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BNSS – Criminal Procedure Code</a:t>
            </a:r>
            <a:endParaRPr lang="en-US" dirty="0"/>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B3C94AA-053D-449D-0A83-1854CBF072A5}"/>
              </a:ext>
            </a:extLst>
          </p:cNvPr>
          <p:cNvSpPr txBox="1"/>
          <p:nvPr/>
        </p:nvSpPr>
        <p:spPr>
          <a:xfrm>
            <a:off x="148106" y="1584047"/>
            <a:ext cx="8725306" cy="4062651"/>
          </a:xfrm>
          <a:prstGeom prst="rect">
            <a:avLst/>
          </a:prstGeom>
          <a:noFill/>
        </p:spPr>
        <p:txBody>
          <a:bodyPr wrap="square">
            <a:spAutoFit/>
          </a:bodyPr>
          <a:lstStyle/>
          <a:p>
            <a:pPr algn="l"/>
            <a:r>
              <a:rPr lang="en-US" b="0" i="0" dirty="0">
                <a:solidFill>
                  <a:srgbClr val="002346"/>
                </a:solidFill>
                <a:effectLst/>
                <a:latin typeface="bilo"/>
              </a:rPr>
              <a:t> </a:t>
            </a:r>
          </a:p>
          <a:p>
            <a:pPr algn="l"/>
            <a:r>
              <a:rPr lang="en-US" sz="2000" dirty="0">
                <a:solidFill>
                  <a:srgbClr val="002346"/>
                </a:solidFill>
                <a:latin typeface="bilo"/>
              </a:rPr>
              <a:t>T</a:t>
            </a:r>
            <a:r>
              <a:rPr lang="en-US" sz="2000" b="0" i="0" dirty="0">
                <a:solidFill>
                  <a:srgbClr val="002346"/>
                </a:solidFill>
                <a:effectLst/>
                <a:latin typeface="bilo"/>
              </a:rPr>
              <a:t>he Court upon a written request from a police officer (not below the rank of Superintendent of Police or Commissioner of Police) can initiate the process of requesting assistance from a Court or authority in a contracting state for attachment or forfeiture of a proclaimed offender.</a:t>
            </a:r>
            <a:endParaRPr lang="en-US" sz="2000" b="0" i="0" dirty="0">
              <a:solidFill>
                <a:srgbClr val="007BFF"/>
              </a:solidFill>
              <a:effectLst/>
              <a:latin typeface="bilo"/>
            </a:endParaRPr>
          </a:p>
          <a:p>
            <a:pPr algn="l"/>
            <a:endParaRPr lang="en-US" sz="2000" b="0" i="0" dirty="0">
              <a:solidFill>
                <a:srgbClr val="002346"/>
              </a:solidFill>
              <a:effectLst/>
              <a:latin typeface="bilo"/>
            </a:endParaRPr>
          </a:p>
          <a:p>
            <a:pPr algn="l"/>
            <a:r>
              <a:rPr lang="en-US" sz="2000" b="0" i="0" dirty="0">
                <a:solidFill>
                  <a:srgbClr val="002346"/>
                </a:solidFill>
                <a:effectLst/>
                <a:latin typeface="bilo"/>
              </a:rPr>
              <a:t>The intention behind this provision seems to be either to secure the presence of fugitives or confiscate properties of fugitives who are evading summons/investigation/trial and who have properties outside the country. </a:t>
            </a:r>
          </a:p>
          <a:p>
            <a:pPr algn="l"/>
            <a:endParaRPr lang="en-US" sz="2000" dirty="0">
              <a:solidFill>
                <a:srgbClr val="002346"/>
              </a:solidFill>
              <a:latin typeface="bilo"/>
            </a:endParaRPr>
          </a:p>
          <a:p>
            <a:pPr algn="l"/>
            <a:r>
              <a:rPr lang="en-US" sz="2000" b="0" i="0" dirty="0">
                <a:solidFill>
                  <a:srgbClr val="002346"/>
                </a:solidFill>
                <a:effectLst/>
                <a:latin typeface="bilo"/>
              </a:rPr>
              <a:t>However, there is a possibility of overlap between this provision and the Fugitive Economic Offenders Act, 2018, which also provides for requesting contracting states for execution of order of confiscation of property of fugitive offenders.</a:t>
            </a:r>
            <a:endParaRPr lang="en-IN" sz="2000" dirty="0">
              <a:solidFill>
                <a:srgbClr val="000000"/>
              </a:solidFill>
              <a:latin typeface="Roboto Slab" pitchFamily="2" charset="0"/>
              <a:ea typeface="Roboto Slab" pitchFamily="2" charset="0"/>
              <a:cs typeface="Roboto Slab" pitchFamily="2" charset="0"/>
            </a:endParaRPr>
          </a:p>
        </p:txBody>
      </p:sp>
    </p:spTree>
    <p:extLst>
      <p:ext uri="{BB962C8B-B14F-4D97-AF65-F5344CB8AC3E}">
        <p14:creationId xmlns:p14="http://schemas.microsoft.com/office/powerpoint/2010/main" val="36826340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BNSS – Criminal Procedure Code</a:t>
            </a:r>
            <a:endParaRPr lang="en-US" dirty="0"/>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B3C94AA-053D-449D-0A83-1854CBF072A5}"/>
              </a:ext>
            </a:extLst>
          </p:cNvPr>
          <p:cNvSpPr txBox="1"/>
          <p:nvPr/>
        </p:nvSpPr>
        <p:spPr>
          <a:xfrm>
            <a:off x="457200" y="2353279"/>
            <a:ext cx="8416212" cy="2862322"/>
          </a:xfrm>
          <a:prstGeom prst="rect">
            <a:avLst/>
          </a:prstGeom>
          <a:noFill/>
        </p:spPr>
        <p:txBody>
          <a:bodyPr wrap="square">
            <a:spAutoFit/>
          </a:bodyPr>
          <a:lstStyle/>
          <a:p>
            <a:pPr algn="ctr"/>
            <a:r>
              <a:rPr lang="en-US" b="1" i="0" dirty="0">
                <a:solidFill>
                  <a:srgbClr val="002346"/>
                </a:solidFill>
                <a:effectLst/>
                <a:latin typeface="bilo"/>
              </a:rPr>
              <a:t> </a:t>
            </a:r>
            <a:r>
              <a:rPr lang="en-US" b="1" dirty="0">
                <a:solidFill>
                  <a:srgbClr val="002346"/>
                </a:solidFill>
                <a:latin typeface="bilo"/>
              </a:rPr>
              <a:t>T</a:t>
            </a:r>
            <a:r>
              <a:rPr lang="en-US" b="1" i="0" dirty="0">
                <a:solidFill>
                  <a:srgbClr val="002346"/>
                </a:solidFill>
                <a:effectLst/>
                <a:latin typeface="bilo"/>
              </a:rPr>
              <a:t>ime bound justice delivery system </a:t>
            </a:r>
          </a:p>
          <a:p>
            <a:pPr algn="l"/>
            <a:r>
              <a:rPr lang="en-US" b="0" i="0" dirty="0">
                <a:solidFill>
                  <a:srgbClr val="002346"/>
                </a:solidFill>
                <a:effectLst/>
                <a:latin typeface="bilo"/>
              </a:rPr>
              <a:t>BNSS endeavours to address delays in the process of investigation and trial for which specific timelines have been prescribed. </a:t>
            </a:r>
          </a:p>
          <a:p>
            <a:pPr algn="l"/>
            <a:endParaRPr lang="en-US" b="0" i="0" dirty="0">
              <a:solidFill>
                <a:srgbClr val="002346"/>
              </a:solidFill>
              <a:effectLst/>
              <a:latin typeface="bilo"/>
            </a:endParaRPr>
          </a:p>
          <a:p>
            <a:pPr algn="l">
              <a:buFont typeface="Arial" panose="020B0604020202020204" pitchFamily="34" charset="0"/>
              <a:buChar char="•"/>
            </a:pPr>
            <a:r>
              <a:rPr lang="en-US" b="0" i="0" dirty="0">
                <a:solidFill>
                  <a:srgbClr val="212529"/>
                </a:solidFill>
                <a:effectLst/>
                <a:latin typeface="bilo"/>
              </a:rPr>
              <a:t>Committal proceedings shall be finished within a period of 90 days from the date of taking cognizance and such period may be extended by a period not exceeding 180 days;</a:t>
            </a:r>
            <a:endParaRPr lang="en-US" b="0" i="0" dirty="0">
              <a:solidFill>
                <a:srgbClr val="007BFF"/>
              </a:solidFill>
              <a:effectLst/>
              <a:latin typeface="bilo"/>
            </a:endParaRPr>
          </a:p>
          <a:p>
            <a:pPr algn="l">
              <a:buFont typeface="Arial" panose="020B0604020202020204" pitchFamily="34" charset="0"/>
              <a:buChar char="•"/>
            </a:pPr>
            <a:endParaRPr lang="en-US" b="0" i="0" dirty="0">
              <a:solidFill>
                <a:srgbClr val="212529"/>
              </a:solidFill>
              <a:effectLst/>
              <a:latin typeface="bilo"/>
            </a:endParaRPr>
          </a:p>
          <a:p>
            <a:pPr algn="l">
              <a:buFont typeface="Arial" panose="020B0604020202020204" pitchFamily="34" charset="0"/>
              <a:buChar char="•"/>
            </a:pPr>
            <a:r>
              <a:rPr lang="en-US" b="0" i="0" dirty="0">
                <a:solidFill>
                  <a:srgbClr val="212529"/>
                </a:solidFill>
                <a:effectLst/>
                <a:latin typeface="bilo"/>
              </a:rPr>
              <a:t>Accused and victim shall be supplied a copy of police report and other documents no later than 14 days from the date of production of or appearance of accused;</a:t>
            </a:r>
          </a:p>
          <a:p>
            <a:pPr algn="l"/>
            <a:endParaRPr lang="en-US" b="0" i="0" dirty="0">
              <a:solidFill>
                <a:srgbClr val="002346"/>
              </a:solidFill>
              <a:effectLst/>
              <a:latin typeface="bilo"/>
            </a:endParaRPr>
          </a:p>
        </p:txBody>
      </p:sp>
    </p:spTree>
    <p:extLst>
      <p:ext uri="{BB962C8B-B14F-4D97-AF65-F5344CB8AC3E}">
        <p14:creationId xmlns:p14="http://schemas.microsoft.com/office/powerpoint/2010/main" val="10175184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Bharatiya Sakshya Adhiniya – Evidence</a:t>
            </a:r>
            <a:endParaRPr lang="en-US" dirty="0"/>
          </a:p>
        </p:txBody>
      </p:sp>
      <p:sp>
        <p:nvSpPr>
          <p:cNvPr id="5" name="Content Placeholder 4"/>
          <p:cNvSpPr>
            <a:spLocks noGrp="1"/>
          </p:cNvSpPr>
          <p:nvPr>
            <p:ph idx="1"/>
          </p:nvPr>
        </p:nvSpPr>
        <p:spPr>
          <a:xfrm>
            <a:off x="148106" y="1175657"/>
            <a:ext cx="8989798" cy="4273421"/>
          </a:xfrm>
        </p:spPr>
        <p:txBody>
          <a:bodyPr>
            <a:normAutofit/>
          </a:bodyPr>
          <a:lstStyle/>
          <a:p>
            <a:pPr algn="just">
              <a:lnSpc>
                <a:spcPct val="107000"/>
              </a:lnSpc>
              <a:spcAft>
                <a:spcPts val="800"/>
              </a:spcAft>
            </a:pPr>
            <a:r>
              <a:rPr lang="en-IN" sz="1800" b="1" kern="100" dirty="0">
                <a:effectLst/>
                <a:latin typeface="Roboto Slab" pitchFamily="2" charset="0"/>
                <a:ea typeface="Roboto Slab" pitchFamily="2" charset="0"/>
                <a:cs typeface="Roboto Slab" pitchFamily="2" charset="0"/>
              </a:rPr>
              <a:t>Objective</a:t>
            </a:r>
          </a:p>
          <a:p>
            <a:pPr algn="just">
              <a:lnSpc>
                <a:spcPct val="107000"/>
              </a:lnSpc>
              <a:spcAft>
                <a:spcPts val="800"/>
              </a:spcAft>
            </a:pPr>
            <a:endParaRPr lang="en-IN" sz="1800" b="1" kern="100" dirty="0">
              <a:effectLst/>
              <a:latin typeface="Roboto Slab" pitchFamily="2" charset="0"/>
              <a:ea typeface="Roboto Slab" pitchFamily="2" charset="0"/>
              <a:cs typeface="Roboto Slab" pitchFamily="2" charset="0"/>
            </a:endParaRPr>
          </a:p>
          <a:p>
            <a:pPr algn="just">
              <a:lnSpc>
                <a:spcPct val="107000"/>
              </a:lnSpc>
              <a:spcAft>
                <a:spcPts val="800"/>
              </a:spcAft>
            </a:pPr>
            <a:endParaRPr lang="en-IN" sz="1800" b="1" kern="100" dirty="0">
              <a:latin typeface="Roboto Slab" pitchFamily="2" charset="0"/>
              <a:ea typeface="Roboto Slab" pitchFamily="2" charset="0"/>
              <a:cs typeface="Roboto Slab" pitchFamily="2" charset="0"/>
            </a:endParaRPr>
          </a:p>
          <a:p>
            <a:pPr algn="just">
              <a:lnSpc>
                <a:spcPct val="107000"/>
              </a:lnSpc>
              <a:spcAft>
                <a:spcPts val="800"/>
              </a:spcAft>
            </a:pPr>
            <a:endParaRPr lang="en-IN" sz="1800" b="1" kern="100" dirty="0">
              <a:latin typeface="Roboto Slab" pitchFamily="2" charset="0"/>
              <a:ea typeface="Roboto Slab" pitchFamily="2" charset="0"/>
              <a:cs typeface="Roboto Slab" pitchFamily="2" charset="0"/>
            </a:endParaRPr>
          </a:p>
          <a:p>
            <a:pPr algn="just">
              <a:lnSpc>
                <a:spcPct val="107000"/>
              </a:lnSpc>
              <a:spcAft>
                <a:spcPts val="800"/>
              </a:spcAft>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B3C94AA-053D-449D-0A83-1854CBF072A5}"/>
              </a:ext>
            </a:extLst>
          </p:cNvPr>
          <p:cNvSpPr txBox="1"/>
          <p:nvPr/>
        </p:nvSpPr>
        <p:spPr>
          <a:xfrm>
            <a:off x="251926" y="1890117"/>
            <a:ext cx="8584163" cy="2455288"/>
          </a:xfrm>
          <a:prstGeom prst="rect">
            <a:avLst/>
          </a:prstGeom>
          <a:noFill/>
        </p:spPr>
        <p:txBody>
          <a:bodyPr wrap="square">
            <a:spAutoFit/>
          </a:bodyPr>
          <a:lstStyle/>
          <a:p>
            <a:pPr algn="just" fontAlgn="base">
              <a:lnSpc>
                <a:spcPct val="107000"/>
              </a:lnSpc>
              <a:spcAft>
                <a:spcPts val="800"/>
              </a:spcAft>
            </a:pPr>
            <a:r>
              <a:rPr lang="en-IN" kern="100" dirty="0">
                <a:solidFill>
                  <a:srgbClr val="000000"/>
                </a:solidFill>
                <a:latin typeface="Roboto Slab" pitchFamily="2" charset="0"/>
                <a:ea typeface="Roboto Slab" pitchFamily="2" charset="0"/>
                <a:cs typeface="Roboto Slab" pitchFamily="2" charset="0"/>
              </a:rPr>
              <a:t>The Bharatiya Sakshya Adhiniya,2023 (hereinafter BSA) is an Act to consolidate and provide for general rules and principles of evidence for fair trial has been given assent by the President of India on 25th December 2023. </a:t>
            </a:r>
          </a:p>
          <a:p>
            <a:pPr algn="just" fontAlgn="base">
              <a:lnSpc>
                <a:spcPct val="107000"/>
              </a:lnSpc>
              <a:spcAft>
                <a:spcPts val="800"/>
              </a:spcAft>
            </a:pPr>
            <a:endParaRPr lang="en-IN" kern="100" dirty="0">
              <a:solidFill>
                <a:srgbClr val="000000"/>
              </a:solidFill>
              <a:latin typeface="Roboto Slab" pitchFamily="2" charset="0"/>
              <a:ea typeface="Roboto Slab" pitchFamily="2" charset="0"/>
              <a:cs typeface="Roboto Slab" pitchFamily="2" charset="0"/>
            </a:endParaRPr>
          </a:p>
          <a:p>
            <a:pPr algn="just" fontAlgn="base">
              <a:lnSpc>
                <a:spcPct val="107000"/>
              </a:lnSpc>
              <a:spcAft>
                <a:spcPts val="800"/>
              </a:spcAft>
            </a:pPr>
            <a:r>
              <a:rPr lang="en-IN" kern="100" dirty="0">
                <a:solidFill>
                  <a:srgbClr val="000000"/>
                </a:solidFill>
                <a:latin typeface="Roboto Slab" pitchFamily="2" charset="0"/>
                <a:ea typeface="Roboto Slab" pitchFamily="2" charset="0"/>
                <a:cs typeface="Roboto Slab" pitchFamily="2" charset="0"/>
              </a:rPr>
              <a:t>It shall come into force on such date as the Central Government may by notification in the Official Gazette appoint.</a:t>
            </a:r>
          </a:p>
          <a:p>
            <a:pPr algn="l"/>
            <a:endParaRPr lang="en-US" b="0" i="0" dirty="0">
              <a:solidFill>
                <a:srgbClr val="002346"/>
              </a:solidFill>
              <a:effectLst/>
              <a:latin typeface="bilo"/>
            </a:endParaRPr>
          </a:p>
        </p:txBody>
      </p:sp>
    </p:spTree>
    <p:extLst>
      <p:ext uri="{BB962C8B-B14F-4D97-AF65-F5344CB8AC3E}">
        <p14:creationId xmlns:p14="http://schemas.microsoft.com/office/powerpoint/2010/main" val="23806572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Bharatiya Sakshya Adhiniya – Evidence</a:t>
            </a:r>
            <a:endParaRPr lang="en-US" dirty="0"/>
          </a:p>
        </p:txBody>
      </p:sp>
      <p:sp>
        <p:nvSpPr>
          <p:cNvPr id="5" name="Content Placeholder 4"/>
          <p:cNvSpPr>
            <a:spLocks noGrp="1"/>
          </p:cNvSpPr>
          <p:nvPr>
            <p:ph idx="1"/>
          </p:nvPr>
        </p:nvSpPr>
        <p:spPr>
          <a:xfrm>
            <a:off x="148106" y="1175657"/>
            <a:ext cx="8989798" cy="4273421"/>
          </a:xfrm>
        </p:spPr>
        <p:txBody>
          <a:bodyPr>
            <a:normAutofit/>
          </a:bodyPr>
          <a:lstStyle/>
          <a:p>
            <a:pPr algn="just">
              <a:lnSpc>
                <a:spcPct val="107000"/>
              </a:lnSpc>
              <a:spcAft>
                <a:spcPts val="800"/>
              </a:spcAft>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IN" sz="1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IN" sz="1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B3C94AA-053D-449D-0A83-1854CBF072A5}"/>
              </a:ext>
            </a:extLst>
          </p:cNvPr>
          <p:cNvSpPr txBox="1"/>
          <p:nvPr/>
        </p:nvSpPr>
        <p:spPr>
          <a:xfrm>
            <a:off x="391886" y="1705451"/>
            <a:ext cx="8481525" cy="3408241"/>
          </a:xfrm>
          <a:prstGeom prst="rect">
            <a:avLst/>
          </a:prstGeom>
          <a:noFill/>
        </p:spPr>
        <p:txBody>
          <a:bodyPr wrap="square">
            <a:spAutoFit/>
          </a:bodyPr>
          <a:lstStyle/>
          <a:p>
            <a:r>
              <a:rPr lang="en-IN" sz="1800" b="1" kern="100" dirty="0">
                <a:effectLst/>
                <a:latin typeface="Arial" panose="020B0604020202020204" pitchFamily="34" charset="0"/>
                <a:ea typeface="Calibri" panose="020F0502020204030204" pitchFamily="34" charset="0"/>
                <a:cs typeface="Times New Roman" panose="02020603050405020304" pitchFamily="18" charset="0"/>
              </a:rPr>
              <a:t>Modernising Evidence Admissibility in Indian Legal Proceedings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b="0" i="0" dirty="0">
              <a:solidFill>
                <a:srgbClr val="002346"/>
              </a:solidFill>
              <a:effectLst/>
              <a:latin typeface="bilo"/>
            </a:endParaRPr>
          </a:p>
          <a:p>
            <a:pPr algn="just" fontAlgn="base">
              <a:lnSpc>
                <a:spcPct val="107000"/>
              </a:lnSpc>
              <a:spcAft>
                <a:spcPts val="800"/>
              </a:spcAft>
            </a:pP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BSA pays special attention to electronic evidence, recognizing the expertise of examiners of electronic evidence as per Section 79A of the IT Act.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This provision emphasizes the relevance of digital evidence, aligning it with the evolving technological landscape. </a:t>
            </a:r>
          </a:p>
          <a:p>
            <a:pPr algn="just" fontAlgn="base">
              <a:lnSpc>
                <a:spcPct val="107000"/>
              </a:lnSpc>
              <a:spcAft>
                <a:spcPts val="800"/>
              </a:spcAft>
            </a:pP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Section 61, Section 62, and Section 63 deals with the admissibility of Electronic and Digital Records.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b="0" i="0" dirty="0">
              <a:solidFill>
                <a:srgbClr val="002346"/>
              </a:solidFill>
              <a:effectLst/>
              <a:latin typeface="bilo"/>
            </a:endParaRPr>
          </a:p>
        </p:txBody>
      </p:sp>
    </p:spTree>
    <p:extLst>
      <p:ext uri="{BB962C8B-B14F-4D97-AF65-F5344CB8AC3E}">
        <p14:creationId xmlns:p14="http://schemas.microsoft.com/office/powerpoint/2010/main" val="5087062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Bharatiya Sakshya Adhiniya – Evidence</a:t>
            </a:r>
            <a:endParaRPr lang="en-US" dirty="0"/>
          </a:p>
        </p:txBody>
      </p:sp>
      <p:sp>
        <p:nvSpPr>
          <p:cNvPr id="5" name="Content Placeholder 4"/>
          <p:cNvSpPr>
            <a:spLocks noGrp="1"/>
          </p:cNvSpPr>
          <p:nvPr>
            <p:ph idx="1"/>
          </p:nvPr>
        </p:nvSpPr>
        <p:spPr>
          <a:xfrm>
            <a:off x="148106" y="1175657"/>
            <a:ext cx="8989798" cy="4273421"/>
          </a:xfrm>
        </p:spPr>
        <p:txBody>
          <a:bodyPr>
            <a:normAutofit/>
          </a:bodyPr>
          <a:lstStyle/>
          <a:p>
            <a:pPr algn="just">
              <a:lnSpc>
                <a:spcPct val="107000"/>
              </a:lnSpc>
              <a:spcAft>
                <a:spcPts val="800"/>
              </a:spcAft>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IN" sz="1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IN" sz="1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B3C94AA-053D-449D-0A83-1854CBF072A5}"/>
              </a:ext>
            </a:extLst>
          </p:cNvPr>
          <p:cNvSpPr txBox="1"/>
          <p:nvPr/>
        </p:nvSpPr>
        <p:spPr>
          <a:xfrm>
            <a:off x="391886" y="1791479"/>
            <a:ext cx="8481525" cy="2854243"/>
          </a:xfrm>
          <a:prstGeom prst="rect">
            <a:avLst/>
          </a:prstGeom>
          <a:noFill/>
        </p:spPr>
        <p:txBody>
          <a:bodyPr wrap="square">
            <a:spAutoFit/>
          </a:bodyPr>
          <a:lstStyle/>
          <a:p>
            <a:pPr algn="just" fontAlgn="base">
              <a:lnSpc>
                <a:spcPct val="107000"/>
              </a:lnSpc>
              <a:spcAft>
                <a:spcPts val="800"/>
              </a:spcAft>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Sections 59, 60, and 61 together establish the framework for the admissibility of electronic records as evidence in legal proceedings. </a:t>
            </a:r>
          </a:p>
          <a:p>
            <a:pPr algn="just" fontAlgn="base">
              <a:lnSpc>
                <a:spcPct val="107000"/>
              </a:lnSpc>
              <a:spcAft>
                <a:spcPts val="800"/>
              </a:spcAft>
            </a:pP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Given these provisions, it appears that electronic evidence, as described in Section 61, can be admitted without the need for special proof under Section 63 of BSA.</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b="0" i="0" dirty="0">
              <a:solidFill>
                <a:srgbClr val="002346"/>
              </a:solidFill>
              <a:effectLst/>
              <a:latin typeface="bilo"/>
            </a:endParaRPr>
          </a:p>
        </p:txBody>
      </p:sp>
    </p:spTree>
    <p:extLst>
      <p:ext uri="{BB962C8B-B14F-4D97-AF65-F5344CB8AC3E}">
        <p14:creationId xmlns:p14="http://schemas.microsoft.com/office/powerpoint/2010/main" val="31914432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Let us Recap</a:t>
            </a:r>
          </a:p>
        </p:txBody>
      </p:sp>
      <p:sp>
        <p:nvSpPr>
          <p:cNvPr id="4" name="Rectangle 3">
            <a:extLst>
              <a:ext uri="{FF2B5EF4-FFF2-40B4-BE49-F238E27FC236}">
                <a16:creationId xmlns:a16="http://schemas.microsoft.com/office/drawing/2014/main" id="{9CA6BA7E-CBD8-1BC5-3376-9630FE2C4DD8}"/>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5" name="Picture 2">
            <a:extLst>
              <a:ext uri="{FF2B5EF4-FFF2-40B4-BE49-F238E27FC236}">
                <a16:creationId xmlns:a16="http://schemas.microsoft.com/office/drawing/2014/main" id="{7B1E4246-7B60-1FC1-C9B3-68EC4D31437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C56C64FD-76F6-B5F9-D866-A4434556EE68}"/>
              </a:ext>
            </a:extLst>
          </p:cNvPr>
          <p:cNvSpPr txBox="1"/>
          <p:nvPr/>
        </p:nvSpPr>
        <p:spPr>
          <a:xfrm>
            <a:off x="242596" y="1632857"/>
            <a:ext cx="8630816" cy="2737673"/>
          </a:xfrm>
          <a:prstGeom prst="rect">
            <a:avLst/>
          </a:prstGeom>
          <a:noFill/>
        </p:spPr>
        <p:txBody>
          <a:bodyPr wrap="square">
            <a:spAutoFit/>
          </a:bodyPr>
          <a:lstStyle/>
          <a:p>
            <a:pPr>
              <a:lnSpc>
                <a:spcPct val="90000"/>
              </a:lnSpc>
            </a:pPr>
            <a:r>
              <a:rPr lang="en-US" sz="1800" dirty="0">
                <a:solidFill>
                  <a:schemeClr val="accent1">
                    <a:lumMod val="90000"/>
                    <a:lumOff val="10000"/>
                  </a:schemeClr>
                </a:solidFill>
                <a:latin typeface="+mn-lt"/>
                <a:ea typeface="Roboto Slab" pitchFamily="2" charset="0"/>
                <a:cs typeface="Roboto Slab" pitchFamily="2" charset="0"/>
              </a:rPr>
              <a:t>Upon Completing this session, you </a:t>
            </a:r>
            <a:r>
              <a:rPr lang="en-US" dirty="0">
                <a:solidFill>
                  <a:schemeClr val="accent1">
                    <a:lumMod val="90000"/>
                    <a:lumOff val="10000"/>
                  </a:schemeClr>
                </a:solidFill>
                <a:ea typeface="Roboto Slab" pitchFamily="2" charset="0"/>
                <a:cs typeface="Roboto Slab" pitchFamily="2" charset="0"/>
              </a:rPr>
              <a:t>are</a:t>
            </a:r>
            <a:r>
              <a:rPr lang="en-US" sz="1800" dirty="0">
                <a:solidFill>
                  <a:schemeClr val="accent1">
                    <a:lumMod val="90000"/>
                    <a:lumOff val="10000"/>
                  </a:schemeClr>
                </a:solidFill>
                <a:latin typeface="+mn-lt"/>
                <a:ea typeface="Roboto Slab" pitchFamily="2" charset="0"/>
                <a:cs typeface="Roboto Slab" pitchFamily="2" charset="0"/>
              </a:rPr>
              <a:t>  now able to:</a:t>
            </a:r>
          </a:p>
          <a:p>
            <a:pPr algn="just"/>
            <a:endParaRPr lang="en-US" sz="1800" dirty="0">
              <a:solidFill>
                <a:schemeClr val="accent2">
                  <a:lumMod val="50000"/>
                </a:schemeClr>
              </a:solidFill>
              <a:latin typeface="+mn-lt"/>
              <a:ea typeface="Roboto Slab" pitchFamily="2" charset="0"/>
              <a:cs typeface="Times New Roman" panose="02020603050405020304" pitchFamily="18" charset="0"/>
            </a:endParaRPr>
          </a:p>
          <a:p>
            <a:pPr marL="285750" indent="-285750" algn="just">
              <a:buFont typeface="Wingdings" panose="05000000000000000000" pitchFamily="2" charset="2"/>
              <a:buChar char="v"/>
            </a:pPr>
            <a:r>
              <a:rPr lang="en-US" sz="1800" dirty="0">
                <a:solidFill>
                  <a:schemeClr val="accent2">
                    <a:lumMod val="50000"/>
                  </a:schemeClr>
                </a:solidFill>
                <a:latin typeface="+mn-lt"/>
                <a:ea typeface="Roboto Slab" pitchFamily="2" charset="0"/>
                <a:cs typeface="Times New Roman" panose="02020603050405020304" pitchFamily="18" charset="0"/>
              </a:rPr>
              <a:t>Understand the impact of few provisions of the three new laws on BFSI Industry</a:t>
            </a:r>
          </a:p>
          <a:p>
            <a:pPr marL="285750" indent="-285750" algn="just">
              <a:buFont typeface="Wingdings" panose="05000000000000000000" pitchFamily="2" charset="2"/>
              <a:buChar char="v"/>
            </a:pPr>
            <a:endParaRPr lang="en-US" dirty="0">
              <a:solidFill>
                <a:schemeClr val="accent2">
                  <a:lumMod val="50000"/>
                </a:schemeClr>
              </a:solidFill>
              <a:ea typeface="Roboto Slab" pitchFamily="2" charset="0"/>
              <a:cs typeface="Times New Roman" panose="02020603050405020304" pitchFamily="18" charset="0"/>
            </a:endParaRPr>
          </a:p>
          <a:p>
            <a:pPr algn="just" fontAlgn="base">
              <a:lnSpc>
                <a:spcPct val="107000"/>
              </a:lnSpc>
              <a:spcAft>
                <a:spcPts val="800"/>
              </a:spcAft>
            </a:pP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BFSI in view of being a critical sector of the Indian economy, the management, employees, compliance officers, auditors have to spend considerable time, effort and resource should reskill, upskill so that they can stay ahead of the competition by complying with the latest laws of India as described above.</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v"/>
            </a:pPr>
            <a:endParaRPr lang="en-US" sz="1800" dirty="0">
              <a:solidFill>
                <a:schemeClr val="accent2">
                  <a:lumMod val="50000"/>
                </a:schemeClr>
              </a:solidFill>
              <a:latin typeface="+mn-lt"/>
              <a:ea typeface="Roboto Slab" pitchFamily="2"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err="1">
                <a:latin typeface="Roboto Slab" pitchFamily="2" charset="0"/>
                <a:ea typeface="Roboto Slab" pitchFamily="2" charset="0"/>
              </a:rPr>
              <a:t>Bharathiya</a:t>
            </a:r>
            <a:r>
              <a:rPr lang="en-US" dirty="0">
                <a:latin typeface="Roboto Slab" pitchFamily="2" charset="0"/>
                <a:ea typeface="Roboto Slab" pitchFamily="2" charset="0"/>
              </a:rPr>
              <a:t> Nyaya Sanhita - IPC </a:t>
            </a:r>
            <a:endParaRPr lang="en-US" dirty="0"/>
          </a:p>
        </p:txBody>
      </p:sp>
      <p:sp>
        <p:nvSpPr>
          <p:cNvPr id="5" name="Content Placeholder 4"/>
          <p:cNvSpPr>
            <a:spLocks noGrp="1"/>
          </p:cNvSpPr>
          <p:nvPr>
            <p:ph idx="1"/>
          </p:nvPr>
        </p:nvSpPr>
        <p:spPr>
          <a:xfrm>
            <a:off x="148106" y="1175657"/>
            <a:ext cx="8687984" cy="3741576"/>
          </a:xfrm>
        </p:spPr>
        <p:txBody>
          <a:bodyPr>
            <a:normAutofit/>
          </a:bodyPr>
          <a:lstStyle/>
          <a:p>
            <a:pPr>
              <a:lnSpc>
                <a:spcPct val="107000"/>
              </a:lnSpc>
              <a:spcAft>
                <a:spcPts val="800"/>
              </a:spcAft>
            </a:pPr>
            <a:r>
              <a:rPr lang="en-IN" sz="2000" dirty="0">
                <a:solidFill>
                  <a:srgbClr val="000000"/>
                </a:solidFill>
                <a:latin typeface="Roboto Slab" pitchFamily="2" charset="0"/>
                <a:ea typeface="Roboto Slab" pitchFamily="2" charset="0"/>
                <a:cs typeface="Roboto Slab" pitchFamily="2" charset="0"/>
              </a:rPr>
              <a:t>Objective</a:t>
            </a:r>
          </a:p>
          <a:p>
            <a:pPr>
              <a:lnSpc>
                <a:spcPct val="107000"/>
              </a:lnSpc>
              <a:spcAft>
                <a:spcPts val="800"/>
              </a:spcAft>
            </a:pPr>
            <a:endParaRPr lang="en-IN" sz="2000" dirty="0">
              <a:solidFill>
                <a:srgbClr val="000000"/>
              </a:solidFill>
              <a:latin typeface="Roboto Slab" pitchFamily="2" charset="0"/>
              <a:ea typeface="Roboto Slab" pitchFamily="2" charset="0"/>
              <a:cs typeface="Roboto Slab" pitchFamily="2" charset="0"/>
            </a:endParaRPr>
          </a:p>
          <a:p>
            <a:pPr>
              <a:lnSpc>
                <a:spcPct val="107000"/>
              </a:lnSpc>
              <a:spcAft>
                <a:spcPts val="800"/>
              </a:spcAft>
            </a:pPr>
            <a:r>
              <a:rPr lang="en-IN" sz="2000" dirty="0">
                <a:solidFill>
                  <a:srgbClr val="000000"/>
                </a:solidFill>
                <a:latin typeface="Roboto Slab" pitchFamily="2" charset="0"/>
                <a:ea typeface="Roboto Slab" pitchFamily="2" charset="0"/>
                <a:cs typeface="Roboto Slab" pitchFamily="2" charset="0"/>
              </a:rPr>
              <a:t>The Bharatiya Nyaya Sanhita,2023 (hereinafter BNS) is an Act to consolidate and amend the provisions relating to offences and for matters connected therewith or incidental thereto has been given assent by the President of India on 25th December 2023. </a:t>
            </a:r>
          </a:p>
          <a:p>
            <a:pPr>
              <a:lnSpc>
                <a:spcPct val="107000"/>
              </a:lnSpc>
              <a:spcAft>
                <a:spcPts val="800"/>
              </a:spcAft>
            </a:pPr>
            <a:r>
              <a:rPr lang="en-IN" sz="2000" dirty="0">
                <a:solidFill>
                  <a:srgbClr val="000000"/>
                </a:solidFill>
                <a:latin typeface="Roboto Slab" pitchFamily="2" charset="0"/>
                <a:ea typeface="Roboto Slab" pitchFamily="2" charset="0"/>
                <a:cs typeface="Roboto Slab" pitchFamily="2" charset="0"/>
              </a:rPr>
              <a:t>It shall come into force on such date as the Central Government may by notification in the Official Gazette appoint.</a:t>
            </a:r>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9848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 - IPC </a:t>
            </a:r>
            <a:endParaRPr lang="en-US" dirty="0"/>
          </a:p>
        </p:txBody>
      </p:sp>
      <p:sp>
        <p:nvSpPr>
          <p:cNvPr id="5" name="Content Placeholder 4"/>
          <p:cNvSpPr>
            <a:spLocks noGrp="1"/>
          </p:cNvSpPr>
          <p:nvPr>
            <p:ph idx="1"/>
          </p:nvPr>
        </p:nvSpPr>
        <p:spPr>
          <a:xfrm>
            <a:off x="148106" y="1175657"/>
            <a:ext cx="8847788" cy="4879910"/>
          </a:xfrm>
        </p:spPr>
        <p:txBody>
          <a:bodyPr>
            <a:normAutofit/>
          </a:bodyPr>
          <a:lstStyle/>
          <a:p>
            <a:pPr algn="ctr">
              <a:lnSpc>
                <a:spcPct val="107000"/>
              </a:lnSpc>
              <a:spcAft>
                <a:spcPts val="800"/>
              </a:spcAft>
            </a:pPr>
            <a:r>
              <a:rPr lang="en-IN" sz="2000" b="1" dirty="0">
                <a:solidFill>
                  <a:srgbClr val="000000"/>
                </a:solidFill>
                <a:latin typeface="Roboto Slab" pitchFamily="2" charset="0"/>
                <a:ea typeface="Roboto Slab" pitchFamily="2" charset="0"/>
                <a:cs typeface="Roboto Slab" pitchFamily="2" charset="0"/>
              </a:rPr>
              <a:t>Key changes in BNS</a:t>
            </a:r>
          </a:p>
          <a:p>
            <a:pPr>
              <a:lnSpc>
                <a:spcPct val="107000"/>
              </a:lnSpc>
              <a:spcAft>
                <a:spcPts val="800"/>
              </a:spcAft>
            </a:pPr>
            <a:r>
              <a:rPr lang="en-IN" sz="2000" dirty="0">
                <a:solidFill>
                  <a:srgbClr val="000000"/>
                </a:solidFill>
                <a:latin typeface="Roboto Slab" pitchFamily="2" charset="0"/>
                <a:ea typeface="Roboto Slab" pitchFamily="2" charset="0"/>
                <a:cs typeface="Roboto Slab" pitchFamily="2" charset="0"/>
              </a:rPr>
              <a:t>Document has been redefined in Section 2(8) in the BNS by including “electronic and digital record”.</a:t>
            </a:r>
          </a:p>
          <a:p>
            <a:pPr>
              <a:lnSpc>
                <a:spcPct val="107000"/>
              </a:lnSpc>
              <a:spcAft>
                <a:spcPts val="800"/>
              </a:spcAft>
            </a:pPr>
            <a:r>
              <a:rPr lang="en-IN" sz="2000" dirty="0">
                <a:solidFill>
                  <a:srgbClr val="000000"/>
                </a:solidFill>
                <a:latin typeface="Roboto Slab" pitchFamily="2" charset="0"/>
                <a:ea typeface="Roboto Slab" pitchFamily="2" charset="0"/>
                <a:cs typeface="Roboto Slab" pitchFamily="2" charset="0"/>
              </a:rPr>
              <a:t>“Document” means any matter expressed or described upon any substance by means of letters, figures or marks, or by more than one of those means, and </a:t>
            </a:r>
            <a:r>
              <a:rPr lang="en-IN" sz="2000" b="1" dirty="0">
                <a:solidFill>
                  <a:srgbClr val="000000"/>
                </a:solidFill>
                <a:latin typeface="Roboto Slab" pitchFamily="2" charset="0"/>
                <a:ea typeface="Roboto Slab" pitchFamily="2" charset="0"/>
                <a:cs typeface="Roboto Slab" pitchFamily="2" charset="0"/>
              </a:rPr>
              <a:t>includes electronic and digital record</a:t>
            </a:r>
            <a:r>
              <a:rPr lang="en-IN" sz="2000" dirty="0">
                <a:solidFill>
                  <a:srgbClr val="000000"/>
                </a:solidFill>
                <a:latin typeface="Roboto Slab" pitchFamily="2" charset="0"/>
                <a:ea typeface="Roboto Slab" pitchFamily="2" charset="0"/>
                <a:cs typeface="Roboto Slab" pitchFamily="2" charset="0"/>
              </a:rPr>
              <a:t>, intended to be used, or which may be used, as evidence of that matter. </a:t>
            </a:r>
          </a:p>
          <a:p>
            <a:pPr algn="just">
              <a:lnSpc>
                <a:spcPct val="107000"/>
              </a:lnSpc>
              <a:spcAft>
                <a:spcPts val="800"/>
              </a:spcAft>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E08798DB-381F-6657-EBDA-32F31A0CFBC1}"/>
              </a:ext>
            </a:extLst>
          </p:cNvPr>
          <p:cNvSpPr txBox="1"/>
          <p:nvPr/>
        </p:nvSpPr>
        <p:spPr>
          <a:xfrm>
            <a:off x="148106" y="4229159"/>
            <a:ext cx="8913103" cy="1562735"/>
          </a:xfrm>
          <a:prstGeom prst="rect">
            <a:avLst/>
          </a:prstGeom>
          <a:noFill/>
        </p:spPr>
        <p:txBody>
          <a:bodyPr wrap="square">
            <a:spAutoFit/>
          </a:bodyPr>
          <a:lstStyle/>
          <a:p>
            <a:pPr algn="just">
              <a:lnSpc>
                <a:spcPct val="107000"/>
              </a:lnSpc>
              <a:spcAft>
                <a:spcPts val="800"/>
              </a:spcAft>
            </a:pPr>
            <a:r>
              <a:rPr lang="en-IN" dirty="0">
                <a:solidFill>
                  <a:srgbClr val="00B050"/>
                </a:solidFill>
                <a:latin typeface="Roboto Slab" pitchFamily="2" charset="0"/>
                <a:ea typeface="Roboto Slab" pitchFamily="2" charset="0"/>
                <a:cs typeface="Roboto Slab" pitchFamily="2" charset="0"/>
              </a:rPr>
              <a:t>Computerisation and digitalisation by the BFSI industry is a core activity. </a:t>
            </a:r>
          </a:p>
          <a:p>
            <a:pPr algn="just">
              <a:lnSpc>
                <a:spcPct val="107000"/>
              </a:lnSpc>
              <a:spcAft>
                <a:spcPts val="800"/>
              </a:spcAft>
            </a:pPr>
            <a:r>
              <a:rPr lang="en-IN" sz="2000" dirty="0">
                <a:solidFill>
                  <a:srgbClr val="000000"/>
                </a:solidFill>
                <a:latin typeface="Roboto Slab" pitchFamily="2" charset="0"/>
                <a:ea typeface="Roboto Slab" pitchFamily="2" charset="0"/>
                <a:cs typeface="Roboto Slab" pitchFamily="2" charset="0"/>
              </a:rPr>
              <a:t>Inclusive definition has made a significant change and </a:t>
            </a:r>
          </a:p>
          <a:p>
            <a:pPr algn="just">
              <a:lnSpc>
                <a:spcPct val="107000"/>
              </a:lnSpc>
              <a:spcAft>
                <a:spcPts val="800"/>
              </a:spcAft>
            </a:pPr>
            <a:r>
              <a:rPr lang="en-IN" sz="2000" dirty="0">
                <a:solidFill>
                  <a:srgbClr val="000000"/>
                </a:solidFill>
                <a:latin typeface="Roboto Slab" pitchFamily="2" charset="0"/>
                <a:ea typeface="Roboto Slab" pitchFamily="2" charset="0"/>
                <a:cs typeface="Roboto Slab" pitchFamily="2" charset="0"/>
              </a:rPr>
              <a:t>hence adequate care has to be taken by the industry while maintaining and retaining the Documents.</a:t>
            </a:r>
          </a:p>
        </p:txBody>
      </p:sp>
    </p:spTree>
    <p:extLst>
      <p:ext uri="{BB962C8B-B14F-4D97-AF65-F5344CB8AC3E}">
        <p14:creationId xmlns:p14="http://schemas.microsoft.com/office/powerpoint/2010/main" val="2498102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 - IPC </a:t>
            </a:r>
            <a:endParaRPr lang="en-US" dirty="0"/>
          </a:p>
        </p:txBody>
      </p:sp>
      <p:sp>
        <p:nvSpPr>
          <p:cNvPr id="5" name="Content Placeholder 4"/>
          <p:cNvSpPr>
            <a:spLocks noGrp="1"/>
          </p:cNvSpPr>
          <p:nvPr>
            <p:ph idx="1"/>
          </p:nvPr>
        </p:nvSpPr>
        <p:spPr>
          <a:xfrm>
            <a:off x="148106" y="1175657"/>
            <a:ext cx="8911918" cy="4954555"/>
          </a:xfrm>
        </p:spPr>
        <p:txBody>
          <a:bodyPr>
            <a:normAutofit/>
          </a:bodyPr>
          <a:lstStyle/>
          <a:p>
            <a:pPr algn="ctr" fontAlgn="base">
              <a:lnSpc>
                <a:spcPct val="107000"/>
              </a:lnSpc>
              <a:spcAft>
                <a:spcPts val="800"/>
              </a:spcAft>
            </a:pPr>
            <a:r>
              <a:rPr lang="en-IN" sz="1800" kern="100" dirty="0">
                <a:solidFill>
                  <a:srgbClr val="333333"/>
                </a:solidFill>
                <a:ea typeface="Calibri" panose="020F0502020204030204" pitchFamily="34" charset="0"/>
                <a:cs typeface="Times New Roman" panose="02020603050405020304" pitchFamily="18" charset="0"/>
              </a:rPr>
              <a:t>Key changes in BNS</a:t>
            </a:r>
          </a:p>
          <a:p>
            <a:pPr fontAlgn="base">
              <a:lnSpc>
                <a:spcPct val="107000"/>
              </a:lnSpc>
              <a:spcAft>
                <a:spcPts val="800"/>
              </a:spcAft>
            </a:pPr>
            <a:r>
              <a:rPr lang="en-IN" sz="1800" b="1" kern="100" dirty="0">
                <a:solidFill>
                  <a:srgbClr val="333333"/>
                </a:solidFill>
                <a:ea typeface="Calibri" panose="020F0502020204030204" pitchFamily="34" charset="0"/>
                <a:cs typeface="Times New Roman" panose="02020603050405020304" pitchFamily="18" charset="0"/>
              </a:rPr>
              <a:t>New Definition of Economic Offence </a:t>
            </a:r>
          </a:p>
          <a:p>
            <a:pPr fontAlgn="base">
              <a:lnSpc>
                <a:spcPct val="107000"/>
              </a:lnSpc>
              <a:spcAft>
                <a:spcPts val="800"/>
              </a:spcAft>
            </a:pPr>
            <a:r>
              <a:rPr lang="en-IN" sz="1800" kern="100" dirty="0">
                <a:solidFill>
                  <a:srgbClr val="333333"/>
                </a:solidFill>
                <a:ea typeface="Calibri" panose="020F0502020204030204" pitchFamily="34" charset="0"/>
                <a:cs typeface="Times New Roman" panose="02020603050405020304" pitchFamily="18" charset="0"/>
              </a:rPr>
              <a:t>(Clause (iii) of Explanation to Section 111(1)</a:t>
            </a:r>
          </a:p>
          <a:p>
            <a:pPr fontAlgn="base">
              <a:lnSpc>
                <a:spcPct val="107000"/>
              </a:lnSpc>
              <a:spcAft>
                <a:spcPts val="800"/>
              </a:spcAft>
            </a:pPr>
            <a:r>
              <a:rPr lang="en-IN" sz="1800" kern="100" dirty="0">
                <a:solidFill>
                  <a:srgbClr val="333333"/>
                </a:solidFill>
                <a:ea typeface="Calibri" panose="020F0502020204030204" pitchFamily="34" charset="0"/>
                <a:cs typeface="Times New Roman" panose="02020603050405020304" pitchFamily="18" charset="0"/>
              </a:rPr>
              <a:t>Economic offence includes </a:t>
            </a:r>
          </a:p>
          <a:p>
            <a:pPr fontAlgn="base">
              <a:lnSpc>
                <a:spcPct val="107000"/>
              </a:lnSpc>
              <a:spcAft>
                <a:spcPts val="800"/>
              </a:spcAft>
            </a:pPr>
            <a:r>
              <a:rPr lang="en-IN" sz="1800" kern="100" dirty="0">
                <a:solidFill>
                  <a:srgbClr val="333333"/>
                </a:solidFill>
                <a:ea typeface="Calibri" panose="020F0502020204030204" pitchFamily="34" charset="0"/>
                <a:cs typeface="Times New Roman" panose="02020603050405020304" pitchFamily="18" charset="0"/>
              </a:rPr>
              <a:t>criminal breach of trust, </a:t>
            </a:r>
          </a:p>
          <a:p>
            <a:pPr fontAlgn="base">
              <a:lnSpc>
                <a:spcPct val="107000"/>
              </a:lnSpc>
              <a:spcAft>
                <a:spcPts val="800"/>
              </a:spcAft>
            </a:pPr>
            <a:r>
              <a:rPr lang="en-IN" sz="1800" kern="100" dirty="0">
                <a:solidFill>
                  <a:srgbClr val="333333"/>
                </a:solidFill>
                <a:ea typeface="Calibri" panose="020F0502020204030204" pitchFamily="34" charset="0"/>
                <a:cs typeface="Times New Roman" panose="02020603050405020304" pitchFamily="18" charset="0"/>
              </a:rPr>
              <a:t>forgery, counterfeiting of currency-notes, bank-notes and Government stamps, hawala transaction, </a:t>
            </a:r>
          </a:p>
          <a:p>
            <a:pPr fontAlgn="base">
              <a:lnSpc>
                <a:spcPct val="107000"/>
              </a:lnSpc>
              <a:spcAft>
                <a:spcPts val="800"/>
              </a:spcAft>
            </a:pPr>
            <a:r>
              <a:rPr lang="en-IN" sz="1800" kern="100" dirty="0">
                <a:solidFill>
                  <a:srgbClr val="333333"/>
                </a:solidFill>
                <a:ea typeface="Calibri" panose="020F0502020204030204" pitchFamily="34" charset="0"/>
                <a:cs typeface="Times New Roman" panose="02020603050405020304" pitchFamily="18" charset="0"/>
              </a:rPr>
              <a:t>mass-marketing fraud or running any scheme to defraud several persons or </a:t>
            </a:r>
          </a:p>
          <a:p>
            <a:pPr fontAlgn="base">
              <a:lnSpc>
                <a:spcPct val="107000"/>
              </a:lnSpc>
              <a:spcAft>
                <a:spcPts val="800"/>
              </a:spcAft>
            </a:pPr>
            <a:r>
              <a:rPr lang="en-IN" sz="1800" kern="100" dirty="0">
                <a:solidFill>
                  <a:srgbClr val="333333"/>
                </a:solidFill>
                <a:ea typeface="Calibri" panose="020F0502020204030204" pitchFamily="34" charset="0"/>
                <a:cs typeface="Times New Roman" panose="02020603050405020304" pitchFamily="18" charset="0"/>
              </a:rPr>
              <a:t>doing any act in any manner with a view to defraud any bank or financial institution or any other institution or organisation f</a:t>
            </a:r>
          </a:p>
          <a:p>
            <a:pPr fontAlgn="base">
              <a:lnSpc>
                <a:spcPct val="107000"/>
              </a:lnSpc>
              <a:spcAft>
                <a:spcPts val="800"/>
              </a:spcAft>
            </a:pPr>
            <a:r>
              <a:rPr lang="en-IN" sz="1800" kern="100" dirty="0">
                <a:solidFill>
                  <a:srgbClr val="333333"/>
                </a:solidFill>
                <a:ea typeface="Calibri" panose="020F0502020204030204" pitchFamily="34" charset="0"/>
                <a:cs typeface="Times New Roman" panose="02020603050405020304" pitchFamily="18" charset="0"/>
              </a:rPr>
              <a:t>or obtaining monetary benefits in any form.</a:t>
            </a:r>
          </a:p>
          <a:p>
            <a:pPr algn="just">
              <a:lnSpc>
                <a:spcPct val="107000"/>
              </a:lnSpc>
              <a:spcAft>
                <a:spcPts val="800"/>
              </a:spcAft>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829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 - IPC </a:t>
            </a:r>
            <a:endParaRPr lang="en-US" dirty="0"/>
          </a:p>
        </p:txBody>
      </p:sp>
      <p:sp>
        <p:nvSpPr>
          <p:cNvPr id="5" name="Content Placeholder 4"/>
          <p:cNvSpPr>
            <a:spLocks noGrp="1"/>
          </p:cNvSpPr>
          <p:nvPr>
            <p:ph idx="1"/>
          </p:nvPr>
        </p:nvSpPr>
        <p:spPr>
          <a:xfrm>
            <a:off x="148106" y="1175657"/>
            <a:ext cx="8846604" cy="4959340"/>
          </a:xfrm>
        </p:spPr>
        <p:txBody>
          <a:bodyPr>
            <a:normAutofit fontScale="77500" lnSpcReduction="20000"/>
          </a:bodyPr>
          <a:lstStyle/>
          <a:p>
            <a:pPr algn="ctr" fontAlgn="base">
              <a:lnSpc>
                <a:spcPct val="117000"/>
              </a:lnSpc>
              <a:spcAft>
                <a:spcPts val="800"/>
              </a:spcAft>
            </a:pPr>
            <a:r>
              <a:rPr lang="en-IN" sz="1900" b="1" kern="100" dirty="0">
                <a:solidFill>
                  <a:srgbClr val="333333"/>
                </a:solidFill>
                <a:ea typeface="Calibri" panose="020F0502020204030204" pitchFamily="34" charset="0"/>
                <a:cs typeface="Times New Roman" panose="02020603050405020304" pitchFamily="18" charset="0"/>
              </a:rPr>
              <a:t>Key changes in BNS</a:t>
            </a:r>
          </a:p>
          <a:p>
            <a:pPr fontAlgn="base">
              <a:lnSpc>
                <a:spcPct val="117000"/>
              </a:lnSpc>
              <a:spcAft>
                <a:spcPts val="800"/>
              </a:spcAft>
            </a:pPr>
            <a:r>
              <a:rPr lang="en-IN" sz="2100" kern="100" dirty="0">
                <a:solidFill>
                  <a:srgbClr val="333333"/>
                </a:solidFill>
                <a:ea typeface="Calibri" panose="020F0502020204030204" pitchFamily="34" charset="0"/>
                <a:cs typeface="Times New Roman" panose="02020603050405020304" pitchFamily="18" charset="0"/>
              </a:rPr>
              <a:t>Organised Crime and Economic Offence has been defined in the BNS for the first time.</a:t>
            </a:r>
          </a:p>
          <a:p>
            <a:pPr fontAlgn="base">
              <a:lnSpc>
                <a:spcPct val="117000"/>
              </a:lnSpc>
              <a:spcAft>
                <a:spcPts val="800"/>
              </a:spcAft>
            </a:pPr>
            <a:r>
              <a:rPr lang="en-IN" sz="2100" kern="100" dirty="0">
                <a:solidFill>
                  <a:srgbClr val="333333"/>
                </a:solidFill>
                <a:ea typeface="Calibri" panose="020F0502020204030204" pitchFamily="34" charset="0"/>
                <a:cs typeface="Times New Roman" panose="02020603050405020304" pitchFamily="18" charset="0"/>
              </a:rPr>
              <a:t>As per Section 111 of the BNS, </a:t>
            </a:r>
          </a:p>
          <a:p>
            <a:pPr fontAlgn="base">
              <a:lnSpc>
                <a:spcPct val="117000"/>
              </a:lnSpc>
              <a:spcAft>
                <a:spcPts val="800"/>
              </a:spcAft>
            </a:pPr>
            <a:r>
              <a:rPr lang="en-IN" sz="2100" kern="100" dirty="0">
                <a:solidFill>
                  <a:srgbClr val="333333"/>
                </a:solidFill>
                <a:ea typeface="Calibri" panose="020F0502020204030204" pitchFamily="34" charset="0"/>
                <a:cs typeface="Times New Roman" panose="02020603050405020304" pitchFamily="18" charset="0"/>
              </a:rPr>
              <a:t>Any continuing unlawful activity including </a:t>
            </a:r>
          </a:p>
          <a:p>
            <a:pPr fontAlgn="base">
              <a:lnSpc>
                <a:spcPct val="117000"/>
              </a:lnSpc>
              <a:spcAft>
                <a:spcPts val="800"/>
              </a:spcAft>
            </a:pPr>
            <a:r>
              <a:rPr lang="en-IN" sz="2100" kern="100" dirty="0">
                <a:solidFill>
                  <a:srgbClr val="333333"/>
                </a:solidFill>
                <a:ea typeface="Calibri" panose="020F0502020204030204" pitchFamily="34" charset="0"/>
                <a:cs typeface="Times New Roman" panose="02020603050405020304" pitchFamily="18" charset="0"/>
              </a:rPr>
              <a:t>kidnapping, robbery, vehicle theft, extortion, land grabbing, contract killing, </a:t>
            </a:r>
            <a:r>
              <a:rPr lang="en-IN" sz="2100" b="1" kern="100" dirty="0">
                <a:solidFill>
                  <a:srgbClr val="333333"/>
                </a:solidFill>
                <a:ea typeface="Calibri" panose="020F0502020204030204" pitchFamily="34" charset="0"/>
                <a:cs typeface="Times New Roman" panose="02020603050405020304" pitchFamily="18" charset="0"/>
              </a:rPr>
              <a:t>economic offence, cyber-crimes, </a:t>
            </a:r>
          </a:p>
          <a:p>
            <a:pPr fontAlgn="base">
              <a:lnSpc>
                <a:spcPct val="117000"/>
              </a:lnSpc>
              <a:spcAft>
                <a:spcPts val="800"/>
              </a:spcAft>
            </a:pPr>
            <a:r>
              <a:rPr lang="en-IN" sz="2100" kern="100" dirty="0">
                <a:solidFill>
                  <a:srgbClr val="333333"/>
                </a:solidFill>
                <a:ea typeface="Calibri" panose="020F0502020204030204" pitchFamily="34" charset="0"/>
                <a:cs typeface="Times New Roman" panose="02020603050405020304" pitchFamily="18" charset="0"/>
              </a:rPr>
              <a:t>trafficking of persons, drugs, weapons or illicit goods or services,</a:t>
            </a:r>
          </a:p>
          <a:p>
            <a:pPr fontAlgn="base">
              <a:lnSpc>
                <a:spcPct val="117000"/>
              </a:lnSpc>
              <a:spcAft>
                <a:spcPts val="800"/>
              </a:spcAft>
            </a:pPr>
            <a:r>
              <a:rPr lang="en-IN" sz="2100" kern="100" dirty="0">
                <a:solidFill>
                  <a:srgbClr val="333333"/>
                </a:solidFill>
                <a:ea typeface="Calibri" panose="020F0502020204030204" pitchFamily="34" charset="0"/>
                <a:cs typeface="Times New Roman" panose="02020603050405020304" pitchFamily="18" charset="0"/>
              </a:rPr>
              <a:t>human trafficking for prostitution or ransom, </a:t>
            </a:r>
          </a:p>
          <a:p>
            <a:pPr fontAlgn="base">
              <a:lnSpc>
                <a:spcPct val="117000"/>
              </a:lnSpc>
              <a:spcAft>
                <a:spcPts val="800"/>
              </a:spcAft>
            </a:pPr>
            <a:r>
              <a:rPr lang="en-IN" sz="2100" kern="100" dirty="0">
                <a:solidFill>
                  <a:srgbClr val="333333"/>
                </a:solidFill>
                <a:ea typeface="Calibri" panose="020F0502020204030204" pitchFamily="34" charset="0"/>
                <a:cs typeface="Times New Roman" panose="02020603050405020304" pitchFamily="18" charset="0"/>
              </a:rPr>
              <a:t>by any person or a group of persons acting in concert, singly or jointly, </a:t>
            </a:r>
          </a:p>
          <a:p>
            <a:pPr fontAlgn="base">
              <a:lnSpc>
                <a:spcPct val="117000"/>
              </a:lnSpc>
              <a:spcAft>
                <a:spcPts val="800"/>
              </a:spcAft>
            </a:pPr>
            <a:r>
              <a:rPr lang="en-IN" sz="2100" kern="100" dirty="0">
                <a:solidFill>
                  <a:srgbClr val="333333"/>
                </a:solidFill>
                <a:ea typeface="Calibri" panose="020F0502020204030204" pitchFamily="34" charset="0"/>
                <a:cs typeface="Times New Roman" panose="02020603050405020304" pitchFamily="18" charset="0"/>
              </a:rPr>
              <a:t>either as a member of an </a:t>
            </a:r>
            <a:r>
              <a:rPr lang="en-IN" sz="2100" b="1" kern="100" dirty="0">
                <a:solidFill>
                  <a:srgbClr val="333333"/>
                </a:solidFill>
                <a:ea typeface="Calibri" panose="020F0502020204030204" pitchFamily="34" charset="0"/>
                <a:cs typeface="Times New Roman" panose="02020603050405020304" pitchFamily="18" charset="0"/>
              </a:rPr>
              <a:t>organised crime syndicate </a:t>
            </a:r>
            <a:r>
              <a:rPr lang="en-IN" sz="2100" kern="100" dirty="0">
                <a:solidFill>
                  <a:srgbClr val="333333"/>
                </a:solidFill>
                <a:ea typeface="Calibri" panose="020F0502020204030204" pitchFamily="34" charset="0"/>
                <a:cs typeface="Times New Roman" panose="02020603050405020304" pitchFamily="18" charset="0"/>
              </a:rPr>
              <a:t>or on behalf of such syndicate, by use of violence, threat of violence, intimidation, coercion, or by any other unlawful means to obtain direct or indirect material benefit including a financial benefit, shall constitute organised crime.</a:t>
            </a:r>
          </a:p>
          <a:p>
            <a:pPr algn="just">
              <a:lnSpc>
                <a:spcPct val="107000"/>
              </a:lnSpc>
              <a:spcAft>
                <a:spcPts val="800"/>
              </a:spcAft>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972532"/>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1140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3667"/>
            <a:ext cx="8229600" cy="868362"/>
          </a:xfrm>
        </p:spPr>
        <p:txBody>
          <a:bodyPr>
            <a:normAutofit fontScale="90000"/>
          </a:bodyPr>
          <a:lstStyle/>
          <a:p>
            <a:br>
              <a:rPr lang="en-US" dirty="0">
                <a:latin typeface="Roboto Slab" pitchFamily="2" charset="0"/>
                <a:ea typeface="Roboto Slab" pitchFamily="2" charset="0"/>
              </a:rPr>
            </a:br>
            <a:r>
              <a:rPr lang="en-US" dirty="0">
                <a:latin typeface="Roboto Slab" pitchFamily="2" charset="0"/>
                <a:ea typeface="Roboto Slab" pitchFamily="2" charset="0"/>
              </a:rPr>
              <a:t>BNS - IPC </a:t>
            </a:r>
            <a:endParaRPr lang="en-US" dirty="0"/>
          </a:p>
        </p:txBody>
      </p:sp>
      <p:sp>
        <p:nvSpPr>
          <p:cNvPr id="5" name="Content Placeholder 4"/>
          <p:cNvSpPr>
            <a:spLocks noGrp="1"/>
          </p:cNvSpPr>
          <p:nvPr>
            <p:ph idx="1"/>
          </p:nvPr>
        </p:nvSpPr>
        <p:spPr>
          <a:xfrm>
            <a:off x="148106" y="1175657"/>
            <a:ext cx="8725306" cy="5026706"/>
          </a:xfrm>
        </p:spPr>
        <p:txBody>
          <a:bodyPr>
            <a:normAutofit lnSpcReduction="10000"/>
          </a:bodyPr>
          <a:lstStyle/>
          <a:p>
            <a:pPr algn="ctr">
              <a:lnSpc>
                <a:spcPct val="107000"/>
              </a:lnSpc>
              <a:spcAft>
                <a:spcPts val="800"/>
              </a:spcAft>
            </a:pPr>
            <a:r>
              <a:rPr lang="en-IN" sz="1600" b="1" kern="100" dirty="0">
                <a:solidFill>
                  <a:srgbClr val="333333"/>
                </a:solidFill>
                <a:ea typeface="Calibri" panose="020F0502020204030204" pitchFamily="34" charset="0"/>
                <a:cs typeface="Times New Roman" panose="02020603050405020304" pitchFamily="18" charset="0"/>
              </a:rPr>
              <a:t>Key changes in BNS</a:t>
            </a:r>
          </a:p>
          <a:p>
            <a:pPr>
              <a:lnSpc>
                <a:spcPct val="107000"/>
              </a:lnSpc>
              <a:spcAft>
                <a:spcPts val="800"/>
              </a:spcAft>
            </a:pPr>
            <a:r>
              <a:rPr lang="en-IN" sz="1600" kern="100" dirty="0">
                <a:solidFill>
                  <a:srgbClr val="333333"/>
                </a:solidFill>
                <a:ea typeface="Calibri" panose="020F0502020204030204" pitchFamily="34" charset="0"/>
                <a:cs typeface="Times New Roman" panose="02020603050405020304" pitchFamily="18" charset="0"/>
              </a:rPr>
              <a:t>Explanation — For the purposes of this sub-section ––</a:t>
            </a:r>
            <a:br>
              <a:rPr lang="en-IN" sz="1600" kern="100" dirty="0">
                <a:solidFill>
                  <a:srgbClr val="333333"/>
                </a:solidFill>
                <a:ea typeface="Calibri" panose="020F0502020204030204" pitchFamily="34" charset="0"/>
                <a:cs typeface="Times New Roman" panose="02020603050405020304" pitchFamily="18" charset="0"/>
              </a:rPr>
            </a:br>
            <a:endParaRPr lang="en-IN" sz="1600" kern="100" dirty="0">
              <a:solidFill>
                <a:srgbClr val="333333"/>
              </a:solidFill>
              <a:ea typeface="Calibri" panose="020F0502020204030204" pitchFamily="34" charset="0"/>
              <a:cs typeface="Times New Roman" panose="02020603050405020304" pitchFamily="18" charset="0"/>
            </a:endParaRPr>
          </a:p>
          <a:p>
            <a:pPr>
              <a:lnSpc>
                <a:spcPct val="107000"/>
              </a:lnSpc>
              <a:spcAft>
                <a:spcPts val="800"/>
              </a:spcAft>
            </a:pPr>
            <a:r>
              <a:rPr lang="en-IN" sz="1600" kern="100" dirty="0">
                <a:solidFill>
                  <a:srgbClr val="333333"/>
                </a:solidFill>
                <a:ea typeface="Calibri" panose="020F0502020204030204" pitchFamily="34" charset="0"/>
                <a:cs typeface="Times New Roman" panose="02020603050405020304" pitchFamily="18" charset="0"/>
              </a:rPr>
              <a:t>(</a:t>
            </a:r>
            <a:r>
              <a:rPr lang="en-IN" sz="1600" kern="100" dirty="0" err="1">
                <a:solidFill>
                  <a:srgbClr val="333333"/>
                </a:solidFill>
                <a:ea typeface="Calibri" panose="020F0502020204030204" pitchFamily="34" charset="0"/>
                <a:cs typeface="Times New Roman" panose="02020603050405020304" pitchFamily="18" charset="0"/>
              </a:rPr>
              <a:t>i</a:t>
            </a:r>
            <a:r>
              <a:rPr lang="en-IN" sz="1600" kern="100" dirty="0">
                <a:solidFill>
                  <a:srgbClr val="333333"/>
                </a:solidFill>
                <a:ea typeface="Calibri" panose="020F0502020204030204" pitchFamily="34" charset="0"/>
                <a:cs typeface="Times New Roman" panose="02020603050405020304" pitchFamily="18" charset="0"/>
              </a:rPr>
              <a:t>) “organised crime syndicate” means a group of two or more persons who, acting either singly or jointly, as a syndicate or gang indulge in any continuing unlawful activity;</a:t>
            </a:r>
            <a:br>
              <a:rPr lang="en-IN" sz="1600" kern="100" dirty="0">
                <a:solidFill>
                  <a:srgbClr val="333333"/>
                </a:solidFill>
                <a:ea typeface="Calibri" panose="020F0502020204030204" pitchFamily="34" charset="0"/>
                <a:cs typeface="Times New Roman" panose="02020603050405020304" pitchFamily="18" charset="0"/>
              </a:rPr>
            </a:br>
            <a:endParaRPr lang="en-IN" sz="1600" kern="100" dirty="0">
              <a:solidFill>
                <a:srgbClr val="333333"/>
              </a:solidFill>
              <a:ea typeface="Calibri" panose="020F0502020204030204" pitchFamily="34" charset="0"/>
              <a:cs typeface="Times New Roman" panose="02020603050405020304" pitchFamily="18" charset="0"/>
            </a:endParaRPr>
          </a:p>
          <a:p>
            <a:pPr>
              <a:lnSpc>
                <a:spcPct val="107000"/>
              </a:lnSpc>
              <a:spcAft>
                <a:spcPts val="800"/>
              </a:spcAft>
            </a:pPr>
            <a:r>
              <a:rPr lang="en-IN" sz="1600" kern="100" dirty="0">
                <a:solidFill>
                  <a:srgbClr val="333333"/>
                </a:solidFill>
                <a:ea typeface="Calibri" panose="020F0502020204030204" pitchFamily="34" charset="0"/>
                <a:cs typeface="Times New Roman" panose="02020603050405020304" pitchFamily="18" charset="0"/>
              </a:rPr>
              <a:t>(ii) “continuing unlawful activity” means an activity prohibited by law which is a cognizable offence punishable with imprisonment of three years or more, undertaken by any person, </a:t>
            </a:r>
          </a:p>
          <a:p>
            <a:pPr>
              <a:lnSpc>
                <a:spcPct val="107000"/>
              </a:lnSpc>
              <a:spcAft>
                <a:spcPts val="800"/>
              </a:spcAft>
            </a:pPr>
            <a:r>
              <a:rPr lang="en-IN" sz="1600" kern="100" dirty="0">
                <a:solidFill>
                  <a:srgbClr val="333333"/>
                </a:solidFill>
                <a:ea typeface="Calibri" panose="020F0502020204030204" pitchFamily="34" charset="0"/>
                <a:cs typeface="Times New Roman" panose="02020603050405020304" pitchFamily="18" charset="0"/>
              </a:rPr>
              <a:t>either singly or jointly, as a member of an organised crime syndicate or </a:t>
            </a:r>
          </a:p>
          <a:p>
            <a:pPr>
              <a:lnSpc>
                <a:spcPct val="107000"/>
              </a:lnSpc>
              <a:spcAft>
                <a:spcPts val="800"/>
              </a:spcAft>
            </a:pPr>
            <a:r>
              <a:rPr lang="en-IN" sz="1600" kern="100" dirty="0">
                <a:solidFill>
                  <a:srgbClr val="333333"/>
                </a:solidFill>
                <a:ea typeface="Calibri" panose="020F0502020204030204" pitchFamily="34" charset="0"/>
                <a:cs typeface="Times New Roman" panose="02020603050405020304" pitchFamily="18" charset="0"/>
              </a:rPr>
              <a:t>on behalf of such syndicate in respect of which more than one charge-sheets have been filed before a competent Court </a:t>
            </a:r>
          </a:p>
          <a:p>
            <a:pPr>
              <a:lnSpc>
                <a:spcPct val="107000"/>
              </a:lnSpc>
              <a:spcAft>
                <a:spcPts val="800"/>
              </a:spcAft>
            </a:pPr>
            <a:r>
              <a:rPr lang="en-IN" sz="1600" kern="100" dirty="0">
                <a:solidFill>
                  <a:srgbClr val="333333"/>
                </a:solidFill>
                <a:ea typeface="Calibri" panose="020F0502020204030204" pitchFamily="34" charset="0"/>
                <a:cs typeface="Times New Roman" panose="02020603050405020304" pitchFamily="18" charset="0"/>
              </a:rPr>
              <a:t>within the preceding period of ten years and </a:t>
            </a:r>
          </a:p>
          <a:p>
            <a:pPr>
              <a:lnSpc>
                <a:spcPct val="107000"/>
              </a:lnSpc>
              <a:spcAft>
                <a:spcPts val="800"/>
              </a:spcAft>
            </a:pPr>
            <a:r>
              <a:rPr lang="en-IN" sz="1600" kern="100" dirty="0">
                <a:solidFill>
                  <a:srgbClr val="333333"/>
                </a:solidFill>
                <a:ea typeface="Calibri" panose="020F0502020204030204" pitchFamily="34" charset="0"/>
                <a:cs typeface="Times New Roman" panose="02020603050405020304" pitchFamily="18" charset="0"/>
              </a:rPr>
              <a:t>that Court has taken cognizance of such offence, and </a:t>
            </a:r>
          </a:p>
          <a:p>
            <a:pPr>
              <a:lnSpc>
                <a:spcPct val="107000"/>
              </a:lnSpc>
              <a:spcAft>
                <a:spcPts val="800"/>
              </a:spcAft>
            </a:pPr>
            <a:r>
              <a:rPr lang="en-IN" sz="1600" b="1" kern="100" dirty="0">
                <a:solidFill>
                  <a:srgbClr val="333333"/>
                </a:solidFill>
                <a:ea typeface="Calibri" panose="020F0502020204030204" pitchFamily="34" charset="0"/>
                <a:cs typeface="Times New Roman" panose="02020603050405020304" pitchFamily="18" charset="0"/>
              </a:rPr>
              <a:t>includes economic offence;</a:t>
            </a:r>
            <a:br>
              <a:rPr lang="en-IN" sz="1400" b="1" kern="100" dirty="0">
                <a:effectLst/>
                <a:latin typeface="Roboto Slab" pitchFamily="2" charset="0"/>
                <a:ea typeface="Roboto Slab" pitchFamily="2" charset="0"/>
                <a:cs typeface="Roboto Slab" pitchFamily="2" charset="0"/>
              </a:rPr>
            </a:br>
            <a:endParaRPr lang="en-IN" sz="1400" b="1" kern="100" dirty="0">
              <a:effectLst/>
              <a:latin typeface="Roboto Slab" pitchFamily="2" charset="0"/>
              <a:ea typeface="Roboto Slab" pitchFamily="2" charset="0"/>
              <a:cs typeface="Roboto Slab" pitchFamily="2" charset="0"/>
            </a:endParaRPr>
          </a:p>
          <a:p>
            <a:pPr algn="just">
              <a:lnSpc>
                <a:spcPct val="107000"/>
              </a:lnSpc>
              <a:spcAft>
                <a:spcPts val="800"/>
              </a:spcAft>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695459" y="1705451"/>
            <a:ext cx="6162541" cy="369332"/>
          </a:xfrm>
          <a:prstGeom prst="rect">
            <a:avLst/>
          </a:prstGeom>
        </p:spPr>
        <p:txBody>
          <a:bodyPr wrap="square">
            <a:spAutoFit/>
          </a:bodyPr>
          <a:lstStyle/>
          <a:p>
            <a:endParaRPr lang="en-US" dirty="0">
              <a:solidFill>
                <a:srgbClr val="002060"/>
              </a:solidFill>
              <a:latin typeface="Roboto Slab" pitchFamily="2" charset="0"/>
              <a:ea typeface="Roboto Slab" pitchFamily="2" charset="0"/>
              <a:cs typeface="Times New Roman" panose="02020603050405020304" pitchFamily="18" charset="0"/>
            </a:endParaRPr>
          </a:p>
        </p:txBody>
      </p:sp>
      <p:sp>
        <p:nvSpPr>
          <p:cNvPr id="4" name="Rectangle 3">
            <a:extLst>
              <a:ext uri="{FF2B5EF4-FFF2-40B4-BE49-F238E27FC236}">
                <a16:creationId xmlns:a16="http://schemas.microsoft.com/office/drawing/2014/main" id="{5F35E6CF-E4CB-7D45-B535-D6415FA0D22A}"/>
              </a:ext>
            </a:extLst>
          </p:cNvPr>
          <p:cNvSpPr/>
          <p:nvPr/>
        </p:nvSpPr>
        <p:spPr>
          <a:xfrm>
            <a:off x="391886" y="5850294"/>
            <a:ext cx="1222310" cy="885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2">
            <a:extLst>
              <a:ext uri="{FF2B5EF4-FFF2-40B4-BE49-F238E27FC236}">
                <a16:creationId xmlns:a16="http://schemas.microsoft.com/office/drawing/2014/main" id="{396402D3-5D19-A89F-206B-AEFB67B291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7002" y="28797"/>
            <a:ext cx="1010902" cy="868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1152167"/>
      </p:ext>
    </p:extLst>
  </p:cSld>
  <p:clrMapOvr>
    <a:masterClrMapping/>
  </p:clrMapOvr>
</p:sld>
</file>

<file path=ppt/theme/theme1.xml><?xml version="1.0" encoding="utf-8"?>
<a:theme xmlns:a="http://schemas.openxmlformats.org/drawingml/2006/main" name="Default Theme">
  <a:themeElements>
    <a:clrScheme name="IMA THEME">
      <a:dk1>
        <a:srgbClr val="717074"/>
      </a:dk1>
      <a:lt1>
        <a:srgbClr val="FFFFFF"/>
      </a:lt1>
      <a:dk2>
        <a:srgbClr val="717074"/>
      </a:dk2>
      <a:lt2>
        <a:srgbClr val="FFFFFF"/>
      </a:lt2>
      <a:accent1>
        <a:srgbClr val="003260"/>
      </a:accent1>
      <a:accent2>
        <a:srgbClr val="0D79BF"/>
      </a:accent2>
      <a:accent3>
        <a:srgbClr val="717074"/>
      </a:accent3>
      <a:accent4>
        <a:srgbClr val="498974"/>
      </a:accent4>
      <a:accent5>
        <a:srgbClr val="FFFFFF"/>
      </a:accent5>
      <a:accent6>
        <a:srgbClr val="FFFFFF"/>
      </a:accent6>
      <a:hlink>
        <a:srgbClr val="0D79BF"/>
      </a:hlink>
      <a:folHlink>
        <a:srgbClr val="0D79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 TEMPLATES">
  <a:themeElements>
    <a:clrScheme name="IMA THEME">
      <a:dk1>
        <a:srgbClr val="717074"/>
      </a:dk1>
      <a:lt1>
        <a:srgbClr val="FFFFFF"/>
      </a:lt1>
      <a:dk2>
        <a:srgbClr val="717074"/>
      </a:dk2>
      <a:lt2>
        <a:srgbClr val="FFFFFF"/>
      </a:lt2>
      <a:accent1>
        <a:srgbClr val="003260"/>
      </a:accent1>
      <a:accent2>
        <a:srgbClr val="0D79BF"/>
      </a:accent2>
      <a:accent3>
        <a:srgbClr val="717074"/>
      </a:accent3>
      <a:accent4>
        <a:srgbClr val="498974"/>
      </a:accent4>
      <a:accent5>
        <a:srgbClr val="FFFFFF"/>
      </a:accent5>
      <a:accent6>
        <a:srgbClr val="FFFFFF"/>
      </a:accent6>
      <a:hlink>
        <a:srgbClr val="0D79BF"/>
      </a:hlink>
      <a:folHlink>
        <a:srgbClr val="0D79BF"/>
      </a:folHlink>
    </a:clrScheme>
    <a:fontScheme name="IMA-eTheme-Font">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Custom Color 1">
      <a:srgbClr val="ACD379"/>
    </a:custClr>
    <a:custClr name="Custom Color 2">
      <a:srgbClr val="65C29C"/>
    </a:custClr>
    <a:custClr name="Custom Color 3">
      <a:srgbClr val="43A580"/>
    </a:custClr>
    <a:custClr name="Custom Color 4">
      <a:srgbClr val="5A99CF"/>
    </a:custClr>
    <a:custClr name="Custom Color 5">
      <a:srgbClr val="49769F"/>
    </a:custClr>
    <a:custClr name="Custom Color 6">
      <a:srgbClr val="19476E"/>
    </a:custClr>
    <a:custClr name="Custom Color 7">
      <a:srgbClr val="FDBE65"/>
    </a:custClr>
    <a:custClr name="Custom Color 8">
      <a:srgbClr val="F69266"/>
    </a:custClr>
    <a:custClr name="Custom Color 9">
      <a:srgbClr val="F05F85"/>
    </a:custClr>
    <a:custClr name="Custom Color 10">
      <a:srgbClr val="6560AB"/>
    </a:custClr>
    <a:custClr name="Custom Color 11">
      <a:srgbClr val="D1CDD1"/>
    </a:custClr>
    <a:custClr name="Custom Color 12">
      <a:srgbClr val="8D9191"/>
    </a:custClr>
  </a:custClr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ONTENT TEMPLATES">
  <a:themeElements>
    <a:clrScheme name="IMA THEME">
      <a:dk1>
        <a:srgbClr val="717074"/>
      </a:dk1>
      <a:lt1>
        <a:srgbClr val="FFFFFF"/>
      </a:lt1>
      <a:dk2>
        <a:srgbClr val="717074"/>
      </a:dk2>
      <a:lt2>
        <a:srgbClr val="FFFFFF"/>
      </a:lt2>
      <a:accent1>
        <a:srgbClr val="003260"/>
      </a:accent1>
      <a:accent2>
        <a:srgbClr val="0D79BF"/>
      </a:accent2>
      <a:accent3>
        <a:srgbClr val="717074"/>
      </a:accent3>
      <a:accent4>
        <a:srgbClr val="498974"/>
      </a:accent4>
      <a:accent5>
        <a:srgbClr val="FFFFFF"/>
      </a:accent5>
      <a:accent6>
        <a:srgbClr val="FFFFFF"/>
      </a:accent6>
      <a:hlink>
        <a:srgbClr val="0D79BF"/>
      </a:hlink>
      <a:folHlink>
        <a:srgbClr val="0D79BF"/>
      </a:folHlink>
    </a:clrScheme>
    <a:fontScheme name="IMA-eTheme-Font">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Custom Color 1">
      <a:srgbClr val="ACD379"/>
    </a:custClr>
    <a:custClr name="Custom Color 2">
      <a:srgbClr val="65C29C"/>
    </a:custClr>
    <a:custClr name="Custom Color 3">
      <a:srgbClr val="43A580"/>
    </a:custClr>
    <a:custClr name="Custom Color 4">
      <a:srgbClr val="5A99CF"/>
    </a:custClr>
    <a:custClr name="Custom Color 5">
      <a:srgbClr val="49769F"/>
    </a:custClr>
    <a:custClr name="Custom Color 6">
      <a:srgbClr val="19476E"/>
    </a:custClr>
    <a:custClr name="Custom Color 7">
      <a:srgbClr val="FDBE65"/>
    </a:custClr>
    <a:custClr name="Custom Color 8">
      <a:srgbClr val="F69266"/>
    </a:custClr>
    <a:custClr name="Custom Color 9">
      <a:srgbClr val="F05F85"/>
    </a:custClr>
    <a:custClr name="Custom Color 10">
      <a:srgbClr val="6560AB"/>
    </a:custClr>
    <a:custClr name="Custom Color 11">
      <a:srgbClr val="D1CDD1"/>
    </a:custClr>
    <a:custClr name="Custom Color 12">
      <a:srgbClr val="8D9191"/>
    </a:custClr>
  </a:custClr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ONTENT TEMPLATES">
  <a:themeElements>
    <a:clrScheme name="IMA THEME">
      <a:dk1>
        <a:srgbClr val="717074"/>
      </a:dk1>
      <a:lt1>
        <a:srgbClr val="FFFFFF"/>
      </a:lt1>
      <a:dk2>
        <a:srgbClr val="717074"/>
      </a:dk2>
      <a:lt2>
        <a:srgbClr val="FFFFFF"/>
      </a:lt2>
      <a:accent1>
        <a:srgbClr val="003260"/>
      </a:accent1>
      <a:accent2>
        <a:srgbClr val="0D79BF"/>
      </a:accent2>
      <a:accent3>
        <a:srgbClr val="717074"/>
      </a:accent3>
      <a:accent4>
        <a:srgbClr val="498974"/>
      </a:accent4>
      <a:accent5>
        <a:srgbClr val="FFFFFF"/>
      </a:accent5>
      <a:accent6>
        <a:srgbClr val="FFFFFF"/>
      </a:accent6>
      <a:hlink>
        <a:srgbClr val="0D79BF"/>
      </a:hlink>
      <a:folHlink>
        <a:srgbClr val="0D79BF"/>
      </a:folHlink>
    </a:clrScheme>
    <a:fontScheme name="IMA-eTheme-Font">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Custom Color 1">
      <a:srgbClr val="ACD379"/>
    </a:custClr>
    <a:custClr name="Custom Color 2">
      <a:srgbClr val="65C29C"/>
    </a:custClr>
    <a:custClr name="Custom Color 3">
      <a:srgbClr val="43A580"/>
    </a:custClr>
    <a:custClr name="Custom Color 4">
      <a:srgbClr val="5A99CF"/>
    </a:custClr>
    <a:custClr name="Custom Color 5">
      <a:srgbClr val="49769F"/>
    </a:custClr>
    <a:custClr name="Custom Color 6">
      <a:srgbClr val="19476E"/>
    </a:custClr>
    <a:custClr name="Custom Color 7">
      <a:srgbClr val="FDBE65"/>
    </a:custClr>
    <a:custClr name="Custom Color 8">
      <a:srgbClr val="F69266"/>
    </a:custClr>
    <a:custClr name="Custom Color 9">
      <a:srgbClr val="F05F85"/>
    </a:custClr>
    <a:custClr name="Custom Color 10">
      <a:srgbClr val="6560AB"/>
    </a:custClr>
    <a:custClr name="Custom Color 11">
      <a:srgbClr val="D1CDD1"/>
    </a:custClr>
    <a:custClr name="Custom Color 12">
      <a:srgbClr val="8D9191"/>
    </a:custClr>
  </a:custClr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Theme.thmx</Template>
  <TotalTime>1330</TotalTime>
  <Words>4538</Words>
  <Application>Microsoft Office PowerPoint</Application>
  <PresentationFormat>On-screen Show (4:3)</PresentationFormat>
  <Paragraphs>388</Paragraphs>
  <Slides>47</Slides>
  <Notes>0</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47</vt:i4>
      </vt:variant>
    </vt:vector>
  </HeadingPairs>
  <TitlesOfParts>
    <vt:vector size="58" baseType="lpstr">
      <vt:lpstr>Arial</vt:lpstr>
      <vt:lpstr>bilo</vt:lpstr>
      <vt:lpstr>Calibri</vt:lpstr>
      <vt:lpstr>Roboto Slab</vt:lpstr>
      <vt:lpstr>Tahoma</vt:lpstr>
      <vt:lpstr>Times New Roman</vt:lpstr>
      <vt:lpstr>Wingdings</vt:lpstr>
      <vt:lpstr>Default Theme</vt:lpstr>
      <vt:lpstr>CONTENT TEMPLATES</vt:lpstr>
      <vt:lpstr>1_CONTENT TEMPLATES</vt:lpstr>
      <vt:lpstr>2_CONTENT TEMPLATES</vt:lpstr>
      <vt:lpstr>Banking, Financial Services &amp; Insurance Board  Deciphering the impact of the three new laws on BFSI Industry</vt:lpstr>
      <vt:lpstr>Learning Objectives</vt:lpstr>
      <vt:lpstr> Introduction</vt:lpstr>
      <vt:lpstr> Timeline to implement </vt:lpstr>
      <vt:lpstr> Bharathiya Nyaya Sanhita - IPC </vt:lpstr>
      <vt:lpstr> BNS - IPC </vt:lpstr>
      <vt:lpstr> BNS - IPC </vt:lpstr>
      <vt:lpstr> BNS - IPC </vt:lpstr>
      <vt:lpstr> BNS - IPC </vt:lpstr>
      <vt:lpstr> BNS - IPC </vt:lpstr>
      <vt:lpstr> BNS - IPC </vt:lpstr>
      <vt:lpstr> BNS - IPC </vt:lpstr>
      <vt:lpstr> BNS - IPC </vt:lpstr>
      <vt:lpstr> BNS - IPC </vt:lpstr>
      <vt:lpstr> BNS - IPC </vt:lpstr>
      <vt:lpstr> BNS - IPC </vt:lpstr>
      <vt:lpstr> BNS - IPC </vt:lpstr>
      <vt:lpstr> BNS - IPC </vt:lpstr>
      <vt:lpstr> BNS - IPC </vt:lpstr>
      <vt:lpstr> BNS - IPC </vt:lpstr>
      <vt:lpstr> BNS - IPC </vt:lpstr>
      <vt:lpstr> BNS - IPC </vt:lpstr>
      <vt:lpstr> BNSS – Criminal Procedure Code</vt:lpstr>
      <vt:lpstr> BNSS – Criminal Procedure Code</vt:lpstr>
      <vt:lpstr> BNSS – Criminal Procedure Code</vt:lpstr>
      <vt:lpstr> BNSS – Criminal Procedure Code</vt:lpstr>
      <vt:lpstr> BNSS – Criminal Procedure Code</vt:lpstr>
      <vt:lpstr> BNSS – Criminal Procedure Code</vt:lpstr>
      <vt:lpstr> BNSS – Criminal Procedure Code</vt:lpstr>
      <vt:lpstr> BNSS – Criminal Procedure Code</vt:lpstr>
      <vt:lpstr> BNSS – Criminal Procedure Code</vt:lpstr>
      <vt:lpstr> BNSS – Criminal Procedure Code</vt:lpstr>
      <vt:lpstr> BNSS – Criminal Procedure Code</vt:lpstr>
      <vt:lpstr> BNSS – Criminal Procedure Code</vt:lpstr>
      <vt:lpstr> BNSS – Criminal Procedure Code</vt:lpstr>
      <vt:lpstr> BNSS – Criminal Procedure Code</vt:lpstr>
      <vt:lpstr> BNSS – Criminal Procedure Code</vt:lpstr>
      <vt:lpstr> BNSS – Criminal Procedure Code</vt:lpstr>
      <vt:lpstr> BNSS – Criminal Procedure Code</vt:lpstr>
      <vt:lpstr> BNSS – Criminal Procedure Code</vt:lpstr>
      <vt:lpstr> BNSS – Criminal Procedure Code</vt:lpstr>
      <vt:lpstr> BNSS – Criminal Procedure Code</vt:lpstr>
      <vt:lpstr> BNSS – Criminal Procedure Code</vt:lpstr>
      <vt:lpstr> Bharatiya Sakshya Adhiniya – Evidence</vt:lpstr>
      <vt:lpstr> Bharatiya Sakshya Adhiniya – Evidence</vt:lpstr>
      <vt:lpstr> Bharatiya Sakshya Adhiniya – Evidence</vt:lpstr>
      <vt:lpstr>Let us Recap</vt:lpstr>
    </vt:vector>
  </TitlesOfParts>
  <Company>Institute of Management Accountants,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Gurowka</dc:creator>
  <cp:lastModifiedBy>Dhruva G</cp:lastModifiedBy>
  <cp:revision>467</cp:revision>
  <cp:lastPrinted>2017-04-18T20:01:00Z</cp:lastPrinted>
  <dcterms:created xsi:type="dcterms:W3CDTF">2015-04-30T14:05:00Z</dcterms:created>
  <dcterms:modified xsi:type="dcterms:W3CDTF">2024-01-25T12:55:11Z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45C1F4E2840645508FFB338349400F7F</vt:lpwstr>
  </property>
  <property fmtid="{D5CDD505-2E9C-101B-9397-08002B2CF9AE}" pid="3" name="KSOProductBuildVer">
    <vt:lpwstr>1033-11.2.0.11191</vt:lpwstr>
  </property>
</Properties>
</file>