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notesMasterIdLst>
    <p:notesMasterId r:id="rId30"/>
  </p:notesMasterIdLst>
  <p:sldIdLst>
    <p:sldId id="259" r:id="rId2"/>
    <p:sldId id="261" r:id="rId3"/>
    <p:sldId id="262" r:id="rId4"/>
    <p:sldId id="292" r:id="rId5"/>
    <p:sldId id="263" r:id="rId6"/>
    <p:sldId id="291" r:id="rId7"/>
    <p:sldId id="264" r:id="rId8"/>
    <p:sldId id="265" r:id="rId9"/>
    <p:sldId id="266" r:id="rId10"/>
    <p:sldId id="267" r:id="rId11"/>
    <p:sldId id="268" r:id="rId12"/>
    <p:sldId id="269" r:id="rId13"/>
    <p:sldId id="270" r:id="rId14"/>
    <p:sldId id="288" r:id="rId15"/>
    <p:sldId id="271" r:id="rId16"/>
    <p:sldId id="272" r:id="rId17"/>
    <p:sldId id="290" r:id="rId18"/>
    <p:sldId id="273" r:id="rId19"/>
    <p:sldId id="289" r:id="rId20"/>
    <p:sldId id="274"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35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D09757-1772-4954-9283-AD3EF33970B1}" type="datetimeFigureOut">
              <a:rPr lang="en-US" smtClean="0"/>
              <a:t>12/24/2023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215367-1140-4898-A8F3-7AB673B4756C}" type="slidenum">
              <a:rPr lang="en-US" smtClean="0"/>
              <a:t>‹#›</a:t>
            </a:fld>
            <a:endParaRPr lang="en-US" dirty="0"/>
          </a:p>
        </p:txBody>
      </p:sp>
    </p:spTree>
    <p:extLst>
      <p:ext uri="{BB962C8B-B14F-4D97-AF65-F5344CB8AC3E}">
        <p14:creationId xmlns:p14="http://schemas.microsoft.com/office/powerpoint/2010/main" val="1699836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E53BCCEB-D656-4359-A45E-84B9AD228B59}" type="datetimeFigureOut">
              <a:rPr lang="en-US" smtClean="0"/>
              <a:t>12/24/2023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886135-A965-41AB-8AF2-0D338A314C91}"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5566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3BCCEB-D656-4359-A45E-84B9AD228B59}" type="datetimeFigureOut">
              <a:rPr lang="en-US" smtClean="0"/>
              <a:t>12/24/2023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886135-A965-41AB-8AF2-0D338A314C91}" type="slidenum">
              <a:rPr lang="en-US" smtClean="0"/>
              <a:t>‹#›</a:t>
            </a:fld>
            <a:endParaRPr lang="en-US" dirty="0"/>
          </a:p>
        </p:txBody>
      </p:sp>
    </p:spTree>
    <p:extLst>
      <p:ext uri="{BB962C8B-B14F-4D97-AF65-F5344CB8AC3E}">
        <p14:creationId xmlns:p14="http://schemas.microsoft.com/office/powerpoint/2010/main" val="2877595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3BCCEB-D656-4359-A45E-84B9AD228B59}" type="datetimeFigureOut">
              <a:rPr lang="en-US" smtClean="0"/>
              <a:t>12/24/2023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886135-A965-41AB-8AF2-0D338A314C91}"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824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3BCCEB-D656-4359-A45E-84B9AD228B59}" type="datetimeFigureOut">
              <a:rPr lang="en-US" smtClean="0"/>
              <a:t>12/24/2023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886135-A965-41AB-8AF2-0D338A314C91}" type="slidenum">
              <a:rPr lang="en-US" smtClean="0"/>
              <a:t>‹#›</a:t>
            </a:fld>
            <a:endParaRPr lang="en-US" dirty="0"/>
          </a:p>
        </p:txBody>
      </p:sp>
    </p:spTree>
    <p:extLst>
      <p:ext uri="{BB962C8B-B14F-4D97-AF65-F5344CB8AC3E}">
        <p14:creationId xmlns:p14="http://schemas.microsoft.com/office/powerpoint/2010/main" val="1826775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3BCCEB-D656-4359-A45E-84B9AD228B59}" type="datetimeFigureOut">
              <a:rPr lang="en-US" smtClean="0"/>
              <a:t>12/24/2023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886135-A965-41AB-8AF2-0D338A314C91}"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3557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3BCCEB-D656-4359-A45E-84B9AD228B59}" type="datetimeFigureOut">
              <a:rPr lang="en-US" smtClean="0"/>
              <a:t>12/24/2023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886135-A965-41AB-8AF2-0D338A314C91}" type="slidenum">
              <a:rPr lang="en-US" smtClean="0"/>
              <a:t>‹#›</a:t>
            </a:fld>
            <a:endParaRPr lang="en-US" dirty="0"/>
          </a:p>
        </p:txBody>
      </p:sp>
    </p:spTree>
    <p:extLst>
      <p:ext uri="{BB962C8B-B14F-4D97-AF65-F5344CB8AC3E}">
        <p14:creationId xmlns:p14="http://schemas.microsoft.com/office/powerpoint/2010/main" val="2175498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3BCCEB-D656-4359-A45E-84B9AD228B59}" type="datetimeFigureOut">
              <a:rPr lang="en-US" smtClean="0"/>
              <a:t>12/24/2023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D886135-A965-41AB-8AF2-0D338A314C91}" type="slidenum">
              <a:rPr lang="en-US" smtClean="0"/>
              <a:t>‹#›</a:t>
            </a:fld>
            <a:endParaRPr lang="en-US" dirty="0"/>
          </a:p>
        </p:txBody>
      </p:sp>
    </p:spTree>
    <p:extLst>
      <p:ext uri="{BB962C8B-B14F-4D97-AF65-F5344CB8AC3E}">
        <p14:creationId xmlns:p14="http://schemas.microsoft.com/office/powerpoint/2010/main" val="2472282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3BCCEB-D656-4359-A45E-84B9AD228B59}" type="datetimeFigureOut">
              <a:rPr lang="en-US" smtClean="0"/>
              <a:t>12/24/2023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D886135-A965-41AB-8AF2-0D338A314C91}" type="slidenum">
              <a:rPr lang="en-US" smtClean="0"/>
              <a:t>‹#›</a:t>
            </a:fld>
            <a:endParaRPr lang="en-US" dirty="0"/>
          </a:p>
        </p:txBody>
      </p:sp>
    </p:spTree>
    <p:extLst>
      <p:ext uri="{BB962C8B-B14F-4D97-AF65-F5344CB8AC3E}">
        <p14:creationId xmlns:p14="http://schemas.microsoft.com/office/powerpoint/2010/main" val="811976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3BCCEB-D656-4359-A45E-84B9AD228B59}" type="datetimeFigureOut">
              <a:rPr lang="en-US" smtClean="0"/>
              <a:t>12/24/2023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D886135-A965-41AB-8AF2-0D338A314C91}" type="slidenum">
              <a:rPr lang="en-US" smtClean="0"/>
              <a:t>‹#›</a:t>
            </a:fld>
            <a:endParaRPr lang="en-US" dirty="0"/>
          </a:p>
        </p:txBody>
      </p:sp>
    </p:spTree>
    <p:extLst>
      <p:ext uri="{BB962C8B-B14F-4D97-AF65-F5344CB8AC3E}">
        <p14:creationId xmlns:p14="http://schemas.microsoft.com/office/powerpoint/2010/main" val="28189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3BCCEB-D656-4359-A45E-84B9AD228B59}" type="datetimeFigureOut">
              <a:rPr lang="en-US" smtClean="0"/>
              <a:t>12/24/2023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886135-A965-41AB-8AF2-0D338A314C91}" type="slidenum">
              <a:rPr lang="en-US" smtClean="0"/>
              <a:t>‹#›</a:t>
            </a:fld>
            <a:endParaRPr lang="en-US" dirty="0"/>
          </a:p>
        </p:txBody>
      </p:sp>
    </p:spTree>
    <p:extLst>
      <p:ext uri="{BB962C8B-B14F-4D97-AF65-F5344CB8AC3E}">
        <p14:creationId xmlns:p14="http://schemas.microsoft.com/office/powerpoint/2010/main" val="753289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3BCCEB-D656-4359-A45E-84B9AD228B59}" type="datetimeFigureOut">
              <a:rPr lang="en-US" smtClean="0"/>
              <a:t>12/24/2023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886135-A965-41AB-8AF2-0D338A314C91}"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9927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53BCCEB-D656-4359-A45E-84B9AD228B59}" type="datetimeFigureOut">
              <a:rPr lang="en-US" smtClean="0"/>
              <a:t>12/24/2023</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D886135-A965-41AB-8AF2-0D338A314C91}" type="slidenum">
              <a:rPr lang="en-US" smtClean="0"/>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0490366"/>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rbi.org.in/scripts/BS_ViewMasDirections.aspx?id=10477#F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rbi.org.in/scripts/BS_ViewMasDirections.aspx?id=10477#AN1" TargetMode="External"/><Relationship Id="rId2" Type="http://schemas.openxmlformats.org/officeDocument/2006/relationships/hyperlink" Target="http://rbidocs.rbi.org.in/rdocs/content/pdfs/09NOS270717.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rbidocs.rbi.org.in/rdocs/content/pdfs/10NOS270717.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rbi.org.in/Scripts/NotificationUser.aspx?Id=9713&amp;Mode=0"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s://rbi.org.in/Scripts/NotificationUser.aspx?Id=10352&amp;Mode=0"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FB662CE-F190-7274-880D-2D99590DD504}"/>
              </a:ext>
            </a:extLst>
          </p:cNvPr>
          <p:cNvSpPr>
            <a:spLocks noGrp="1"/>
          </p:cNvSpPr>
          <p:nvPr>
            <p:ph type="title"/>
          </p:nvPr>
        </p:nvSpPr>
        <p:spPr>
          <a:xfrm>
            <a:off x="677334" y="224287"/>
            <a:ext cx="10676466" cy="1188877"/>
          </a:xfrm>
        </p:spPr>
        <p:txBody>
          <a:bodyPr>
            <a:normAutofit fontScale="90000"/>
          </a:bodyPr>
          <a:lstStyle/>
          <a:p>
            <a:r>
              <a:rPr lang="en-US" sz="2400" b="1"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PRACTICAL ASPECTS OF SURVEILLANCE, MANAGEMENT CONTROL </a:t>
            </a:r>
            <a:r>
              <a:rPr lang="en-US" sz="2400" b="1">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AND  AUDIT</a:t>
            </a:r>
            <a:br>
              <a:rPr lang="en-US" sz="2400" b="1">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2400" b="1">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EXPECTATION </a:t>
            </a:r>
            <a:r>
              <a:rPr lang="en-US" sz="2400" b="1"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FOR EARLY DETECTION AND PREVENTION OF ALL SIZE FRAUD IN BANK.</a:t>
            </a:r>
            <a:br>
              <a:rPr lang="en-US" sz="2000" b="1"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endParaRPr lang="en-US" sz="2000" b="1" dirty="0">
              <a:solidFill>
                <a:srgbClr val="00B0F0"/>
              </a:solidFill>
            </a:endParaRPr>
          </a:p>
        </p:txBody>
      </p:sp>
      <p:sp>
        <p:nvSpPr>
          <p:cNvPr id="7" name="Content Placeholder 6">
            <a:extLst>
              <a:ext uri="{FF2B5EF4-FFF2-40B4-BE49-F238E27FC236}">
                <a16:creationId xmlns:a16="http://schemas.microsoft.com/office/drawing/2014/main" id="{F9A12E15-B5A3-B1A6-2F55-F5838F956CCC}"/>
              </a:ext>
            </a:extLst>
          </p:cNvPr>
          <p:cNvSpPr>
            <a:spLocks noGrp="1"/>
          </p:cNvSpPr>
          <p:nvPr>
            <p:ph idx="1"/>
          </p:nvPr>
        </p:nvSpPr>
        <p:spPr>
          <a:xfrm>
            <a:off x="838200" y="1413164"/>
            <a:ext cx="10515600" cy="5079711"/>
          </a:xfrm>
        </p:spPr>
        <p:txBody>
          <a:bodyPr>
            <a:normAutofit fontScale="92500" lnSpcReduction="10000"/>
          </a:bodyPr>
          <a:lstStyle/>
          <a:p>
            <a:pPr algn="just"/>
            <a:r>
              <a:rPr lang="en-US" sz="2000" dirty="0">
                <a:effectLst/>
                <a:latin typeface="Calibri" panose="020F0502020204030204" pitchFamily="34" charset="0"/>
                <a:ea typeface="Calibri" panose="020F0502020204030204" pitchFamily="34" charset="0"/>
                <a:cs typeface="Times New Roman" panose="02020603050405020304" pitchFamily="18" charset="0"/>
              </a:rPr>
              <a:t>In the memory lane we recall corporate frauds like Satyam, Enron, Wells Fargo, WorldCom, Lehman Brothers Bank, Barings Bank either declaring insolvency and/or investors and stakeholders losing billions overnight, not to mention the protracted legal costs and court cases in various courts and countries.</a:t>
            </a:r>
          </a:p>
          <a:p>
            <a:pPr algn="just"/>
            <a:r>
              <a:rPr lang="en-US" sz="2000" dirty="0">
                <a:effectLst/>
                <a:latin typeface="Calibri" panose="020F0502020204030204" pitchFamily="34" charset="0"/>
                <a:ea typeface="Calibri" panose="020F0502020204030204" pitchFamily="34" charset="0"/>
                <a:cs typeface="Times New Roman" panose="02020603050405020304" pitchFamily="18" charset="0"/>
              </a:rPr>
              <a:t>Indian Banking sector has witnessed increased reporting of frauds over the last many years. While advances account for a larger share in the total, with an expanding business and technology adoption and digital channels and products, collaboration with the technology providing vendors and platforms banks and customers have been frequently falling preys of the fraud schemes engineered by clever fraudsters besides sophisticated breaches in IT systems landing the banks losing money. </a:t>
            </a:r>
          </a:p>
          <a:p>
            <a:pPr algn="just"/>
            <a:r>
              <a:rPr lang="en-US" sz="2000" dirty="0">
                <a:effectLst/>
                <a:latin typeface="Calibri" panose="020F0502020204030204" pitchFamily="34" charset="0"/>
                <a:ea typeface="Calibri" panose="020F0502020204030204" pitchFamily="34" charset="0"/>
                <a:cs typeface="Times New Roman" panose="02020603050405020304" pitchFamily="18" charset="0"/>
              </a:rPr>
              <a:t>While losing hardly earned money is painful of its own, the inconvenience and harassment encountered due to fraudulent incidences either in physical or in digital interfaces none other from the trusty and faithful custodians service organizations like Bank and other Fis of national importance becomes more painful for the individuals, customers, other stakeholders and a menace to national assets. Fraud in the financial and other many important sectors of the economy is worldwide phenomena and regulatory authorities are concerned and continuously creating awareness among the public and adopting, upgrading checks and measures to limit the quantum of incidences through early detection, reporting, investigation, accountability, law enforcement and sealing. Many organization in private, public sectors and universities  of national and international stature have come up with fraud detection techniques, developing trained fraud examiners and application of AI based technology for detection and law enforcement</a:t>
            </a:r>
            <a:r>
              <a:rPr lang="en-US" sz="1000" dirty="0">
                <a:effectLst/>
                <a:latin typeface="Calibri" panose="020F0502020204030204" pitchFamily="34" charset="0"/>
                <a:ea typeface="Calibri" panose="020F0502020204030204" pitchFamily="34" charset="0"/>
                <a:cs typeface="Times New Roman" panose="02020603050405020304" pitchFamily="18" charset="0"/>
              </a:rPr>
              <a:t>..</a:t>
            </a:r>
          </a:p>
          <a:p>
            <a:endParaRPr lang="en-US" b="1" dirty="0"/>
          </a:p>
        </p:txBody>
      </p:sp>
    </p:spTree>
    <p:extLst>
      <p:ext uri="{BB962C8B-B14F-4D97-AF65-F5344CB8AC3E}">
        <p14:creationId xmlns:p14="http://schemas.microsoft.com/office/powerpoint/2010/main" val="3377536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91645-B83E-E4FD-4279-1416851B3894}"/>
              </a:ext>
            </a:extLst>
          </p:cNvPr>
          <p:cNvSpPr>
            <a:spLocks noGrp="1"/>
          </p:cNvSpPr>
          <p:nvPr>
            <p:ph type="title"/>
          </p:nvPr>
        </p:nvSpPr>
        <p:spPr>
          <a:xfrm>
            <a:off x="838200" y="365126"/>
            <a:ext cx="10515600" cy="315912"/>
          </a:xfrm>
        </p:spPr>
        <p:txBody>
          <a:bodyPr>
            <a:noAutofit/>
          </a:bodyPr>
          <a:lstStyle/>
          <a:p>
            <a:r>
              <a:rPr lang="en-US" sz="3200" dirty="0">
                <a:solidFill>
                  <a:srgbClr val="00B050"/>
                </a:solidFill>
              </a:rPr>
              <a:t>Surveillance, Regulation and Management Control  </a:t>
            </a:r>
            <a:r>
              <a:rPr lang="en-US" sz="2400" dirty="0">
                <a:solidFill>
                  <a:srgbClr val="00B050"/>
                </a:solidFill>
              </a:rPr>
              <a:t>(SRMC)</a:t>
            </a:r>
          </a:p>
        </p:txBody>
      </p:sp>
      <p:sp>
        <p:nvSpPr>
          <p:cNvPr id="3" name="Content Placeholder 2">
            <a:extLst>
              <a:ext uri="{FF2B5EF4-FFF2-40B4-BE49-F238E27FC236}">
                <a16:creationId xmlns:a16="http://schemas.microsoft.com/office/drawing/2014/main" id="{C3D3BE70-43AB-DA2D-0C20-737A25A85A31}"/>
              </a:ext>
            </a:extLst>
          </p:cNvPr>
          <p:cNvSpPr>
            <a:spLocks noGrp="1"/>
          </p:cNvSpPr>
          <p:nvPr>
            <p:ph idx="1"/>
          </p:nvPr>
        </p:nvSpPr>
        <p:spPr>
          <a:xfrm>
            <a:off x="838200" y="1088967"/>
            <a:ext cx="10515600" cy="5220999"/>
          </a:xfrm>
        </p:spPr>
        <p:txBody>
          <a:bodyPr>
            <a:normAutofit fontScale="92500" lnSpcReduction="10000"/>
          </a:bodyPr>
          <a:lstStyle/>
          <a:p>
            <a:pPr marL="0" marR="47625" indent="0" algn="just">
              <a:spcBef>
                <a:spcPts val="375"/>
              </a:spcBef>
              <a:spcAft>
                <a:spcPts val="600"/>
              </a:spcAft>
              <a:buNone/>
            </a:pPr>
            <a:r>
              <a:rPr lang="en-US" sz="2200" b="1" u="sng" dirty="0">
                <a:solidFill>
                  <a:srgbClr val="00B0F0"/>
                </a:solidFill>
                <a:effectLst/>
                <a:latin typeface="Arial" panose="020B0604020202020204" pitchFamily="34" charset="0"/>
                <a:ea typeface="Times New Roman" panose="02020603050405020304" pitchFamily="18" charset="0"/>
              </a:rPr>
              <a:t>Reserve Bank of India Directions for providing a framework to banks enabling them :</a:t>
            </a:r>
            <a:endParaRPr lang="en-US" sz="2200" dirty="0">
              <a:effectLst/>
              <a:latin typeface="Times New Roman" panose="02020603050405020304" pitchFamily="18" charset="0"/>
              <a:ea typeface="Times New Roman" panose="02020603050405020304" pitchFamily="18" charset="0"/>
            </a:endParaRPr>
          </a:p>
          <a:p>
            <a:pPr marL="342900" marR="47625" lvl="0" indent="-342900" algn="just">
              <a:spcBef>
                <a:spcPts val="375"/>
              </a:spcBef>
              <a:spcAft>
                <a:spcPts val="600"/>
              </a:spcAft>
              <a:buFont typeface="Calibri" panose="020F0502020204030204" pitchFamily="34" charset="0"/>
              <a:buChar char="•"/>
            </a:pPr>
            <a:r>
              <a:rPr lang="en-US" sz="1800" dirty="0">
                <a:solidFill>
                  <a:srgbClr val="000000"/>
                </a:solidFill>
                <a:effectLst/>
                <a:latin typeface="Arial" panose="020B0604020202020204" pitchFamily="34" charset="0"/>
                <a:ea typeface="Calibri" panose="020F0502020204030204" pitchFamily="34" charset="0"/>
              </a:rPr>
              <a:t>To detect and report frauds early</a:t>
            </a:r>
            <a:endParaRPr lang="en-US" sz="1800" dirty="0">
              <a:effectLst/>
              <a:latin typeface="Times New Roman" panose="02020603050405020304" pitchFamily="18" charset="0"/>
              <a:ea typeface="Calibri" panose="020F0502020204030204" pitchFamily="34" charset="0"/>
            </a:endParaRPr>
          </a:p>
          <a:p>
            <a:pPr marL="342900" marR="47625" lvl="0" indent="-342900" algn="just">
              <a:spcBef>
                <a:spcPts val="375"/>
              </a:spcBef>
              <a:spcAft>
                <a:spcPts val="600"/>
              </a:spcAft>
              <a:buFont typeface="Calibri" panose="020F0502020204030204" pitchFamily="34" charset="0"/>
              <a:buChar char="•"/>
            </a:pPr>
            <a:r>
              <a:rPr lang="en-US" sz="1800" dirty="0">
                <a:solidFill>
                  <a:srgbClr val="000000"/>
                </a:solidFill>
                <a:effectLst/>
                <a:latin typeface="Arial" panose="020B0604020202020204" pitchFamily="34" charset="0"/>
                <a:ea typeface="Calibri" panose="020F0502020204030204" pitchFamily="34" charset="0"/>
              </a:rPr>
              <a:t>Taking timely consequent actions</a:t>
            </a:r>
            <a:endParaRPr lang="en-US" sz="1800" dirty="0">
              <a:effectLst/>
              <a:latin typeface="Times New Roman" panose="02020603050405020304" pitchFamily="18" charset="0"/>
              <a:ea typeface="Calibri" panose="020F0502020204030204" pitchFamily="34" charset="0"/>
            </a:endParaRPr>
          </a:p>
          <a:p>
            <a:pPr marL="342900" marR="47625" lvl="0" indent="-342900" algn="just">
              <a:spcBef>
                <a:spcPts val="375"/>
              </a:spcBef>
              <a:spcAft>
                <a:spcPts val="600"/>
              </a:spcAft>
              <a:buFont typeface="Calibri" panose="020F0502020204030204" pitchFamily="34" charset="0"/>
              <a:buChar char="•"/>
            </a:pPr>
            <a:r>
              <a:rPr lang="en-US" sz="1800" dirty="0">
                <a:solidFill>
                  <a:srgbClr val="000000"/>
                </a:solidFill>
                <a:effectLst/>
                <a:latin typeface="Arial" panose="020B0604020202020204" pitchFamily="34" charset="0"/>
                <a:ea typeface="Calibri" panose="020F0502020204030204" pitchFamily="34" charset="0"/>
              </a:rPr>
              <a:t>Reporting to the Investigative agencies</a:t>
            </a:r>
            <a:endParaRPr lang="en-US" sz="1800" dirty="0">
              <a:effectLst/>
              <a:latin typeface="Times New Roman" panose="02020603050405020304" pitchFamily="18" charset="0"/>
              <a:ea typeface="Calibri" panose="020F0502020204030204" pitchFamily="34" charset="0"/>
            </a:endParaRPr>
          </a:p>
          <a:p>
            <a:pPr marL="342900" marR="47625" lvl="0" indent="-342900" algn="just">
              <a:spcBef>
                <a:spcPts val="375"/>
              </a:spcBef>
              <a:spcAft>
                <a:spcPts val="600"/>
              </a:spcAft>
              <a:buFont typeface="Calibri" panose="020F0502020204030204" pitchFamily="34" charset="0"/>
              <a:buChar char="•"/>
            </a:pPr>
            <a:r>
              <a:rPr lang="en-US" sz="1800" dirty="0">
                <a:solidFill>
                  <a:srgbClr val="000000"/>
                </a:solidFill>
                <a:effectLst/>
                <a:latin typeface="Arial" panose="020B0604020202020204" pitchFamily="34" charset="0"/>
                <a:ea typeface="Calibri" panose="020F0502020204030204" pitchFamily="34" charset="0"/>
              </a:rPr>
              <a:t>Fraudsters are brought to book early, </a:t>
            </a:r>
            <a:endParaRPr lang="en-US" sz="1800" dirty="0">
              <a:effectLst/>
              <a:latin typeface="Times New Roman" panose="02020603050405020304" pitchFamily="18" charset="0"/>
              <a:ea typeface="Calibri" panose="020F0502020204030204" pitchFamily="34" charset="0"/>
            </a:endParaRPr>
          </a:p>
          <a:p>
            <a:pPr marL="342900" marR="47625" lvl="0" indent="-342900" algn="just">
              <a:spcBef>
                <a:spcPts val="375"/>
              </a:spcBef>
              <a:spcAft>
                <a:spcPts val="600"/>
              </a:spcAft>
              <a:buFont typeface="Calibri" panose="020F0502020204030204" pitchFamily="34" charset="0"/>
              <a:buChar char="•"/>
            </a:pPr>
            <a:r>
              <a:rPr lang="en-US" sz="1800" dirty="0">
                <a:solidFill>
                  <a:srgbClr val="000000"/>
                </a:solidFill>
                <a:effectLst/>
                <a:latin typeface="Arial" panose="020B0604020202020204" pitchFamily="34" charset="0"/>
                <a:ea typeface="Calibri" panose="020F0502020204030204" pitchFamily="34" charset="0"/>
              </a:rPr>
              <a:t>Examining staff accountability</a:t>
            </a:r>
            <a:endParaRPr lang="en-US" sz="1800" dirty="0">
              <a:effectLst/>
              <a:latin typeface="Times New Roman" panose="02020603050405020304" pitchFamily="18" charset="0"/>
              <a:ea typeface="Calibri" panose="020F0502020204030204" pitchFamily="34" charset="0"/>
            </a:endParaRPr>
          </a:p>
          <a:p>
            <a:pPr marL="342900" marR="47625" lvl="0" indent="-342900" algn="just">
              <a:spcBef>
                <a:spcPts val="375"/>
              </a:spcBef>
              <a:spcAft>
                <a:spcPts val="600"/>
              </a:spcAft>
              <a:buFont typeface="Calibri" panose="020F0502020204030204" pitchFamily="34" charset="0"/>
              <a:buChar char="•"/>
            </a:pPr>
            <a:r>
              <a:rPr lang="en-US" sz="1800" dirty="0">
                <a:solidFill>
                  <a:srgbClr val="000000"/>
                </a:solidFill>
                <a:effectLst/>
                <a:latin typeface="Arial" panose="020B0604020202020204" pitchFamily="34" charset="0"/>
                <a:ea typeface="Calibri" panose="020F0502020204030204" pitchFamily="34" charset="0"/>
              </a:rPr>
              <a:t>Do effective fraud risk management.</a:t>
            </a:r>
          </a:p>
          <a:p>
            <a:pPr marL="342900" marR="47625" lvl="0" indent="-342900" algn="just">
              <a:spcBef>
                <a:spcPts val="375"/>
              </a:spcBef>
              <a:spcAft>
                <a:spcPts val="600"/>
              </a:spcAft>
              <a:buFont typeface="Calibri" panose="020F0502020204030204" pitchFamily="34" charset="0"/>
              <a:buChar char="•"/>
            </a:pPr>
            <a:endParaRPr lang="en-US" sz="1800" dirty="0">
              <a:effectLst/>
              <a:latin typeface="Times New Roman" panose="02020603050405020304" pitchFamily="18" charset="0"/>
              <a:ea typeface="Calibri" panose="020F0502020204030204" pitchFamily="34" charset="0"/>
            </a:endParaRPr>
          </a:p>
          <a:p>
            <a:pPr marL="0" marR="47625" indent="0" algn="just">
              <a:spcBef>
                <a:spcPts val="375"/>
              </a:spcBef>
              <a:spcAft>
                <a:spcPts val="600"/>
              </a:spcAft>
              <a:buNone/>
            </a:pPr>
            <a:r>
              <a:rPr lang="en-US" sz="1900" dirty="0">
                <a:solidFill>
                  <a:srgbClr val="000000"/>
                </a:solidFill>
                <a:effectLst/>
                <a:latin typeface="Arial" panose="020B0604020202020204" pitchFamily="34" charset="0"/>
                <a:ea typeface="Times New Roman" panose="02020603050405020304" pitchFamily="18" charset="0"/>
              </a:rPr>
              <a:t>Enabling for faster dissemination of information by the RBI to banks on the details of frauds, unscrupulous borrowers and related parties, based on banks’ reporting so that necessary safeguards / preventive measures by way of appropriate procedures and internal checks may be introduced and caution exercised while dealing with such parties by banks.</a:t>
            </a:r>
          </a:p>
          <a:p>
            <a:pPr marL="0" marR="47625" indent="0" algn="just">
              <a:spcBef>
                <a:spcPts val="375"/>
              </a:spcBef>
              <a:spcAft>
                <a:spcPts val="600"/>
              </a:spcAft>
              <a:buNone/>
            </a:pPr>
            <a:endParaRPr lang="en-US" sz="1900" dirty="0">
              <a:effectLst/>
              <a:latin typeface="Times New Roman" panose="02020603050405020304" pitchFamily="18" charset="0"/>
              <a:ea typeface="Times New Roman" panose="02020603050405020304" pitchFamily="18" charset="0"/>
            </a:endParaRPr>
          </a:p>
          <a:p>
            <a:pPr marL="0" marR="47625" indent="0" algn="just">
              <a:spcBef>
                <a:spcPts val="375"/>
              </a:spcBef>
              <a:spcAft>
                <a:spcPts val="600"/>
              </a:spcAft>
              <a:buNone/>
            </a:pPr>
            <a:r>
              <a:rPr lang="en-US" sz="1800" dirty="0">
                <a:solidFill>
                  <a:srgbClr val="000000"/>
                </a:solidFill>
                <a:effectLst/>
                <a:latin typeface="Arial" panose="020B0604020202020204" pitchFamily="34" charset="0"/>
                <a:ea typeface="Times New Roman" panose="02020603050405020304" pitchFamily="18" charset="0"/>
              </a:rPr>
              <a:t>The CMD/CEOs directed- to focus on the </a:t>
            </a:r>
            <a:r>
              <a:rPr lang="en-US" sz="1800" dirty="0">
                <a:solidFill>
                  <a:srgbClr val="FF0000"/>
                </a:solidFill>
                <a:effectLst/>
                <a:latin typeface="Arial" panose="020B0604020202020204" pitchFamily="34" charset="0"/>
                <a:ea typeface="Times New Roman" panose="02020603050405020304" pitchFamily="18" charset="0"/>
              </a:rPr>
              <a:t>"Fraud Prevention and Management Function" </a:t>
            </a:r>
            <a:r>
              <a:rPr lang="en-US" sz="1800" dirty="0">
                <a:solidFill>
                  <a:srgbClr val="000000"/>
                </a:solidFill>
                <a:effectLst/>
                <a:latin typeface="Arial" panose="020B0604020202020204" pitchFamily="34" charset="0"/>
                <a:ea typeface="Times New Roman" panose="02020603050405020304" pitchFamily="18" charset="0"/>
              </a:rPr>
              <a:t>to enable, among others, </a:t>
            </a:r>
            <a:r>
              <a:rPr lang="en-US" sz="1800" dirty="0">
                <a:solidFill>
                  <a:srgbClr val="FF0000"/>
                </a:solidFill>
                <a:effectLst/>
                <a:latin typeface="Arial" panose="020B0604020202020204" pitchFamily="34" charset="0"/>
                <a:ea typeface="Times New Roman" panose="02020603050405020304" pitchFamily="18" charset="0"/>
              </a:rPr>
              <a:t>effective investigation of fraud cases and prompt as well as accurate reporting </a:t>
            </a:r>
            <a:r>
              <a:rPr lang="en-US" sz="1800" dirty="0">
                <a:solidFill>
                  <a:srgbClr val="000000"/>
                </a:solidFill>
                <a:effectLst/>
                <a:latin typeface="Arial" panose="020B0604020202020204" pitchFamily="34" charset="0"/>
                <a:ea typeface="Times New Roman" panose="02020603050405020304" pitchFamily="18" charset="0"/>
              </a:rPr>
              <a:t>to appropriate regulatory and law enforcement authorities including Reserve Bank of India.</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772687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DFF6F-E91A-970D-23C5-45DAA3C5392C}"/>
              </a:ext>
            </a:extLst>
          </p:cNvPr>
          <p:cNvSpPr>
            <a:spLocks noGrp="1"/>
          </p:cNvSpPr>
          <p:nvPr>
            <p:ph type="title"/>
          </p:nvPr>
        </p:nvSpPr>
        <p:spPr>
          <a:xfrm>
            <a:off x="838200" y="365126"/>
            <a:ext cx="10515600" cy="582526"/>
          </a:xfrm>
        </p:spPr>
        <p:txBody>
          <a:bodyPr>
            <a:normAutofit/>
          </a:bodyPr>
          <a:lstStyle/>
          <a:p>
            <a:r>
              <a:rPr lang="en-US" sz="2800" dirty="0">
                <a:solidFill>
                  <a:srgbClr val="00B050"/>
                </a:solidFill>
              </a:rPr>
              <a:t>SRMC</a:t>
            </a:r>
          </a:p>
        </p:txBody>
      </p:sp>
      <p:sp>
        <p:nvSpPr>
          <p:cNvPr id="3" name="Content Placeholder 2">
            <a:extLst>
              <a:ext uri="{FF2B5EF4-FFF2-40B4-BE49-F238E27FC236}">
                <a16:creationId xmlns:a16="http://schemas.microsoft.com/office/drawing/2014/main" id="{97C28E6E-F06F-B3E7-47B6-7F0C9B95536E}"/>
              </a:ext>
            </a:extLst>
          </p:cNvPr>
          <p:cNvSpPr>
            <a:spLocks noGrp="1"/>
          </p:cNvSpPr>
          <p:nvPr>
            <p:ph idx="1"/>
          </p:nvPr>
        </p:nvSpPr>
        <p:spPr>
          <a:xfrm>
            <a:off x="838200" y="1180407"/>
            <a:ext cx="10515600" cy="4996556"/>
          </a:xfrm>
        </p:spPr>
        <p:txBody>
          <a:bodyPr>
            <a:normAutofit/>
          </a:bodyPr>
          <a:lstStyle/>
          <a:p>
            <a:pPr marL="0" marR="47625" indent="0" algn="just">
              <a:spcBef>
                <a:spcPts val="375"/>
              </a:spcBef>
              <a:spcAft>
                <a:spcPts val="600"/>
              </a:spcAft>
              <a:buNone/>
            </a:pPr>
            <a:r>
              <a:rPr lang="en-US" sz="1800" dirty="0">
                <a:solidFill>
                  <a:srgbClr val="000000"/>
                </a:solidFill>
                <a:effectLst/>
                <a:latin typeface="Arial" panose="020B0604020202020204" pitchFamily="34" charset="0"/>
                <a:ea typeface="Times New Roman" panose="02020603050405020304" pitchFamily="18" charset="0"/>
              </a:rPr>
              <a:t>The fraud risk management, </a:t>
            </a:r>
            <a:r>
              <a:rPr lang="en-US" sz="1800" dirty="0">
                <a:solidFill>
                  <a:srgbClr val="FF0000"/>
                </a:solidFill>
                <a:effectLst/>
                <a:latin typeface="Arial" panose="020B0604020202020204" pitchFamily="34" charset="0"/>
                <a:ea typeface="Times New Roman" panose="02020603050405020304" pitchFamily="18" charset="0"/>
              </a:rPr>
              <a:t>fraud monitoring and fraud investigation function must be owned by the bank's CEO, Audit Committee of the Board and the Special Committee of the Board.</a:t>
            </a:r>
          </a:p>
          <a:p>
            <a:pPr marL="0" marR="47625" indent="0" algn="just">
              <a:spcBef>
                <a:spcPts val="375"/>
              </a:spcBef>
              <a:spcAft>
                <a:spcPts val="600"/>
              </a:spcAft>
              <a:buNone/>
            </a:pPr>
            <a:endParaRPr lang="en-US" sz="1800" dirty="0">
              <a:effectLst/>
              <a:latin typeface="Times New Roman" panose="02020603050405020304" pitchFamily="18" charset="0"/>
              <a:ea typeface="Times New Roman" panose="02020603050405020304" pitchFamily="18" charset="0"/>
            </a:endParaRPr>
          </a:p>
          <a:p>
            <a:pPr marL="0" marR="47625" indent="0" algn="just">
              <a:spcBef>
                <a:spcPts val="375"/>
              </a:spcBef>
              <a:spcAft>
                <a:spcPts val="600"/>
              </a:spcAft>
              <a:buNone/>
            </a:pPr>
            <a:r>
              <a:rPr lang="en-US" sz="1800" dirty="0">
                <a:solidFill>
                  <a:srgbClr val="000000"/>
                </a:solidFill>
                <a:effectLst/>
                <a:latin typeface="Arial" panose="020B0604020202020204" pitchFamily="34" charset="0"/>
                <a:ea typeface="Times New Roman" panose="02020603050405020304" pitchFamily="18" charset="0"/>
              </a:rPr>
              <a:t>Banks with the approval of their respective Boards, </a:t>
            </a:r>
            <a:r>
              <a:rPr lang="en-US" sz="1800" dirty="0">
                <a:solidFill>
                  <a:srgbClr val="FF0000"/>
                </a:solidFill>
                <a:effectLst/>
                <a:latin typeface="Arial" panose="020B0604020202020204" pitchFamily="34" charset="0"/>
                <a:ea typeface="Times New Roman" panose="02020603050405020304" pitchFamily="18" charset="0"/>
              </a:rPr>
              <a:t>shall frame internal policy for fraud risk management and fraud investigation function, </a:t>
            </a:r>
            <a:r>
              <a:rPr lang="en-US" sz="1800" dirty="0">
                <a:solidFill>
                  <a:srgbClr val="000000"/>
                </a:solidFill>
                <a:effectLst/>
                <a:latin typeface="Arial" panose="020B0604020202020204" pitchFamily="34" charset="0"/>
                <a:ea typeface="Times New Roman" panose="02020603050405020304" pitchFamily="18" charset="0"/>
              </a:rPr>
              <a:t>based on the governance standards relating to the ownership of the function and accountability resting on defined and dedicated organizational set up and operating processes.</a:t>
            </a:r>
          </a:p>
          <a:p>
            <a:pPr marL="0" marR="47625" indent="0" algn="just">
              <a:spcBef>
                <a:spcPts val="375"/>
              </a:spcBef>
              <a:spcAft>
                <a:spcPts val="600"/>
              </a:spcAft>
              <a:buNone/>
            </a:pPr>
            <a:endParaRPr lang="en-US" sz="1800" dirty="0">
              <a:effectLst/>
              <a:latin typeface="Times New Roman" panose="02020603050405020304" pitchFamily="18" charset="0"/>
              <a:ea typeface="Times New Roman" panose="02020603050405020304" pitchFamily="18" charset="0"/>
            </a:endParaRPr>
          </a:p>
          <a:p>
            <a:pPr marL="0" marR="47625" indent="0" algn="just">
              <a:spcBef>
                <a:spcPts val="375"/>
              </a:spcBef>
              <a:spcAft>
                <a:spcPts val="600"/>
              </a:spcAft>
              <a:buNone/>
            </a:pPr>
            <a:r>
              <a:rPr lang="en-US" sz="1800" dirty="0">
                <a:solidFill>
                  <a:srgbClr val="FF0000"/>
                </a:solidFill>
                <a:effectLst/>
                <a:latin typeface="Arial" panose="020B0604020202020204" pitchFamily="34" charset="0"/>
                <a:ea typeface="Times New Roman" panose="02020603050405020304" pitchFamily="18" charset="0"/>
              </a:rPr>
              <a:t>Banks shall send the Fraud Monitoring Returns</a:t>
            </a:r>
            <a:r>
              <a:rPr lang="en-US" sz="1800" u="sng" baseline="30000" dirty="0">
                <a:solidFill>
                  <a:srgbClr val="FF0000"/>
                </a:solidFill>
                <a:effectLst/>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1</a:t>
            </a:r>
            <a:r>
              <a:rPr lang="en-US" sz="1800" dirty="0">
                <a:solidFill>
                  <a:srgbClr val="FF0000"/>
                </a:solidFill>
                <a:effectLst/>
                <a:latin typeface="Arial" panose="020B0604020202020204" pitchFamily="34" charset="0"/>
                <a:ea typeface="Times New Roman" panose="02020603050405020304" pitchFamily="18" charset="0"/>
              </a:rPr>
              <a:t> (FMR) through the XBRL system. </a:t>
            </a:r>
            <a:r>
              <a:rPr lang="en-US" sz="1800" dirty="0">
                <a:solidFill>
                  <a:srgbClr val="000000"/>
                </a:solidFill>
                <a:effectLst/>
                <a:latin typeface="Arial" panose="020B0604020202020204" pitchFamily="34" charset="0"/>
                <a:ea typeface="Times New Roman" panose="02020603050405020304" pitchFamily="18" charset="0"/>
              </a:rPr>
              <a:t>Banks should specifically nominate an official of the rank of General Manager who will be responsible for submitting all the returns referred to in this circular.</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225631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5DA3B-1B61-233A-4C68-320E03596DB2}"/>
              </a:ext>
            </a:extLst>
          </p:cNvPr>
          <p:cNvSpPr>
            <a:spLocks noGrp="1"/>
          </p:cNvSpPr>
          <p:nvPr>
            <p:ph type="title"/>
          </p:nvPr>
        </p:nvSpPr>
        <p:spPr>
          <a:xfrm>
            <a:off x="838200" y="365125"/>
            <a:ext cx="10515600" cy="457835"/>
          </a:xfrm>
        </p:spPr>
        <p:txBody>
          <a:bodyPr>
            <a:noAutofit/>
          </a:bodyPr>
          <a:lstStyle/>
          <a:p>
            <a:r>
              <a:rPr lang="en-US" sz="2800" dirty="0">
                <a:solidFill>
                  <a:srgbClr val="00B050"/>
                </a:solidFill>
              </a:rPr>
              <a:t>SRMC</a:t>
            </a:r>
          </a:p>
        </p:txBody>
      </p:sp>
      <p:sp>
        <p:nvSpPr>
          <p:cNvPr id="3" name="Content Placeholder 2">
            <a:extLst>
              <a:ext uri="{FF2B5EF4-FFF2-40B4-BE49-F238E27FC236}">
                <a16:creationId xmlns:a16="http://schemas.microsoft.com/office/drawing/2014/main" id="{17A87DF1-60F3-9586-C445-EC14B68F1C7E}"/>
              </a:ext>
            </a:extLst>
          </p:cNvPr>
          <p:cNvSpPr>
            <a:spLocks noGrp="1"/>
          </p:cNvSpPr>
          <p:nvPr>
            <p:ph idx="1"/>
          </p:nvPr>
        </p:nvSpPr>
        <p:spPr>
          <a:xfrm>
            <a:off x="838200" y="822960"/>
            <a:ext cx="10515600" cy="5602778"/>
          </a:xfrm>
        </p:spPr>
        <p:txBody>
          <a:bodyPr>
            <a:normAutofit fontScale="92500" lnSpcReduction="20000"/>
          </a:bodyPr>
          <a:lstStyle/>
          <a:p>
            <a:pPr marL="47625" marR="47625" algn="just">
              <a:spcBef>
                <a:spcPts val="375"/>
              </a:spcBef>
              <a:spcAft>
                <a:spcPts val="600"/>
              </a:spcAft>
            </a:pPr>
            <a:r>
              <a:rPr lang="en-US" sz="1800" b="1" dirty="0">
                <a:solidFill>
                  <a:srgbClr val="000000"/>
                </a:solidFill>
                <a:effectLst/>
                <a:latin typeface="Arial" panose="020B0604020202020204" pitchFamily="34" charset="0"/>
                <a:ea typeface="Times New Roman" panose="02020603050405020304" pitchFamily="18" charset="0"/>
              </a:rPr>
              <a:t>Classification of Frauds : ( Based on IPC)</a:t>
            </a:r>
            <a:endParaRPr lang="en-US" sz="1800" dirty="0">
              <a:effectLst/>
              <a:latin typeface="Times New Roman" panose="02020603050405020304" pitchFamily="18" charset="0"/>
              <a:ea typeface="Times New Roman" panose="02020603050405020304" pitchFamily="18" charset="0"/>
            </a:endParaRPr>
          </a:p>
          <a:p>
            <a:pPr marL="0" marR="47625" indent="0" algn="just">
              <a:spcBef>
                <a:spcPts val="375"/>
              </a:spcBef>
              <a:spcAft>
                <a:spcPts val="600"/>
              </a:spcAft>
              <a:buNone/>
            </a:pPr>
            <a:r>
              <a:rPr lang="en-US" sz="1800" dirty="0">
                <a:solidFill>
                  <a:srgbClr val="000000"/>
                </a:solidFill>
                <a:effectLst/>
                <a:latin typeface="Arial" panose="020B0604020202020204" pitchFamily="34" charset="0"/>
                <a:ea typeface="Times New Roman" panose="02020603050405020304" pitchFamily="18" charset="0"/>
              </a:rPr>
              <a:t>In order to have uniformity in reporting, frauds have been classified as under, based mainly on the provisions of the Indian Penal Code:</a:t>
            </a:r>
            <a:endParaRPr lang="en-US" sz="1800" dirty="0">
              <a:effectLst/>
              <a:latin typeface="Times New Roman" panose="02020603050405020304" pitchFamily="18" charset="0"/>
              <a:ea typeface="Times New Roman" panose="02020603050405020304" pitchFamily="18" charset="0"/>
            </a:endParaRPr>
          </a:p>
          <a:p>
            <a:pPr marL="342900" marR="47625" lvl="0" indent="-342900" algn="just">
              <a:spcBef>
                <a:spcPts val="375"/>
              </a:spcBef>
              <a:spcAft>
                <a:spcPts val="600"/>
              </a:spcAft>
              <a:buFont typeface="+mj-lt"/>
              <a:buAutoNum type="alphaLcPeriod"/>
              <a:tabLst>
                <a:tab pos="457200" algn="l"/>
              </a:tabLst>
            </a:pPr>
            <a:r>
              <a:rPr lang="en-US" sz="1800" dirty="0">
                <a:solidFill>
                  <a:srgbClr val="000000"/>
                </a:solidFill>
                <a:effectLst/>
                <a:latin typeface="Arial" panose="020B0604020202020204" pitchFamily="34" charset="0"/>
                <a:ea typeface="Times New Roman" panose="02020603050405020304" pitchFamily="18" charset="0"/>
              </a:rPr>
              <a:t>Misappropriation and criminal breach of trust.</a:t>
            </a:r>
            <a:endParaRPr lang="en-US" sz="1800" dirty="0">
              <a:effectLst/>
              <a:latin typeface="Times New Roman" panose="02020603050405020304" pitchFamily="18" charset="0"/>
              <a:ea typeface="Times New Roman" panose="02020603050405020304" pitchFamily="18" charset="0"/>
            </a:endParaRPr>
          </a:p>
          <a:p>
            <a:pPr marL="342900" marR="47625" lvl="0" indent="-342900" algn="just">
              <a:spcBef>
                <a:spcPts val="375"/>
              </a:spcBef>
              <a:spcAft>
                <a:spcPts val="600"/>
              </a:spcAft>
              <a:buFont typeface="+mj-lt"/>
              <a:buAutoNum type="alphaLcPeriod"/>
              <a:tabLst>
                <a:tab pos="457200" algn="l"/>
              </a:tabLst>
            </a:pPr>
            <a:r>
              <a:rPr lang="en-US" sz="1800" dirty="0">
                <a:solidFill>
                  <a:srgbClr val="000000"/>
                </a:solidFill>
                <a:effectLst/>
                <a:latin typeface="Arial" panose="020B0604020202020204" pitchFamily="34" charset="0"/>
                <a:ea typeface="Times New Roman" panose="02020603050405020304" pitchFamily="18" charset="0"/>
              </a:rPr>
              <a:t>Fraudulent encashment through forged instruments, manipulation of books of account or through fictitious accounts and conversion of property.</a:t>
            </a:r>
            <a:endParaRPr lang="en-US" sz="1800" dirty="0">
              <a:effectLst/>
              <a:latin typeface="Times New Roman" panose="02020603050405020304" pitchFamily="18" charset="0"/>
              <a:ea typeface="Times New Roman" panose="02020603050405020304" pitchFamily="18" charset="0"/>
            </a:endParaRPr>
          </a:p>
          <a:p>
            <a:pPr marL="342900" marR="47625" lvl="0" indent="-342900" algn="just">
              <a:spcBef>
                <a:spcPts val="375"/>
              </a:spcBef>
              <a:spcAft>
                <a:spcPts val="600"/>
              </a:spcAft>
              <a:buFont typeface="+mj-lt"/>
              <a:buAutoNum type="alphaLcPeriod"/>
              <a:tabLst>
                <a:tab pos="457200" algn="l"/>
              </a:tabLst>
            </a:pPr>
            <a:r>
              <a:rPr lang="en-US" sz="1800" dirty="0">
                <a:solidFill>
                  <a:srgbClr val="000000"/>
                </a:solidFill>
                <a:effectLst/>
                <a:latin typeface="Arial" panose="020B0604020202020204" pitchFamily="34" charset="0"/>
                <a:ea typeface="Times New Roman" panose="02020603050405020304" pitchFamily="18" charset="0"/>
              </a:rPr>
              <a:t>Unauthorized credit facilities extended for reward or for illegal gratification.</a:t>
            </a:r>
            <a:endParaRPr lang="en-US" sz="1800" dirty="0">
              <a:effectLst/>
              <a:latin typeface="Times New Roman" panose="02020603050405020304" pitchFamily="18" charset="0"/>
              <a:ea typeface="Times New Roman" panose="02020603050405020304" pitchFamily="18" charset="0"/>
            </a:endParaRPr>
          </a:p>
          <a:p>
            <a:pPr marL="342900" marR="47625" lvl="0" indent="-342900" algn="just">
              <a:spcBef>
                <a:spcPts val="375"/>
              </a:spcBef>
              <a:spcAft>
                <a:spcPts val="600"/>
              </a:spcAft>
              <a:buFont typeface="+mj-lt"/>
              <a:buAutoNum type="alphaLcPeriod"/>
              <a:tabLst>
                <a:tab pos="457200" algn="l"/>
              </a:tabLst>
            </a:pPr>
            <a:r>
              <a:rPr lang="en-US" sz="1800" dirty="0">
                <a:solidFill>
                  <a:srgbClr val="00B0F0"/>
                </a:solidFill>
                <a:effectLst/>
                <a:latin typeface="Arial" panose="020B0604020202020204" pitchFamily="34" charset="0"/>
                <a:ea typeface="Times New Roman" panose="02020603050405020304" pitchFamily="18" charset="0"/>
              </a:rPr>
              <a:t>Cash shortages.</a:t>
            </a:r>
            <a:endParaRPr lang="en-US" sz="1800" dirty="0">
              <a:solidFill>
                <a:srgbClr val="00B0F0"/>
              </a:solidFill>
              <a:effectLst/>
              <a:latin typeface="Times New Roman" panose="02020603050405020304" pitchFamily="18" charset="0"/>
              <a:ea typeface="Times New Roman" panose="02020603050405020304" pitchFamily="18" charset="0"/>
            </a:endParaRPr>
          </a:p>
          <a:p>
            <a:pPr marL="342900" marR="47625" lvl="0" indent="-342900" algn="just">
              <a:spcBef>
                <a:spcPts val="375"/>
              </a:spcBef>
              <a:spcAft>
                <a:spcPts val="600"/>
              </a:spcAft>
              <a:buFont typeface="+mj-lt"/>
              <a:buAutoNum type="alphaLcPeriod"/>
              <a:tabLst>
                <a:tab pos="457200" algn="l"/>
              </a:tabLst>
            </a:pPr>
            <a:r>
              <a:rPr lang="en-US" sz="1800" dirty="0">
                <a:solidFill>
                  <a:srgbClr val="000000"/>
                </a:solidFill>
                <a:effectLst/>
                <a:latin typeface="Arial" panose="020B0604020202020204" pitchFamily="34" charset="0"/>
                <a:ea typeface="Times New Roman" panose="02020603050405020304" pitchFamily="18" charset="0"/>
              </a:rPr>
              <a:t>Cheating and forgery.</a:t>
            </a:r>
            <a:endParaRPr lang="en-US" sz="1800" dirty="0">
              <a:effectLst/>
              <a:latin typeface="Times New Roman" panose="02020603050405020304" pitchFamily="18" charset="0"/>
              <a:ea typeface="Times New Roman" panose="02020603050405020304" pitchFamily="18" charset="0"/>
            </a:endParaRPr>
          </a:p>
          <a:p>
            <a:pPr marL="342900" marR="47625" lvl="0" indent="-342900" algn="just">
              <a:spcBef>
                <a:spcPts val="375"/>
              </a:spcBef>
              <a:spcAft>
                <a:spcPts val="600"/>
              </a:spcAft>
              <a:buFont typeface="+mj-lt"/>
              <a:buAutoNum type="alphaLcPeriod"/>
              <a:tabLst>
                <a:tab pos="457200" algn="l"/>
              </a:tabLst>
            </a:pPr>
            <a:r>
              <a:rPr lang="en-US" sz="1800" dirty="0">
                <a:solidFill>
                  <a:srgbClr val="00B0F0"/>
                </a:solidFill>
                <a:effectLst/>
                <a:latin typeface="Arial" panose="020B0604020202020204" pitchFamily="34" charset="0"/>
                <a:ea typeface="Times New Roman" panose="02020603050405020304" pitchFamily="18" charset="0"/>
              </a:rPr>
              <a:t>Fraudulent transactions involving foreign exchange</a:t>
            </a:r>
            <a:endParaRPr lang="en-US" sz="1800" dirty="0">
              <a:solidFill>
                <a:srgbClr val="00B0F0"/>
              </a:solidFill>
              <a:effectLst/>
              <a:latin typeface="Times New Roman" panose="02020603050405020304" pitchFamily="18" charset="0"/>
              <a:ea typeface="Times New Roman" panose="02020603050405020304" pitchFamily="18" charset="0"/>
            </a:endParaRPr>
          </a:p>
          <a:p>
            <a:pPr marL="342900" marR="47625" lvl="0" indent="-342900" algn="just">
              <a:spcBef>
                <a:spcPts val="375"/>
              </a:spcBef>
              <a:spcAft>
                <a:spcPts val="600"/>
              </a:spcAft>
              <a:buFont typeface="+mj-lt"/>
              <a:buAutoNum type="alphaLcPeriod"/>
              <a:tabLst>
                <a:tab pos="457200" algn="l"/>
              </a:tabLst>
            </a:pPr>
            <a:r>
              <a:rPr lang="en-US" sz="1800" dirty="0">
                <a:solidFill>
                  <a:srgbClr val="000000"/>
                </a:solidFill>
                <a:effectLst/>
                <a:latin typeface="Arial" panose="020B0604020202020204" pitchFamily="34" charset="0"/>
                <a:ea typeface="Times New Roman" panose="02020603050405020304" pitchFamily="18" charset="0"/>
              </a:rPr>
              <a:t>Any other type of fraud not coming under the specific heads as above.</a:t>
            </a:r>
            <a:endParaRPr lang="en-US" sz="1800" dirty="0">
              <a:effectLst/>
              <a:latin typeface="Times New Roman" panose="02020603050405020304" pitchFamily="18" charset="0"/>
              <a:ea typeface="Times New Roman" panose="02020603050405020304" pitchFamily="18" charset="0"/>
            </a:endParaRPr>
          </a:p>
          <a:p>
            <a:pPr marL="0" marR="47625" indent="0" algn="just">
              <a:spcBef>
                <a:spcPts val="375"/>
              </a:spcBef>
              <a:spcAft>
                <a:spcPts val="600"/>
              </a:spcAft>
              <a:buNone/>
            </a:pPr>
            <a:endParaRPr lang="en-US" sz="1800" dirty="0">
              <a:solidFill>
                <a:srgbClr val="000000"/>
              </a:solidFill>
              <a:effectLst/>
              <a:latin typeface="Arial" panose="020B0604020202020204" pitchFamily="34" charset="0"/>
              <a:ea typeface="Times New Roman" panose="02020603050405020304" pitchFamily="18" charset="0"/>
            </a:endParaRPr>
          </a:p>
          <a:p>
            <a:pPr marL="0" marR="47625" indent="0" algn="just">
              <a:spcBef>
                <a:spcPts val="375"/>
              </a:spcBef>
              <a:spcAft>
                <a:spcPts val="600"/>
              </a:spcAft>
              <a:buNone/>
            </a:pPr>
            <a:r>
              <a:rPr lang="en-US" sz="1800" dirty="0">
                <a:solidFill>
                  <a:srgbClr val="000000"/>
                </a:solidFill>
                <a:effectLst/>
                <a:latin typeface="Arial" panose="020B0604020202020204" pitchFamily="34" charset="0"/>
                <a:ea typeface="Times New Roman" panose="02020603050405020304" pitchFamily="18" charset="0"/>
              </a:rPr>
              <a:t>As regards cases under </a:t>
            </a:r>
            <a:r>
              <a:rPr lang="en-US" sz="1800" dirty="0">
                <a:solidFill>
                  <a:srgbClr val="FF0000"/>
                </a:solidFill>
                <a:effectLst/>
                <a:latin typeface="Arial" panose="020B0604020202020204" pitchFamily="34" charset="0"/>
                <a:ea typeface="Times New Roman" panose="02020603050405020304" pitchFamily="18" charset="0"/>
              </a:rPr>
              <a:t>d) and f) </a:t>
            </a:r>
            <a:r>
              <a:rPr lang="en-US" sz="1800" dirty="0">
                <a:solidFill>
                  <a:srgbClr val="000000"/>
                </a:solidFill>
                <a:effectLst/>
                <a:latin typeface="Arial" panose="020B0604020202020204" pitchFamily="34" charset="0"/>
                <a:ea typeface="Times New Roman" panose="02020603050405020304" pitchFamily="18" charset="0"/>
              </a:rPr>
              <a:t>above cash shortages resulting from </a:t>
            </a:r>
            <a:r>
              <a:rPr lang="en-US" sz="1800" dirty="0">
                <a:solidFill>
                  <a:srgbClr val="00B0F0"/>
                </a:solidFill>
                <a:effectLst/>
                <a:latin typeface="Arial" panose="020B0604020202020204" pitchFamily="34" charset="0"/>
                <a:ea typeface="Times New Roman" panose="02020603050405020304" pitchFamily="18" charset="0"/>
              </a:rPr>
              <a:t>negligence and fraudulent forex transactions involving irregularities / violation of regulations have also to be reported as fraud if the intention to cheat/defraud is suspected or proved. </a:t>
            </a:r>
          </a:p>
          <a:p>
            <a:pPr marL="0" marR="47625" indent="0" algn="just">
              <a:spcBef>
                <a:spcPts val="375"/>
              </a:spcBef>
              <a:spcAft>
                <a:spcPts val="600"/>
              </a:spcAft>
              <a:buNone/>
            </a:pPr>
            <a:r>
              <a:rPr lang="en-US" sz="1800" dirty="0">
                <a:solidFill>
                  <a:srgbClr val="000000"/>
                </a:solidFill>
                <a:effectLst/>
                <a:latin typeface="Arial" panose="020B0604020202020204" pitchFamily="34" charset="0"/>
                <a:ea typeface="Times New Roman" panose="02020603050405020304" pitchFamily="18" charset="0"/>
              </a:rPr>
              <a:t>Notwithstanding the above, the following cases shall be treated as fraud and reported accordingly:</a:t>
            </a:r>
          </a:p>
          <a:p>
            <a:pPr marL="342900" marR="47625" lvl="0" indent="-342900" algn="just">
              <a:spcBef>
                <a:spcPts val="375"/>
              </a:spcBef>
              <a:spcAft>
                <a:spcPts val="600"/>
              </a:spcAft>
              <a:buFont typeface="+mj-lt"/>
              <a:buAutoNum type="alphaLcPeriod"/>
              <a:tabLst>
                <a:tab pos="457200" algn="l"/>
              </a:tabLst>
            </a:pPr>
            <a:r>
              <a:rPr lang="en-US" sz="1800" dirty="0">
                <a:solidFill>
                  <a:srgbClr val="000000"/>
                </a:solidFill>
                <a:effectLst/>
                <a:latin typeface="Arial" panose="020B0604020202020204" pitchFamily="34" charset="0"/>
                <a:ea typeface="Times New Roman" panose="02020603050405020304" pitchFamily="18" charset="0"/>
              </a:rPr>
              <a:t>cases of cash shortage more than ₹ 10,000/-, (including at ATMs) and</a:t>
            </a:r>
            <a:endParaRPr lang="en-US" sz="1800" dirty="0">
              <a:effectLst/>
              <a:latin typeface="Times New Roman" panose="02020603050405020304" pitchFamily="18" charset="0"/>
              <a:ea typeface="Times New Roman" panose="02020603050405020304" pitchFamily="18" charset="0"/>
            </a:endParaRPr>
          </a:p>
          <a:p>
            <a:pPr marL="342900" marR="47625" lvl="0" indent="-342900" algn="just">
              <a:spcBef>
                <a:spcPts val="375"/>
              </a:spcBef>
              <a:spcAft>
                <a:spcPts val="600"/>
              </a:spcAft>
              <a:buFont typeface="+mj-lt"/>
              <a:buAutoNum type="alphaLcPeriod"/>
              <a:tabLst>
                <a:tab pos="457200" algn="l"/>
              </a:tabLst>
            </a:pPr>
            <a:r>
              <a:rPr lang="en-US" sz="1800" dirty="0">
                <a:solidFill>
                  <a:srgbClr val="000000"/>
                </a:solidFill>
                <a:effectLst/>
                <a:latin typeface="Arial" panose="020B0604020202020204" pitchFamily="34" charset="0"/>
                <a:ea typeface="Times New Roman" panose="02020603050405020304" pitchFamily="18" charset="0"/>
              </a:rPr>
              <a:t>cases of cash shortage more than ₹ 5,000/- if detected by management / auditor/ inspecting officer and not reported on the day of occurrence by the persons handling cash</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813472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F649C-D51B-9BB2-9E7B-419E51C7C6A3}"/>
              </a:ext>
            </a:extLst>
          </p:cNvPr>
          <p:cNvSpPr>
            <a:spLocks noGrp="1"/>
          </p:cNvSpPr>
          <p:nvPr>
            <p:ph type="title"/>
          </p:nvPr>
        </p:nvSpPr>
        <p:spPr>
          <a:xfrm>
            <a:off x="838200" y="365126"/>
            <a:ext cx="10515600" cy="315912"/>
          </a:xfrm>
        </p:spPr>
        <p:txBody>
          <a:bodyPr>
            <a:noAutofit/>
          </a:bodyPr>
          <a:lstStyle/>
          <a:p>
            <a:r>
              <a:rPr lang="en-US" sz="2800" dirty="0">
                <a:solidFill>
                  <a:srgbClr val="00B050"/>
                </a:solidFill>
              </a:rPr>
              <a:t>SRM</a:t>
            </a:r>
            <a:endParaRPr lang="en-US" sz="2800" dirty="0"/>
          </a:p>
        </p:txBody>
      </p:sp>
      <p:sp>
        <p:nvSpPr>
          <p:cNvPr id="3" name="Content Placeholder 2">
            <a:extLst>
              <a:ext uri="{FF2B5EF4-FFF2-40B4-BE49-F238E27FC236}">
                <a16:creationId xmlns:a16="http://schemas.microsoft.com/office/drawing/2014/main" id="{727AAE4A-4FCC-FE87-66D6-CE138B743E01}"/>
              </a:ext>
            </a:extLst>
          </p:cNvPr>
          <p:cNvSpPr>
            <a:spLocks noGrp="1"/>
          </p:cNvSpPr>
          <p:nvPr>
            <p:ph idx="1"/>
          </p:nvPr>
        </p:nvSpPr>
        <p:spPr>
          <a:xfrm>
            <a:off x="838200" y="922713"/>
            <a:ext cx="10515600" cy="5254250"/>
          </a:xfrm>
        </p:spPr>
        <p:txBody>
          <a:bodyPr>
            <a:normAutofit fontScale="92500" lnSpcReduction="20000"/>
          </a:bodyPr>
          <a:lstStyle/>
          <a:p>
            <a:pPr marL="47625" marR="47625" algn="just">
              <a:spcBef>
                <a:spcPts val="375"/>
              </a:spcBef>
              <a:spcAft>
                <a:spcPts val="600"/>
              </a:spcAft>
            </a:pPr>
            <a:r>
              <a:rPr lang="en-US" sz="1800" b="1" dirty="0">
                <a:solidFill>
                  <a:srgbClr val="002060"/>
                </a:solidFill>
                <a:effectLst/>
                <a:latin typeface="Arial" panose="020B0604020202020204" pitchFamily="34" charset="0"/>
                <a:ea typeface="Times New Roman" panose="02020603050405020304" pitchFamily="18" charset="0"/>
              </a:rPr>
              <a:t>Central Fraud Registry (CFR)</a:t>
            </a:r>
            <a:endParaRPr lang="en-US" sz="1800" dirty="0">
              <a:solidFill>
                <a:srgbClr val="002060"/>
              </a:solidFill>
              <a:effectLst/>
              <a:latin typeface="Times New Roman" panose="02020603050405020304" pitchFamily="18" charset="0"/>
              <a:ea typeface="Times New Roman" panose="02020603050405020304" pitchFamily="18" charset="0"/>
            </a:endParaRPr>
          </a:p>
          <a:p>
            <a:pPr marL="0" marR="47625" indent="0" algn="just">
              <a:spcBef>
                <a:spcPts val="375"/>
              </a:spcBef>
              <a:spcAft>
                <a:spcPts val="600"/>
              </a:spcAft>
              <a:buNone/>
            </a:pPr>
            <a:r>
              <a:rPr lang="en-US" sz="1800" dirty="0">
                <a:solidFill>
                  <a:srgbClr val="2E75B6"/>
                </a:solidFill>
                <a:effectLst/>
                <a:latin typeface="Arial" panose="020B0604020202020204" pitchFamily="34" charset="0"/>
                <a:ea typeface="Times New Roman" panose="02020603050405020304" pitchFamily="18" charset="0"/>
              </a:rPr>
              <a:t>A Central Fraud Registry (CFR) based on the Fraud Monitoring Returns, filed by the banks and the select FIs, including the updates thereof, has been made available, for which banks have been given access through user-ids and password. CFR is a web-based and searchable database. Banks are advised to make full use of the CFR for </a:t>
            </a:r>
            <a:r>
              <a:rPr lang="en-US" sz="1800" u="sng" dirty="0">
                <a:solidFill>
                  <a:srgbClr val="FF0000"/>
                </a:solidFill>
                <a:effectLst/>
                <a:latin typeface="Arial" panose="020B0604020202020204" pitchFamily="34" charset="0"/>
                <a:ea typeface="Times New Roman" panose="02020603050405020304" pitchFamily="18" charset="0"/>
              </a:rPr>
              <a:t>timely identification, control, reporting and mitigation of fraud risk. </a:t>
            </a:r>
            <a:r>
              <a:rPr lang="en-US" sz="1800" dirty="0">
                <a:solidFill>
                  <a:srgbClr val="2E75B6"/>
                </a:solidFill>
                <a:effectLst/>
                <a:latin typeface="Arial" panose="020B0604020202020204" pitchFamily="34" charset="0"/>
                <a:ea typeface="Times New Roman" panose="02020603050405020304" pitchFamily="18" charset="0"/>
              </a:rPr>
              <a:t>Banks are also advised to put in place proper systems and procedure to ensure that the information available in </a:t>
            </a:r>
            <a:r>
              <a:rPr lang="en-US" sz="1800" dirty="0">
                <a:solidFill>
                  <a:srgbClr val="FF0000"/>
                </a:solidFill>
                <a:effectLst/>
                <a:latin typeface="Arial" panose="020B0604020202020204" pitchFamily="34" charset="0"/>
                <a:ea typeface="Times New Roman" panose="02020603050405020304" pitchFamily="18" charset="0"/>
              </a:rPr>
              <a:t>CFR is made use as a part of the credit risk governance and fraud risk management.</a:t>
            </a:r>
            <a:endParaRPr lang="en-US" sz="1800" dirty="0">
              <a:solidFill>
                <a:srgbClr val="FF0000"/>
              </a:solidFill>
              <a:effectLst/>
              <a:latin typeface="Times New Roman" panose="02020603050405020304" pitchFamily="18" charset="0"/>
              <a:ea typeface="Times New Roman" panose="02020603050405020304" pitchFamily="18" charset="0"/>
            </a:endParaRPr>
          </a:p>
          <a:p>
            <a:pPr marL="47625" marR="47625" algn="just">
              <a:spcBef>
                <a:spcPts val="375"/>
              </a:spcBef>
              <a:spcAft>
                <a:spcPts val="600"/>
              </a:spcAft>
            </a:pPr>
            <a:r>
              <a:rPr lang="en-US" sz="1800" b="1" dirty="0">
                <a:solidFill>
                  <a:srgbClr val="002060"/>
                </a:solidFill>
                <a:effectLst/>
                <a:latin typeface="Arial" panose="020B0604020202020204" pitchFamily="34" charset="0"/>
                <a:ea typeface="Times New Roman" panose="02020603050405020304" pitchFamily="18" charset="0"/>
              </a:rPr>
              <a:t>Reporting of frauds to Reserve Bank of India</a:t>
            </a:r>
            <a:endParaRPr lang="en-US" sz="1800" dirty="0">
              <a:solidFill>
                <a:srgbClr val="002060"/>
              </a:solidFill>
              <a:effectLst/>
              <a:latin typeface="Times New Roman" panose="02020603050405020304" pitchFamily="18" charset="0"/>
              <a:ea typeface="Times New Roman" panose="02020603050405020304" pitchFamily="18" charset="0"/>
            </a:endParaRPr>
          </a:p>
          <a:p>
            <a:pPr marL="342900" marR="47625" indent="-342900" algn="just">
              <a:spcBef>
                <a:spcPts val="375"/>
              </a:spcBef>
              <a:spcAft>
                <a:spcPts val="600"/>
              </a:spcAft>
              <a:buFont typeface="+mj-lt"/>
              <a:buAutoNum type="arabicPeriod"/>
            </a:pPr>
            <a:r>
              <a:rPr lang="en-US" sz="1800" dirty="0">
                <a:solidFill>
                  <a:srgbClr val="2E75B6"/>
                </a:solidFill>
                <a:effectLst/>
                <a:latin typeface="Arial" panose="020B0604020202020204" pitchFamily="34" charset="0"/>
                <a:ea typeface="Times New Roman" panose="02020603050405020304" pitchFamily="18" charset="0"/>
              </a:rPr>
              <a:t>Banks need to furnish </a:t>
            </a:r>
            <a:r>
              <a:rPr lang="en-US" sz="1800" dirty="0">
                <a:solidFill>
                  <a:srgbClr val="FF0000"/>
                </a:solidFill>
                <a:effectLst/>
                <a:latin typeface="Arial" panose="020B0604020202020204" pitchFamily="34" charset="0"/>
                <a:ea typeface="Times New Roman" panose="02020603050405020304" pitchFamily="18" charset="0"/>
              </a:rPr>
              <a:t>Fraud Monitoring Return (FMR) in individual fraud cases,</a:t>
            </a:r>
            <a:r>
              <a:rPr lang="en-US" sz="1800" dirty="0">
                <a:solidFill>
                  <a:srgbClr val="2E75B6"/>
                </a:solidFill>
                <a:effectLst/>
                <a:latin typeface="Arial" panose="020B0604020202020204" pitchFamily="34" charset="0"/>
                <a:ea typeface="Times New Roman" panose="02020603050405020304" pitchFamily="18" charset="0"/>
              </a:rPr>
              <a:t> irrespective of the amount involved, to RBI electronically using </a:t>
            </a:r>
            <a:r>
              <a:rPr lang="en-US" sz="1800" u="none" strike="noStrike" dirty="0">
                <a:solidFill>
                  <a:srgbClr val="2E75B6"/>
                </a:solidFill>
                <a:effectLst/>
                <a:latin typeface="Arial" panose="020B0604020202020204" pitchFamily="34" charset="0"/>
                <a:ea typeface="Times New Roman" panose="02020603050405020304" pitchFamily="18" charset="0"/>
                <a:hlinkClick r:id="rId2"/>
              </a:rPr>
              <a:t>FMR Application</a:t>
            </a:r>
            <a:r>
              <a:rPr lang="en-US" sz="1800" dirty="0">
                <a:solidFill>
                  <a:srgbClr val="2E75B6"/>
                </a:solidFill>
                <a:effectLst/>
                <a:latin typeface="Arial" panose="020B0604020202020204" pitchFamily="34" charset="0"/>
                <a:ea typeface="Times New Roman" panose="02020603050405020304" pitchFamily="18" charset="0"/>
              </a:rPr>
              <a:t> in XBRL System supplied to them </a:t>
            </a:r>
            <a:r>
              <a:rPr lang="en-US" sz="1800" u="sng" dirty="0">
                <a:solidFill>
                  <a:srgbClr val="2E75B6"/>
                </a:solidFill>
                <a:effectLst/>
                <a:latin typeface="Arial" panose="020B0604020202020204" pitchFamily="34" charset="0"/>
                <a:ea typeface="Times New Roman" panose="02020603050405020304" pitchFamily="18" charset="0"/>
              </a:rPr>
              <a:t>within three weeks from the date of detection.</a:t>
            </a:r>
            <a:endParaRPr lang="en-US" sz="1800" dirty="0">
              <a:effectLst/>
              <a:latin typeface="Times New Roman" panose="02020603050405020304" pitchFamily="18" charset="0"/>
              <a:ea typeface="Times New Roman" panose="02020603050405020304" pitchFamily="18" charset="0"/>
            </a:endParaRPr>
          </a:p>
          <a:p>
            <a:pPr marL="342900" marR="47625" indent="-342900" algn="just">
              <a:spcBef>
                <a:spcPts val="375"/>
              </a:spcBef>
              <a:spcAft>
                <a:spcPts val="600"/>
              </a:spcAft>
              <a:buFont typeface="+mj-lt"/>
              <a:buAutoNum type="arabicPeriod"/>
            </a:pPr>
            <a:r>
              <a:rPr lang="en-US" sz="1800" dirty="0">
                <a:solidFill>
                  <a:srgbClr val="2E75B6"/>
                </a:solidFill>
                <a:effectLst/>
                <a:latin typeface="Arial" panose="020B0604020202020204" pitchFamily="34" charset="0"/>
                <a:ea typeface="Times New Roman" panose="02020603050405020304" pitchFamily="18" charset="0"/>
              </a:rPr>
              <a:t>A monthly certificate, as per </a:t>
            </a:r>
            <a:r>
              <a:rPr lang="en-US" sz="1800" u="none" strike="noStrike" dirty="0">
                <a:solidFill>
                  <a:srgbClr val="2E75B6"/>
                </a:solidFill>
                <a:effectLst/>
                <a:latin typeface="Arial" panose="020B0604020202020204" pitchFamily="34" charset="0"/>
                <a:ea typeface="Times New Roman" panose="02020603050405020304" pitchFamily="18" charset="0"/>
                <a:hlinkClick r:id="rId3"/>
              </a:rPr>
              <a:t>Annex – I</a:t>
            </a:r>
            <a:r>
              <a:rPr lang="en-US" sz="1800" dirty="0">
                <a:solidFill>
                  <a:srgbClr val="2E75B6"/>
                </a:solidFill>
                <a:effectLst/>
                <a:latin typeface="Arial" panose="020B0604020202020204" pitchFamily="34" charset="0"/>
                <a:ea typeface="Times New Roman" panose="02020603050405020304" pitchFamily="18" charset="0"/>
              </a:rPr>
              <a:t>, (mentioning that soft copy of all the FMRs have been submitted to RBI) is to be submitted by the bank to CFMC, Bengaluru with a copy to the respective SSM of the bank, within seven days from the end of the month.</a:t>
            </a:r>
            <a:endParaRPr lang="en-US" sz="1800" dirty="0">
              <a:effectLst/>
              <a:latin typeface="Times New Roman" panose="02020603050405020304" pitchFamily="18" charset="0"/>
              <a:ea typeface="Times New Roman" panose="02020603050405020304" pitchFamily="18" charset="0"/>
            </a:endParaRPr>
          </a:p>
          <a:p>
            <a:pPr marL="342900" marR="47625" indent="-342900" algn="just">
              <a:spcBef>
                <a:spcPts val="375"/>
              </a:spcBef>
              <a:spcAft>
                <a:spcPts val="600"/>
              </a:spcAft>
              <a:buFont typeface="+mj-lt"/>
              <a:buAutoNum type="arabicPeriod"/>
            </a:pPr>
            <a:r>
              <a:rPr lang="en-US" sz="1800" dirty="0">
                <a:solidFill>
                  <a:srgbClr val="2E75B6"/>
                </a:solidFill>
                <a:effectLst/>
                <a:latin typeface="Arial" panose="020B0604020202020204" pitchFamily="34" charset="0"/>
                <a:ea typeface="Times New Roman" panose="02020603050405020304" pitchFamily="18" charset="0"/>
              </a:rPr>
              <a:t>Fraud reports should also be submitted in cases where central investigating agencies have initiated criminal proceedings </a:t>
            </a:r>
            <a:r>
              <a:rPr lang="en-US" sz="1800" dirty="0" err="1">
                <a:solidFill>
                  <a:srgbClr val="2E75B6"/>
                </a:solidFill>
                <a:effectLst/>
                <a:latin typeface="Arial" panose="020B0604020202020204" pitchFamily="34" charset="0"/>
                <a:ea typeface="Times New Roman" panose="02020603050405020304" pitchFamily="18" charset="0"/>
              </a:rPr>
              <a:t>suo</a:t>
            </a:r>
            <a:r>
              <a:rPr lang="en-US" sz="1800" dirty="0">
                <a:solidFill>
                  <a:srgbClr val="2E75B6"/>
                </a:solidFill>
                <a:effectLst/>
                <a:latin typeface="Arial" panose="020B0604020202020204" pitchFamily="34" charset="0"/>
                <a:ea typeface="Times New Roman" panose="02020603050405020304" pitchFamily="18" charset="0"/>
              </a:rPr>
              <a:t> moto and/or where the Reserve Bank has directed that such cases be reported as frauds.</a:t>
            </a:r>
            <a:endParaRPr lang="en-US" sz="1800" dirty="0">
              <a:effectLst/>
              <a:latin typeface="Times New Roman" panose="02020603050405020304" pitchFamily="18" charset="0"/>
              <a:ea typeface="Times New Roman" panose="02020603050405020304" pitchFamily="18" charset="0"/>
            </a:endParaRPr>
          </a:p>
          <a:p>
            <a:pPr marL="342900" marR="47625" indent="-342900" algn="just">
              <a:spcBef>
                <a:spcPts val="375"/>
              </a:spcBef>
              <a:spcAft>
                <a:spcPts val="600"/>
              </a:spcAft>
              <a:buFont typeface="+mj-lt"/>
              <a:buAutoNum type="arabicPeriod"/>
            </a:pPr>
            <a:r>
              <a:rPr lang="en-US" sz="1800" dirty="0">
                <a:solidFill>
                  <a:srgbClr val="2E75B6"/>
                </a:solidFill>
                <a:effectLst/>
                <a:latin typeface="Arial" panose="020B0604020202020204" pitchFamily="34" charset="0"/>
                <a:ea typeface="Times New Roman" panose="02020603050405020304" pitchFamily="18" charset="0"/>
              </a:rPr>
              <a:t>Banks may also report frauds perpetrated in their subsidiaries and affiliates/joint ventures in FMR format in hard copy only. In case the subsidiary/ affiliate/joint venture of the bank is an entity which is regulated by Reserve Bank of India and is independently required to report the cases of fraud to RBI in terms of guidelines applicable to that subsidiary/affiliate/joint venture, the parent bank need not furnish the hard copy of the FMR statement in respect of fraud cases detected at such subsidiary/affiliate/joint venture.</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036666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956FA-DEA1-B24C-078E-2D40228941AC}"/>
              </a:ext>
            </a:extLst>
          </p:cNvPr>
          <p:cNvSpPr>
            <a:spLocks noGrp="1"/>
          </p:cNvSpPr>
          <p:nvPr>
            <p:ph type="title"/>
          </p:nvPr>
        </p:nvSpPr>
        <p:spPr>
          <a:xfrm>
            <a:off x="838200" y="365126"/>
            <a:ext cx="10515600" cy="557588"/>
          </a:xfrm>
        </p:spPr>
        <p:txBody>
          <a:bodyPr>
            <a:normAutofit/>
          </a:bodyPr>
          <a:lstStyle/>
          <a:p>
            <a:r>
              <a:rPr lang="en-US" sz="2800" dirty="0">
                <a:solidFill>
                  <a:srgbClr val="00B050"/>
                </a:solidFill>
              </a:rPr>
              <a:t>SRMC</a:t>
            </a:r>
          </a:p>
        </p:txBody>
      </p:sp>
      <p:sp>
        <p:nvSpPr>
          <p:cNvPr id="3" name="Content Placeholder 2">
            <a:extLst>
              <a:ext uri="{FF2B5EF4-FFF2-40B4-BE49-F238E27FC236}">
                <a16:creationId xmlns:a16="http://schemas.microsoft.com/office/drawing/2014/main" id="{FBF0C385-D4C3-38C7-9F43-F84F16301407}"/>
              </a:ext>
            </a:extLst>
          </p:cNvPr>
          <p:cNvSpPr>
            <a:spLocks noGrp="1"/>
          </p:cNvSpPr>
          <p:nvPr>
            <p:ph idx="1"/>
          </p:nvPr>
        </p:nvSpPr>
        <p:spPr>
          <a:xfrm>
            <a:off x="838200" y="1163782"/>
            <a:ext cx="10515600" cy="5013181"/>
          </a:xfrm>
        </p:spPr>
        <p:txBody>
          <a:bodyPr>
            <a:normAutofit fontScale="55000" lnSpcReduction="20000"/>
          </a:bodyPr>
          <a:lstStyle/>
          <a:p>
            <a:pPr marL="514350" marR="47625" indent="-514350" algn="just">
              <a:spcBef>
                <a:spcPts val="375"/>
              </a:spcBef>
              <a:spcAft>
                <a:spcPts val="600"/>
              </a:spcAft>
              <a:buAutoNum type="arabicPeriod" startAt="4"/>
            </a:pPr>
            <a:r>
              <a:rPr lang="en-US" sz="2800" dirty="0">
                <a:solidFill>
                  <a:srgbClr val="2E75B6"/>
                </a:solidFill>
                <a:effectLst/>
                <a:latin typeface="Arial" panose="020B0604020202020204" pitchFamily="34" charset="0"/>
                <a:ea typeface="Times New Roman" panose="02020603050405020304" pitchFamily="18" charset="0"/>
              </a:rPr>
              <a:t>Banks (other than foreign banks) having overseas branches/offices should report all frauds perpetrated at such</a:t>
            </a:r>
          </a:p>
          <a:p>
            <a:pPr marL="0" marR="47625" indent="0" algn="just">
              <a:spcBef>
                <a:spcPts val="375"/>
              </a:spcBef>
              <a:spcAft>
                <a:spcPts val="600"/>
              </a:spcAft>
              <a:buNone/>
            </a:pPr>
            <a:r>
              <a:rPr lang="en-US" sz="2800" dirty="0">
                <a:solidFill>
                  <a:srgbClr val="2E75B6"/>
                </a:solidFill>
                <a:effectLst/>
                <a:latin typeface="Arial" panose="020B0604020202020204" pitchFamily="34" charset="0"/>
                <a:ea typeface="Times New Roman" panose="02020603050405020304" pitchFamily="18" charset="0"/>
              </a:rPr>
              <a:t>          branches/offices also to RBI.</a:t>
            </a:r>
          </a:p>
          <a:p>
            <a:pPr marL="514350" marR="47625" indent="-514350" algn="just">
              <a:spcBef>
                <a:spcPts val="375"/>
              </a:spcBef>
              <a:spcAft>
                <a:spcPts val="600"/>
              </a:spcAft>
              <a:buAutoNum type="arabicPeriod" startAt="5"/>
            </a:pPr>
            <a:r>
              <a:rPr lang="en-US" sz="2800" dirty="0">
                <a:solidFill>
                  <a:srgbClr val="FF0000"/>
                </a:solidFill>
                <a:effectLst/>
                <a:latin typeface="Arial" panose="020B0604020202020204" pitchFamily="34" charset="0"/>
                <a:ea typeface="Times New Roman" panose="02020603050405020304" pitchFamily="18" charset="0"/>
              </a:rPr>
              <a:t>In addition to the FMR, banks are required to furnish a Flash Report (FR) for frauds involving amounts of ₹500 million and above within a week of such frauds coming to the notice of the bank’s head office. </a:t>
            </a:r>
            <a:r>
              <a:rPr lang="en-US" sz="2800" dirty="0">
                <a:solidFill>
                  <a:srgbClr val="2E75B6"/>
                </a:solidFill>
                <a:effectLst/>
                <a:latin typeface="Arial" panose="020B0604020202020204" pitchFamily="34" charset="0"/>
                <a:ea typeface="Times New Roman" panose="02020603050405020304" pitchFamily="18" charset="0"/>
              </a:rPr>
              <a:t>The FR is to be furnished in the form of a DO letter addressed to the PCGM / CGM-in-Charge, DBS, RBI, Central Office, Mumbai with a copy to CFMC, Bengaluru. The FR, inter alia, should include amount involved, nature of fraud, modus operandi in brief, name of the branch/ office, names of parties involved, their constitution, names of proprietors / partners and directors, names of officials involved and lodging of complaint with police/CBI.</a:t>
            </a:r>
            <a:endParaRPr lang="en-US" sz="2800" dirty="0">
              <a:effectLst/>
              <a:latin typeface="Times New Roman" panose="02020603050405020304" pitchFamily="18" charset="0"/>
              <a:ea typeface="Times New Roman" panose="02020603050405020304" pitchFamily="18" charset="0"/>
            </a:endParaRPr>
          </a:p>
          <a:p>
            <a:pPr marL="514350" marR="47625" indent="-514350" algn="just">
              <a:spcBef>
                <a:spcPts val="375"/>
              </a:spcBef>
              <a:spcAft>
                <a:spcPts val="600"/>
              </a:spcAft>
              <a:buAutoNum type="arabicPeriod" startAt="6"/>
            </a:pPr>
            <a:r>
              <a:rPr lang="en-US" sz="2800" dirty="0">
                <a:solidFill>
                  <a:srgbClr val="2E75B6"/>
                </a:solidFill>
                <a:effectLst/>
                <a:latin typeface="Arial" panose="020B0604020202020204" pitchFamily="34" charset="0"/>
                <a:ea typeface="Times New Roman" panose="02020603050405020304" pitchFamily="18" charset="0"/>
              </a:rPr>
              <a:t>Further, banks are also required to furnish developments in the fraud case through the FMR Update </a:t>
            </a:r>
          </a:p>
          <a:p>
            <a:pPr marL="0" marR="47625" indent="0" algn="just">
              <a:spcBef>
                <a:spcPts val="375"/>
              </a:spcBef>
              <a:spcAft>
                <a:spcPts val="600"/>
              </a:spcAft>
              <a:buNone/>
            </a:pPr>
            <a:r>
              <a:rPr lang="en-US" sz="2800" dirty="0">
                <a:solidFill>
                  <a:srgbClr val="2E75B6"/>
                </a:solidFill>
                <a:effectLst/>
                <a:latin typeface="Arial" panose="020B0604020202020204" pitchFamily="34" charset="0"/>
                <a:ea typeface="Times New Roman" panose="02020603050405020304" pitchFamily="18" charset="0"/>
              </a:rPr>
              <a:t>          supplied to them in XBRL system.</a:t>
            </a:r>
            <a:endParaRPr lang="en-US" sz="2800" dirty="0">
              <a:effectLst/>
              <a:latin typeface="Times New Roman" panose="02020603050405020304" pitchFamily="18" charset="0"/>
              <a:ea typeface="Times New Roman" panose="02020603050405020304" pitchFamily="18" charset="0"/>
            </a:endParaRPr>
          </a:p>
          <a:p>
            <a:pPr marL="514350" marR="47625" indent="-514350" algn="just">
              <a:spcBef>
                <a:spcPts val="375"/>
              </a:spcBef>
              <a:spcAft>
                <a:spcPts val="600"/>
              </a:spcAft>
              <a:buAutoNum type="arabicPeriod" startAt="7"/>
            </a:pPr>
            <a:r>
              <a:rPr lang="en-US" sz="2800" dirty="0">
                <a:solidFill>
                  <a:srgbClr val="2E75B6"/>
                </a:solidFill>
                <a:effectLst/>
                <a:latin typeface="Arial" panose="020B0604020202020204" pitchFamily="34" charset="0"/>
                <a:ea typeface="Times New Roman" panose="02020603050405020304" pitchFamily="18" charset="0"/>
              </a:rPr>
              <a:t>All information to be furnished in FMR as the complete particulars on frauds perpetrated in the banks are </a:t>
            </a:r>
            <a:r>
              <a:rPr lang="en-US" sz="2800" dirty="0">
                <a:solidFill>
                  <a:srgbClr val="FF0000"/>
                </a:solidFill>
                <a:effectLst/>
                <a:latin typeface="Arial" panose="020B0604020202020204" pitchFamily="34" charset="0"/>
                <a:ea typeface="Times New Roman" panose="02020603050405020304" pitchFamily="18" charset="0"/>
              </a:rPr>
              <a:t>vital for monitoring and supervisory purposes and dissemination of information through Caution Advice / Central Fraud Registry (CFR), </a:t>
            </a:r>
            <a:r>
              <a:rPr lang="en-US" sz="2800" dirty="0">
                <a:solidFill>
                  <a:srgbClr val="2E75B6"/>
                </a:solidFill>
                <a:effectLst/>
                <a:latin typeface="Arial" panose="020B0604020202020204" pitchFamily="34" charset="0"/>
                <a:ea typeface="Times New Roman" panose="02020603050405020304" pitchFamily="18" charset="0"/>
              </a:rPr>
              <a:t>banks should ensure that the data furnished are complete/accurate and up-to-date. Incidentally, if no data is to be provided in respect of any of the items, or if details of any of the items are not available at the time of reporting of FMR return, the bank may indicate as “no particulars to be reported” or “details not available at present” etc. In such a situation, the banks have to collect the data and report the details invariably through </a:t>
            </a:r>
            <a:r>
              <a:rPr lang="en-US" sz="2800" u="none" strike="noStrike" dirty="0">
                <a:solidFill>
                  <a:srgbClr val="0000FF"/>
                </a:solidFill>
                <a:effectLst/>
                <a:latin typeface="Arial" panose="020B0604020202020204" pitchFamily="34" charset="0"/>
                <a:ea typeface="Times New Roman" panose="02020603050405020304" pitchFamily="18" charset="0"/>
                <a:hlinkClick r:id="rId2"/>
              </a:rPr>
              <a:t>FMR Update Application</a:t>
            </a:r>
            <a:r>
              <a:rPr lang="en-US" sz="2800" dirty="0">
                <a:solidFill>
                  <a:srgbClr val="008000"/>
                </a:solidFill>
                <a:effectLst/>
                <a:latin typeface="Arial" panose="020B0604020202020204" pitchFamily="34" charset="0"/>
                <a:ea typeface="Times New Roman" panose="02020603050405020304" pitchFamily="18" charset="0"/>
              </a:rPr>
              <a:t>.</a:t>
            </a:r>
          </a:p>
          <a:p>
            <a:pPr marL="514350" marR="47625" indent="-514350" algn="just">
              <a:spcBef>
                <a:spcPts val="375"/>
              </a:spcBef>
              <a:spcAft>
                <a:spcPts val="600"/>
              </a:spcAft>
              <a:buAutoNum type="arabicPeriod" startAt="7"/>
            </a:pPr>
            <a:endParaRPr lang="en-US" sz="2800" dirty="0">
              <a:effectLst/>
              <a:latin typeface="Times New Roman" panose="02020603050405020304" pitchFamily="18" charset="0"/>
              <a:ea typeface="Times New Roman" panose="02020603050405020304" pitchFamily="18" charset="0"/>
            </a:endParaRPr>
          </a:p>
          <a:p>
            <a:pPr marL="0" marR="47625" indent="0" algn="just">
              <a:spcBef>
                <a:spcPts val="375"/>
              </a:spcBef>
              <a:spcAft>
                <a:spcPts val="600"/>
              </a:spcAft>
              <a:buNone/>
            </a:pPr>
            <a:r>
              <a:rPr lang="en-US" sz="2800" dirty="0">
                <a:solidFill>
                  <a:srgbClr val="000000"/>
                </a:solidFill>
                <a:effectLst/>
                <a:latin typeface="Arial" panose="020B0604020202020204" pitchFamily="34" charset="0"/>
                <a:ea typeface="Times New Roman" panose="02020603050405020304" pitchFamily="18" charset="0"/>
              </a:rPr>
              <a:t>Central Fraud Monitoring Cell (CFMC), Department of Banking Supervision, Central Office located at Bengaluru</a:t>
            </a:r>
          </a:p>
          <a:p>
            <a:pPr marL="0" marR="47625" indent="0" algn="just">
              <a:spcBef>
                <a:spcPts val="375"/>
              </a:spcBef>
              <a:spcAft>
                <a:spcPts val="600"/>
              </a:spcAft>
              <a:buNone/>
            </a:pPr>
            <a:r>
              <a:rPr lang="en-US" sz="2800" dirty="0">
                <a:solidFill>
                  <a:srgbClr val="000000"/>
                </a:solidFill>
                <a:effectLst/>
                <a:latin typeface="Arial" panose="020B0604020202020204" pitchFamily="34" charset="0"/>
                <a:ea typeface="Times New Roman" panose="02020603050405020304" pitchFamily="18" charset="0"/>
              </a:rPr>
              <a:t>will </a:t>
            </a:r>
            <a:r>
              <a:rPr lang="en-US" sz="2800" dirty="0">
                <a:solidFill>
                  <a:srgbClr val="008000"/>
                </a:solidFill>
                <a:effectLst/>
                <a:latin typeface="Arial" panose="020B0604020202020204" pitchFamily="34" charset="0"/>
                <a:ea typeface="Times New Roman" panose="02020603050405020304" pitchFamily="18" charset="0"/>
              </a:rPr>
              <a:t>have</a:t>
            </a:r>
            <a:r>
              <a:rPr lang="en-US" sz="2800" dirty="0">
                <a:solidFill>
                  <a:srgbClr val="000000"/>
                </a:solidFill>
                <a:effectLst/>
                <a:latin typeface="Arial" panose="020B0604020202020204" pitchFamily="34" charset="0"/>
                <a:ea typeface="Times New Roman" panose="02020603050405020304" pitchFamily="18" charset="0"/>
              </a:rPr>
              <a:t> a </a:t>
            </a:r>
            <a:r>
              <a:rPr lang="en-US" sz="2800" dirty="0">
                <a:solidFill>
                  <a:srgbClr val="008000"/>
                </a:solidFill>
                <a:effectLst/>
                <a:latin typeface="Arial" panose="020B0604020202020204" pitchFamily="34" charset="0"/>
                <a:ea typeface="Times New Roman" panose="02020603050405020304" pitchFamily="18" charset="0"/>
              </a:rPr>
              <a:t>Record</a:t>
            </a:r>
            <a:r>
              <a:rPr lang="en-US" sz="2800" dirty="0">
                <a:solidFill>
                  <a:srgbClr val="000000"/>
                </a:solidFill>
                <a:effectLst/>
                <a:latin typeface="Arial" panose="020B0604020202020204" pitchFamily="34" charset="0"/>
                <a:ea typeface="Times New Roman" panose="02020603050405020304" pitchFamily="18" charset="0"/>
              </a:rPr>
              <a:t> of officers of all banks/Financial Institutions (FI) responsible for reporting of Frauds etc. </a:t>
            </a:r>
          </a:p>
          <a:p>
            <a:pPr marL="0" marR="47625" indent="0" algn="just">
              <a:spcBef>
                <a:spcPts val="375"/>
              </a:spcBef>
              <a:spcAft>
                <a:spcPts val="600"/>
              </a:spcAft>
              <a:buNone/>
            </a:pPr>
            <a:r>
              <a:rPr lang="en-US" sz="2800" dirty="0">
                <a:solidFill>
                  <a:srgbClr val="000000"/>
                </a:solidFill>
                <a:effectLst/>
                <a:latin typeface="Arial" panose="020B0604020202020204" pitchFamily="34" charset="0"/>
                <a:ea typeface="Times New Roman" panose="02020603050405020304" pitchFamily="18" charset="0"/>
              </a:rPr>
              <a:t>All banks/Financial Institutions should furnish to Department of Banking Supervision, Central Fraud Monitoring Cell,</a:t>
            </a:r>
          </a:p>
          <a:p>
            <a:pPr marL="0" marR="47625" indent="0" algn="just">
              <a:spcBef>
                <a:spcPts val="375"/>
              </a:spcBef>
              <a:spcAft>
                <a:spcPts val="600"/>
              </a:spcAft>
              <a:buNone/>
            </a:pPr>
            <a:r>
              <a:rPr lang="en-US" sz="2800" dirty="0">
                <a:solidFill>
                  <a:srgbClr val="000000"/>
                </a:solidFill>
                <a:effectLst/>
                <a:latin typeface="Arial" panose="020B0604020202020204" pitchFamily="34" charset="0"/>
                <a:ea typeface="Times New Roman" panose="02020603050405020304" pitchFamily="18" charset="0"/>
              </a:rPr>
              <a:t>Bengaluru any changes in the names of officials that will be necessary for inclusion in the </a:t>
            </a:r>
            <a:r>
              <a:rPr lang="en-US" sz="2800" dirty="0">
                <a:solidFill>
                  <a:srgbClr val="008000"/>
                </a:solidFill>
                <a:effectLst/>
                <a:latin typeface="Arial" panose="020B0604020202020204" pitchFamily="34" charset="0"/>
                <a:ea typeface="Times New Roman" panose="02020603050405020304" pitchFamily="18" charset="0"/>
              </a:rPr>
              <a:t>Record</a:t>
            </a:r>
            <a:r>
              <a:rPr lang="en-US" sz="2800" dirty="0">
                <a:solidFill>
                  <a:srgbClr val="000000"/>
                </a:solidFill>
                <a:effectLst/>
                <a:latin typeface="Arial" panose="020B0604020202020204" pitchFamily="34"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480144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E897B-A3BA-6C7B-31D0-AEE434F810C2}"/>
              </a:ext>
            </a:extLst>
          </p:cNvPr>
          <p:cNvSpPr>
            <a:spLocks noGrp="1"/>
          </p:cNvSpPr>
          <p:nvPr>
            <p:ph type="title"/>
          </p:nvPr>
        </p:nvSpPr>
        <p:spPr>
          <a:xfrm>
            <a:off x="838200" y="365125"/>
            <a:ext cx="10515600" cy="457835"/>
          </a:xfrm>
        </p:spPr>
        <p:txBody>
          <a:bodyPr>
            <a:noAutofit/>
          </a:bodyPr>
          <a:lstStyle/>
          <a:p>
            <a:r>
              <a:rPr lang="en-US" sz="2800" dirty="0">
                <a:solidFill>
                  <a:srgbClr val="00B050"/>
                </a:solidFill>
              </a:rPr>
              <a:t>SRMC</a:t>
            </a:r>
          </a:p>
        </p:txBody>
      </p:sp>
      <p:sp>
        <p:nvSpPr>
          <p:cNvPr id="3" name="Content Placeholder 2">
            <a:extLst>
              <a:ext uri="{FF2B5EF4-FFF2-40B4-BE49-F238E27FC236}">
                <a16:creationId xmlns:a16="http://schemas.microsoft.com/office/drawing/2014/main" id="{A0B44332-A492-EBA7-90AB-212AD66B1FE4}"/>
              </a:ext>
            </a:extLst>
          </p:cNvPr>
          <p:cNvSpPr>
            <a:spLocks noGrp="1"/>
          </p:cNvSpPr>
          <p:nvPr>
            <p:ph idx="1"/>
          </p:nvPr>
        </p:nvSpPr>
        <p:spPr>
          <a:xfrm>
            <a:off x="780011" y="997527"/>
            <a:ext cx="10515600" cy="5104621"/>
          </a:xfrm>
        </p:spPr>
        <p:txBody>
          <a:bodyPr>
            <a:normAutofit/>
          </a:bodyPr>
          <a:lstStyle/>
          <a:p>
            <a:pPr marL="0" marR="47625" indent="0" algn="just">
              <a:spcBef>
                <a:spcPts val="375"/>
              </a:spcBef>
              <a:spcAft>
                <a:spcPts val="600"/>
              </a:spcAft>
              <a:buNone/>
            </a:pPr>
            <a:r>
              <a:rPr lang="en-US" sz="1800" b="1" dirty="0">
                <a:solidFill>
                  <a:srgbClr val="00B0F0"/>
                </a:solidFill>
                <a:effectLst/>
                <a:latin typeface="Arial" panose="020B0604020202020204" pitchFamily="34" charset="0"/>
                <a:ea typeface="Times New Roman" panose="02020603050405020304" pitchFamily="18" charset="0"/>
              </a:rPr>
              <a:t>Loan Frauds - New Framework (RBI)</a:t>
            </a:r>
            <a:endParaRPr lang="en-US" sz="1800" dirty="0">
              <a:solidFill>
                <a:srgbClr val="00B0F0"/>
              </a:solidFill>
              <a:effectLst/>
              <a:latin typeface="Times New Roman" panose="02020603050405020304" pitchFamily="18" charset="0"/>
              <a:ea typeface="Times New Roman" panose="02020603050405020304" pitchFamily="18" charset="0"/>
            </a:endParaRPr>
          </a:p>
          <a:p>
            <a:pPr marL="47625" marR="47625" algn="just">
              <a:spcBef>
                <a:spcPts val="375"/>
              </a:spcBef>
              <a:spcAft>
                <a:spcPts val="600"/>
              </a:spcAft>
            </a:pPr>
            <a:r>
              <a:rPr lang="en-US" sz="1800" dirty="0">
                <a:solidFill>
                  <a:srgbClr val="000000"/>
                </a:solidFill>
                <a:effectLst/>
                <a:latin typeface="Arial" panose="020B0604020202020204" pitchFamily="34" charset="0"/>
                <a:ea typeface="Times New Roman" panose="02020603050405020304" pitchFamily="18" charset="0"/>
              </a:rPr>
              <a:t>Based on the recommendations of an Internal Working Group constituted by the Bank, a framework for dealing with loan frauds was put in place (vide </a:t>
            </a:r>
            <a:r>
              <a:rPr lang="en-US" sz="1800" u="none" strike="noStrike" dirty="0">
                <a:solidFill>
                  <a:srgbClr val="0000FF"/>
                </a:solidFill>
                <a:effectLst/>
                <a:latin typeface="Arial" panose="020B0604020202020204" pitchFamily="34" charset="0"/>
                <a:ea typeface="Times New Roman" panose="02020603050405020304" pitchFamily="18" charset="0"/>
                <a:hlinkClick r:id="rId2"/>
              </a:rPr>
              <a:t>circular DBS.CO.CFMC.BC.No.007/23.04.001/2014-15 dated May 7, 2015</a:t>
            </a:r>
            <a:r>
              <a:rPr lang="en-US" sz="1800" dirty="0">
                <a:solidFill>
                  <a:srgbClr val="000000"/>
                </a:solidFill>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47625" indent="0" algn="just">
              <a:spcBef>
                <a:spcPts val="375"/>
              </a:spcBef>
              <a:spcAft>
                <a:spcPts val="600"/>
              </a:spcAft>
              <a:buNone/>
            </a:pPr>
            <a:r>
              <a:rPr lang="en-US" sz="1800" b="1" dirty="0">
                <a:solidFill>
                  <a:srgbClr val="00B0F0"/>
                </a:solidFill>
                <a:effectLst/>
                <a:latin typeface="Arial" panose="020B0604020202020204" pitchFamily="34" charset="0"/>
                <a:ea typeface="Times New Roman" panose="02020603050405020304" pitchFamily="18" charset="0"/>
              </a:rPr>
              <a:t>Objective of the framework</a:t>
            </a:r>
            <a:endParaRPr lang="en-US" sz="1800" dirty="0">
              <a:solidFill>
                <a:srgbClr val="00B0F0"/>
              </a:solidFill>
              <a:effectLst/>
              <a:latin typeface="Times New Roman" panose="02020603050405020304" pitchFamily="18" charset="0"/>
              <a:ea typeface="Times New Roman" panose="02020603050405020304" pitchFamily="18" charset="0"/>
            </a:endParaRPr>
          </a:p>
          <a:p>
            <a:pPr marL="47625" marR="47625" algn="just">
              <a:spcBef>
                <a:spcPts val="375"/>
              </a:spcBef>
              <a:spcAft>
                <a:spcPts val="600"/>
              </a:spcAft>
            </a:pPr>
            <a:r>
              <a:rPr lang="en-US" sz="1800" dirty="0">
                <a:solidFill>
                  <a:srgbClr val="000000"/>
                </a:solidFill>
                <a:effectLst/>
                <a:latin typeface="Arial" panose="020B0604020202020204" pitchFamily="34" charset="0"/>
                <a:ea typeface="Times New Roman" panose="02020603050405020304" pitchFamily="18" charset="0"/>
              </a:rPr>
              <a:t>The objective of the framework is to direct the focus of banks on the aspects relating </a:t>
            </a:r>
            <a:r>
              <a:rPr lang="en-US" sz="1800" u="sng" dirty="0">
                <a:solidFill>
                  <a:srgbClr val="FF0000"/>
                </a:solidFill>
                <a:effectLst/>
                <a:latin typeface="Arial" panose="020B0604020202020204" pitchFamily="34" charset="0"/>
                <a:ea typeface="Times New Roman" panose="02020603050405020304" pitchFamily="18" charset="0"/>
              </a:rPr>
              <a:t>to prevention, early detection, prompt reporting to the RBI</a:t>
            </a:r>
            <a:r>
              <a:rPr lang="en-US" sz="1800" dirty="0">
                <a:solidFill>
                  <a:srgbClr val="FF0000"/>
                </a:solidFill>
                <a:effectLst/>
                <a:latin typeface="Arial" panose="020B0604020202020204" pitchFamily="34" charset="0"/>
                <a:ea typeface="Times New Roman" panose="02020603050405020304" pitchFamily="18" charset="0"/>
              </a:rPr>
              <a:t> </a:t>
            </a:r>
            <a:r>
              <a:rPr lang="en-US" sz="1800" dirty="0">
                <a:solidFill>
                  <a:srgbClr val="000000"/>
                </a:solidFill>
                <a:effectLst/>
                <a:latin typeface="Arial" panose="020B0604020202020204" pitchFamily="34" charset="0"/>
                <a:ea typeface="Times New Roman" panose="02020603050405020304" pitchFamily="18" charset="0"/>
              </a:rPr>
              <a:t>(for system level aggregation, monitoring &amp; dissemination) and </a:t>
            </a:r>
            <a:r>
              <a:rPr lang="en-US" sz="1800" dirty="0">
                <a:solidFill>
                  <a:srgbClr val="00B050"/>
                </a:solidFill>
                <a:effectLst/>
                <a:latin typeface="Arial" panose="020B0604020202020204" pitchFamily="34" charset="0"/>
                <a:ea typeface="Times New Roman" panose="02020603050405020304" pitchFamily="18" charset="0"/>
              </a:rPr>
              <a:t>the investigative agencies (for instituting criminal proceedings against the fraudulent borrowers) and timely initiation of the staff accountability proceedings (for determining negligence or connivance, if any) while ensuring that the normal conduct of business of the banks and their risk taking ability is not adversely impacted</a:t>
            </a:r>
            <a:r>
              <a:rPr lang="en-US" sz="1800" dirty="0">
                <a:solidFill>
                  <a:srgbClr val="000000"/>
                </a:solidFill>
                <a:effectLst/>
                <a:latin typeface="Arial" panose="020B0604020202020204" pitchFamily="34" charset="0"/>
                <a:ea typeface="Times New Roman" panose="02020603050405020304" pitchFamily="18" charset="0"/>
              </a:rPr>
              <a:t> and no new and onerous responsibilities are placed on the banks. In order to achieve this objective, </a:t>
            </a:r>
            <a:r>
              <a:rPr lang="en-US" sz="1800" u="sng" dirty="0">
                <a:solidFill>
                  <a:srgbClr val="C00000"/>
                </a:solidFill>
                <a:effectLst/>
                <a:latin typeface="Arial" panose="020B0604020202020204" pitchFamily="34" charset="0"/>
                <a:ea typeface="Times New Roman" panose="02020603050405020304" pitchFamily="18" charset="0"/>
              </a:rPr>
              <a:t>the framework has stipulated time lines with the action incumbent on a bank.</a:t>
            </a:r>
            <a:r>
              <a:rPr lang="en-US" sz="1800" dirty="0">
                <a:solidFill>
                  <a:srgbClr val="000000"/>
                </a:solidFill>
                <a:effectLst/>
                <a:latin typeface="Arial" panose="020B0604020202020204" pitchFamily="34" charset="0"/>
                <a:ea typeface="Times New Roman" panose="02020603050405020304" pitchFamily="18" charset="0"/>
              </a:rPr>
              <a:t> The time lines / stage wise actions in the loan life-cycle are expected to compress the total time taken by a bank to identify a fraud and aid more effective action by the law enforcement agencies. The early detection of Fraud and the necessary corrective action are important to reduce the quantum of loss which the continuance of the Fraud may entail.</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487963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1D5F9-D28C-F953-5616-FACF88B9D088}"/>
              </a:ext>
            </a:extLst>
          </p:cNvPr>
          <p:cNvSpPr>
            <a:spLocks noGrp="1"/>
          </p:cNvSpPr>
          <p:nvPr>
            <p:ph type="title"/>
          </p:nvPr>
        </p:nvSpPr>
        <p:spPr>
          <a:xfrm>
            <a:off x="838200" y="365125"/>
            <a:ext cx="10515600" cy="315912"/>
          </a:xfrm>
        </p:spPr>
        <p:txBody>
          <a:bodyPr>
            <a:noAutofit/>
          </a:bodyPr>
          <a:lstStyle/>
          <a:p>
            <a:r>
              <a:rPr lang="en-US" sz="2800" dirty="0">
                <a:solidFill>
                  <a:srgbClr val="00B050"/>
                </a:solidFill>
              </a:rPr>
              <a:t>SRMC</a:t>
            </a:r>
          </a:p>
        </p:txBody>
      </p:sp>
      <p:sp>
        <p:nvSpPr>
          <p:cNvPr id="3" name="Content Placeholder 2">
            <a:extLst>
              <a:ext uri="{FF2B5EF4-FFF2-40B4-BE49-F238E27FC236}">
                <a16:creationId xmlns:a16="http://schemas.microsoft.com/office/drawing/2014/main" id="{0393E539-1FB0-F736-3F5D-6F5C640AD71B}"/>
              </a:ext>
            </a:extLst>
          </p:cNvPr>
          <p:cNvSpPr>
            <a:spLocks noGrp="1"/>
          </p:cNvSpPr>
          <p:nvPr>
            <p:ph idx="1"/>
          </p:nvPr>
        </p:nvSpPr>
        <p:spPr>
          <a:xfrm>
            <a:off x="838200" y="906087"/>
            <a:ext cx="10515600" cy="5270876"/>
          </a:xfrm>
        </p:spPr>
        <p:txBody>
          <a:bodyPr>
            <a:normAutofit/>
          </a:bodyPr>
          <a:lstStyle/>
          <a:p>
            <a:pPr marL="47625" marR="47625" algn="just">
              <a:spcBef>
                <a:spcPts val="375"/>
              </a:spcBef>
              <a:spcAft>
                <a:spcPts val="600"/>
              </a:spcAft>
            </a:pPr>
            <a:r>
              <a:rPr lang="en-US" sz="1800" b="1" dirty="0">
                <a:solidFill>
                  <a:srgbClr val="000000"/>
                </a:solidFill>
                <a:effectLst/>
                <a:latin typeface="Arial" panose="020B0604020202020204" pitchFamily="34" charset="0"/>
                <a:ea typeface="Times New Roman" panose="02020603050405020304" pitchFamily="18" charset="0"/>
              </a:rPr>
              <a:t>Early Warning Signals (EWS) and Red Flagged Accounts (RFA)</a:t>
            </a:r>
            <a:endParaRPr lang="en-US" sz="1800" dirty="0">
              <a:effectLst/>
              <a:latin typeface="Times New Roman" panose="02020603050405020304" pitchFamily="18" charset="0"/>
              <a:ea typeface="Times New Roman" panose="02020603050405020304" pitchFamily="18" charset="0"/>
            </a:endParaRPr>
          </a:p>
          <a:p>
            <a:pPr marL="342900" marR="47625" lvl="0" indent="-342900" algn="just">
              <a:spcBef>
                <a:spcPts val="375"/>
              </a:spcBef>
              <a:spcAft>
                <a:spcPts val="600"/>
              </a:spcAft>
              <a:buFont typeface="+mj-lt"/>
              <a:buAutoNum type="arabicPeriod"/>
            </a:pPr>
            <a:r>
              <a:rPr lang="en-US" sz="1800" dirty="0">
                <a:solidFill>
                  <a:srgbClr val="000000"/>
                </a:solidFill>
                <a:effectLst/>
                <a:latin typeface="Arial" panose="020B0604020202020204" pitchFamily="34" charset="0"/>
                <a:ea typeface="Times New Roman" panose="02020603050405020304" pitchFamily="18" charset="0"/>
              </a:rPr>
              <a:t>A Red Flagged Account (RFA) is one </a:t>
            </a:r>
            <a:r>
              <a:rPr lang="en-US" sz="1800" u="sng" dirty="0">
                <a:solidFill>
                  <a:srgbClr val="000000"/>
                </a:solidFill>
                <a:effectLst/>
                <a:latin typeface="Arial" panose="020B0604020202020204" pitchFamily="34" charset="0"/>
                <a:ea typeface="Times New Roman" panose="02020603050405020304" pitchFamily="18" charset="0"/>
              </a:rPr>
              <a:t>where a suspicion of fraudulent activity is thrown up by the presence of one or more Early Warning Signals (EWS).</a:t>
            </a:r>
            <a:r>
              <a:rPr lang="en-US" sz="1800" dirty="0">
                <a:solidFill>
                  <a:srgbClr val="000000"/>
                </a:solidFill>
                <a:effectLst/>
                <a:latin typeface="Arial" panose="020B0604020202020204" pitchFamily="34" charset="0"/>
                <a:ea typeface="Times New Roman" panose="02020603050405020304" pitchFamily="18" charset="0"/>
              </a:rPr>
              <a:t> These signals in a loan account should immediately put the bank on alert regarding a weakness or wrong doing which may ultimately turn out to be fraudulent. A bank cannot afford to ignore such EWS but must instead use them as a trigger to launch a detailed investigation into a RFA.</a:t>
            </a:r>
            <a:endParaRPr lang="en-US" sz="1800" dirty="0">
              <a:effectLst/>
              <a:latin typeface="Times New Roman" panose="02020603050405020304" pitchFamily="18" charset="0"/>
              <a:ea typeface="Times New Roman" panose="02020603050405020304" pitchFamily="18" charset="0"/>
            </a:endParaRPr>
          </a:p>
          <a:p>
            <a:pPr marL="342900" marR="47625" lvl="0" indent="-342900" algn="just">
              <a:spcBef>
                <a:spcPts val="375"/>
              </a:spcBef>
              <a:spcAft>
                <a:spcPts val="600"/>
              </a:spcAft>
              <a:buFont typeface="+mj-lt"/>
              <a:buAutoNum type="arabicPeriod"/>
            </a:pPr>
            <a:r>
              <a:rPr lang="en-US" sz="1800" dirty="0">
                <a:solidFill>
                  <a:srgbClr val="000000"/>
                </a:solidFill>
                <a:effectLst/>
                <a:latin typeface="Arial" panose="020B0604020202020204" pitchFamily="34" charset="0"/>
                <a:ea typeface="Times New Roman" panose="02020603050405020304" pitchFamily="18" charset="0"/>
              </a:rPr>
              <a:t>An </a:t>
            </a:r>
            <a:r>
              <a:rPr lang="en-US" sz="1800" b="1" dirty="0">
                <a:solidFill>
                  <a:srgbClr val="000000"/>
                </a:solidFill>
                <a:effectLst/>
                <a:latin typeface="Arial" panose="020B0604020202020204" pitchFamily="34" charset="0"/>
                <a:ea typeface="Times New Roman" panose="02020603050405020304" pitchFamily="18" charset="0"/>
              </a:rPr>
              <a:t>illustrative</a:t>
            </a:r>
            <a:r>
              <a:rPr lang="en-US" sz="1800" dirty="0">
                <a:solidFill>
                  <a:srgbClr val="000000"/>
                </a:solidFill>
                <a:effectLst/>
                <a:latin typeface="Arial" panose="020B0604020202020204" pitchFamily="34" charset="0"/>
                <a:ea typeface="Times New Roman" panose="02020603050405020304" pitchFamily="18" charset="0"/>
              </a:rPr>
              <a:t> list of some EWS is given for the guidance of banks by the RBI. Banks may choose to adopt or adapt the relevant signals from this list and also include other alerts/signals based on their experience, client profile and business models. The EWS so compiled by a bank would form the basis for classifying an account as a RFA.</a:t>
            </a:r>
            <a:endParaRPr lang="en-US" sz="1800" dirty="0">
              <a:effectLst/>
              <a:latin typeface="Times New Roman" panose="02020603050405020304" pitchFamily="18" charset="0"/>
              <a:ea typeface="Times New Roman" panose="02020603050405020304" pitchFamily="18" charset="0"/>
            </a:endParaRPr>
          </a:p>
          <a:p>
            <a:pPr marL="342900" marR="47625" lvl="0" indent="-342900" algn="just">
              <a:spcBef>
                <a:spcPts val="375"/>
              </a:spcBef>
              <a:spcAft>
                <a:spcPts val="600"/>
              </a:spcAft>
              <a:buFont typeface="+mj-lt"/>
              <a:buAutoNum type="arabicPeriod"/>
            </a:pPr>
            <a:r>
              <a:rPr lang="en-US" sz="1800" dirty="0">
                <a:solidFill>
                  <a:srgbClr val="000000"/>
                </a:solidFill>
                <a:effectLst/>
                <a:latin typeface="Arial" panose="020B0604020202020204" pitchFamily="34" charset="0"/>
                <a:ea typeface="Times New Roman" panose="02020603050405020304" pitchFamily="18" charset="0"/>
              </a:rPr>
              <a:t>The threshold for EWS and RFA is an exposure of ₹ 500 million or more at the level of a bank irrespective of the lending arrangement (whether solo banking, multiple banking or consortium). All accounts beyond ₹ 500 million classified as RFA or ‘Frauds’ must also be reported on the CRILC data platform together with the dates on which the accounts were classified as such. </a:t>
            </a:r>
            <a:endParaRPr lang="en-US" sz="1800" dirty="0">
              <a:effectLst/>
              <a:latin typeface="Times New Roman" panose="02020603050405020304" pitchFamily="18" charset="0"/>
              <a:ea typeface="Times New Roman" panose="02020603050405020304" pitchFamily="18" charset="0"/>
            </a:endParaRPr>
          </a:p>
          <a:p>
            <a:pPr marL="0" marR="47625" lvl="0" indent="0" algn="just">
              <a:spcBef>
                <a:spcPts val="375"/>
              </a:spcBef>
              <a:spcAft>
                <a:spcPts val="600"/>
              </a:spcAft>
              <a:buNone/>
            </a:pPr>
            <a:r>
              <a:rPr lang="en-US" sz="1800" dirty="0">
                <a:solidFill>
                  <a:srgbClr val="000000"/>
                </a:solidFill>
                <a:effectLst/>
                <a:latin typeface="Arial" panose="020B0604020202020204" pitchFamily="34" charset="0"/>
                <a:ea typeface="Times New Roman" panose="02020603050405020304" pitchFamily="18" charset="0"/>
              </a:rPr>
              <a:t>The modalities for monitoring of loan frauds below ₹ 500 million threshold is left to the discretion of banks. However, banks shall continue to report all identified accounts to CFMC, RBI as per the existing cut-offs.</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31635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9C16A-2BDA-14C3-7D2A-880F17361343}"/>
              </a:ext>
            </a:extLst>
          </p:cNvPr>
          <p:cNvSpPr>
            <a:spLocks noGrp="1"/>
          </p:cNvSpPr>
          <p:nvPr>
            <p:ph type="title"/>
          </p:nvPr>
        </p:nvSpPr>
        <p:spPr>
          <a:xfrm>
            <a:off x="838200" y="365126"/>
            <a:ext cx="10515600" cy="424584"/>
          </a:xfrm>
        </p:spPr>
        <p:txBody>
          <a:bodyPr>
            <a:noAutofit/>
          </a:bodyPr>
          <a:lstStyle/>
          <a:p>
            <a:r>
              <a:rPr lang="en-US" sz="2800" dirty="0">
                <a:solidFill>
                  <a:srgbClr val="00B050"/>
                </a:solidFill>
              </a:rPr>
              <a:t>SRMC</a:t>
            </a:r>
          </a:p>
        </p:txBody>
      </p:sp>
      <p:sp>
        <p:nvSpPr>
          <p:cNvPr id="3" name="Content Placeholder 2">
            <a:extLst>
              <a:ext uri="{FF2B5EF4-FFF2-40B4-BE49-F238E27FC236}">
                <a16:creationId xmlns:a16="http://schemas.microsoft.com/office/drawing/2014/main" id="{3A082706-0034-C8F3-EB91-BB0975707054}"/>
              </a:ext>
            </a:extLst>
          </p:cNvPr>
          <p:cNvSpPr>
            <a:spLocks noGrp="1"/>
          </p:cNvSpPr>
          <p:nvPr>
            <p:ph idx="1"/>
          </p:nvPr>
        </p:nvSpPr>
        <p:spPr>
          <a:xfrm>
            <a:off x="838200" y="1221971"/>
            <a:ext cx="10515600" cy="4954992"/>
          </a:xfrm>
        </p:spPr>
        <p:txBody>
          <a:bodyPr>
            <a:normAutofit fontScale="92500" lnSpcReduction="10000"/>
          </a:bodyPr>
          <a:lstStyle/>
          <a:p>
            <a:pPr marL="0" marR="47625" lvl="0" indent="0" algn="just">
              <a:spcBef>
                <a:spcPts val="375"/>
              </a:spcBef>
              <a:spcAft>
                <a:spcPts val="600"/>
              </a:spcAft>
              <a:buNone/>
            </a:pPr>
            <a:r>
              <a:rPr lang="en-US" sz="2200" dirty="0">
                <a:solidFill>
                  <a:srgbClr val="000000"/>
                </a:solidFill>
                <a:effectLst/>
                <a:latin typeface="Arial" panose="020B0604020202020204" pitchFamily="34" charset="0"/>
                <a:ea typeface="Times New Roman" panose="02020603050405020304" pitchFamily="18" charset="0"/>
              </a:rPr>
              <a:t>5</a:t>
            </a:r>
            <a:r>
              <a:rPr lang="en-US" sz="2200" dirty="0">
                <a:solidFill>
                  <a:srgbClr val="000000"/>
                </a:solidFill>
                <a:latin typeface="Arial" panose="020B0604020202020204" pitchFamily="34" charset="0"/>
                <a:ea typeface="Times New Roman" panose="02020603050405020304" pitchFamily="18" charset="0"/>
              </a:rPr>
              <a:t> </a:t>
            </a:r>
            <a:r>
              <a:rPr lang="en-US" sz="2200" dirty="0">
                <a:solidFill>
                  <a:srgbClr val="000000"/>
                </a:solidFill>
                <a:effectLst/>
                <a:latin typeface="Arial" panose="020B0604020202020204" pitchFamily="34" charset="0"/>
                <a:ea typeface="Times New Roman" panose="02020603050405020304" pitchFamily="18" charset="0"/>
              </a:rPr>
              <a:t>The tracking of EWS in loan accounts should not be seen as an additional task but must be integrated with the credit monitoring process in the bank so that it becomes a continuous activity and also acts as a trigger for any possible credit impairment in the loan accounts, given the interplay between credit risks and fraud risks. In respect of large accounts it is necessary that banks undertake a detailed study of the Annual Report as a whole and not merely of the financial statements, noting particularly the Board Report and the Managements’ Discussion and Analysis Statement as also the details of related party transactions in the notes to accounts. The officer responsible for the operations in the account, by whatever designation called, should be sensitized to observe and report any manifestation of the EWS promptly to the Fraud Monitoring Group (FMG) or any other group constituted by the bank for the purpose immediately. To ensure that the exercise remains meaningful, such officers may be held responsible for non-reporting or delays in reporting.</a:t>
            </a:r>
            <a:endParaRPr lang="en-US" sz="2200" dirty="0">
              <a:effectLst/>
              <a:latin typeface="Times New Roman" panose="02020603050405020304" pitchFamily="18" charset="0"/>
              <a:ea typeface="Times New Roman" panose="02020603050405020304" pitchFamily="18" charset="0"/>
            </a:endParaRPr>
          </a:p>
          <a:p>
            <a:pPr marL="0" marR="47625" lvl="0" indent="0" algn="just">
              <a:spcBef>
                <a:spcPts val="375"/>
              </a:spcBef>
              <a:spcAft>
                <a:spcPts val="600"/>
              </a:spcAft>
              <a:buNone/>
            </a:pPr>
            <a:r>
              <a:rPr lang="en-US" sz="2200" dirty="0">
                <a:solidFill>
                  <a:srgbClr val="000000"/>
                </a:solidFill>
                <a:effectLst/>
                <a:latin typeface="Arial" panose="020B0604020202020204" pitchFamily="34" charset="0"/>
                <a:ea typeface="Times New Roman" panose="02020603050405020304" pitchFamily="18" charset="0"/>
              </a:rPr>
              <a:t>6.  The FMG or any such designated committee shall classify the account as RFA and the details of RFA accounts shall be put up to the CMD/CEO every month.</a:t>
            </a:r>
            <a:endParaRPr lang="en-US" sz="2200" dirty="0">
              <a:effectLst/>
              <a:latin typeface="Times New Roman" panose="02020603050405020304" pitchFamily="18" charset="0"/>
              <a:ea typeface="Times New Roman" panose="02020603050405020304" pitchFamily="18" charset="0"/>
            </a:endParaRPr>
          </a:p>
          <a:p>
            <a:pPr marL="0" marR="47625" lvl="0" indent="0" algn="just">
              <a:spcBef>
                <a:spcPts val="375"/>
              </a:spcBef>
              <a:spcAft>
                <a:spcPts val="600"/>
              </a:spcAft>
              <a:buNone/>
            </a:pPr>
            <a:r>
              <a:rPr lang="en-US" sz="2200" dirty="0">
                <a:solidFill>
                  <a:srgbClr val="000000"/>
                </a:solidFill>
                <a:effectLst/>
                <a:latin typeface="Arial" panose="020B0604020202020204" pitchFamily="34" charset="0"/>
                <a:ea typeface="Times New Roman" panose="02020603050405020304" pitchFamily="18" charset="0"/>
              </a:rPr>
              <a:t>7. A report on the RFA accounts shall be put up to the Special Committee of the Board for monitoring and follow-up of Frauds (SCBF) providing, inter alia, a synopsis of the remedial action taken together with their current status.</a:t>
            </a:r>
            <a:endParaRPr lang="en-US" sz="22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896210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13A8C-EDF7-3417-2AF3-644672AA87BF}"/>
              </a:ext>
            </a:extLst>
          </p:cNvPr>
          <p:cNvSpPr>
            <a:spLocks noGrp="1"/>
          </p:cNvSpPr>
          <p:nvPr>
            <p:ph type="title"/>
          </p:nvPr>
        </p:nvSpPr>
        <p:spPr>
          <a:xfrm>
            <a:off x="838200" y="365125"/>
            <a:ext cx="10515600" cy="391333"/>
          </a:xfrm>
        </p:spPr>
        <p:txBody>
          <a:bodyPr>
            <a:noAutofit/>
          </a:bodyPr>
          <a:lstStyle/>
          <a:p>
            <a:r>
              <a:rPr lang="en-US" sz="2800" dirty="0">
                <a:solidFill>
                  <a:srgbClr val="00B050"/>
                </a:solidFill>
              </a:rPr>
              <a:t>SRMC</a:t>
            </a:r>
          </a:p>
        </p:txBody>
      </p:sp>
      <p:sp>
        <p:nvSpPr>
          <p:cNvPr id="3" name="Content Placeholder 2">
            <a:extLst>
              <a:ext uri="{FF2B5EF4-FFF2-40B4-BE49-F238E27FC236}">
                <a16:creationId xmlns:a16="http://schemas.microsoft.com/office/drawing/2014/main" id="{018B4A7D-CB33-0553-F929-4EC71CACC0E9}"/>
              </a:ext>
            </a:extLst>
          </p:cNvPr>
          <p:cNvSpPr>
            <a:spLocks noGrp="1"/>
          </p:cNvSpPr>
          <p:nvPr>
            <p:ph idx="1"/>
          </p:nvPr>
        </p:nvSpPr>
        <p:spPr>
          <a:xfrm>
            <a:off x="838200" y="914400"/>
            <a:ext cx="10515600" cy="5685905"/>
          </a:xfrm>
        </p:spPr>
        <p:txBody>
          <a:bodyPr>
            <a:normAutofit fontScale="85000" lnSpcReduction="10000"/>
          </a:bodyPr>
          <a:lstStyle/>
          <a:p>
            <a:pPr marL="47625" marR="47625" algn="just">
              <a:spcBef>
                <a:spcPts val="375"/>
              </a:spcBef>
              <a:spcAft>
                <a:spcPts val="600"/>
              </a:spcAft>
            </a:pPr>
            <a:r>
              <a:rPr lang="en-US" sz="1800" b="1" dirty="0">
                <a:solidFill>
                  <a:srgbClr val="FF0000"/>
                </a:solidFill>
                <a:effectLst/>
                <a:latin typeface="Arial" panose="020B0604020202020204" pitchFamily="34" charset="0"/>
                <a:ea typeface="Times New Roman" panose="02020603050405020304" pitchFamily="18" charset="0"/>
              </a:rPr>
              <a:t>Early Detection and reporting</a:t>
            </a:r>
            <a:endParaRPr lang="en-US" sz="1800" dirty="0">
              <a:solidFill>
                <a:srgbClr val="FF0000"/>
              </a:solidFill>
              <a:effectLst/>
              <a:latin typeface="Times New Roman" panose="02020603050405020304" pitchFamily="18" charset="0"/>
              <a:ea typeface="Times New Roman" panose="02020603050405020304" pitchFamily="18" charset="0"/>
            </a:endParaRPr>
          </a:p>
          <a:p>
            <a:pPr marL="342900" marR="47625" lvl="0" indent="-342900" algn="just">
              <a:spcBef>
                <a:spcPts val="375"/>
              </a:spcBef>
              <a:spcAft>
                <a:spcPts val="600"/>
              </a:spcAft>
              <a:buFont typeface="+mj-lt"/>
              <a:buAutoNum type="arabicPeriod"/>
            </a:pPr>
            <a:r>
              <a:rPr lang="en-US" sz="2000" dirty="0">
                <a:solidFill>
                  <a:srgbClr val="000000"/>
                </a:solidFill>
                <a:effectLst/>
                <a:latin typeface="Arial" panose="020B0604020202020204" pitchFamily="34" charset="0"/>
                <a:ea typeface="Times New Roman" panose="02020603050405020304" pitchFamily="18" charset="0"/>
              </a:rPr>
              <a:t>At present the detection of frauds takes an unusually long time. </a:t>
            </a:r>
            <a:r>
              <a:rPr lang="en-US" sz="2000" dirty="0">
                <a:solidFill>
                  <a:srgbClr val="00B0F0"/>
                </a:solidFill>
                <a:effectLst/>
                <a:latin typeface="Arial" panose="020B0604020202020204" pitchFamily="34" charset="0"/>
                <a:ea typeface="Times New Roman" panose="02020603050405020304" pitchFamily="18" charset="0"/>
              </a:rPr>
              <a:t>Banks tend to report an account as fraud only when they exhaust the chances of further recovery. </a:t>
            </a:r>
            <a:r>
              <a:rPr lang="en-US" sz="2000" dirty="0">
                <a:solidFill>
                  <a:srgbClr val="000000"/>
                </a:solidFill>
                <a:effectLst/>
                <a:latin typeface="Arial" panose="020B0604020202020204" pitchFamily="34" charset="0"/>
                <a:ea typeface="Times New Roman" panose="02020603050405020304" pitchFamily="18" charset="0"/>
              </a:rPr>
              <a:t>Among other things, </a:t>
            </a:r>
            <a:r>
              <a:rPr lang="en-US" sz="2000" dirty="0">
                <a:solidFill>
                  <a:srgbClr val="00B0F0"/>
                </a:solidFill>
                <a:effectLst/>
                <a:latin typeface="Arial" panose="020B0604020202020204" pitchFamily="34" charset="0"/>
                <a:ea typeface="Times New Roman" panose="02020603050405020304" pitchFamily="18" charset="0"/>
              </a:rPr>
              <a:t>delays in reporting </a:t>
            </a:r>
            <a:r>
              <a:rPr lang="en-US" sz="2000" dirty="0">
                <a:solidFill>
                  <a:srgbClr val="000000"/>
                </a:solidFill>
                <a:effectLst/>
                <a:latin typeface="Arial" panose="020B0604020202020204" pitchFamily="34" charset="0"/>
                <a:ea typeface="Times New Roman" panose="02020603050405020304" pitchFamily="18" charset="0"/>
              </a:rPr>
              <a:t>of frauds also delays the alerting of other banks about the modus operandi through Caution </a:t>
            </a:r>
            <a:r>
              <a:rPr lang="en-US" sz="2000" dirty="0">
                <a:solidFill>
                  <a:srgbClr val="008000"/>
                </a:solidFill>
                <a:effectLst/>
                <a:latin typeface="Arial" panose="020B0604020202020204" pitchFamily="34" charset="0"/>
                <a:ea typeface="Times New Roman" panose="02020603050405020304" pitchFamily="18" charset="0"/>
              </a:rPr>
              <a:t>Advice</a:t>
            </a:r>
            <a:r>
              <a:rPr lang="en-US" sz="2000" dirty="0">
                <a:solidFill>
                  <a:srgbClr val="000000"/>
                </a:solidFill>
                <a:effectLst/>
                <a:latin typeface="Arial" panose="020B0604020202020204" pitchFamily="34" charset="0"/>
                <a:ea typeface="Times New Roman" panose="02020603050405020304" pitchFamily="18" charset="0"/>
              </a:rPr>
              <a:t> / CFR by RBI that may result in </a:t>
            </a:r>
            <a:r>
              <a:rPr lang="en-US" sz="2000" dirty="0">
                <a:solidFill>
                  <a:srgbClr val="00B0F0"/>
                </a:solidFill>
                <a:effectLst/>
                <a:latin typeface="Arial" panose="020B0604020202020204" pitchFamily="34" charset="0"/>
                <a:ea typeface="Times New Roman" panose="02020603050405020304" pitchFamily="18" charset="0"/>
              </a:rPr>
              <a:t>similar frauds being perpetrated elsewhere</a:t>
            </a:r>
            <a:r>
              <a:rPr lang="en-US" sz="2000" dirty="0">
                <a:solidFill>
                  <a:srgbClr val="FF0000"/>
                </a:solidFill>
                <a:effectLst/>
                <a:latin typeface="Arial" panose="020B0604020202020204" pitchFamily="34" charset="0"/>
                <a:ea typeface="Times New Roman" panose="02020603050405020304" pitchFamily="18" charset="0"/>
              </a:rPr>
              <a:t>. It delays action against the unscrupulous borrowers by the law enforcement agencies which impact the recoverability aspects to a great degree and also increases the loss arising out of the fraud.</a:t>
            </a:r>
            <a:endParaRPr lang="en-US" sz="2000" dirty="0">
              <a:solidFill>
                <a:srgbClr val="FF0000"/>
              </a:solidFill>
              <a:effectLst/>
              <a:latin typeface="Times New Roman" panose="02020603050405020304" pitchFamily="18" charset="0"/>
              <a:ea typeface="Times New Roman" panose="02020603050405020304" pitchFamily="18" charset="0"/>
            </a:endParaRPr>
          </a:p>
          <a:p>
            <a:pPr marL="342900" marR="47625" lvl="0" indent="-342900" algn="just">
              <a:spcBef>
                <a:spcPts val="375"/>
              </a:spcBef>
              <a:spcAft>
                <a:spcPts val="600"/>
              </a:spcAft>
              <a:buFont typeface="+mj-lt"/>
              <a:buAutoNum type="arabicPeriod"/>
            </a:pPr>
            <a:r>
              <a:rPr lang="en-US" sz="2000" dirty="0">
                <a:solidFill>
                  <a:srgbClr val="000000"/>
                </a:solidFill>
                <a:effectLst/>
                <a:latin typeface="Arial" panose="020B0604020202020204" pitchFamily="34" charset="0"/>
                <a:ea typeface="Times New Roman" panose="02020603050405020304" pitchFamily="18" charset="0"/>
              </a:rPr>
              <a:t>The most effective way of preventing frauds in loan accounts is for banks to have </a:t>
            </a:r>
            <a:r>
              <a:rPr lang="en-US" sz="2000" dirty="0">
                <a:solidFill>
                  <a:srgbClr val="00B0F0"/>
                </a:solidFill>
                <a:effectLst/>
                <a:latin typeface="Arial" panose="020B0604020202020204" pitchFamily="34" charset="0"/>
                <a:ea typeface="Times New Roman" panose="02020603050405020304" pitchFamily="18" charset="0"/>
              </a:rPr>
              <a:t>a robust appraisal and an effective credit monitoring mechanism during the entire life-cycle of the loan account. </a:t>
            </a:r>
            <a:r>
              <a:rPr lang="en-US" sz="2000" dirty="0">
                <a:solidFill>
                  <a:srgbClr val="000000"/>
                </a:solidFill>
                <a:effectLst/>
                <a:latin typeface="Arial" panose="020B0604020202020204" pitchFamily="34" charset="0"/>
                <a:ea typeface="Times New Roman" panose="02020603050405020304" pitchFamily="18" charset="0"/>
              </a:rPr>
              <a:t>Any weakness that may have escaped attention at the appraisal stage can often be mitigated in case the post disbursement monitoring remains effective. In order to strengthen the monitoring processes, based on an analysis of the collective experience of the banks, inclusion of the following checks / investigations during the different stages of the loan life-cycle should be carried out:</a:t>
            </a:r>
            <a:endParaRPr lang="en-US" sz="2000" dirty="0">
              <a:effectLst/>
              <a:latin typeface="Times New Roman" panose="02020603050405020304" pitchFamily="18" charset="0"/>
              <a:ea typeface="Times New Roman" panose="02020603050405020304" pitchFamily="18" charset="0"/>
            </a:endParaRPr>
          </a:p>
          <a:p>
            <a:pPr marL="457200" indent="-457200">
              <a:buAutoNum type="alphaLcParenBoth"/>
            </a:pPr>
            <a:r>
              <a:rPr lang="en-US" sz="2100" b="1" dirty="0">
                <a:solidFill>
                  <a:srgbClr val="000000"/>
                </a:solidFill>
                <a:effectLst/>
                <a:latin typeface="Arial" panose="020B0604020202020204" pitchFamily="34" charset="0"/>
                <a:ea typeface="Times New Roman" panose="02020603050405020304" pitchFamily="18" charset="0"/>
              </a:rPr>
              <a:t>Pre-sanction:</a:t>
            </a:r>
            <a:r>
              <a:rPr lang="en-US" sz="2100" dirty="0">
                <a:solidFill>
                  <a:srgbClr val="000000"/>
                </a:solidFill>
                <a:effectLst/>
                <a:latin typeface="Arial" panose="020B0604020202020204" pitchFamily="34" charset="0"/>
                <a:ea typeface="Times New Roman" panose="02020603050405020304" pitchFamily="18" charset="0"/>
              </a:rPr>
              <a:t> </a:t>
            </a:r>
          </a:p>
          <a:p>
            <a:pPr marL="0" indent="0" algn="just">
              <a:buNone/>
            </a:pPr>
            <a:r>
              <a:rPr lang="en-US" sz="2100" dirty="0">
                <a:solidFill>
                  <a:srgbClr val="000000"/>
                </a:solidFill>
                <a:effectLst/>
                <a:latin typeface="Arial" panose="020B0604020202020204" pitchFamily="34" charset="0"/>
                <a:ea typeface="Times New Roman" panose="02020603050405020304" pitchFamily="18" charset="0"/>
              </a:rPr>
              <a:t>As part of the credit process, the checks being applied during the stage of pre-sanction may consist of the Risk Management Group (RMG) or any other appropriate group of </a:t>
            </a:r>
            <a:r>
              <a:rPr lang="en-US" sz="2100" dirty="0">
                <a:solidFill>
                  <a:srgbClr val="00B0F0"/>
                </a:solidFill>
                <a:effectLst/>
                <a:latin typeface="Arial" panose="020B0604020202020204" pitchFamily="34" charset="0"/>
                <a:ea typeface="Times New Roman" panose="02020603050405020304" pitchFamily="18" charset="0"/>
              </a:rPr>
              <a:t>the bank collecting independent information and market intelligence on the potential borrowers from the public domain on their track record, involvement in legal disputes, raids conducted on their businesses, if any, strictures passed against them by Government agencies, validation of submitted information/data from other sources like the ROC, gleaning from the defaulters list of RBI/other Government agencies, etc., which could be used as an input by the sanctioning authority.</a:t>
            </a:r>
            <a:r>
              <a:rPr lang="en-US" sz="2100" dirty="0">
                <a:solidFill>
                  <a:srgbClr val="000000"/>
                </a:solidFill>
                <a:effectLst/>
                <a:latin typeface="Arial" panose="020B0604020202020204" pitchFamily="34" charset="0"/>
                <a:ea typeface="Times New Roman" panose="02020603050405020304" pitchFamily="18" charset="0"/>
              </a:rPr>
              <a:t> Banks shall keep the record of such pre-sanction checks as part of the sanction documentation</a:t>
            </a:r>
            <a:r>
              <a:rPr lang="en-US" sz="2800" dirty="0">
                <a:solidFill>
                  <a:srgbClr val="000000"/>
                </a:solidFill>
                <a:effectLst/>
                <a:latin typeface="Arial" panose="020B0604020202020204" pitchFamily="34" charset="0"/>
                <a:ea typeface="Times New Roman" panose="02020603050405020304" pitchFamily="18" charset="0"/>
              </a:rPr>
              <a:t>.</a:t>
            </a:r>
          </a:p>
          <a:p>
            <a:endParaRPr lang="en-US" dirty="0"/>
          </a:p>
        </p:txBody>
      </p:sp>
    </p:spTree>
    <p:extLst>
      <p:ext uri="{BB962C8B-B14F-4D97-AF65-F5344CB8AC3E}">
        <p14:creationId xmlns:p14="http://schemas.microsoft.com/office/powerpoint/2010/main" val="90807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C2A50-DAE4-D759-B252-6DB4D165263D}"/>
              </a:ext>
            </a:extLst>
          </p:cNvPr>
          <p:cNvSpPr>
            <a:spLocks noGrp="1"/>
          </p:cNvSpPr>
          <p:nvPr>
            <p:ph type="title"/>
          </p:nvPr>
        </p:nvSpPr>
        <p:spPr>
          <a:xfrm>
            <a:off x="838200" y="365126"/>
            <a:ext cx="10515600" cy="399646"/>
          </a:xfrm>
        </p:spPr>
        <p:txBody>
          <a:bodyPr>
            <a:noAutofit/>
          </a:bodyPr>
          <a:lstStyle/>
          <a:p>
            <a:r>
              <a:rPr lang="en-US" sz="2800" dirty="0">
                <a:solidFill>
                  <a:srgbClr val="00B050"/>
                </a:solidFill>
              </a:rPr>
              <a:t>SRMC</a:t>
            </a:r>
          </a:p>
        </p:txBody>
      </p:sp>
      <p:sp>
        <p:nvSpPr>
          <p:cNvPr id="3" name="Content Placeholder 2">
            <a:extLst>
              <a:ext uri="{FF2B5EF4-FFF2-40B4-BE49-F238E27FC236}">
                <a16:creationId xmlns:a16="http://schemas.microsoft.com/office/drawing/2014/main" id="{53997F7A-BB11-ADF1-21F4-CF43E0F5D0D9}"/>
              </a:ext>
            </a:extLst>
          </p:cNvPr>
          <p:cNvSpPr>
            <a:spLocks noGrp="1"/>
          </p:cNvSpPr>
          <p:nvPr>
            <p:ph idx="1"/>
          </p:nvPr>
        </p:nvSpPr>
        <p:spPr>
          <a:xfrm>
            <a:off x="838200" y="1213658"/>
            <a:ext cx="10515600" cy="4963305"/>
          </a:xfrm>
        </p:spPr>
        <p:txBody>
          <a:bodyPr>
            <a:normAutofit fontScale="32500" lnSpcReduction="20000"/>
          </a:bodyPr>
          <a:lstStyle/>
          <a:p>
            <a:pPr marL="342900" marR="47625" lvl="0" indent="-342900" algn="just">
              <a:spcBef>
                <a:spcPts val="375"/>
              </a:spcBef>
              <a:spcAft>
                <a:spcPts val="600"/>
              </a:spcAft>
              <a:buFont typeface="+mj-lt"/>
              <a:buAutoNum type="alphaLcPeriod"/>
              <a:tabLst>
                <a:tab pos="457200" algn="l"/>
              </a:tabLst>
            </a:pPr>
            <a:endParaRPr lang="en-US" sz="5000" dirty="0">
              <a:effectLst/>
              <a:latin typeface="Times New Roman" panose="02020603050405020304" pitchFamily="18" charset="0"/>
              <a:ea typeface="Times New Roman" panose="02020603050405020304" pitchFamily="18" charset="0"/>
            </a:endParaRPr>
          </a:p>
          <a:p>
            <a:pPr marL="0" marR="47625" lvl="0" indent="0" algn="just">
              <a:spcBef>
                <a:spcPts val="375"/>
              </a:spcBef>
              <a:spcAft>
                <a:spcPts val="600"/>
              </a:spcAft>
              <a:buNone/>
              <a:tabLst>
                <a:tab pos="457200" algn="l"/>
              </a:tabLst>
            </a:pPr>
            <a:r>
              <a:rPr lang="en-US" sz="5500" b="1" dirty="0">
                <a:solidFill>
                  <a:srgbClr val="000000"/>
                </a:solidFill>
                <a:effectLst/>
                <a:latin typeface="Arial" panose="020B0604020202020204" pitchFamily="34" charset="0"/>
                <a:ea typeface="Times New Roman" panose="02020603050405020304" pitchFamily="18" charset="0"/>
              </a:rPr>
              <a:t>(b) Disbursement:</a:t>
            </a:r>
            <a:r>
              <a:rPr lang="en-US" sz="5500" dirty="0">
                <a:solidFill>
                  <a:srgbClr val="000000"/>
                </a:solidFill>
                <a:effectLst/>
                <a:latin typeface="Arial" panose="020B0604020202020204" pitchFamily="34" charset="0"/>
                <a:ea typeface="Times New Roman" panose="02020603050405020304" pitchFamily="18" charset="0"/>
              </a:rPr>
              <a:t> </a:t>
            </a:r>
          </a:p>
          <a:p>
            <a:pPr marL="0" marR="47625" lvl="0" indent="0" algn="just">
              <a:spcBef>
                <a:spcPts val="375"/>
              </a:spcBef>
              <a:spcAft>
                <a:spcPts val="600"/>
              </a:spcAft>
              <a:buNone/>
              <a:tabLst>
                <a:tab pos="457200" algn="l"/>
              </a:tabLst>
            </a:pPr>
            <a:r>
              <a:rPr lang="en-US" sz="5500" dirty="0">
                <a:solidFill>
                  <a:srgbClr val="000000"/>
                </a:solidFill>
                <a:effectLst/>
                <a:latin typeface="Arial" panose="020B0604020202020204" pitchFamily="34" charset="0"/>
                <a:ea typeface="Times New Roman" panose="02020603050405020304" pitchFamily="18" charset="0"/>
              </a:rPr>
              <a:t>Checks by RMG during the disbursement stage, shall among others, </a:t>
            </a:r>
            <a:r>
              <a:rPr lang="en-US" sz="5500" dirty="0">
                <a:solidFill>
                  <a:srgbClr val="00B0F0"/>
                </a:solidFill>
                <a:effectLst/>
                <a:latin typeface="Arial" panose="020B0604020202020204" pitchFamily="34" charset="0"/>
                <a:ea typeface="Times New Roman" panose="02020603050405020304" pitchFamily="18" charset="0"/>
              </a:rPr>
              <a:t>focus on the adherence to the terms and conditions of sanction, rationale for allowing dilution of these terms and conditions, level at which such dilutions were allowed, etc. The dilutions should strictly conform to the broad framework laid down by the Board in this regard. </a:t>
            </a:r>
            <a:r>
              <a:rPr lang="en-US" sz="5500" dirty="0">
                <a:solidFill>
                  <a:srgbClr val="000000"/>
                </a:solidFill>
                <a:effectLst/>
                <a:latin typeface="Arial" panose="020B0604020202020204" pitchFamily="34" charset="0"/>
                <a:ea typeface="Times New Roman" panose="02020603050405020304" pitchFamily="18" charset="0"/>
              </a:rPr>
              <a:t>As a matter of good practice, the sanctioning authority may specify certain terms and conditions as ‘core’ which should not be diluted. The RMG may immediately flag the non-adherence of core stipulations to the sanctioning authority.</a:t>
            </a:r>
          </a:p>
          <a:p>
            <a:pPr marL="0" marR="47625" lvl="0" indent="0" algn="just">
              <a:spcBef>
                <a:spcPts val="375"/>
              </a:spcBef>
              <a:spcAft>
                <a:spcPts val="600"/>
              </a:spcAft>
              <a:buNone/>
              <a:tabLst>
                <a:tab pos="457200" algn="l"/>
              </a:tabLst>
            </a:pPr>
            <a:endParaRPr lang="en-US" sz="5500" dirty="0">
              <a:effectLst/>
              <a:latin typeface="Times New Roman" panose="02020603050405020304" pitchFamily="18" charset="0"/>
              <a:ea typeface="Times New Roman" panose="02020603050405020304" pitchFamily="18" charset="0"/>
            </a:endParaRPr>
          </a:p>
          <a:p>
            <a:pPr marL="0" marR="47625" lvl="0" indent="0" algn="just">
              <a:spcBef>
                <a:spcPts val="375"/>
              </a:spcBef>
              <a:spcAft>
                <a:spcPts val="600"/>
              </a:spcAft>
              <a:buNone/>
              <a:tabLst>
                <a:tab pos="457200" algn="l"/>
              </a:tabLst>
            </a:pPr>
            <a:r>
              <a:rPr lang="en-US" sz="5500" b="1" dirty="0">
                <a:solidFill>
                  <a:srgbClr val="000000"/>
                </a:solidFill>
                <a:effectLst/>
                <a:latin typeface="Arial" panose="020B0604020202020204" pitchFamily="34" charset="0"/>
                <a:ea typeface="Times New Roman" panose="02020603050405020304" pitchFamily="18" charset="0"/>
              </a:rPr>
              <a:t>(c) Annual review:</a:t>
            </a:r>
            <a:r>
              <a:rPr lang="en-US" sz="5500" dirty="0">
                <a:solidFill>
                  <a:srgbClr val="000000"/>
                </a:solidFill>
                <a:effectLst/>
                <a:latin typeface="Arial" panose="020B0604020202020204" pitchFamily="34" charset="0"/>
                <a:ea typeface="Times New Roman" panose="02020603050405020304" pitchFamily="18" charset="0"/>
              </a:rPr>
              <a:t> </a:t>
            </a:r>
          </a:p>
          <a:p>
            <a:pPr marL="0" marR="47625" lvl="0" indent="0" algn="just">
              <a:spcBef>
                <a:spcPts val="375"/>
              </a:spcBef>
              <a:spcAft>
                <a:spcPts val="600"/>
              </a:spcAft>
              <a:buNone/>
              <a:tabLst>
                <a:tab pos="457200" algn="l"/>
              </a:tabLst>
            </a:pPr>
            <a:endParaRPr lang="en-US" sz="5500" dirty="0">
              <a:solidFill>
                <a:srgbClr val="000000"/>
              </a:solidFill>
              <a:effectLst/>
              <a:latin typeface="Arial" panose="020B0604020202020204" pitchFamily="34" charset="0"/>
              <a:ea typeface="Times New Roman" panose="02020603050405020304" pitchFamily="18" charset="0"/>
            </a:endParaRPr>
          </a:p>
          <a:p>
            <a:pPr marL="0" marR="47625" lvl="0" indent="0" algn="just">
              <a:spcBef>
                <a:spcPts val="375"/>
              </a:spcBef>
              <a:spcAft>
                <a:spcPts val="600"/>
              </a:spcAft>
              <a:buNone/>
              <a:tabLst>
                <a:tab pos="457200" algn="l"/>
              </a:tabLst>
            </a:pPr>
            <a:r>
              <a:rPr lang="en-US" sz="5500" dirty="0">
                <a:solidFill>
                  <a:srgbClr val="000000"/>
                </a:solidFill>
                <a:effectLst/>
                <a:latin typeface="Arial" panose="020B0604020202020204" pitchFamily="34" charset="0"/>
                <a:ea typeface="Times New Roman" panose="02020603050405020304" pitchFamily="18" charset="0"/>
              </a:rPr>
              <a:t>While the continuous monitoring of an account through the tracking of EWS is important, banks also need </a:t>
            </a:r>
            <a:r>
              <a:rPr lang="en-US" sz="5500" dirty="0">
                <a:solidFill>
                  <a:srgbClr val="00B0F0"/>
                </a:solidFill>
                <a:effectLst/>
                <a:latin typeface="Arial" panose="020B0604020202020204" pitchFamily="34" charset="0"/>
                <a:ea typeface="Times New Roman" panose="02020603050405020304" pitchFamily="18" charset="0"/>
              </a:rPr>
              <a:t>to be vigilant from the fraud perspective at the time of annual review of accounts. Among other things, the aspects of diversion of funds in an account, adequacy of stock vis-a-vis stock statements, stress in group accounts, etc., must also be commented upon at the time of review. </a:t>
            </a:r>
            <a:r>
              <a:rPr lang="en-US" sz="5500" dirty="0">
                <a:solidFill>
                  <a:srgbClr val="000000"/>
                </a:solidFill>
                <a:effectLst/>
                <a:latin typeface="Arial" panose="020B0604020202020204" pitchFamily="34" charset="0"/>
                <a:ea typeface="Times New Roman" panose="02020603050405020304" pitchFamily="18" charset="0"/>
              </a:rPr>
              <a:t>Besides, the RMG should have capability to track market developments relating to the major clients of the bank and provide inputs to the credit officers. This would involve collecting information from the grapevine, following up stock market movements, subscribing to a press clipping service, monitoring databases on a continuous basis and not confining the exercise only to the borrowing entity but to the group as a whole.</a:t>
            </a:r>
            <a:endParaRPr lang="en-US" sz="55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843589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3C6963-BDC1-6743-A425-F5C52A5EB56E}"/>
              </a:ext>
            </a:extLst>
          </p:cNvPr>
          <p:cNvSpPr txBox="1"/>
          <p:nvPr/>
        </p:nvSpPr>
        <p:spPr>
          <a:xfrm>
            <a:off x="149628" y="1172094"/>
            <a:ext cx="11829011" cy="7848302"/>
          </a:xfrm>
          <a:prstGeom prst="rect">
            <a:avLst/>
          </a:prstGeom>
          <a:noFill/>
        </p:spPr>
        <p:txBody>
          <a:bodyPr wrap="square">
            <a:spAutoFit/>
          </a:bodyPr>
          <a:lstStyle/>
          <a:p>
            <a:r>
              <a:rPr lang="en-US" dirty="0"/>
              <a:t>Let us have a glance of year wise fraud reporting by Indian Banks (Both public and private sector Banks) published by Reserve Bank of India:</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sz="1800" dirty="0">
                <a:solidFill>
                  <a:srgbClr val="343434"/>
                </a:solidFill>
                <a:effectLst/>
                <a:latin typeface="Times New Roman" panose="02020603050405020304" pitchFamily="18" charset="0"/>
                <a:ea typeface="Times New Roman" panose="02020603050405020304" pitchFamily="18" charset="0"/>
              </a:rPr>
              <a:t>During 2022-23, while public sector banks reported 3,405 frauds involving Rs 21,125 crore, </a:t>
            </a:r>
          </a:p>
          <a:p>
            <a:endParaRPr lang="en-US" sz="1800" dirty="0">
              <a:solidFill>
                <a:srgbClr val="343434"/>
              </a:solidFill>
              <a:effectLst/>
              <a:latin typeface="Times New Roman" panose="02020603050405020304" pitchFamily="18" charset="0"/>
              <a:ea typeface="Times New Roman" panose="02020603050405020304" pitchFamily="18" charset="0"/>
            </a:endParaRPr>
          </a:p>
          <a:p>
            <a:r>
              <a:rPr lang="en-US" sz="1800" dirty="0">
                <a:solidFill>
                  <a:srgbClr val="343434"/>
                </a:solidFill>
                <a:effectLst/>
                <a:latin typeface="Times New Roman" panose="02020603050405020304" pitchFamily="18" charset="0"/>
                <a:ea typeface="Times New Roman" panose="02020603050405020304" pitchFamily="18" charset="0"/>
              </a:rPr>
              <a:t>private banks reported 8,932 cases involving Rs 8,727 crore. </a:t>
            </a:r>
          </a:p>
          <a:p>
            <a:endParaRPr lang="en-US" sz="1800" dirty="0">
              <a:solidFill>
                <a:srgbClr val="343434"/>
              </a:solidFill>
              <a:effectLst/>
              <a:latin typeface="Times New Roman" panose="02020603050405020304" pitchFamily="18" charset="0"/>
              <a:ea typeface="Times New Roman" panose="02020603050405020304" pitchFamily="18" charset="0"/>
            </a:endParaRPr>
          </a:p>
          <a:p>
            <a:r>
              <a:rPr lang="en-US" sz="1800" dirty="0">
                <a:solidFill>
                  <a:srgbClr val="343434"/>
                </a:solidFill>
                <a:effectLst/>
                <a:latin typeface="Times New Roman" panose="02020603050405020304" pitchFamily="18" charset="0"/>
                <a:ea typeface="Times New Roman" panose="02020603050405020304" pitchFamily="18" charset="0"/>
              </a:rPr>
              <a:t>The rest were from foreign banks, financial institutions, small finance banks, and payment bank . </a:t>
            </a:r>
          </a:p>
          <a:p>
            <a:endParaRPr lang="en-US" sz="1800" dirty="0">
              <a:solidFill>
                <a:srgbClr val="343434"/>
              </a:solidFill>
              <a:effectLst/>
              <a:latin typeface="Times New Roman" panose="02020603050405020304" pitchFamily="18" charset="0"/>
              <a:ea typeface="Times New Roman" panose="02020603050405020304" pitchFamily="18" charset="0"/>
            </a:endParaRPr>
          </a:p>
          <a:p>
            <a:r>
              <a:rPr lang="en-US" sz="1800" dirty="0">
                <a:solidFill>
                  <a:srgbClr val="343434"/>
                </a:solidFill>
                <a:effectLst/>
                <a:latin typeface="Times New Roman" panose="02020603050405020304" pitchFamily="18" charset="0"/>
                <a:ea typeface="Times New Roman" panose="02020603050405020304" pitchFamily="18" charset="0"/>
              </a:rPr>
              <a:t>95 %( Rs 28,792 crore ) of the total Rs 30,252 crore was reported in cases related to loans (advances).</a:t>
            </a:r>
            <a:endParaRPr lang="en-US" sz="1800" dirty="0">
              <a:effectLst/>
              <a:latin typeface="Times New Roman" panose="02020603050405020304" pitchFamily="18" charset="0"/>
              <a:ea typeface="Times New Roman" panose="02020603050405020304" pitchFamily="18" charset="0"/>
            </a:endParaRP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6" name="Table 5">
            <a:extLst>
              <a:ext uri="{FF2B5EF4-FFF2-40B4-BE49-F238E27FC236}">
                <a16:creationId xmlns:a16="http://schemas.microsoft.com/office/drawing/2014/main" id="{DFE459D9-F225-86A9-6BFF-74AF13484563}"/>
              </a:ext>
            </a:extLst>
          </p:cNvPr>
          <p:cNvGraphicFramePr>
            <a:graphicFrameLocks noGrp="1"/>
          </p:cNvGraphicFramePr>
          <p:nvPr>
            <p:extLst>
              <p:ext uri="{D42A27DB-BD31-4B8C-83A1-F6EECF244321}">
                <p14:modId xmlns:p14="http://schemas.microsoft.com/office/powerpoint/2010/main" val="2002661404"/>
              </p:ext>
            </p:extLst>
          </p:nvPr>
        </p:nvGraphicFramePr>
        <p:xfrm>
          <a:off x="2044458" y="1759789"/>
          <a:ext cx="7794485" cy="2865327"/>
        </p:xfrm>
        <a:graphic>
          <a:graphicData uri="http://schemas.openxmlformats.org/drawingml/2006/table">
            <a:tbl>
              <a:tblPr firstRow="1" firstCol="1" bandRow="1">
                <a:tableStyleId>{5C22544A-7EE6-4342-B048-85BDC9FD1C3A}</a:tableStyleId>
              </a:tblPr>
              <a:tblGrid>
                <a:gridCol w="2378023">
                  <a:extLst>
                    <a:ext uri="{9D8B030D-6E8A-4147-A177-3AD203B41FA5}">
                      <a16:colId xmlns:a16="http://schemas.microsoft.com/office/drawing/2014/main" val="2865109654"/>
                    </a:ext>
                  </a:extLst>
                </a:gridCol>
                <a:gridCol w="2707651">
                  <a:extLst>
                    <a:ext uri="{9D8B030D-6E8A-4147-A177-3AD203B41FA5}">
                      <a16:colId xmlns:a16="http://schemas.microsoft.com/office/drawing/2014/main" val="2525900742"/>
                    </a:ext>
                  </a:extLst>
                </a:gridCol>
                <a:gridCol w="2708811">
                  <a:extLst>
                    <a:ext uri="{9D8B030D-6E8A-4147-A177-3AD203B41FA5}">
                      <a16:colId xmlns:a16="http://schemas.microsoft.com/office/drawing/2014/main" val="2273235875"/>
                    </a:ext>
                  </a:extLst>
                </a:gridCol>
              </a:tblGrid>
              <a:tr h="659765">
                <a:tc>
                  <a:txBody>
                    <a:bodyPr/>
                    <a:lstStyle/>
                    <a:p>
                      <a:pPr algn="just"/>
                      <a:r>
                        <a:rPr lang="en-US" sz="2800" dirty="0">
                          <a:effectLst/>
                        </a:rPr>
                        <a:t>Financial Year</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6678" marR="56678" marT="0" marB="0"/>
                </a:tc>
                <a:tc>
                  <a:txBody>
                    <a:bodyPr/>
                    <a:lstStyle/>
                    <a:p>
                      <a:pPr algn="just"/>
                      <a:r>
                        <a:rPr lang="en-US" sz="2800">
                          <a:effectLst/>
                        </a:rPr>
                        <a:t>No of Fraud cases</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56678" marR="56678" marT="0" marB="0"/>
                </a:tc>
                <a:tc>
                  <a:txBody>
                    <a:bodyPr/>
                    <a:lstStyle/>
                    <a:p>
                      <a:pPr algn="just"/>
                      <a:r>
                        <a:rPr lang="en-US" sz="2800">
                          <a:effectLst/>
                        </a:rPr>
                        <a:t>Amount ( Rs. Crore)</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56678" marR="56678" marT="0" marB="0"/>
                </a:tc>
                <a:extLst>
                  <a:ext uri="{0D108BD9-81ED-4DB2-BD59-A6C34878D82A}">
                    <a16:rowId xmlns:a16="http://schemas.microsoft.com/office/drawing/2014/main" val="2277081722"/>
                  </a:ext>
                </a:extLst>
              </a:tr>
              <a:tr h="659765">
                <a:tc>
                  <a:txBody>
                    <a:bodyPr/>
                    <a:lstStyle/>
                    <a:p>
                      <a:pPr algn="just"/>
                      <a:r>
                        <a:rPr lang="en-US" sz="2800" dirty="0">
                          <a:effectLst/>
                        </a:rPr>
                        <a:t>2022-23</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6678" marR="56678" marT="0" marB="0"/>
                </a:tc>
                <a:tc>
                  <a:txBody>
                    <a:bodyPr/>
                    <a:lstStyle/>
                    <a:p>
                      <a:pPr algn="just"/>
                      <a:r>
                        <a:rPr lang="en-US" sz="2800" dirty="0">
                          <a:effectLst/>
                        </a:rPr>
                        <a:t>13530</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6678" marR="56678" marT="0" marB="0"/>
                </a:tc>
                <a:tc>
                  <a:txBody>
                    <a:bodyPr/>
                    <a:lstStyle/>
                    <a:p>
                      <a:pPr algn="just"/>
                      <a:r>
                        <a:rPr lang="en-US" sz="2800" dirty="0">
                          <a:effectLst/>
                        </a:rPr>
                        <a:t>30352</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6678" marR="56678" marT="0" marB="0"/>
                </a:tc>
                <a:extLst>
                  <a:ext uri="{0D108BD9-81ED-4DB2-BD59-A6C34878D82A}">
                    <a16:rowId xmlns:a16="http://schemas.microsoft.com/office/drawing/2014/main" val="957529085"/>
                  </a:ext>
                </a:extLst>
              </a:tr>
              <a:tr h="692357">
                <a:tc>
                  <a:txBody>
                    <a:bodyPr/>
                    <a:lstStyle/>
                    <a:p>
                      <a:pPr algn="just"/>
                      <a:r>
                        <a:rPr lang="en-US" sz="2800" dirty="0">
                          <a:effectLst/>
                        </a:rPr>
                        <a:t>2021-22</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6678" marR="56678" marT="0" marB="0"/>
                </a:tc>
                <a:tc>
                  <a:txBody>
                    <a:bodyPr/>
                    <a:lstStyle/>
                    <a:p>
                      <a:pPr algn="just"/>
                      <a:r>
                        <a:rPr lang="en-US" sz="2800" dirty="0">
                          <a:effectLst/>
                        </a:rPr>
                        <a:t>9097</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6678" marR="56678" marT="0" marB="0"/>
                </a:tc>
                <a:tc>
                  <a:txBody>
                    <a:bodyPr/>
                    <a:lstStyle/>
                    <a:p>
                      <a:pPr algn="just"/>
                      <a:r>
                        <a:rPr lang="en-US" sz="2800" dirty="0">
                          <a:effectLst/>
                        </a:rPr>
                        <a:t>59819</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6678" marR="56678" marT="0" marB="0"/>
                </a:tc>
                <a:extLst>
                  <a:ext uri="{0D108BD9-81ED-4DB2-BD59-A6C34878D82A}">
                    <a16:rowId xmlns:a16="http://schemas.microsoft.com/office/drawing/2014/main" val="1989693923"/>
                  </a:ext>
                </a:extLst>
              </a:tr>
              <a:tr h="659765">
                <a:tc>
                  <a:txBody>
                    <a:bodyPr/>
                    <a:lstStyle/>
                    <a:p>
                      <a:pPr algn="just"/>
                      <a:r>
                        <a:rPr lang="en-US" sz="2800" dirty="0">
                          <a:effectLst/>
                        </a:rPr>
                        <a:t>2020-21</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6678" marR="56678" marT="0" marB="0"/>
                </a:tc>
                <a:tc>
                  <a:txBody>
                    <a:bodyPr/>
                    <a:lstStyle/>
                    <a:p>
                      <a:pPr algn="just"/>
                      <a:r>
                        <a:rPr lang="en-US" sz="2800" dirty="0">
                          <a:effectLst/>
                          <a:latin typeface="Calibri" panose="020F0502020204030204" pitchFamily="34" charset="0"/>
                          <a:ea typeface="Calibri" panose="020F0502020204030204" pitchFamily="34" charset="0"/>
                          <a:cs typeface="Times New Roman" panose="02020603050405020304" pitchFamily="18" charset="0"/>
                        </a:rPr>
                        <a:t>7338</a:t>
                      </a:r>
                    </a:p>
                  </a:txBody>
                  <a:tcPr marL="56678" marR="56678" marT="0" marB="0"/>
                </a:tc>
                <a:tc>
                  <a:txBody>
                    <a:bodyPr/>
                    <a:lstStyle/>
                    <a:p>
                      <a:pPr algn="just"/>
                      <a:r>
                        <a:rPr lang="en-US" sz="2800" dirty="0">
                          <a:effectLst/>
                          <a:latin typeface="Calibri" panose="020F0502020204030204" pitchFamily="34" charset="0"/>
                          <a:ea typeface="Calibri" panose="020F0502020204030204" pitchFamily="34" charset="0"/>
                          <a:cs typeface="Times New Roman" panose="02020603050405020304" pitchFamily="18" charset="0"/>
                        </a:rPr>
                        <a:t>132839</a:t>
                      </a:r>
                    </a:p>
                  </a:txBody>
                  <a:tcPr marL="56678" marR="56678" marT="0" marB="0"/>
                </a:tc>
                <a:extLst>
                  <a:ext uri="{0D108BD9-81ED-4DB2-BD59-A6C34878D82A}">
                    <a16:rowId xmlns:a16="http://schemas.microsoft.com/office/drawing/2014/main" val="2382124782"/>
                  </a:ext>
                </a:extLst>
              </a:tr>
            </a:tbl>
          </a:graphicData>
        </a:graphic>
      </p:graphicFrame>
    </p:spTree>
    <p:extLst>
      <p:ext uri="{BB962C8B-B14F-4D97-AF65-F5344CB8AC3E}">
        <p14:creationId xmlns:p14="http://schemas.microsoft.com/office/powerpoint/2010/main" val="10099790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28B5C-4432-4687-C018-599690B27C37}"/>
              </a:ext>
            </a:extLst>
          </p:cNvPr>
          <p:cNvSpPr>
            <a:spLocks noGrp="1"/>
          </p:cNvSpPr>
          <p:nvPr>
            <p:ph type="title"/>
          </p:nvPr>
        </p:nvSpPr>
        <p:spPr>
          <a:xfrm>
            <a:off x="838200" y="365126"/>
            <a:ext cx="10515600" cy="315912"/>
          </a:xfrm>
        </p:spPr>
        <p:txBody>
          <a:bodyPr>
            <a:noAutofit/>
          </a:bodyPr>
          <a:lstStyle/>
          <a:p>
            <a:r>
              <a:rPr lang="en-US" sz="2800" dirty="0">
                <a:solidFill>
                  <a:srgbClr val="00B050"/>
                </a:solidFill>
              </a:rPr>
              <a:t>SRMC</a:t>
            </a:r>
          </a:p>
        </p:txBody>
      </p:sp>
      <p:sp>
        <p:nvSpPr>
          <p:cNvPr id="3" name="Content Placeholder 2">
            <a:extLst>
              <a:ext uri="{FF2B5EF4-FFF2-40B4-BE49-F238E27FC236}">
                <a16:creationId xmlns:a16="http://schemas.microsoft.com/office/drawing/2014/main" id="{4CC3E2DB-6E24-BDC0-D33D-5615C4A7A286}"/>
              </a:ext>
            </a:extLst>
          </p:cNvPr>
          <p:cNvSpPr>
            <a:spLocks noGrp="1"/>
          </p:cNvSpPr>
          <p:nvPr>
            <p:ph idx="1"/>
          </p:nvPr>
        </p:nvSpPr>
        <p:spPr>
          <a:xfrm>
            <a:off x="838200" y="1255222"/>
            <a:ext cx="10515600" cy="4921741"/>
          </a:xfrm>
        </p:spPr>
        <p:txBody>
          <a:bodyPr>
            <a:normAutofit fontScale="92500" lnSpcReduction="10000"/>
          </a:bodyPr>
          <a:lstStyle/>
          <a:p>
            <a:pPr marL="0" marR="47625" indent="0" algn="just">
              <a:spcBef>
                <a:spcPts val="375"/>
              </a:spcBef>
              <a:spcAft>
                <a:spcPts val="600"/>
              </a:spcAft>
              <a:buNone/>
            </a:pPr>
            <a:r>
              <a:rPr lang="en-US" sz="1800" b="1" dirty="0">
                <a:solidFill>
                  <a:srgbClr val="000000"/>
                </a:solidFill>
                <a:effectLst/>
                <a:latin typeface="Arial" panose="020B0604020202020204" pitchFamily="34" charset="0"/>
                <a:ea typeface="Times New Roman" panose="02020603050405020304" pitchFamily="18" charset="0"/>
              </a:rPr>
              <a:t>Staff empowerment</a:t>
            </a:r>
            <a:endParaRPr lang="en-US" sz="1800" dirty="0">
              <a:effectLst/>
              <a:latin typeface="Times New Roman" panose="02020603050405020304" pitchFamily="18" charset="0"/>
              <a:ea typeface="Times New Roman" panose="02020603050405020304" pitchFamily="18" charset="0"/>
            </a:endParaRPr>
          </a:p>
          <a:p>
            <a:pPr marL="47625" marR="47625" algn="just">
              <a:spcBef>
                <a:spcPts val="375"/>
              </a:spcBef>
              <a:spcAft>
                <a:spcPts val="600"/>
              </a:spcAft>
            </a:pPr>
            <a:r>
              <a:rPr lang="en-US" sz="1800" dirty="0">
                <a:solidFill>
                  <a:srgbClr val="00B0F0"/>
                </a:solidFill>
                <a:effectLst/>
                <a:latin typeface="Arial" panose="020B0604020202020204" pitchFamily="34" charset="0"/>
                <a:ea typeface="Times New Roman" panose="02020603050405020304" pitchFamily="18" charset="0"/>
              </a:rPr>
              <a:t>Employees should be encouraged to report fraudulent activity in an account, along with the reasons in support of their views, to the appropriately constituted authority, under the Whistle Blower Policy of the bank, </a:t>
            </a:r>
            <a:r>
              <a:rPr lang="en-US" sz="1800" dirty="0">
                <a:solidFill>
                  <a:srgbClr val="000000"/>
                </a:solidFill>
                <a:effectLst/>
                <a:latin typeface="Arial" panose="020B0604020202020204" pitchFamily="34" charset="0"/>
                <a:ea typeface="Times New Roman" panose="02020603050405020304" pitchFamily="18" charset="0"/>
              </a:rPr>
              <a:t>who may institute a scrutiny through the FMG. The FMG may ‘hear’ the concerned employee in order to obtain necessary clarifications. Protection should be available to such employees under the whistle blower policy of the bank so that the fear of </a:t>
            </a:r>
            <a:r>
              <a:rPr lang="en-US" sz="1800" dirty="0" err="1">
                <a:solidFill>
                  <a:srgbClr val="000000"/>
                </a:solidFill>
                <a:effectLst/>
                <a:latin typeface="Arial" panose="020B0604020202020204" pitchFamily="34" charset="0"/>
                <a:ea typeface="Times New Roman" panose="02020603050405020304" pitchFamily="18" charset="0"/>
              </a:rPr>
              <a:t>victimisation</a:t>
            </a:r>
            <a:r>
              <a:rPr lang="en-US" sz="1800" dirty="0">
                <a:solidFill>
                  <a:srgbClr val="000000"/>
                </a:solidFill>
                <a:effectLst/>
                <a:latin typeface="Arial" panose="020B0604020202020204" pitchFamily="34" charset="0"/>
                <a:ea typeface="Times New Roman" panose="02020603050405020304" pitchFamily="18" charset="0"/>
              </a:rPr>
              <a:t> does not act as a deterrent.</a:t>
            </a:r>
            <a:endParaRPr lang="en-US" sz="1800" dirty="0">
              <a:effectLst/>
              <a:latin typeface="Times New Roman" panose="02020603050405020304" pitchFamily="18" charset="0"/>
              <a:ea typeface="Times New Roman" panose="02020603050405020304" pitchFamily="18" charset="0"/>
            </a:endParaRPr>
          </a:p>
          <a:p>
            <a:pPr marL="0" marR="47625" indent="0" algn="just">
              <a:spcBef>
                <a:spcPts val="375"/>
              </a:spcBef>
              <a:spcAft>
                <a:spcPts val="600"/>
              </a:spcAft>
              <a:buNone/>
            </a:pPr>
            <a:endParaRPr lang="en-US" sz="1800" dirty="0">
              <a:effectLst/>
              <a:latin typeface="Times New Roman" panose="02020603050405020304" pitchFamily="18" charset="0"/>
              <a:ea typeface="Times New Roman" panose="02020603050405020304" pitchFamily="18" charset="0"/>
            </a:endParaRPr>
          </a:p>
          <a:p>
            <a:pPr marL="0" marR="47625" indent="0" algn="just">
              <a:spcBef>
                <a:spcPts val="375"/>
              </a:spcBef>
              <a:spcAft>
                <a:spcPts val="600"/>
              </a:spcAft>
              <a:buNone/>
            </a:pPr>
            <a:r>
              <a:rPr lang="en-US" sz="1800" b="1" dirty="0">
                <a:solidFill>
                  <a:srgbClr val="000000"/>
                </a:solidFill>
                <a:effectLst/>
                <a:latin typeface="Arial" panose="020B0604020202020204" pitchFamily="34" charset="0"/>
                <a:ea typeface="Times New Roman" panose="02020603050405020304" pitchFamily="18" charset="0"/>
              </a:rPr>
              <a:t>Incentive for Prompt Reporting</a:t>
            </a:r>
            <a:endParaRPr lang="en-US" sz="1800" dirty="0">
              <a:effectLst/>
              <a:latin typeface="Times New Roman" panose="02020603050405020304" pitchFamily="18" charset="0"/>
              <a:ea typeface="Times New Roman" panose="02020603050405020304" pitchFamily="18" charset="0"/>
            </a:endParaRPr>
          </a:p>
          <a:p>
            <a:pPr marL="47625" marR="47625" algn="just">
              <a:spcBef>
                <a:spcPts val="375"/>
              </a:spcBef>
              <a:spcAft>
                <a:spcPts val="600"/>
              </a:spcAft>
            </a:pPr>
            <a:r>
              <a:rPr lang="en-US" sz="1800" dirty="0">
                <a:solidFill>
                  <a:srgbClr val="000000"/>
                </a:solidFill>
                <a:effectLst/>
                <a:latin typeface="Arial" panose="020B0604020202020204" pitchFamily="34" charset="0"/>
                <a:ea typeface="Times New Roman" panose="02020603050405020304" pitchFamily="18" charset="0"/>
              </a:rPr>
              <a:t>In case of accounts classified as ‘fraud’, banks are required to make provisions to the full extent immediately, irrespective of the value of security. However, in case a bank is unable to make the entire provision in one go, it may now do so over four quarters provided there is no delay in reporting (</a:t>
            </a:r>
            <a:r>
              <a:rPr lang="en-US" sz="1800" u="sng" dirty="0">
                <a:solidFill>
                  <a:srgbClr val="0000FF"/>
                </a:solidFill>
                <a:effectLst/>
                <a:latin typeface="Arial" panose="020B0604020202020204" pitchFamily="34" charset="0"/>
                <a:ea typeface="Times New Roman" panose="02020603050405020304" pitchFamily="18" charset="0"/>
                <a:hlinkClick r:id="rId2"/>
              </a:rPr>
              <a:t>cf. Circular DBR.No.BP.BC.92/21.04.048/2015-16 dated April 18, 2016</a:t>
            </a:r>
            <a:r>
              <a:rPr lang="en-US" sz="1800" dirty="0">
                <a:solidFill>
                  <a:srgbClr val="000000"/>
                </a:solidFill>
                <a:effectLst/>
                <a:latin typeface="Arial" panose="020B0604020202020204" pitchFamily="34" charset="0"/>
                <a:ea typeface="Times New Roman" panose="02020603050405020304" pitchFamily="18" charset="0"/>
              </a:rPr>
              <a:t>). </a:t>
            </a:r>
            <a:r>
              <a:rPr lang="en-US" sz="1800" dirty="0">
                <a:solidFill>
                  <a:srgbClr val="008000"/>
                </a:solidFill>
                <a:effectLst/>
                <a:latin typeface="Arial" panose="020B0604020202020204" pitchFamily="34" charset="0"/>
                <a:ea typeface="Times New Roman" panose="02020603050405020304" pitchFamily="18" charset="0"/>
              </a:rPr>
              <a:t>The option of providing fully for fraud accounts over a period not exceeding four quarters as mentioned in the circular mentioned above will not be available to accounts classified as ‘loss accounts’ otherwise.</a:t>
            </a:r>
            <a:r>
              <a:rPr lang="en-US" sz="1800" dirty="0">
                <a:solidFill>
                  <a:srgbClr val="000000"/>
                </a:solidFill>
                <a:effectLst/>
                <a:latin typeface="Arial" panose="020B0604020202020204" pitchFamily="34" charset="0"/>
                <a:ea typeface="Times New Roman" panose="02020603050405020304" pitchFamily="18" charset="0"/>
              </a:rPr>
              <a:t> In case of delays, the banks under Multiple Banking Arrangements (MBA) or member banks in the consortium are required to make the provision in one go in terms of the said circular. Delay, for the purpose of this circular, would mean that the fraud was not flashed to CFMC, RBI or reported on the CRILC platform, RBI within a period of one week from its (</a:t>
            </a:r>
            <a:r>
              <a:rPr lang="en-US" sz="1800" dirty="0" err="1">
                <a:solidFill>
                  <a:srgbClr val="000000"/>
                </a:solidFill>
                <a:effectLst/>
                <a:latin typeface="Arial" panose="020B0604020202020204" pitchFamily="34" charset="0"/>
                <a:ea typeface="Times New Roman" panose="02020603050405020304" pitchFamily="18" charset="0"/>
              </a:rPr>
              <a:t>i</a:t>
            </a:r>
            <a:r>
              <a:rPr lang="en-US" sz="1800" dirty="0">
                <a:solidFill>
                  <a:srgbClr val="000000"/>
                </a:solidFill>
                <a:effectLst/>
                <a:latin typeface="Arial" panose="020B0604020202020204" pitchFamily="34" charset="0"/>
                <a:ea typeface="Times New Roman" panose="02020603050405020304" pitchFamily="18" charset="0"/>
              </a:rPr>
              <a:t>) classification as a fraud through the RFA route which has a maximum time line of six months or (ii) detection/declaration as a fraud </a:t>
            </a:r>
            <a:r>
              <a:rPr lang="en-US" sz="1800" i="1" dirty="0">
                <a:solidFill>
                  <a:srgbClr val="000000"/>
                </a:solidFill>
                <a:effectLst/>
                <a:latin typeface="Arial" panose="020B0604020202020204" pitchFamily="34" charset="0"/>
                <a:ea typeface="Times New Roman" panose="02020603050405020304" pitchFamily="18" charset="0"/>
              </a:rPr>
              <a:t>ab initio</a:t>
            </a:r>
            <a:r>
              <a:rPr lang="en-US" sz="1800" dirty="0">
                <a:solidFill>
                  <a:srgbClr val="000000"/>
                </a:solidFill>
                <a:effectLst/>
                <a:latin typeface="Arial" panose="020B0604020202020204" pitchFamily="34" charset="0"/>
                <a:ea typeface="Times New Roman" panose="02020603050405020304" pitchFamily="18" charset="0"/>
              </a:rPr>
              <a:t> by the bank as hitherto.</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226117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CD308-68B3-0AC7-ED40-01D81DC282C9}"/>
              </a:ext>
            </a:extLst>
          </p:cNvPr>
          <p:cNvSpPr>
            <a:spLocks noGrp="1"/>
          </p:cNvSpPr>
          <p:nvPr>
            <p:ph type="title"/>
          </p:nvPr>
        </p:nvSpPr>
        <p:spPr>
          <a:xfrm>
            <a:off x="838200" y="365126"/>
            <a:ext cx="10515600" cy="632402"/>
          </a:xfrm>
        </p:spPr>
        <p:txBody>
          <a:bodyPr>
            <a:normAutofit/>
          </a:bodyPr>
          <a:lstStyle/>
          <a:p>
            <a:r>
              <a:rPr lang="en-US" sz="3600" b="1" u="sng" dirty="0">
                <a:solidFill>
                  <a:srgbClr val="00B050"/>
                </a:solidFill>
              </a:rPr>
              <a:t>Audit , Auditor’s Role  &amp; Expectations :</a:t>
            </a:r>
          </a:p>
        </p:txBody>
      </p:sp>
      <p:sp>
        <p:nvSpPr>
          <p:cNvPr id="3" name="Content Placeholder 2">
            <a:extLst>
              <a:ext uri="{FF2B5EF4-FFF2-40B4-BE49-F238E27FC236}">
                <a16:creationId xmlns:a16="http://schemas.microsoft.com/office/drawing/2014/main" id="{B0BED78D-F1D6-F7DF-3FE8-F1A9F0D10BB5}"/>
              </a:ext>
            </a:extLst>
          </p:cNvPr>
          <p:cNvSpPr>
            <a:spLocks noGrp="1"/>
          </p:cNvSpPr>
          <p:nvPr>
            <p:ph idx="1"/>
          </p:nvPr>
        </p:nvSpPr>
        <p:spPr>
          <a:xfrm>
            <a:off x="838200" y="997528"/>
            <a:ext cx="10515600" cy="5179435"/>
          </a:xfrm>
        </p:spPr>
        <p:txBody>
          <a:bodyPr>
            <a:normAutofit lnSpcReduction="10000"/>
          </a:bodyPr>
          <a:lstStyle/>
          <a:p>
            <a:pPr marL="47625" marR="47625" algn="just">
              <a:spcBef>
                <a:spcPts val="375"/>
              </a:spcBef>
              <a:spcAft>
                <a:spcPts val="600"/>
              </a:spcAft>
            </a:pPr>
            <a:r>
              <a:rPr lang="en-US" sz="1800" b="1" dirty="0">
                <a:solidFill>
                  <a:srgbClr val="833C0B"/>
                </a:solidFill>
                <a:effectLst/>
                <a:latin typeface="Arial" panose="020B0604020202020204" pitchFamily="34" charset="0"/>
                <a:ea typeface="Times New Roman" panose="02020603050405020304" pitchFamily="18" charset="0"/>
              </a:rPr>
              <a:t>Role of Auditors (As per the Reserve Bank of India):</a:t>
            </a:r>
            <a:endParaRPr lang="en-US" sz="1800" dirty="0">
              <a:effectLst/>
              <a:latin typeface="Times New Roman" panose="02020603050405020304" pitchFamily="18" charset="0"/>
              <a:ea typeface="Times New Roman" panose="02020603050405020304" pitchFamily="18" charset="0"/>
            </a:endParaRPr>
          </a:p>
          <a:p>
            <a:pPr marL="0" marR="47625" indent="0" algn="just">
              <a:spcBef>
                <a:spcPts val="375"/>
              </a:spcBef>
              <a:spcAft>
                <a:spcPts val="600"/>
              </a:spcAft>
              <a:buNone/>
            </a:pPr>
            <a:r>
              <a:rPr lang="en-US" sz="1800" dirty="0">
                <a:solidFill>
                  <a:srgbClr val="000000"/>
                </a:solidFill>
                <a:effectLst/>
                <a:latin typeface="Arial" panose="020B0604020202020204" pitchFamily="34" charset="0"/>
                <a:ea typeface="Times New Roman" panose="02020603050405020304" pitchFamily="18" charset="0"/>
              </a:rPr>
              <a:t>During the course of the audit, auditors may come across instances where the transactions in the account or the documents point to the possibility of fraudulent transactions in the account. In such a situation, the auditor should immediately bring it to the notice of the top management and if necessary to the Audit Committee of the Board (ACB) for appropriate action.</a:t>
            </a:r>
            <a:endParaRPr lang="en-US" sz="1800" dirty="0">
              <a:effectLst/>
              <a:latin typeface="Times New Roman" panose="02020603050405020304" pitchFamily="18" charset="0"/>
              <a:ea typeface="Times New Roman" panose="02020603050405020304" pitchFamily="18" charset="0"/>
            </a:endParaRPr>
          </a:p>
          <a:p>
            <a:pPr marL="0" indent="0" algn="just">
              <a:buNone/>
            </a:pPr>
            <a:r>
              <a:rPr lang="en-US" sz="24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As pert t</a:t>
            </a:r>
            <a:r>
              <a:rPr lang="en-US" sz="24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he Standard on Auditing (SA) 240 “The Auditor’s Responsibilities Relating to Fraud</a:t>
            </a:r>
            <a:endParaRPr lang="en-US"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in an Audit of Financial Statements” defines the term ‘fraud’ as-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1800" dirty="0">
                <a:effectLst/>
                <a:latin typeface="Calibri" panose="020F0502020204030204" pitchFamily="34" charset="0"/>
                <a:ea typeface="Calibri" panose="020F0502020204030204" pitchFamily="34" charset="0"/>
                <a:cs typeface="Times New Roman" panose="02020603050405020304" pitchFamily="18" charset="0"/>
              </a:rPr>
              <a:t>“an intentional act by one or more individuals among management, those charged with governance, employees, or third parties, involving the use of deception to obtain an unjust or illegal advantage”.</a:t>
            </a:r>
          </a:p>
          <a:p>
            <a:pPr algn="just"/>
            <a:r>
              <a:rPr lang="en-US"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Although fraud is a broad legal concept, for the purposes of the SAs, the auditor is concerned with fraud that causes a material misstatement in the financial statements.</a:t>
            </a:r>
          </a:p>
          <a:p>
            <a:pPr marL="0" indent="0" algn="jus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Two types of intentional misstatements are relevant to the auditor–</a:t>
            </a:r>
          </a:p>
          <a:p>
            <a:pPr marL="0" indent="0" algn="just">
              <a:buNone/>
            </a:pPr>
            <a:r>
              <a:rPr lang="en-US" sz="1800" dirty="0">
                <a:effectLst/>
                <a:latin typeface="Segoe UI Symbol" panose="020B0502040204020203" pitchFamily="34" charset="0"/>
                <a:ea typeface="Calibri" panose="020F0502020204030204" pitchFamily="34" charset="0"/>
                <a:cs typeface="Segoe UI Symbol" panose="020B0502040204020203" pitchFamily="34"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misstatements resulting from fraudulent financial reporting and</a:t>
            </a:r>
          </a:p>
          <a:p>
            <a:pPr marL="0" indent="0" algn="just">
              <a:buNone/>
            </a:pPr>
            <a:r>
              <a:rPr lang="en-US" sz="1800" dirty="0">
                <a:solidFill>
                  <a:srgbClr val="FF0000"/>
                </a:solidFill>
                <a:effectLst/>
                <a:latin typeface="Segoe UI Symbol" panose="020B0502040204020203" pitchFamily="34" charset="0"/>
                <a:ea typeface="Calibri" panose="020F0502020204030204" pitchFamily="34" charset="0"/>
                <a:cs typeface="Segoe UI Symbol" panose="020B0502040204020203" pitchFamily="34" charset="0"/>
              </a:rPr>
              <a:t>♦</a:t>
            </a: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misstatements resulting from misappropriation of assets.</a:t>
            </a:r>
          </a:p>
          <a:p>
            <a:pPr marL="0" indent="0" algn="jus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518291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FBDA0-3B98-3628-3AB9-2EC8BB5E043A}"/>
              </a:ext>
            </a:extLst>
          </p:cNvPr>
          <p:cNvSpPr>
            <a:spLocks noGrp="1"/>
          </p:cNvSpPr>
          <p:nvPr>
            <p:ph type="title"/>
          </p:nvPr>
        </p:nvSpPr>
        <p:spPr>
          <a:xfrm>
            <a:off x="838200" y="365126"/>
            <a:ext cx="10515600" cy="315912"/>
          </a:xfrm>
        </p:spPr>
        <p:txBody>
          <a:bodyPr>
            <a:noAutofit/>
          </a:bodyPr>
          <a:lstStyle/>
          <a:p>
            <a:r>
              <a:rPr lang="en-US" sz="3200" dirty="0">
                <a:solidFill>
                  <a:srgbClr val="00B050"/>
                </a:solidFill>
              </a:rPr>
              <a:t>Auditor</a:t>
            </a:r>
          </a:p>
        </p:txBody>
      </p:sp>
      <p:sp>
        <p:nvSpPr>
          <p:cNvPr id="3" name="Content Placeholder 2">
            <a:extLst>
              <a:ext uri="{FF2B5EF4-FFF2-40B4-BE49-F238E27FC236}">
                <a16:creationId xmlns:a16="http://schemas.microsoft.com/office/drawing/2014/main" id="{33C2F5F2-1EE1-FF5A-2E1E-75B2F60BA139}"/>
              </a:ext>
            </a:extLst>
          </p:cNvPr>
          <p:cNvSpPr>
            <a:spLocks noGrp="1"/>
          </p:cNvSpPr>
          <p:nvPr>
            <p:ph idx="1"/>
          </p:nvPr>
        </p:nvSpPr>
        <p:spPr>
          <a:xfrm>
            <a:off x="838200" y="864524"/>
            <a:ext cx="10515600" cy="5700178"/>
          </a:xfrm>
        </p:spPr>
        <p:txBody>
          <a:bodyPr>
            <a:normAutofit/>
          </a:bodyPr>
          <a:lstStyle/>
          <a:p>
            <a:pPr marL="0" marR="47625" indent="0" algn="just">
              <a:buNone/>
            </a:pPr>
            <a:r>
              <a:rPr lang="en-US" sz="1800" b="1" dirty="0">
                <a:solidFill>
                  <a:srgbClr val="00B0F0"/>
                </a:solidFill>
                <a:effectLst/>
                <a:latin typeface="Times New Roman" panose="02020603050405020304" pitchFamily="18" charset="0"/>
                <a:ea typeface="Times New Roman" panose="02020603050405020304" pitchFamily="18" charset="0"/>
              </a:rPr>
              <a:t>FRAUD AND RESPONSIBILITIES OF THE AUDITOR   IN THIS REGARD</a:t>
            </a:r>
          </a:p>
          <a:p>
            <a:pPr marL="0" marR="47625" indent="0" algn="just">
              <a:buNone/>
            </a:pPr>
            <a:r>
              <a:rPr lang="en-US" sz="1800" dirty="0">
                <a:effectLst/>
                <a:latin typeface="Times New Roman" panose="02020603050405020304" pitchFamily="18" charset="0"/>
                <a:ea typeface="Times New Roman" panose="02020603050405020304" pitchFamily="18" charset="0"/>
              </a:rPr>
              <a:t>As per SA 240 </a:t>
            </a:r>
            <a:r>
              <a:rPr lang="en-US" sz="1800" dirty="0">
                <a:solidFill>
                  <a:srgbClr val="FF0000"/>
                </a:solidFill>
                <a:effectLst/>
                <a:latin typeface="Times New Roman" panose="02020603050405020304" pitchFamily="18" charset="0"/>
                <a:ea typeface="Times New Roman" panose="02020603050405020304" pitchFamily="18" charset="0"/>
              </a:rPr>
              <a:t>the primary responsibility for the prevention and detection of fraud rests with management</a:t>
            </a:r>
            <a:r>
              <a:rPr lang="en-US" sz="1800" dirty="0">
                <a:effectLst/>
                <a:latin typeface="Times New Roman" panose="02020603050405020304" pitchFamily="18" charset="0"/>
                <a:ea typeface="Times New Roman" panose="02020603050405020304" pitchFamily="18" charset="0"/>
              </a:rPr>
              <a:t>. An auditor conducting an audit in accordance with SAs is responsible for obtaining reasonable </a:t>
            </a:r>
            <a:r>
              <a:rPr lang="en-US" sz="1800" dirty="0">
                <a:solidFill>
                  <a:srgbClr val="00B050"/>
                </a:solidFill>
                <a:effectLst/>
                <a:latin typeface="Times New Roman" panose="02020603050405020304" pitchFamily="18" charset="0"/>
                <a:ea typeface="Times New Roman" panose="02020603050405020304" pitchFamily="18" charset="0"/>
              </a:rPr>
              <a:t>assurance that the financial statements are free from material misstatement, whether caused by fraud or error. </a:t>
            </a:r>
            <a:r>
              <a:rPr lang="en-US" sz="1800" dirty="0">
                <a:effectLst/>
                <a:latin typeface="Times New Roman" panose="02020603050405020304" pitchFamily="18" charset="0"/>
                <a:ea typeface="Times New Roman" panose="02020603050405020304" pitchFamily="18" charset="0"/>
              </a:rPr>
              <a:t>Fraud Risk Factors may be defined as events or conditions that indicate an incentive or pressure to commit fraud or provide an opportunity to commit fraud.</a:t>
            </a:r>
          </a:p>
          <a:p>
            <a:pPr marL="0" marR="47625" indent="0" algn="just">
              <a:spcBef>
                <a:spcPts val="375"/>
              </a:spcBef>
              <a:spcAft>
                <a:spcPts val="600"/>
              </a:spcAft>
              <a:buNone/>
            </a:pPr>
            <a:r>
              <a:rPr lang="en-US" sz="1800" dirty="0">
                <a:effectLst/>
                <a:latin typeface="Times New Roman" panose="02020603050405020304" pitchFamily="18" charset="0"/>
                <a:ea typeface="Times New Roman" panose="02020603050405020304" pitchFamily="18" charset="0"/>
              </a:rPr>
              <a:t>Fraud Reporting [Section 143(12) of Companies Act, 2013 &amp; Rule 13 of CAAR, 2014]</a:t>
            </a:r>
          </a:p>
          <a:p>
            <a:pPr marL="1143000" marR="47625" lvl="2" indent="-228600" algn="just">
              <a:spcBef>
                <a:spcPts val="375"/>
              </a:spcBef>
              <a:spcAft>
                <a:spcPts val="600"/>
              </a:spcAft>
              <a:buFont typeface="+mj-lt"/>
              <a:buAutoNum type="alphaUcPeriod"/>
            </a:pPr>
            <a:r>
              <a:rPr lang="en-US" sz="1800" dirty="0">
                <a:solidFill>
                  <a:srgbClr val="7030A0"/>
                </a:solidFill>
                <a:effectLst/>
                <a:latin typeface="Times New Roman" panose="02020603050405020304" pitchFamily="18" charset="0"/>
                <a:ea typeface="Times New Roman" panose="02020603050405020304" pitchFamily="18" charset="0"/>
              </a:rPr>
              <a:t>Reporting of Fraud involving amount of less than 1 crore rupees :  </a:t>
            </a:r>
          </a:p>
          <a:p>
            <a:pPr marL="914400" marR="47625" lvl="2" indent="0" algn="just">
              <a:spcBef>
                <a:spcPts val="375"/>
              </a:spcBef>
              <a:spcAft>
                <a:spcPts val="600"/>
              </a:spcAft>
              <a:buNone/>
            </a:pPr>
            <a:r>
              <a:rPr lang="en-US" sz="1800" dirty="0">
                <a:effectLst/>
                <a:latin typeface="Times New Roman" panose="02020603050405020304" pitchFamily="18" charset="0"/>
                <a:ea typeface="Times New Roman" panose="02020603050405020304" pitchFamily="18" charset="0"/>
              </a:rPr>
              <a:t>Auditor to Report Board/Audit Committee within 2 days of knowledge of fraud. The auditor should Report the following matters:(</a:t>
            </a:r>
            <a:r>
              <a:rPr lang="en-US" sz="1800" u="sng" dirty="0">
                <a:solidFill>
                  <a:srgbClr val="00B050"/>
                </a:solidFill>
                <a:effectLst/>
                <a:latin typeface="Times New Roman" panose="02020603050405020304" pitchFamily="18" charset="0"/>
                <a:ea typeface="Times New Roman" panose="02020603050405020304" pitchFamily="18" charset="0"/>
              </a:rPr>
              <a:t>a) Nature of Fraud with description;(b) Approximate amount involved; and (c) Parties involved.</a:t>
            </a:r>
          </a:p>
          <a:p>
            <a:pPr marL="0" marR="47625" indent="0" algn="just">
              <a:spcBef>
                <a:spcPts val="375"/>
              </a:spcBef>
              <a:spcAft>
                <a:spcPts val="600"/>
              </a:spcAft>
              <a:buNone/>
            </a:pPr>
            <a:r>
              <a:rPr lang="en-US" sz="1800" dirty="0">
                <a:effectLst/>
                <a:latin typeface="Times New Roman" panose="02020603050405020304" pitchFamily="18" charset="0"/>
                <a:ea typeface="Times New Roman" panose="02020603050405020304" pitchFamily="18" charset="0"/>
              </a:rPr>
              <a:t>Company is bound to disclose certain specified details in Board’s Report as </a:t>
            </a:r>
          </a:p>
          <a:p>
            <a:pPr marL="342900" marR="47625" lvl="0" indent="-342900" algn="just">
              <a:spcBef>
                <a:spcPts val="375"/>
              </a:spcBef>
              <a:spcAft>
                <a:spcPts val="600"/>
              </a:spcAft>
              <a:buFont typeface="Calibri" panose="020F0502020204030204" pitchFamily="34" charset="0"/>
              <a:buChar char="•"/>
            </a:pPr>
            <a:r>
              <a:rPr lang="en-US" sz="1800" dirty="0">
                <a:effectLst/>
                <a:latin typeface="Times New Roman" panose="02020603050405020304" pitchFamily="18" charset="0"/>
                <a:ea typeface="Calibri" panose="020F0502020204030204" pitchFamily="34" charset="0"/>
              </a:rPr>
              <a:t>Nature of Fraud with description; </a:t>
            </a:r>
          </a:p>
          <a:p>
            <a:pPr marL="342900" marR="47625" lvl="0" indent="-342900" algn="just">
              <a:spcBef>
                <a:spcPts val="375"/>
              </a:spcBef>
              <a:spcAft>
                <a:spcPts val="600"/>
              </a:spcAft>
              <a:buFont typeface="Calibri" panose="020F0502020204030204" pitchFamily="34" charset="0"/>
              <a:buChar char="•"/>
            </a:pPr>
            <a:r>
              <a:rPr lang="en-US" sz="1800" dirty="0">
                <a:effectLst/>
                <a:latin typeface="Times New Roman" panose="02020603050405020304" pitchFamily="18" charset="0"/>
                <a:ea typeface="Calibri" panose="020F0502020204030204" pitchFamily="34" charset="0"/>
              </a:rPr>
              <a:t>Approximate amount involved; </a:t>
            </a:r>
          </a:p>
          <a:p>
            <a:pPr marL="342900" marR="47625" lvl="0" indent="-342900" algn="just">
              <a:spcBef>
                <a:spcPts val="375"/>
              </a:spcBef>
              <a:spcAft>
                <a:spcPts val="600"/>
              </a:spcAft>
              <a:buFont typeface="Calibri" panose="020F0502020204030204" pitchFamily="34" charset="0"/>
              <a:buChar char="•"/>
            </a:pPr>
            <a:r>
              <a:rPr lang="en-US" sz="1800" dirty="0">
                <a:effectLst/>
                <a:latin typeface="Times New Roman" panose="02020603050405020304" pitchFamily="18" charset="0"/>
                <a:ea typeface="Calibri" panose="020F0502020204030204" pitchFamily="34" charset="0"/>
              </a:rPr>
              <a:t>Parties involved, if remedial action not taken; and</a:t>
            </a:r>
          </a:p>
          <a:p>
            <a:pPr marL="342900" marR="47625" lvl="0" indent="-342900" algn="just">
              <a:spcBef>
                <a:spcPts val="375"/>
              </a:spcBef>
              <a:spcAft>
                <a:spcPts val="600"/>
              </a:spcAft>
              <a:buFont typeface="Calibri" panose="020F0502020204030204" pitchFamily="34" charset="0"/>
              <a:buChar char="•"/>
            </a:pPr>
            <a:r>
              <a:rPr lang="en-US" sz="1800" dirty="0">
                <a:effectLst/>
                <a:latin typeface="Times New Roman" panose="02020603050405020304" pitchFamily="18" charset="0"/>
                <a:ea typeface="Calibri" panose="020F0502020204030204" pitchFamily="34" charset="0"/>
              </a:rPr>
              <a:t>Remedial actions taken.</a:t>
            </a:r>
          </a:p>
          <a:p>
            <a:pPr marL="0" indent="0">
              <a:buNone/>
            </a:pPr>
            <a:endParaRPr lang="en-US" dirty="0"/>
          </a:p>
        </p:txBody>
      </p:sp>
    </p:spTree>
    <p:extLst>
      <p:ext uri="{BB962C8B-B14F-4D97-AF65-F5344CB8AC3E}">
        <p14:creationId xmlns:p14="http://schemas.microsoft.com/office/powerpoint/2010/main" val="11183673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085F2-0CD2-C6E5-2683-979058C58DF2}"/>
              </a:ext>
            </a:extLst>
          </p:cNvPr>
          <p:cNvSpPr>
            <a:spLocks noGrp="1"/>
          </p:cNvSpPr>
          <p:nvPr>
            <p:ph type="title"/>
          </p:nvPr>
        </p:nvSpPr>
        <p:spPr>
          <a:xfrm>
            <a:off x="838200" y="365126"/>
            <a:ext cx="10515600" cy="315912"/>
          </a:xfrm>
        </p:spPr>
        <p:txBody>
          <a:bodyPr>
            <a:noAutofit/>
          </a:bodyPr>
          <a:lstStyle/>
          <a:p>
            <a:r>
              <a:rPr lang="en-US" sz="3200" dirty="0">
                <a:solidFill>
                  <a:srgbClr val="00B050"/>
                </a:solidFill>
              </a:rPr>
              <a:t>Auditor</a:t>
            </a:r>
          </a:p>
        </p:txBody>
      </p:sp>
      <p:sp>
        <p:nvSpPr>
          <p:cNvPr id="3" name="Content Placeholder 2">
            <a:extLst>
              <a:ext uri="{FF2B5EF4-FFF2-40B4-BE49-F238E27FC236}">
                <a16:creationId xmlns:a16="http://schemas.microsoft.com/office/drawing/2014/main" id="{3DA4AD0D-3847-B121-10FF-DE4517D21BE8}"/>
              </a:ext>
            </a:extLst>
          </p:cNvPr>
          <p:cNvSpPr>
            <a:spLocks noGrp="1"/>
          </p:cNvSpPr>
          <p:nvPr>
            <p:ph idx="1"/>
          </p:nvPr>
        </p:nvSpPr>
        <p:spPr>
          <a:xfrm>
            <a:off x="838200" y="889462"/>
            <a:ext cx="10515600" cy="5287501"/>
          </a:xfrm>
        </p:spPr>
        <p:txBody>
          <a:bodyPr>
            <a:normAutofit/>
          </a:bodyPr>
          <a:lstStyle/>
          <a:p>
            <a:pPr marL="47625" marR="47625" algn="just">
              <a:spcBef>
                <a:spcPts val="375"/>
              </a:spcBef>
            </a:pPr>
            <a:r>
              <a:rPr lang="en-US" sz="2000" dirty="0">
                <a:solidFill>
                  <a:srgbClr val="7030A0"/>
                </a:solidFill>
                <a:effectLst/>
                <a:latin typeface="Times New Roman" panose="02020603050405020304" pitchFamily="18" charset="0"/>
                <a:ea typeface="Times New Roman" panose="02020603050405020304" pitchFamily="18" charset="0"/>
              </a:rPr>
              <a:t>B. Reporting of Fraud involving amount of rupees 1 crore or above:</a:t>
            </a:r>
          </a:p>
          <a:p>
            <a:pPr marL="47625" marR="47625" algn="just"/>
            <a:r>
              <a:rPr lang="en-US" sz="2000" dirty="0">
                <a:effectLst/>
                <a:latin typeface="Times New Roman" panose="02020603050405020304" pitchFamily="18" charset="0"/>
                <a:ea typeface="Times New Roman" panose="02020603050405020304" pitchFamily="18" charset="0"/>
              </a:rPr>
              <a:t>The auditor shall report the matter to the Board or the Audit Committee, as the case may be,</a:t>
            </a:r>
          </a:p>
          <a:p>
            <a:pPr marL="47625" marR="47625" algn="just"/>
            <a:r>
              <a:rPr lang="en-US" sz="2000" dirty="0">
                <a:effectLst/>
                <a:latin typeface="Times New Roman" panose="02020603050405020304" pitchFamily="18" charset="0"/>
                <a:ea typeface="Times New Roman" panose="02020603050405020304" pitchFamily="18" charset="0"/>
              </a:rPr>
              <a:t>immediately but not later than 2 days of his knowledge of the fraud, seeking their</a:t>
            </a:r>
          </a:p>
          <a:p>
            <a:pPr marL="47625" marR="47625" algn="just"/>
            <a:r>
              <a:rPr lang="en-US" sz="2000" dirty="0">
                <a:effectLst/>
                <a:latin typeface="Times New Roman" panose="02020603050405020304" pitchFamily="18" charset="0"/>
                <a:ea typeface="Times New Roman" panose="02020603050405020304" pitchFamily="18" charset="0"/>
              </a:rPr>
              <a:t>reply or observations within 45 days;</a:t>
            </a:r>
          </a:p>
          <a:p>
            <a:pPr marL="0" marR="47625" indent="0" algn="just">
              <a:spcBef>
                <a:spcPts val="375"/>
              </a:spcBef>
              <a:spcAft>
                <a:spcPts val="600"/>
              </a:spcAft>
              <a:buNone/>
            </a:pPr>
            <a:endParaRPr lang="en-US" sz="2000" dirty="0">
              <a:effectLst/>
              <a:latin typeface="Times New Roman" panose="02020603050405020304" pitchFamily="18" charset="0"/>
              <a:ea typeface="Times New Roman" panose="02020603050405020304" pitchFamily="18" charset="0"/>
            </a:endParaRPr>
          </a:p>
          <a:p>
            <a:pPr marL="0" marR="47625" indent="0" algn="just">
              <a:spcBef>
                <a:spcPts val="375"/>
              </a:spcBef>
              <a:buNone/>
            </a:pPr>
            <a:r>
              <a:rPr lang="en-US" sz="2000" dirty="0">
                <a:effectLst/>
                <a:latin typeface="Times New Roman" panose="02020603050405020304" pitchFamily="18" charset="0"/>
                <a:ea typeface="Times New Roman" panose="02020603050405020304" pitchFamily="18" charset="0"/>
              </a:rPr>
              <a:t>In case reply/observations received within stipulated time, the auditor is required  to forward report along with reply/observations and comments to Central Government within 15 days of receipt of such reply/observations.</a:t>
            </a:r>
          </a:p>
          <a:p>
            <a:pPr marL="0" marR="47625" indent="0" algn="just">
              <a:spcBef>
                <a:spcPts val="375"/>
              </a:spcBef>
              <a:buNone/>
            </a:pPr>
            <a:endParaRPr lang="en-US" sz="2000" dirty="0">
              <a:latin typeface="Times New Roman" panose="02020603050405020304" pitchFamily="18" charset="0"/>
              <a:ea typeface="Times New Roman" panose="02020603050405020304" pitchFamily="18" charset="0"/>
            </a:endParaRPr>
          </a:p>
          <a:p>
            <a:pPr marL="0" marR="47625" indent="0" algn="just">
              <a:spcBef>
                <a:spcPts val="375"/>
              </a:spcBef>
              <a:buNone/>
            </a:pPr>
            <a:r>
              <a:rPr lang="en-US" sz="2000" dirty="0">
                <a:effectLst/>
                <a:latin typeface="Times New Roman" panose="02020603050405020304" pitchFamily="18" charset="0"/>
                <a:ea typeface="Times New Roman" panose="02020603050405020304" pitchFamily="18" charset="0"/>
              </a:rPr>
              <a:t>In case reply/observations not received within stipulated time (within 45 days) the auditor should forward the report along with note containing details of report for which failed to receive any reply/observations to Central Government.</a:t>
            </a:r>
          </a:p>
          <a:p>
            <a:pPr marL="0" indent="0">
              <a:buNone/>
            </a:pPr>
            <a:endParaRPr lang="en-US" dirty="0"/>
          </a:p>
        </p:txBody>
      </p:sp>
    </p:spTree>
    <p:extLst>
      <p:ext uri="{BB962C8B-B14F-4D97-AF65-F5344CB8AC3E}">
        <p14:creationId xmlns:p14="http://schemas.microsoft.com/office/powerpoint/2010/main" val="237925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88D9E-AEE5-D4A3-2B7A-7337B6399FFF}"/>
              </a:ext>
            </a:extLst>
          </p:cNvPr>
          <p:cNvSpPr>
            <a:spLocks noGrp="1"/>
          </p:cNvSpPr>
          <p:nvPr>
            <p:ph type="title"/>
          </p:nvPr>
        </p:nvSpPr>
        <p:spPr>
          <a:xfrm>
            <a:off x="838200" y="365126"/>
            <a:ext cx="10515600" cy="315911"/>
          </a:xfrm>
        </p:spPr>
        <p:txBody>
          <a:bodyPr>
            <a:normAutofit fontScale="90000"/>
          </a:bodyPr>
          <a:lstStyle/>
          <a:p>
            <a:r>
              <a:rPr lang="en-US" sz="3100" dirty="0">
                <a:solidFill>
                  <a:srgbClr val="00B050"/>
                </a:solidFill>
              </a:rPr>
              <a:t>Auditor</a:t>
            </a:r>
          </a:p>
        </p:txBody>
      </p:sp>
      <p:sp>
        <p:nvSpPr>
          <p:cNvPr id="3" name="Content Placeholder 2">
            <a:extLst>
              <a:ext uri="{FF2B5EF4-FFF2-40B4-BE49-F238E27FC236}">
                <a16:creationId xmlns:a16="http://schemas.microsoft.com/office/drawing/2014/main" id="{E2710D50-BFFA-A740-1256-0A6C5E603980}"/>
              </a:ext>
            </a:extLst>
          </p:cNvPr>
          <p:cNvSpPr>
            <a:spLocks noGrp="1"/>
          </p:cNvSpPr>
          <p:nvPr>
            <p:ph idx="1"/>
          </p:nvPr>
        </p:nvSpPr>
        <p:spPr>
          <a:xfrm>
            <a:off x="838200" y="764771"/>
            <a:ext cx="10515600" cy="5412192"/>
          </a:xfrm>
        </p:spPr>
        <p:txBody>
          <a:bodyPr>
            <a:normAutofit/>
          </a:bodyPr>
          <a:lstStyle/>
          <a:p>
            <a:pPr marL="47625" marR="47625" algn="just">
              <a:spcBef>
                <a:spcPts val="375"/>
              </a:spcBef>
            </a:pPr>
            <a:r>
              <a:rPr lang="en-US" sz="2400" dirty="0">
                <a:solidFill>
                  <a:srgbClr val="00B050"/>
                </a:solidFill>
                <a:effectLst/>
                <a:latin typeface="Times New Roman" panose="02020603050405020304" pitchFamily="18" charset="0"/>
                <a:ea typeface="Times New Roman" panose="02020603050405020304" pitchFamily="18" charset="0"/>
              </a:rPr>
              <a:t>Fraud Risk Factors</a:t>
            </a:r>
            <a:endParaRPr lang="en-US" sz="2400" dirty="0">
              <a:effectLst/>
              <a:latin typeface="Times New Roman" panose="02020603050405020304" pitchFamily="18" charset="0"/>
              <a:ea typeface="Times New Roman" panose="02020603050405020304" pitchFamily="18" charset="0"/>
            </a:endParaRPr>
          </a:p>
          <a:p>
            <a:pPr marL="47625" marR="47625" algn="just">
              <a:spcBef>
                <a:spcPts val="375"/>
              </a:spcBef>
            </a:pPr>
            <a:r>
              <a:rPr lang="en-US" sz="1800" dirty="0">
                <a:effectLst/>
                <a:latin typeface="Times New Roman" panose="02020603050405020304" pitchFamily="18" charset="0"/>
                <a:ea typeface="Times New Roman" panose="02020603050405020304" pitchFamily="18" charset="0"/>
              </a:rPr>
              <a:t>Fraud Risk Factors may be defined as events or conditions that indicate an incentive or pressure to commit fraud or provide an opportunity to commit fraud. Examples of Fraud Risk Factors: The fraud risk factors identified here are examples of such factors that may be faced by auditors in a broad range of situations. Separately presented are examples relating to the two types of fraud relevant to the auditor’s consideration, i.e.,</a:t>
            </a:r>
          </a:p>
          <a:p>
            <a:pPr marL="47625" marR="47625" algn="just">
              <a:spcBef>
                <a:spcPts val="375"/>
              </a:spcBef>
            </a:pPr>
            <a:endParaRPr lang="en-US" sz="1800" dirty="0">
              <a:effectLst/>
              <a:latin typeface="Times New Roman" panose="02020603050405020304" pitchFamily="18" charset="0"/>
              <a:ea typeface="Times New Roman" panose="02020603050405020304" pitchFamily="18" charset="0"/>
            </a:endParaRPr>
          </a:p>
          <a:p>
            <a:pPr marL="47625" marR="47625" algn="just">
              <a:spcBef>
                <a:spcPts val="375"/>
              </a:spcBef>
            </a:pPr>
            <a:endParaRPr lang="en-US" sz="1800" dirty="0">
              <a:latin typeface="Times New Roman" panose="02020603050405020304" pitchFamily="18" charset="0"/>
              <a:ea typeface="Times New Roman" panose="02020603050405020304" pitchFamily="18" charset="0"/>
            </a:endParaRPr>
          </a:p>
          <a:p>
            <a:pPr marL="47625" marR="47625" algn="just">
              <a:spcBef>
                <a:spcPts val="375"/>
              </a:spcBef>
            </a:pPr>
            <a:r>
              <a:rPr lang="en-US" sz="1800" dirty="0">
                <a:effectLst/>
                <a:latin typeface="Times New Roman" panose="02020603050405020304" pitchFamily="18" charset="0"/>
                <a:ea typeface="Times New Roman" panose="02020603050405020304" pitchFamily="18" charset="0"/>
              </a:rPr>
              <a:t>(</a:t>
            </a:r>
            <a:r>
              <a:rPr lang="en-US" sz="1800" b="1" dirty="0">
                <a:effectLst/>
                <a:latin typeface="Times New Roman" panose="02020603050405020304" pitchFamily="18" charset="0"/>
                <a:ea typeface="Times New Roman" panose="02020603050405020304" pitchFamily="18" charset="0"/>
              </a:rPr>
              <a:t>A) fraudulent financial reporting, and </a:t>
            </a:r>
            <a:endParaRPr lang="en-US" sz="1800" dirty="0">
              <a:effectLst/>
              <a:latin typeface="Times New Roman" panose="02020603050405020304" pitchFamily="18" charset="0"/>
              <a:ea typeface="Times New Roman" panose="02020603050405020304" pitchFamily="18" charset="0"/>
            </a:endParaRPr>
          </a:p>
          <a:p>
            <a:pPr marL="47625" marR="47625" algn="just">
              <a:spcBef>
                <a:spcPts val="375"/>
              </a:spcBef>
            </a:pPr>
            <a:r>
              <a:rPr lang="en-US" sz="1800" dirty="0">
                <a:effectLst/>
                <a:latin typeface="Times New Roman" panose="02020603050405020304" pitchFamily="18" charset="0"/>
                <a:ea typeface="Times New Roman" panose="02020603050405020304" pitchFamily="18" charset="0"/>
              </a:rPr>
              <a:t>For each of these types of fraud, the risk factors are further classified based on the three conditions generally   present when material misstatements due to fraud occur:</a:t>
            </a:r>
          </a:p>
          <a:p>
            <a:pPr marL="47625" marR="47625" algn="just">
              <a:spcBef>
                <a:spcPts val="375"/>
              </a:spcBef>
            </a:pPr>
            <a:r>
              <a:rPr lang="en-US" sz="1800" dirty="0">
                <a:effectLst/>
                <a:latin typeface="Times New Roman" panose="02020603050405020304" pitchFamily="18" charset="0"/>
                <a:ea typeface="Times New Roman" panose="02020603050405020304" pitchFamily="18" charset="0"/>
              </a:rPr>
              <a:t>(a) incentives/pressures,      (b) opportunities,        and (c) attitudes/rationalizations.</a:t>
            </a:r>
          </a:p>
          <a:p>
            <a:pPr marL="47625" marR="47625" algn="just">
              <a:spcBef>
                <a:spcPts val="375"/>
              </a:spcBef>
            </a:pPr>
            <a:endParaRPr lang="en-US" sz="1800" b="1" dirty="0">
              <a:effectLst/>
              <a:latin typeface="Times New Roman" panose="02020603050405020304" pitchFamily="18" charset="0"/>
              <a:ea typeface="Times New Roman" panose="02020603050405020304" pitchFamily="18" charset="0"/>
            </a:endParaRPr>
          </a:p>
          <a:p>
            <a:pPr marL="47625" marR="47625" algn="just">
              <a:spcBef>
                <a:spcPts val="375"/>
              </a:spcBef>
            </a:pPr>
            <a:endParaRPr lang="en-US" sz="1800" b="1" dirty="0">
              <a:latin typeface="Times New Roman" panose="02020603050405020304" pitchFamily="18" charset="0"/>
              <a:ea typeface="Times New Roman" panose="02020603050405020304" pitchFamily="18" charset="0"/>
            </a:endParaRPr>
          </a:p>
          <a:p>
            <a:pPr marL="47625" marR="47625" algn="just">
              <a:spcBef>
                <a:spcPts val="375"/>
              </a:spcBef>
            </a:pPr>
            <a:r>
              <a:rPr lang="en-US" sz="1800" b="1" dirty="0">
                <a:effectLst/>
                <a:latin typeface="Times New Roman" panose="02020603050405020304" pitchFamily="18" charset="0"/>
                <a:ea typeface="Times New Roman" panose="02020603050405020304" pitchFamily="18" charset="0"/>
              </a:rPr>
              <a:t>Fraud Risk Factors (B) misappropriation of assets arises out of ;</a:t>
            </a:r>
            <a:endParaRPr lang="en-US" sz="1800" dirty="0">
              <a:effectLst/>
              <a:latin typeface="Times New Roman" panose="02020603050405020304" pitchFamily="18" charset="0"/>
              <a:ea typeface="Times New Roman" panose="02020603050405020304" pitchFamily="18" charset="0"/>
            </a:endParaRPr>
          </a:p>
          <a:p>
            <a:pPr marL="342900" marR="47625" lvl="0" indent="-342900" algn="just">
              <a:spcBef>
                <a:spcPts val="375"/>
              </a:spcBef>
              <a:buFont typeface="+mj-lt"/>
              <a:buAutoNum type="alphaLcParenBoth"/>
            </a:pPr>
            <a:r>
              <a:rPr lang="en-US" sz="1800" dirty="0">
                <a:effectLst/>
                <a:latin typeface="Times New Roman" panose="02020603050405020304" pitchFamily="18" charset="0"/>
                <a:ea typeface="Times New Roman" panose="02020603050405020304" pitchFamily="18" charset="0"/>
              </a:rPr>
              <a:t>Incentives/Pressure  (b) Opportunities   (c) Attitude/Rationalizations.</a:t>
            </a:r>
          </a:p>
          <a:p>
            <a:pPr marL="47625" marR="47625" algn="just">
              <a:spcBef>
                <a:spcPts val="375"/>
              </a:spcBef>
            </a:pPr>
            <a:r>
              <a:rPr lang="en-US" sz="1800" dirty="0">
                <a:effectLst/>
                <a:latin typeface="Times New Roman" panose="02020603050405020304" pitchFamily="18" charset="0"/>
                <a:ea typeface="Times New Roman" panose="02020603050405020304" pitchFamily="18" charset="0"/>
              </a:rPr>
              <a:t>Although the risk factors cover a broad range of situations, they are only examples</a:t>
            </a:r>
          </a:p>
          <a:p>
            <a:pPr marL="47625" marR="47625" algn="just">
              <a:spcBef>
                <a:spcPts val="375"/>
              </a:spcBef>
            </a:pPr>
            <a:r>
              <a:rPr lang="en-US" sz="1800" dirty="0">
                <a:effectLst/>
                <a:latin typeface="Times New Roman" panose="02020603050405020304" pitchFamily="18" charset="0"/>
                <a:ea typeface="Times New Roman" panose="02020603050405020304" pitchFamily="18" charset="0"/>
              </a:rPr>
              <a:t>and, accordingly, the auditor may identify additional or different risk factors. Not all</a:t>
            </a:r>
          </a:p>
          <a:p>
            <a:endParaRPr lang="en-US" dirty="0"/>
          </a:p>
        </p:txBody>
      </p:sp>
    </p:spTree>
    <p:extLst>
      <p:ext uri="{BB962C8B-B14F-4D97-AF65-F5344CB8AC3E}">
        <p14:creationId xmlns:p14="http://schemas.microsoft.com/office/powerpoint/2010/main" val="15185129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E06F3-9F6A-570E-0E4F-0FB6DA9EC471}"/>
              </a:ext>
            </a:extLst>
          </p:cNvPr>
          <p:cNvSpPr>
            <a:spLocks noGrp="1"/>
          </p:cNvSpPr>
          <p:nvPr>
            <p:ph type="title"/>
          </p:nvPr>
        </p:nvSpPr>
        <p:spPr>
          <a:xfrm>
            <a:off x="838200" y="365125"/>
            <a:ext cx="10515600" cy="432897"/>
          </a:xfrm>
        </p:spPr>
        <p:txBody>
          <a:bodyPr>
            <a:noAutofit/>
          </a:bodyPr>
          <a:lstStyle/>
          <a:p>
            <a:r>
              <a:rPr lang="en-US" sz="3200" dirty="0">
                <a:solidFill>
                  <a:srgbClr val="00B050"/>
                </a:solidFill>
              </a:rPr>
              <a:t>Auditor</a:t>
            </a:r>
          </a:p>
        </p:txBody>
      </p:sp>
      <p:sp>
        <p:nvSpPr>
          <p:cNvPr id="3" name="Content Placeholder 2">
            <a:extLst>
              <a:ext uri="{FF2B5EF4-FFF2-40B4-BE49-F238E27FC236}">
                <a16:creationId xmlns:a16="http://schemas.microsoft.com/office/drawing/2014/main" id="{F85C46A1-1C8B-BC99-AF49-D97FD12BE359}"/>
              </a:ext>
            </a:extLst>
          </p:cNvPr>
          <p:cNvSpPr>
            <a:spLocks noGrp="1"/>
          </p:cNvSpPr>
          <p:nvPr>
            <p:ph idx="1"/>
          </p:nvPr>
        </p:nvSpPr>
        <p:spPr>
          <a:xfrm>
            <a:off x="838200" y="972589"/>
            <a:ext cx="10515600" cy="5204374"/>
          </a:xfrm>
        </p:spPr>
        <p:txBody>
          <a:bodyPr>
            <a:normAutofit fontScale="55000" lnSpcReduction="20000"/>
          </a:bodyPr>
          <a:lstStyle/>
          <a:p>
            <a:pPr marL="0" marR="47625" indent="0" algn="just">
              <a:spcBef>
                <a:spcPts val="375"/>
              </a:spcBef>
              <a:buNone/>
            </a:pPr>
            <a:r>
              <a:rPr lang="en-US" sz="2800" dirty="0">
                <a:solidFill>
                  <a:srgbClr val="00B050"/>
                </a:solidFill>
                <a:effectLst/>
                <a:latin typeface="Times New Roman" panose="02020603050405020304" pitchFamily="18" charset="0"/>
                <a:ea typeface="Times New Roman" panose="02020603050405020304" pitchFamily="18" charset="0"/>
              </a:rPr>
              <a:t>Circumstances Relating to Possibility of Fraud</a:t>
            </a:r>
          </a:p>
          <a:p>
            <a:pPr marL="0" marR="47625" indent="0" algn="just">
              <a:spcBef>
                <a:spcPts val="375"/>
              </a:spcBef>
              <a:buNone/>
            </a:pPr>
            <a:endParaRPr lang="en-US" sz="2800" dirty="0">
              <a:effectLst/>
              <a:latin typeface="Times New Roman" panose="02020603050405020304" pitchFamily="18" charset="0"/>
              <a:ea typeface="Times New Roman" panose="02020603050405020304" pitchFamily="18" charset="0"/>
            </a:endParaRPr>
          </a:p>
          <a:p>
            <a:pPr marL="47625" marR="47625" algn="just">
              <a:spcBef>
                <a:spcPts val="375"/>
              </a:spcBef>
            </a:pPr>
            <a:r>
              <a:rPr lang="en-US" sz="2800" dirty="0">
                <a:effectLst/>
                <a:latin typeface="Times New Roman" panose="02020603050405020304" pitchFamily="18" charset="0"/>
                <a:ea typeface="Times New Roman" panose="02020603050405020304" pitchFamily="18" charset="0"/>
              </a:rPr>
              <a:t>Examples of circumstances that indicate the possibility of fraud: The following are examples of circumstances that may indicate the possibility that the financial statements may contain a material misstatement resulting from fraud-</a:t>
            </a:r>
          </a:p>
          <a:p>
            <a:pPr marL="47625" marR="47625" algn="just">
              <a:spcBef>
                <a:spcPts val="375"/>
              </a:spcBef>
            </a:pPr>
            <a:r>
              <a:rPr lang="en-US" sz="2800" dirty="0">
                <a:effectLst/>
                <a:latin typeface="Times New Roman" panose="02020603050405020304" pitchFamily="18" charset="0"/>
                <a:ea typeface="Times New Roman" panose="02020603050405020304" pitchFamily="18" charset="0"/>
              </a:rPr>
              <a:t>(A) Discrepancies in the accounting records, including:</a:t>
            </a:r>
          </a:p>
          <a:p>
            <a:pPr marL="47625" marR="47625" algn="just">
              <a:spcBef>
                <a:spcPts val="375"/>
              </a:spcBef>
            </a:pPr>
            <a:r>
              <a:rPr lang="en-US" sz="2800" dirty="0">
                <a:effectLst/>
                <a:latin typeface="Times New Roman" panose="02020603050405020304" pitchFamily="18" charset="0"/>
                <a:ea typeface="Times New Roman" panose="02020603050405020304" pitchFamily="18" charset="0"/>
              </a:rPr>
              <a:t>(B) Conflicting or missing evidence, including:</a:t>
            </a:r>
          </a:p>
          <a:p>
            <a:pPr marL="47625" marR="47625" algn="just">
              <a:spcBef>
                <a:spcPts val="375"/>
              </a:spcBef>
            </a:pPr>
            <a:r>
              <a:rPr lang="en-US" sz="2800" dirty="0">
                <a:effectLst/>
                <a:latin typeface="Times New Roman" panose="02020603050405020304" pitchFamily="18" charset="0"/>
                <a:ea typeface="Times New Roman" panose="02020603050405020304" pitchFamily="18" charset="0"/>
              </a:rPr>
              <a:t>(C) Problematic or unusual relationships between the auditor and management, including:</a:t>
            </a:r>
          </a:p>
          <a:p>
            <a:pPr marL="47625" marR="47625" algn="just">
              <a:spcBef>
                <a:spcPts val="375"/>
              </a:spcBef>
            </a:pPr>
            <a:r>
              <a:rPr lang="en-US" sz="2800" dirty="0">
                <a:effectLst/>
                <a:latin typeface="Times New Roman" panose="02020603050405020304" pitchFamily="18" charset="0"/>
                <a:ea typeface="Times New Roman" panose="02020603050405020304" pitchFamily="18" charset="0"/>
              </a:rPr>
              <a:t>(D) Others</a:t>
            </a:r>
          </a:p>
          <a:p>
            <a:pPr marL="0" marR="47625" indent="0" algn="just">
              <a:spcBef>
                <a:spcPts val="375"/>
              </a:spcBef>
              <a:buNone/>
            </a:pPr>
            <a:endParaRPr lang="en-US" sz="2800" dirty="0">
              <a:effectLst/>
              <a:latin typeface="Times New Roman" panose="02020603050405020304" pitchFamily="18" charset="0"/>
              <a:ea typeface="Times New Roman" panose="02020603050405020304" pitchFamily="18" charset="0"/>
            </a:endParaRPr>
          </a:p>
          <a:p>
            <a:pPr marL="0" marR="47625" indent="0" algn="just">
              <a:spcBef>
                <a:spcPts val="375"/>
              </a:spcBef>
              <a:buNone/>
            </a:pPr>
            <a:r>
              <a:rPr lang="en-US" sz="2800" dirty="0">
                <a:solidFill>
                  <a:schemeClr val="accent2"/>
                </a:solidFill>
                <a:effectLst/>
                <a:latin typeface="Times New Roman" panose="02020603050405020304" pitchFamily="18" charset="0"/>
                <a:ea typeface="Times New Roman" panose="02020603050405020304" pitchFamily="18" charset="0"/>
              </a:rPr>
              <a:t>(A) Discrepancies in the accounting records, including:</a:t>
            </a:r>
          </a:p>
          <a:p>
            <a:pPr marL="0" marR="47625" indent="0" algn="just">
              <a:buNone/>
            </a:pPr>
            <a:r>
              <a:rPr lang="en-US" sz="2800" dirty="0">
                <a:effectLst/>
                <a:latin typeface="Times New Roman" panose="02020603050405020304" pitchFamily="18" charset="0"/>
                <a:ea typeface="Times New Roman" panose="02020603050405020304" pitchFamily="18" charset="0"/>
              </a:rPr>
              <a:t>• Transactions that are not recorded in a complete or timely manner or are improperly recorded as to amount, accounting period, classification, or entity policy.</a:t>
            </a:r>
          </a:p>
          <a:p>
            <a:pPr marL="0" marR="47625" indent="0" algn="just">
              <a:buNone/>
            </a:pPr>
            <a:r>
              <a:rPr lang="en-US" sz="2800" dirty="0">
                <a:effectLst/>
                <a:latin typeface="Times New Roman" panose="02020603050405020304" pitchFamily="18" charset="0"/>
                <a:ea typeface="Times New Roman" panose="02020603050405020304" pitchFamily="18" charset="0"/>
              </a:rPr>
              <a:t>• Unsupported or unauthorized balances or transactions.</a:t>
            </a:r>
          </a:p>
          <a:p>
            <a:pPr marL="0" marR="47625" indent="0" algn="just">
              <a:buNone/>
            </a:pPr>
            <a:r>
              <a:rPr lang="en-US" sz="2800" dirty="0">
                <a:effectLst/>
                <a:latin typeface="Times New Roman" panose="02020603050405020304" pitchFamily="18" charset="0"/>
                <a:ea typeface="Times New Roman" panose="02020603050405020304" pitchFamily="18" charset="0"/>
              </a:rPr>
              <a:t>• Last-minute adjustments that significantly affect financial results.</a:t>
            </a:r>
          </a:p>
          <a:p>
            <a:pPr marL="0" marR="47625" indent="0" algn="just">
              <a:buNone/>
            </a:pPr>
            <a:r>
              <a:rPr lang="en-US" sz="2800" dirty="0">
                <a:effectLst/>
                <a:latin typeface="Times New Roman" panose="02020603050405020304" pitchFamily="18" charset="0"/>
                <a:ea typeface="Times New Roman" panose="02020603050405020304" pitchFamily="18" charset="0"/>
              </a:rPr>
              <a:t>• Evidence of employees’ access to systems and records inconsistent with</a:t>
            </a:r>
          </a:p>
          <a:p>
            <a:pPr marL="0" marR="47625" indent="0" algn="just">
              <a:buNone/>
            </a:pPr>
            <a:r>
              <a:rPr lang="en-US" dirty="0">
                <a:latin typeface="Times New Roman" panose="02020603050405020304" pitchFamily="18" charset="0"/>
                <a:ea typeface="Times New Roman" panose="02020603050405020304" pitchFamily="18" charset="0"/>
              </a:rPr>
              <a:t>t</a:t>
            </a:r>
            <a:r>
              <a:rPr lang="en-US" sz="2800" dirty="0">
                <a:effectLst/>
                <a:latin typeface="Times New Roman" panose="02020603050405020304" pitchFamily="18" charset="0"/>
                <a:ea typeface="Times New Roman" panose="02020603050405020304" pitchFamily="18" charset="0"/>
              </a:rPr>
              <a:t>hat necessary to perform their authorized duties.</a:t>
            </a:r>
          </a:p>
          <a:p>
            <a:pPr marL="0" marR="47625" indent="0" algn="just">
              <a:buNone/>
            </a:pPr>
            <a:r>
              <a:rPr lang="en-US" sz="2800" dirty="0">
                <a:effectLst/>
                <a:latin typeface="Times New Roman" panose="02020603050405020304" pitchFamily="18" charset="0"/>
                <a:ea typeface="Times New Roman" panose="02020603050405020304" pitchFamily="18" charset="0"/>
              </a:rPr>
              <a:t>Tips or complaints to the auditor about alleged fraud.</a:t>
            </a:r>
          </a:p>
          <a:p>
            <a:pPr marL="0" marR="47625" indent="0" algn="just">
              <a:buNone/>
            </a:pPr>
            <a:endParaRPr lang="en-US" sz="2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8072877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B5A89-1C44-3C17-07C1-673FCF16418C}"/>
              </a:ext>
            </a:extLst>
          </p:cNvPr>
          <p:cNvSpPr>
            <a:spLocks noGrp="1"/>
          </p:cNvSpPr>
          <p:nvPr>
            <p:ph type="title"/>
          </p:nvPr>
        </p:nvSpPr>
        <p:spPr>
          <a:xfrm>
            <a:off x="838200" y="365125"/>
            <a:ext cx="10515600" cy="391333"/>
          </a:xfrm>
        </p:spPr>
        <p:txBody>
          <a:bodyPr>
            <a:noAutofit/>
          </a:bodyPr>
          <a:lstStyle/>
          <a:p>
            <a:r>
              <a:rPr lang="en-US" sz="3600" dirty="0">
                <a:solidFill>
                  <a:srgbClr val="00B050"/>
                </a:solidFill>
              </a:rPr>
              <a:t>Auditor</a:t>
            </a:r>
          </a:p>
        </p:txBody>
      </p:sp>
      <p:sp>
        <p:nvSpPr>
          <p:cNvPr id="3" name="Content Placeholder 2">
            <a:extLst>
              <a:ext uri="{FF2B5EF4-FFF2-40B4-BE49-F238E27FC236}">
                <a16:creationId xmlns:a16="http://schemas.microsoft.com/office/drawing/2014/main" id="{0E207B9A-009A-92DB-FA56-4AD90AFB6D9F}"/>
              </a:ext>
            </a:extLst>
          </p:cNvPr>
          <p:cNvSpPr>
            <a:spLocks noGrp="1"/>
          </p:cNvSpPr>
          <p:nvPr>
            <p:ph idx="1"/>
          </p:nvPr>
        </p:nvSpPr>
        <p:spPr>
          <a:xfrm>
            <a:off x="838200" y="1330036"/>
            <a:ext cx="10515600" cy="4846927"/>
          </a:xfrm>
        </p:spPr>
        <p:txBody>
          <a:bodyPr>
            <a:normAutofit/>
          </a:bodyPr>
          <a:lstStyle/>
          <a:p>
            <a:pPr marL="0" marR="47625" indent="0" algn="just">
              <a:buNone/>
            </a:pPr>
            <a:r>
              <a:rPr lang="en-US" sz="1800" dirty="0">
                <a:solidFill>
                  <a:schemeClr val="accent2"/>
                </a:solidFill>
                <a:effectLst/>
                <a:latin typeface="Times New Roman" panose="02020603050405020304" pitchFamily="18" charset="0"/>
                <a:ea typeface="Times New Roman" panose="02020603050405020304" pitchFamily="18" charset="0"/>
              </a:rPr>
              <a:t>(B) Conflicting or missing evidence, including:</a:t>
            </a:r>
          </a:p>
          <a:p>
            <a:pPr marL="0" marR="47625" indent="0" algn="just">
              <a:spcBef>
                <a:spcPts val="375"/>
              </a:spcBef>
              <a:buNone/>
            </a:pPr>
            <a:r>
              <a:rPr lang="en-US" sz="1800" dirty="0">
                <a:effectLst/>
                <a:latin typeface="Times New Roman" panose="02020603050405020304" pitchFamily="18" charset="0"/>
                <a:ea typeface="Times New Roman" panose="02020603050405020304" pitchFamily="18" charset="0"/>
              </a:rPr>
              <a:t>• Missing documents.</a:t>
            </a:r>
          </a:p>
          <a:p>
            <a:pPr marL="0" marR="47625" indent="0" algn="just">
              <a:spcBef>
                <a:spcPts val="375"/>
              </a:spcBef>
              <a:buNone/>
            </a:pPr>
            <a:r>
              <a:rPr lang="en-US" sz="1800" dirty="0">
                <a:effectLst/>
                <a:latin typeface="Times New Roman" panose="02020603050405020304" pitchFamily="18" charset="0"/>
                <a:ea typeface="Times New Roman" panose="02020603050405020304" pitchFamily="18" charset="0"/>
              </a:rPr>
              <a:t>• Documents that appear to have been altered.</a:t>
            </a:r>
          </a:p>
          <a:p>
            <a:pPr marL="0" marR="47625" indent="0" algn="just">
              <a:spcBef>
                <a:spcPts val="375"/>
              </a:spcBef>
              <a:buNone/>
            </a:pPr>
            <a:r>
              <a:rPr lang="en-US" sz="1800" dirty="0">
                <a:effectLst/>
                <a:latin typeface="Times New Roman" panose="02020603050405020304" pitchFamily="18" charset="0"/>
                <a:ea typeface="Times New Roman" panose="02020603050405020304" pitchFamily="18" charset="0"/>
              </a:rPr>
              <a:t>• Significant unexplained items on reconciliations.</a:t>
            </a:r>
          </a:p>
          <a:p>
            <a:pPr marL="0" marR="47625" indent="0" algn="just">
              <a:spcBef>
                <a:spcPts val="375"/>
              </a:spcBef>
              <a:buNone/>
            </a:pPr>
            <a:r>
              <a:rPr lang="en-US" sz="1800" dirty="0">
                <a:effectLst/>
                <a:latin typeface="Times New Roman" panose="02020603050405020304" pitchFamily="18" charset="0"/>
                <a:ea typeface="Times New Roman" panose="02020603050405020304" pitchFamily="18" charset="0"/>
              </a:rPr>
              <a:t>• Unusual discrepancies between the entity’s records and confirmation</a:t>
            </a:r>
          </a:p>
          <a:p>
            <a:pPr marL="0" marR="47625" indent="0" algn="just">
              <a:spcBef>
                <a:spcPts val="375"/>
              </a:spcBef>
              <a:buNone/>
            </a:pPr>
            <a:r>
              <a:rPr lang="en-US" sz="1800" dirty="0">
                <a:effectLst/>
                <a:latin typeface="Times New Roman" panose="02020603050405020304" pitchFamily="18" charset="0"/>
                <a:ea typeface="Times New Roman" panose="02020603050405020304" pitchFamily="18" charset="0"/>
              </a:rPr>
              <a:t>replies.</a:t>
            </a:r>
          </a:p>
          <a:p>
            <a:pPr marL="0" marR="47625" indent="0" algn="just">
              <a:spcBef>
                <a:spcPts val="375"/>
              </a:spcBef>
              <a:buNone/>
            </a:pPr>
            <a:r>
              <a:rPr lang="en-US" sz="1800" dirty="0">
                <a:effectLst/>
                <a:latin typeface="Times New Roman" panose="02020603050405020304" pitchFamily="18" charset="0"/>
                <a:ea typeface="Times New Roman" panose="02020603050405020304" pitchFamily="18" charset="0"/>
              </a:rPr>
              <a:t>• Large numbers of credit entries and other adjustments made to</a:t>
            </a:r>
          </a:p>
          <a:p>
            <a:pPr marL="0" marR="47625" indent="0" algn="just">
              <a:spcBef>
                <a:spcPts val="375"/>
              </a:spcBef>
              <a:buNone/>
            </a:pPr>
            <a:r>
              <a:rPr lang="en-US" sz="1800" dirty="0">
                <a:effectLst/>
                <a:latin typeface="Times New Roman" panose="02020603050405020304" pitchFamily="18" charset="0"/>
                <a:ea typeface="Times New Roman" panose="02020603050405020304" pitchFamily="18" charset="0"/>
              </a:rPr>
              <a:t>   accounts receivable records.</a:t>
            </a:r>
          </a:p>
          <a:p>
            <a:pPr marL="47625" marR="47625" algn="just">
              <a:spcBef>
                <a:spcPts val="375"/>
              </a:spcBef>
            </a:pPr>
            <a:r>
              <a:rPr lang="en-US" sz="1800" dirty="0">
                <a:effectLst/>
                <a:latin typeface="Times New Roman" panose="02020603050405020304" pitchFamily="18" charset="0"/>
                <a:ea typeface="Times New Roman" panose="02020603050405020304" pitchFamily="18" charset="0"/>
              </a:rPr>
              <a:t> Missing or non-existent cancelled cheques in circumstances where</a:t>
            </a:r>
          </a:p>
          <a:p>
            <a:pPr marL="0" marR="47625" indent="0" algn="just">
              <a:spcBef>
                <a:spcPts val="375"/>
              </a:spcBef>
              <a:buNone/>
            </a:pPr>
            <a:r>
              <a:rPr lang="en-US" sz="1800" dirty="0">
                <a:effectLst/>
                <a:latin typeface="Times New Roman" panose="02020603050405020304" pitchFamily="18" charset="0"/>
                <a:ea typeface="Times New Roman" panose="02020603050405020304" pitchFamily="18" charset="0"/>
              </a:rPr>
              <a:t>cancelled cheques are ordinarily returned to the entity with the bank</a:t>
            </a:r>
          </a:p>
          <a:p>
            <a:pPr marL="0" marR="47625" indent="0" algn="just">
              <a:spcBef>
                <a:spcPts val="375"/>
              </a:spcBef>
              <a:buNone/>
            </a:pPr>
            <a:r>
              <a:rPr lang="en-US" sz="1800" dirty="0">
                <a:effectLst/>
                <a:latin typeface="Times New Roman" panose="02020603050405020304" pitchFamily="18" charset="0"/>
                <a:ea typeface="Times New Roman" panose="02020603050405020304" pitchFamily="18" charset="0"/>
              </a:rPr>
              <a:t>statement.</a:t>
            </a:r>
          </a:p>
          <a:p>
            <a:pPr marL="0" marR="47625" indent="0" algn="just">
              <a:spcBef>
                <a:spcPts val="375"/>
              </a:spcBef>
              <a:buNone/>
            </a:pPr>
            <a:r>
              <a:rPr lang="en-US" sz="1800" dirty="0">
                <a:effectLst/>
                <a:latin typeface="Times New Roman" panose="02020603050405020304" pitchFamily="18" charset="0"/>
                <a:ea typeface="Times New Roman" panose="02020603050405020304" pitchFamily="18" charset="0"/>
              </a:rPr>
              <a:t>• Missing inventory or physical assets of significant magnitude.</a:t>
            </a:r>
          </a:p>
          <a:p>
            <a:pPr marL="0" marR="47625" indent="0" algn="just">
              <a:spcBef>
                <a:spcPts val="375"/>
              </a:spcBef>
              <a:buNone/>
            </a:pPr>
            <a:r>
              <a:rPr lang="en-US" sz="1800" dirty="0">
                <a:effectLst/>
                <a:latin typeface="Times New Roman" panose="02020603050405020304" pitchFamily="18" charset="0"/>
                <a:ea typeface="Times New Roman" panose="02020603050405020304" pitchFamily="18" charset="0"/>
              </a:rPr>
              <a:t>• Unavailable or missing electronic evidence, inconsistent with the</a:t>
            </a:r>
          </a:p>
          <a:p>
            <a:pPr marL="0" marR="47625" indent="0" algn="just">
              <a:spcBef>
                <a:spcPts val="375"/>
              </a:spcBef>
              <a:buNone/>
            </a:pPr>
            <a:r>
              <a:rPr lang="en-US" sz="1800" dirty="0">
                <a:effectLst/>
                <a:latin typeface="Times New Roman" panose="02020603050405020304" pitchFamily="18" charset="0"/>
                <a:ea typeface="Times New Roman" panose="02020603050405020304" pitchFamily="18" charset="0"/>
              </a:rPr>
              <a:t>entity’s record retention practices or policies.</a:t>
            </a:r>
          </a:p>
          <a:p>
            <a:endParaRPr lang="en-US" dirty="0"/>
          </a:p>
        </p:txBody>
      </p:sp>
    </p:spTree>
    <p:extLst>
      <p:ext uri="{BB962C8B-B14F-4D97-AF65-F5344CB8AC3E}">
        <p14:creationId xmlns:p14="http://schemas.microsoft.com/office/powerpoint/2010/main" val="34937535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D74CE-6D50-40F5-352A-8AC98DA78F09}"/>
              </a:ext>
            </a:extLst>
          </p:cNvPr>
          <p:cNvSpPr>
            <a:spLocks noGrp="1"/>
          </p:cNvSpPr>
          <p:nvPr>
            <p:ph type="title"/>
          </p:nvPr>
        </p:nvSpPr>
        <p:spPr>
          <a:xfrm>
            <a:off x="838200" y="365126"/>
            <a:ext cx="10515600" cy="449522"/>
          </a:xfrm>
        </p:spPr>
        <p:txBody>
          <a:bodyPr>
            <a:noAutofit/>
          </a:bodyPr>
          <a:lstStyle/>
          <a:p>
            <a:r>
              <a:rPr lang="en-US" sz="3600" dirty="0">
                <a:solidFill>
                  <a:srgbClr val="00B050"/>
                </a:solidFill>
              </a:rPr>
              <a:t>Auditor</a:t>
            </a:r>
          </a:p>
        </p:txBody>
      </p:sp>
      <p:sp>
        <p:nvSpPr>
          <p:cNvPr id="3" name="Content Placeholder 2">
            <a:extLst>
              <a:ext uri="{FF2B5EF4-FFF2-40B4-BE49-F238E27FC236}">
                <a16:creationId xmlns:a16="http://schemas.microsoft.com/office/drawing/2014/main" id="{E2A9299E-2E03-D23F-F50B-7A25199501CB}"/>
              </a:ext>
            </a:extLst>
          </p:cNvPr>
          <p:cNvSpPr>
            <a:spLocks noGrp="1"/>
          </p:cNvSpPr>
          <p:nvPr>
            <p:ph idx="1"/>
          </p:nvPr>
        </p:nvSpPr>
        <p:spPr>
          <a:xfrm>
            <a:off x="838200" y="1022465"/>
            <a:ext cx="10515600" cy="5154498"/>
          </a:xfrm>
        </p:spPr>
        <p:txBody>
          <a:bodyPr>
            <a:normAutofit/>
          </a:bodyPr>
          <a:lstStyle/>
          <a:p>
            <a:pPr marL="0" marR="47625" indent="0" algn="just">
              <a:spcBef>
                <a:spcPts val="375"/>
              </a:spcBef>
              <a:buNone/>
            </a:pPr>
            <a:r>
              <a:rPr lang="en-US" sz="1800" dirty="0">
                <a:solidFill>
                  <a:schemeClr val="accent2"/>
                </a:solidFill>
                <a:effectLst/>
                <a:latin typeface="Times New Roman" panose="02020603050405020304" pitchFamily="18" charset="0"/>
                <a:ea typeface="Times New Roman" panose="02020603050405020304" pitchFamily="18" charset="0"/>
              </a:rPr>
              <a:t>(</a:t>
            </a:r>
            <a:r>
              <a:rPr lang="en-US" sz="2000" dirty="0">
                <a:solidFill>
                  <a:schemeClr val="accent2"/>
                </a:solidFill>
                <a:effectLst/>
                <a:latin typeface="Times New Roman" panose="02020603050405020304" pitchFamily="18" charset="0"/>
                <a:ea typeface="Times New Roman" panose="02020603050405020304" pitchFamily="18" charset="0"/>
              </a:rPr>
              <a:t>C) Problematic or unusual relationships between the auditor </a:t>
            </a:r>
            <a:r>
              <a:rPr lang="en-US" sz="2000" dirty="0" err="1">
                <a:solidFill>
                  <a:schemeClr val="accent2"/>
                </a:solidFill>
                <a:effectLst/>
                <a:latin typeface="Times New Roman" panose="02020603050405020304" pitchFamily="18" charset="0"/>
                <a:ea typeface="Times New Roman" panose="02020603050405020304" pitchFamily="18" charset="0"/>
              </a:rPr>
              <a:t>andmanagement</a:t>
            </a:r>
            <a:r>
              <a:rPr lang="en-US" sz="2000" dirty="0">
                <a:solidFill>
                  <a:schemeClr val="accent2"/>
                </a:solidFill>
                <a:effectLst/>
                <a:latin typeface="Times New Roman" panose="02020603050405020304" pitchFamily="18" charset="0"/>
                <a:ea typeface="Times New Roman" panose="02020603050405020304" pitchFamily="18" charset="0"/>
              </a:rPr>
              <a:t>, including:</a:t>
            </a:r>
          </a:p>
          <a:p>
            <a:pPr marL="0" marR="47625" indent="0" algn="just">
              <a:spcBef>
                <a:spcPts val="375"/>
              </a:spcBef>
              <a:buNone/>
            </a:pPr>
            <a:r>
              <a:rPr lang="en-US" sz="2000" dirty="0">
                <a:effectLst/>
                <a:latin typeface="Times New Roman" panose="02020603050405020304" pitchFamily="18" charset="0"/>
                <a:ea typeface="Times New Roman" panose="02020603050405020304" pitchFamily="18" charset="0"/>
              </a:rPr>
              <a:t>• Denial of access to records, facilities, certain employees, </a:t>
            </a:r>
            <a:r>
              <a:rPr lang="en-US" sz="2000" dirty="0" err="1">
                <a:effectLst/>
                <a:latin typeface="Times New Roman" panose="02020603050405020304" pitchFamily="18" charset="0"/>
                <a:ea typeface="Times New Roman" panose="02020603050405020304" pitchFamily="18" charset="0"/>
              </a:rPr>
              <a:t>customers,vendors</a:t>
            </a:r>
            <a:r>
              <a:rPr lang="en-US" sz="2000" dirty="0">
                <a:effectLst/>
                <a:latin typeface="Times New Roman" panose="02020603050405020304" pitchFamily="18" charset="0"/>
                <a:ea typeface="Times New Roman" panose="02020603050405020304" pitchFamily="18" charset="0"/>
              </a:rPr>
              <a:t>, or others from whom audit evidence might be sought.</a:t>
            </a:r>
          </a:p>
          <a:p>
            <a:pPr marL="0" marR="47625" indent="0" algn="just">
              <a:spcBef>
                <a:spcPts val="375"/>
              </a:spcBef>
              <a:buNone/>
            </a:pPr>
            <a:r>
              <a:rPr lang="en-US" sz="2000" dirty="0">
                <a:effectLst/>
                <a:latin typeface="Times New Roman" panose="02020603050405020304" pitchFamily="18" charset="0"/>
                <a:ea typeface="Times New Roman" panose="02020603050405020304" pitchFamily="18" charset="0"/>
              </a:rPr>
              <a:t>• Undue time pressures imposed by management to resolve complex or</a:t>
            </a:r>
          </a:p>
          <a:p>
            <a:pPr marL="0" marR="47625" indent="0" algn="just">
              <a:spcBef>
                <a:spcPts val="375"/>
              </a:spcBef>
              <a:buNone/>
            </a:pPr>
            <a:r>
              <a:rPr lang="en-US" sz="2000" dirty="0">
                <a:effectLst/>
                <a:latin typeface="Times New Roman" panose="02020603050405020304" pitchFamily="18" charset="0"/>
                <a:ea typeface="Times New Roman" panose="02020603050405020304" pitchFamily="18" charset="0"/>
              </a:rPr>
              <a:t>contentious issues.</a:t>
            </a:r>
          </a:p>
          <a:p>
            <a:pPr marL="0" marR="47625" indent="0" algn="just">
              <a:spcBef>
                <a:spcPts val="375"/>
              </a:spcBef>
              <a:buNone/>
            </a:pPr>
            <a:r>
              <a:rPr lang="en-US" sz="2000" dirty="0">
                <a:effectLst/>
                <a:latin typeface="Times New Roman" panose="02020603050405020304" pitchFamily="18" charset="0"/>
                <a:ea typeface="Times New Roman" panose="02020603050405020304" pitchFamily="18" charset="0"/>
              </a:rPr>
              <a:t>• Unusual delays by the entity in providing requested information.</a:t>
            </a:r>
          </a:p>
          <a:p>
            <a:pPr marL="0" marR="47625" indent="0" algn="just">
              <a:spcBef>
                <a:spcPts val="375"/>
              </a:spcBef>
              <a:buNone/>
            </a:pPr>
            <a:r>
              <a:rPr lang="en-US" sz="2000" dirty="0">
                <a:effectLst/>
                <a:latin typeface="Times New Roman" panose="02020603050405020304" pitchFamily="18" charset="0"/>
                <a:ea typeface="Times New Roman" panose="02020603050405020304" pitchFamily="18" charset="0"/>
              </a:rPr>
              <a:t>• Unwillingness to facilitate auditor access to key electronic files for testing</a:t>
            </a:r>
          </a:p>
          <a:p>
            <a:pPr marL="47625" marR="47625" algn="just">
              <a:spcBef>
                <a:spcPts val="375"/>
              </a:spcBef>
            </a:pPr>
            <a:r>
              <a:rPr lang="en-US" sz="2000" dirty="0">
                <a:effectLst/>
                <a:latin typeface="Times New Roman" panose="02020603050405020304" pitchFamily="18" charset="0"/>
                <a:ea typeface="Times New Roman" panose="02020603050405020304" pitchFamily="18" charset="0"/>
              </a:rPr>
              <a:t>through the use of computer-assisted audit techniques.</a:t>
            </a:r>
          </a:p>
          <a:p>
            <a:pPr marL="0" marR="47625" indent="0" algn="just">
              <a:spcBef>
                <a:spcPts val="375"/>
              </a:spcBef>
              <a:buNone/>
            </a:pPr>
            <a:r>
              <a:rPr lang="en-US" sz="2000" dirty="0">
                <a:effectLst/>
                <a:latin typeface="Times New Roman" panose="02020603050405020304" pitchFamily="18" charset="0"/>
                <a:ea typeface="Times New Roman" panose="02020603050405020304" pitchFamily="18" charset="0"/>
              </a:rPr>
              <a:t>• Denial of access to key IT operations staff and facilities, including</a:t>
            </a:r>
          </a:p>
          <a:p>
            <a:pPr marL="0" marR="47625" indent="0" algn="just">
              <a:spcBef>
                <a:spcPts val="375"/>
              </a:spcBef>
              <a:buNone/>
            </a:pPr>
            <a:r>
              <a:rPr lang="en-US" sz="2000" dirty="0">
                <a:effectLst/>
                <a:latin typeface="Times New Roman" panose="02020603050405020304" pitchFamily="18" charset="0"/>
                <a:ea typeface="Times New Roman" panose="02020603050405020304" pitchFamily="18" charset="0"/>
              </a:rPr>
              <a:t>security, operations, and systems development personnel.</a:t>
            </a:r>
          </a:p>
          <a:p>
            <a:pPr marL="0" marR="47625" indent="0" algn="just">
              <a:spcBef>
                <a:spcPts val="375"/>
              </a:spcBef>
              <a:buNone/>
            </a:pPr>
            <a:r>
              <a:rPr lang="en-US" sz="2000" dirty="0">
                <a:effectLst/>
                <a:latin typeface="Times New Roman" panose="02020603050405020304" pitchFamily="18" charset="0"/>
                <a:ea typeface="Times New Roman" panose="02020603050405020304" pitchFamily="18" charset="0"/>
              </a:rPr>
              <a:t>• An unwillingness to add or revise disclosures in the financial statements</a:t>
            </a:r>
          </a:p>
          <a:p>
            <a:pPr marL="0" marR="47625" indent="0" algn="just">
              <a:spcBef>
                <a:spcPts val="375"/>
              </a:spcBef>
              <a:buNone/>
            </a:pPr>
            <a:r>
              <a:rPr lang="en-US" sz="2000" dirty="0">
                <a:effectLst/>
                <a:latin typeface="Times New Roman" panose="02020603050405020304" pitchFamily="18" charset="0"/>
                <a:ea typeface="Times New Roman" panose="02020603050405020304" pitchFamily="18" charset="0"/>
              </a:rPr>
              <a:t>to make them more complete and understandable.</a:t>
            </a:r>
          </a:p>
          <a:p>
            <a:pPr marL="0" marR="47625" indent="0" algn="just">
              <a:spcBef>
                <a:spcPts val="375"/>
              </a:spcBef>
              <a:buNone/>
            </a:pPr>
            <a:r>
              <a:rPr lang="en-US" sz="2000" dirty="0">
                <a:effectLst/>
                <a:latin typeface="Times New Roman" panose="02020603050405020304" pitchFamily="18" charset="0"/>
                <a:ea typeface="Times New Roman" panose="02020603050405020304" pitchFamily="18" charset="0"/>
              </a:rPr>
              <a:t>• An unwillingness to address identified deficiencies in internal control on</a:t>
            </a:r>
          </a:p>
          <a:p>
            <a:pPr marL="0" marR="47625" indent="0" algn="just">
              <a:spcBef>
                <a:spcPts val="375"/>
              </a:spcBef>
              <a:buNone/>
            </a:pPr>
            <a:r>
              <a:rPr lang="en-US" sz="2000" dirty="0">
                <a:effectLst/>
                <a:latin typeface="Times New Roman" panose="02020603050405020304" pitchFamily="18" charset="0"/>
                <a:ea typeface="Times New Roman" panose="02020603050405020304" pitchFamily="18" charset="0"/>
              </a:rPr>
              <a:t>a timely basis.</a:t>
            </a:r>
          </a:p>
          <a:p>
            <a:pPr marL="0" indent="0">
              <a:buNone/>
            </a:pPr>
            <a:endParaRPr lang="en-US" dirty="0"/>
          </a:p>
        </p:txBody>
      </p:sp>
    </p:spTree>
    <p:extLst>
      <p:ext uri="{BB962C8B-B14F-4D97-AF65-F5344CB8AC3E}">
        <p14:creationId xmlns:p14="http://schemas.microsoft.com/office/powerpoint/2010/main" val="24964238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9B386-88CB-9018-6A00-F4703117D827}"/>
              </a:ext>
            </a:extLst>
          </p:cNvPr>
          <p:cNvSpPr>
            <a:spLocks noGrp="1"/>
          </p:cNvSpPr>
          <p:nvPr>
            <p:ph type="title"/>
          </p:nvPr>
        </p:nvSpPr>
        <p:spPr>
          <a:xfrm>
            <a:off x="838200" y="390064"/>
            <a:ext cx="10515600" cy="290974"/>
          </a:xfrm>
        </p:spPr>
        <p:txBody>
          <a:bodyPr>
            <a:normAutofit fontScale="90000"/>
          </a:bodyPr>
          <a:lstStyle/>
          <a:p>
            <a:r>
              <a:rPr lang="en-US" sz="4000" dirty="0">
                <a:solidFill>
                  <a:srgbClr val="00B050"/>
                </a:solidFill>
              </a:rPr>
              <a:t>Auditor</a:t>
            </a:r>
          </a:p>
        </p:txBody>
      </p:sp>
      <p:sp>
        <p:nvSpPr>
          <p:cNvPr id="3" name="Content Placeholder 2">
            <a:extLst>
              <a:ext uri="{FF2B5EF4-FFF2-40B4-BE49-F238E27FC236}">
                <a16:creationId xmlns:a16="http://schemas.microsoft.com/office/drawing/2014/main" id="{52FC0B4C-A59B-0A08-51CB-901DBC9211A0}"/>
              </a:ext>
            </a:extLst>
          </p:cNvPr>
          <p:cNvSpPr>
            <a:spLocks noGrp="1"/>
          </p:cNvSpPr>
          <p:nvPr>
            <p:ph idx="1"/>
          </p:nvPr>
        </p:nvSpPr>
        <p:spPr>
          <a:xfrm>
            <a:off x="1024128" y="1289304"/>
            <a:ext cx="9720073" cy="5020056"/>
          </a:xfrm>
        </p:spPr>
        <p:txBody>
          <a:bodyPr/>
          <a:lstStyle/>
          <a:p>
            <a:pPr marL="47625" marR="47625" algn="just">
              <a:spcBef>
                <a:spcPts val="375"/>
              </a:spcBef>
            </a:pPr>
            <a:endParaRPr lang="en-US" sz="1800" dirty="0">
              <a:effectLst/>
              <a:latin typeface="Times New Roman" panose="02020603050405020304" pitchFamily="18" charset="0"/>
              <a:ea typeface="Times New Roman" panose="02020603050405020304" pitchFamily="18" charset="0"/>
            </a:endParaRPr>
          </a:p>
          <a:p>
            <a:pPr marL="0" marR="47625" indent="0" algn="just">
              <a:spcBef>
                <a:spcPts val="375"/>
              </a:spcBef>
              <a:buNone/>
            </a:pPr>
            <a:r>
              <a:rPr lang="en-US" sz="2000" dirty="0">
                <a:effectLst/>
                <a:latin typeface="Times New Roman" panose="02020603050405020304" pitchFamily="18" charset="0"/>
                <a:ea typeface="Times New Roman" panose="02020603050405020304" pitchFamily="18" charset="0"/>
              </a:rPr>
              <a:t>(D) Others</a:t>
            </a:r>
          </a:p>
          <a:p>
            <a:pPr marL="0" marR="47625" indent="0" algn="just">
              <a:spcBef>
                <a:spcPts val="375"/>
              </a:spcBef>
              <a:buNone/>
            </a:pPr>
            <a:r>
              <a:rPr lang="en-US" sz="2000" dirty="0">
                <a:effectLst/>
                <a:latin typeface="Times New Roman" panose="02020603050405020304" pitchFamily="18" charset="0"/>
                <a:ea typeface="Times New Roman" panose="02020603050405020304" pitchFamily="18" charset="0"/>
              </a:rPr>
              <a:t>• Unwillingness by management to permit the auditor to meet privately</a:t>
            </a:r>
          </a:p>
          <a:p>
            <a:pPr marL="0" marR="47625" indent="0" algn="just">
              <a:spcBef>
                <a:spcPts val="375"/>
              </a:spcBef>
              <a:buNone/>
            </a:pPr>
            <a:r>
              <a:rPr lang="en-US" sz="2000" dirty="0">
                <a:effectLst/>
                <a:latin typeface="Times New Roman" panose="02020603050405020304" pitchFamily="18" charset="0"/>
                <a:ea typeface="Times New Roman" panose="02020603050405020304" pitchFamily="18" charset="0"/>
              </a:rPr>
              <a:t>with those charged with governance.</a:t>
            </a:r>
          </a:p>
          <a:p>
            <a:pPr marL="0" marR="47625" indent="0" algn="just">
              <a:spcBef>
                <a:spcPts val="375"/>
              </a:spcBef>
              <a:buNone/>
            </a:pPr>
            <a:r>
              <a:rPr lang="en-US" sz="2000" dirty="0">
                <a:effectLst/>
                <a:latin typeface="Times New Roman" panose="02020603050405020304" pitchFamily="18" charset="0"/>
                <a:ea typeface="Times New Roman" panose="02020603050405020304" pitchFamily="18" charset="0"/>
              </a:rPr>
              <a:t>• Accounting policies that appear to be at variance with industry norms.</a:t>
            </a:r>
            <a:endParaRPr lang="en-US" sz="2000" dirty="0">
              <a:latin typeface="Times New Roman" panose="02020603050405020304" pitchFamily="18" charset="0"/>
              <a:ea typeface="Times New Roman" panose="02020603050405020304" pitchFamily="18" charset="0"/>
            </a:endParaRPr>
          </a:p>
          <a:p>
            <a:pPr marL="0" marR="47625" indent="0" algn="just">
              <a:spcBef>
                <a:spcPts val="375"/>
              </a:spcBef>
              <a:buNone/>
            </a:pPr>
            <a:r>
              <a:rPr lang="en-US" sz="2000" dirty="0">
                <a:effectLst/>
                <a:latin typeface="Times New Roman" panose="02020603050405020304" pitchFamily="18" charset="0"/>
                <a:ea typeface="Times New Roman" panose="02020603050405020304" pitchFamily="18" charset="0"/>
              </a:rPr>
              <a:t>• Frequent changes in accounting estimates that do not appear to result</a:t>
            </a:r>
          </a:p>
          <a:p>
            <a:pPr marL="0" marR="47625" indent="0" algn="just">
              <a:spcBef>
                <a:spcPts val="375"/>
              </a:spcBef>
              <a:buNone/>
            </a:pPr>
            <a:r>
              <a:rPr lang="en-US" sz="2000" dirty="0">
                <a:effectLst/>
                <a:latin typeface="Times New Roman" panose="02020603050405020304" pitchFamily="18" charset="0"/>
                <a:ea typeface="Times New Roman" panose="02020603050405020304" pitchFamily="18" charset="0"/>
              </a:rPr>
              <a:t>  from changed circumstances.</a:t>
            </a:r>
          </a:p>
          <a:p>
            <a:pPr marL="0" marR="47625" indent="0" algn="just">
              <a:spcBef>
                <a:spcPts val="375"/>
              </a:spcBef>
              <a:buNone/>
            </a:pPr>
            <a:r>
              <a:rPr lang="en-US" sz="2000" dirty="0">
                <a:effectLst/>
                <a:latin typeface="Times New Roman" panose="02020603050405020304" pitchFamily="18" charset="0"/>
                <a:ea typeface="Times New Roman" panose="02020603050405020304" pitchFamily="18" charset="0"/>
              </a:rPr>
              <a:t>• Tolerance of violations of the entity’s Code of Conduct.</a:t>
            </a:r>
          </a:p>
          <a:p>
            <a:endParaRPr lang="en-US" sz="2000" dirty="0">
              <a:latin typeface="Times New Roman" panose="02020603050405020304" pitchFamily="18" charset="0"/>
            </a:endParaRPr>
          </a:p>
          <a:p>
            <a:endParaRPr lang="en-US" sz="2000" dirty="0">
              <a:latin typeface="Times New Roman" panose="02020603050405020304" pitchFamily="18" charset="0"/>
            </a:endParaRPr>
          </a:p>
          <a:p>
            <a:r>
              <a:rPr lang="en-US" sz="4000" b="1" dirty="0">
                <a:solidFill>
                  <a:srgbClr val="00B050"/>
                </a:solidFill>
              </a:rPr>
              <a:t>THANK YOU</a:t>
            </a:r>
          </a:p>
        </p:txBody>
      </p:sp>
    </p:spTree>
    <p:extLst>
      <p:ext uri="{BB962C8B-B14F-4D97-AF65-F5344CB8AC3E}">
        <p14:creationId xmlns:p14="http://schemas.microsoft.com/office/powerpoint/2010/main" val="636067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0EDCD52-E51D-9B59-0DF1-B4A7C61FD53E}"/>
              </a:ext>
            </a:extLst>
          </p:cNvPr>
          <p:cNvSpPr>
            <a:spLocks noGrp="1"/>
          </p:cNvSpPr>
          <p:nvPr>
            <p:ph type="title"/>
          </p:nvPr>
        </p:nvSpPr>
        <p:spPr>
          <a:xfrm>
            <a:off x="838200" y="365126"/>
            <a:ext cx="10515600" cy="315912"/>
          </a:xfrm>
        </p:spPr>
        <p:txBody>
          <a:bodyPr>
            <a:noAutofit/>
          </a:bodyPr>
          <a:lstStyle/>
          <a:p>
            <a:pPr algn="just"/>
            <a:r>
              <a:rPr lang="en-US" sz="2400"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BANKING FRAUD</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5" name="Content Placeholder 4">
            <a:extLst>
              <a:ext uri="{FF2B5EF4-FFF2-40B4-BE49-F238E27FC236}">
                <a16:creationId xmlns:a16="http://schemas.microsoft.com/office/drawing/2014/main" id="{3E128F0F-8C6E-D7B5-A00D-8B7BC942193F}"/>
              </a:ext>
            </a:extLst>
          </p:cNvPr>
          <p:cNvSpPr>
            <a:spLocks noGrp="1"/>
          </p:cNvSpPr>
          <p:nvPr>
            <p:ph idx="1"/>
          </p:nvPr>
        </p:nvSpPr>
        <p:spPr>
          <a:xfrm>
            <a:off x="838199" y="939338"/>
            <a:ext cx="10899371" cy="5553536"/>
          </a:xfrm>
        </p:spPr>
        <p:txBody>
          <a:bodyPr>
            <a:normAutofit/>
          </a:bodyPr>
          <a:lstStyle/>
          <a:p>
            <a:pPr marL="0" indent="0" algn="just">
              <a:buNone/>
            </a:pPr>
            <a:r>
              <a:rPr lang="en-US"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1</a:t>
            </a:r>
            <a:r>
              <a:rPr lang="en-US" sz="24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Deposit related,                   </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2.  Advances related                  3.  Services related.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1200"/>
              </a:spcBef>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advance/loan related frauds are in focus due to ,</a:t>
            </a:r>
          </a:p>
          <a:p>
            <a:pPr algn="just">
              <a:spcBef>
                <a:spcPts val="1200"/>
              </a:spcBef>
            </a:pPr>
            <a:r>
              <a:rPr lang="en-US" sz="2400" dirty="0">
                <a:effectLst/>
                <a:latin typeface="Calibri" panose="020F0502020204030204" pitchFamily="34" charset="0"/>
                <a:ea typeface="Calibri" panose="020F0502020204030204" pitchFamily="34" charset="0"/>
                <a:cs typeface="Times New Roman" panose="02020603050405020304" pitchFamily="18" charset="0"/>
              </a:rPr>
              <a:t>Their size and far-reaching implications on the financial sector. </a:t>
            </a:r>
          </a:p>
          <a:p>
            <a:pPr marL="0" indent="0" algn="just">
              <a:spcBef>
                <a:spcPts val="1200"/>
              </a:spcBef>
              <a:buNone/>
            </a:pPr>
            <a:r>
              <a:rPr lang="en-US" sz="2400" b="1"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Financial frauds :   (What is Fraud ?)</a:t>
            </a:r>
          </a:p>
          <a:p>
            <a:pPr algn="just">
              <a:spcBef>
                <a:spcPts val="1200"/>
              </a:spcBef>
            </a:pPr>
            <a:r>
              <a:rPr lang="en-US" sz="2400" dirty="0">
                <a:effectLst/>
                <a:latin typeface="Calibri" panose="020F0502020204030204" pitchFamily="34" charset="0"/>
                <a:ea typeface="Calibri" panose="020F0502020204030204" pitchFamily="34" charset="0"/>
                <a:cs typeface="Times New Roman" panose="02020603050405020304" pitchFamily="18" charset="0"/>
              </a:rPr>
              <a:t>Breach of contract and trust. </a:t>
            </a:r>
          </a:p>
          <a:p>
            <a:pPr algn="just">
              <a:spcBef>
                <a:spcPts val="1200"/>
              </a:spcBef>
            </a:pPr>
            <a:r>
              <a:rPr lang="en-US" sz="2400" dirty="0">
                <a:effectLst/>
                <a:latin typeface="Calibri" panose="020F0502020204030204" pitchFamily="34" charset="0"/>
                <a:ea typeface="Calibri" panose="020F0502020204030204" pitchFamily="34" charset="0"/>
                <a:cs typeface="Times New Roman" panose="02020603050405020304" pitchFamily="18" charset="0"/>
              </a:rPr>
              <a:t>pledged or mortgaged assets are compromised or divested off; </a:t>
            </a:r>
          </a:p>
          <a:p>
            <a:pPr algn="just">
              <a:spcBef>
                <a:spcPts val="1200"/>
              </a:spcBef>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documents are forged; or the funds availed are diverted or siphoned off; </a:t>
            </a:r>
          </a:p>
          <a:p>
            <a:pPr algn="just">
              <a:spcBef>
                <a:spcPts val="1200"/>
              </a:spcBef>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documentary credits like the letters of credit or guarantees are misused, etc. </a:t>
            </a:r>
          </a:p>
          <a:p>
            <a:pPr marL="0" indent="0">
              <a:buNone/>
            </a:pPr>
            <a:endParaRPr lang="en-US" dirty="0"/>
          </a:p>
        </p:txBody>
      </p:sp>
    </p:spTree>
    <p:extLst>
      <p:ext uri="{BB962C8B-B14F-4D97-AF65-F5344CB8AC3E}">
        <p14:creationId xmlns:p14="http://schemas.microsoft.com/office/powerpoint/2010/main" val="504531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4C1DF-4C93-DA17-F7EF-9FF94FF55A68}"/>
              </a:ext>
            </a:extLst>
          </p:cNvPr>
          <p:cNvSpPr>
            <a:spLocks noGrp="1"/>
          </p:cNvSpPr>
          <p:nvPr>
            <p:ph type="title"/>
          </p:nvPr>
        </p:nvSpPr>
        <p:spPr>
          <a:xfrm>
            <a:off x="838200" y="365126"/>
            <a:ext cx="10515600" cy="540962"/>
          </a:xfrm>
        </p:spPr>
        <p:txBody>
          <a:bodyPr>
            <a:normAutofit fontScale="90000"/>
          </a:bodyPr>
          <a:lstStyle/>
          <a:p>
            <a:r>
              <a:rPr lang="en-US" dirty="0">
                <a:solidFill>
                  <a:srgbClr val="7030A0"/>
                </a:solidFill>
              </a:rPr>
              <a:t>Routes of Fraud</a:t>
            </a:r>
          </a:p>
        </p:txBody>
      </p:sp>
      <p:sp>
        <p:nvSpPr>
          <p:cNvPr id="3" name="Content Placeholder 2">
            <a:extLst>
              <a:ext uri="{FF2B5EF4-FFF2-40B4-BE49-F238E27FC236}">
                <a16:creationId xmlns:a16="http://schemas.microsoft.com/office/drawing/2014/main" id="{0AB42684-AE3B-3B2A-DF06-4F4760CE03C6}"/>
              </a:ext>
            </a:extLst>
          </p:cNvPr>
          <p:cNvSpPr>
            <a:spLocks noGrp="1"/>
          </p:cNvSpPr>
          <p:nvPr>
            <p:ph idx="1"/>
          </p:nvPr>
        </p:nvSpPr>
        <p:spPr>
          <a:xfrm>
            <a:off x="838200" y="906088"/>
            <a:ext cx="10515600" cy="5586786"/>
          </a:xfrm>
        </p:spPr>
        <p:txBody>
          <a:bodyPr>
            <a:normAutofit fontScale="47500" lnSpcReduction="20000"/>
          </a:bodyPr>
          <a:lstStyle/>
          <a:p>
            <a:pPr marL="0" indent="0" algn="just">
              <a:spcBef>
                <a:spcPts val="1200"/>
              </a:spcBef>
              <a:buNone/>
            </a:pPr>
            <a:r>
              <a:rPr lang="en-US" sz="3400" b="1"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Banking fraud in general occurs in the following ways:</a:t>
            </a:r>
          </a:p>
          <a:p>
            <a:pPr algn="just">
              <a:spcBef>
                <a:spcPts val="1200"/>
              </a:spcBef>
            </a:pPr>
            <a:r>
              <a:rPr lang="en-US" sz="3400" dirty="0">
                <a:effectLst/>
                <a:latin typeface="Calibri" panose="020F0502020204030204" pitchFamily="34" charset="0"/>
                <a:ea typeface="Calibri" panose="020F0502020204030204" pitchFamily="34" charset="0"/>
                <a:cs typeface="Times New Roman" panose="02020603050405020304" pitchFamily="18" charset="0"/>
              </a:rPr>
              <a:t>Following Illegal means/fraudulent means to obtain value from banking or financial institution.</a:t>
            </a:r>
          </a:p>
          <a:p>
            <a:pPr algn="just">
              <a:spcBef>
                <a:spcPts val="1200"/>
              </a:spcBef>
              <a:buFont typeface="Wingdings" panose="05000000000000000000" pitchFamily="2" charset="2"/>
              <a:buChar char="v"/>
            </a:pPr>
            <a:r>
              <a:rPr lang="en-US" sz="3400" dirty="0">
                <a:effectLst/>
                <a:latin typeface="Calibri" panose="020F0502020204030204" pitchFamily="34" charset="0"/>
                <a:ea typeface="Calibri" panose="020F0502020204030204" pitchFamily="34" charset="0"/>
                <a:cs typeface="Times New Roman" panose="02020603050405020304" pitchFamily="18" charset="0"/>
              </a:rPr>
              <a:t>Fraudulent use of depositor’s money</a:t>
            </a:r>
          </a:p>
          <a:p>
            <a:pPr algn="just">
              <a:buFont typeface="Wingdings" panose="05000000000000000000" pitchFamily="2" charset="2"/>
              <a:buChar char="v"/>
            </a:pPr>
            <a:r>
              <a:rPr lang="en-US" sz="3400" dirty="0">
                <a:effectLst/>
                <a:latin typeface="Calibri" panose="020F0502020204030204" pitchFamily="34" charset="0"/>
                <a:ea typeface="Calibri" panose="020F0502020204030204" pitchFamily="34" charset="0"/>
                <a:cs typeface="Times New Roman" panose="02020603050405020304" pitchFamily="18" charset="0"/>
              </a:rPr>
              <a:t>Shock to Public trust by negligence of the employees</a:t>
            </a:r>
          </a:p>
          <a:p>
            <a:pPr algn="just">
              <a:buFont typeface="Wingdings" panose="05000000000000000000" pitchFamily="2" charset="2"/>
              <a:buChar char="v"/>
            </a:pPr>
            <a:r>
              <a:rPr lang="en-US" sz="3400" dirty="0">
                <a:effectLst/>
                <a:latin typeface="Calibri" panose="020F0502020204030204" pitchFamily="34" charset="0"/>
                <a:ea typeface="Calibri" panose="020F0502020204030204" pitchFamily="34" charset="0"/>
                <a:cs typeface="Times New Roman" panose="02020603050405020304" pitchFamily="18" charset="0"/>
              </a:rPr>
              <a:t>Taking advantage of technology glitch and technology driven fraud</a:t>
            </a:r>
          </a:p>
          <a:p>
            <a:pPr algn="just">
              <a:buFont typeface="Wingdings" panose="05000000000000000000" pitchFamily="2" charset="2"/>
              <a:buChar char="v"/>
            </a:pPr>
            <a:r>
              <a:rPr lang="en-US" sz="3400" dirty="0">
                <a:effectLst/>
                <a:latin typeface="Calibri" panose="020F0502020204030204" pitchFamily="34" charset="0"/>
                <a:ea typeface="Calibri" panose="020F0502020204030204" pitchFamily="34" charset="0"/>
                <a:cs typeface="Times New Roman" panose="02020603050405020304" pitchFamily="18" charset="0"/>
              </a:rPr>
              <a:t>Cyber-crime and fraud.</a:t>
            </a:r>
          </a:p>
          <a:p>
            <a:pPr marL="0" indent="0" algn="just">
              <a:buNone/>
            </a:pPr>
            <a:r>
              <a:rPr lang="en-US" sz="38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Classifications of Fraud:</a:t>
            </a:r>
          </a:p>
          <a:p>
            <a:pPr algn="just">
              <a:buFont typeface="Courier New" panose="02070309020205020404" pitchFamily="49" charset="0"/>
              <a:buChar char="o"/>
            </a:pPr>
            <a:r>
              <a:rPr lang="en-US" sz="3400" dirty="0">
                <a:effectLst/>
                <a:latin typeface="Calibri" panose="020F0502020204030204" pitchFamily="34" charset="0"/>
                <a:ea typeface="Calibri" panose="020F0502020204030204" pitchFamily="34" charset="0"/>
                <a:cs typeface="Times New Roman" panose="02020603050405020304" pitchFamily="18" charset="0"/>
              </a:rPr>
              <a:t>Internal Fraud by staff involvement</a:t>
            </a:r>
          </a:p>
          <a:p>
            <a:pPr algn="just">
              <a:buFont typeface="Courier New" panose="02070309020205020404" pitchFamily="49" charset="0"/>
              <a:buChar char="o"/>
            </a:pPr>
            <a:r>
              <a:rPr lang="en-US" sz="3400" dirty="0">
                <a:effectLst/>
                <a:latin typeface="Calibri" panose="020F0502020204030204" pitchFamily="34" charset="0"/>
                <a:ea typeface="Calibri" panose="020F0502020204030204" pitchFamily="34" charset="0"/>
                <a:cs typeface="Times New Roman" panose="02020603050405020304" pitchFamily="18" charset="0"/>
              </a:rPr>
              <a:t>Customer (same/other bank) driven Fraud- with the involvement of customers fraudulent transactions</a:t>
            </a:r>
          </a:p>
          <a:p>
            <a:pPr algn="just">
              <a:buFont typeface="Courier New" panose="02070309020205020404" pitchFamily="49" charset="0"/>
              <a:buChar char="o"/>
            </a:pPr>
            <a:r>
              <a:rPr lang="en-US" sz="3400" dirty="0">
                <a:effectLst/>
                <a:latin typeface="Calibri" panose="020F0502020204030204" pitchFamily="34" charset="0"/>
                <a:ea typeface="Calibri" panose="020F0502020204030204" pitchFamily="34" charset="0"/>
                <a:cs typeface="Times New Roman" panose="02020603050405020304" pitchFamily="18" charset="0"/>
              </a:rPr>
              <a:t>Digital and Cyber fraud out of Hacking, Malware attack, ATM related frauds.</a:t>
            </a:r>
          </a:p>
          <a:p>
            <a:pPr algn="just">
              <a:buFont typeface="Courier New" panose="02070309020205020404" pitchFamily="49" charset="0"/>
              <a:buChar char="o"/>
            </a:pPr>
            <a:r>
              <a:rPr lang="en-US" sz="3400" dirty="0">
                <a:effectLst/>
                <a:latin typeface="Calibri" panose="020F0502020204030204" pitchFamily="34" charset="0"/>
                <a:ea typeface="Calibri" panose="020F0502020204030204" pitchFamily="34" charset="0"/>
                <a:cs typeface="Times New Roman" panose="02020603050405020304" pitchFamily="18" charset="0"/>
              </a:rPr>
              <a:t>Through Internet Banking (INB Platform).</a:t>
            </a:r>
          </a:p>
          <a:p>
            <a:pPr algn="just">
              <a:buFont typeface="Courier New" panose="02070309020205020404" pitchFamily="49" charset="0"/>
              <a:buChar char="o"/>
            </a:pPr>
            <a:r>
              <a:rPr lang="en-US" sz="3400" dirty="0">
                <a:effectLst/>
                <a:latin typeface="Calibri" panose="020F0502020204030204" pitchFamily="34" charset="0"/>
                <a:ea typeface="Calibri" panose="020F0502020204030204" pitchFamily="34" charset="0"/>
                <a:cs typeface="Times New Roman" panose="02020603050405020304" pitchFamily="18" charset="0"/>
              </a:rPr>
              <a:t>Fraud in the areas of Account opening with identity theft, inadequate or mis information,</a:t>
            </a:r>
          </a:p>
          <a:p>
            <a:pPr marL="0" indent="0" algn="just">
              <a:buNone/>
            </a:pPr>
            <a:r>
              <a:rPr lang="en-US" sz="3400" dirty="0">
                <a:effectLst/>
                <a:latin typeface="Calibri" panose="020F0502020204030204" pitchFamily="34" charset="0"/>
                <a:ea typeface="Calibri" panose="020F0502020204030204" pitchFamily="34" charset="0"/>
                <a:cs typeface="Times New Roman" panose="02020603050405020304" pitchFamily="18" charset="0"/>
              </a:rPr>
              <a:t>   wrong KYC, illegal business relationship, large number and high value transactions in newly</a:t>
            </a:r>
          </a:p>
          <a:p>
            <a:pPr marL="0" indent="0" algn="just">
              <a:buNone/>
            </a:pPr>
            <a:r>
              <a:rPr lang="en-US" sz="3400" dirty="0">
                <a:effectLst/>
                <a:latin typeface="Calibri" panose="020F0502020204030204" pitchFamily="34" charset="0"/>
                <a:ea typeface="Calibri" panose="020F0502020204030204" pitchFamily="34" charset="0"/>
                <a:cs typeface="Times New Roman" panose="02020603050405020304" pitchFamily="18" charset="0"/>
              </a:rPr>
              <a:t>   opened account etc.</a:t>
            </a:r>
          </a:p>
          <a:p>
            <a:pPr algn="just">
              <a:buFont typeface="Courier New" panose="02070309020205020404" pitchFamily="49" charset="0"/>
              <a:buChar char="o"/>
            </a:pPr>
            <a:r>
              <a:rPr lang="en-US" sz="3400" dirty="0">
                <a:effectLst/>
                <a:latin typeface="Calibri" panose="020F0502020204030204" pitchFamily="34" charset="0"/>
                <a:ea typeface="Calibri" panose="020F0502020204030204" pitchFamily="34" charset="0"/>
                <a:cs typeface="Times New Roman" panose="02020603050405020304" pitchFamily="18" charset="0"/>
              </a:rPr>
              <a:t>Cheque related frauds out of alteration, counterfeit cheque, or various other means.</a:t>
            </a:r>
          </a:p>
          <a:p>
            <a:pPr marL="0" indent="0">
              <a:buNone/>
            </a:pPr>
            <a:endParaRPr lang="en-US" dirty="0"/>
          </a:p>
        </p:txBody>
      </p:sp>
    </p:spTree>
    <p:extLst>
      <p:ext uri="{BB962C8B-B14F-4D97-AF65-F5344CB8AC3E}">
        <p14:creationId xmlns:p14="http://schemas.microsoft.com/office/powerpoint/2010/main" val="3839757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7338D-D1A9-78EC-BCA7-960D1158C94A}"/>
              </a:ext>
            </a:extLst>
          </p:cNvPr>
          <p:cNvSpPr>
            <a:spLocks noGrp="1"/>
          </p:cNvSpPr>
          <p:nvPr>
            <p:ph type="title"/>
          </p:nvPr>
        </p:nvSpPr>
        <p:spPr>
          <a:xfrm>
            <a:off x="838200" y="166255"/>
            <a:ext cx="10515600" cy="390699"/>
          </a:xfrm>
        </p:spPr>
        <p:txBody>
          <a:bodyPr>
            <a:noAutofit/>
          </a:bodyPr>
          <a:lstStyle/>
          <a:p>
            <a:r>
              <a:rPr lang="en-US" sz="3200" dirty="0">
                <a:solidFill>
                  <a:srgbClr val="7030A0"/>
                </a:solidFill>
              </a:rPr>
              <a:t>Types of Fraud:</a:t>
            </a:r>
          </a:p>
        </p:txBody>
      </p:sp>
      <p:sp>
        <p:nvSpPr>
          <p:cNvPr id="3" name="Content Placeholder 2">
            <a:extLst>
              <a:ext uri="{FF2B5EF4-FFF2-40B4-BE49-F238E27FC236}">
                <a16:creationId xmlns:a16="http://schemas.microsoft.com/office/drawing/2014/main" id="{96F6ADED-BF95-3283-2871-CA3DEF8E35CD}"/>
              </a:ext>
            </a:extLst>
          </p:cNvPr>
          <p:cNvSpPr>
            <a:spLocks noGrp="1"/>
          </p:cNvSpPr>
          <p:nvPr>
            <p:ph sz="half" idx="1"/>
          </p:nvPr>
        </p:nvSpPr>
        <p:spPr>
          <a:xfrm>
            <a:off x="838200" y="814647"/>
            <a:ext cx="5181600" cy="4788131"/>
          </a:xfrm>
        </p:spPr>
        <p:txBody>
          <a:bodyPr>
            <a:normAutofit fontScale="92500" lnSpcReduction="20000"/>
          </a:bodyPr>
          <a:lstStyle/>
          <a:p>
            <a:pPr marL="0" indent="0" algn="just">
              <a:buNone/>
            </a:pPr>
            <a:r>
              <a:rPr lang="en-US" sz="2400" b="1" u="sng"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Loan Fraud:</a:t>
            </a:r>
            <a:endParaRPr lang="en-US" sz="24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Inflated project cost</a:t>
            </a:r>
          </a:p>
          <a:p>
            <a:pPr algn="just">
              <a:lnSpc>
                <a:spcPct val="120000"/>
              </a:lnSpc>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Loan Margin Maintenance</a:t>
            </a:r>
          </a:p>
          <a:p>
            <a:pPr lvl="1" algn="just">
              <a:lnSpc>
                <a:spcPct val="120000"/>
              </a:lnSpc>
            </a:pPr>
            <a:r>
              <a:rPr lang="en-US" dirty="0">
                <a:effectLst/>
                <a:latin typeface="Calibri" panose="020F0502020204030204" pitchFamily="34" charset="0"/>
                <a:ea typeface="Calibri" panose="020F0502020204030204" pitchFamily="34" charset="0"/>
                <a:cs typeface="Times New Roman" panose="02020603050405020304" pitchFamily="18" charset="0"/>
              </a:rPr>
              <a:t>Incorrect application of interest rate</a:t>
            </a:r>
          </a:p>
          <a:p>
            <a:pPr lvl="1" algn="just">
              <a:lnSpc>
                <a:spcPct val="120000"/>
              </a:lnSpc>
            </a:pPr>
            <a:r>
              <a:rPr lang="en-US" dirty="0">
                <a:effectLst/>
                <a:latin typeface="Calibri" panose="020F0502020204030204" pitchFamily="34" charset="0"/>
                <a:ea typeface="Calibri" panose="020F0502020204030204" pitchFamily="34" charset="0"/>
                <a:cs typeface="Times New Roman" panose="02020603050405020304" pitchFamily="18" charset="0"/>
              </a:rPr>
              <a:t>Diversification of loan amount</a:t>
            </a:r>
          </a:p>
          <a:p>
            <a:pPr lvl="1" algn="just">
              <a:lnSpc>
                <a:spcPct val="120000"/>
              </a:lnSpc>
            </a:pPr>
            <a:r>
              <a:rPr lang="en-US" dirty="0">
                <a:effectLst/>
                <a:latin typeface="Calibri" panose="020F0502020204030204" pitchFamily="34" charset="0"/>
                <a:ea typeface="Calibri" panose="020F0502020204030204" pitchFamily="34" charset="0"/>
                <a:cs typeface="Times New Roman" panose="02020603050405020304" pitchFamily="18" charset="0"/>
              </a:rPr>
              <a:t>False Security- Nonexistence of security</a:t>
            </a:r>
          </a:p>
          <a:p>
            <a:pPr lvl="1" algn="just">
              <a:lnSpc>
                <a:spcPct val="120000"/>
              </a:lnSpc>
            </a:pPr>
            <a:r>
              <a:rPr lang="en-US" dirty="0">
                <a:effectLst/>
                <a:latin typeface="Calibri" panose="020F0502020204030204" pitchFamily="34" charset="0"/>
                <a:ea typeface="Calibri" panose="020F0502020204030204" pitchFamily="34" charset="0"/>
                <a:cs typeface="Times New Roman" panose="02020603050405020304" pitchFamily="18" charset="0"/>
              </a:rPr>
              <a:t>Inflated Security Valuation</a:t>
            </a:r>
          </a:p>
          <a:p>
            <a:pPr lvl="1" algn="just">
              <a:lnSpc>
                <a:spcPct val="120000"/>
              </a:lnSpc>
            </a:pPr>
            <a:r>
              <a:rPr lang="en-US" dirty="0">
                <a:effectLst/>
                <a:latin typeface="Calibri" panose="020F0502020204030204" pitchFamily="34" charset="0"/>
                <a:ea typeface="Calibri" panose="020F0502020204030204" pitchFamily="34" charset="0"/>
                <a:cs typeface="Times New Roman" panose="02020603050405020304" pitchFamily="18" charset="0"/>
              </a:rPr>
              <a:t>Loan repayment period is more than life of product- repayment period of loan 10 or more years for car</a:t>
            </a:r>
          </a:p>
          <a:p>
            <a:pPr lvl="1" algn="just">
              <a:lnSpc>
                <a:spcPct val="120000"/>
              </a:lnSpc>
            </a:pPr>
            <a:r>
              <a:rPr lang="en-US" dirty="0">
                <a:effectLst/>
                <a:latin typeface="Calibri" panose="020F0502020204030204" pitchFamily="34" charset="0"/>
                <a:ea typeface="Calibri" panose="020F0502020204030204" pitchFamily="34" charset="0"/>
                <a:cs typeface="Times New Roman" panose="02020603050405020304" pitchFamily="18" charset="0"/>
              </a:rPr>
              <a:t>False documentation for loan purpose- false stock records, false debtors list</a:t>
            </a:r>
          </a:p>
          <a:p>
            <a:pPr lvl="1" algn="just">
              <a:lnSpc>
                <a:spcPct val="120000"/>
              </a:lnSpc>
            </a:pPr>
            <a:r>
              <a:rPr lang="en-US" dirty="0">
                <a:effectLst/>
                <a:latin typeface="Calibri" panose="020F0502020204030204" pitchFamily="34" charset="0"/>
                <a:ea typeface="Calibri" panose="020F0502020204030204" pitchFamily="34" charset="0"/>
                <a:cs typeface="Times New Roman" panose="02020603050405020304" pitchFamily="18" charset="0"/>
              </a:rPr>
              <a:t>Faulty Mortgages</a:t>
            </a:r>
          </a:p>
          <a:p>
            <a:endParaRPr lang="en-US" dirty="0"/>
          </a:p>
        </p:txBody>
      </p:sp>
      <p:sp>
        <p:nvSpPr>
          <p:cNvPr id="4" name="Content Placeholder 3">
            <a:extLst>
              <a:ext uri="{FF2B5EF4-FFF2-40B4-BE49-F238E27FC236}">
                <a16:creationId xmlns:a16="http://schemas.microsoft.com/office/drawing/2014/main" id="{E19A5E48-FAC8-FAC9-4F09-CFB442CBFF28}"/>
              </a:ext>
            </a:extLst>
          </p:cNvPr>
          <p:cNvSpPr>
            <a:spLocks noGrp="1"/>
          </p:cNvSpPr>
          <p:nvPr>
            <p:ph sz="half" idx="2"/>
          </p:nvPr>
        </p:nvSpPr>
        <p:spPr>
          <a:xfrm>
            <a:off x="6172200" y="814647"/>
            <a:ext cx="5181600" cy="5362316"/>
          </a:xfrm>
        </p:spPr>
        <p:txBody>
          <a:bodyPr>
            <a:normAutofit fontScale="92500" lnSpcReduction="20000"/>
          </a:bodyPr>
          <a:lstStyle/>
          <a:p>
            <a:endParaRPr lang="en-US" dirty="0"/>
          </a:p>
          <a:p>
            <a:pPr marL="742950" lvl="1" indent="-285750" algn="just">
              <a:lnSpc>
                <a:spcPct val="120000"/>
              </a:lnSpc>
              <a:buFont typeface="Calibri" panose="020F050202020403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Acceptance of intangible assets as security</a:t>
            </a:r>
          </a:p>
          <a:p>
            <a:pPr marL="742950" lvl="1" indent="-285750" algn="just">
              <a:lnSpc>
                <a:spcPct val="120000"/>
              </a:lnSpc>
              <a:buFont typeface="Calibri" panose="020F050202020403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Staff loan- concessional interest rate</a:t>
            </a:r>
          </a:p>
          <a:p>
            <a:pPr marL="742950" lvl="1" indent="-285750" algn="just">
              <a:lnSpc>
                <a:spcPct val="120000"/>
              </a:lnSpc>
              <a:buFont typeface="Calibri" panose="020F050202020403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Accommodated bills discounting</a:t>
            </a:r>
          </a:p>
          <a:p>
            <a:pPr marL="742950" lvl="1" indent="-285750" algn="just">
              <a:lnSpc>
                <a:spcPct val="120000"/>
              </a:lnSpc>
              <a:buFont typeface="Calibri" panose="020F050202020403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Use of unutilized loan limit</a:t>
            </a:r>
          </a:p>
          <a:p>
            <a:pPr marL="742950" lvl="1" indent="-285750" algn="just">
              <a:lnSpc>
                <a:spcPct val="120000"/>
              </a:lnSpc>
              <a:buFont typeface="Calibri" panose="020F050202020403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Sanction of loan beyond authority</a:t>
            </a:r>
          </a:p>
          <a:p>
            <a:pPr marL="742950" lvl="1" indent="-285750" algn="just">
              <a:lnSpc>
                <a:spcPct val="120000"/>
              </a:lnSpc>
              <a:buFont typeface="Calibri" panose="020F050202020403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Incorrect repayment installment</a:t>
            </a:r>
          </a:p>
          <a:p>
            <a:pPr marL="742950" lvl="1" indent="-285750" algn="just">
              <a:lnSpc>
                <a:spcPct val="120000"/>
              </a:lnSpc>
              <a:buFont typeface="Calibri" panose="020F050202020403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Insufficient appraisal</a:t>
            </a:r>
          </a:p>
          <a:p>
            <a:pPr marL="742950" lvl="1" indent="-285750" algn="just">
              <a:lnSpc>
                <a:spcPct val="120000"/>
              </a:lnSpc>
              <a:buFont typeface="Calibri" panose="020F050202020403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Ignoring the red flags of customer- overdue tax amount, overdue worker salary </a:t>
            </a:r>
            <a:r>
              <a:rPr lang="en-US" dirty="0" err="1">
                <a:effectLst/>
                <a:latin typeface="Calibri" panose="020F0502020204030204" pitchFamily="34" charset="0"/>
                <a:ea typeface="Calibri" panose="020F0502020204030204" pitchFamily="34" charset="0"/>
                <a:cs typeface="Times New Roman" panose="02020603050405020304" pitchFamily="18" charset="0"/>
              </a:rPr>
              <a:t>etc</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20000"/>
              </a:lnSpc>
              <a:buFont typeface="Calibri" panose="020F050202020403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Fictitious loan accounts</a:t>
            </a:r>
          </a:p>
          <a:p>
            <a:pPr marL="742950" lvl="1" indent="-285750" algn="just">
              <a:buFont typeface="Calibri" panose="020F0502020204030204" pitchFamily="34" charset="0"/>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Weakness in Loan Appraisal</a:t>
            </a:r>
          </a:p>
          <a:p>
            <a:pPr marL="742950" lvl="1" indent="-285750" algn="just">
              <a:buFont typeface="Calibri" panose="020F0502020204030204" pitchFamily="34" charset="0"/>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Weak Loan Security</a:t>
            </a:r>
          </a:p>
          <a:p>
            <a:pPr marL="742950" lvl="1" indent="-285750" algn="just">
              <a:buFont typeface="Calibri" panose="020F0502020204030204" pitchFamily="34" charset="0"/>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Overvaluation of Loan Security</a:t>
            </a:r>
          </a:p>
          <a:p>
            <a:pPr marL="742950" lvl="1" indent="-285750" algn="just">
              <a:buFont typeface="Calibri" panose="020F0502020204030204" pitchFamily="34" charset="0"/>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Sudden Drop in in value of Loan Security</a:t>
            </a:r>
          </a:p>
          <a:p>
            <a:pPr marL="457200" lvl="1" indent="0" algn="just">
              <a:lnSpc>
                <a:spcPct val="120000"/>
              </a:lnSpc>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987577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7504D36-96FD-851C-ECA3-E0210DA79F5A}"/>
              </a:ext>
            </a:extLst>
          </p:cNvPr>
          <p:cNvSpPr>
            <a:spLocks noGrp="1"/>
          </p:cNvSpPr>
          <p:nvPr>
            <p:ph type="title"/>
          </p:nvPr>
        </p:nvSpPr>
        <p:spPr>
          <a:xfrm>
            <a:off x="838200" y="365126"/>
            <a:ext cx="10515600" cy="466148"/>
          </a:xfrm>
        </p:spPr>
        <p:txBody>
          <a:bodyPr>
            <a:normAutofit/>
          </a:bodyPr>
          <a:lstStyle/>
          <a:p>
            <a:r>
              <a:rPr lang="en-US" sz="2800" dirty="0">
                <a:solidFill>
                  <a:srgbClr val="7030A0"/>
                </a:solidFill>
              </a:rPr>
              <a:t>Types</a:t>
            </a:r>
          </a:p>
        </p:txBody>
      </p:sp>
      <p:sp>
        <p:nvSpPr>
          <p:cNvPr id="3" name="Content Placeholder 2">
            <a:extLst>
              <a:ext uri="{FF2B5EF4-FFF2-40B4-BE49-F238E27FC236}">
                <a16:creationId xmlns:a16="http://schemas.microsoft.com/office/drawing/2014/main" id="{0F29D1A6-3C68-E51D-C496-EC4218389CFF}"/>
              </a:ext>
            </a:extLst>
          </p:cNvPr>
          <p:cNvSpPr>
            <a:spLocks noGrp="1"/>
          </p:cNvSpPr>
          <p:nvPr>
            <p:ph sz="half" idx="1"/>
          </p:nvPr>
        </p:nvSpPr>
        <p:spPr>
          <a:xfrm>
            <a:off x="838200" y="1559617"/>
            <a:ext cx="5181600" cy="4351338"/>
          </a:xfrm>
        </p:spPr>
        <p:txBody>
          <a:bodyPr>
            <a:normAutofit/>
          </a:bodyPr>
          <a:lstStyle/>
          <a:p>
            <a:pPr marL="0" indent="0" algn="just">
              <a:buNone/>
            </a:pPr>
            <a:r>
              <a:rPr lang="en-US" sz="1800" b="1" u="sng"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Non Fund Based Facility</a:t>
            </a:r>
            <a:endParaRPr lang="en-US"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2000" dirty="0">
                <a:effectLst/>
                <a:latin typeface="Calibri" panose="020F0502020204030204" pitchFamily="34" charset="0"/>
                <a:ea typeface="Calibri" panose="020F0502020204030204" pitchFamily="34" charset="0"/>
                <a:cs typeface="Times New Roman" panose="02020603050405020304" pitchFamily="18" charset="0"/>
              </a:rPr>
              <a:t>Bank Guarantee/ Letter of Credit/ Letter of Comfort :</a:t>
            </a:r>
          </a:p>
          <a:p>
            <a:pPr marL="342900" lvl="0" indent="-342900" algn="jus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Duplicate bank guarantee</a:t>
            </a:r>
          </a:p>
          <a:p>
            <a:pPr marL="342900" lvl="0" indent="-342900" algn="jus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Guarantee issued without authority</a:t>
            </a:r>
          </a:p>
          <a:p>
            <a:pPr marL="342900" lvl="0" indent="-342900" algn="jus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Insufficient appraisal</a:t>
            </a:r>
          </a:p>
          <a:p>
            <a:pPr marL="342900" lvl="0" indent="-342900" algn="jus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Insufficient Security</a:t>
            </a:r>
          </a:p>
          <a:p>
            <a:pPr marL="342900" lvl="0" indent="-342900" algn="jus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Non integration of different modules</a:t>
            </a:r>
          </a:p>
          <a:p>
            <a:endParaRPr lang="en-US" dirty="0"/>
          </a:p>
        </p:txBody>
      </p:sp>
      <p:sp>
        <p:nvSpPr>
          <p:cNvPr id="4" name="Content Placeholder 3">
            <a:extLst>
              <a:ext uri="{FF2B5EF4-FFF2-40B4-BE49-F238E27FC236}">
                <a16:creationId xmlns:a16="http://schemas.microsoft.com/office/drawing/2014/main" id="{D7881D2C-019E-6335-705F-2BE411FAF72C}"/>
              </a:ext>
            </a:extLst>
          </p:cNvPr>
          <p:cNvSpPr>
            <a:spLocks noGrp="1"/>
          </p:cNvSpPr>
          <p:nvPr>
            <p:ph sz="half" idx="2"/>
          </p:nvPr>
        </p:nvSpPr>
        <p:spPr>
          <a:xfrm>
            <a:off x="6172200" y="1559617"/>
            <a:ext cx="5181600" cy="4617346"/>
          </a:xfrm>
        </p:spPr>
        <p:txBody>
          <a:bodyPr>
            <a:normAutofit/>
          </a:bodyPr>
          <a:lstStyle/>
          <a:p>
            <a:pPr marL="0" indent="0" algn="just">
              <a:buNone/>
            </a:pPr>
            <a:r>
              <a:rPr lang="en-US" sz="1800" b="1" u="sng"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Use of Financial Statements in Banking Frauds</a:t>
            </a:r>
            <a:endParaRPr lang="en-US"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Forged Financial Statements</a:t>
            </a:r>
          </a:p>
          <a:p>
            <a:pPr marL="742950" lvl="1" indent="-285750" algn="jus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Overstating the Net Worth- By overstating Assets and/ or understatement of Liability</a:t>
            </a:r>
          </a:p>
          <a:p>
            <a:pPr marL="742950" lvl="1" indent="-285750" algn="jus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Hiding the transaction nature by misrepresentation</a:t>
            </a:r>
          </a:p>
          <a:p>
            <a:pPr marL="742950" lvl="1" indent="-285750" algn="jus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Non compliance of Accounting Standards</a:t>
            </a:r>
          </a:p>
          <a:p>
            <a:pPr marL="742950" lvl="1" indent="-285750" algn="jus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Diversion of loan amount through</a:t>
            </a:r>
          </a:p>
          <a:p>
            <a:pPr marL="1143000" lvl="2" indent="-228600" algn="jus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Loans &amp; Advances to Group Entities – Related Party</a:t>
            </a:r>
          </a:p>
          <a:p>
            <a:pPr marL="1143000" lvl="2" indent="-228600" algn="jus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Purchase &amp; Sales Transactions with Group Entities- Related Party</a:t>
            </a:r>
          </a:p>
          <a:p>
            <a:pPr marL="742950" lvl="1" indent="-285750" algn="jus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Overstated Stock &amp; Debtors Statements</a:t>
            </a:r>
          </a:p>
          <a:p>
            <a:pPr marL="742950" lvl="1" indent="-285750" algn="jus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Overstated Turnover</a:t>
            </a:r>
          </a:p>
          <a:p>
            <a:pPr marL="742950" lvl="1" indent="-285750" algn="jus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False/Accommodated Transactions</a:t>
            </a:r>
          </a:p>
          <a:p>
            <a:endParaRPr lang="en-US" dirty="0"/>
          </a:p>
        </p:txBody>
      </p:sp>
    </p:spTree>
    <p:extLst>
      <p:ext uri="{BB962C8B-B14F-4D97-AF65-F5344CB8AC3E}">
        <p14:creationId xmlns:p14="http://schemas.microsoft.com/office/powerpoint/2010/main" val="734183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35C3E-699D-FF96-A634-48615EE44584}"/>
              </a:ext>
            </a:extLst>
          </p:cNvPr>
          <p:cNvSpPr>
            <a:spLocks noGrp="1"/>
          </p:cNvSpPr>
          <p:nvPr>
            <p:ph type="title"/>
          </p:nvPr>
        </p:nvSpPr>
        <p:spPr>
          <a:xfrm>
            <a:off x="838200" y="365126"/>
            <a:ext cx="10515600" cy="315912"/>
          </a:xfrm>
        </p:spPr>
        <p:txBody>
          <a:bodyPr>
            <a:noAutofit/>
          </a:bodyPr>
          <a:lstStyle/>
          <a:p>
            <a:r>
              <a:rPr lang="en-US" sz="3200" dirty="0">
                <a:solidFill>
                  <a:srgbClr val="7030A0"/>
                </a:solidFill>
              </a:rPr>
              <a:t>Types</a:t>
            </a:r>
          </a:p>
        </p:txBody>
      </p:sp>
      <p:sp>
        <p:nvSpPr>
          <p:cNvPr id="3" name="Content Placeholder 2">
            <a:extLst>
              <a:ext uri="{FF2B5EF4-FFF2-40B4-BE49-F238E27FC236}">
                <a16:creationId xmlns:a16="http://schemas.microsoft.com/office/drawing/2014/main" id="{904219C1-C08A-E5DA-A0A8-B919DBF8F01A}"/>
              </a:ext>
            </a:extLst>
          </p:cNvPr>
          <p:cNvSpPr>
            <a:spLocks noGrp="1"/>
          </p:cNvSpPr>
          <p:nvPr>
            <p:ph sz="half" idx="1"/>
          </p:nvPr>
        </p:nvSpPr>
        <p:spPr>
          <a:xfrm>
            <a:off x="838200" y="789709"/>
            <a:ext cx="5181600" cy="5387254"/>
          </a:xfrm>
        </p:spPr>
        <p:txBody>
          <a:bodyPr>
            <a:normAutofit fontScale="85000" lnSpcReduction="10000"/>
          </a:bodyPr>
          <a:lstStyle/>
          <a:p>
            <a:pPr marL="0" indent="0" algn="just">
              <a:buNone/>
            </a:pPr>
            <a:r>
              <a:rPr lang="en-US" sz="1800" b="1" u="sng"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Deposit Frauds</a:t>
            </a:r>
            <a:endParaRPr lang="en-US"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buFont typeface="Calibri" panose="020F050202020403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Fictitious deposit holder</a:t>
            </a:r>
          </a:p>
          <a:p>
            <a:pPr marL="742950" lvl="1" indent="-285750" algn="just">
              <a:buFont typeface="Calibri" panose="020F050202020403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Change in deposit master data</a:t>
            </a:r>
          </a:p>
          <a:p>
            <a:pPr marL="742950" lvl="1" indent="-285750" algn="just">
              <a:buFont typeface="Calibri" panose="020F050202020403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Duplicate printing of deposit receipts for fraudulent loan</a:t>
            </a:r>
          </a:p>
          <a:p>
            <a:pPr marL="742950" lvl="1" indent="-285750" algn="just">
              <a:buFont typeface="Calibri" panose="020F050202020403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Staff deposit – extra interest rates- inclusion of distant relative of staff in staff category</a:t>
            </a:r>
          </a:p>
          <a:p>
            <a:pPr marL="742950" lvl="1" indent="-285750" algn="just">
              <a:buFont typeface="Calibri" panose="020F050202020403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Incorrect application of interest rate</a:t>
            </a:r>
          </a:p>
          <a:p>
            <a:pPr marL="742950" lvl="1" indent="-285750" algn="just">
              <a:buFont typeface="Calibri" panose="020F050202020403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Transaction in deposit account without knowledge and consent of customer</a:t>
            </a:r>
          </a:p>
          <a:p>
            <a:pPr marL="742950" lvl="1" indent="-285750" algn="just">
              <a:buFont typeface="Calibri" panose="020F050202020403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Transaction in inoperative deposit accounts</a:t>
            </a:r>
          </a:p>
          <a:p>
            <a:pPr marL="0" indent="0" algn="just">
              <a:buNone/>
            </a:pPr>
            <a:r>
              <a:rPr lang="en-US" sz="1800" b="1" u="sng"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Cashier Frauds</a:t>
            </a:r>
            <a:endParaRPr lang="en-US"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buFont typeface="Calibri" panose="020F050202020403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Counterfeit Currency Frauds</a:t>
            </a:r>
          </a:p>
          <a:p>
            <a:pPr marL="742950" lvl="1" indent="-285750" algn="just">
              <a:buFont typeface="Calibri" panose="020F050202020403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Cash Adjustments – Misappropriation of cash</a:t>
            </a:r>
          </a:p>
          <a:p>
            <a:pPr marL="742950" lvl="1" indent="-285750" algn="just">
              <a:buFont typeface="Calibri" panose="020F050202020403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Teeming and lading</a:t>
            </a:r>
          </a:p>
          <a:p>
            <a:pPr marL="742950" lvl="1" indent="-285750" algn="just">
              <a:buFont typeface="Calibri" panose="020F050202020403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Cash Shortages</a:t>
            </a:r>
          </a:p>
          <a:p>
            <a:pPr marL="742950" lvl="1" indent="-285750" algn="just">
              <a:buFont typeface="Calibri" panose="020F050202020403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Cash payment without bank instruments</a:t>
            </a:r>
          </a:p>
          <a:p>
            <a:endParaRPr lang="en-US" dirty="0"/>
          </a:p>
        </p:txBody>
      </p:sp>
      <p:sp>
        <p:nvSpPr>
          <p:cNvPr id="4" name="Content Placeholder 3">
            <a:extLst>
              <a:ext uri="{FF2B5EF4-FFF2-40B4-BE49-F238E27FC236}">
                <a16:creationId xmlns:a16="http://schemas.microsoft.com/office/drawing/2014/main" id="{ADB45B35-02BD-689D-119E-E6CF9D5A5F2D}"/>
              </a:ext>
            </a:extLst>
          </p:cNvPr>
          <p:cNvSpPr>
            <a:spLocks noGrp="1"/>
          </p:cNvSpPr>
          <p:nvPr>
            <p:ph sz="half" idx="2"/>
          </p:nvPr>
        </p:nvSpPr>
        <p:spPr>
          <a:xfrm>
            <a:off x="6172200" y="789709"/>
            <a:ext cx="5181600" cy="5387254"/>
          </a:xfrm>
        </p:spPr>
        <p:txBody>
          <a:bodyPr>
            <a:normAutofit fontScale="85000" lnSpcReduction="10000"/>
          </a:bodyPr>
          <a:lstStyle/>
          <a:p>
            <a:pPr marL="0" indent="0" algn="just">
              <a:buNone/>
            </a:pPr>
            <a:r>
              <a:rPr lang="en-US" sz="1600" b="1" u="sng"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Office Account Frauds</a:t>
            </a:r>
            <a:r>
              <a:rPr lang="en-US" sz="1600" b="1" u="sng" dirty="0">
                <a:solidFill>
                  <a:srgbClr val="00B0F0"/>
                </a:solidFill>
                <a:latin typeface="Calibri" panose="020F0502020204030204" pitchFamily="34" charset="0"/>
                <a:ea typeface="Calibri" panose="020F0502020204030204" pitchFamily="34" charset="0"/>
                <a:cs typeface="Times New Roman" panose="02020603050405020304" pitchFamily="18" charset="0"/>
              </a:rPr>
              <a:t> </a:t>
            </a:r>
            <a:endParaRPr lang="en-US" sz="1600" b="1"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Wingdings" panose="05000000000000000000" pitchFamily="2" charset="2"/>
              <a:buChar char=""/>
            </a:pPr>
            <a:r>
              <a:rPr lang="en-US" sz="1700" dirty="0">
                <a:effectLst/>
                <a:latin typeface="Calibri" panose="020F0502020204030204" pitchFamily="34" charset="0"/>
                <a:ea typeface="Calibri" panose="020F0502020204030204" pitchFamily="34" charset="0"/>
                <a:cs typeface="Times New Roman" panose="02020603050405020304" pitchFamily="18" charset="0"/>
              </a:rPr>
              <a:t>Suspense Accounts</a:t>
            </a:r>
          </a:p>
          <a:p>
            <a:pPr marL="342900" lvl="0" indent="-342900" algn="just">
              <a:buFont typeface="Wingdings" panose="05000000000000000000" pitchFamily="2" charset="2"/>
              <a:buChar char=""/>
            </a:pPr>
            <a:r>
              <a:rPr lang="en-US" sz="1700" dirty="0">
                <a:effectLst/>
                <a:latin typeface="Calibri" panose="020F0502020204030204" pitchFamily="34" charset="0"/>
                <a:ea typeface="Calibri" panose="020F0502020204030204" pitchFamily="34" charset="0"/>
                <a:cs typeface="Times New Roman" panose="02020603050405020304" pitchFamily="18" charset="0"/>
              </a:rPr>
              <a:t>Third Party Liability</a:t>
            </a:r>
          </a:p>
          <a:p>
            <a:pPr marL="342900" lvl="0" indent="-342900" algn="just">
              <a:buFont typeface="Wingdings" panose="05000000000000000000" pitchFamily="2" charset="2"/>
              <a:buChar char=""/>
            </a:pPr>
            <a:r>
              <a:rPr lang="en-US" sz="1700" dirty="0">
                <a:effectLst/>
                <a:latin typeface="Calibri" panose="020F0502020204030204" pitchFamily="34" charset="0"/>
                <a:ea typeface="Calibri" panose="020F0502020204030204" pitchFamily="34" charset="0"/>
                <a:cs typeface="Times New Roman" panose="02020603050405020304" pitchFamily="18" charset="0"/>
              </a:rPr>
              <a:t>Settlement Account</a:t>
            </a:r>
          </a:p>
          <a:p>
            <a:pPr marL="342900" lvl="0" indent="-342900" algn="just">
              <a:buFont typeface="Wingdings" panose="05000000000000000000" pitchFamily="2" charset="2"/>
              <a:buChar char=""/>
            </a:pPr>
            <a:r>
              <a:rPr lang="en-US" sz="1700" dirty="0">
                <a:effectLst/>
                <a:latin typeface="Calibri" panose="020F0502020204030204" pitchFamily="34" charset="0"/>
                <a:ea typeface="Calibri" panose="020F0502020204030204" pitchFamily="34" charset="0"/>
                <a:cs typeface="Times New Roman" panose="02020603050405020304" pitchFamily="18" charset="0"/>
              </a:rPr>
              <a:t>Inter-branch Account</a:t>
            </a:r>
          </a:p>
          <a:p>
            <a:pPr marL="342900" lvl="0" indent="-342900" algn="just">
              <a:buFont typeface="Wingdings" panose="05000000000000000000" pitchFamily="2" charset="2"/>
              <a:buChar char=""/>
            </a:pPr>
            <a:r>
              <a:rPr lang="en-US" sz="1700" dirty="0">
                <a:effectLst/>
                <a:latin typeface="Calibri" panose="020F0502020204030204" pitchFamily="34" charset="0"/>
                <a:ea typeface="Calibri" panose="020F0502020204030204" pitchFamily="34" charset="0"/>
                <a:cs typeface="Times New Roman" panose="02020603050405020304" pitchFamily="18" charset="0"/>
              </a:rPr>
              <a:t>Pending Instruments Account</a:t>
            </a:r>
          </a:p>
          <a:p>
            <a:pPr marL="0" indent="0" algn="just">
              <a:buNone/>
            </a:pPr>
            <a:r>
              <a:rPr lang="en-US" sz="1700" dirty="0">
                <a:effectLst/>
                <a:latin typeface="Calibri" panose="020F0502020204030204" pitchFamily="34" charset="0"/>
                <a:ea typeface="Calibri" panose="020F0502020204030204" pitchFamily="34" charset="0"/>
                <a:cs typeface="Times New Roman" panose="02020603050405020304" pitchFamily="18" charset="0"/>
              </a:rPr>
              <a:t>• Manual interference in office account</a:t>
            </a:r>
          </a:p>
          <a:p>
            <a:pPr marL="0" indent="0" algn="just">
              <a:buNone/>
            </a:pPr>
            <a:r>
              <a:rPr lang="en-US" sz="1700" dirty="0">
                <a:effectLst/>
                <a:latin typeface="Calibri" panose="020F0502020204030204" pitchFamily="34" charset="0"/>
                <a:ea typeface="Calibri" panose="020F0502020204030204" pitchFamily="34" charset="0"/>
                <a:cs typeface="Times New Roman" panose="02020603050405020304" pitchFamily="18" charset="0"/>
              </a:rPr>
              <a:t>• Squaring off accounts by making payments in fictitious name</a:t>
            </a:r>
          </a:p>
          <a:p>
            <a:pPr marL="0" indent="0" algn="just">
              <a:buNone/>
            </a:pPr>
            <a:r>
              <a:rPr lang="en-US" sz="1700" dirty="0">
                <a:effectLst/>
                <a:latin typeface="Calibri" panose="020F0502020204030204" pitchFamily="34" charset="0"/>
                <a:ea typeface="Calibri" panose="020F0502020204030204" pitchFamily="34" charset="0"/>
                <a:cs typeface="Times New Roman" panose="02020603050405020304" pitchFamily="18" charset="0"/>
              </a:rPr>
              <a:t>• Withdrawing of amount by accounting in parking accounts.</a:t>
            </a:r>
          </a:p>
          <a:p>
            <a:pPr marL="0" indent="0" algn="just">
              <a:buNone/>
            </a:pPr>
            <a:r>
              <a:rPr lang="en-US" sz="1700" dirty="0">
                <a:effectLst/>
                <a:latin typeface="Calibri" panose="020F0502020204030204" pitchFamily="34" charset="0"/>
                <a:ea typeface="Calibri" panose="020F0502020204030204" pitchFamily="34" charset="0"/>
                <a:cs typeface="Times New Roman" panose="02020603050405020304" pitchFamily="18" charset="0"/>
              </a:rPr>
              <a:t>• Passing fraudulent benefits to customers using office accounts.</a:t>
            </a:r>
          </a:p>
          <a:p>
            <a:pPr marL="0" indent="0" algn="just">
              <a:buNone/>
            </a:pPr>
            <a:r>
              <a:rPr lang="en-US" sz="1700" b="1" u="sng"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Loan Recovery Frauds</a:t>
            </a:r>
            <a:endParaRPr lang="en-US" sz="17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buFont typeface="Calibri" panose="020F0502020204030204" pitchFamily="34" charset="0"/>
              <a:buChar char="•"/>
            </a:pPr>
            <a:r>
              <a:rPr lang="en-US" sz="1700" dirty="0">
                <a:effectLst/>
                <a:latin typeface="Calibri" panose="020F0502020204030204" pitchFamily="34" charset="0"/>
                <a:ea typeface="Calibri" panose="020F0502020204030204" pitchFamily="34" charset="0"/>
                <a:cs typeface="Times New Roman" panose="02020603050405020304" pitchFamily="18" charset="0"/>
              </a:rPr>
              <a:t>Purposely not initiating legal action against loan recovery</a:t>
            </a:r>
          </a:p>
          <a:p>
            <a:pPr marL="742950" lvl="1" indent="-285750" algn="just">
              <a:buFont typeface="Calibri" panose="020F0502020204030204" pitchFamily="34" charset="0"/>
              <a:buChar char="•"/>
            </a:pPr>
            <a:r>
              <a:rPr lang="en-US" sz="1700" dirty="0">
                <a:effectLst/>
                <a:latin typeface="Calibri" panose="020F0502020204030204" pitchFamily="34" charset="0"/>
                <a:ea typeface="Calibri" panose="020F0502020204030204" pitchFamily="34" charset="0"/>
                <a:cs typeface="Times New Roman" panose="02020603050405020304" pitchFamily="18" charset="0"/>
              </a:rPr>
              <a:t>Settlement of Recovery Amount</a:t>
            </a:r>
          </a:p>
          <a:p>
            <a:pPr marL="742950" lvl="1" indent="-285750" algn="just">
              <a:buFont typeface="Calibri" panose="020F0502020204030204" pitchFamily="34" charset="0"/>
              <a:buChar char="•"/>
            </a:pPr>
            <a:r>
              <a:rPr lang="en-US" sz="1700" dirty="0">
                <a:effectLst/>
                <a:latin typeface="Calibri" panose="020F0502020204030204" pitchFamily="34" charset="0"/>
                <a:ea typeface="Calibri" panose="020F0502020204030204" pitchFamily="34" charset="0"/>
                <a:cs typeface="Times New Roman" panose="02020603050405020304" pitchFamily="18" charset="0"/>
              </a:rPr>
              <a:t>Fraudulent use of Recovered amount</a:t>
            </a:r>
          </a:p>
          <a:p>
            <a:pPr marL="742950" lvl="1" indent="-285750" algn="just">
              <a:buFont typeface="Calibri" panose="020F0502020204030204" pitchFamily="34" charset="0"/>
              <a:buChar char="•"/>
            </a:pPr>
            <a:r>
              <a:rPr lang="en-US" sz="1700" dirty="0">
                <a:effectLst/>
                <a:latin typeface="Calibri" panose="020F0502020204030204" pitchFamily="34" charset="0"/>
                <a:ea typeface="Calibri" panose="020F0502020204030204" pitchFamily="34" charset="0"/>
                <a:cs typeface="Times New Roman" panose="02020603050405020304" pitchFamily="18" charset="0"/>
              </a:rPr>
              <a:t>Postponement of law authority order implementation.</a:t>
            </a:r>
          </a:p>
          <a:p>
            <a:pPr marL="742950" lvl="1" indent="-285750" algn="just">
              <a:buFont typeface="Calibri" panose="020F0502020204030204" pitchFamily="34" charset="0"/>
              <a:buChar char="•"/>
            </a:pPr>
            <a:r>
              <a:rPr lang="en-US" sz="1700" dirty="0">
                <a:effectLst/>
                <a:latin typeface="Calibri" panose="020F0502020204030204" pitchFamily="34" charset="0"/>
                <a:ea typeface="Calibri" panose="020F0502020204030204" pitchFamily="34" charset="0"/>
                <a:cs typeface="Times New Roman" panose="02020603050405020304" pitchFamily="18" charset="0"/>
              </a:rPr>
              <a:t>Willful Default</a:t>
            </a:r>
          </a:p>
          <a:p>
            <a:endParaRPr lang="en-US" dirty="0"/>
          </a:p>
        </p:txBody>
      </p:sp>
    </p:spTree>
    <p:extLst>
      <p:ext uri="{BB962C8B-B14F-4D97-AF65-F5344CB8AC3E}">
        <p14:creationId xmlns:p14="http://schemas.microsoft.com/office/powerpoint/2010/main" val="1342684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AEAFB-5CAD-2AC7-D5A5-F27EE71A3852}"/>
              </a:ext>
            </a:extLst>
          </p:cNvPr>
          <p:cNvSpPr>
            <a:spLocks noGrp="1"/>
          </p:cNvSpPr>
          <p:nvPr>
            <p:ph type="title"/>
          </p:nvPr>
        </p:nvSpPr>
        <p:spPr>
          <a:xfrm>
            <a:off x="838200" y="365126"/>
            <a:ext cx="10515600" cy="474460"/>
          </a:xfrm>
        </p:spPr>
        <p:txBody>
          <a:bodyPr>
            <a:noAutofit/>
          </a:bodyPr>
          <a:lstStyle/>
          <a:p>
            <a:r>
              <a:rPr lang="en-US" sz="2800" dirty="0">
                <a:solidFill>
                  <a:srgbClr val="7030A0"/>
                </a:solidFill>
              </a:rPr>
              <a:t>Types</a:t>
            </a:r>
          </a:p>
        </p:txBody>
      </p:sp>
      <p:sp>
        <p:nvSpPr>
          <p:cNvPr id="3" name="Content Placeholder 2">
            <a:extLst>
              <a:ext uri="{FF2B5EF4-FFF2-40B4-BE49-F238E27FC236}">
                <a16:creationId xmlns:a16="http://schemas.microsoft.com/office/drawing/2014/main" id="{9E26F198-E4DF-1DA7-D2A0-DAF8CC0D3635}"/>
              </a:ext>
            </a:extLst>
          </p:cNvPr>
          <p:cNvSpPr>
            <a:spLocks noGrp="1"/>
          </p:cNvSpPr>
          <p:nvPr>
            <p:ph sz="half" idx="1"/>
          </p:nvPr>
        </p:nvSpPr>
        <p:spPr>
          <a:xfrm>
            <a:off x="838200" y="1097280"/>
            <a:ext cx="5181600" cy="5079683"/>
          </a:xfrm>
        </p:spPr>
        <p:txBody>
          <a:bodyPr>
            <a:normAutofit fontScale="92500" lnSpcReduction="10000"/>
          </a:bodyPr>
          <a:lstStyle/>
          <a:p>
            <a:pPr algn="just"/>
            <a:r>
              <a:rPr lang="en-US" sz="1600" b="1" u="sng"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Foreign Exchange Frauds</a:t>
            </a:r>
            <a:endParaRPr lang="en-US" sz="1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buFont typeface="Calibri" panose="020F050202020403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False documentation of Foreign Transactions</a:t>
            </a:r>
          </a:p>
          <a:p>
            <a:pPr marL="742950" lvl="1" indent="-285750" algn="just">
              <a:buFont typeface="Calibri" panose="020F050202020403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Use of foreign exchange forward contracts for speculation rather than for business use.</a:t>
            </a:r>
          </a:p>
          <a:p>
            <a:pPr marL="742950" lvl="1" indent="-285750" algn="just">
              <a:buFont typeface="Calibri" panose="020F050202020403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False import or export orders</a:t>
            </a:r>
          </a:p>
          <a:p>
            <a:pPr marL="742950" lvl="1" indent="-285750" algn="just">
              <a:buFont typeface="Calibri" panose="020F050202020403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False foreign Lc</a:t>
            </a:r>
          </a:p>
          <a:p>
            <a:pPr marL="742950" lvl="1" indent="-285750" algn="just">
              <a:buFont typeface="Calibri" panose="020F050202020403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LOC frauds</a:t>
            </a:r>
          </a:p>
          <a:p>
            <a:pPr marL="0" indent="0" algn="jus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1800" b="1" u="sng"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Investment Frauds</a:t>
            </a:r>
            <a:endParaRPr lang="en-US"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buFont typeface="Calibri" panose="020F050202020403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Fictitious Investment</a:t>
            </a:r>
          </a:p>
          <a:p>
            <a:pPr marL="742950" lvl="1" indent="-285750" algn="just">
              <a:buFont typeface="Calibri" panose="020F050202020403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Siphoning of funds by Investments</a:t>
            </a:r>
          </a:p>
          <a:p>
            <a:pPr marL="742950" lvl="1" indent="-285750" algn="just">
              <a:buFont typeface="Calibri" panose="020F050202020403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Corruption in Investment- Investment in specific schemes</a:t>
            </a:r>
          </a:p>
          <a:p>
            <a:pPr marL="742950" lvl="1" indent="-285750" algn="just">
              <a:buFont typeface="Calibri" panose="020F050202020403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Absence of Investment Securities</a:t>
            </a:r>
          </a:p>
          <a:p>
            <a:pPr marL="742950" lvl="1" indent="-285750" algn="just">
              <a:buFont typeface="Calibri" panose="020F050202020403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Fraudulent Classification of Investment portfolio</a:t>
            </a:r>
          </a:p>
          <a:p>
            <a:pPr marL="742950" lvl="1" indent="-285750" algn="just">
              <a:buFont typeface="Calibri" panose="020F050202020403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Aggressive investment positions in derivative markets</a:t>
            </a:r>
          </a:p>
          <a:p>
            <a:endParaRPr lang="en-US" dirty="0"/>
          </a:p>
        </p:txBody>
      </p:sp>
      <p:sp>
        <p:nvSpPr>
          <p:cNvPr id="4" name="Content Placeholder 3">
            <a:extLst>
              <a:ext uri="{FF2B5EF4-FFF2-40B4-BE49-F238E27FC236}">
                <a16:creationId xmlns:a16="http://schemas.microsoft.com/office/drawing/2014/main" id="{63919143-FB4F-E947-B4A9-267948C3141A}"/>
              </a:ext>
            </a:extLst>
          </p:cNvPr>
          <p:cNvSpPr>
            <a:spLocks noGrp="1"/>
          </p:cNvSpPr>
          <p:nvPr>
            <p:ph sz="half" idx="2"/>
          </p:nvPr>
        </p:nvSpPr>
        <p:spPr>
          <a:xfrm>
            <a:off x="6172200" y="1172095"/>
            <a:ext cx="5181600" cy="5004868"/>
          </a:xfrm>
        </p:spPr>
        <p:txBody>
          <a:bodyPr>
            <a:normAutofit fontScale="92500" lnSpcReduction="10000"/>
          </a:bodyPr>
          <a:lstStyle/>
          <a:p>
            <a:pPr algn="just"/>
            <a:r>
              <a:rPr lang="en-US" sz="1800" b="1" u="sng"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Securitization Fraud</a:t>
            </a:r>
            <a:endParaRPr lang="en-US"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buFont typeface="Calibri" panose="020F050202020403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Securitization-</a:t>
            </a:r>
          </a:p>
          <a:p>
            <a:pPr marL="742950" lvl="1" indent="-285750" algn="jus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Creation of Financial Assets/Financial Interest</a:t>
            </a:r>
          </a:p>
          <a:p>
            <a:pPr marL="742950" lvl="1" indent="-285750" algn="jus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Issue of Securities- Underlying Security of Loan Assets</a:t>
            </a:r>
          </a:p>
          <a:p>
            <a:pPr marL="742950" lvl="1" indent="-285750" algn="jus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Sale of Security to other investors</a:t>
            </a:r>
          </a:p>
          <a:p>
            <a:pPr marL="0" indent="0" algn="jus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12929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49160-FE6A-6C13-57CB-570C83FD0E20}"/>
              </a:ext>
            </a:extLst>
          </p:cNvPr>
          <p:cNvSpPr>
            <a:spLocks noGrp="1"/>
          </p:cNvSpPr>
          <p:nvPr>
            <p:ph type="title"/>
          </p:nvPr>
        </p:nvSpPr>
        <p:spPr>
          <a:xfrm>
            <a:off x="838200" y="365126"/>
            <a:ext cx="10515600" cy="657340"/>
          </a:xfrm>
        </p:spPr>
        <p:txBody>
          <a:bodyPr>
            <a:normAutofit/>
          </a:bodyPr>
          <a:lstStyle/>
          <a:p>
            <a:r>
              <a:rPr lang="en-US" sz="2800" dirty="0">
                <a:solidFill>
                  <a:srgbClr val="7030A0"/>
                </a:solidFill>
              </a:rPr>
              <a:t>Types</a:t>
            </a:r>
          </a:p>
        </p:txBody>
      </p:sp>
      <p:sp>
        <p:nvSpPr>
          <p:cNvPr id="3" name="Content Placeholder 2">
            <a:extLst>
              <a:ext uri="{FF2B5EF4-FFF2-40B4-BE49-F238E27FC236}">
                <a16:creationId xmlns:a16="http://schemas.microsoft.com/office/drawing/2014/main" id="{5BC1AC60-1C61-DE63-C75C-68B847F5DC11}"/>
              </a:ext>
            </a:extLst>
          </p:cNvPr>
          <p:cNvSpPr>
            <a:spLocks noGrp="1"/>
          </p:cNvSpPr>
          <p:nvPr>
            <p:ph sz="half" idx="1"/>
          </p:nvPr>
        </p:nvSpPr>
        <p:spPr/>
        <p:txBody>
          <a:bodyPr>
            <a:normAutofit lnSpcReduction="10000"/>
          </a:bodyPr>
          <a:lstStyle/>
          <a:p>
            <a:pPr algn="just"/>
            <a:r>
              <a:rPr lang="en-US" sz="2000" b="1" u="sng"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Cyber or Digital Frauds</a:t>
            </a:r>
            <a:endParaRPr lang="en-US" sz="2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buFont typeface="Calibri" panose="020F0502020204030204" pitchFamily="34" charset="0"/>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ATM frauds</a:t>
            </a:r>
          </a:p>
          <a:p>
            <a:pPr marL="742950" lvl="1" indent="-285750" algn="just">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Card cloning</a:t>
            </a:r>
          </a:p>
          <a:p>
            <a:pPr marL="742950" lvl="1" indent="-285750" algn="just">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Malware attack on ATM</a:t>
            </a:r>
          </a:p>
          <a:p>
            <a:pPr marL="742950" lvl="1" indent="-285750" algn="just">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Fishing Attacks- Creation of fake bank website</a:t>
            </a:r>
          </a:p>
          <a:p>
            <a:pPr marL="742950" lvl="1" indent="-285750" algn="just">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Sale of customer data</a:t>
            </a:r>
          </a:p>
          <a:p>
            <a:pPr marL="742950" lvl="1" indent="-285750" algn="just">
              <a:buFont typeface="Calibri" panose="020F0502020204030204" pitchFamily="34" charset="0"/>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Hacking</a:t>
            </a:r>
          </a:p>
          <a:p>
            <a:pPr marL="742950" lvl="1" indent="-285750" algn="just">
              <a:buFont typeface="Calibri" panose="020F0502020204030204" pitchFamily="34" charset="0"/>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SWIFT Frauds</a:t>
            </a:r>
          </a:p>
          <a:p>
            <a:pPr marL="742950" lvl="1" indent="-285750" algn="just">
              <a:buFont typeface="Calibri" panose="020F0502020204030204" pitchFamily="34" charset="0"/>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Email malware attack</a:t>
            </a:r>
          </a:p>
          <a:p>
            <a:pPr marL="742950" lvl="1" indent="-285750" algn="just">
              <a:buFont typeface="Calibri" panose="020F0502020204030204" pitchFamily="34" charset="0"/>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Email Frauds</a:t>
            </a:r>
          </a:p>
          <a:p>
            <a:pPr marL="742950" lvl="1" indent="-285750" algn="just">
              <a:buFont typeface="Calibri" panose="020F0502020204030204" pitchFamily="34" charset="0"/>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Change in Master Record</a:t>
            </a:r>
          </a:p>
          <a:p>
            <a:endParaRPr lang="en-US" dirty="0"/>
          </a:p>
        </p:txBody>
      </p:sp>
      <p:sp>
        <p:nvSpPr>
          <p:cNvPr id="4" name="Content Placeholder 3">
            <a:extLst>
              <a:ext uri="{FF2B5EF4-FFF2-40B4-BE49-F238E27FC236}">
                <a16:creationId xmlns:a16="http://schemas.microsoft.com/office/drawing/2014/main" id="{21BE0A6A-A31F-796F-2B5C-0BF8C7247368}"/>
              </a:ext>
            </a:extLst>
          </p:cNvPr>
          <p:cNvSpPr>
            <a:spLocks noGrp="1"/>
          </p:cNvSpPr>
          <p:nvPr>
            <p:ph sz="half" idx="2"/>
          </p:nvPr>
        </p:nvSpPr>
        <p:spPr/>
        <p:txBody>
          <a:bodyPr>
            <a:normAutofit lnSpcReduction="10000"/>
          </a:bodyPr>
          <a:lstStyle/>
          <a:p>
            <a:pPr marL="342900" lvl="0" indent="-342900" algn="just">
              <a:buFont typeface="Wingdings" panose="05000000000000000000" pitchFamily="2" charset="2"/>
              <a:buChar char=""/>
            </a:pPr>
            <a:r>
              <a:rPr lang="en-US" sz="2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Change in Mobile number (INB )</a:t>
            </a:r>
          </a:p>
          <a:p>
            <a:pPr marL="742950" lvl="1" indent="-285750" algn="just">
              <a:buFont typeface="Calibri" panose="020F0502020204030204" pitchFamily="34" charset="0"/>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Database up-dation frauds</a:t>
            </a:r>
          </a:p>
          <a:p>
            <a:pPr marL="742950" lvl="1" indent="-285750" algn="just">
              <a:buFont typeface="Calibri" panose="020F0502020204030204" pitchFamily="34" charset="0"/>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Bank Business application frauds  </a:t>
            </a:r>
          </a:p>
          <a:p>
            <a:pPr marL="742950" lvl="1" indent="-285750" algn="just">
              <a:buFont typeface="Calibri" panose="020F0502020204030204" pitchFamily="34" charset="0"/>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Password Sharing</a:t>
            </a:r>
          </a:p>
          <a:p>
            <a:pPr marL="742950" lvl="1" indent="-285750" algn="just">
              <a:buFont typeface="Calibri" panose="020F0502020204030204" pitchFamily="34" charset="0"/>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Uncontrolled Access to computer system</a:t>
            </a:r>
          </a:p>
          <a:p>
            <a:pPr marL="742950" lvl="1" indent="-285750" algn="just">
              <a:buFont typeface="Calibri" panose="020F0502020204030204" pitchFamily="34" charset="0"/>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Sharing of customer financial data</a:t>
            </a:r>
          </a:p>
          <a:p>
            <a:pPr marL="742950" lvl="1" indent="-285750" algn="just">
              <a:buFont typeface="Calibri" panose="020F0502020204030204" pitchFamily="34" charset="0"/>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Wallet frauds- Fictitious E wallets</a:t>
            </a:r>
          </a:p>
          <a:p>
            <a:endParaRPr lang="en-US" dirty="0"/>
          </a:p>
        </p:txBody>
      </p:sp>
    </p:spTree>
    <p:extLst>
      <p:ext uri="{BB962C8B-B14F-4D97-AF65-F5344CB8AC3E}">
        <p14:creationId xmlns:p14="http://schemas.microsoft.com/office/powerpoint/2010/main" val="37113912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2912</TotalTime>
  <Words>5380</Words>
  <Application>Microsoft Office PowerPoint</Application>
  <PresentationFormat>Widescreen</PresentationFormat>
  <Paragraphs>369</Paragraphs>
  <Slides>28</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28</vt:i4>
      </vt:variant>
    </vt:vector>
  </HeadingPairs>
  <TitlesOfParts>
    <vt:vector size="39" baseType="lpstr">
      <vt:lpstr>Arial</vt:lpstr>
      <vt:lpstr>Calibri</vt:lpstr>
      <vt:lpstr>Courier New</vt:lpstr>
      <vt:lpstr>Segoe UI Symbol</vt:lpstr>
      <vt:lpstr>Symbol</vt:lpstr>
      <vt:lpstr>Times New Roman</vt:lpstr>
      <vt:lpstr>Tw Cen MT</vt:lpstr>
      <vt:lpstr>Tw Cen MT Condensed</vt:lpstr>
      <vt:lpstr>Wingdings</vt:lpstr>
      <vt:lpstr>Wingdings 3</vt:lpstr>
      <vt:lpstr>Integral</vt:lpstr>
      <vt:lpstr>PRACTICAL ASPECTS OF SURVEILLANCE, MANAGEMENT CONTROL AND  AUDIT EXPECTATION FOR EARLY DETECTION AND PREVENTION OF ALL SIZE FRAUD IN BANK. </vt:lpstr>
      <vt:lpstr>PowerPoint Presentation</vt:lpstr>
      <vt:lpstr>BANKING FRAUD    </vt:lpstr>
      <vt:lpstr>Routes of Fraud</vt:lpstr>
      <vt:lpstr>Types of Fraud:</vt:lpstr>
      <vt:lpstr>Types</vt:lpstr>
      <vt:lpstr>Types</vt:lpstr>
      <vt:lpstr>Types</vt:lpstr>
      <vt:lpstr>Types</vt:lpstr>
      <vt:lpstr>Surveillance, Regulation and Management Control  (SRMC)</vt:lpstr>
      <vt:lpstr>SRMC</vt:lpstr>
      <vt:lpstr>SRMC</vt:lpstr>
      <vt:lpstr>SRM</vt:lpstr>
      <vt:lpstr>SRMC</vt:lpstr>
      <vt:lpstr>SRMC</vt:lpstr>
      <vt:lpstr>SRMC</vt:lpstr>
      <vt:lpstr>SRMC</vt:lpstr>
      <vt:lpstr>SRMC</vt:lpstr>
      <vt:lpstr>SRMC</vt:lpstr>
      <vt:lpstr>SRMC</vt:lpstr>
      <vt:lpstr>Audit , Auditor’s Role  &amp; Expectations :</vt:lpstr>
      <vt:lpstr>Auditor</vt:lpstr>
      <vt:lpstr>Auditor</vt:lpstr>
      <vt:lpstr>Auditor</vt:lpstr>
      <vt:lpstr>Auditor</vt:lpstr>
      <vt:lpstr>Auditor</vt:lpstr>
      <vt:lpstr>Auditor</vt:lpstr>
      <vt:lpstr>Auditor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ASPECTS OF SURVEILLANCE, MANAGEMENT CONTROL AND AUDIT EXPECTATION FOR EARLY DETECTION AND PREVENTION OF ALL SIZE FRAUD IN BANK.</dc:title>
  <dc:creator>Subrata Mukherjee</dc:creator>
  <cp:lastModifiedBy>Subrata Mukherjee</cp:lastModifiedBy>
  <cp:revision>35</cp:revision>
  <dcterms:created xsi:type="dcterms:W3CDTF">2023-12-18T10:59:01Z</dcterms:created>
  <dcterms:modified xsi:type="dcterms:W3CDTF">2023-12-24T05:40:02Z</dcterms:modified>
</cp:coreProperties>
</file>