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7"/>
  </p:notesMasterIdLst>
  <p:sldIdLst>
    <p:sldId id="284" r:id="rId5"/>
    <p:sldId id="493" r:id="rId6"/>
    <p:sldId id="494" r:id="rId7"/>
    <p:sldId id="495" r:id="rId8"/>
    <p:sldId id="461" r:id="rId9"/>
    <p:sldId id="464" r:id="rId10"/>
    <p:sldId id="460" r:id="rId11"/>
    <p:sldId id="462" r:id="rId12"/>
    <p:sldId id="463" r:id="rId13"/>
    <p:sldId id="465" r:id="rId14"/>
    <p:sldId id="466" r:id="rId15"/>
    <p:sldId id="467" r:id="rId16"/>
    <p:sldId id="468" r:id="rId17"/>
    <p:sldId id="356" r:id="rId18"/>
    <p:sldId id="409" r:id="rId19"/>
    <p:sldId id="412" r:id="rId20"/>
    <p:sldId id="413" r:id="rId21"/>
    <p:sldId id="410" r:id="rId22"/>
    <p:sldId id="411" r:id="rId23"/>
    <p:sldId id="414" r:id="rId24"/>
    <p:sldId id="415" r:id="rId25"/>
    <p:sldId id="416" r:id="rId26"/>
    <p:sldId id="417" r:id="rId27"/>
    <p:sldId id="420" r:id="rId28"/>
    <p:sldId id="421" r:id="rId29"/>
    <p:sldId id="418" r:id="rId30"/>
    <p:sldId id="419" r:id="rId31"/>
    <p:sldId id="422" r:id="rId32"/>
    <p:sldId id="423"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37" r:id="rId47"/>
    <p:sldId id="438" r:id="rId48"/>
    <p:sldId id="439" r:id="rId49"/>
    <p:sldId id="443" r:id="rId50"/>
    <p:sldId id="444" r:id="rId51"/>
    <p:sldId id="469" r:id="rId52"/>
    <p:sldId id="497" r:id="rId53"/>
    <p:sldId id="496" r:id="rId54"/>
    <p:sldId id="287" r:id="rId55"/>
    <p:sldId id="312" r:id="rId56"/>
    <p:sldId id="296" r:id="rId57"/>
    <p:sldId id="313" r:id="rId58"/>
    <p:sldId id="297" r:id="rId59"/>
    <p:sldId id="298" r:id="rId60"/>
    <p:sldId id="299" r:id="rId61"/>
    <p:sldId id="314" r:id="rId62"/>
    <p:sldId id="311" r:id="rId63"/>
    <p:sldId id="300" r:id="rId64"/>
    <p:sldId id="315" r:id="rId65"/>
    <p:sldId id="301" r:id="rId66"/>
    <p:sldId id="302" r:id="rId67"/>
    <p:sldId id="316" r:id="rId68"/>
    <p:sldId id="303" r:id="rId69"/>
    <p:sldId id="304" r:id="rId70"/>
    <p:sldId id="317" r:id="rId71"/>
    <p:sldId id="305" r:id="rId72"/>
    <p:sldId id="318" r:id="rId73"/>
    <p:sldId id="319" r:id="rId74"/>
    <p:sldId id="470" r:id="rId75"/>
    <p:sldId id="310" r:id="rId76"/>
    <p:sldId id="471" r:id="rId77"/>
    <p:sldId id="472" r:id="rId78"/>
    <p:sldId id="473" r:id="rId79"/>
    <p:sldId id="474" r:id="rId80"/>
    <p:sldId id="475" r:id="rId81"/>
    <p:sldId id="476" r:id="rId82"/>
    <p:sldId id="477" r:id="rId83"/>
    <p:sldId id="445" r:id="rId84"/>
    <p:sldId id="446" r:id="rId85"/>
    <p:sldId id="440" r:id="rId86"/>
    <p:sldId id="441" r:id="rId87"/>
    <p:sldId id="448" r:id="rId88"/>
    <p:sldId id="449" r:id="rId89"/>
    <p:sldId id="450" r:id="rId90"/>
    <p:sldId id="451" r:id="rId91"/>
    <p:sldId id="452" r:id="rId92"/>
    <p:sldId id="453" r:id="rId93"/>
    <p:sldId id="454" r:id="rId94"/>
    <p:sldId id="455" r:id="rId95"/>
    <p:sldId id="456" r:id="rId96"/>
    <p:sldId id="457" r:id="rId97"/>
    <p:sldId id="458" r:id="rId98"/>
    <p:sldId id="459" r:id="rId99"/>
    <p:sldId id="306" r:id="rId100"/>
    <p:sldId id="307" r:id="rId101"/>
    <p:sldId id="479" r:id="rId102"/>
    <p:sldId id="480" r:id="rId103"/>
    <p:sldId id="481" r:id="rId104"/>
    <p:sldId id="482" r:id="rId105"/>
    <p:sldId id="483" r:id="rId106"/>
    <p:sldId id="487" r:id="rId107"/>
    <p:sldId id="489" r:id="rId108"/>
    <p:sldId id="490" r:id="rId109"/>
    <p:sldId id="488" r:id="rId110"/>
    <p:sldId id="491" r:id="rId111"/>
    <p:sldId id="492" r:id="rId112"/>
    <p:sldId id="294" r:id="rId113"/>
    <p:sldId id="478" r:id="rId114"/>
    <p:sldId id="498" r:id="rId115"/>
    <p:sldId id="295"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6216" userDrawn="1">
          <p15:clr>
            <a:srgbClr val="A4A3A4"/>
          </p15:clr>
        </p15:guide>
        <p15:guide id="3" pos="1440" userDrawn="1">
          <p15:clr>
            <a:srgbClr val="A4A3A4"/>
          </p15:clr>
        </p15:guide>
        <p15:guide id="4" orient="horz" pos="2352" userDrawn="1">
          <p15:clr>
            <a:srgbClr val="A4A3A4"/>
          </p15:clr>
        </p15:guide>
        <p15:guide id="5" orient="horz" pos="936" userDrawn="1">
          <p15:clr>
            <a:srgbClr val="A4A3A4"/>
          </p15:clr>
        </p15:guide>
        <p15:guide id="6" pos="3840" userDrawn="1">
          <p15:clr>
            <a:srgbClr val="A4A3A4"/>
          </p15:clr>
        </p15:guide>
        <p15:guide id="7" orient="horz" pos="31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C46A"/>
    <a:srgbClr val="97EFD3"/>
    <a:srgbClr val="F15574"/>
    <a:srgbClr val="F4EBE8"/>
    <a:srgbClr val="ECC4BF"/>
    <a:srgbClr val="C9ABA7"/>
    <a:srgbClr val="282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899" autoAdjust="0"/>
  </p:normalViewPr>
  <p:slideViewPr>
    <p:cSldViewPr snapToGrid="0" snapToObjects="1" showGuides="1">
      <p:cViewPr varScale="1">
        <p:scale>
          <a:sx n="68" d="100"/>
          <a:sy n="68" d="100"/>
        </p:scale>
        <p:origin x="738" y="60"/>
      </p:cViewPr>
      <p:guideLst>
        <p:guide orient="horz" pos="528"/>
        <p:guide pos="6216"/>
        <p:guide pos="1440"/>
        <p:guide orient="horz" pos="2352"/>
        <p:guide orient="horz" pos="936"/>
        <p:guide pos="3840"/>
        <p:guide orient="horz" pos="314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8102F-BFA3-4357-9FA0-3A064E6F1B5A}" type="datetimeFigureOut">
              <a:rPr lang="en-US" smtClean="0"/>
              <a:t>4/19/2024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D3DFC-11A7-4DDF-8AEE-A5ACE051EBF3}" type="slidenum">
              <a:rPr lang="en-US" smtClean="0"/>
              <a:t>‹#›</a:t>
            </a:fld>
            <a:endParaRPr lang="en-US" dirty="0"/>
          </a:p>
        </p:txBody>
      </p:sp>
    </p:spTree>
    <p:extLst>
      <p:ext uri="{BB962C8B-B14F-4D97-AF65-F5344CB8AC3E}">
        <p14:creationId xmlns:p14="http://schemas.microsoft.com/office/powerpoint/2010/main" val="240300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6967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9438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26695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24242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14</a:t>
            </a:fld>
            <a:endParaRPr kumimoji="0" lang="en-US" altLang="en-US"/>
          </a:p>
        </p:txBody>
      </p:sp>
    </p:spTree>
    <p:extLst>
      <p:ext uri="{BB962C8B-B14F-4D97-AF65-F5344CB8AC3E}">
        <p14:creationId xmlns:p14="http://schemas.microsoft.com/office/powerpoint/2010/main" val="1018163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15</a:t>
            </a:fld>
            <a:endParaRPr kumimoji="0" lang="en-US" altLang="en-US"/>
          </a:p>
        </p:txBody>
      </p:sp>
    </p:spTree>
    <p:extLst>
      <p:ext uri="{BB962C8B-B14F-4D97-AF65-F5344CB8AC3E}">
        <p14:creationId xmlns:p14="http://schemas.microsoft.com/office/powerpoint/2010/main" val="318051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34863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2113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18</a:t>
            </a:fld>
            <a:endParaRPr kumimoji="0" lang="en-US" altLang="en-US"/>
          </a:p>
        </p:txBody>
      </p:sp>
    </p:spTree>
    <p:extLst>
      <p:ext uri="{BB962C8B-B14F-4D97-AF65-F5344CB8AC3E}">
        <p14:creationId xmlns:p14="http://schemas.microsoft.com/office/powerpoint/2010/main" val="302015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19</a:t>
            </a:fld>
            <a:endParaRPr kumimoji="0" lang="en-US" altLang="en-US"/>
          </a:p>
        </p:txBody>
      </p:sp>
    </p:spTree>
    <p:extLst>
      <p:ext uri="{BB962C8B-B14F-4D97-AF65-F5344CB8AC3E}">
        <p14:creationId xmlns:p14="http://schemas.microsoft.com/office/powerpoint/2010/main" val="2453428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20</a:t>
            </a:fld>
            <a:endParaRPr kumimoji="0" lang="en-US" altLang="en-US"/>
          </a:p>
        </p:txBody>
      </p:sp>
    </p:spTree>
    <p:extLst>
      <p:ext uri="{BB962C8B-B14F-4D97-AF65-F5344CB8AC3E}">
        <p14:creationId xmlns:p14="http://schemas.microsoft.com/office/powerpoint/2010/main" val="4248895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85943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21</a:t>
            </a:fld>
            <a:endParaRPr kumimoji="0" lang="en-US" altLang="en-US"/>
          </a:p>
        </p:txBody>
      </p:sp>
    </p:spTree>
    <p:extLst>
      <p:ext uri="{BB962C8B-B14F-4D97-AF65-F5344CB8AC3E}">
        <p14:creationId xmlns:p14="http://schemas.microsoft.com/office/powerpoint/2010/main" val="2255264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22</a:t>
            </a:fld>
            <a:endParaRPr kumimoji="0" lang="en-US" altLang="en-US"/>
          </a:p>
        </p:txBody>
      </p:sp>
    </p:spTree>
    <p:extLst>
      <p:ext uri="{BB962C8B-B14F-4D97-AF65-F5344CB8AC3E}">
        <p14:creationId xmlns:p14="http://schemas.microsoft.com/office/powerpoint/2010/main" val="13294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23</a:t>
            </a:fld>
            <a:endParaRPr kumimoji="0" lang="en-US" altLang="en-US"/>
          </a:p>
        </p:txBody>
      </p:sp>
    </p:spTree>
    <p:extLst>
      <p:ext uri="{BB962C8B-B14F-4D97-AF65-F5344CB8AC3E}">
        <p14:creationId xmlns:p14="http://schemas.microsoft.com/office/powerpoint/2010/main" val="545755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7076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183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26</a:t>
            </a:fld>
            <a:endParaRPr kumimoji="0" lang="en-US" altLang="en-US"/>
          </a:p>
        </p:txBody>
      </p:sp>
    </p:spTree>
    <p:extLst>
      <p:ext uri="{BB962C8B-B14F-4D97-AF65-F5344CB8AC3E}">
        <p14:creationId xmlns:p14="http://schemas.microsoft.com/office/powerpoint/2010/main" val="4217464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27</a:t>
            </a:fld>
            <a:endParaRPr kumimoji="0" lang="en-US" altLang="en-US"/>
          </a:p>
        </p:txBody>
      </p:sp>
    </p:spTree>
    <p:extLst>
      <p:ext uri="{BB962C8B-B14F-4D97-AF65-F5344CB8AC3E}">
        <p14:creationId xmlns:p14="http://schemas.microsoft.com/office/powerpoint/2010/main" val="2954149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28</a:t>
            </a:fld>
            <a:endParaRPr kumimoji="0" lang="en-US" altLang="en-US"/>
          </a:p>
        </p:txBody>
      </p:sp>
    </p:spTree>
    <p:extLst>
      <p:ext uri="{BB962C8B-B14F-4D97-AF65-F5344CB8AC3E}">
        <p14:creationId xmlns:p14="http://schemas.microsoft.com/office/powerpoint/2010/main" val="4125914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29</a:t>
            </a:fld>
            <a:endParaRPr kumimoji="0" lang="en-US" altLang="en-US"/>
          </a:p>
        </p:txBody>
      </p:sp>
    </p:spTree>
    <p:extLst>
      <p:ext uri="{BB962C8B-B14F-4D97-AF65-F5344CB8AC3E}">
        <p14:creationId xmlns:p14="http://schemas.microsoft.com/office/powerpoint/2010/main" val="4234557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30</a:t>
            </a:fld>
            <a:endParaRPr kumimoji="0" lang="en-US" altLang="en-US"/>
          </a:p>
        </p:txBody>
      </p:sp>
    </p:spTree>
    <p:extLst>
      <p:ext uri="{BB962C8B-B14F-4D97-AF65-F5344CB8AC3E}">
        <p14:creationId xmlns:p14="http://schemas.microsoft.com/office/powerpoint/2010/main" val="313932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28795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31</a:t>
            </a:fld>
            <a:endParaRPr kumimoji="0" lang="en-US" altLang="en-US"/>
          </a:p>
        </p:txBody>
      </p:sp>
    </p:spTree>
    <p:extLst>
      <p:ext uri="{BB962C8B-B14F-4D97-AF65-F5344CB8AC3E}">
        <p14:creationId xmlns:p14="http://schemas.microsoft.com/office/powerpoint/2010/main" val="3376162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32</a:t>
            </a:fld>
            <a:endParaRPr kumimoji="0" lang="en-US" altLang="en-US"/>
          </a:p>
        </p:txBody>
      </p:sp>
    </p:spTree>
    <p:extLst>
      <p:ext uri="{BB962C8B-B14F-4D97-AF65-F5344CB8AC3E}">
        <p14:creationId xmlns:p14="http://schemas.microsoft.com/office/powerpoint/2010/main" val="2534659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33</a:t>
            </a:fld>
            <a:endParaRPr kumimoji="0" lang="en-US" altLang="en-US"/>
          </a:p>
        </p:txBody>
      </p:sp>
    </p:spTree>
    <p:extLst>
      <p:ext uri="{BB962C8B-B14F-4D97-AF65-F5344CB8AC3E}">
        <p14:creationId xmlns:p14="http://schemas.microsoft.com/office/powerpoint/2010/main" val="2475441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34</a:t>
            </a:fld>
            <a:endParaRPr kumimoji="0" lang="en-US" altLang="en-US"/>
          </a:p>
        </p:txBody>
      </p:sp>
    </p:spTree>
    <p:extLst>
      <p:ext uri="{BB962C8B-B14F-4D97-AF65-F5344CB8AC3E}">
        <p14:creationId xmlns:p14="http://schemas.microsoft.com/office/powerpoint/2010/main" val="1081207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B23BD49-9D20-4D4A-8A39-857C6BF0F4AE}" type="slidenum">
              <a:rPr kumimoji="0" lang="en-US" altLang="en-US"/>
              <a:pPr>
                <a:spcBef>
                  <a:spcPct val="0"/>
                </a:spcBef>
              </a:pPr>
              <a:t>35</a:t>
            </a:fld>
            <a:endParaRPr kumimoji="0" lang="en-US" altLang="en-US"/>
          </a:p>
        </p:txBody>
      </p:sp>
    </p:spTree>
    <p:extLst>
      <p:ext uri="{BB962C8B-B14F-4D97-AF65-F5344CB8AC3E}">
        <p14:creationId xmlns:p14="http://schemas.microsoft.com/office/powerpoint/2010/main" val="3649039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68646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29271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68700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2935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7999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50633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12768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20357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96873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80108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31108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39795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68217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54988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61914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75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227525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89042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762339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915575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175305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239789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83877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929685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992323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96516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55348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043396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38807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444974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94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461423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95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66540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98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563628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99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412048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08670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29641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4251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87119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603610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315746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034111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047103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267847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7092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38798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AB41033-0B26-4772-978B-B1CC87D0D731}"/>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18CB041B-DB10-4AE9-8258-EACA7C17443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64D7867-991E-4C73-9716-F11A229744E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fld id="{CB23BD49-9D20-4D4A-8A39-857C6BF0F4A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auto" latinLnBrk="0" hangingPunct="0">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2380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2240280"/>
            <a:ext cx="4873752"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12292"/>
            <a:ext cx="383462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379759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226600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noProof="0"/>
              <a:t>Presentation title</a:t>
            </a:r>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2780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18909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248316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231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70235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ABFF-AED1-441E-410D-E91E5B9EA6C0}"/>
              </a:ext>
            </a:extLst>
          </p:cNvPr>
          <p:cNvSpPr>
            <a:spLocks noGrp="1"/>
          </p:cNvSpPr>
          <p:nvPr>
            <p:ph type="title"/>
          </p:nvPr>
        </p:nvSpPr>
        <p:spPr/>
        <p:txBody>
          <a:bodyPr/>
          <a:lstStyle/>
          <a:p>
            <a:r>
              <a:rPr lang="en-US" noProof="0"/>
              <a:t>Click to edit Master title style</a:t>
            </a:r>
          </a:p>
        </p:txBody>
      </p:sp>
      <p:sp>
        <p:nvSpPr>
          <p:cNvPr id="5" name="Slide Number Placeholder 4">
            <a:extLst>
              <a:ext uri="{FF2B5EF4-FFF2-40B4-BE49-F238E27FC236}">
                <a16:creationId xmlns:a16="http://schemas.microsoft.com/office/drawing/2014/main" id="{A21D9EB3-189A-FE0F-8C95-73C3378150D7}"/>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4" name="Footer Placeholder 3">
            <a:extLst>
              <a:ext uri="{FF2B5EF4-FFF2-40B4-BE49-F238E27FC236}">
                <a16:creationId xmlns:a16="http://schemas.microsoft.com/office/drawing/2014/main" id="{7C680446-577A-69FB-646E-AF1DA4134A2C}"/>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330E09C2-379A-DC94-A05D-1A629B3410E2}"/>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15434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2A2AC-7ED9-922C-AFA3-C7474D933A2A}"/>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3" name="Footer Placeholder 2">
            <a:extLst>
              <a:ext uri="{FF2B5EF4-FFF2-40B4-BE49-F238E27FC236}">
                <a16:creationId xmlns:a16="http://schemas.microsoft.com/office/drawing/2014/main" id="{C0D73C7A-2028-226F-C1ED-1807BD3B92FC}"/>
              </a:ext>
            </a:extLst>
          </p:cNvPr>
          <p:cNvSpPr>
            <a:spLocks noGrp="1"/>
          </p:cNvSpPr>
          <p:nvPr>
            <p:ph type="ftr" sz="quarter" idx="11"/>
          </p:nvPr>
        </p:nvSpPr>
        <p:spPr/>
        <p:txBody>
          <a:bodyPr/>
          <a:lstStyle/>
          <a:p>
            <a:r>
              <a:rPr lang="en-US" noProof="0"/>
              <a:t>Presentation title</a:t>
            </a:r>
          </a:p>
        </p:txBody>
      </p:sp>
      <p:sp>
        <p:nvSpPr>
          <p:cNvPr id="2" name="Date Placeholder 1">
            <a:extLst>
              <a:ext uri="{FF2B5EF4-FFF2-40B4-BE49-F238E27FC236}">
                <a16:creationId xmlns:a16="http://schemas.microsoft.com/office/drawing/2014/main" id="{1925B8F9-3C91-FD08-87E3-6E39B35BC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391624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74892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208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79116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484632" y="1810512"/>
            <a:ext cx="11000232" cy="41605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12013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280" y="1161412"/>
            <a:ext cx="10221119"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371" y="800100"/>
            <a:ext cx="10221119"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2072" y="2322576"/>
            <a:ext cx="6473952"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874" y="809103"/>
            <a:ext cx="1798955"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2072" y="4334256"/>
            <a:ext cx="234086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81160" y="3957272"/>
            <a:ext cx="1798955" cy="2062163"/>
          </a:xfrm>
        </p:spPr>
        <p:txBody>
          <a:bodyPr/>
          <a:lstStyle>
            <a:lvl1pPr marL="0" indent="0">
              <a:buNone/>
              <a:defRPr sz="250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a:t>20XX</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noProof="0"/>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a:p>
        </p:txBody>
      </p:sp>
    </p:spTree>
    <p:extLst>
      <p:ext uri="{BB962C8B-B14F-4D97-AF65-F5344CB8AC3E}">
        <p14:creationId xmlns:p14="http://schemas.microsoft.com/office/powerpoint/2010/main" val="2884380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a:t>Presentation title</a:t>
            </a:r>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a:t>20XX</a:t>
            </a:r>
          </a:p>
        </p:txBody>
      </p:sp>
    </p:spTree>
    <p:extLst>
      <p:ext uri="{BB962C8B-B14F-4D97-AF65-F5344CB8AC3E}">
        <p14:creationId xmlns:p14="http://schemas.microsoft.com/office/powerpoint/2010/main" val="393937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222061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1274941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4A45C-8F79-9A61-77E8-09BC4E628377}"/>
              </a:ext>
            </a:extLst>
          </p:cNvPr>
          <p:cNvSpPr>
            <a:spLocks noGrp="1"/>
          </p:cNvSpPr>
          <p:nvPr>
            <p:ph type="title"/>
          </p:nvPr>
        </p:nvSpPr>
        <p:spPr>
          <a:xfrm>
            <a:off x="1139952" y="512064"/>
            <a:ext cx="9912096" cy="1014984"/>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646656E-6C21-DB29-00F0-0CC844DE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A7742D6-DB37-81C8-6BDD-5C9150A7DF6C}"/>
              </a:ext>
            </a:extLst>
          </p:cNvPr>
          <p:cNvSpPr>
            <a:spLocks noGrp="1"/>
          </p:cNvSpPr>
          <p:nvPr>
            <p:ph type="dt" sz="half" idx="2"/>
          </p:nvPr>
        </p:nvSpPr>
        <p:spPr>
          <a:xfrm>
            <a:off x="10629145" y="6400904"/>
            <a:ext cx="64008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20XX</a:t>
            </a:r>
          </a:p>
        </p:txBody>
      </p:sp>
      <p:sp>
        <p:nvSpPr>
          <p:cNvPr id="5" name="Footer Placeholder 4">
            <a:extLst>
              <a:ext uri="{FF2B5EF4-FFF2-40B4-BE49-F238E27FC236}">
                <a16:creationId xmlns:a16="http://schemas.microsoft.com/office/drawing/2014/main" id="{E694DB44-E775-B332-D1F0-40DB3A5FA3A3}"/>
              </a:ext>
            </a:extLst>
          </p:cNvPr>
          <p:cNvSpPr>
            <a:spLocks noGrp="1"/>
          </p:cNvSpPr>
          <p:nvPr>
            <p:ph type="ftr" sz="quarter" idx="3"/>
          </p:nvPr>
        </p:nvSpPr>
        <p:spPr>
          <a:xfrm>
            <a:off x="5364480" y="6400904"/>
            <a:ext cx="146304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C39C1C4E-47DA-0CDC-75C8-42E9F1EBDE07}"/>
              </a:ext>
            </a:extLst>
          </p:cNvPr>
          <p:cNvSpPr>
            <a:spLocks noGrp="1"/>
          </p:cNvSpPr>
          <p:nvPr>
            <p:ph type="sldNum" sz="quarter" idx="4"/>
          </p:nvPr>
        </p:nvSpPr>
        <p:spPr>
          <a:xfrm>
            <a:off x="838200" y="6400904"/>
            <a:ext cx="365760" cy="246888"/>
          </a:xfrm>
          <a:prstGeom prst="rect">
            <a:avLst/>
          </a:prstGeom>
        </p:spPr>
        <p:txBody>
          <a:bodyPr vert="horz" lIns="0" tIns="45720" rIns="0" bIns="45720" rtlCol="0" anchor="ctr">
            <a:noAutofit/>
          </a:bodyPr>
          <a:lstStyle>
            <a:lvl1pPr algn="ctr">
              <a:defRPr sz="1000">
                <a:solidFill>
                  <a:schemeClr val="tx1"/>
                </a:solidFill>
                <a:latin typeface="+mj-lt"/>
              </a:defRPr>
            </a:lvl1pPr>
          </a:lstStyle>
          <a:p>
            <a:fld id="{8D0AFDD5-844D-364D-8AEC-50CF4D36D55D}" type="slidenum">
              <a:rPr lang="en-US" smtClean="0"/>
              <a:pPr/>
              <a:t>‹#›</a:t>
            </a:fld>
            <a:endParaRPr lang="en-US" dirty="0"/>
          </a:p>
        </p:txBody>
      </p:sp>
      <p:cxnSp>
        <p:nvCxnSpPr>
          <p:cNvPr id="8" name="Straight Connector 7">
            <a:extLst>
              <a:ext uri="{FF2B5EF4-FFF2-40B4-BE49-F238E27FC236}">
                <a16:creationId xmlns:a16="http://schemas.microsoft.com/office/drawing/2014/main" id="{2DE05079-2B34-E435-A882-A172DE176AE1}"/>
              </a:ext>
            </a:extLst>
          </p:cNvPr>
          <p:cNvCxnSpPr>
            <a:cxnSpLocks/>
          </p:cNvCxnSpPr>
          <p:nvPr userDrawn="1"/>
        </p:nvCxnSpPr>
        <p:spPr>
          <a:xfrm>
            <a:off x="0" y="653588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40547-EE65-F9CE-1D02-2D326735F06D}"/>
              </a:ext>
            </a:extLst>
          </p:cNvPr>
          <p:cNvCxnSpPr>
            <a:cxnSpLocks/>
          </p:cNvCxnSpPr>
          <p:nvPr userDrawn="1"/>
        </p:nvCxnSpPr>
        <p:spPr>
          <a:xfrm>
            <a:off x="1205025" y="6535885"/>
            <a:ext cx="4160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B9DC65-7A98-9009-CD43-4A4B57960D46}"/>
              </a:ext>
            </a:extLst>
          </p:cNvPr>
          <p:cNvCxnSpPr>
            <a:cxnSpLocks/>
          </p:cNvCxnSpPr>
          <p:nvPr userDrawn="1"/>
        </p:nvCxnSpPr>
        <p:spPr>
          <a:xfrm>
            <a:off x="6802120" y="6528812"/>
            <a:ext cx="384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653D1C-9830-A9D3-084A-35BD971D10F5}"/>
              </a:ext>
            </a:extLst>
          </p:cNvPr>
          <p:cNvCxnSpPr>
            <a:cxnSpLocks/>
          </p:cNvCxnSpPr>
          <p:nvPr userDrawn="1"/>
        </p:nvCxnSpPr>
        <p:spPr>
          <a:xfrm>
            <a:off x="11276341" y="652881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25281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1" r:id="rId4"/>
    <p:sldLayoutId id="2147483658" r:id="rId5"/>
    <p:sldLayoutId id="2147483661" r:id="rId6"/>
    <p:sldLayoutId id="2147483663" r:id="rId7"/>
    <p:sldLayoutId id="2147483664" r:id="rId8"/>
    <p:sldLayoutId id="2147483668" r:id="rId9"/>
    <p:sldLayoutId id="2147483662" r:id="rId10"/>
    <p:sldLayoutId id="2147483653" r:id="rId11"/>
    <p:sldLayoutId id="2147483669" r:id="rId12"/>
    <p:sldLayoutId id="2147483665" r:id="rId13"/>
    <p:sldLayoutId id="2147483666" r:id="rId14"/>
    <p:sldLayoutId id="2147483667" r:id="rId15"/>
    <p:sldLayoutId id="2147483654" r:id="rId16"/>
    <p:sldLayoutId id="2147483655" r:id="rId17"/>
  </p:sldLayoutIdLst>
  <p:hf hdr="0"/>
  <p:txStyles>
    <p:title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39.jpeg"/><Relationship Id="rId4" Type="http://schemas.openxmlformats.org/officeDocument/2006/relationships/image" Target="../media/image38.jpeg"/></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41.png"/><Relationship Id="rId4" Type="http://schemas.openxmlformats.org/officeDocument/2006/relationships/image" Target="../media/image40.jpeg"/></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43.png"/><Relationship Id="rId4" Type="http://schemas.openxmlformats.org/officeDocument/2006/relationships/image" Target="../media/image42.png"/></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6.png"/><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hyperlink" Target="https://www.google.com/search?q=dubai+heavy+rain&amp;sca_esv=c59cf1c1abb17e85&amp;tbm=nws&amp;sxsrf=ACQVn0-klnGE5ZFEPBlVoqnPsFZugo5t-Q:1713509928010&amp;story=GiUSI0hlYXZ5IHJhaW4gbGVhZHMgdG8gZmxvb2RzIGluIER1YmFpMjEKJ9-83obBlJfBlAHlufbP9Zu1nvQBgKTE3biZytecAdCV6NbQ9MLKGhC7oL61CxgFcgIQAQ&amp;fcs=ADAbriiUSYhD_D3d_ARoztQwue70LPVu6w&amp;sa=X&amp;ved=2ahUKEwjc1c_02c2FAxUvqVYBHVinBOwQjcEJegQIFhAD"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hyperlink" Target="https://m.economictimes.com/news/india/as-employees-in-bengaluru-skip-office-due-to-water-shortage-employers-face-fresh-challenges/articleshow/108562821.cms" TargetMode="Externa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4.jpeg"/></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A4F37AB6-4681-D744-2F89-2949D08676DC}"/>
              </a:ext>
            </a:extLst>
          </p:cNvPr>
          <p:cNvSpPr>
            <a:spLocks noGrp="1"/>
          </p:cNvSpPr>
          <p:nvPr>
            <p:ph type="ctrTitle"/>
          </p:nvPr>
        </p:nvSpPr>
        <p:spPr/>
        <p:txBody>
          <a:bodyPr/>
          <a:lstStyle/>
          <a:p>
            <a:pPr algn="ctr"/>
            <a:r>
              <a:rPr lang="en-US" sz="5400" b="1" dirty="0">
                <a:solidFill>
                  <a:srgbClr val="00B050"/>
                </a:solidFill>
                <a:latin typeface="Arial Narrow" panose="020B0606020202030204" pitchFamily="34" charset="0"/>
              </a:rPr>
              <a:t>Responsible Financing</a:t>
            </a:r>
          </a:p>
        </p:txBody>
      </p:sp>
      <p:sp>
        <p:nvSpPr>
          <p:cNvPr id="26" name="Subtitle 25">
            <a:extLst>
              <a:ext uri="{FF2B5EF4-FFF2-40B4-BE49-F238E27FC236}">
                <a16:creationId xmlns:a16="http://schemas.microsoft.com/office/drawing/2014/main" id="{06930851-3EE7-5B25-F590-CCB7467A2094}"/>
              </a:ext>
            </a:extLst>
          </p:cNvPr>
          <p:cNvSpPr>
            <a:spLocks noGrp="1"/>
          </p:cNvSpPr>
          <p:nvPr>
            <p:ph type="subTitle" idx="1"/>
          </p:nvPr>
        </p:nvSpPr>
        <p:spPr>
          <a:xfrm>
            <a:off x="1463040" y="4520652"/>
            <a:ext cx="4873752" cy="979815"/>
          </a:xfrm>
        </p:spPr>
        <p:txBody>
          <a:bodyPr/>
          <a:lstStyle/>
          <a:p>
            <a:pPr algn="r"/>
            <a:r>
              <a:rPr lang="en-US" sz="2300" b="1" dirty="0">
                <a:solidFill>
                  <a:srgbClr val="00B050"/>
                </a:solidFill>
              </a:rPr>
              <a:t>CMA (Dr.) P. Siva Rama Prasad</a:t>
            </a:r>
          </a:p>
          <a:p>
            <a:pPr algn="r"/>
            <a:r>
              <a:rPr lang="en-US" sz="2300" b="1" dirty="0">
                <a:solidFill>
                  <a:srgbClr val="00B050"/>
                </a:solidFill>
              </a:rPr>
              <a:t>Hyderabad</a:t>
            </a:r>
            <a:r>
              <a:rPr lang="en-US" sz="2300" dirty="0"/>
              <a:t>​</a:t>
            </a:r>
          </a:p>
          <a:p>
            <a:endParaRPr lang="en-US" dirty="0"/>
          </a:p>
        </p:txBody>
      </p:sp>
      <p:pic>
        <p:nvPicPr>
          <p:cNvPr id="4" name="Picture Placeholder 3">
            <a:extLst>
              <a:ext uri="{FF2B5EF4-FFF2-40B4-BE49-F238E27FC236}">
                <a16:creationId xmlns:a16="http://schemas.microsoft.com/office/drawing/2014/main" id="{F6B2E433-3E66-4A13-B6BC-7A909255D6FF}"/>
              </a:ext>
            </a:extLst>
          </p:cNvPr>
          <p:cNvPicPr>
            <a:picLocks noGrp="1" noChangeAspect="1"/>
          </p:cNvPicPr>
          <p:nvPr>
            <p:ph type="pic" sz="quarter" idx="10"/>
          </p:nvPr>
        </p:nvPicPr>
        <p:blipFill>
          <a:blip r:embed="rId2"/>
          <a:srcRect l="20861" r="20861"/>
          <a:stretch>
            <a:fillRect/>
          </a:stretch>
        </p:blipFill>
        <p:spPr>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09013F6E-F261-A68D-ACCC-612DE120E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023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8474" y="1322365"/>
            <a:ext cx="11943471" cy="4487593"/>
          </a:xfrm>
        </p:spPr>
        <p:txBody>
          <a:bodyPr rtlCol="0">
            <a:noAutofit/>
          </a:bodyPr>
          <a:lstStyle/>
          <a:p>
            <a:pPr algn="just"/>
            <a:br>
              <a:rPr lang="en-US" sz="3600" b="1" dirty="0">
                <a:effectLst/>
                <a:latin typeface="Gabriola" panose="04040605051002020D02" pitchFamily="82" charset="0"/>
                <a:ea typeface="Calibri" panose="020F0502020204030204" pitchFamily="34" charset="0"/>
                <a:cs typeface="Arial" panose="020B0604020202020204" pitchFamily="34" charset="0"/>
              </a:rPr>
            </a:b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Mr. Kofi Annan</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the former Secretary-General of the United Nations, expressed during the </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Paris Climate Agreement</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that the Global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C</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ommunity is Approaching a </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Critical </a:t>
            </a:r>
            <a:r>
              <a:rPr lang="en-US" sz="3600" b="1"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J</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uncture</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where </a:t>
            </a:r>
            <a:r>
              <a:rPr lang="en-US" sz="3600"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Climate </a:t>
            </a:r>
            <a:r>
              <a:rPr lang="en-US" sz="3600" u="sng"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C</a:t>
            </a:r>
            <a:r>
              <a:rPr lang="en-US" sz="3600"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hange</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may become </a:t>
            </a:r>
            <a:r>
              <a:rPr lang="en-US" sz="3600"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Irreversible</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Potentially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D</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epriving </a:t>
            </a:r>
            <a:r>
              <a:rPr lang="en-US" sz="3600" u="sng"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C</a:t>
            </a:r>
            <a:r>
              <a:rPr lang="en-US" sz="3600"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urrent</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and </a:t>
            </a:r>
            <a:r>
              <a:rPr lang="en-US" sz="3600" b="1"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Future</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Generations</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of a Healthy and Sustainable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P</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lanet, a Scenario with </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Terrible </a:t>
            </a:r>
            <a:r>
              <a:rPr lang="en-US" sz="3600" b="1"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C</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onsequences</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for Humanity as a Whole. These Sentiments vibrate more Strongly </a:t>
            </a:r>
            <a:r>
              <a:rPr lang="en-US" sz="3600" b="1"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T</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oday than Ever</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a:t>
            </a:r>
            <a:endParaRPr lang="en-US" altLang="en-US" sz="3600" dirty="0">
              <a:solidFill>
                <a:schemeClr val="tx1">
                  <a:lumMod val="95000"/>
                  <a:lumOff val="5000"/>
                </a:schemeClr>
              </a:solidFill>
              <a:latin typeface="Gabriola" panose="04040605051002020D02" pitchFamily="82" charset="0"/>
              <a:ea typeface="+mn-ea"/>
              <a:cs typeface="Arial" panose="020B0604020202020204" pitchFamily="34" charset="0"/>
            </a:endParaRPr>
          </a:p>
        </p:txBody>
      </p:sp>
      <p:sp>
        <p:nvSpPr>
          <p:cNvPr id="3" name="TextBox 2">
            <a:extLst>
              <a:ext uri="{FF2B5EF4-FFF2-40B4-BE49-F238E27FC236}">
                <a16:creationId xmlns:a16="http://schemas.microsoft.com/office/drawing/2014/main" id="{AA4F1DAB-EF6F-F9FE-8BB9-4623459F556C}"/>
              </a:ext>
            </a:extLst>
          </p:cNvPr>
          <p:cNvSpPr txBox="1"/>
          <p:nvPr/>
        </p:nvSpPr>
        <p:spPr>
          <a:xfrm>
            <a:off x="2278966" y="427279"/>
            <a:ext cx="7420707" cy="646331"/>
          </a:xfrm>
          <a:prstGeom prst="rect">
            <a:avLst/>
          </a:prstGeom>
          <a:noFill/>
        </p:spPr>
        <p:txBody>
          <a:bodyPr wrap="square">
            <a:spAutoFit/>
          </a:bodyPr>
          <a:lstStyle/>
          <a:p>
            <a:pPr algn="ctr"/>
            <a:r>
              <a:rPr lang="en-US" sz="36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‘Paris Climate Agreement’</a:t>
            </a:r>
            <a:endParaRPr lang="en-IN" sz="36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Avanse Financial Services">
            <a:extLst>
              <a:ext uri="{FF2B5EF4-FFF2-40B4-BE49-F238E27FC236}">
                <a16:creationId xmlns:a16="http://schemas.microsoft.com/office/drawing/2014/main" id="{156D4DD0-40F1-7A29-EBE9-326B6A799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53970C53-499C-611E-D3C4-34C3EFE3F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505573"/>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r>
              <a:rPr lang="en-IN" altLang="en-US" sz="4500" b="1" dirty="0">
                <a:solidFill>
                  <a:srgbClr val="00B050"/>
                </a:solidFill>
                <a:latin typeface="Gabriola" panose="04040605051002020D02" pitchFamily="82" charset="0"/>
                <a:ea typeface="Calibri" panose="020F0502020204030204" pitchFamily="34" charset="0"/>
                <a:cs typeface="Arial" panose="020B0604020202020204" pitchFamily="34" charset="0"/>
              </a:rPr>
              <a:t>KFW Development Bank-No:1 in the World</a:t>
            </a:r>
            <a:endParaRPr lang="en-US" altLang="en-US" sz="2400" b="1" dirty="0">
              <a:solidFill>
                <a:srgbClr val="00B050"/>
              </a:solidFill>
              <a:latin typeface="Gabriola" panose="04040605051002020D02" pitchFamily="82" charset="0"/>
              <a:ea typeface="+mn-ea"/>
              <a:cs typeface="Arial" panose="020B0604020202020204" pitchFamily="34" charset="0"/>
            </a:endParaRP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fW announces large, but not shocking ...">
            <a:extLst>
              <a:ext uri="{FF2B5EF4-FFF2-40B4-BE49-F238E27FC236}">
                <a16:creationId xmlns:a16="http://schemas.microsoft.com/office/drawing/2014/main" id="{1A0439AC-AB83-6039-E395-2134AEBA9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356" y="1856935"/>
            <a:ext cx="8159261" cy="4318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igh Quality Free PSD Templates for ...">
            <a:extLst>
              <a:ext uri="{FF2B5EF4-FFF2-40B4-BE49-F238E27FC236}">
                <a16:creationId xmlns:a16="http://schemas.microsoft.com/office/drawing/2014/main" id="{C302E613-4D37-79DF-F2CD-00F607646D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98" y="1323387"/>
            <a:ext cx="1388013" cy="10821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75C867C-0022-7519-051C-639AA883A6BA}"/>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A672D00B-2D60-69CD-0807-E844D4D8A8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542238"/>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pPr algn="l"/>
            <a:r>
              <a:rPr lang="en-US" altLang="en-US" sz="3200" b="1" dirty="0">
                <a:solidFill>
                  <a:srgbClr val="00B050"/>
                </a:solidFill>
                <a:latin typeface="Gabriola" panose="04040605051002020D02" pitchFamily="82" charset="0"/>
              </a:rPr>
              <a:t>1.KfW is a German Development Bank Recognized for its Emphasis on Sustainable Finance.</a:t>
            </a:r>
            <a:br>
              <a:rPr lang="en-US" altLang="en-US" sz="3200" b="1" dirty="0">
                <a:solidFill>
                  <a:srgbClr val="00B050"/>
                </a:solidFill>
                <a:latin typeface="Gabriola" panose="04040605051002020D02" pitchFamily="82" charset="0"/>
              </a:rPr>
            </a:br>
            <a:br>
              <a:rPr lang="en-US" altLang="en-US" sz="3200" b="1" dirty="0">
                <a:solidFill>
                  <a:srgbClr val="00B050"/>
                </a:solidFill>
                <a:latin typeface="Gabriola" panose="04040605051002020D02" pitchFamily="82" charset="0"/>
              </a:rPr>
            </a:b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2.The Institution Extends </a:t>
            </a:r>
            <a:r>
              <a:rPr lang="en-US" altLang="en-US" sz="3200" b="1" u="sng" dirty="0">
                <a:solidFill>
                  <a:srgbClr val="00B050"/>
                </a:solidFill>
                <a:latin typeface="Gabriola" panose="04040605051002020D02" pitchFamily="82" charset="0"/>
              </a:rPr>
              <a:t>Financial Backing and Assistance</a:t>
            </a:r>
            <a:r>
              <a:rPr lang="en-US" altLang="en-US" sz="3200" b="1" dirty="0">
                <a:solidFill>
                  <a:srgbClr val="00B050"/>
                </a:solidFill>
                <a:latin typeface="Gabriola" panose="04040605051002020D02" pitchFamily="82" charset="0"/>
              </a:rPr>
              <a:t> to a Diverse Array of Initiatives that further Sustainable Development within Germany and Globally. </a:t>
            </a:r>
            <a:br>
              <a:rPr lang="en-US" altLang="en-US" sz="3200" b="1" dirty="0">
                <a:solidFill>
                  <a:srgbClr val="00B050"/>
                </a:solidFill>
                <a:latin typeface="Gabriola" panose="04040605051002020D02" pitchFamily="82" charset="0"/>
              </a:rPr>
            </a:br>
            <a:br>
              <a:rPr lang="en-US" altLang="en-US" sz="3200" b="1" dirty="0">
                <a:solidFill>
                  <a:srgbClr val="00B050"/>
                </a:solidFill>
                <a:latin typeface="Gabriola" panose="04040605051002020D02" pitchFamily="82" charset="0"/>
              </a:rPr>
            </a:b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3.Concerning Sustainable Finance, </a:t>
            </a:r>
            <a:r>
              <a:rPr lang="en-US" altLang="en-US" sz="3200" b="1" dirty="0" err="1">
                <a:solidFill>
                  <a:srgbClr val="00B050"/>
                </a:solidFill>
                <a:latin typeface="Gabriola" panose="04040605051002020D02" pitchFamily="82" charset="0"/>
              </a:rPr>
              <a:t>KfW</a:t>
            </a:r>
            <a:r>
              <a:rPr lang="en-US" altLang="en-US" sz="3200" b="1" dirty="0">
                <a:solidFill>
                  <a:srgbClr val="00B050"/>
                </a:solidFill>
                <a:latin typeface="Gabriola" panose="04040605051002020D02" pitchFamily="82" charset="0"/>
              </a:rPr>
              <a:t> Presents an Variety of Products and Services Tailored to Bolster Environmental and Social Sustainability. </a:t>
            </a: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CF4516E8-E988-0F60-CE3E-A0A14C4006A1}"/>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3" name="Picture 2" descr="Let's work hard to make all our dreams for our nation a reality with our  efforts #happyindependencedayindia🇮🇳 | Instagram">
            <a:extLst>
              <a:ext uri="{FF2B5EF4-FFF2-40B4-BE49-F238E27FC236}">
                <a16:creationId xmlns:a16="http://schemas.microsoft.com/office/drawing/2014/main" id="{F374E709-ED2E-E11C-1DBD-26B5533A3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43191"/>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pPr algn="l"/>
            <a:r>
              <a:rPr lang="en-US" altLang="en-US" sz="3200" b="1" dirty="0">
                <a:solidFill>
                  <a:srgbClr val="00B050"/>
                </a:solidFill>
                <a:latin typeface="Gabriola" panose="04040605051002020D02" pitchFamily="82" charset="0"/>
                <a:ea typeface="Calibri" panose="020F0502020204030204" pitchFamily="34" charset="0"/>
                <a:cs typeface="Arial" panose="020B0604020202020204" pitchFamily="34" charset="0"/>
              </a:rPr>
              <a:t>3.This encompasses funding for Renewable Energy Projects, Energy-efficient Measures, and Sustainable Transport, Alongside initiatives supporting sustainable Urban Growth, Biodiversity Preservation, and Climate Resilience. </a:t>
            </a:r>
            <a:br>
              <a:rPr lang="en-US" altLang="en-US" sz="3200" b="1" dirty="0">
                <a:solidFill>
                  <a:srgbClr val="00B050"/>
                </a:solidFill>
                <a:latin typeface="Gabriola" panose="04040605051002020D02" pitchFamily="82" charset="0"/>
                <a:ea typeface="Calibri" panose="020F0502020204030204" pitchFamily="34" charset="0"/>
                <a:cs typeface="Arial" panose="020B0604020202020204" pitchFamily="34" charset="0"/>
              </a:rPr>
            </a:br>
            <a:br>
              <a:rPr lang="en-US" altLang="en-US" sz="32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US" altLang="en-US" sz="3200" b="1" dirty="0">
                <a:solidFill>
                  <a:srgbClr val="00B050"/>
                </a:solidFill>
                <a:latin typeface="Gabriola" panose="04040605051002020D02" pitchFamily="82" charset="0"/>
                <a:ea typeface="Calibri" panose="020F0502020204030204" pitchFamily="34" charset="0"/>
                <a:cs typeface="Arial" panose="020B0604020202020204" pitchFamily="34" charset="0"/>
              </a:rPr>
              <a:t>4.KfW also Upholds a firm Dedication to Transparency and Responsibility in its Sustainability Practices. </a:t>
            </a:r>
            <a:br>
              <a:rPr lang="en-US" altLang="en-US" sz="3200" b="1" dirty="0">
                <a:solidFill>
                  <a:srgbClr val="00B050"/>
                </a:solidFill>
                <a:latin typeface="Gabriola" panose="04040605051002020D02" pitchFamily="82" charset="0"/>
                <a:ea typeface="Calibri" panose="020F0502020204030204" pitchFamily="34" charset="0"/>
                <a:cs typeface="Arial" panose="020B0604020202020204" pitchFamily="34" charset="0"/>
              </a:rPr>
            </a:br>
            <a:br>
              <a:rPr lang="en-US" altLang="en-US" sz="32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US" altLang="en-US" sz="3200" b="1" dirty="0">
                <a:solidFill>
                  <a:srgbClr val="00B050"/>
                </a:solidFill>
                <a:latin typeface="Gabriola" panose="04040605051002020D02" pitchFamily="82" charset="0"/>
                <a:ea typeface="Calibri" panose="020F0502020204030204" pitchFamily="34" charset="0"/>
                <a:cs typeface="Arial" panose="020B0604020202020204" pitchFamily="34" charset="0"/>
              </a:rPr>
              <a:t>5.The Bank Periodically issues Sustainability Reports that furnish Comprehensive Insights into its Performance Across Dimensions like Carbon Emissions, Resource Utilization, and Engagement with Stakeholders.</a:t>
            </a: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E1D72EB4-A707-D0A9-2DB0-FE9495D03F92}"/>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3" name="Picture 2" descr="Let's work hard to make all our dreams for our nation a reality with our  efforts #happyindependencedayindia🇮🇳 | Instagram">
            <a:extLst>
              <a:ext uri="{FF2B5EF4-FFF2-40B4-BE49-F238E27FC236}">
                <a16:creationId xmlns:a16="http://schemas.microsoft.com/office/drawing/2014/main" id="{043AB60B-F15B-7DEC-8277-1BFA0D854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5752"/>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r>
              <a:rPr lang="en-IN" altLang="en-US" sz="4500" b="1" dirty="0">
                <a:solidFill>
                  <a:srgbClr val="00B050"/>
                </a:solidFill>
                <a:latin typeface="Gabriola" panose="04040605051002020D02" pitchFamily="82" charset="0"/>
                <a:ea typeface="Calibri" panose="020F0502020204030204" pitchFamily="34" charset="0"/>
                <a:cs typeface="Arial" panose="020B0604020202020204" pitchFamily="34" charset="0"/>
              </a:rPr>
              <a:t>ING Bank (Netherlands)-No:2 in the World</a:t>
            </a:r>
            <a:endParaRPr lang="en-US" altLang="en-US" sz="2400" b="1" dirty="0">
              <a:solidFill>
                <a:srgbClr val="00B050"/>
              </a:solidFill>
              <a:latin typeface="Gabriola" panose="04040605051002020D02" pitchFamily="82" charset="0"/>
              <a:ea typeface="+mn-ea"/>
              <a:cs typeface="Arial" panose="020B0604020202020204" pitchFamily="34" charset="0"/>
            </a:endParaRP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ock Illustration | Adobe Stock">
            <a:extLst>
              <a:ext uri="{FF2B5EF4-FFF2-40B4-BE49-F238E27FC236}">
                <a16:creationId xmlns:a16="http://schemas.microsoft.com/office/drawing/2014/main" id="{EF10FD95-E4A2-1398-8DC9-B9B4B5CC4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09" y="1229238"/>
            <a:ext cx="1369034" cy="10821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A819DB2-312C-399F-75AE-293E9AC4CF62}"/>
              </a:ext>
            </a:extLst>
          </p:cNvPr>
          <p:cNvPicPr>
            <a:picLocks noChangeAspect="1"/>
          </p:cNvPicPr>
          <p:nvPr/>
        </p:nvPicPr>
        <p:blipFill>
          <a:blip r:embed="rId5"/>
          <a:stretch>
            <a:fillRect/>
          </a:stretch>
        </p:blipFill>
        <p:spPr>
          <a:xfrm>
            <a:off x="2067949" y="1856935"/>
            <a:ext cx="8159260" cy="4318781"/>
          </a:xfrm>
          <a:prstGeom prst="rect">
            <a:avLst/>
          </a:prstGeom>
        </p:spPr>
      </p:pic>
      <p:sp>
        <p:nvSpPr>
          <p:cNvPr id="2" name="Title 2">
            <a:extLst>
              <a:ext uri="{FF2B5EF4-FFF2-40B4-BE49-F238E27FC236}">
                <a16:creationId xmlns:a16="http://schemas.microsoft.com/office/drawing/2014/main" id="{EE51EF76-95F1-5433-F1C4-82779FA5E86D}"/>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DA8FD653-E50E-996E-23AA-8D46EA5FA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230037"/>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pPr algn="l"/>
            <a:r>
              <a:rPr lang="en-US" altLang="en-US" sz="3200" b="1" dirty="0">
                <a:solidFill>
                  <a:srgbClr val="00B050"/>
                </a:solidFill>
                <a:latin typeface="Gabriola" panose="04040605051002020D02" pitchFamily="82" charset="0"/>
              </a:rPr>
              <a:t>1.ING Bank is a Prominent Financial Institution that Prioritizes sustainability in its Core Strategic Framework. </a:t>
            </a: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2.The Institution's Responsible Banking Approach revolves Around three Fundamental Principles: </a:t>
            </a: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 Diminishing its own Environmental Impact. </a:t>
            </a: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 Funding Sustainable Economic Endeavors, and </a:t>
            </a: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 Cultivating a Sustainability-Oriented Ethos. </a:t>
            </a: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3.In the Realm of Lessening its Environmental Footprint, ING Bank has Established Ambitious Objectives to Decrease its Carbon Emissions, Advocate for Energy Efficiency, and Transition to a more Sustainable Working Environment. </a:t>
            </a: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0578E748-31FE-39F3-2E70-2F4E37B7EDEB}"/>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3" name="Picture 2" descr="Let's work hard to make all our dreams for our nation a reality with our  efforts #happyindependencedayindia🇮🇳 | Instagram">
            <a:extLst>
              <a:ext uri="{FF2B5EF4-FFF2-40B4-BE49-F238E27FC236}">
                <a16:creationId xmlns:a16="http://schemas.microsoft.com/office/drawing/2014/main" id="{B7E1A0C8-6CFF-D69D-C0BB-E17FE0D4A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780608"/>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pPr algn="l"/>
            <a:r>
              <a:rPr lang="en-US" altLang="en-US" sz="3200" b="1" dirty="0">
                <a:solidFill>
                  <a:srgbClr val="00B050"/>
                </a:solidFill>
                <a:latin typeface="Gabriola" panose="04040605051002020D02" pitchFamily="82" charset="0"/>
              </a:rPr>
              <a:t>4.To Sponsor Sustainable Economic Ventures, ING Bank provides an Array of Sustainable Financial Solutions, Encompassing Green Bonds and Loans, alongside Guidance and Assistance to Clients aiming to Shift towards a Low-carbon Economy. </a:t>
            </a:r>
            <a:br>
              <a:rPr lang="en-US" altLang="en-US" sz="3200" b="1" dirty="0">
                <a:solidFill>
                  <a:srgbClr val="00B050"/>
                </a:solidFill>
                <a:latin typeface="Gabriola" panose="04040605051002020D02" pitchFamily="82" charset="0"/>
              </a:rPr>
            </a:b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5.Beyond its Tangible Initiatives, ING Bank also Fosters a Sustainability-Focused Culture by involving Employees, Clients, and Stakeholders in Discussions on Sustainability Matters and Stimulating Innovation with a Sustainability Focus. </a:t>
            </a:r>
            <a:br>
              <a:rPr lang="en-US" altLang="en-US" sz="3200" b="1" dirty="0">
                <a:solidFill>
                  <a:srgbClr val="00B050"/>
                </a:solidFill>
                <a:latin typeface="Gabriola" panose="04040605051002020D02" pitchFamily="82" charset="0"/>
              </a:rPr>
            </a:b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6.Moreover, the Bank Routinely releases Sustainability Reports to ensure Transparency regarding its Performance and Advancement towards Sustainability Targets.</a:t>
            </a: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E6ABBDC3-9B12-B3C7-DA2E-FF7AD671D947}"/>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3" name="Picture 2" descr="Let's work hard to make all our dreams for our nation a reality with our  efforts #happyindependencedayindia🇮🇳 | Instagram">
            <a:extLst>
              <a:ext uri="{FF2B5EF4-FFF2-40B4-BE49-F238E27FC236}">
                <a16:creationId xmlns:a16="http://schemas.microsoft.com/office/drawing/2014/main" id="{49AD781A-9105-8617-DCE2-137809EDC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533678"/>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r>
              <a:rPr lang="en-IN" altLang="en-US" sz="4500" b="1" dirty="0">
                <a:solidFill>
                  <a:srgbClr val="00B050"/>
                </a:solidFill>
                <a:latin typeface="Gabriola" panose="04040605051002020D02" pitchFamily="82" charset="0"/>
                <a:ea typeface="Calibri" panose="020F0502020204030204" pitchFamily="34" charset="0"/>
                <a:cs typeface="Arial" panose="020B0604020202020204" pitchFamily="34" charset="0"/>
              </a:rPr>
              <a:t>ING Bank (Netherlands)-No:2 in the World</a:t>
            </a:r>
            <a:endParaRPr lang="en-US" altLang="en-US" sz="2400" b="1" dirty="0">
              <a:solidFill>
                <a:srgbClr val="00B050"/>
              </a:solidFill>
              <a:latin typeface="Gabriola" panose="04040605051002020D02" pitchFamily="82" charset="0"/>
              <a:ea typeface="+mn-ea"/>
              <a:cs typeface="Arial" panose="020B0604020202020204" pitchFamily="34" charset="0"/>
            </a:endParaRP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071A9B4-FF7E-C303-7A47-05393FFB791C}"/>
              </a:ext>
            </a:extLst>
          </p:cNvPr>
          <p:cNvPicPr>
            <a:picLocks noChangeAspect="1"/>
          </p:cNvPicPr>
          <p:nvPr/>
        </p:nvPicPr>
        <p:blipFill>
          <a:blip r:embed="rId4"/>
          <a:stretch>
            <a:fillRect/>
          </a:stretch>
        </p:blipFill>
        <p:spPr>
          <a:xfrm>
            <a:off x="108720" y="1340577"/>
            <a:ext cx="1344719" cy="1062800"/>
          </a:xfrm>
          <a:prstGeom prst="rect">
            <a:avLst/>
          </a:prstGeom>
        </p:spPr>
      </p:pic>
      <p:pic>
        <p:nvPicPr>
          <p:cNvPr id="5" name="Picture 4">
            <a:extLst>
              <a:ext uri="{FF2B5EF4-FFF2-40B4-BE49-F238E27FC236}">
                <a16:creationId xmlns:a16="http://schemas.microsoft.com/office/drawing/2014/main" id="{F856A36D-F697-9461-617D-1FB03F735FB7}"/>
              </a:ext>
            </a:extLst>
          </p:cNvPr>
          <p:cNvPicPr>
            <a:picLocks noChangeAspect="1"/>
          </p:cNvPicPr>
          <p:nvPr/>
        </p:nvPicPr>
        <p:blipFill>
          <a:blip r:embed="rId5"/>
          <a:stretch>
            <a:fillRect/>
          </a:stretch>
        </p:blipFill>
        <p:spPr>
          <a:xfrm>
            <a:off x="2011678" y="1856936"/>
            <a:ext cx="8159259" cy="4318780"/>
          </a:xfrm>
          <a:prstGeom prst="rect">
            <a:avLst/>
          </a:prstGeom>
        </p:spPr>
      </p:pic>
      <p:sp>
        <p:nvSpPr>
          <p:cNvPr id="3" name="Title 2">
            <a:extLst>
              <a:ext uri="{FF2B5EF4-FFF2-40B4-BE49-F238E27FC236}">
                <a16:creationId xmlns:a16="http://schemas.microsoft.com/office/drawing/2014/main" id="{BC1B8CEA-5062-3A67-4A63-1024886BF884}"/>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D3AF8C63-0CBB-0CD3-4E70-68548DF32F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183200"/>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pPr algn="l"/>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1.Standard Chartered Bank UK Upholds a Steadfast Dedication to Responsible Banking Practices, Aimed at Harmonizing Financial Performance with Positive Social and Environmental Outcomes. </a:t>
            </a:r>
            <a:br>
              <a:rPr lang="en-US" altLang="en-US" sz="3200" b="1" dirty="0">
                <a:solidFill>
                  <a:srgbClr val="00B050"/>
                </a:solidFill>
                <a:latin typeface="Gabriola" panose="04040605051002020D02" pitchFamily="82" charset="0"/>
              </a:rPr>
            </a:b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2.The Bank has outlined Sustainability Objectives such as Curbing Carbon Emissions, funding Renewable Energy Ventures, and Championing Diversity and Inclusivity. </a:t>
            </a: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9513B74B-4F85-ACF8-4344-EC782891E5BB}"/>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3" name="Picture 2" descr="Let's work hard to make all our dreams for our nation a reality with our  efforts #happyindependencedayindia🇮🇳 | Instagram">
            <a:extLst>
              <a:ext uri="{FF2B5EF4-FFF2-40B4-BE49-F238E27FC236}">
                <a16:creationId xmlns:a16="http://schemas.microsoft.com/office/drawing/2014/main" id="{120EA504-6E95-26BB-EBCB-9A1710D31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553378"/>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pPr algn="l"/>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3.Moreover, Standard Chartered provides Sustainable Financial instruments like Green Bonds and Impact Investment Products to Facilitate Clients in Transitioning Towards a Low-carbon Economy. </a:t>
            </a:r>
            <a:br>
              <a:rPr lang="en-US" altLang="en-US" sz="3200" b="1" dirty="0">
                <a:solidFill>
                  <a:srgbClr val="00B050"/>
                </a:solidFill>
                <a:latin typeface="Gabriola" panose="04040605051002020D02" pitchFamily="82" charset="0"/>
              </a:rPr>
            </a:br>
            <a:br>
              <a:rPr lang="en-US" altLang="en-US" sz="3200" b="1" dirty="0">
                <a:solidFill>
                  <a:srgbClr val="00B050"/>
                </a:solidFill>
                <a:latin typeface="Gabriola" panose="04040605051002020D02" pitchFamily="82" charset="0"/>
              </a:rPr>
            </a:br>
            <a:r>
              <a:rPr lang="en-US" altLang="en-US" sz="3200" b="1" dirty="0">
                <a:solidFill>
                  <a:srgbClr val="00B050"/>
                </a:solidFill>
                <a:latin typeface="Gabriola" panose="04040605051002020D02" pitchFamily="82" charset="0"/>
              </a:rPr>
              <a:t>4.Furthermore, the Bank Conducts Sustainability Risk Evaluations for its Lending Operations and Collaborates with Clients to embed Sustainability Considerations into their Business Frameworks.</a:t>
            </a: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60D2F4AD-8E43-17A1-1D52-3367BA653D07}"/>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3" name="Picture 2" descr="Let's work hard to make all our dreams for our nation a reality with our  efforts #happyindependencedayindia🇮🇳 | Instagram">
            <a:extLst>
              <a:ext uri="{FF2B5EF4-FFF2-40B4-BE49-F238E27FC236}">
                <a16:creationId xmlns:a16="http://schemas.microsoft.com/office/drawing/2014/main" id="{61EE2D38-8F4E-D58D-534C-712969987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07719"/>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AD6B-0EBB-7092-13C6-240F8A4A4E99}"/>
              </a:ext>
            </a:extLst>
          </p:cNvPr>
          <p:cNvSpPr>
            <a:spLocks noGrp="1"/>
          </p:cNvSpPr>
          <p:nvPr>
            <p:ph type="title"/>
          </p:nvPr>
        </p:nvSpPr>
        <p:spPr/>
        <p:txBody>
          <a:bodyPr/>
          <a:lstStyle/>
          <a:p>
            <a:pPr algn="ctr"/>
            <a:r>
              <a:rPr lang="en-US" altLang="zh-CN" b="1" dirty="0">
                <a:solidFill>
                  <a:srgbClr val="00B050"/>
                </a:solidFill>
              </a:rPr>
              <a:t>Conclusion</a:t>
            </a:r>
            <a:br>
              <a:rPr lang="en-US" dirty="0"/>
            </a:br>
            <a:endParaRPr lang="en-US" dirty="0"/>
          </a:p>
        </p:txBody>
      </p:sp>
      <p:sp>
        <p:nvSpPr>
          <p:cNvPr id="3" name="Content Placeholder 2">
            <a:extLst>
              <a:ext uri="{FF2B5EF4-FFF2-40B4-BE49-F238E27FC236}">
                <a16:creationId xmlns:a16="http://schemas.microsoft.com/office/drawing/2014/main" id="{DFAA7609-6E6A-B996-BC29-F9AA857D7B35}"/>
              </a:ext>
            </a:extLst>
          </p:cNvPr>
          <p:cNvSpPr>
            <a:spLocks noGrp="1"/>
          </p:cNvSpPr>
          <p:nvPr>
            <p:ph idx="1"/>
          </p:nvPr>
        </p:nvSpPr>
        <p:spPr/>
        <p:txBody>
          <a:bodyPr/>
          <a:lstStyle/>
          <a:p>
            <a:r>
              <a:rPr lang="en-US" altLang="zh-CN" dirty="0">
                <a:solidFill>
                  <a:srgbClr val="00B050"/>
                </a:solidFill>
              </a:rPr>
              <a:t>A</a:t>
            </a:r>
            <a:endParaRPr lang="en-US" dirty="0">
              <a:solidFill>
                <a:srgbClr val="00B050"/>
              </a:solidFill>
            </a:endParaRPr>
          </a:p>
        </p:txBody>
      </p:sp>
      <p:pic>
        <p:nvPicPr>
          <p:cNvPr id="17" name="Picture Placeholder 16">
            <a:extLst>
              <a:ext uri="{FF2B5EF4-FFF2-40B4-BE49-F238E27FC236}">
                <a16:creationId xmlns:a16="http://schemas.microsoft.com/office/drawing/2014/main" id="{14195CEF-7935-2B7C-0B32-2EA83470B80D}"/>
              </a:ext>
            </a:extLst>
          </p:cNvPr>
          <p:cNvPicPr>
            <a:picLocks noGrp="1" noChangeAspect="1"/>
          </p:cNvPicPr>
          <p:nvPr>
            <p:ph type="pic" sz="quarter" idx="13"/>
          </p:nvPr>
        </p:nvPicPr>
        <p:blipFill>
          <a:blip r:embed="rId2"/>
          <a:srcRect l="7189" r="7189"/>
          <a:stretch>
            <a:fillRect/>
          </a:stretch>
        </p:blipFill>
        <p:spPr>
          <a:xfrm>
            <a:off x="99085" y="2335238"/>
            <a:ext cx="2545641" cy="1674054"/>
          </a:xfrm>
          <a:prstGeom prst="rect">
            <a:avLst/>
          </a:prstGeom>
        </p:spPr>
      </p:pic>
      <p:pic>
        <p:nvPicPr>
          <p:cNvPr id="6" name="Picture 5">
            <a:extLst>
              <a:ext uri="{FF2B5EF4-FFF2-40B4-BE49-F238E27FC236}">
                <a16:creationId xmlns:a16="http://schemas.microsoft.com/office/drawing/2014/main" id="{7F50AC97-C6C3-3580-07FA-17AF430AE55F}"/>
              </a:ext>
            </a:extLst>
          </p:cNvPr>
          <p:cNvPicPr>
            <a:picLocks noChangeAspect="1"/>
          </p:cNvPicPr>
          <p:nvPr/>
        </p:nvPicPr>
        <p:blipFill>
          <a:blip r:embed="rId3"/>
          <a:stretch>
            <a:fillRect/>
          </a:stretch>
        </p:blipFill>
        <p:spPr>
          <a:xfrm>
            <a:off x="2785402" y="787793"/>
            <a:ext cx="9152767" cy="5528602"/>
          </a:xfrm>
          <a:prstGeom prst="rect">
            <a:avLst/>
          </a:prstGeom>
        </p:spPr>
      </p:pic>
      <p:graphicFrame>
        <p:nvGraphicFramePr>
          <p:cNvPr id="4" name="Table 3">
            <a:extLst>
              <a:ext uri="{FF2B5EF4-FFF2-40B4-BE49-F238E27FC236}">
                <a16:creationId xmlns:a16="http://schemas.microsoft.com/office/drawing/2014/main" id="{BE130A7D-3173-1D7C-751C-508D083B3FD1}"/>
              </a:ext>
            </a:extLst>
          </p:cNvPr>
          <p:cNvGraphicFramePr>
            <a:graphicFrameLocks noGrp="1"/>
          </p:cNvGraphicFramePr>
          <p:nvPr>
            <p:extLst>
              <p:ext uri="{D42A27DB-BD31-4B8C-83A1-F6EECF244321}">
                <p14:modId xmlns:p14="http://schemas.microsoft.com/office/powerpoint/2010/main" val="3478180252"/>
              </p:ext>
            </p:extLst>
          </p:nvPr>
        </p:nvGraphicFramePr>
        <p:xfrm>
          <a:off x="2800082" y="1712205"/>
          <a:ext cx="2390896" cy="224600"/>
        </p:xfrm>
        <a:graphic>
          <a:graphicData uri="http://schemas.openxmlformats.org/drawingml/2006/table">
            <a:tbl>
              <a:tblPr firstRow="1" firstCol="1" bandRow="1">
                <a:tableStyleId>{5C22544A-7EE6-4342-B048-85BDC9FD1C3A}</a:tableStyleId>
              </a:tblPr>
              <a:tblGrid>
                <a:gridCol w="2390896">
                  <a:extLst>
                    <a:ext uri="{9D8B030D-6E8A-4147-A177-3AD203B41FA5}">
                      <a16:colId xmlns:a16="http://schemas.microsoft.com/office/drawing/2014/main" val="3565310304"/>
                    </a:ext>
                  </a:extLst>
                </a:gridCol>
              </a:tblGrid>
              <a:tr h="165100">
                <a:tc>
                  <a:txBody>
                    <a:bodyPr/>
                    <a:lstStyle/>
                    <a:p>
                      <a:pPr algn="ctr">
                        <a:lnSpc>
                          <a:spcPct val="107000"/>
                        </a:lnSpc>
                        <a:spcAft>
                          <a:spcPts val="800"/>
                        </a:spcAft>
                      </a:pPr>
                      <a:r>
                        <a:rPr lang="en-IN" sz="1400" b="0" kern="100" dirty="0">
                          <a:solidFill>
                            <a:srgbClr val="00B050"/>
                          </a:solidFill>
                          <a:effectLst/>
                          <a:highlight>
                            <a:srgbClr val="00FF00"/>
                          </a:highlight>
                          <a:latin typeface="Aharoni" panose="02010803020104030203" pitchFamily="2" charset="-79"/>
                          <a:cs typeface="Aharoni" panose="02010803020104030203" pitchFamily="2" charset="-79"/>
                        </a:rPr>
                        <a:t>GREEN State Bank of India</a:t>
                      </a:r>
                      <a:endParaRPr lang="en-IN" sz="1400" b="0" kern="100" dirty="0">
                        <a:solidFill>
                          <a:srgbClr val="00B050"/>
                        </a:solidFill>
                        <a:effectLst/>
                        <a:latin typeface="Aharoni" panose="02010803020104030203" pitchFamily="2" charset="-79"/>
                        <a:ea typeface="Calibri" panose="020F0502020204030204" pitchFamily="34" charset="0"/>
                        <a:cs typeface="Aharoni" panose="02010803020104030203" pitchFamily="2" charset="-79"/>
                      </a:endParaRPr>
                    </a:p>
                  </a:txBody>
                  <a:tcPr marL="68580" marR="68580" marT="0" marB="0"/>
                </a:tc>
                <a:extLst>
                  <a:ext uri="{0D108BD9-81ED-4DB2-BD59-A6C34878D82A}">
                    <a16:rowId xmlns:a16="http://schemas.microsoft.com/office/drawing/2014/main" val="1720421390"/>
                  </a:ext>
                </a:extLst>
              </a:tr>
            </a:tbl>
          </a:graphicData>
        </a:graphic>
      </p:graphicFrame>
      <p:sp>
        <p:nvSpPr>
          <p:cNvPr id="5" name="Title 2">
            <a:extLst>
              <a:ext uri="{FF2B5EF4-FFF2-40B4-BE49-F238E27FC236}">
                <a16:creationId xmlns:a16="http://schemas.microsoft.com/office/drawing/2014/main" id="{7625B444-6CCB-DAF6-8A73-EE3C6A11A5FF}"/>
              </a:ext>
            </a:extLst>
          </p:cNvPr>
          <p:cNvSpPr txBox="1">
            <a:spLocks/>
          </p:cNvSpPr>
          <p:nvPr/>
        </p:nvSpPr>
        <p:spPr>
          <a:xfrm>
            <a:off x="3232756" y="101287"/>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13" name="Picture 2" descr="Let's work hard to make all our dreams for our nation a reality with our  efforts #happyindependencedayindia🇮🇳 | Instagram">
            <a:extLst>
              <a:ext uri="{FF2B5EF4-FFF2-40B4-BE49-F238E27FC236}">
                <a16:creationId xmlns:a16="http://schemas.microsoft.com/office/drawing/2014/main" id="{07FA8886-9980-C5FA-9708-EB99CF4E9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628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8474" y="1322365"/>
            <a:ext cx="11943471" cy="4487593"/>
          </a:xfrm>
        </p:spPr>
        <p:txBody>
          <a:bodyPr rtlCol="0">
            <a:noAutofit/>
          </a:bodyPr>
          <a:lstStyle/>
          <a:p>
            <a:pPr algn="just"/>
            <a:br>
              <a:rPr lang="en-US" sz="3600" b="1" dirty="0">
                <a:effectLst/>
                <a:latin typeface="Gabriola" panose="04040605051002020D02" pitchFamily="82" charset="0"/>
                <a:ea typeface="Calibri" panose="020F0502020204030204" pitchFamily="34" charset="0"/>
                <a:cs typeface="Arial" panose="020B0604020202020204" pitchFamily="34" charset="0"/>
              </a:rPr>
            </a:br>
            <a:br>
              <a:rPr lang="en-US" sz="3600" b="1" dirty="0">
                <a:effectLst/>
                <a:latin typeface="Gabriola" panose="04040605051002020D02" pitchFamily="82" charset="0"/>
                <a:ea typeface="Calibri" panose="020F0502020204030204" pitchFamily="34" charset="0"/>
                <a:cs typeface="Arial" panose="020B0604020202020204" pitchFamily="34" charset="0"/>
              </a:rPr>
            </a:b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Achieving the Goal of Limiting Global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W</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arming to Around </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1.5°C or 2°C</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above Pre-industrial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L</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evels is deemed practically </a:t>
            </a:r>
            <a:r>
              <a:rPr lang="en-US" sz="3600" b="1" u="sng"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U</a:t>
            </a:r>
            <a:r>
              <a:rPr lang="en-US" sz="3600" b="1"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nattainable</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a:t>
            </a:r>
            <a:r>
              <a:rPr lang="en-US" sz="3600"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without</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Urgent, Substantial, and Widespread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R</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eductions in Greenhouse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G</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as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E</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missions. </a:t>
            </a:r>
            <a:endParaRPr lang="en-US" altLang="en-US" sz="3600" dirty="0">
              <a:solidFill>
                <a:schemeClr val="tx1">
                  <a:lumMod val="95000"/>
                  <a:lumOff val="5000"/>
                </a:schemeClr>
              </a:solidFill>
              <a:latin typeface="Gabriola" panose="04040605051002020D02" pitchFamily="82" charset="0"/>
              <a:ea typeface="+mn-ea"/>
              <a:cs typeface="Arial" panose="020B0604020202020204" pitchFamily="34" charset="0"/>
            </a:endParaRPr>
          </a:p>
        </p:txBody>
      </p:sp>
      <p:sp>
        <p:nvSpPr>
          <p:cNvPr id="3" name="TextBox 2">
            <a:extLst>
              <a:ext uri="{FF2B5EF4-FFF2-40B4-BE49-F238E27FC236}">
                <a16:creationId xmlns:a16="http://schemas.microsoft.com/office/drawing/2014/main" id="{AA4F1DAB-EF6F-F9FE-8BB9-4623459F556C}"/>
              </a:ext>
            </a:extLst>
          </p:cNvPr>
          <p:cNvSpPr txBox="1"/>
          <p:nvPr/>
        </p:nvSpPr>
        <p:spPr>
          <a:xfrm>
            <a:off x="2278966" y="427279"/>
            <a:ext cx="7420707" cy="646331"/>
          </a:xfrm>
          <a:prstGeom prst="rect">
            <a:avLst/>
          </a:prstGeom>
          <a:noFill/>
        </p:spPr>
        <p:txBody>
          <a:bodyPr wrap="square">
            <a:spAutoFit/>
          </a:bodyPr>
          <a:lstStyle/>
          <a:p>
            <a:pPr algn="ctr"/>
            <a:r>
              <a:rPr lang="en-US" sz="36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‘Paris Climate Agreement’</a:t>
            </a:r>
            <a:endParaRPr lang="en-IN" sz="36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Avanse Financial Services">
            <a:extLst>
              <a:ext uri="{FF2B5EF4-FFF2-40B4-BE49-F238E27FC236}">
                <a16:creationId xmlns:a16="http://schemas.microsoft.com/office/drawing/2014/main" id="{509BCF30-8916-ED54-DB57-01E97F53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859FCA43-9BD2-DA39-0B95-729C6B8BD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60399"/>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AD6B-0EBB-7092-13C6-240F8A4A4E99}"/>
              </a:ext>
            </a:extLst>
          </p:cNvPr>
          <p:cNvSpPr>
            <a:spLocks noGrp="1"/>
          </p:cNvSpPr>
          <p:nvPr>
            <p:ph type="title"/>
          </p:nvPr>
        </p:nvSpPr>
        <p:spPr>
          <a:xfrm>
            <a:off x="5978024" y="953088"/>
            <a:ext cx="4959821" cy="1162762"/>
          </a:xfrm>
        </p:spPr>
        <p:txBody>
          <a:bodyPr/>
          <a:lstStyle/>
          <a:p>
            <a:pPr algn="ctr"/>
            <a:r>
              <a:rPr lang="en-US" altLang="zh-CN" b="1" dirty="0">
                <a:solidFill>
                  <a:srgbClr val="00B050"/>
                </a:solidFill>
              </a:rPr>
              <a:t>Conclusion</a:t>
            </a:r>
            <a:br>
              <a:rPr lang="en-US" dirty="0"/>
            </a:br>
            <a:endParaRPr lang="en-US" dirty="0"/>
          </a:p>
        </p:txBody>
      </p:sp>
      <p:sp>
        <p:nvSpPr>
          <p:cNvPr id="3" name="Content Placeholder 2">
            <a:extLst>
              <a:ext uri="{FF2B5EF4-FFF2-40B4-BE49-F238E27FC236}">
                <a16:creationId xmlns:a16="http://schemas.microsoft.com/office/drawing/2014/main" id="{DFAA7609-6E6A-B996-BC29-F9AA857D7B35}"/>
              </a:ext>
            </a:extLst>
          </p:cNvPr>
          <p:cNvSpPr>
            <a:spLocks noGrp="1"/>
          </p:cNvSpPr>
          <p:nvPr>
            <p:ph idx="1"/>
          </p:nvPr>
        </p:nvSpPr>
        <p:spPr>
          <a:xfrm>
            <a:off x="5387925" y="1687660"/>
            <a:ext cx="5666807" cy="3883146"/>
          </a:xfrm>
        </p:spPr>
        <p:txBody>
          <a:bodyPr/>
          <a:lstStyle/>
          <a:p>
            <a:pPr algn="just"/>
            <a:endParaRPr lang="en-US" altLang="zh-CN" sz="2700" dirty="0"/>
          </a:p>
          <a:p>
            <a:pPr algn="just"/>
            <a:endParaRPr lang="en-US" altLang="zh-CN" sz="2700" dirty="0"/>
          </a:p>
          <a:p>
            <a:pPr algn="just"/>
            <a:r>
              <a:rPr lang="en-US" altLang="zh-CN" sz="2700" dirty="0"/>
              <a:t>Being a </a:t>
            </a:r>
            <a:r>
              <a:rPr lang="en-US" altLang="zh-CN" sz="2700" u="sng" dirty="0"/>
              <a:t>Custodians of People’s Wealth</a:t>
            </a:r>
            <a:r>
              <a:rPr lang="en-US" altLang="zh-CN" sz="2700" dirty="0"/>
              <a:t>, Banks have a Profound </a:t>
            </a:r>
            <a:r>
              <a:rPr lang="en-US" altLang="zh-CN" sz="2700" u="sng" dirty="0"/>
              <a:t>Responsibility to Create Long-term Value</a:t>
            </a:r>
            <a:r>
              <a:rPr lang="en-US" altLang="zh-CN" sz="2700" dirty="0"/>
              <a:t> for all its Stakeholders </a:t>
            </a:r>
            <a:r>
              <a:rPr lang="en-US" altLang="zh-CN" sz="2700" b="1" dirty="0"/>
              <a:t>BY</a:t>
            </a:r>
            <a:r>
              <a:rPr lang="en-US" altLang="zh-CN" sz="2700" dirty="0"/>
              <a:t> Incorporating </a:t>
            </a:r>
            <a:r>
              <a:rPr lang="en-US" altLang="zh-CN" sz="2700" b="1" u="sng" dirty="0"/>
              <a:t>Sustainability and Responsible Business Practices in its Operations</a:t>
            </a:r>
            <a:r>
              <a:rPr lang="en-US" altLang="zh-CN" sz="2700" dirty="0"/>
              <a:t>.</a:t>
            </a:r>
            <a:endParaRPr lang="en-US" sz="2700" dirty="0">
              <a:solidFill>
                <a:srgbClr val="00B050"/>
              </a:solidFill>
            </a:endParaRPr>
          </a:p>
        </p:txBody>
      </p:sp>
      <p:pic>
        <p:nvPicPr>
          <p:cNvPr id="17" name="Picture Placeholder 16">
            <a:extLst>
              <a:ext uri="{FF2B5EF4-FFF2-40B4-BE49-F238E27FC236}">
                <a16:creationId xmlns:a16="http://schemas.microsoft.com/office/drawing/2014/main" id="{14195CEF-7935-2B7C-0B32-2EA83470B80D}"/>
              </a:ext>
            </a:extLst>
          </p:cNvPr>
          <p:cNvPicPr>
            <a:picLocks noGrp="1" noChangeAspect="1"/>
          </p:cNvPicPr>
          <p:nvPr>
            <p:ph type="pic" sz="quarter" idx="13"/>
          </p:nvPr>
        </p:nvPicPr>
        <p:blipFill>
          <a:blip r:embed="rId2"/>
          <a:srcRect l="7189" r="7189"/>
          <a:stretch>
            <a:fillRect/>
          </a:stretch>
        </p:blipFill>
        <p:spPr>
          <a:xfrm>
            <a:off x="253830" y="1687660"/>
            <a:ext cx="4818062" cy="3151187"/>
          </a:xfrm>
          <a:prstGeom prst="rect">
            <a:avLst/>
          </a:prstGeom>
        </p:spPr>
      </p:pic>
      <p:pic>
        <p:nvPicPr>
          <p:cNvPr id="4" name="Picture 2" descr="Avanse Financial Services">
            <a:extLst>
              <a:ext uri="{FF2B5EF4-FFF2-40B4-BE49-F238E27FC236}">
                <a16:creationId xmlns:a16="http://schemas.microsoft.com/office/drawing/2014/main" id="{10BEC4DB-C6EC-0505-46B3-105AF9A23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733" y="131959"/>
            <a:ext cx="996590" cy="613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BA2C0EF7-EB53-973E-6C8A-DE60F2917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6798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AD6B-0EBB-7092-13C6-240F8A4A4E99}"/>
              </a:ext>
            </a:extLst>
          </p:cNvPr>
          <p:cNvSpPr>
            <a:spLocks noGrp="1"/>
          </p:cNvSpPr>
          <p:nvPr>
            <p:ph type="title"/>
          </p:nvPr>
        </p:nvSpPr>
        <p:spPr>
          <a:xfrm>
            <a:off x="5978024" y="953088"/>
            <a:ext cx="4959821" cy="1162762"/>
          </a:xfrm>
        </p:spPr>
        <p:txBody>
          <a:bodyPr/>
          <a:lstStyle/>
          <a:p>
            <a:pPr algn="ctr"/>
            <a:r>
              <a:rPr lang="en-US" altLang="zh-CN" b="1" dirty="0">
                <a:solidFill>
                  <a:srgbClr val="00B050"/>
                </a:solidFill>
              </a:rPr>
              <a:t>Conclusion</a:t>
            </a:r>
            <a:br>
              <a:rPr lang="en-US" dirty="0"/>
            </a:br>
            <a:endParaRPr lang="en-US" dirty="0"/>
          </a:p>
        </p:txBody>
      </p:sp>
      <p:sp>
        <p:nvSpPr>
          <p:cNvPr id="3" name="Content Placeholder 2">
            <a:extLst>
              <a:ext uri="{FF2B5EF4-FFF2-40B4-BE49-F238E27FC236}">
                <a16:creationId xmlns:a16="http://schemas.microsoft.com/office/drawing/2014/main" id="{DFAA7609-6E6A-B996-BC29-F9AA857D7B35}"/>
              </a:ext>
            </a:extLst>
          </p:cNvPr>
          <p:cNvSpPr>
            <a:spLocks noGrp="1"/>
          </p:cNvSpPr>
          <p:nvPr>
            <p:ph idx="1"/>
          </p:nvPr>
        </p:nvSpPr>
        <p:spPr>
          <a:xfrm>
            <a:off x="5387925" y="1687660"/>
            <a:ext cx="5666807" cy="3883146"/>
          </a:xfrm>
        </p:spPr>
        <p:txBody>
          <a:bodyPr/>
          <a:lstStyle/>
          <a:p>
            <a:pPr algn="just"/>
            <a:r>
              <a:rPr lang="en-US" altLang="zh-CN" sz="2300" u="sng" dirty="0"/>
              <a:t>Environmental Risk Evaluation and Environmental Audit of Credit Proposals</a:t>
            </a:r>
            <a:r>
              <a:rPr lang="en-US" altLang="zh-CN" sz="2300" dirty="0"/>
              <a:t>.</a:t>
            </a:r>
            <a:endParaRPr lang="en-US" sz="2300" dirty="0">
              <a:solidFill>
                <a:srgbClr val="00B050"/>
              </a:solidFill>
            </a:endParaRPr>
          </a:p>
          <a:p>
            <a:pPr algn="just"/>
            <a:r>
              <a:rPr lang="en-US" sz="2200" dirty="0">
                <a:solidFill>
                  <a:srgbClr val="00B050"/>
                </a:solidFill>
              </a:rPr>
              <a:t>Like Stock and Book Debts, some of the Banks in the World taking the Services of Professional for “</a:t>
            </a:r>
            <a:r>
              <a:rPr lang="en-US" sz="2200" b="1" dirty="0">
                <a:solidFill>
                  <a:srgbClr val="00B050"/>
                </a:solidFill>
              </a:rPr>
              <a:t>Environmental Risk Evaluation and Environmental Audit</a:t>
            </a:r>
            <a:r>
              <a:rPr lang="en-US" sz="2200" dirty="0">
                <a:solidFill>
                  <a:srgbClr val="00B050"/>
                </a:solidFill>
              </a:rPr>
              <a:t>” of Credit Proposals of above Certain Threshold Limit of Loan Proposal – Pre and Post Sanction State.</a:t>
            </a:r>
          </a:p>
          <a:p>
            <a:pPr algn="just"/>
            <a:endParaRPr lang="en-US" sz="2200" b="1" dirty="0">
              <a:solidFill>
                <a:srgbClr val="00B050"/>
              </a:solidFill>
            </a:endParaRPr>
          </a:p>
          <a:p>
            <a:pPr algn="just"/>
            <a:r>
              <a:rPr lang="en-US" sz="2200" b="1" u="sng" dirty="0">
                <a:solidFill>
                  <a:srgbClr val="00B050"/>
                </a:solidFill>
              </a:rPr>
              <a:t>SUGGESTION</a:t>
            </a:r>
            <a:r>
              <a:rPr lang="en-US" sz="2200" dirty="0">
                <a:solidFill>
                  <a:srgbClr val="00B050"/>
                </a:solidFill>
              </a:rPr>
              <a:t>: </a:t>
            </a:r>
            <a:r>
              <a:rPr lang="en-US" sz="2200" b="1" dirty="0">
                <a:solidFill>
                  <a:srgbClr val="00B050"/>
                </a:solidFill>
              </a:rPr>
              <a:t>If BFSI Board Take up the Matter with RBI / IBA, this may add one more Opportunity to CMAs.</a:t>
            </a:r>
          </a:p>
          <a:p>
            <a:pPr algn="just"/>
            <a:endParaRPr lang="en-US" sz="2700" dirty="0">
              <a:solidFill>
                <a:srgbClr val="00B050"/>
              </a:solidFill>
            </a:endParaRPr>
          </a:p>
        </p:txBody>
      </p:sp>
      <p:pic>
        <p:nvPicPr>
          <p:cNvPr id="17" name="Picture Placeholder 16">
            <a:extLst>
              <a:ext uri="{FF2B5EF4-FFF2-40B4-BE49-F238E27FC236}">
                <a16:creationId xmlns:a16="http://schemas.microsoft.com/office/drawing/2014/main" id="{14195CEF-7935-2B7C-0B32-2EA83470B80D}"/>
              </a:ext>
            </a:extLst>
          </p:cNvPr>
          <p:cNvPicPr>
            <a:picLocks noGrp="1" noChangeAspect="1"/>
          </p:cNvPicPr>
          <p:nvPr>
            <p:ph type="pic" sz="quarter" idx="13"/>
          </p:nvPr>
        </p:nvPicPr>
        <p:blipFill>
          <a:blip r:embed="rId2"/>
          <a:srcRect l="7189" r="7189"/>
          <a:stretch>
            <a:fillRect/>
          </a:stretch>
        </p:blipFill>
        <p:spPr>
          <a:xfrm>
            <a:off x="253830" y="1687660"/>
            <a:ext cx="4818062" cy="3151187"/>
          </a:xfrm>
          <a:prstGeom prst="rect">
            <a:avLst/>
          </a:prstGeom>
        </p:spPr>
      </p:pic>
      <p:pic>
        <p:nvPicPr>
          <p:cNvPr id="4" name="Picture 2" descr="Avanse Financial Services">
            <a:extLst>
              <a:ext uri="{FF2B5EF4-FFF2-40B4-BE49-F238E27FC236}">
                <a16:creationId xmlns:a16="http://schemas.microsoft.com/office/drawing/2014/main" id="{10BEC4DB-C6EC-0505-46B3-105AF9A23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733" y="131959"/>
            <a:ext cx="996590" cy="613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4FE04117-D738-A2C4-AB94-AC84EA0FE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05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4C5B759-93CB-5B5A-B1D2-2E3C42747C75}"/>
              </a:ext>
            </a:extLst>
          </p:cNvPr>
          <p:cNvSpPr>
            <a:spLocks noGrp="1"/>
          </p:cNvSpPr>
          <p:nvPr>
            <p:ph type="ctrTitle"/>
          </p:nvPr>
        </p:nvSpPr>
        <p:spPr/>
        <p:txBody>
          <a:bodyPr/>
          <a:lstStyle/>
          <a:p>
            <a:r>
              <a:rPr lang="en-US" dirty="0">
                <a:solidFill>
                  <a:srgbClr val="00B050"/>
                </a:solidFill>
              </a:rPr>
              <a:t>Thank You</a:t>
            </a:r>
          </a:p>
        </p:txBody>
      </p:sp>
      <p:sp>
        <p:nvSpPr>
          <p:cNvPr id="25" name="Subtitle 24">
            <a:extLst>
              <a:ext uri="{FF2B5EF4-FFF2-40B4-BE49-F238E27FC236}">
                <a16:creationId xmlns:a16="http://schemas.microsoft.com/office/drawing/2014/main" id="{518B68B6-5284-F036-E87F-9BC3A435A7B3}"/>
              </a:ext>
            </a:extLst>
          </p:cNvPr>
          <p:cNvSpPr>
            <a:spLocks noGrp="1"/>
          </p:cNvSpPr>
          <p:nvPr>
            <p:ph type="subTitle" idx="1"/>
          </p:nvPr>
        </p:nvSpPr>
        <p:spPr>
          <a:xfrm>
            <a:off x="1721534" y="3108960"/>
            <a:ext cx="4229100" cy="1883664"/>
          </a:xfrm>
        </p:spPr>
        <p:txBody>
          <a:bodyPr/>
          <a:lstStyle/>
          <a:p>
            <a:r>
              <a:rPr lang="en-US" sz="2300" b="1" dirty="0">
                <a:solidFill>
                  <a:srgbClr val="00B050"/>
                </a:solidFill>
              </a:rPr>
              <a:t>CMA (Dr.) P. Siva Rama Prasad</a:t>
            </a:r>
          </a:p>
          <a:p>
            <a:r>
              <a:rPr lang="en-US" sz="2300" b="1" dirty="0">
                <a:solidFill>
                  <a:srgbClr val="00B050"/>
                </a:solidFill>
              </a:rPr>
              <a:t>Hyderabad</a:t>
            </a:r>
          </a:p>
          <a:p>
            <a:r>
              <a:rPr lang="en-US" sz="2300" b="1" dirty="0">
                <a:solidFill>
                  <a:srgbClr val="00B050"/>
                </a:solidFill>
              </a:rPr>
              <a:t>cma.psrprasad@gmail.com</a:t>
            </a:r>
          </a:p>
          <a:p>
            <a:endParaRPr lang="en-US" dirty="0"/>
          </a:p>
        </p:txBody>
      </p:sp>
      <p:pic>
        <p:nvPicPr>
          <p:cNvPr id="8" name="Picture Placeholder 7">
            <a:extLst>
              <a:ext uri="{FF2B5EF4-FFF2-40B4-BE49-F238E27FC236}">
                <a16:creationId xmlns:a16="http://schemas.microsoft.com/office/drawing/2014/main" id="{BA4FEA18-C2A4-CE78-404D-E7840E67D865}"/>
              </a:ext>
            </a:extLst>
          </p:cNvPr>
          <p:cNvPicPr>
            <a:picLocks noGrp="1" noChangeAspect="1"/>
          </p:cNvPicPr>
          <p:nvPr>
            <p:ph type="pic" sz="quarter" idx="10"/>
          </p:nvPr>
        </p:nvPicPr>
        <p:blipFill>
          <a:blip r:embed="rId2"/>
          <a:srcRect l="4586" r="4586"/>
          <a:stretch>
            <a:fillRect/>
          </a:stretch>
        </p:blipFill>
        <p:spPr>
          <a:xfrm>
            <a:off x="6096000" y="1773238"/>
            <a:ext cx="4229100" cy="2616200"/>
          </a:xfrm>
          <a:prstGeom prst="rect">
            <a:avLst/>
          </a:prstGeom>
        </p:spPr>
      </p:pic>
      <p:pic>
        <p:nvPicPr>
          <p:cNvPr id="2" name="Picture 2" descr="Avanse Financial Services">
            <a:extLst>
              <a:ext uri="{FF2B5EF4-FFF2-40B4-BE49-F238E27FC236}">
                <a16:creationId xmlns:a16="http://schemas.microsoft.com/office/drawing/2014/main" id="{C33A8EE2-B35D-7454-3FB4-888410833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8221" y="131960"/>
            <a:ext cx="783101" cy="4821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et's work hard to make all our dreams for our nation a reality with our  efforts #happyindependencedayindia🇮🇳 | Instagram">
            <a:extLst>
              <a:ext uri="{FF2B5EF4-FFF2-40B4-BE49-F238E27FC236}">
                <a16:creationId xmlns:a16="http://schemas.microsoft.com/office/drawing/2014/main" id="{8EE22903-4720-914C-F8FF-8618B2707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583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8474" y="1322365"/>
            <a:ext cx="11943471" cy="4487593"/>
          </a:xfrm>
        </p:spPr>
        <p:txBody>
          <a:bodyPr rtlCol="0">
            <a:noAutofit/>
          </a:bodyPr>
          <a:lstStyle/>
          <a:p>
            <a:pPr algn="l"/>
            <a:br>
              <a:rPr lang="en-US" sz="3600" b="1" dirty="0">
                <a:effectLst/>
                <a:latin typeface="Gabriola" panose="04040605051002020D02" pitchFamily="82" charset="0"/>
                <a:ea typeface="Calibri" panose="020F0502020204030204" pitchFamily="34" charset="0"/>
                <a:cs typeface="Arial" panose="020B0604020202020204" pitchFamily="34" charset="0"/>
              </a:rPr>
            </a:br>
            <a:br>
              <a:rPr lang="en-US" sz="3600" b="1" dirty="0">
                <a:effectLst/>
                <a:latin typeface="Gabriola" panose="04040605051002020D02" pitchFamily="82" charset="0"/>
                <a:ea typeface="Calibri" panose="020F0502020204030204" pitchFamily="34" charset="0"/>
                <a:cs typeface="Arial" panose="020B0604020202020204" pitchFamily="34" charset="0"/>
              </a:rPr>
            </a:b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Such a Scenario could have Profound </a:t>
            </a:r>
            <a:r>
              <a:rPr lang="en-US" sz="3600" u="sng"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A</a:t>
            </a:r>
            <a:r>
              <a:rPr lang="en-US" sz="3600"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dverse</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R</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epercussions on: </a:t>
            </a:r>
            <a:b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-Ecosystems.</a:t>
            </a:r>
            <a:b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-Health.</a:t>
            </a:r>
            <a:b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Infrastructure, and </a:t>
            </a:r>
            <a:b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-The Economy. </a:t>
            </a:r>
            <a:endParaRPr lang="en-US" altLang="en-US" sz="3600" dirty="0">
              <a:solidFill>
                <a:schemeClr val="tx1">
                  <a:lumMod val="95000"/>
                  <a:lumOff val="5000"/>
                </a:schemeClr>
              </a:solidFill>
              <a:latin typeface="Gabriola" panose="04040605051002020D02" pitchFamily="82" charset="0"/>
              <a:ea typeface="+mn-ea"/>
              <a:cs typeface="Arial" panose="020B0604020202020204" pitchFamily="34" charset="0"/>
            </a:endParaRPr>
          </a:p>
        </p:txBody>
      </p:sp>
      <p:sp>
        <p:nvSpPr>
          <p:cNvPr id="3" name="TextBox 2">
            <a:extLst>
              <a:ext uri="{FF2B5EF4-FFF2-40B4-BE49-F238E27FC236}">
                <a16:creationId xmlns:a16="http://schemas.microsoft.com/office/drawing/2014/main" id="{AA4F1DAB-EF6F-F9FE-8BB9-4623459F556C}"/>
              </a:ext>
            </a:extLst>
          </p:cNvPr>
          <p:cNvSpPr txBox="1"/>
          <p:nvPr/>
        </p:nvSpPr>
        <p:spPr>
          <a:xfrm>
            <a:off x="2278966" y="427279"/>
            <a:ext cx="74207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‘Paris Climate Agreement’</a:t>
            </a:r>
            <a:endParaRPr kumimoji="0" lang="en-IN" sz="3600" b="0" i="0" u="none" strike="noStrike" kern="1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Avanse Financial Services">
            <a:extLst>
              <a:ext uri="{FF2B5EF4-FFF2-40B4-BE49-F238E27FC236}">
                <a16:creationId xmlns:a16="http://schemas.microsoft.com/office/drawing/2014/main" id="{296F9D3D-43BB-66EC-AF8A-2ADF81914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4552C964-0C9B-8864-4014-07D7DF139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4998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8474" y="1322365"/>
            <a:ext cx="11943471" cy="4487593"/>
          </a:xfrm>
        </p:spPr>
        <p:txBody>
          <a:bodyPr rtlCol="0">
            <a:noAutofit/>
          </a:bodyPr>
          <a:lstStyle/>
          <a:p>
            <a:pPr algn="just"/>
            <a:br>
              <a:rPr lang="en-US" sz="3600" b="1" dirty="0">
                <a:effectLst/>
                <a:latin typeface="Gabriola" panose="04040605051002020D02" pitchFamily="82" charset="0"/>
                <a:ea typeface="Calibri" panose="020F0502020204030204" pitchFamily="34" charset="0"/>
                <a:cs typeface="Arial" panose="020B0604020202020204" pitchFamily="34" charset="0"/>
              </a:rPr>
            </a:br>
            <a:br>
              <a:rPr lang="en-US" sz="3600" b="1" dirty="0">
                <a:effectLst/>
                <a:latin typeface="Gabriola" panose="04040605051002020D02" pitchFamily="82" charset="0"/>
                <a:ea typeface="Calibri" panose="020F0502020204030204" pitchFamily="34" charset="0"/>
                <a:cs typeface="Arial" panose="020B0604020202020204" pitchFamily="34" charset="0"/>
              </a:rPr>
            </a:b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A Recent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S</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tudy by “</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CarbonBrief</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suggests that a Temperature </a:t>
            </a:r>
            <a:r>
              <a:rPr lang="en-US" sz="3600"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R</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ise of </a:t>
            </a:r>
            <a:r>
              <a:rPr lang="en-US" sz="36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1.5°C - 2°C </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could </a:t>
            </a:r>
            <a:r>
              <a:rPr lang="en-US" sz="3600"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Reduce Global GDP</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by Approximately </a:t>
            </a:r>
            <a:r>
              <a:rPr lang="en-US" sz="3600" b="1"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8% to 13%</a:t>
            </a:r>
            <a:r>
              <a:rPr lang="en-US" sz="3600" u="sng"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by the Year 2100</a:t>
            </a:r>
            <a:r>
              <a:rPr lang="en-US" sz="3600"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a:t>
            </a:r>
            <a:endParaRPr lang="en-US" altLang="en-US" sz="3600" dirty="0">
              <a:solidFill>
                <a:schemeClr val="tx1">
                  <a:lumMod val="95000"/>
                  <a:lumOff val="5000"/>
                </a:schemeClr>
              </a:solidFill>
              <a:latin typeface="Gabriola" panose="04040605051002020D02" pitchFamily="82" charset="0"/>
              <a:ea typeface="+mn-ea"/>
              <a:cs typeface="Arial" panose="020B0604020202020204" pitchFamily="34" charset="0"/>
            </a:endParaRPr>
          </a:p>
        </p:txBody>
      </p:sp>
      <p:sp>
        <p:nvSpPr>
          <p:cNvPr id="3" name="TextBox 2">
            <a:extLst>
              <a:ext uri="{FF2B5EF4-FFF2-40B4-BE49-F238E27FC236}">
                <a16:creationId xmlns:a16="http://schemas.microsoft.com/office/drawing/2014/main" id="{AA4F1DAB-EF6F-F9FE-8BB9-4623459F556C}"/>
              </a:ext>
            </a:extLst>
          </p:cNvPr>
          <p:cNvSpPr txBox="1"/>
          <p:nvPr/>
        </p:nvSpPr>
        <p:spPr>
          <a:xfrm>
            <a:off x="2278966" y="427279"/>
            <a:ext cx="74207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‘Paris Climate Agreement’</a:t>
            </a:r>
            <a:endParaRPr kumimoji="0" lang="en-IN" sz="3600" b="0" i="0" u="none" strike="noStrike" kern="1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Avanse Financial Services">
            <a:extLst>
              <a:ext uri="{FF2B5EF4-FFF2-40B4-BE49-F238E27FC236}">
                <a16:creationId xmlns:a16="http://schemas.microsoft.com/office/drawing/2014/main" id="{78692AC6-EB3C-40DB-C14B-D1FA59C13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7BCF52E7-2DA4-B39A-8ED9-CD6830FFA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2092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79809"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Extreme Weather Events</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(Tropical Cyclones / Typhoons)</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46D8AFF5-25AD-593D-F390-50F2E7717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74600EA-CB30-CB9B-9924-00FA70EE98FB}"/>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FDA868EF-08EA-A76C-7E03-C995AC330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77554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2" name="Picture 2" descr="Typhoon, Cyclone or Hurricane? Different Names for the Same Storms - The  New York Times">
            <a:extLst>
              <a:ext uri="{FF2B5EF4-FFF2-40B4-BE49-F238E27FC236}">
                <a16:creationId xmlns:a16="http://schemas.microsoft.com/office/drawing/2014/main" id="{83072F27-1A80-9F9F-8300-7F7D49405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262" y="1037553"/>
            <a:ext cx="9411286" cy="4712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vanse Financial Services">
            <a:extLst>
              <a:ext uri="{FF2B5EF4-FFF2-40B4-BE49-F238E27FC236}">
                <a16:creationId xmlns:a16="http://schemas.microsoft.com/office/drawing/2014/main" id="{27475482-98A3-DE38-0686-978EDEA52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FDD0CC8-3A05-A7C6-ED02-3F8A304D6415}"/>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10E548AF-61B7-CB29-06DE-CFC2B9B53C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22817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64215"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Extreme Weather Events</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(Winter Storms)</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70E8B630-5DED-C6DF-CA4D-64C50929B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DBCA116-702B-F8BC-5B07-B1665E2A702D}"/>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DC8DE38E-80B8-4412-A870-64391FE39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83898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6052D-2B98-A601-1067-CF5844A16DD7}"/>
              </a:ext>
            </a:extLst>
          </p:cNvPr>
          <p:cNvPicPr>
            <a:picLocks noChangeAspect="1"/>
          </p:cNvPicPr>
          <p:nvPr/>
        </p:nvPicPr>
        <p:blipFill>
          <a:blip r:embed="rId3"/>
          <a:stretch>
            <a:fillRect/>
          </a:stretch>
        </p:blipFill>
        <p:spPr>
          <a:xfrm>
            <a:off x="1541220" y="814314"/>
            <a:ext cx="9383152" cy="5331656"/>
          </a:xfrm>
          <a:prstGeom prst="rect">
            <a:avLst/>
          </a:prstGeom>
        </p:spPr>
      </p:pic>
      <p:pic>
        <p:nvPicPr>
          <p:cNvPr id="2" name="Picture 2" descr="Avanse Financial Services">
            <a:extLst>
              <a:ext uri="{FF2B5EF4-FFF2-40B4-BE49-F238E27FC236}">
                <a16:creationId xmlns:a16="http://schemas.microsoft.com/office/drawing/2014/main" id="{8332AF27-4100-0179-2E35-58A4C49D6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9071" y="131960"/>
            <a:ext cx="1022252" cy="62943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8D886753-E0AB-F984-E207-7191F38C79A2}"/>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C8A976F7-4972-9F27-FA41-4FBA41FA6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25166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895403"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Extreme Weather Events</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a:t>
            </a:r>
            <a:r>
              <a:rPr lang="en-IN" sz="2400" dirty="0">
                <a:latin typeface="Gabriola" panose="04040605051002020D02" pitchFamily="82" charset="0"/>
                <a:ea typeface="Calibri" panose="020F0502020204030204" pitchFamily="34" charset="0"/>
                <a:cs typeface="Arial" panose="020B0604020202020204" pitchFamily="34" charset="0"/>
              </a:rPr>
              <a:t>Floods</a:t>
            </a:r>
            <a:r>
              <a:rPr lang="en-IN" sz="2400" dirty="0">
                <a:effectLst/>
                <a:latin typeface="Gabriola" panose="04040605051002020D02" pitchFamily="82" charset="0"/>
                <a:ea typeface="Calibri" panose="020F0502020204030204" pitchFamily="34" charset="0"/>
                <a:cs typeface="Arial" panose="020B0604020202020204" pitchFamily="34" charset="0"/>
              </a:rPr>
              <a:t>)</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32146DCE-5283-985F-4A90-0C1A1EDE8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A4FCC69-594D-B0DC-DEC4-9D8A029DBF99}"/>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8BEF7910-3FAF-D332-70E7-E3079764F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17892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F7881-BCE8-DAAE-5E2A-D350EA9BB4BE}"/>
              </a:ext>
            </a:extLst>
          </p:cNvPr>
          <p:cNvPicPr>
            <a:picLocks noChangeAspect="1"/>
          </p:cNvPicPr>
          <p:nvPr/>
        </p:nvPicPr>
        <p:blipFill>
          <a:blip r:embed="rId3"/>
          <a:stretch>
            <a:fillRect/>
          </a:stretch>
        </p:blipFill>
        <p:spPr>
          <a:xfrm>
            <a:off x="1590805" y="1186531"/>
            <a:ext cx="8935946" cy="4600135"/>
          </a:xfrm>
          <a:prstGeom prst="rect">
            <a:avLst/>
          </a:prstGeom>
        </p:spPr>
      </p:pic>
      <p:pic>
        <p:nvPicPr>
          <p:cNvPr id="3" name="Picture 2" descr="Avanse Financial Services">
            <a:extLst>
              <a:ext uri="{FF2B5EF4-FFF2-40B4-BE49-F238E27FC236}">
                <a16:creationId xmlns:a16="http://schemas.microsoft.com/office/drawing/2014/main" id="{60578821-625F-D7E5-26DF-E3FA69564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45C68523-6C08-5963-1F49-66AC8EABB939}"/>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885574F0-F497-92A7-706D-21A1E2D4A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19514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vanse Financial Services">
            <a:extLst>
              <a:ext uri="{FF2B5EF4-FFF2-40B4-BE49-F238E27FC236}">
                <a16:creationId xmlns:a16="http://schemas.microsoft.com/office/drawing/2014/main" id="{678E584A-D919-A033-669E-B870386CA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DE76A6-0760-6432-5823-2B1766276044}"/>
              </a:ext>
            </a:extLst>
          </p:cNvPr>
          <p:cNvSpPr txBox="1"/>
          <p:nvPr/>
        </p:nvSpPr>
        <p:spPr>
          <a:xfrm>
            <a:off x="1237957" y="2332316"/>
            <a:ext cx="9748911" cy="2465611"/>
          </a:xfrm>
          <a:prstGeom prst="rect">
            <a:avLst/>
          </a:prstGeom>
          <a:noFill/>
        </p:spPr>
        <p:txBody>
          <a:bodyPr wrap="square">
            <a:spAutoFit/>
          </a:bodyPr>
          <a:lstStyle/>
          <a:p>
            <a:pPr algn="ctr">
              <a:lnSpc>
                <a:spcPct val="107000"/>
              </a:lnSpc>
              <a:spcAft>
                <a:spcPts val="800"/>
              </a:spcAft>
            </a:pPr>
            <a:r>
              <a:rPr lang="en-IN" sz="3200" b="1" kern="100" dirty="0">
                <a:solidFill>
                  <a:schemeClr val="tx1">
                    <a:lumMod val="95000"/>
                    <a:lumOff val="5000"/>
                  </a:schemeClr>
                </a:solidFill>
                <a:effectLst/>
                <a:latin typeface="+mj-lt"/>
                <a:ea typeface="Calibri" panose="020F0502020204030204" pitchFamily="34" charset="0"/>
                <a:cs typeface="Times New Roman" panose="02020603050405020304" pitchFamily="18" charset="0"/>
              </a:rPr>
              <a:t>Dubai -  City of Gold</a:t>
            </a:r>
          </a:p>
          <a:p>
            <a:pPr algn="ctr">
              <a:lnSpc>
                <a:spcPct val="107000"/>
              </a:lnSpc>
              <a:spcAft>
                <a:spcPts val="800"/>
              </a:spcAft>
            </a:pPr>
            <a:r>
              <a:rPr lang="en-IN" sz="3200" b="1" kern="100" dirty="0">
                <a:solidFill>
                  <a:schemeClr val="tx1">
                    <a:lumMod val="95000"/>
                    <a:lumOff val="5000"/>
                  </a:schemeClr>
                </a:solidFill>
                <a:effectLst/>
                <a:latin typeface="+mj-lt"/>
                <a:ea typeface="Calibri" panose="020F0502020204030204" pitchFamily="34" charset="0"/>
                <a:cs typeface="Times New Roman" panose="02020603050405020304" pitchFamily="18" charset="0"/>
              </a:rPr>
              <a:t>Rain Havoc</a:t>
            </a:r>
          </a:p>
          <a:p>
            <a:pPr algn="ctr">
              <a:lnSpc>
                <a:spcPct val="107000"/>
              </a:lnSpc>
              <a:spcAft>
                <a:spcPts val="800"/>
              </a:spcAft>
            </a:pPr>
            <a:r>
              <a:rPr lang="en-IN" sz="3200" b="1" kern="100" dirty="0">
                <a:solidFill>
                  <a:schemeClr val="tx1">
                    <a:lumMod val="95000"/>
                    <a:lumOff val="5000"/>
                  </a:schemeClr>
                </a:solidFill>
                <a:effectLst/>
                <a:latin typeface="+mj-lt"/>
                <a:ea typeface="Calibri" panose="020F0502020204030204" pitchFamily="34" charset="0"/>
                <a:cs typeface="Times New Roman" panose="02020603050405020304" pitchFamily="18" charset="0"/>
              </a:rPr>
              <a:t>Cause for Heavy Rainfall</a:t>
            </a:r>
          </a:p>
          <a:p>
            <a:pPr algn="ctr">
              <a:lnSpc>
                <a:spcPct val="107000"/>
              </a:lnSpc>
              <a:spcAft>
                <a:spcPts val="800"/>
              </a:spcAft>
            </a:pPr>
            <a:r>
              <a:rPr lang="en-IN" sz="3200" b="1" kern="100" dirty="0">
                <a:solidFill>
                  <a:schemeClr val="tx1">
                    <a:lumMod val="95000"/>
                    <a:lumOff val="5000"/>
                  </a:schemeClr>
                </a:solidFill>
                <a:effectLst/>
                <a:latin typeface="+mj-lt"/>
                <a:ea typeface="Calibri" panose="020F0502020204030204" pitchFamily="34" charset="0"/>
                <a:cs typeface="Times New Roman" panose="02020603050405020304" pitchFamily="18" charset="0"/>
              </a:rPr>
              <a:t>Cloud Seeding or </a:t>
            </a:r>
            <a:r>
              <a:rPr lang="en-IN" sz="3200" b="1" u="sng" kern="100" dirty="0">
                <a:solidFill>
                  <a:schemeClr val="tx1">
                    <a:lumMod val="95000"/>
                    <a:lumOff val="5000"/>
                  </a:schemeClr>
                </a:solidFill>
                <a:effectLst/>
                <a:latin typeface="+mj-lt"/>
                <a:ea typeface="Calibri" panose="020F0502020204030204" pitchFamily="34" charset="0"/>
                <a:cs typeface="Times New Roman" panose="02020603050405020304" pitchFamily="18" charset="0"/>
              </a:rPr>
              <a:t>Climate Change</a:t>
            </a:r>
            <a:r>
              <a:rPr lang="en-IN" sz="3200" b="1" kern="100" dirty="0">
                <a:solidFill>
                  <a:schemeClr val="tx1">
                    <a:lumMod val="95000"/>
                    <a:lumOff val="5000"/>
                  </a:schemeClr>
                </a:solidFill>
                <a:effectLst/>
                <a:latin typeface="+mj-lt"/>
                <a:ea typeface="Calibri" panose="020F0502020204030204" pitchFamily="34" charset="0"/>
                <a:cs typeface="Times New Roman" panose="02020603050405020304" pitchFamily="18" charset="0"/>
              </a:rPr>
              <a:t> – Experts Say</a:t>
            </a:r>
          </a:p>
        </p:txBody>
      </p:sp>
      <p:sp>
        <p:nvSpPr>
          <p:cNvPr id="2" name="Title 2">
            <a:extLst>
              <a:ext uri="{FF2B5EF4-FFF2-40B4-BE49-F238E27FC236}">
                <a16:creationId xmlns:a16="http://schemas.microsoft.com/office/drawing/2014/main" id="{E103EB37-A176-2677-E2E4-D898AB27A585}"/>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47FA9FEC-E338-D370-42E0-C914B93BE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88206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93876"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Extreme Weather Events</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(Heat Waves)</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F10B5D51-F38B-0AFF-AF67-BCE13941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E720ACB-27E5-35A4-BF62-E973C323D114}"/>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FEA83EFB-5973-253B-2A8E-729EE545D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593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CAFBFD-7B2B-7AE5-193C-EC980AA0ED72}"/>
              </a:ext>
            </a:extLst>
          </p:cNvPr>
          <p:cNvPicPr>
            <a:picLocks noChangeAspect="1"/>
          </p:cNvPicPr>
          <p:nvPr/>
        </p:nvPicPr>
        <p:blipFill>
          <a:blip r:embed="rId3"/>
          <a:stretch>
            <a:fillRect/>
          </a:stretch>
        </p:blipFill>
        <p:spPr>
          <a:xfrm>
            <a:off x="927086" y="734750"/>
            <a:ext cx="10457204" cy="5375617"/>
          </a:xfrm>
          <a:prstGeom prst="rect">
            <a:avLst/>
          </a:prstGeom>
        </p:spPr>
      </p:pic>
      <p:pic>
        <p:nvPicPr>
          <p:cNvPr id="3" name="Picture 2" descr="Avanse Financial Services">
            <a:extLst>
              <a:ext uri="{FF2B5EF4-FFF2-40B4-BE49-F238E27FC236}">
                <a16:creationId xmlns:a16="http://schemas.microsoft.com/office/drawing/2014/main" id="{5C5AC60C-0B2D-4B53-9879-41C4BCB39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883" y="89755"/>
            <a:ext cx="937846" cy="5774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9E81F9B9-D2AC-4B76-E5E5-153E0B32B853}"/>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46B2618B-53E3-6AF2-78DA-7D01EEB89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2777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886180"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Extreme Weather Events</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(Droughts)</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CC473392-CD01-BD21-CDB3-4F008877A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849D3A8-5B03-B01D-8D09-342DED20D31F}"/>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7BB45F64-E339-8C33-1724-728D82622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011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B3736B-9417-8470-34D3-F02880C21F81}"/>
              </a:ext>
            </a:extLst>
          </p:cNvPr>
          <p:cNvPicPr>
            <a:picLocks noChangeAspect="1"/>
          </p:cNvPicPr>
          <p:nvPr/>
        </p:nvPicPr>
        <p:blipFill>
          <a:blip r:embed="rId3"/>
          <a:stretch>
            <a:fillRect/>
          </a:stretch>
        </p:blipFill>
        <p:spPr>
          <a:xfrm>
            <a:off x="1195754" y="783648"/>
            <a:ext cx="9763755" cy="5248275"/>
          </a:xfrm>
          <a:prstGeom prst="rect">
            <a:avLst/>
          </a:prstGeom>
        </p:spPr>
      </p:pic>
      <p:pic>
        <p:nvPicPr>
          <p:cNvPr id="2" name="Picture 2" descr="Avanse Financial Services">
            <a:extLst>
              <a:ext uri="{FF2B5EF4-FFF2-40B4-BE49-F238E27FC236}">
                <a16:creationId xmlns:a16="http://schemas.microsoft.com/office/drawing/2014/main" id="{5E43D9CC-8806-201C-FE62-0303511EE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5679" y="131959"/>
            <a:ext cx="895643" cy="55147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8DAD465E-52D5-5836-734B-638290B5DAB6}"/>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B3271D3F-13D3-8E02-079C-645E924B8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78456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25011"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Extreme Weather Events</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(Hailstorms)</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F796EF2F-C5ED-4587-9A5E-2BE1BCBF0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E76D675-75A6-D5FF-2C89-00884DAE1AB6}"/>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7DBFAB74-66CA-ECC4-7ACA-28E22BAE8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39707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0AC2D-EFA7-D43C-4895-DDEBFF977673}"/>
              </a:ext>
            </a:extLst>
          </p:cNvPr>
          <p:cNvPicPr>
            <a:picLocks noChangeAspect="1"/>
          </p:cNvPicPr>
          <p:nvPr/>
        </p:nvPicPr>
        <p:blipFill>
          <a:blip r:embed="rId3"/>
          <a:stretch>
            <a:fillRect/>
          </a:stretch>
        </p:blipFill>
        <p:spPr>
          <a:xfrm>
            <a:off x="1397546" y="733521"/>
            <a:ext cx="9326880" cy="5714560"/>
          </a:xfrm>
          <a:prstGeom prst="rect">
            <a:avLst/>
          </a:prstGeom>
        </p:spPr>
      </p:pic>
      <p:pic>
        <p:nvPicPr>
          <p:cNvPr id="2" name="Picture 2" descr="Avanse Financial Services">
            <a:extLst>
              <a:ext uri="{FF2B5EF4-FFF2-40B4-BE49-F238E27FC236}">
                <a16:creationId xmlns:a16="http://schemas.microsoft.com/office/drawing/2014/main" id="{BD2AB294-D831-A72E-2A63-EBC8CD09D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6867" y="131960"/>
            <a:ext cx="1064455" cy="65541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64922E06-1721-2094-14B8-F376A37E2D8F}"/>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E6055FED-9A9C-D684-3FBA-8A6EF5F89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26400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36079" y="2760759"/>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Extreme Weather Events</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(Wildfires)</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1DD87F96-18C0-D7B1-8D60-B4D990932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F39E45-64B5-EB2C-F883-964284A53304}"/>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76ADB755-0F6C-FAE4-FF96-8D78A561E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77754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A8F5E1-5144-77C1-E361-52CFC3302308}"/>
              </a:ext>
            </a:extLst>
          </p:cNvPr>
          <p:cNvPicPr>
            <a:picLocks noChangeAspect="1"/>
          </p:cNvPicPr>
          <p:nvPr/>
        </p:nvPicPr>
        <p:blipFill>
          <a:blip r:embed="rId3"/>
          <a:stretch>
            <a:fillRect/>
          </a:stretch>
        </p:blipFill>
        <p:spPr>
          <a:xfrm>
            <a:off x="1252025" y="787790"/>
            <a:ext cx="9665204" cy="5359791"/>
          </a:xfrm>
          <a:prstGeom prst="rect">
            <a:avLst/>
          </a:prstGeom>
        </p:spPr>
      </p:pic>
      <p:pic>
        <p:nvPicPr>
          <p:cNvPr id="3" name="Picture 2" descr="Avanse Financial Services">
            <a:extLst>
              <a:ext uri="{FF2B5EF4-FFF2-40B4-BE49-F238E27FC236}">
                <a16:creationId xmlns:a16="http://schemas.microsoft.com/office/drawing/2014/main" id="{6C7AA249-BA1F-BC43-0537-128321563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477" y="131959"/>
            <a:ext cx="937846" cy="5774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A67C576-64B8-0383-D004-C07FFBC4B332}"/>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F860D11D-A4A9-4B51-0460-BC5190954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54681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50148"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Ecosystem Pollution</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(Soil Pollution and Degradation)</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FD00F25E-34E5-64A8-0BAC-3A41B25C8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F328836-9332-238B-F411-FF23DE2EC88A}"/>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08A4E421-A1D2-B287-EC62-3BAFB8D2A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76625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0" name="Picture 2" descr="FAQs about Soils Pollution and Degradation – SGK-Planet">
            <a:extLst>
              <a:ext uri="{FF2B5EF4-FFF2-40B4-BE49-F238E27FC236}">
                <a16:creationId xmlns:a16="http://schemas.microsoft.com/office/drawing/2014/main" id="{FA12686F-E31F-1F68-5AF1-E04EE69F2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634" y="948248"/>
            <a:ext cx="9678571" cy="53822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vanse Financial Services">
            <a:extLst>
              <a:ext uri="{FF2B5EF4-FFF2-40B4-BE49-F238E27FC236}">
                <a16:creationId xmlns:a16="http://schemas.microsoft.com/office/drawing/2014/main" id="{9EDD4F88-BA21-BCD0-FAC1-BD02DB6D8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7421" y="103824"/>
            <a:ext cx="960173" cy="59120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2AAF8F-0376-312F-2372-9DB23878C3F9}"/>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2901BA93-FC3A-AE90-90A4-DFB9B6A26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79271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vanse Financial Services">
            <a:extLst>
              <a:ext uri="{FF2B5EF4-FFF2-40B4-BE49-F238E27FC236}">
                <a16:creationId xmlns:a16="http://schemas.microsoft.com/office/drawing/2014/main" id="{678E584A-D919-A033-669E-B870386CA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hicles drive on a flooded road during torrential rain in the Gulf Emirate of Dubai on April 16, 2024. Torrential rains and high winds lashed parts...">
            <a:extLst>
              <a:ext uri="{FF2B5EF4-FFF2-40B4-BE49-F238E27FC236}">
                <a16:creationId xmlns:a16="http://schemas.microsoft.com/office/drawing/2014/main" id="{86FB4407-7479-8BE3-0F6C-40979657D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695" y="1485900"/>
            <a:ext cx="7315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94B565-9158-7AF3-246B-9770871F40B4}"/>
              </a:ext>
            </a:extLst>
          </p:cNvPr>
          <p:cNvSpPr txBox="1"/>
          <p:nvPr/>
        </p:nvSpPr>
        <p:spPr>
          <a:xfrm>
            <a:off x="2067950" y="793039"/>
            <a:ext cx="7498080" cy="446276"/>
          </a:xfrm>
          <a:prstGeom prst="rect">
            <a:avLst/>
          </a:prstGeom>
          <a:noFill/>
        </p:spPr>
        <p:txBody>
          <a:bodyPr wrap="square">
            <a:spAutoFit/>
          </a:bodyPr>
          <a:lstStyle/>
          <a:p>
            <a:r>
              <a:rPr lang="en-US" sz="2300" b="1" dirty="0"/>
              <a:t>Record Rainfall in Dubai. Blame Climate Change, Not Cloud Seeding</a:t>
            </a:r>
            <a:endParaRPr lang="en-IN" sz="2300" b="1" dirty="0"/>
          </a:p>
        </p:txBody>
      </p:sp>
      <p:sp>
        <p:nvSpPr>
          <p:cNvPr id="5" name="Title 2">
            <a:extLst>
              <a:ext uri="{FF2B5EF4-FFF2-40B4-BE49-F238E27FC236}">
                <a16:creationId xmlns:a16="http://schemas.microsoft.com/office/drawing/2014/main" id="{A537F79B-2D69-E16C-BC17-2795CAB3F016}"/>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7" name="Picture 2" descr="Let's work hard to make all our dreams for our nation a reality with our  efforts #happyindependencedayindia🇮🇳 | Instagram">
            <a:extLst>
              <a:ext uri="{FF2B5EF4-FFF2-40B4-BE49-F238E27FC236}">
                <a16:creationId xmlns:a16="http://schemas.microsoft.com/office/drawing/2014/main" id="{D4323981-BB0C-E7FD-7AA8-84F985CE0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46927"/>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92349"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Ecosystem Pollution</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(Air Pollution)</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A2E769D3-B55B-C5DE-35B6-835CE1D45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9DB408B-60C8-58DD-0454-ABEE25C3F6A4}"/>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1667DA3F-0E21-2271-88D0-C76A0D674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29031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D13A6-7AD4-CFA7-3920-FBAF21CC163B}"/>
              </a:ext>
            </a:extLst>
          </p:cNvPr>
          <p:cNvPicPr>
            <a:picLocks noChangeAspect="1"/>
          </p:cNvPicPr>
          <p:nvPr/>
        </p:nvPicPr>
        <p:blipFill>
          <a:blip r:embed="rId3"/>
          <a:stretch>
            <a:fillRect/>
          </a:stretch>
        </p:blipFill>
        <p:spPr>
          <a:xfrm>
            <a:off x="1336432" y="872197"/>
            <a:ext cx="9663918" cy="5528603"/>
          </a:xfrm>
          <a:prstGeom prst="rect">
            <a:avLst/>
          </a:prstGeom>
        </p:spPr>
      </p:pic>
      <p:pic>
        <p:nvPicPr>
          <p:cNvPr id="3" name="Picture 2" descr="Avanse Financial Services">
            <a:extLst>
              <a:ext uri="{FF2B5EF4-FFF2-40B4-BE49-F238E27FC236}">
                <a16:creationId xmlns:a16="http://schemas.microsoft.com/office/drawing/2014/main" id="{804E75A2-DC14-37C1-A8E5-76873D8F1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429" y="131960"/>
            <a:ext cx="950893" cy="5854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DEEF2D03-F181-FEB0-66CF-78FA3D6203ED}"/>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8D56F6A7-829B-19CF-5ADA-60E9CEAE1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328601"/>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65739"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Ecosystem Pollution</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(Water Pollution)</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B826EEBB-4093-5016-4B1C-3C44E3739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FA21545-89A5-B97A-5188-18914C6A4E07}"/>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E9EE3A70-D63E-1DA9-1E6B-72E4A45CC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3698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E61A9-3E1B-A682-AC99-15F6A83D3FC8}"/>
              </a:ext>
            </a:extLst>
          </p:cNvPr>
          <p:cNvPicPr>
            <a:picLocks noChangeAspect="1"/>
          </p:cNvPicPr>
          <p:nvPr/>
        </p:nvPicPr>
        <p:blipFill>
          <a:blip r:embed="rId3"/>
          <a:stretch>
            <a:fillRect/>
          </a:stretch>
        </p:blipFill>
        <p:spPr>
          <a:xfrm>
            <a:off x="1223889" y="900330"/>
            <a:ext cx="9748911" cy="5486399"/>
          </a:xfrm>
          <a:prstGeom prst="rect">
            <a:avLst/>
          </a:prstGeom>
        </p:spPr>
      </p:pic>
      <p:pic>
        <p:nvPicPr>
          <p:cNvPr id="2" name="Picture 2" descr="Avanse Financial Services">
            <a:extLst>
              <a:ext uri="{FF2B5EF4-FFF2-40B4-BE49-F238E27FC236}">
                <a16:creationId xmlns:a16="http://schemas.microsoft.com/office/drawing/2014/main" id="{80C9380C-0FD6-169F-2C74-F568B4282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431" y="131959"/>
            <a:ext cx="950891" cy="58549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1EEB6095-8F33-C042-4321-F3B538E2B27B}"/>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9BD96323-26CE-8641-205E-5B21FD2B7B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52250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92350" y="2732623"/>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Ecosystem Pollution</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(Marine Pollution)</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6F770EB5-A2B6-7904-2BD3-1501F8544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ABB1339-DB35-22E9-DD35-E26D223DAAB9}"/>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EB03A36D-7F60-00D1-09FD-50326355A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90080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2" name="Picture 2" descr="The ocean is everyone's business | GEF">
            <a:extLst>
              <a:ext uri="{FF2B5EF4-FFF2-40B4-BE49-F238E27FC236}">
                <a16:creationId xmlns:a16="http://schemas.microsoft.com/office/drawing/2014/main" id="{6B6B162C-6A61-4683-CE80-D02356126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745" y="926561"/>
            <a:ext cx="8781024" cy="49959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vanse Financial Services">
            <a:extLst>
              <a:ext uri="{FF2B5EF4-FFF2-40B4-BE49-F238E27FC236}">
                <a16:creationId xmlns:a16="http://schemas.microsoft.com/office/drawing/2014/main" id="{0A08D575-42F9-A491-A6C5-7FD76E3218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966F88A-581A-9CBB-3478-156F627FF61D}"/>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7AE29177-1BFF-B2B5-5417-F8BF1DA5F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0877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64214" y="2732623"/>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Ecosystem Pollution</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(Environmental Accidents)</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4C995B73-027D-9127-8FD3-F38EF952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854D61D-9A9E-6D3B-C669-85DB783E84B6}"/>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AC3A0133-7DB0-3C28-B844-D9FA62C25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41625"/>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057851-FBD4-A22A-A1FE-36F0A24054A8}"/>
              </a:ext>
            </a:extLst>
          </p:cNvPr>
          <p:cNvPicPr>
            <a:picLocks noChangeAspect="1"/>
          </p:cNvPicPr>
          <p:nvPr/>
        </p:nvPicPr>
        <p:blipFill>
          <a:blip r:embed="rId3"/>
          <a:stretch>
            <a:fillRect/>
          </a:stretch>
        </p:blipFill>
        <p:spPr>
          <a:xfrm>
            <a:off x="1181687" y="886266"/>
            <a:ext cx="9959925" cy="5430129"/>
          </a:xfrm>
          <a:prstGeom prst="rect">
            <a:avLst/>
          </a:prstGeom>
        </p:spPr>
      </p:pic>
      <p:pic>
        <p:nvPicPr>
          <p:cNvPr id="3" name="Picture 2" descr="Avanse Financial Services">
            <a:extLst>
              <a:ext uri="{FF2B5EF4-FFF2-40B4-BE49-F238E27FC236}">
                <a16:creationId xmlns:a16="http://schemas.microsoft.com/office/drawing/2014/main" id="{E77C8CE6-13B4-A6A7-32C9-81A3FA5A3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4663" y="131959"/>
            <a:ext cx="836659" cy="5151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659E7A67-D597-CA9A-F8F4-C5C82FA1D43E}"/>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0D07ABEF-785B-D145-D612-C6AC70F12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9296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93876" y="2732623"/>
            <a:ext cx="10287175" cy="2795980"/>
          </a:xfrm>
        </p:spPr>
        <p:txBody>
          <a:bodyPr rtlCol="0">
            <a:noAutofit/>
          </a:bodyPr>
          <a:lstStyle/>
          <a:p>
            <a:pPr algn="ctr">
              <a:lnSpc>
                <a:spcPct val="107000"/>
              </a:lnSpc>
              <a:spcAft>
                <a:spcPts val="800"/>
              </a:spcAft>
            </a:pPr>
            <a:r>
              <a:rPr lang="en-IN" sz="4500" b="1" dirty="0">
                <a:latin typeface="Gabriola" panose="04040605051002020D02" pitchFamily="82" charset="0"/>
                <a:ea typeface="Calibri" panose="020F0502020204030204" pitchFamily="34" charset="0"/>
                <a:cs typeface="Arial" panose="020B0604020202020204" pitchFamily="34" charset="0"/>
              </a:rPr>
              <a:t>Sea-level Rise</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(Chronic Sea-level Rise or Sea Surges)</a:t>
            </a:r>
            <a:br>
              <a:rPr lang="en-IN" sz="2400" dirty="0">
                <a:effectLst/>
                <a:latin typeface="Gabriola" panose="04040605051002020D02" pitchFamily="82" charset="0"/>
                <a:ea typeface="Calibri" panose="020F0502020204030204" pitchFamily="34" charset="0"/>
                <a:cs typeface="Arial" panose="020B0604020202020204" pitchFamily="34" charset="0"/>
              </a:rPr>
            </a:b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0769C461-C28E-BBB7-59FA-1C976D84B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8904904-BAC6-6BC2-DEFC-556FF7222F6C}"/>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9510E90B-12FC-1CCD-6585-8F05F1872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976218"/>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8FC69-B068-07DF-1DD7-ECB1D72B1BCB}"/>
              </a:ext>
            </a:extLst>
          </p:cNvPr>
          <p:cNvPicPr>
            <a:picLocks noChangeAspect="1"/>
          </p:cNvPicPr>
          <p:nvPr/>
        </p:nvPicPr>
        <p:blipFill>
          <a:blip r:embed="rId3"/>
          <a:stretch>
            <a:fillRect/>
          </a:stretch>
        </p:blipFill>
        <p:spPr>
          <a:xfrm>
            <a:off x="1167618" y="759653"/>
            <a:ext cx="10072466" cy="5698339"/>
          </a:xfrm>
          <a:prstGeom prst="rect">
            <a:avLst/>
          </a:prstGeom>
        </p:spPr>
      </p:pic>
      <p:pic>
        <p:nvPicPr>
          <p:cNvPr id="2" name="Picture 2" descr="Avanse Financial Services">
            <a:extLst>
              <a:ext uri="{FF2B5EF4-FFF2-40B4-BE49-F238E27FC236}">
                <a16:creationId xmlns:a16="http://schemas.microsoft.com/office/drawing/2014/main" id="{F12F592E-BCE1-6BB2-5100-344DE98B7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0423" y="75687"/>
            <a:ext cx="811239" cy="49950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E17C79A2-5390-0DA8-C1F4-DFDB9BE30ED4}"/>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72FA900D-762C-198D-E1F0-DEFC6C93C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37398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vanse Financial Services">
            <a:extLst>
              <a:ext uri="{FF2B5EF4-FFF2-40B4-BE49-F238E27FC236}">
                <a16:creationId xmlns:a16="http://schemas.microsoft.com/office/drawing/2014/main" id="{678E584A-D919-A033-669E-B870386CA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hicles sit abandoned in floodwaters covering a road in Dubai, UAE">
            <a:extLst>
              <a:ext uri="{FF2B5EF4-FFF2-40B4-BE49-F238E27FC236}">
                <a16:creationId xmlns:a16="http://schemas.microsoft.com/office/drawing/2014/main" id="{662416FB-717B-7064-2568-6353F8C20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003" y="1422697"/>
            <a:ext cx="8117059" cy="49218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F5D842-0760-6404-9BC0-2CE191FBA9E1}"/>
              </a:ext>
            </a:extLst>
          </p:cNvPr>
          <p:cNvSpPr txBox="1"/>
          <p:nvPr/>
        </p:nvSpPr>
        <p:spPr>
          <a:xfrm>
            <a:off x="2672861" y="863377"/>
            <a:ext cx="6105378" cy="507831"/>
          </a:xfrm>
          <a:prstGeom prst="rect">
            <a:avLst/>
          </a:prstGeom>
          <a:noFill/>
        </p:spPr>
        <p:txBody>
          <a:bodyPr wrap="square">
            <a:spAutoFit/>
          </a:bodyPr>
          <a:lstStyle/>
          <a:p>
            <a:pPr algn="ctr"/>
            <a:r>
              <a:rPr lang="en-US" sz="2700" b="1" i="0" dirty="0">
                <a:effectLst/>
                <a:highlight>
                  <a:srgbClr val="FFFFFF"/>
                </a:highlight>
                <a:latin typeface="Google Sans"/>
                <a:hlinkClick r:id="rId5"/>
              </a:rPr>
              <a:t>Heavy Rain </a:t>
            </a:r>
            <a:r>
              <a:rPr lang="en-US" sz="2700" b="1" dirty="0">
                <a:highlight>
                  <a:srgbClr val="FFFFFF"/>
                </a:highlight>
                <a:latin typeface="Google Sans"/>
                <a:hlinkClick r:id="rId5"/>
              </a:rPr>
              <a:t>L</a:t>
            </a:r>
            <a:r>
              <a:rPr lang="en-US" sz="2700" b="1" i="0" dirty="0">
                <a:effectLst/>
                <a:highlight>
                  <a:srgbClr val="FFFFFF"/>
                </a:highlight>
                <a:latin typeface="Google Sans"/>
                <a:hlinkClick r:id="rId5"/>
              </a:rPr>
              <a:t>eads to Floods in Dubai</a:t>
            </a:r>
          </a:p>
        </p:txBody>
      </p:sp>
      <p:sp>
        <p:nvSpPr>
          <p:cNvPr id="5" name="Title 2">
            <a:extLst>
              <a:ext uri="{FF2B5EF4-FFF2-40B4-BE49-F238E27FC236}">
                <a16:creationId xmlns:a16="http://schemas.microsoft.com/office/drawing/2014/main" id="{40FAF8D9-A0C9-4F8D-CF1A-3D1E695C8820}"/>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7" name="Picture 2" descr="Let's work hard to make all our dreams for our nation a reality with our  efforts #happyindependencedayindia🇮🇳 | Instagram">
            <a:extLst>
              <a:ext uri="{FF2B5EF4-FFF2-40B4-BE49-F238E27FC236}">
                <a16:creationId xmlns:a16="http://schemas.microsoft.com/office/drawing/2014/main" id="{B31A48F3-E943-599F-B8D5-387962387E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433761"/>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65742" y="2057372"/>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latin typeface="Gabriola" panose="04040605051002020D02" pitchFamily="82" charset="0"/>
                <a:ea typeface="Calibri" panose="020F0502020204030204" pitchFamily="34" charset="0"/>
                <a:cs typeface="Arial" panose="020B0604020202020204" pitchFamily="34" charset="0"/>
              </a:rPr>
              <a:t>Water Scarcity</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(Drought or Insufficient Supply for Increasing Demand)</a:t>
            </a:r>
            <a:br>
              <a:rPr lang="en-IN" sz="2400" dirty="0">
                <a:effectLst/>
                <a:latin typeface="Gabriola" panose="04040605051002020D02" pitchFamily="82" charset="0"/>
                <a:ea typeface="Calibri" panose="020F0502020204030204" pitchFamily="34" charset="0"/>
                <a:cs typeface="Arial" panose="020B0604020202020204" pitchFamily="34" charset="0"/>
              </a:rPr>
            </a:b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D4AC4BBB-9199-815A-1868-ED52E713A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625E970-CC4B-6958-2434-4B1C13B88869}"/>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6A6131B0-47C0-F9EC-C212-1CE4E0934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90518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C40FA-FBCD-4290-C5AB-CA848F56EEFD}"/>
              </a:ext>
            </a:extLst>
          </p:cNvPr>
          <p:cNvPicPr>
            <a:picLocks noChangeAspect="1"/>
          </p:cNvPicPr>
          <p:nvPr/>
        </p:nvPicPr>
        <p:blipFill>
          <a:blip r:embed="rId3"/>
          <a:stretch>
            <a:fillRect/>
          </a:stretch>
        </p:blipFill>
        <p:spPr>
          <a:xfrm>
            <a:off x="1463040" y="970670"/>
            <a:ext cx="9594165" cy="5401995"/>
          </a:xfrm>
          <a:prstGeom prst="rect">
            <a:avLst/>
          </a:prstGeom>
        </p:spPr>
      </p:pic>
      <p:pic>
        <p:nvPicPr>
          <p:cNvPr id="3" name="Picture 2" descr="Avanse Financial Services">
            <a:extLst>
              <a:ext uri="{FF2B5EF4-FFF2-40B4-BE49-F238E27FC236}">
                <a16:creationId xmlns:a16="http://schemas.microsoft.com/office/drawing/2014/main" id="{FB541C71-747C-BF77-42C3-C04BCACAB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7545" y="75687"/>
            <a:ext cx="994118" cy="6121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DC8FABAE-3D72-DF00-D2AE-EA1B6D94AE4E}"/>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C10862B5-4BAE-3392-1E05-14BB868AF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653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120484" y="2127711"/>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latin typeface="Gabriola" panose="04040605051002020D02" pitchFamily="82" charset="0"/>
                <a:ea typeface="Calibri" panose="020F0502020204030204" pitchFamily="34" charset="0"/>
                <a:cs typeface="Arial" panose="020B0604020202020204" pitchFamily="34" charset="0"/>
              </a:rPr>
              <a:t>Deforestation</a:t>
            </a:r>
            <a:br>
              <a:rPr lang="en-IN" sz="4500" b="1" dirty="0">
                <a:effectLst/>
                <a:latin typeface="Gabriola" panose="04040605051002020D02" pitchFamily="82" charset="0"/>
                <a:ea typeface="Calibri" panose="020F0502020204030204" pitchFamily="34" charset="0"/>
                <a:cs typeface="Arial" panose="020B0604020202020204" pitchFamily="34" charset="0"/>
              </a:rPr>
            </a:br>
            <a:endParaRPr lang="en-US" altLang="en-US" sz="45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36552F23-9EE5-EF3D-DABC-620CBBEAC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728FAF2-A4DE-FBBD-601E-3A50B82937AA}"/>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B07D2323-9966-5687-D299-442D35837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443513"/>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040F4-E61F-FBB4-FD7E-8A7EE19C194D}"/>
              </a:ext>
            </a:extLst>
          </p:cNvPr>
          <p:cNvPicPr>
            <a:picLocks noChangeAspect="1"/>
          </p:cNvPicPr>
          <p:nvPr/>
        </p:nvPicPr>
        <p:blipFill>
          <a:blip r:embed="rId3"/>
          <a:stretch>
            <a:fillRect/>
          </a:stretch>
        </p:blipFill>
        <p:spPr>
          <a:xfrm>
            <a:off x="1237956" y="844062"/>
            <a:ext cx="9973994" cy="5317588"/>
          </a:xfrm>
          <a:prstGeom prst="rect">
            <a:avLst/>
          </a:prstGeom>
        </p:spPr>
      </p:pic>
      <p:pic>
        <p:nvPicPr>
          <p:cNvPr id="2" name="Picture 2" descr="Avanse Financial Services">
            <a:extLst>
              <a:ext uri="{FF2B5EF4-FFF2-40B4-BE49-F238E27FC236}">
                <a16:creationId xmlns:a16="http://schemas.microsoft.com/office/drawing/2014/main" id="{CE792B69-999D-D917-F263-5A44F37B1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4699" y="131959"/>
            <a:ext cx="916623" cy="56439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B32F9186-BE6A-3D2C-15A8-C6496751A9BC}"/>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4866945C-513B-BDA4-6CC2-A3BF96A383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5389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36080" y="2099575"/>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latin typeface="Gabriola" panose="04040605051002020D02" pitchFamily="82" charset="0"/>
                <a:ea typeface="Calibri" panose="020F0502020204030204" pitchFamily="34" charset="0"/>
                <a:cs typeface="Arial" panose="020B0604020202020204" pitchFamily="34" charset="0"/>
              </a:rPr>
              <a:t>Desertification</a:t>
            </a:r>
            <a:br>
              <a:rPr lang="en-IN" sz="4500" b="1" dirty="0">
                <a:latin typeface="Gabriola" panose="04040605051002020D02" pitchFamily="82" charset="0"/>
                <a:ea typeface="Calibri" panose="020F0502020204030204" pitchFamily="34" charset="0"/>
                <a:cs typeface="Arial" panose="020B0604020202020204" pitchFamily="34" charset="0"/>
              </a:rPr>
            </a:br>
            <a:endParaRPr lang="en-US" altLang="en-US" sz="4500" dirty="0">
              <a:solidFill>
                <a:srgbClr val="88A81D"/>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DEA58051-2546-C9F6-EDE6-60004A2D1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CC531B8-F8CB-CE6B-F833-761A408D7EA3}"/>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2674B2F7-3A49-752C-D175-A202A5C16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08442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What Is Desertification? Causes, Effects, And Solutions | Earth.Org">
            <a:extLst>
              <a:ext uri="{FF2B5EF4-FFF2-40B4-BE49-F238E27FC236}">
                <a16:creationId xmlns:a16="http://schemas.microsoft.com/office/drawing/2014/main" id="{DC14BD26-E2E6-0927-44A1-060D5ED52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077" y="1012873"/>
            <a:ext cx="9753600" cy="5190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vanse Financial Services">
            <a:extLst>
              <a:ext uri="{FF2B5EF4-FFF2-40B4-BE49-F238E27FC236}">
                <a16:creationId xmlns:a16="http://schemas.microsoft.com/office/drawing/2014/main" id="{DC0F77CC-6DC3-2CF8-861A-AD581DFBD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3210" y="61620"/>
            <a:ext cx="996588" cy="61362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6CDB7255-B60F-7EE6-3854-56FF27DCF177}"/>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6435C445-B56A-E0EA-BC09-EA46E5C1D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186855"/>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22012" y="2296524"/>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latin typeface="Gabriola" panose="04040605051002020D02" pitchFamily="82" charset="0"/>
                <a:ea typeface="Calibri" panose="020F0502020204030204" pitchFamily="34" charset="0"/>
                <a:cs typeface="Arial" panose="020B0604020202020204" pitchFamily="34" charset="0"/>
              </a:rPr>
              <a:t>Public Policy Change</a:t>
            </a:r>
            <a:br>
              <a:rPr lang="en-IN" sz="4500" b="1" dirty="0">
                <a:latin typeface="Gabriola" panose="04040605051002020D02" pitchFamily="82" charset="0"/>
                <a:ea typeface="Calibri" panose="020F0502020204030204" pitchFamily="34" charset="0"/>
                <a:cs typeface="Arial" panose="020B0604020202020204" pitchFamily="34" charset="0"/>
              </a:rPr>
            </a:br>
            <a:r>
              <a:rPr lang="en-IN" sz="2400" dirty="0">
                <a:latin typeface="Gabriola" panose="04040605051002020D02" pitchFamily="82" charset="0"/>
                <a:ea typeface="Calibri" panose="020F0502020204030204" pitchFamily="34" charset="0"/>
                <a:cs typeface="Arial" panose="020B0604020202020204" pitchFamily="34" charset="0"/>
              </a:rPr>
              <a:t>(Pollution Control Regulations</a:t>
            </a:r>
            <a:r>
              <a:rPr lang="en-IN" sz="2400" dirty="0">
                <a:effectLst/>
                <a:latin typeface="Gabriola" panose="04040605051002020D02" pitchFamily="82" charset="0"/>
                <a:ea typeface="Calibri" panose="020F0502020204030204" pitchFamily="34" charset="0"/>
                <a:cs typeface="Arial" panose="020B0604020202020204" pitchFamily="34" charset="0"/>
              </a:rPr>
              <a:t>)</a:t>
            </a:r>
            <a:br>
              <a:rPr lang="en-IN" sz="2400" dirty="0">
                <a:effectLst/>
                <a:latin typeface="Gabriola" panose="04040605051002020D02" pitchFamily="82" charset="0"/>
                <a:ea typeface="Calibri" panose="020F0502020204030204" pitchFamily="34" charset="0"/>
                <a:cs typeface="Arial" panose="020B0604020202020204" pitchFamily="34" charset="0"/>
              </a:rPr>
            </a:br>
            <a:br>
              <a:rPr lang="en-IN" sz="2400" dirty="0">
                <a:effectLst/>
                <a:latin typeface="Arial" panose="020B0604020202020204" pitchFamily="34" charset="0"/>
                <a:ea typeface="Calibri" panose="020F0502020204030204" pitchFamily="34" charset="0"/>
                <a:cs typeface="Arial" panose="020B0604020202020204" pitchFamily="34" charset="0"/>
              </a:rPr>
            </a:br>
            <a:endParaRPr lang="en-US" altLang="en-US" sz="2400" dirty="0">
              <a:solidFill>
                <a:srgbClr val="88A81D"/>
              </a:solidFill>
              <a:latin typeface="Arial" panose="020B0604020202020204" pitchFamily="34"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4A35B12A-4D44-AC1D-5803-CD0A1A4AD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FE5E413-99F6-204D-B9BE-970D59238F8A}"/>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A58DE4A8-CF52-E7AC-18FC-329A4058F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44635"/>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Air pollution control laws and regulations and Air Pollution Control …">
            <a:extLst>
              <a:ext uri="{FF2B5EF4-FFF2-40B4-BE49-F238E27FC236}">
                <a16:creationId xmlns:a16="http://schemas.microsoft.com/office/drawing/2014/main" id="{31613A49-3AED-1904-7F21-513922BFB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143" y="1026941"/>
            <a:ext cx="10255347" cy="51065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vanse Financial Services">
            <a:extLst>
              <a:ext uri="{FF2B5EF4-FFF2-40B4-BE49-F238E27FC236}">
                <a16:creationId xmlns:a16="http://schemas.microsoft.com/office/drawing/2014/main" id="{92DA2CCC-9CAC-6FDB-1944-32DB23AA1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15" y="131959"/>
            <a:ext cx="859507" cy="52922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9B8E63B-A256-F08B-F587-D9B32F8BA19E}"/>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6C259D14-FADB-170A-0197-A1BADC113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471915"/>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1022012" y="2296524"/>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US" sz="4800" b="1" dirty="0">
                <a:solidFill>
                  <a:srgbClr val="00B050"/>
                </a:solidFill>
                <a:latin typeface="+mn-lt"/>
              </a:rPr>
              <a:t>Responsible Financing</a:t>
            </a:r>
            <a:endParaRPr lang="en-US" altLang="en-US" sz="2400" dirty="0">
              <a:solidFill>
                <a:srgbClr val="88A81D"/>
              </a:solidFill>
              <a:latin typeface="Arial" panose="020B0604020202020204" pitchFamily="34"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1C66DA2C-CA57-E8C3-8380-8747DED0E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0093A971-BF17-3FD7-37F7-851324767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87222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r>
              <a:rPr lang="en-US" sz="2300" dirty="0">
                <a:solidFill>
                  <a:srgbClr val="00B050"/>
                </a:solidFill>
              </a:rPr>
              <a:t>While </a:t>
            </a:r>
            <a:r>
              <a:rPr lang="en-US" sz="2300" b="1" dirty="0">
                <a:solidFill>
                  <a:srgbClr val="00B050"/>
                </a:solidFill>
              </a:rPr>
              <a:t>Green Loans</a:t>
            </a:r>
            <a:r>
              <a:rPr lang="en-US" sz="2300" dirty="0">
                <a:solidFill>
                  <a:srgbClr val="00B050"/>
                </a:solidFill>
              </a:rPr>
              <a:t> can be ESG-Linked, they are Issued Solely to Finance Environmentally Sustainable Projects. These Guidelines, the RBI’s First Step in Implementing ESG Norms, will help India meet its Target of </a:t>
            </a:r>
            <a:r>
              <a:rPr lang="en-US" sz="2300" u="sng" dirty="0">
                <a:solidFill>
                  <a:srgbClr val="00B050"/>
                </a:solidFill>
              </a:rPr>
              <a:t>reducing its carbon emissions </a:t>
            </a:r>
            <a:r>
              <a:rPr lang="en-US" sz="2300" dirty="0">
                <a:solidFill>
                  <a:srgbClr val="00B050"/>
                </a:solidFill>
              </a:rPr>
              <a:t>to Net Zero by 2070.</a:t>
            </a:r>
            <a:endParaRPr lang="en-US" sz="2100"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CAB15381-605E-98B4-4CEF-51214C646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954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91343" y="2873300"/>
            <a:ext cx="10287175" cy="854638"/>
          </a:xfrm>
        </p:spPr>
        <p:txBody>
          <a:bodyPr rtlCol="0">
            <a:noAutofit/>
          </a:bodyPr>
          <a:lstStyle/>
          <a:p>
            <a:pPr algn="ctr"/>
            <a:r>
              <a:rPr lang="en-IN" sz="4500" b="1" dirty="0">
                <a:effectLst/>
                <a:latin typeface="Gabriola" panose="04040605051002020D02" pitchFamily="82" charset="0"/>
                <a:ea typeface="Calibri" panose="020F0502020204030204" pitchFamily="34" charset="0"/>
                <a:cs typeface="Arial" panose="020B0604020202020204" pitchFamily="34" charset="0"/>
              </a:rPr>
              <a:t>Electronic City of India</a:t>
            </a:r>
            <a:br>
              <a:rPr lang="en-IN" sz="4500" b="1" dirty="0">
                <a:effectLst/>
                <a:latin typeface="Gabriola" panose="04040605051002020D02" pitchFamily="82" charset="0"/>
                <a:ea typeface="Calibri" panose="020F0502020204030204" pitchFamily="34" charset="0"/>
                <a:cs typeface="Arial" panose="020B0604020202020204" pitchFamily="34" charset="0"/>
              </a:rPr>
            </a:br>
            <a:r>
              <a:rPr lang="en-IN" sz="2400" dirty="0">
                <a:effectLst/>
                <a:latin typeface="Gabriola" panose="04040605051002020D02" pitchFamily="82" charset="0"/>
                <a:ea typeface="Calibri" panose="020F0502020204030204" pitchFamily="34" charset="0"/>
                <a:cs typeface="Arial" panose="020B0604020202020204" pitchFamily="34" charset="0"/>
              </a:rPr>
              <a:t>(Dry Days Ahead for Bengaluru?)</a:t>
            </a:r>
            <a:endParaRPr lang="en-US" altLang="en-US" sz="2400" dirty="0">
              <a:solidFill>
                <a:srgbClr val="88A81D"/>
              </a:solidFill>
              <a:latin typeface="Gabriola" panose="04040605051002020D02" pitchFamily="82" charset="0"/>
              <a:ea typeface="+mn-ea"/>
              <a:cs typeface="Arial" panose="020B0604020202020204" pitchFamily="34" charset="0"/>
            </a:endParaRP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A60C3F51-5484-9DD4-0A55-9E44C8FAE404}"/>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F912370C-4F68-6131-085C-85B95E6473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531435"/>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r>
              <a:rPr lang="en-US" sz="2300" dirty="0">
                <a:solidFill>
                  <a:srgbClr val="00B050"/>
                </a:solidFill>
              </a:rPr>
              <a:t>Banks are supporting THREE important Sectors in the Economy. Hence, Banks are Called ‘</a:t>
            </a:r>
            <a:r>
              <a:rPr lang="en-US" sz="2300" b="1" dirty="0">
                <a:solidFill>
                  <a:srgbClr val="00B050"/>
                </a:solidFill>
              </a:rPr>
              <a:t>Backbone</a:t>
            </a:r>
            <a:r>
              <a:rPr lang="en-US" sz="2300" dirty="0">
                <a:solidFill>
                  <a:srgbClr val="00B050"/>
                </a:solidFill>
              </a:rPr>
              <a:t>’ of the Economy.</a:t>
            </a:r>
          </a:p>
          <a:p>
            <a:pPr marL="1028700" lvl="1" indent="-342900" algn="just">
              <a:buFont typeface="Wingdings" panose="05000000000000000000" pitchFamily="2" charset="2"/>
              <a:buChar char="ü"/>
            </a:pPr>
            <a:endParaRPr lang="en-US" sz="2100" dirty="0">
              <a:solidFill>
                <a:srgbClr val="00B050"/>
              </a:solidFill>
            </a:endParaRPr>
          </a:p>
          <a:p>
            <a:pPr marL="1028700" lvl="1" indent="-342900" algn="just">
              <a:buFont typeface="Wingdings" panose="05000000000000000000" pitchFamily="2" charset="2"/>
              <a:buChar char="ü"/>
            </a:pPr>
            <a:r>
              <a:rPr lang="en-US" sz="2100" dirty="0">
                <a:solidFill>
                  <a:srgbClr val="00B050"/>
                </a:solidFill>
              </a:rPr>
              <a:t>Agriculture Sector (Primary Sector).</a:t>
            </a:r>
          </a:p>
          <a:p>
            <a:pPr marL="1028700" lvl="1" indent="-342900" algn="just">
              <a:buFont typeface="Wingdings" panose="05000000000000000000" pitchFamily="2" charset="2"/>
              <a:buChar char="ü"/>
            </a:pPr>
            <a:r>
              <a:rPr lang="en-US" sz="2100" dirty="0">
                <a:solidFill>
                  <a:srgbClr val="00B050"/>
                </a:solidFill>
              </a:rPr>
              <a:t>Industrial Sector (Secondary Sector).</a:t>
            </a:r>
          </a:p>
          <a:p>
            <a:pPr marL="1028700" lvl="1" indent="-342900" algn="just">
              <a:buFont typeface="Wingdings" panose="05000000000000000000" pitchFamily="2" charset="2"/>
              <a:buChar char="ü"/>
            </a:pPr>
            <a:r>
              <a:rPr lang="en-US" sz="2100" dirty="0">
                <a:solidFill>
                  <a:srgbClr val="00B050"/>
                </a:solidFill>
              </a:rPr>
              <a:t>Service Sector (Tertiary Sector) .</a:t>
            </a:r>
          </a:p>
          <a:p>
            <a:pPr marL="397764" indent="-342900" algn="just">
              <a:buFont typeface="Wingdings" panose="05000000000000000000" pitchFamily="2" charset="2"/>
              <a:buChar char="ü"/>
            </a:pPr>
            <a:endParaRPr lang="en-US" sz="2300" b="1" dirty="0">
              <a:solidFill>
                <a:srgbClr val="00B050"/>
              </a:solidFill>
            </a:endParaRPr>
          </a:p>
          <a:p>
            <a:pPr marL="397764" indent="-342900" algn="just">
              <a:buFont typeface="Wingdings" panose="05000000000000000000" pitchFamily="2" charset="2"/>
              <a:buChar char="ü"/>
            </a:pPr>
            <a:r>
              <a:rPr lang="en-US" sz="2300" b="1" dirty="0">
                <a:solidFill>
                  <a:srgbClr val="00B050"/>
                </a:solidFill>
              </a:rPr>
              <a:t>Green Loans (ESG-Linked)</a:t>
            </a:r>
            <a:r>
              <a:rPr lang="en-US" sz="2300" dirty="0">
                <a:solidFill>
                  <a:srgbClr val="00B050"/>
                </a:solidFill>
              </a:rPr>
              <a:t> by Banks is need of Hour under “Responsible Lending”.</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B64C75B4-43ED-1F52-FB6F-485F27559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593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r>
              <a:rPr lang="en-US" sz="2300" b="1" dirty="0">
                <a:solidFill>
                  <a:srgbClr val="00B050"/>
                </a:solidFill>
              </a:rPr>
              <a:t>Sustainable</a:t>
            </a:r>
            <a:r>
              <a:rPr lang="en-US" sz="2300" dirty="0">
                <a:solidFill>
                  <a:srgbClr val="00B050"/>
                </a:solidFill>
              </a:rPr>
              <a:t> </a:t>
            </a:r>
            <a:r>
              <a:rPr lang="en-US" sz="2300" b="1" dirty="0">
                <a:solidFill>
                  <a:srgbClr val="00B050"/>
                </a:solidFill>
              </a:rPr>
              <a:t>Development</a:t>
            </a:r>
            <a:r>
              <a:rPr lang="en-US" sz="2300" dirty="0">
                <a:solidFill>
                  <a:srgbClr val="00B050"/>
                </a:solidFill>
              </a:rPr>
              <a:t> is at the forefront of the </a:t>
            </a:r>
            <a:r>
              <a:rPr lang="en-US" sz="2300" u="sng" dirty="0">
                <a:solidFill>
                  <a:srgbClr val="00B050"/>
                </a:solidFill>
              </a:rPr>
              <a:t>National Agenda</a:t>
            </a:r>
            <a:r>
              <a:rPr lang="en-US" sz="2300" dirty="0">
                <a:solidFill>
                  <a:srgbClr val="00B050"/>
                </a:solidFill>
              </a:rPr>
              <a:t>, influencing </a:t>
            </a:r>
            <a:r>
              <a:rPr lang="en-US" sz="2300" b="1" dirty="0">
                <a:solidFill>
                  <a:srgbClr val="00B050"/>
                </a:solidFill>
              </a:rPr>
              <a:t>Banks and NBFCs</a:t>
            </a:r>
            <a:r>
              <a:rPr lang="en-US" sz="2300" dirty="0">
                <a:solidFill>
                  <a:srgbClr val="00B050"/>
                </a:solidFill>
              </a:rPr>
              <a:t> to raise </a:t>
            </a:r>
            <a:r>
              <a:rPr lang="en-US" sz="2300" b="1" dirty="0">
                <a:solidFill>
                  <a:srgbClr val="00B050"/>
                </a:solidFill>
              </a:rPr>
              <a:t>ESG-Based</a:t>
            </a:r>
            <a:r>
              <a:rPr lang="en-US" sz="2300" dirty="0">
                <a:solidFill>
                  <a:srgbClr val="00B050"/>
                </a:solidFill>
              </a:rPr>
              <a:t> “Responsible Lending”. </a:t>
            </a:r>
          </a:p>
          <a:p>
            <a:pPr marL="397764" indent="-342900" algn="just">
              <a:buFont typeface="Wingdings" panose="05000000000000000000" pitchFamily="2" charset="2"/>
              <a:buChar char="ü"/>
            </a:pPr>
            <a:endParaRPr lang="en-US" sz="2300"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51</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4D6E6F60-6794-DED6-DAFE-74AF37A95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02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r>
              <a:rPr lang="en-US" sz="2300" dirty="0">
                <a:solidFill>
                  <a:srgbClr val="00B050"/>
                </a:solidFill>
              </a:rPr>
              <a:t>This Directs Banks </a:t>
            </a:r>
            <a:r>
              <a:rPr lang="en-US" sz="2300" u="sng" dirty="0">
                <a:solidFill>
                  <a:srgbClr val="00B050"/>
                </a:solidFill>
              </a:rPr>
              <a:t>towards funding</a:t>
            </a:r>
            <a:r>
              <a:rPr lang="en-US" sz="2300" dirty="0">
                <a:solidFill>
                  <a:srgbClr val="00B050"/>
                </a:solidFill>
              </a:rPr>
              <a:t> </a:t>
            </a:r>
            <a:r>
              <a:rPr lang="en-US" sz="2300" b="1" dirty="0">
                <a:solidFill>
                  <a:srgbClr val="00B050"/>
                </a:solidFill>
              </a:rPr>
              <a:t>Sustainable Projects</a:t>
            </a:r>
            <a:r>
              <a:rPr lang="en-US" sz="2300" dirty="0">
                <a:solidFill>
                  <a:srgbClr val="00B050"/>
                </a:solidFill>
              </a:rPr>
              <a:t> based on Environment, Social, and Governance aspects and also Invites a Change in the </a:t>
            </a:r>
            <a:r>
              <a:rPr lang="en-US" sz="2300" b="1" dirty="0">
                <a:solidFill>
                  <a:srgbClr val="00B050"/>
                </a:solidFill>
              </a:rPr>
              <a:t>Ecosystem</a:t>
            </a:r>
            <a:r>
              <a:rPr lang="en-US" sz="2300" dirty="0">
                <a:solidFill>
                  <a:srgbClr val="00B050"/>
                </a:solidFill>
              </a:rPr>
              <a:t> </a:t>
            </a:r>
            <a:r>
              <a:rPr lang="en-US" sz="2300" u="sng" dirty="0">
                <a:solidFill>
                  <a:srgbClr val="00B050"/>
                </a:solidFill>
              </a:rPr>
              <a:t>to benefit those following</a:t>
            </a:r>
            <a:r>
              <a:rPr lang="en-US" sz="2300" dirty="0">
                <a:solidFill>
                  <a:srgbClr val="00B050"/>
                </a:solidFill>
              </a:rPr>
              <a:t> </a:t>
            </a:r>
            <a:r>
              <a:rPr lang="en-US" sz="2300" b="1" dirty="0">
                <a:solidFill>
                  <a:srgbClr val="00B050"/>
                </a:solidFill>
              </a:rPr>
              <a:t>ESG Practices</a:t>
            </a:r>
            <a:r>
              <a:rPr lang="en-US" sz="2300" dirty="0">
                <a:solidFill>
                  <a:srgbClr val="00B050"/>
                </a:solidFill>
              </a:rPr>
              <a:t>. </a:t>
            </a:r>
          </a:p>
          <a:p>
            <a:pPr algn="just"/>
            <a:endParaRPr lang="en-US" sz="2300" dirty="0"/>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3CC5AC48-5217-A93A-2B5D-ABC20547D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229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r>
              <a:rPr lang="en-US" sz="2300" dirty="0">
                <a:solidFill>
                  <a:srgbClr val="00B050"/>
                </a:solidFill>
              </a:rPr>
              <a:t>Banks in India are </a:t>
            </a:r>
            <a:r>
              <a:rPr lang="en-US" sz="2300" u="sng" dirty="0">
                <a:solidFill>
                  <a:srgbClr val="00B050"/>
                </a:solidFill>
              </a:rPr>
              <a:t>now turning</a:t>
            </a:r>
            <a:r>
              <a:rPr lang="en-US" sz="2300" dirty="0">
                <a:solidFill>
                  <a:srgbClr val="00B050"/>
                </a:solidFill>
              </a:rPr>
              <a:t> their </a:t>
            </a:r>
            <a:r>
              <a:rPr lang="en-US" sz="2300" b="1" dirty="0">
                <a:solidFill>
                  <a:srgbClr val="00B050"/>
                </a:solidFill>
              </a:rPr>
              <a:t>focus towards</a:t>
            </a:r>
            <a:r>
              <a:rPr lang="en-US" sz="2300" dirty="0">
                <a:solidFill>
                  <a:srgbClr val="00B050"/>
                </a:solidFill>
              </a:rPr>
              <a:t> Environmental, Social, and Governance Based Lending while Lending / Investing in Projects Ranging Around:</a:t>
            </a:r>
          </a:p>
          <a:p>
            <a:pPr marL="397764" indent="-342900" algn="just">
              <a:buFont typeface="Wingdings" panose="05000000000000000000" pitchFamily="2" charset="2"/>
              <a:buChar char="ü"/>
            </a:pPr>
            <a:endParaRPr lang="en-US" sz="2300" b="1" dirty="0">
              <a:solidFill>
                <a:srgbClr val="00B050"/>
              </a:solidFill>
            </a:endParaRPr>
          </a:p>
          <a:p>
            <a:pPr marL="397764" indent="-342900" algn="just">
              <a:buFont typeface="Wingdings" panose="05000000000000000000" pitchFamily="2" charset="2"/>
              <a:buChar char="ü"/>
            </a:pPr>
            <a:r>
              <a:rPr lang="en-US" sz="2300" b="1" dirty="0">
                <a:solidFill>
                  <a:srgbClr val="00B050"/>
                </a:solidFill>
              </a:rPr>
              <a:t>Wind Energy.</a:t>
            </a:r>
          </a:p>
          <a:p>
            <a:pPr marL="397764" indent="-342900" algn="just">
              <a:buFont typeface="Wingdings" panose="05000000000000000000" pitchFamily="2" charset="2"/>
              <a:buChar char="ü"/>
            </a:pPr>
            <a:r>
              <a:rPr lang="en-US" sz="2300" dirty="0">
                <a:solidFill>
                  <a:srgbClr val="00B050"/>
                </a:solidFill>
              </a:rPr>
              <a:t>Hydropower and </a:t>
            </a:r>
          </a:p>
          <a:p>
            <a:pPr marL="397764" indent="-342900" algn="just">
              <a:buFont typeface="Wingdings" panose="05000000000000000000" pitchFamily="2" charset="2"/>
              <a:buChar char="ü"/>
            </a:pPr>
            <a:r>
              <a:rPr lang="en-US" sz="2300" b="1" dirty="0">
                <a:solidFill>
                  <a:srgbClr val="00B050"/>
                </a:solidFill>
              </a:rPr>
              <a:t>Solar Energy</a:t>
            </a:r>
          </a:p>
          <a:p>
            <a:pPr algn="just"/>
            <a:endParaRPr lang="en-US" sz="2300" dirty="0">
              <a:solidFill>
                <a:srgbClr val="00B050"/>
              </a:solidFill>
            </a:endParaRPr>
          </a:p>
          <a:p>
            <a:pPr algn="just"/>
            <a:r>
              <a:rPr lang="en-US" sz="2300" dirty="0">
                <a:solidFill>
                  <a:srgbClr val="00B050"/>
                </a:solidFill>
              </a:rPr>
              <a:t>And Contributing Towards </a:t>
            </a:r>
            <a:r>
              <a:rPr lang="en-US" sz="2300" b="1" dirty="0">
                <a:solidFill>
                  <a:srgbClr val="00B050"/>
                </a:solidFill>
              </a:rPr>
              <a:t>Social Development Projects</a:t>
            </a:r>
            <a:r>
              <a:rPr lang="en-US" sz="2300" dirty="0">
                <a:solidFill>
                  <a:srgbClr val="00B050"/>
                </a:solidFill>
              </a:rPr>
              <a:t>. </a:t>
            </a:r>
          </a:p>
          <a:p>
            <a:pPr marL="397764" indent="-342900" algn="just">
              <a:buFont typeface="Wingdings" panose="05000000000000000000" pitchFamily="2" charset="2"/>
              <a:buChar char="ü"/>
            </a:pPr>
            <a:endParaRPr lang="en-US" sz="2300"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53</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44E941E7-B0D9-A910-26D7-966B4DBCE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97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r>
              <a:rPr lang="en-US" sz="2300" dirty="0">
                <a:solidFill>
                  <a:srgbClr val="00B050"/>
                </a:solidFill>
              </a:rPr>
              <a:t>Responsible Lending Concept gives a </a:t>
            </a:r>
            <a:r>
              <a:rPr lang="en-US" sz="2300" b="1" dirty="0">
                <a:solidFill>
                  <a:srgbClr val="00B050"/>
                </a:solidFill>
              </a:rPr>
              <a:t>New Horizon</a:t>
            </a:r>
            <a:r>
              <a:rPr lang="en-US" sz="2300" dirty="0">
                <a:solidFill>
                  <a:srgbClr val="00B050"/>
                </a:solidFill>
              </a:rPr>
              <a:t> to the Banks, NBFCs, or Financial Institutions and makes them take more Interest in Funding Organizations Working </a:t>
            </a:r>
            <a:r>
              <a:rPr lang="en-US" sz="2300" b="1" dirty="0">
                <a:solidFill>
                  <a:srgbClr val="00B050"/>
                </a:solidFill>
              </a:rPr>
              <a:t>Towards Green Projects (ESG Linked)</a:t>
            </a:r>
            <a:r>
              <a:rPr lang="en-US" sz="2300" dirty="0">
                <a:solidFill>
                  <a:srgbClr val="00B050"/>
                </a:solidFill>
              </a:rPr>
              <a:t>. </a:t>
            </a:r>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6BB8D477-6A92-5A11-DBD5-897CB05A6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45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r>
              <a:rPr lang="en-US" sz="2300" dirty="0">
                <a:solidFill>
                  <a:srgbClr val="00B050"/>
                </a:solidFill>
              </a:rPr>
              <a:t>This enables Banks or NBFCs to not only Invest in ESG-Based Projects but also to </a:t>
            </a:r>
            <a:r>
              <a:rPr lang="en-US" sz="2300" b="1" dirty="0">
                <a:solidFill>
                  <a:srgbClr val="00B050"/>
                </a:solidFill>
              </a:rPr>
              <a:t>Offer Loans to Organizations through ESG Metrics</a:t>
            </a:r>
            <a:r>
              <a:rPr lang="en-US" sz="2300" dirty="0">
                <a:solidFill>
                  <a:srgbClr val="00B050"/>
                </a:solidFill>
              </a:rPr>
              <a:t> which could be Beneficial in Terms of </a:t>
            </a:r>
            <a:r>
              <a:rPr lang="en-US" sz="2300" b="1" dirty="0">
                <a:solidFill>
                  <a:srgbClr val="00B050"/>
                </a:solidFill>
              </a:rPr>
              <a:t>Sustainability Development</a:t>
            </a:r>
            <a:r>
              <a:rPr lang="en-US" sz="2300" dirty="0">
                <a:solidFill>
                  <a:srgbClr val="00B050"/>
                </a:solidFill>
              </a:rPr>
              <a:t>.</a:t>
            </a:r>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55</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4E5F73BA-E0A2-2056-319E-355E21ED6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81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p>
          <a:p>
            <a:pPr algn="just"/>
            <a:endParaRPr lang="en-US" sz="2300" dirty="0"/>
          </a:p>
          <a:p>
            <a:pPr algn="just"/>
            <a:endParaRPr lang="en-US" sz="2300" dirty="0"/>
          </a:p>
          <a:p>
            <a:pPr algn="ctr"/>
            <a:r>
              <a:rPr lang="en-US" sz="3600" b="1" dirty="0">
                <a:solidFill>
                  <a:srgbClr val="00B050"/>
                </a:solidFill>
              </a:rPr>
              <a:t>Understanding “ESG Linked Loans”</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56</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52E5BCC2-B3C1-28CB-CC9A-08EC990F0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884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r>
              <a:rPr lang="en-US" sz="2300" dirty="0">
                <a:solidFill>
                  <a:srgbClr val="00B050"/>
                </a:solidFill>
              </a:rPr>
              <a:t>The ESG-linked loans </a:t>
            </a:r>
            <a:r>
              <a:rPr lang="en-US" sz="2300" b="1" dirty="0">
                <a:solidFill>
                  <a:srgbClr val="00B050"/>
                </a:solidFill>
              </a:rPr>
              <a:t>focus on</a:t>
            </a:r>
            <a:r>
              <a:rPr lang="en-US" sz="2300" dirty="0">
                <a:solidFill>
                  <a:srgbClr val="00B050"/>
                </a:solidFill>
              </a:rPr>
              <a:t> the Environment, Social, and Governance aspects or Performance of the Borrower. </a:t>
            </a:r>
          </a:p>
          <a:p>
            <a:pPr marL="397764" indent="-342900" algn="just">
              <a:buFont typeface="Wingdings" panose="05000000000000000000" pitchFamily="2" charset="2"/>
              <a:buChar char="ü"/>
            </a:pPr>
            <a:endParaRPr lang="en-US" sz="2300"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57</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39B146B0-0188-FF94-DAC4-02D729B18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66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r>
              <a:rPr lang="en-US" sz="2300" dirty="0">
                <a:solidFill>
                  <a:srgbClr val="00B050"/>
                </a:solidFill>
              </a:rPr>
              <a:t>This becoming a “</a:t>
            </a:r>
            <a:r>
              <a:rPr lang="en-US" sz="2300" b="1" dirty="0">
                <a:solidFill>
                  <a:srgbClr val="00B050"/>
                </a:solidFill>
              </a:rPr>
              <a:t>New Norm</a:t>
            </a:r>
            <a:r>
              <a:rPr lang="en-US" sz="2300" dirty="0">
                <a:solidFill>
                  <a:srgbClr val="00B050"/>
                </a:solidFill>
              </a:rPr>
              <a:t>” in the ‘Banking Industry’ as it not only </a:t>
            </a:r>
            <a:r>
              <a:rPr lang="en-US" sz="2300" b="1" dirty="0">
                <a:solidFill>
                  <a:srgbClr val="00B050"/>
                </a:solidFill>
              </a:rPr>
              <a:t>Bring up Organizations</a:t>
            </a:r>
            <a:r>
              <a:rPr lang="en-US" sz="2300" dirty="0">
                <a:solidFill>
                  <a:srgbClr val="00B050"/>
                </a:solidFill>
              </a:rPr>
              <a:t> to be </a:t>
            </a:r>
            <a:r>
              <a:rPr lang="en-US" sz="2300" b="1" dirty="0">
                <a:solidFill>
                  <a:srgbClr val="00B050"/>
                </a:solidFill>
              </a:rPr>
              <a:t>Responsible Towards Environmental</a:t>
            </a:r>
            <a:r>
              <a:rPr lang="en-US" sz="2300" dirty="0">
                <a:solidFill>
                  <a:srgbClr val="00B050"/>
                </a:solidFill>
              </a:rPr>
              <a:t>, Social, or Government-related efforts but also to avail Greater Benefits like </a:t>
            </a:r>
            <a:r>
              <a:rPr lang="en-US" sz="2300" u="sng" dirty="0">
                <a:solidFill>
                  <a:srgbClr val="00B050"/>
                </a:solidFill>
              </a:rPr>
              <a:t>Lower Interest Rates</a:t>
            </a:r>
            <a:r>
              <a:rPr lang="en-US" sz="2300" dirty="0">
                <a:solidFill>
                  <a:srgbClr val="00B050"/>
                </a:solidFill>
              </a:rPr>
              <a:t> on various Types of Loans. </a:t>
            </a:r>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226BFD13-C429-D9A6-7792-390611A58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527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r>
              <a:rPr lang="en-US" sz="2300" dirty="0">
                <a:solidFill>
                  <a:srgbClr val="00B050"/>
                </a:solidFill>
              </a:rPr>
              <a:t>On the other hand, this </a:t>
            </a:r>
            <a:r>
              <a:rPr lang="en-US" sz="2300" b="1" dirty="0">
                <a:solidFill>
                  <a:srgbClr val="00B050"/>
                </a:solidFill>
              </a:rPr>
              <a:t>Overall Promotes Sustainability Development</a:t>
            </a:r>
            <a:r>
              <a:rPr lang="en-US" sz="2300" dirty="0">
                <a:solidFill>
                  <a:srgbClr val="00B050"/>
                </a:solidFill>
              </a:rPr>
              <a:t> and Social Responsibility of Banks in the Long run. </a:t>
            </a:r>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86B29638-84F6-80C4-7E58-1A7019F84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88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8474" y="365759"/>
            <a:ext cx="11943471" cy="6006905"/>
          </a:xfrm>
        </p:spPr>
        <p:txBody>
          <a:bodyPr rtlCol="0">
            <a:noAutofit/>
          </a:bodyPr>
          <a:lstStyle/>
          <a:p>
            <a:pPr algn="ctr"/>
            <a:b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A Dry Story of India’s Silicon Valley</a:t>
            </a:r>
            <a:b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 </a:t>
            </a:r>
            <a:b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The Water Crisis in Bengaluru</a:t>
            </a:r>
            <a:b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Pictures </a:t>
            </a:r>
            <a:r>
              <a:rPr lang="en-US" sz="4500" b="1"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S</a:t>
            </a: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aying that Bengaluru is a City </a:t>
            </a:r>
            <a:r>
              <a:rPr lang="en-US" sz="4500" b="1"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B</a:t>
            </a: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est for Work-from-Home As the Roads </a:t>
            </a:r>
            <a:r>
              <a:rPr lang="en-US" sz="4500" b="1"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F</a:t>
            </a: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lood when it Rains </a:t>
            </a:r>
            <a:b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and </a:t>
            </a:r>
            <a:b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b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There is No </a:t>
            </a:r>
            <a:r>
              <a:rPr lang="en-US" sz="4500" b="1" dirty="0">
                <a:solidFill>
                  <a:schemeClr val="tx1">
                    <a:lumMod val="95000"/>
                    <a:lumOff val="5000"/>
                  </a:schemeClr>
                </a:solidFill>
                <a:latin typeface="Gabriola" panose="04040605051002020D02" pitchFamily="82" charset="0"/>
                <a:ea typeface="Calibri" panose="020F0502020204030204" pitchFamily="34" charset="0"/>
                <a:cs typeface="Arial" panose="020B0604020202020204" pitchFamily="34" charset="0"/>
              </a:rPr>
              <a:t>W</a:t>
            </a:r>
            <a:r>
              <a:rPr lang="en-US" sz="4500" b="1" dirty="0">
                <a:solidFill>
                  <a:schemeClr val="tx1">
                    <a:lumMod val="95000"/>
                    <a:lumOff val="5000"/>
                  </a:schemeClr>
                </a:solidFill>
                <a:effectLst/>
                <a:latin typeface="Gabriola" panose="04040605051002020D02" pitchFamily="82" charset="0"/>
                <a:ea typeface="Calibri" panose="020F0502020204030204" pitchFamily="34" charset="0"/>
                <a:cs typeface="Arial" panose="020B0604020202020204" pitchFamily="34" charset="0"/>
              </a:rPr>
              <a:t>ater in Summer</a:t>
            </a:r>
            <a:endParaRPr lang="en-US" altLang="en-US" sz="2400" dirty="0">
              <a:solidFill>
                <a:schemeClr val="tx1">
                  <a:lumMod val="95000"/>
                  <a:lumOff val="5000"/>
                </a:schemeClr>
              </a:solidFill>
              <a:latin typeface="Gabriola" panose="04040605051002020D02" pitchFamily="82" charset="0"/>
              <a:ea typeface="+mn-ea"/>
              <a:cs typeface="Arial" panose="020B0604020202020204" pitchFamily="34" charset="0"/>
            </a:endParaRPr>
          </a:p>
        </p:txBody>
      </p:sp>
      <p:pic>
        <p:nvPicPr>
          <p:cNvPr id="3074" name="Picture 2" descr="Bengaluru flooded after heavy rain ...">
            <a:extLst>
              <a:ext uri="{FF2B5EF4-FFF2-40B4-BE49-F238E27FC236}">
                <a16:creationId xmlns:a16="http://schemas.microsoft.com/office/drawing/2014/main" id="{0BFD7943-A902-9BBB-E130-5F9DBAB30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8" y="129247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ngaluru water crisis: After gated ...">
            <a:extLst>
              <a:ext uri="{FF2B5EF4-FFF2-40B4-BE49-F238E27FC236}">
                <a16:creationId xmlns:a16="http://schemas.microsoft.com/office/drawing/2014/main" id="{E969C051-BA18-3AFA-B528-254589EC4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322" y="1292469"/>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E304C3F4-F7DB-2598-578F-D3685089C4FC}"/>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br>
              <a:rPr lang="en-US" dirty="0">
                <a:solidFill>
                  <a:srgbClr val="00B050"/>
                </a:solidFill>
                <a:sym typeface="DM Sans Medium"/>
              </a:rPr>
            </a:b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91489316-617E-686C-EE53-7186B5DF8C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933932"/>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r>
              <a:rPr lang="en-US" sz="2300" dirty="0">
                <a:solidFill>
                  <a:srgbClr val="00B050"/>
                </a:solidFill>
              </a:rPr>
              <a:t>ESG Linked Loans, The Financial Terms of the Loans are Linked with the ESG Performance, like Workplace Diversity Score and Contribution to </a:t>
            </a:r>
            <a:r>
              <a:rPr lang="en-US" sz="2300" b="1" dirty="0">
                <a:solidFill>
                  <a:srgbClr val="00B050"/>
                </a:solidFill>
              </a:rPr>
              <a:t>Green Energy Projects or Social Initiatives</a:t>
            </a:r>
            <a:r>
              <a:rPr lang="en-US" sz="2300" dirty="0">
                <a:solidFill>
                  <a:srgbClr val="00B050"/>
                </a:solidFill>
              </a:rPr>
              <a:t>. </a:t>
            </a:r>
          </a:p>
          <a:p>
            <a:pPr marL="397764" indent="-342900" algn="just">
              <a:buFont typeface="Wingdings" panose="05000000000000000000" pitchFamily="2" charset="2"/>
              <a:buChar char="ü"/>
            </a:pPr>
            <a:endParaRPr lang="en-US" sz="2300"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60</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F0006CD3-8226-122F-73BD-0893798E1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91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r>
              <a:rPr lang="en-US" sz="2300" dirty="0">
                <a:solidFill>
                  <a:srgbClr val="00B050"/>
                </a:solidFill>
              </a:rPr>
              <a:t>These can be </a:t>
            </a:r>
            <a:r>
              <a:rPr lang="en-US" sz="2300" u="sng" dirty="0">
                <a:solidFill>
                  <a:srgbClr val="00B050"/>
                </a:solidFill>
              </a:rPr>
              <a:t>Tracked</a:t>
            </a:r>
            <a:r>
              <a:rPr lang="en-US" sz="2300" dirty="0">
                <a:solidFill>
                  <a:srgbClr val="00B050"/>
                </a:solidFill>
              </a:rPr>
              <a:t> through </a:t>
            </a:r>
            <a:r>
              <a:rPr lang="en-US" sz="2300" b="1" dirty="0">
                <a:solidFill>
                  <a:srgbClr val="00B050"/>
                </a:solidFill>
              </a:rPr>
              <a:t>Diverse Metrics</a:t>
            </a:r>
            <a:r>
              <a:rPr lang="en-US" sz="2300" dirty="0">
                <a:solidFill>
                  <a:srgbClr val="00B050"/>
                </a:solidFill>
              </a:rPr>
              <a:t> like Sustainability Performance </a:t>
            </a:r>
            <a:r>
              <a:rPr lang="en-US" sz="2300" b="1" dirty="0">
                <a:solidFill>
                  <a:srgbClr val="00B050"/>
                </a:solidFill>
              </a:rPr>
              <a:t>Targets</a:t>
            </a:r>
            <a:r>
              <a:rPr lang="en-US" sz="2300" dirty="0">
                <a:solidFill>
                  <a:srgbClr val="00B050"/>
                </a:solidFill>
              </a:rPr>
              <a:t> and </a:t>
            </a:r>
            <a:r>
              <a:rPr lang="en-US" sz="2300" u="sng" dirty="0">
                <a:solidFill>
                  <a:srgbClr val="00B050"/>
                </a:solidFill>
              </a:rPr>
              <a:t>Key Performance </a:t>
            </a:r>
            <a:r>
              <a:rPr lang="en-US" sz="2300" b="1" u="sng" dirty="0">
                <a:solidFill>
                  <a:srgbClr val="00B050"/>
                </a:solidFill>
              </a:rPr>
              <a:t>Indicators</a:t>
            </a:r>
            <a:r>
              <a:rPr lang="en-US" sz="2300" u="sng" dirty="0">
                <a:solidFill>
                  <a:srgbClr val="00B050"/>
                </a:solidFill>
              </a:rPr>
              <a:t> laid down by the </a:t>
            </a:r>
            <a:r>
              <a:rPr lang="en-US" sz="2300" b="1" u="sng" dirty="0">
                <a:solidFill>
                  <a:srgbClr val="00B050"/>
                </a:solidFill>
              </a:rPr>
              <a:t>Banks</a:t>
            </a:r>
            <a:r>
              <a:rPr lang="en-US" sz="2300" dirty="0">
                <a:solidFill>
                  <a:srgbClr val="00B050"/>
                </a:solidFill>
              </a:rPr>
              <a:t>.</a:t>
            </a:r>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8CE7CF14-092D-14BE-D778-C202BF588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4468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r>
              <a:rPr lang="en-US" sz="2300" dirty="0">
                <a:solidFill>
                  <a:srgbClr val="00B050"/>
                </a:solidFill>
              </a:rPr>
              <a:t>Role of Banks and Financial Institutions to </a:t>
            </a:r>
            <a:r>
              <a:rPr lang="en-US" sz="2300" b="1" dirty="0">
                <a:solidFill>
                  <a:srgbClr val="00B050"/>
                </a:solidFill>
              </a:rPr>
              <a:t>Promote Sustainability.</a:t>
            </a:r>
            <a:endParaRPr lang="en-US" b="1"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62</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8E500310-D19D-85F2-74B3-04E579442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915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endParaRPr lang="en-US" sz="2300" dirty="0"/>
          </a:p>
          <a:p>
            <a:pPr marL="397764" indent="-342900" algn="just">
              <a:buFont typeface="Wingdings" panose="05000000000000000000" pitchFamily="2" charset="2"/>
              <a:buChar char="ü"/>
            </a:pPr>
            <a:r>
              <a:rPr lang="en-US" sz="2300" dirty="0">
                <a:solidFill>
                  <a:srgbClr val="00B050"/>
                </a:solidFill>
              </a:rPr>
              <a:t>As per the Reserve Bank of India, it is </a:t>
            </a:r>
            <a:r>
              <a:rPr lang="en-US" sz="2300" b="1" dirty="0">
                <a:solidFill>
                  <a:srgbClr val="00B050"/>
                </a:solidFill>
              </a:rPr>
              <a:t>Important to Link Development</a:t>
            </a:r>
            <a:r>
              <a:rPr lang="en-US" sz="2300" dirty="0">
                <a:solidFill>
                  <a:srgbClr val="00B050"/>
                </a:solidFill>
              </a:rPr>
              <a:t> with the </a:t>
            </a:r>
            <a:r>
              <a:rPr lang="en-US" sz="2300" u="sng" dirty="0">
                <a:solidFill>
                  <a:srgbClr val="00B050"/>
                </a:solidFill>
              </a:rPr>
              <a:t>Financial System</a:t>
            </a:r>
            <a:r>
              <a:rPr lang="en-US" sz="2300" dirty="0">
                <a:solidFill>
                  <a:srgbClr val="00B050"/>
                </a:solidFill>
              </a:rPr>
              <a:t>, Largely Supporting Sustainable Practices and Initiatives in the Country. </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63</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8AF93D4A-310A-D117-37EF-03BA5E74A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62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p>
          <a:p>
            <a:pPr marL="397764" indent="-342900" algn="just">
              <a:buFont typeface="Wingdings" panose="05000000000000000000" pitchFamily="2" charset="2"/>
              <a:buChar char="ü"/>
            </a:pPr>
            <a:r>
              <a:rPr lang="en-US" sz="2300" dirty="0">
                <a:solidFill>
                  <a:srgbClr val="00B050"/>
                </a:solidFill>
              </a:rPr>
              <a:t>Not only makes </a:t>
            </a:r>
            <a:r>
              <a:rPr lang="en-US" sz="2300" u="sng" dirty="0">
                <a:solidFill>
                  <a:srgbClr val="00B050"/>
                </a:solidFill>
              </a:rPr>
              <a:t>Financial Institutions</a:t>
            </a:r>
            <a:r>
              <a:rPr lang="en-US" sz="2300" dirty="0">
                <a:solidFill>
                  <a:srgbClr val="00B050"/>
                </a:solidFill>
              </a:rPr>
              <a:t> more Responsible and Society Centric but also Enables other Organizations Seeking Funds to work in Areas related to ESG as it might offer them some </a:t>
            </a:r>
            <a:r>
              <a:rPr lang="en-US" sz="2300" u="sng" dirty="0">
                <a:solidFill>
                  <a:srgbClr val="00B050"/>
                </a:solidFill>
              </a:rPr>
              <a:t>Lucrative Benefits while </a:t>
            </a:r>
            <a:r>
              <a:rPr lang="en-US" sz="2300" b="1" u="sng" dirty="0">
                <a:solidFill>
                  <a:srgbClr val="00B050"/>
                </a:solidFill>
              </a:rPr>
              <a:t>Availing Loans</a:t>
            </a:r>
            <a:r>
              <a:rPr lang="en-US" sz="2300" dirty="0">
                <a:solidFill>
                  <a:srgbClr val="00B050"/>
                </a:solidFill>
              </a:rPr>
              <a:t>. </a:t>
            </a:r>
          </a:p>
          <a:p>
            <a:pPr marL="397764" indent="-342900" algn="just">
              <a:buFont typeface="Wingdings" panose="05000000000000000000" pitchFamily="2" charset="2"/>
              <a:buChar char="ü"/>
            </a:pPr>
            <a:endParaRPr lang="en-US" sz="2300" dirty="0">
              <a:solidFill>
                <a:srgbClr val="00B050"/>
              </a:solidFill>
            </a:endParaRPr>
          </a:p>
          <a:p>
            <a:pPr marL="397764" indent="-342900" algn="just">
              <a:buFont typeface="Wingdings" panose="05000000000000000000" pitchFamily="2" charset="2"/>
              <a:buChar char="ü"/>
            </a:pPr>
            <a:r>
              <a:rPr lang="en-US" sz="2300" dirty="0">
                <a:solidFill>
                  <a:srgbClr val="00B050"/>
                </a:solidFill>
              </a:rPr>
              <a:t>Both Ways, this </a:t>
            </a:r>
            <a:r>
              <a:rPr lang="en-US" sz="2300" u="sng" dirty="0">
                <a:solidFill>
                  <a:srgbClr val="00B050"/>
                </a:solidFill>
              </a:rPr>
              <a:t>Concept Enables</a:t>
            </a:r>
            <a:r>
              <a:rPr lang="en-US" sz="2300" dirty="0">
                <a:solidFill>
                  <a:srgbClr val="00B050"/>
                </a:solidFill>
              </a:rPr>
              <a:t> </a:t>
            </a:r>
            <a:r>
              <a:rPr lang="en-US" sz="2300" b="1" dirty="0">
                <a:solidFill>
                  <a:srgbClr val="00B050"/>
                </a:solidFill>
              </a:rPr>
              <a:t>Sustainable Development</a:t>
            </a:r>
            <a:r>
              <a:rPr lang="en-US" sz="2300" dirty="0">
                <a:solidFill>
                  <a:srgbClr val="00B050"/>
                </a:solidFill>
              </a:rPr>
              <a:t>. </a:t>
            </a:r>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C83EF71E-9636-BB0C-8C80-CA3F33F59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49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p>
          <a:p>
            <a:pPr algn="just"/>
            <a:endParaRPr lang="en-US" sz="2300" dirty="0"/>
          </a:p>
          <a:p>
            <a:pPr algn="just"/>
            <a:endParaRPr lang="en-US" sz="2300" dirty="0"/>
          </a:p>
          <a:p>
            <a:pPr algn="ctr"/>
            <a:r>
              <a:rPr lang="en-US" sz="3600" b="1" dirty="0">
                <a:solidFill>
                  <a:srgbClr val="00B050"/>
                </a:solidFill>
              </a:rPr>
              <a:t>‘ESG Strategies’ Link to Higher </a:t>
            </a:r>
            <a:r>
              <a:rPr lang="en-US" sz="3600" b="1" u="sng" dirty="0">
                <a:solidFill>
                  <a:srgbClr val="00B050"/>
                </a:solidFill>
              </a:rPr>
              <a:t>ROI</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65</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C304DEB0-3EEB-13D9-590D-25F936326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760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p>
          <a:p>
            <a:pPr algn="just"/>
            <a:endParaRPr lang="en-US" sz="2300" dirty="0"/>
          </a:p>
          <a:p>
            <a:pPr marL="397764" indent="-342900" algn="just">
              <a:buFont typeface="Wingdings" panose="05000000000000000000" pitchFamily="2" charset="2"/>
              <a:buChar char="ü"/>
            </a:pPr>
            <a:r>
              <a:rPr lang="en-US" sz="2300" dirty="0">
                <a:solidFill>
                  <a:srgbClr val="00B050"/>
                </a:solidFill>
              </a:rPr>
              <a:t>The Companies Following ESG Practices are seen to be more </a:t>
            </a:r>
            <a:r>
              <a:rPr lang="en-US" sz="2300" b="1" dirty="0">
                <a:solidFill>
                  <a:srgbClr val="00B050"/>
                </a:solidFill>
              </a:rPr>
              <a:t>Return-oriented</a:t>
            </a:r>
            <a:r>
              <a:rPr lang="en-US" sz="2300" dirty="0">
                <a:solidFill>
                  <a:srgbClr val="00B050"/>
                </a:solidFill>
              </a:rPr>
              <a:t>, thus </a:t>
            </a:r>
            <a:r>
              <a:rPr lang="en-US" sz="2300" u="sng" dirty="0">
                <a:solidFill>
                  <a:srgbClr val="00B050"/>
                </a:solidFill>
              </a:rPr>
              <a:t>Offering Better Returns</a:t>
            </a:r>
            <a:r>
              <a:rPr lang="en-US" sz="2300" dirty="0">
                <a:solidFill>
                  <a:srgbClr val="00B050"/>
                </a:solidFill>
              </a:rPr>
              <a:t> to </a:t>
            </a:r>
            <a:r>
              <a:rPr lang="en-US" sz="2300" b="1" dirty="0">
                <a:solidFill>
                  <a:srgbClr val="00B050"/>
                </a:solidFill>
              </a:rPr>
              <a:t>Investors or </a:t>
            </a:r>
            <a:r>
              <a:rPr lang="en-US" sz="2300" b="1" u="sng" dirty="0">
                <a:solidFill>
                  <a:srgbClr val="00B050"/>
                </a:solidFill>
              </a:rPr>
              <a:t>Lenders</a:t>
            </a:r>
            <a:r>
              <a:rPr lang="en-US" sz="2300" dirty="0">
                <a:solidFill>
                  <a:srgbClr val="00B050"/>
                </a:solidFill>
              </a:rPr>
              <a:t>. </a:t>
            </a:r>
          </a:p>
          <a:p>
            <a:pPr algn="just"/>
            <a:endParaRPr lang="en-US" sz="2300" dirty="0"/>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66</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93392B50-7054-ABF2-F64E-228A33418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00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p>
          <a:p>
            <a:pPr algn="just"/>
            <a:r>
              <a:rPr lang="en-US" sz="2300" dirty="0"/>
              <a:t> </a:t>
            </a:r>
          </a:p>
          <a:p>
            <a:pPr marL="397764" indent="-342900" algn="just">
              <a:buFont typeface="Wingdings" panose="05000000000000000000" pitchFamily="2" charset="2"/>
              <a:buChar char="ü"/>
            </a:pPr>
            <a:r>
              <a:rPr lang="en-US" sz="2300" dirty="0">
                <a:solidFill>
                  <a:srgbClr val="00B050"/>
                </a:solidFill>
              </a:rPr>
              <a:t>Since </a:t>
            </a:r>
            <a:r>
              <a:rPr lang="en-US" sz="2300" b="1" u="sng" dirty="0">
                <a:solidFill>
                  <a:srgbClr val="00B050"/>
                </a:solidFill>
              </a:rPr>
              <a:t>ESG Accesses</a:t>
            </a:r>
            <a:r>
              <a:rPr lang="en-US" sz="2300" dirty="0">
                <a:solidFill>
                  <a:srgbClr val="00B050"/>
                </a:solidFill>
              </a:rPr>
              <a:t> the Business Processes in Terms of Dealing with their Stakeholders, these Companies are giving </a:t>
            </a:r>
            <a:r>
              <a:rPr lang="en-US" sz="2300" b="1" u="sng" dirty="0">
                <a:solidFill>
                  <a:srgbClr val="00B050"/>
                </a:solidFill>
              </a:rPr>
              <a:t>Better Equity Returns</a:t>
            </a:r>
            <a:r>
              <a:rPr lang="en-US" sz="2300" dirty="0">
                <a:solidFill>
                  <a:srgbClr val="00B050"/>
                </a:solidFill>
              </a:rPr>
              <a:t> in Different Aspects. </a:t>
            </a:r>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A8878AB7-4934-8C5A-1429-DF3CF352E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578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p>
          <a:p>
            <a:pPr algn="just"/>
            <a:r>
              <a:rPr lang="en-US" sz="2300" dirty="0">
                <a:solidFill>
                  <a:srgbClr val="00B050"/>
                </a:solidFill>
              </a:rPr>
              <a:t>Reasons why ESG based “</a:t>
            </a:r>
            <a:r>
              <a:rPr lang="en-US" sz="2300" b="1" dirty="0">
                <a:solidFill>
                  <a:srgbClr val="00B050"/>
                </a:solidFill>
              </a:rPr>
              <a:t>Responsible Lending</a:t>
            </a:r>
            <a:r>
              <a:rPr lang="en-US" sz="2300" dirty="0">
                <a:solidFill>
                  <a:srgbClr val="00B050"/>
                </a:solidFill>
              </a:rPr>
              <a:t>” is a Positive Aspect for </a:t>
            </a:r>
            <a:r>
              <a:rPr lang="en-US" sz="2300" u="sng" dirty="0">
                <a:solidFill>
                  <a:srgbClr val="00B050"/>
                </a:solidFill>
              </a:rPr>
              <a:t>Banks or NBFCs</a:t>
            </a:r>
            <a:r>
              <a:rPr lang="en-US" sz="2300" dirty="0">
                <a:solidFill>
                  <a:srgbClr val="00B050"/>
                </a:solidFill>
              </a:rPr>
              <a:t>:</a:t>
            </a:r>
          </a:p>
          <a:p>
            <a:pPr marL="340614" indent="-285750" algn="just">
              <a:buFont typeface="Arial" panose="020B0604020202020204" pitchFamily="34" charset="0"/>
              <a:buChar char="•"/>
            </a:pPr>
            <a:endParaRPr lang="en-US" sz="2300" dirty="0">
              <a:solidFill>
                <a:srgbClr val="00B050"/>
              </a:solidFill>
            </a:endParaRPr>
          </a:p>
          <a:p>
            <a:pPr marL="340614" indent="-285750" algn="just">
              <a:buFont typeface="Arial" panose="020B0604020202020204" pitchFamily="34" charset="0"/>
              <a:buChar char="•"/>
            </a:pPr>
            <a:r>
              <a:rPr lang="en-US" sz="2300" dirty="0">
                <a:solidFill>
                  <a:srgbClr val="00B050"/>
                </a:solidFill>
              </a:rPr>
              <a:t>The ESG Based Responsible Lending “</a:t>
            </a:r>
            <a:r>
              <a:rPr lang="en-US" sz="2300" b="1" dirty="0">
                <a:solidFill>
                  <a:srgbClr val="00B050"/>
                </a:solidFill>
              </a:rPr>
              <a:t>Reduces the Risk</a:t>
            </a:r>
            <a:r>
              <a:rPr lang="en-US" sz="2300" dirty="0">
                <a:solidFill>
                  <a:srgbClr val="00B050"/>
                </a:solidFill>
              </a:rPr>
              <a:t>” for </a:t>
            </a:r>
            <a:r>
              <a:rPr lang="en-US" sz="2300" u="sng" dirty="0">
                <a:solidFill>
                  <a:srgbClr val="00B050"/>
                </a:solidFill>
              </a:rPr>
              <a:t>Financial Institutions</a:t>
            </a:r>
            <a:r>
              <a:rPr lang="en-US" sz="2300" dirty="0">
                <a:solidFill>
                  <a:srgbClr val="00B050"/>
                </a:solidFill>
              </a:rPr>
              <a:t> to ‘</a:t>
            </a:r>
            <a:r>
              <a:rPr lang="en-US" sz="2300" b="1" dirty="0">
                <a:solidFill>
                  <a:srgbClr val="00B050"/>
                </a:solidFill>
              </a:rPr>
              <a:t>Lend Money</a:t>
            </a:r>
            <a:r>
              <a:rPr lang="en-US" sz="2300" dirty="0">
                <a:solidFill>
                  <a:srgbClr val="00B050"/>
                </a:solidFill>
              </a:rPr>
              <a:t>’ to the Organizations </a:t>
            </a:r>
            <a:r>
              <a:rPr lang="en-US" sz="2300" u="sng" dirty="0">
                <a:solidFill>
                  <a:srgbClr val="00B050"/>
                </a:solidFill>
              </a:rPr>
              <a:t>Following Sustainability Practices</a:t>
            </a:r>
            <a:r>
              <a:rPr lang="en-US" sz="2300" dirty="0">
                <a:solidFill>
                  <a:srgbClr val="00B050"/>
                </a:solidFill>
              </a:rPr>
              <a:t>.</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68</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DEBDB7A2-1844-EE46-C52C-510D9C50C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026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solidFill>
                <a:srgbClr val="00B050"/>
              </a:solidFill>
            </a:endParaRPr>
          </a:p>
          <a:p>
            <a:pPr algn="just"/>
            <a:r>
              <a:rPr lang="en-US" sz="2300" dirty="0">
                <a:solidFill>
                  <a:srgbClr val="00B050"/>
                </a:solidFill>
              </a:rPr>
              <a:t>Reasons why ESG based “</a:t>
            </a:r>
            <a:r>
              <a:rPr lang="en-US" sz="2300" b="1" dirty="0">
                <a:solidFill>
                  <a:srgbClr val="00B050"/>
                </a:solidFill>
              </a:rPr>
              <a:t>Responsible Lending</a:t>
            </a:r>
            <a:r>
              <a:rPr lang="en-US" sz="2300" dirty="0">
                <a:solidFill>
                  <a:srgbClr val="00B050"/>
                </a:solidFill>
              </a:rPr>
              <a:t>” is a Positive Aspect for </a:t>
            </a:r>
            <a:r>
              <a:rPr lang="en-US" sz="2300" u="sng" dirty="0">
                <a:solidFill>
                  <a:srgbClr val="00B050"/>
                </a:solidFill>
              </a:rPr>
              <a:t>Banks or NBFCs</a:t>
            </a:r>
            <a:r>
              <a:rPr lang="en-US" sz="2300" dirty="0">
                <a:solidFill>
                  <a:srgbClr val="00B050"/>
                </a:solidFill>
              </a:rPr>
              <a:t>:</a:t>
            </a:r>
          </a:p>
          <a:p>
            <a:pPr marL="340614" indent="-285750" algn="just">
              <a:buFont typeface="Arial" panose="020B0604020202020204" pitchFamily="34" charset="0"/>
              <a:buChar char="•"/>
            </a:pPr>
            <a:endParaRPr lang="en-US" sz="1800" dirty="0">
              <a:solidFill>
                <a:srgbClr val="00B050"/>
              </a:solidFill>
            </a:endParaRPr>
          </a:p>
          <a:p>
            <a:pPr marL="340614" indent="-285750" algn="just">
              <a:buFont typeface="Arial" panose="020B0604020202020204" pitchFamily="34" charset="0"/>
              <a:buChar char="•"/>
            </a:pPr>
            <a:r>
              <a:rPr lang="en-US" sz="2300" dirty="0">
                <a:solidFill>
                  <a:srgbClr val="00B050"/>
                </a:solidFill>
              </a:rPr>
              <a:t>ESG Linked Investments for NBFCs or Banks also “</a:t>
            </a:r>
            <a:r>
              <a:rPr lang="en-US" sz="2300" b="1" dirty="0">
                <a:solidFill>
                  <a:srgbClr val="00B050"/>
                </a:solidFill>
              </a:rPr>
              <a:t>Improve their Reputation</a:t>
            </a:r>
            <a:r>
              <a:rPr lang="en-US" sz="2300" dirty="0">
                <a:solidFill>
                  <a:srgbClr val="00B050"/>
                </a:solidFill>
              </a:rPr>
              <a:t>” in the Market or Industry. </a:t>
            </a:r>
          </a:p>
          <a:p>
            <a:pPr marL="340614" indent="-285750" algn="just">
              <a:buFont typeface="Arial" panose="020B0604020202020204" pitchFamily="34" charset="0"/>
              <a:buChar char="•"/>
            </a:pPr>
            <a:endParaRPr lang="en-US" sz="2300" dirty="0">
              <a:solidFill>
                <a:srgbClr val="00B050"/>
              </a:solidFill>
            </a:endParaRPr>
          </a:p>
          <a:p>
            <a:pPr marL="340614" indent="-285750" algn="just">
              <a:buFont typeface="Arial" panose="020B0604020202020204" pitchFamily="34" charset="0"/>
              <a:buChar char="•"/>
            </a:pPr>
            <a:r>
              <a:rPr lang="en-US" sz="2300" dirty="0">
                <a:solidFill>
                  <a:srgbClr val="00B050"/>
                </a:solidFill>
              </a:rPr>
              <a:t>This, in turn, “</a:t>
            </a:r>
            <a:r>
              <a:rPr lang="en-US" sz="2300" b="1" dirty="0">
                <a:solidFill>
                  <a:srgbClr val="00B050"/>
                </a:solidFill>
              </a:rPr>
              <a:t>Improve the Funding Ecosystem</a:t>
            </a:r>
            <a:r>
              <a:rPr lang="en-US" sz="2300" dirty="0">
                <a:solidFill>
                  <a:srgbClr val="00B050"/>
                </a:solidFill>
              </a:rPr>
              <a:t>”.</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69</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1C36C7E7-BB76-2A02-0CAC-20972AAAC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BDA2C-C3B6-4AF0-5860-F2E258C71FAE}"/>
              </a:ext>
            </a:extLst>
          </p:cNvPr>
          <p:cNvPicPr>
            <a:picLocks noChangeAspect="1"/>
          </p:cNvPicPr>
          <p:nvPr/>
        </p:nvPicPr>
        <p:blipFill>
          <a:blip r:embed="rId3"/>
          <a:stretch>
            <a:fillRect/>
          </a:stretch>
        </p:blipFill>
        <p:spPr>
          <a:xfrm>
            <a:off x="2307102" y="1280160"/>
            <a:ext cx="7540283" cy="4107767"/>
          </a:xfrm>
          <a:prstGeom prst="rect">
            <a:avLst/>
          </a:prstGeom>
        </p:spPr>
      </p:pic>
      <p:pic>
        <p:nvPicPr>
          <p:cNvPr id="3" name="Picture 2" descr="Avanse Financial Services">
            <a:extLst>
              <a:ext uri="{FF2B5EF4-FFF2-40B4-BE49-F238E27FC236}">
                <a16:creationId xmlns:a16="http://schemas.microsoft.com/office/drawing/2014/main" id="{678E584A-D919-A033-669E-B870386CA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6A765995-B07A-2231-4956-383E08EA50FC}"/>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6" name="Picture 2" descr="Let's work hard to make all our dreams for our nation a reality with our  efforts #happyindependencedayindia🇮🇳 | Instagram">
            <a:extLst>
              <a:ext uri="{FF2B5EF4-FFF2-40B4-BE49-F238E27FC236}">
                <a16:creationId xmlns:a16="http://schemas.microsoft.com/office/drawing/2014/main" id="{B755D163-703B-D2AB-810D-6A0B84134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433609"/>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r>
              <a:rPr lang="en-US" sz="2300" dirty="0">
                <a:solidFill>
                  <a:srgbClr val="00B050"/>
                </a:solidFill>
              </a:rPr>
              <a:t>Reasons why ESG based “</a:t>
            </a:r>
            <a:r>
              <a:rPr lang="en-US" sz="2300" b="1" dirty="0">
                <a:solidFill>
                  <a:srgbClr val="00B050"/>
                </a:solidFill>
              </a:rPr>
              <a:t>Responsible Lending</a:t>
            </a:r>
            <a:r>
              <a:rPr lang="en-US" sz="2300" dirty="0">
                <a:solidFill>
                  <a:srgbClr val="00B050"/>
                </a:solidFill>
              </a:rPr>
              <a:t>” is a Positive Aspect for </a:t>
            </a:r>
            <a:r>
              <a:rPr lang="en-US" sz="2300" u="sng" dirty="0">
                <a:solidFill>
                  <a:srgbClr val="00B050"/>
                </a:solidFill>
              </a:rPr>
              <a:t>Banks or NBFCs</a:t>
            </a:r>
            <a:r>
              <a:rPr lang="en-US" sz="2300" dirty="0">
                <a:solidFill>
                  <a:srgbClr val="00B050"/>
                </a:solidFill>
              </a:rPr>
              <a:t>:</a:t>
            </a:r>
          </a:p>
          <a:p>
            <a:pPr marL="340614" indent="-285750" algn="just">
              <a:buFont typeface="Arial" panose="020B0604020202020204" pitchFamily="34" charset="0"/>
              <a:buChar char="•"/>
            </a:pPr>
            <a:endParaRPr lang="en-US" sz="2300" dirty="0">
              <a:solidFill>
                <a:srgbClr val="00B050"/>
              </a:solidFill>
            </a:endParaRPr>
          </a:p>
          <a:p>
            <a:pPr marL="340614" indent="-285750" algn="just">
              <a:buFont typeface="Arial" panose="020B0604020202020204" pitchFamily="34" charset="0"/>
              <a:buChar char="•"/>
            </a:pPr>
            <a:r>
              <a:rPr lang="en-US" sz="2300" dirty="0">
                <a:solidFill>
                  <a:srgbClr val="00B050"/>
                </a:solidFill>
              </a:rPr>
              <a:t>It Opens up “</a:t>
            </a:r>
            <a:r>
              <a:rPr lang="en-US" sz="2300" b="1" dirty="0">
                <a:solidFill>
                  <a:srgbClr val="00B050"/>
                </a:solidFill>
              </a:rPr>
              <a:t>Opportunities to Diversify Investments</a:t>
            </a:r>
            <a:r>
              <a:rPr lang="en-US" sz="2300" dirty="0">
                <a:solidFill>
                  <a:srgbClr val="00B050"/>
                </a:solidFill>
              </a:rPr>
              <a:t>” in New Markets Linked with ‘Sustainable Development’ and ‘Social Projects’. </a:t>
            </a:r>
          </a:p>
          <a:p>
            <a:pPr marL="340614" indent="-285750" algn="just">
              <a:buFont typeface="Arial" panose="020B0604020202020204" pitchFamily="34" charset="0"/>
              <a:buChar char="•"/>
            </a:pPr>
            <a:endParaRPr lang="en-US" sz="2300" dirty="0">
              <a:solidFill>
                <a:srgbClr val="00B050"/>
              </a:solidFill>
            </a:endParaRPr>
          </a:p>
          <a:p>
            <a:pPr marL="340614" indent="-285750" algn="just">
              <a:buFont typeface="Arial" panose="020B0604020202020204" pitchFamily="34" charset="0"/>
              <a:buChar char="•"/>
            </a:pPr>
            <a:r>
              <a:rPr lang="en-US" sz="2300" dirty="0">
                <a:solidFill>
                  <a:srgbClr val="00B050"/>
                </a:solidFill>
              </a:rPr>
              <a:t>Increase the Demand for Funding for “</a:t>
            </a:r>
            <a:r>
              <a:rPr lang="en-US" sz="2300" b="1" dirty="0">
                <a:solidFill>
                  <a:srgbClr val="00B050"/>
                </a:solidFill>
              </a:rPr>
              <a:t>Social Enterprises</a:t>
            </a:r>
            <a:r>
              <a:rPr lang="en-US" sz="2300" dirty="0">
                <a:solidFill>
                  <a:srgbClr val="00B050"/>
                </a:solidFill>
              </a:rPr>
              <a:t>”.</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70</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48F3DEC0-6066-D399-0626-BD2A79633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437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p>
          <a:p>
            <a:pPr algn="just"/>
            <a:endParaRPr lang="en-US" sz="2300" dirty="0"/>
          </a:p>
          <a:p>
            <a:pPr algn="just"/>
            <a:endParaRPr lang="en-US" sz="2300" dirty="0"/>
          </a:p>
          <a:p>
            <a:pPr algn="ctr"/>
            <a:r>
              <a:rPr lang="en-US" sz="3100" b="1" dirty="0">
                <a:solidFill>
                  <a:srgbClr val="00B050"/>
                </a:solidFill>
              </a:rPr>
              <a:t>Principles of ‘Responsible Lending’</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E019D9C7-245B-601A-E886-723D18AD4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095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solidFill>
                <a:srgbClr val="00B050"/>
              </a:solidFill>
            </a:endParaRPr>
          </a:p>
          <a:p>
            <a:pPr algn="just"/>
            <a:r>
              <a:rPr lang="en-US" sz="2300" b="1" dirty="0">
                <a:solidFill>
                  <a:srgbClr val="00B050"/>
                </a:solidFill>
              </a:rPr>
              <a:t>Principle-1</a:t>
            </a:r>
            <a:r>
              <a:rPr lang="en-US" sz="2300" dirty="0">
                <a:solidFill>
                  <a:srgbClr val="00B050"/>
                </a:solidFill>
              </a:rPr>
              <a:t>: Ethical Conduct and E&amp;S Governance.</a:t>
            </a:r>
          </a:p>
          <a:p>
            <a:pPr algn="just"/>
            <a:endParaRPr lang="en-US" sz="2300" dirty="0">
              <a:solidFill>
                <a:srgbClr val="00B050"/>
              </a:solidFill>
            </a:endParaRPr>
          </a:p>
          <a:p>
            <a:pPr algn="just"/>
            <a:r>
              <a:rPr lang="en-US" sz="2300" dirty="0">
                <a:solidFill>
                  <a:srgbClr val="00B050"/>
                </a:solidFill>
              </a:rPr>
              <a:t>Financial Institutions should Develop Sound Governance Systems to Oversee Environmental and Social Performance of their Business Activities and Disclose Accordingly.</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72</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17791741-B631-2730-37E6-760A93B2D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4253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b="1" dirty="0">
              <a:solidFill>
                <a:srgbClr val="00B050"/>
              </a:solidFill>
            </a:endParaRPr>
          </a:p>
          <a:p>
            <a:pPr algn="just"/>
            <a:r>
              <a:rPr lang="en-US" sz="2300" b="1" dirty="0">
                <a:solidFill>
                  <a:srgbClr val="00B050"/>
                </a:solidFill>
              </a:rPr>
              <a:t>Principle-2</a:t>
            </a:r>
            <a:r>
              <a:rPr lang="en-US" sz="2300" dirty="0">
                <a:solidFill>
                  <a:srgbClr val="00B050"/>
                </a:solidFill>
              </a:rPr>
              <a:t>:Integration of E&amp;S Risk Management in Business Activities.</a:t>
            </a:r>
          </a:p>
          <a:p>
            <a:pPr algn="just"/>
            <a:endParaRPr lang="en-US" sz="2300" dirty="0">
              <a:solidFill>
                <a:srgbClr val="00B050"/>
              </a:solidFill>
            </a:endParaRPr>
          </a:p>
          <a:p>
            <a:pPr algn="just"/>
            <a:r>
              <a:rPr lang="en-US" sz="2300" dirty="0">
                <a:solidFill>
                  <a:srgbClr val="00B050"/>
                </a:solidFill>
              </a:rPr>
              <a:t>Financial Institutions should </a:t>
            </a:r>
            <a:r>
              <a:rPr lang="en-US" sz="2300" b="1" dirty="0">
                <a:solidFill>
                  <a:srgbClr val="00B050"/>
                </a:solidFill>
              </a:rPr>
              <a:t>Integrate</a:t>
            </a:r>
            <a:r>
              <a:rPr lang="en-US" sz="2300" dirty="0">
                <a:solidFill>
                  <a:srgbClr val="00B050"/>
                </a:solidFill>
              </a:rPr>
              <a:t> the Analysis of Environmental, Social and Governance Factors in their </a:t>
            </a:r>
            <a:r>
              <a:rPr lang="en-US" sz="2300" u="sng" dirty="0">
                <a:solidFill>
                  <a:srgbClr val="00B050"/>
                </a:solidFill>
              </a:rPr>
              <a:t>Investment, Lending</a:t>
            </a:r>
            <a:r>
              <a:rPr lang="en-US" sz="2300" dirty="0">
                <a:solidFill>
                  <a:srgbClr val="00B050"/>
                </a:solidFill>
              </a:rPr>
              <a:t> and Risk-management Processes across Business Lines to </a:t>
            </a:r>
            <a:r>
              <a:rPr lang="en-US" sz="2300" b="1" dirty="0">
                <a:solidFill>
                  <a:srgbClr val="00B050"/>
                </a:solidFill>
              </a:rPr>
              <a:t>Minimize Adverse Impact</a:t>
            </a:r>
            <a:r>
              <a:rPr lang="en-US" sz="2300" dirty="0">
                <a:solidFill>
                  <a:srgbClr val="00B050"/>
                </a:solidFill>
              </a:rPr>
              <a:t> on their </a:t>
            </a:r>
            <a:r>
              <a:rPr lang="en-US" sz="2300" u="sng" dirty="0">
                <a:solidFill>
                  <a:srgbClr val="00B050"/>
                </a:solidFill>
              </a:rPr>
              <a:t>Own Operations and on Society</a:t>
            </a:r>
            <a:r>
              <a:rPr lang="en-US" sz="2300" dirty="0">
                <a:solidFill>
                  <a:srgbClr val="00B050"/>
                </a:solidFill>
              </a:rPr>
              <a:t>.</a:t>
            </a:r>
          </a:p>
          <a:p>
            <a:pPr algn="just"/>
            <a:endParaRPr lang="en-US" sz="2300" dirty="0">
              <a:solidFill>
                <a:srgbClr val="00B050"/>
              </a:solidFill>
            </a:endParaRPr>
          </a:p>
          <a:p>
            <a:pPr algn="just"/>
            <a:endParaRPr lang="en-US" sz="2300" dirty="0">
              <a:solidFill>
                <a:srgbClr val="00B050"/>
              </a:solidFill>
            </a:endParaRPr>
          </a:p>
          <a:p>
            <a:pPr algn="just"/>
            <a:r>
              <a:rPr lang="en-US" sz="2300" dirty="0">
                <a:solidFill>
                  <a:srgbClr val="00B050"/>
                </a:solidFill>
              </a:rPr>
              <a:t> </a:t>
            </a:r>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73</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7CFD6F67-61B7-6B71-D09A-0DFF7DDB8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827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solidFill>
                <a:srgbClr val="00B050"/>
              </a:solidFill>
            </a:endParaRPr>
          </a:p>
          <a:p>
            <a:pPr algn="just"/>
            <a:r>
              <a:rPr lang="en-US" sz="2300" b="1" dirty="0">
                <a:solidFill>
                  <a:srgbClr val="00B050"/>
                </a:solidFill>
              </a:rPr>
              <a:t>Principle-3</a:t>
            </a:r>
            <a:r>
              <a:rPr lang="en-US" sz="2300" dirty="0">
                <a:solidFill>
                  <a:srgbClr val="00B050"/>
                </a:solidFill>
              </a:rPr>
              <a:t>:Minimizing Environmental Footprint in Internal operations.</a:t>
            </a:r>
          </a:p>
          <a:p>
            <a:pPr algn="just"/>
            <a:endParaRPr lang="en-US" sz="2300" dirty="0">
              <a:solidFill>
                <a:srgbClr val="00B050"/>
              </a:solidFill>
            </a:endParaRPr>
          </a:p>
          <a:p>
            <a:pPr algn="just"/>
            <a:r>
              <a:rPr lang="en-US" sz="2300" dirty="0">
                <a:solidFill>
                  <a:srgbClr val="00B050"/>
                </a:solidFill>
              </a:rPr>
              <a:t>Financial Institutions should </a:t>
            </a:r>
            <a:r>
              <a:rPr lang="en-US" sz="2300" u="sng" dirty="0">
                <a:solidFill>
                  <a:srgbClr val="00B050"/>
                </a:solidFill>
              </a:rPr>
              <a:t>Minimize the Negative Impacts of their Business Operations</a:t>
            </a:r>
            <a:r>
              <a:rPr lang="en-US" sz="2300" dirty="0">
                <a:solidFill>
                  <a:srgbClr val="00B050"/>
                </a:solidFill>
              </a:rPr>
              <a:t> on the Environment in which they Operate and, where Possible, Promote Positive Impacts.</a:t>
            </a:r>
          </a:p>
          <a:p>
            <a:pPr algn="just"/>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74</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ADE55300-E59D-666C-AF81-F68662277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058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solidFill>
                <a:srgbClr val="00B050"/>
              </a:solidFill>
            </a:endParaRPr>
          </a:p>
          <a:p>
            <a:pPr algn="just"/>
            <a:r>
              <a:rPr lang="en-US" sz="2300" b="1" dirty="0">
                <a:solidFill>
                  <a:srgbClr val="00B050"/>
                </a:solidFill>
              </a:rPr>
              <a:t>Principle-4</a:t>
            </a:r>
            <a:r>
              <a:rPr lang="en-US" sz="2300" dirty="0">
                <a:solidFill>
                  <a:srgbClr val="00B050"/>
                </a:solidFill>
              </a:rPr>
              <a:t>: Environmentally Friendly Products, Services and Investment.</a:t>
            </a:r>
          </a:p>
          <a:p>
            <a:pPr algn="just"/>
            <a:endParaRPr lang="en-US" sz="2300" dirty="0">
              <a:solidFill>
                <a:srgbClr val="00B050"/>
              </a:solidFill>
            </a:endParaRPr>
          </a:p>
          <a:p>
            <a:pPr algn="just"/>
            <a:r>
              <a:rPr lang="en-US" sz="2300" dirty="0">
                <a:solidFill>
                  <a:srgbClr val="00B050"/>
                </a:solidFill>
              </a:rPr>
              <a:t>Financial Institutions should Invest in </a:t>
            </a:r>
            <a:r>
              <a:rPr lang="en-US" sz="2300" u="sng" dirty="0">
                <a:solidFill>
                  <a:srgbClr val="00B050"/>
                </a:solidFill>
              </a:rPr>
              <a:t>Environmentally Friendly Products</a:t>
            </a:r>
            <a:r>
              <a:rPr lang="en-US" sz="2300" dirty="0">
                <a:solidFill>
                  <a:srgbClr val="00B050"/>
                </a:solidFill>
              </a:rPr>
              <a:t> and Businesses that Enhance Positive Environmental Impact.</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75</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F0469CCD-4C4A-328F-4FC9-FAE9BB6A7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6728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solidFill>
                <a:srgbClr val="00B050"/>
              </a:solidFill>
            </a:endParaRPr>
          </a:p>
          <a:p>
            <a:pPr algn="just"/>
            <a:r>
              <a:rPr lang="en-US" sz="2300" b="1" dirty="0">
                <a:solidFill>
                  <a:srgbClr val="00B050"/>
                </a:solidFill>
              </a:rPr>
              <a:t>Principle-5</a:t>
            </a:r>
            <a:r>
              <a:rPr lang="en-US" sz="2300" dirty="0">
                <a:solidFill>
                  <a:srgbClr val="00B050"/>
                </a:solidFill>
              </a:rPr>
              <a:t>: Enabling Inclusive Human and Social Development.</a:t>
            </a:r>
          </a:p>
          <a:p>
            <a:pPr algn="just"/>
            <a:endParaRPr lang="en-US" sz="2300" dirty="0">
              <a:solidFill>
                <a:srgbClr val="00B050"/>
              </a:solidFill>
            </a:endParaRPr>
          </a:p>
          <a:p>
            <a:pPr algn="just"/>
            <a:r>
              <a:rPr lang="en-US" sz="2300" dirty="0">
                <a:solidFill>
                  <a:srgbClr val="00B050"/>
                </a:solidFill>
              </a:rPr>
              <a:t>Financial Institutions should </a:t>
            </a:r>
            <a:r>
              <a:rPr lang="en-US" sz="2300" u="sng" dirty="0">
                <a:solidFill>
                  <a:srgbClr val="00B050"/>
                </a:solidFill>
              </a:rPr>
              <a:t>Support Inclusive and Equitable</a:t>
            </a:r>
            <a:r>
              <a:rPr lang="en-US" sz="2300" dirty="0">
                <a:solidFill>
                  <a:srgbClr val="00B050"/>
                </a:solidFill>
              </a:rPr>
              <a:t> Human and Social Development.</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76</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77DB2817-B6B8-2CA1-722E-8E918606B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748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solidFill>
                <a:srgbClr val="00B050"/>
              </a:solidFill>
            </a:endParaRPr>
          </a:p>
          <a:p>
            <a:pPr algn="just"/>
            <a:r>
              <a:rPr lang="en-US" sz="2300" b="1" dirty="0">
                <a:solidFill>
                  <a:srgbClr val="00B050"/>
                </a:solidFill>
              </a:rPr>
              <a:t>Principle-6</a:t>
            </a:r>
            <a:r>
              <a:rPr lang="en-US" sz="2300" dirty="0">
                <a:solidFill>
                  <a:srgbClr val="00B050"/>
                </a:solidFill>
              </a:rPr>
              <a:t>: Stakeholder Engagement.</a:t>
            </a:r>
          </a:p>
          <a:p>
            <a:pPr algn="just"/>
            <a:endParaRPr lang="en-US" sz="2300" dirty="0">
              <a:solidFill>
                <a:srgbClr val="00B050"/>
              </a:solidFill>
            </a:endParaRPr>
          </a:p>
          <a:p>
            <a:pPr algn="just"/>
            <a:r>
              <a:rPr lang="en-US" sz="2300" dirty="0">
                <a:solidFill>
                  <a:srgbClr val="00B050"/>
                </a:solidFill>
              </a:rPr>
              <a:t>Financial Institutions should Develop an </a:t>
            </a:r>
            <a:r>
              <a:rPr lang="en-US" sz="2300" u="sng" dirty="0">
                <a:solidFill>
                  <a:srgbClr val="00B050"/>
                </a:solidFill>
              </a:rPr>
              <a:t>Understanding of their Stakeholders’ Needs</a:t>
            </a:r>
            <a:r>
              <a:rPr lang="en-US" sz="2300" dirty="0">
                <a:solidFill>
                  <a:srgbClr val="00B050"/>
                </a:solidFill>
              </a:rPr>
              <a:t>, Interests and Expectations to Inform and Guide their Strategy and Decision-making.</a:t>
            </a:r>
          </a:p>
          <a:p>
            <a:pPr algn="just"/>
            <a:endParaRPr lang="en-US" sz="2300" dirty="0">
              <a:solidFill>
                <a:srgbClr val="00B050"/>
              </a:solidFill>
            </a:endParaRPr>
          </a:p>
          <a:p>
            <a:pPr algn="just"/>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77</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65043EFE-7105-ECEE-EF19-7E2184C52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891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solidFill>
                <a:srgbClr val="00B050"/>
              </a:solidFill>
            </a:endParaRPr>
          </a:p>
          <a:p>
            <a:pPr algn="just"/>
            <a:r>
              <a:rPr lang="en-US" sz="2300" b="1" dirty="0">
                <a:solidFill>
                  <a:srgbClr val="00B050"/>
                </a:solidFill>
              </a:rPr>
              <a:t>Principle-7</a:t>
            </a:r>
            <a:r>
              <a:rPr lang="en-US" sz="2300" dirty="0">
                <a:solidFill>
                  <a:srgbClr val="00B050"/>
                </a:solidFill>
              </a:rPr>
              <a:t>: Commitment to Human Rights.</a:t>
            </a:r>
          </a:p>
          <a:p>
            <a:pPr algn="just"/>
            <a:endParaRPr lang="en-US" dirty="0">
              <a:solidFill>
                <a:srgbClr val="00B050"/>
              </a:solidFill>
            </a:endParaRPr>
          </a:p>
          <a:p>
            <a:pPr algn="just"/>
            <a:r>
              <a:rPr lang="en-US" sz="2300" dirty="0">
                <a:solidFill>
                  <a:srgbClr val="00B050"/>
                </a:solidFill>
              </a:rPr>
              <a:t>Financial Institutions should Respect and Promote Human Rights.</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78</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C37ADC53-7C78-0A4B-83FD-5822C4E09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122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solidFill>
                <a:srgbClr val="00B050"/>
              </a:solidFill>
            </a:endParaRPr>
          </a:p>
          <a:p>
            <a:pPr algn="just"/>
            <a:r>
              <a:rPr lang="en-US" sz="2300" b="1" dirty="0">
                <a:solidFill>
                  <a:srgbClr val="00B050"/>
                </a:solidFill>
              </a:rPr>
              <a:t>Principle-8</a:t>
            </a:r>
            <a:r>
              <a:rPr lang="en-US" sz="2300" dirty="0">
                <a:solidFill>
                  <a:srgbClr val="00B050"/>
                </a:solidFill>
              </a:rPr>
              <a:t>: Disclosure.</a:t>
            </a:r>
          </a:p>
          <a:p>
            <a:pPr algn="just"/>
            <a:endParaRPr lang="en-US" dirty="0">
              <a:solidFill>
                <a:srgbClr val="00B050"/>
              </a:solidFill>
            </a:endParaRPr>
          </a:p>
          <a:p>
            <a:pPr algn="just"/>
            <a:r>
              <a:rPr lang="en-US" sz="2300" dirty="0">
                <a:solidFill>
                  <a:srgbClr val="00B050"/>
                </a:solidFill>
              </a:rPr>
              <a:t>Financial Institutions should Regularly Review and Report on their Progress in meeting the Principles Contained in these Guidelines.</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fld id="{8D0AFDD5-844D-364D-8AEC-50CF4D36D55D}" type="slidenum">
              <a:rPr lang="en-US" smtClean="0"/>
              <a:pPr/>
              <a:t>79</a:t>
            </a:fld>
            <a:endParaRPr lang="en-US" dirty="0"/>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A856DA58-DCAC-DC1E-2D40-E2D21130F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044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Avanse Financial Services">
            <a:extLst>
              <a:ext uri="{FF2B5EF4-FFF2-40B4-BE49-F238E27FC236}">
                <a16:creationId xmlns:a16="http://schemas.microsoft.com/office/drawing/2014/main" id="{82C21423-930A-51BE-8DF2-CFEA77CF8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s employees in Bengaluru skip office ...">
            <a:extLst>
              <a:ext uri="{FF2B5EF4-FFF2-40B4-BE49-F238E27FC236}">
                <a16:creationId xmlns:a16="http://schemas.microsoft.com/office/drawing/2014/main" id="{F6000B43-EA7A-79CD-A4EA-9E0487387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300" y="1663909"/>
            <a:ext cx="6145968" cy="34927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8B03E6-AA1C-F4F9-3E80-8D748B680736}"/>
              </a:ext>
            </a:extLst>
          </p:cNvPr>
          <p:cNvSpPr txBox="1"/>
          <p:nvPr/>
        </p:nvSpPr>
        <p:spPr>
          <a:xfrm>
            <a:off x="2585805" y="797190"/>
            <a:ext cx="6100996" cy="446276"/>
          </a:xfrm>
          <a:prstGeom prst="rect">
            <a:avLst/>
          </a:prstGeom>
          <a:noFill/>
        </p:spPr>
        <p:txBody>
          <a:bodyPr wrap="square">
            <a:spAutoFit/>
          </a:bodyPr>
          <a:lstStyle/>
          <a:p>
            <a:pPr algn="ctr" latinLnBrk="1"/>
            <a:r>
              <a:rPr lang="en-US" sz="2300" b="1" i="0" u="none" strike="noStrike" dirty="0">
                <a:solidFill>
                  <a:schemeClr val="tx1">
                    <a:lumMod val="95000"/>
                    <a:lumOff val="5000"/>
                  </a:schemeClr>
                </a:solidFill>
                <a:effectLst/>
                <a:highlight>
                  <a:srgbClr val="FFFFFF"/>
                </a:highlight>
                <a:latin typeface="arial" panose="020B0604020202020204" pitchFamily="34" charset="0"/>
                <a:hlinkClick r:id="rId5">
                  <a:extLst>
                    <a:ext uri="{A12FA001-AC4F-418D-AE19-62706E023703}">
                      <ahyp:hlinkClr xmlns:ahyp="http://schemas.microsoft.com/office/drawing/2018/hyperlinkcolor" val="tx"/>
                    </a:ext>
                  </a:extLst>
                </a:hlinkClick>
              </a:rPr>
              <a:t>Employees in Bengaluru Skip </a:t>
            </a:r>
            <a:r>
              <a:rPr lang="en-US" sz="2300" b="1" dirty="0">
                <a:solidFill>
                  <a:schemeClr val="tx1">
                    <a:lumMod val="95000"/>
                    <a:lumOff val="5000"/>
                  </a:schemeClr>
                </a:solidFill>
                <a:highlight>
                  <a:srgbClr val="FFFFFF"/>
                </a:highlight>
                <a:latin typeface="arial" panose="020B0604020202020204" pitchFamily="34" charset="0"/>
                <a:hlinkClick r:id="rId5">
                  <a:extLst>
                    <a:ext uri="{A12FA001-AC4F-418D-AE19-62706E023703}">
                      <ahyp:hlinkClr xmlns:ahyp="http://schemas.microsoft.com/office/drawing/2018/hyperlinkcolor" val="tx"/>
                    </a:ext>
                  </a:extLst>
                </a:hlinkClick>
              </a:rPr>
              <a:t>O</a:t>
            </a:r>
            <a:r>
              <a:rPr lang="en-US" sz="2300" b="1" i="0" u="none" strike="noStrike" dirty="0">
                <a:solidFill>
                  <a:schemeClr val="tx1">
                    <a:lumMod val="95000"/>
                    <a:lumOff val="5000"/>
                  </a:schemeClr>
                </a:solidFill>
                <a:effectLst/>
                <a:highlight>
                  <a:srgbClr val="FFFFFF"/>
                </a:highlight>
                <a:latin typeface="arial" panose="020B0604020202020204" pitchFamily="34" charset="0"/>
                <a:hlinkClick r:id="rId5">
                  <a:extLst>
                    <a:ext uri="{A12FA001-AC4F-418D-AE19-62706E023703}">
                      <ahyp:hlinkClr xmlns:ahyp="http://schemas.microsoft.com/office/drawing/2018/hyperlinkcolor" val="tx"/>
                    </a:ext>
                  </a:extLst>
                </a:hlinkClick>
              </a:rPr>
              <a:t>ffices ..</a:t>
            </a:r>
          </a:p>
        </p:txBody>
      </p:sp>
      <p:sp>
        <p:nvSpPr>
          <p:cNvPr id="6" name="Title 2">
            <a:extLst>
              <a:ext uri="{FF2B5EF4-FFF2-40B4-BE49-F238E27FC236}">
                <a16:creationId xmlns:a16="http://schemas.microsoft.com/office/drawing/2014/main" id="{93CF0C83-9F1F-2196-5882-31E8332E330E}"/>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8" name="Picture 2" descr="Let's work hard to make all our dreams for our nation a reality with our  efforts #happyindependencedayindia🇮🇳 | Instagram">
            <a:extLst>
              <a:ext uri="{FF2B5EF4-FFF2-40B4-BE49-F238E27FC236}">
                <a16:creationId xmlns:a16="http://schemas.microsoft.com/office/drawing/2014/main" id="{D6C8996C-6177-698B-2782-515F9F730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989013"/>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796929" y="1944831"/>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t>Public Policy Change</a:t>
            </a:r>
            <a:b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IN" sz="2400" dirty="0">
                <a:solidFill>
                  <a:srgbClr val="00B050"/>
                </a:solidFill>
                <a:latin typeface="Gabriola" panose="04040605051002020D02" pitchFamily="82" charset="0"/>
                <a:ea typeface="Calibri" panose="020F0502020204030204" pitchFamily="34" charset="0"/>
                <a:cs typeface="Arial" panose="020B0604020202020204" pitchFamily="34" charset="0"/>
              </a:rPr>
              <a:t>(Resource Conservation Regulations</a:t>
            </a:r>
            <a: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t>)</a:t>
            </a:r>
            <a:b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br>
            <a:br>
              <a:rPr lang="en-IN" sz="2400" dirty="0">
                <a:effectLst/>
                <a:latin typeface="Arial" panose="020B0604020202020204" pitchFamily="34" charset="0"/>
                <a:ea typeface="Calibri" panose="020F0502020204030204" pitchFamily="34" charset="0"/>
                <a:cs typeface="Arial" panose="020B0604020202020204" pitchFamily="34" charset="0"/>
              </a:rPr>
            </a:br>
            <a:endParaRPr lang="en-US" altLang="en-US" sz="2400" dirty="0">
              <a:solidFill>
                <a:srgbClr val="88A81D"/>
              </a:solidFill>
              <a:latin typeface="Arial" panose="020B0604020202020204" pitchFamily="34"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FA343C63-6B45-2567-0A25-F9387EC68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958DFF6-1166-66A5-36E1-22F07EBF18E9}"/>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80B22D9C-0BC4-A2FB-7DED-D76C6E12D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771890"/>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D44949-9510-3A09-1D09-42C640DC1E81}"/>
              </a:ext>
            </a:extLst>
          </p:cNvPr>
          <p:cNvPicPr>
            <a:picLocks noChangeAspect="1"/>
          </p:cNvPicPr>
          <p:nvPr/>
        </p:nvPicPr>
        <p:blipFill>
          <a:blip r:embed="rId3"/>
          <a:stretch>
            <a:fillRect/>
          </a:stretch>
        </p:blipFill>
        <p:spPr>
          <a:xfrm>
            <a:off x="801858" y="956603"/>
            <a:ext cx="10663311" cy="5430130"/>
          </a:xfrm>
          <a:prstGeom prst="rect">
            <a:avLst/>
          </a:prstGeom>
        </p:spPr>
      </p:pic>
      <p:pic>
        <p:nvPicPr>
          <p:cNvPr id="2" name="Picture 2" descr="Avanse Financial Services">
            <a:extLst>
              <a:ext uri="{FF2B5EF4-FFF2-40B4-BE49-F238E27FC236}">
                <a16:creationId xmlns:a16="http://schemas.microsoft.com/office/drawing/2014/main" id="{AAF70FAB-9293-300C-88FB-C6081427A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7445" y="89755"/>
            <a:ext cx="882351" cy="5432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77154CE-DDA5-3D30-FCA4-D53B2BEBA995}"/>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839A159C-608E-DF8D-C0CA-BE905286D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911344"/>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768792" y="2113643"/>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t>Public Policy Change</a:t>
            </a:r>
            <a:b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IN" sz="2400" dirty="0">
                <a:solidFill>
                  <a:srgbClr val="00B050"/>
                </a:solidFill>
                <a:latin typeface="Gabriola" panose="04040605051002020D02" pitchFamily="82" charset="0"/>
                <a:ea typeface="Calibri" panose="020F0502020204030204" pitchFamily="34" charset="0"/>
                <a:cs typeface="Arial" panose="020B0604020202020204" pitchFamily="34" charset="0"/>
              </a:rPr>
              <a:t>(</a:t>
            </a:r>
            <a: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t>Energy Transition Policies)</a:t>
            </a:r>
            <a:br>
              <a:rPr lang="en-IN" sz="2400" b="1" dirty="0">
                <a:solidFill>
                  <a:srgbClr val="00B050"/>
                </a:solidFill>
                <a:latin typeface="Gabriola" panose="04040605051002020D02" pitchFamily="82" charset="0"/>
                <a:ea typeface="Calibri" panose="020F0502020204030204" pitchFamily="34" charset="0"/>
                <a:cs typeface="Arial" panose="020B0604020202020204" pitchFamily="34" charset="0"/>
              </a:rPr>
            </a:br>
            <a:endParaRPr lang="en-US" altLang="en-US" sz="2400" dirty="0">
              <a:solidFill>
                <a:srgbClr val="00B050"/>
              </a:solidFill>
              <a:latin typeface="Gabriola" panose="04040605051002020D02" pitchFamily="82"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A19030F8-DAA6-7C87-50F0-08CFBB935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877F3FB-F025-56D2-5AB8-7BADB6D76F66}"/>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0914D95A-CF25-E6C0-44C0-D8F821BA2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38265"/>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AE108-56F2-A9C5-1441-1803B5C263AD}"/>
              </a:ext>
            </a:extLst>
          </p:cNvPr>
          <p:cNvPicPr>
            <a:picLocks noChangeAspect="1"/>
          </p:cNvPicPr>
          <p:nvPr/>
        </p:nvPicPr>
        <p:blipFill>
          <a:blip r:embed="rId3"/>
          <a:stretch>
            <a:fillRect/>
          </a:stretch>
        </p:blipFill>
        <p:spPr>
          <a:xfrm>
            <a:off x="1181687" y="1181686"/>
            <a:ext cx="10185009" cy="5078438"/>
          </a:xfrm>
          <a:prstGeom prst="rect">
            <a:avLst/>
          </a:prstGeom>
        </p:spPr>
      </p:pic>
      <p:pic>
        <p:nvPicPr>
          <p:cNvPr id="2" name="Picture 2" descr="Avanse Financial Services">
            <a:extLst>
              <a:ext uri="{FF2B5EF4-FFF2-40B4-BE49-F238E27FC236}">
                <a16:creationId xmlns:a16="http://schemas.microsoft.com/office/drawing/2014/main" id="{A77332E5-D546-B452-1BA9-DA258AD4D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7581" y="131959"/>
            <a:ext cx="973742" cy="59956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661F9C02-0B06-4280-8C37-5EF11F81D16C}"/>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2FB115EB-70D7-33F5-088D-91CB37240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913188"/>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839131" y="1958899"/>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t>Technological Changes</a:t>
            </a:r>
            <a:b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IN" sz="2400" dirty="0">
                <a:solidFill>
                  <a:srgbClr val="00B050"/>
                </a:solidFill>
                <a:latin typeface="Gabriola" panose="04040605051002020D02" pitchFamily="82" charset="0"/>
                <a:ea typeface="Calibri" panose="020F0502020204030204" pitchFamily="34" charset="0"/>
                <a:cs typeface="Arial" panose="020B0604020202020204" pitchFamily="34" charset="0"/>
              </a:rPr>
              <a:t>(Clean Energy Technologies</a:t>
            </a:r>
            <a: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t>)</a:t>
            </a:r>
            <a:b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br>
            <a:br>
              <a:rPr lang="en-IN" sz="2400" dirty="0">
                <a:effectLst/>
                <a:latin typeface="Arial" panose="020B0604020202020204" pitchFamily="34" charset="0"/>
                <a:ea typeface="Calibri" panose="020F0502020204030204" pitchFamily="34" charset="0"/>
                <a:cs typeface="Arial" panose="020B0604020202020204" pitchFamily="34" charset="0"/>
              </a:rPr>
            </a:br>
            <a:endParaRPr lang="en-US" altLang="en-US" sz="2400" dirty="0">
              <a:solidFill>
                <a:srgbClr val="88A81D"/>
              </a:solidFill>
              <a:latin typeface="Arial" panose="020B0604020202020204" pitchFamily="34"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C9C56FC2-88B3-9587-47CA-7779EA8E1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D5DB4C8-9A19-AE50-C58E-5D39A4678D3C}"/>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5F4F9F6B-75DE-0ACF-79FB-CB732586C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490854"/>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AC0159-279E-4D0C-C2F6-BB80624C393F}"/>
              </a:ext>
            </a:extLst>
          </p:cNvPr>
          <p:cNvPicPr>
            <a:picLocks noChangeAspect="1"/>
          </p:cNvPicPr>
          <p:nvPr/>
        </p:nvPicPr>
        <p:blipFill>
          <a:blip r:embed="rId3"/>
          <a:stretch>
            <a:fillRect/>
          </a:stretch>
        </p:blipFill>
        <p:spPr>
          <a:xfrm>
            <a:off x="1284998" y="1097280"/>
            <a:ext cx="9734550" cy="4994031"/>
          </a:xfrm>
          <a:prstGeom prst="rect">
            <a:avLst/>
          </a:prstGeom>
        </p:spPr>
      </p:pic>
      <p:pic>
        <p:nvPicPr>
          <p:cNvPr id="3" name="Picture 2" descr="Avanse Financial Services">
            <a:extLst>
              <a:ext uri="{FF2B5EF4-FFF2-40B4-BE49-F238E27FC236}">
                <a16:creationId xmlns:a16="http://schemas.microsoft.com/office/drawing/2014/main" id="{23DD0548-AFEA-5420-CBE9-F970E2FFE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1887" y="131960"/>
            <a:ext cx="1019436" cy="6276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48ED406F-54DE-F545-0F4A-8E264DE4E11B}"/>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0DF5623F-7737-2877-1D08-FB18A926A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662012"/>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09470" y="2254321"/>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t>Technological Changes</a:t>
            </a:r>
            <a:b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IN" sz="2400" dirty="0">
                <a:solidFill>
                  <a:srgbClr val="00B050"/>
                </a:solidFill>
                <a:latin typeface="Gabriola" panose="04040605051002020D02" pitchFamily="82" charset="0"/>
                <a:ea typeface="Calibri" panose="020F0502020204030204" pitchFamily="34" charset="0"/>
                <a:cs typeface="Arial" panose="020B0604020202020204" pitchFamily="34" charset="0"/>
              </a:rPr>
              <a:t>(Energy Saving Technologies</a:t>
            </a:r>
            <a: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t>)</a:t>
            </a:r>
            <a:b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br>
            <a:br>
              <a:rPr lang="en-IN" sz="2400" dirty="0">
                <a:effectLst/>
                <a:latin typeface="Arial" panose="020B0604020202020204" pitchFamily="34" charset="0"/>
                <a:ea typeface="Calibri" panose="020F0502020204030204" pitchFamily="34" charset="0"/>
                <a:cs typeface="Arial" panose="020B0604020202020204" pitchFamily="34" charset="0"/>
              </a:rPr>
            </a:br>
            <a:endParaRPr lang="en-US" altLang="en-US" sz="2400" dirty="0">
              <a:solidFill>
                <a:srgbClr val="88A81D"/>
              </a:solidFill>
              <a:latin typeface="Arial" panose="020B0604020202020204" pitchFamily="34"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55E35B32-111B-D112-05AF-9632617D2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1B514FE-3A55-0B25-B079-E2E2F16C08E6}"/>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005A0A9E-4B91-EF21-50BC-6ADBBB3D2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065670"/>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064E1-AA3B-4F53-96A2-12A60F3F8DB8}"/>
              </a:ext>
            </a:extLst>
          </p:cNvPr>
          <p:cNvPicPr>
            <a:picLocks noChangeAspect="1"/>
          </p:cNvPicPr>
          <p:nvPr/>
        </p:nvPicPr>
        <p:blipFill>
          <a:blip r:embed="rId3"/>
          <a:stretch>
            <a:fillRect/>
          </a:stretch>
        </p:blipFill>
        <p:spPr>
          <a:xfrm>
            <a:off x="1547446" y="844061"/>
            <a:ext cx="9355016" cy="5508307"/>
          </a:xfrm>
          <a:prstGeom prst="rect">
            <a:avLst/>
          </a:prstGeom>
        </p:spPr>
      </p:pic>
      <p:pic>
        <p:nvPicPr>
          <p:cNvPr id="2" name="Picture 2" descr="Avanse Financial Services">
            <a:extLst>
              <a:ext uri="{FF2B5EF4-FFF2-40B4-BE49-F238E27FC236}">
                <a16:creationId xmlns:a16="http://schemas.microsoft.com/office/drawing/2014/main" id="{5C1FF294-4D6A-09DD-B16D-F242A4B9D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17" y="131960"/>
            <a:ext cx="859505" cy="5292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80753D89-D579-725A-5672-5A9448263AC2}"/>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7FA78FF2-54C2-0075-A743-F0726BB35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201646"/>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867267" y="2141779"/>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t>Technological Changes</a:t>
            </a:r>
            <a:b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IN" sz="2400" dirty="0">
                <a:solidFill>
                  <a:srgbClr val="00B050"/>
                </a:solidFill>
                <a:latin typeface="Gabriola" panose="04040605051002020D02" pitchFamily="82" charset="0"/>
                <a:ea typeface="Calibri" panose="020F0502020204030204" pitchFamily="34" charset="0"/>
                <a:cs typeface="Arial" panose="020B0604020202020204" pitchFamily="34" charset="0"/>
              </a:rPr>
              <a:t>(Clean Transportation</a:t>
            </a:r>
            <a: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t>)</a:t>
            </a:r>
            <a:b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br>
            <a:br>
              <a:rPr lang="en-IN" sz="2400" dirty="0">
                <a:effectLst/>
                <a:latin typeface="Arial" panose="020B0604020202020204" pitchFamily="34" charset="0"/>
                <a:ea typeface="Calibri" panose="020F0502020204030204" pitchFamily="34" charset="0"/>
                <a:cs typeface="Arial" panose="020B0604020202020204" pitchFamily="34" charset="0"/>
              </a:rPr>
            </a:br>
            <a:endParaRPr lang="en-US" altLang="en-US" sz="2400" dirty="0">
              <a:solidFill>
                <a:srgbClr val="88A81D"/>
              </a:solidFill>
              <a:latin typeface="Arial" panose="020B0604020202020204" pitchFamily="34"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A792BF9C-C187-DB7F-415C-0F0B795E3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DCF6F1A-5574-DECA-36DF-341E4EF19D89}"/>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04670A62-4793-CB38-F702-356EF36FD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668857"/>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CD7B27-71F5-4DCF-FEB0-760DDAE13CB8}"/>
              </a:ext>
            </a:extLst>
          </p:cNvPr>
          <p:cNvPicPr>
            <a:picLocks noChangeAspect="1"/>
          </p:cNvPicPr>
          <p:nvPr/>
        </p:nvPicPr>
        <p:blipFill>
          <a:blip r:embed="rId3"/>
          <a:stretch>
            <a:fillRect/>
          </a:stretch>
        </p:blipFill>
        <p:spPr>
          <a:xfrm>
            <a:off x="809014" y="1021089"/>
            <a:ext cx="10315074" cy="5076389"/>
          </a:xfrm>
          <a:prstGeom prst="rect">
            <a:avLst/>
          </a:prstGeom>
        </p:spPr>
      </p:pic>
      <p:pic>
        <p:nvPicPr>
          <p:cNvPr id="3" name="Picture 2" descr="Avanse Financial Services">
            <a:extLst>
              <a:ext uri="{FF2B5EF4-FFF2-40B4-BE49-F238E27FC236}">
                <a16:creationId xmlns:a16="http://schemas.microsoft.com/office/drawing/2014/main" id="{77A30876-B972-0449-B4EB-8B4C4C73A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7511" y="131959"/>
            <a:ext cx="813811" cy="50108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9EBA43AC-F816-2781-2EDF-A82828D7C18C}"/>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6B91EF4E-4A88-81A0-F145-8E6F3882F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99039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Bengaluru under Water Crisis : r/bangalore">
            <a:extLst>
              <a:ext uri="{FF2B5EF4-FFF2-40B4-BE49-F238E27FC236}">
                <a16:creationId xmlns:a16="http://schemas.microsoft.com/office/drawing/2014/main" id="{C5BB5F73-6266-E61F-D039-4281716C5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862" y="1575582"/>
            <a:ext cx="6879102" cy="45297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vanse Financial Services">
            <a:extLst>
              <a:ext uri="{FF2B5EF4-FFF2-40B4-BE49-F238E27FC236}">
                <a16:creationId xmlns:a16="http://schemas.microsoft.com/office/drawing/2014/main" id="{ACF7BEFB-CB5E-3D79-D968-89182FD90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900EDD0-D609-350D-78FB-D1B8DD5C310E}"/>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56C8130A-309E-38C1-7583-FE8D8A91F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03911"/>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782861" y="2127711"/>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t>Technological Changes</a:t>
            </a:r>
            <a:b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IN" sz="2400" dirty="0">
                <a:solidFill>
                  <a:srgbClr val="00B050"/>
                </a:solidFill>
                <a:latin typeface="Gabriola" panose="04040605051002020D02" pitchFamily="82" charset="0"/>
                <a:ea typeface="Calibri" panose="020F0502020204030204" pitchFamily="34" charset="0"/>
                <a:cs typeface="Arial" panose="020B0604020202020204" pitchFamily="34" charset="0"/>
              </a:rPr>
              <a:t>(Other Green Technologies</a:t>
            </a:r>
            <a: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t>)</a:t>
            </a:r>
            <a:br>
              <a:rPr lang="en-IN" sz="2400" dirty="0">
                <a:solidFill>
                  <a:srgbClr val="00B050"/>
                </a:solidFill>
                <a:effectLst/>
                <a:latin typeface="Gabriola" panose="04040605051002020D02" pitchFamily="82" charset="0"/>
                <a:ea typeface="Calibri" panose="020F0502020204030204" pitchFamily="34" charset="0"/>
                <a:cs typeface="Arial" panose="020B0604020202020204" pitchFamily="34" charset="0"/>
              </a:rPr>
            </a:br>
            <a:br>
              <a:rPr lang="en-IN" sz="2400" dirty="0">
                <a:effectLst/>
                <a:latin typeface="Arial" panose="020B0604020202020204" pitchFamily="34" charset="0"/>
                <a:ea typeface="Calibri" panose="020F0502020204030204" pitchFamily="34" charset="0"/>
                <a:cs typeface="Arial" panose="020B0604020202020204" pitchFamily="34" charset="0"/>
              </a:rPr>
            </a:br>
            <a:endParaRPr lang="en-US" altLang="en-US" sz="2400" dirty="0">
              <a:solidFill>
                <a:srgbClr val="88A81D"/>
              </a:solidFill>
              <a:latin typeface="Arial" panose="020B0604020202020204" pitchFamily="34"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C6FAA213-AE2E-2F71-2A8A-6295DF9A4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304FC14-4F69-546C-5187-0D9A641898A8}"/>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89896258-4547-1223-F8A2-653FE448A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735367"/>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FF33CA-1151-8A9E-55A2-225E00F0407E}"/>
              </a:ext>
            </a:extLst>
          </p:cNvPr>
          <p:cNvPicPr>
            <a:picLocks noChangeAspect="1"/>
          </p:cNvPicPr>
          <p:nvPr/>
        </p:nvPicPr>
        <p:blipFill>
          <a:blip r:embed="rId3"/>
          <a:stretch>
            <a:fillRect/>
          </a:stretch>
        </p:blipFill>
        <p:spPr>
          <a:xfrm>
            <a:off x="1328034" y="847763"/>
            <a:ext cx="9476671" cy="5486399"/>
          </a:xfrm>
          <a:prstGeom prst="rect">
            <a:avLst/>
          </a:prstGeom>
        </p:spPr>
      </p:pic>
      <p:pic>
        <p:nvPicPr>
          <p:cNvPr id="2" name="Picture 2" descr="Avanse Financial Services">
            <a:extLst>
              <a:ext uri="{FF2B5EF4-FFF2-40B4-BE49-F238E27FC236}">
                <a16:creationId xmlns:a16="http://schemas.microsoft.com/office/drawing/2014/main" id="{082C59AB-E16C-AC42-50C6-CF1EACCAB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7263" y="131959"/>
            <a:ext cx="934059" cy="57512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A9DCAC26-BF8E-638A-3849-C71659D1CCEA}"/>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8B877984-D56D-872E-C451-DDA841E8E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66487"/>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825064" y="1804155"/>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t>Shifting Sentiment</a:t>
            </a:r>
            <a:b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IN" sz="2400" b="1" dirty="0">
                <a:solidFill>
                  <a:srgbClr val="00B050"/>
                </a:solidFill>
                <a:latin typeface="Gabriola" panose="04040605051002020D02" pitchFamily="82" charset="0"/>
                <a:ea typeface="Calibri" panose="020F0502020204030204" pitchFamily="34" charset="0"/>
                <a:cs typeface="Arial" panose="020B0604020202020204" pitchFamily="34" charset="0"/>
              </a:rPr>
              <a:t>(</a:t>
            </a:r>
            <a:r>
              <a:rPr lang="en-IN" sz="2400" dirty="0">
                <a:solidFill>
                  <a:srgbClr val="00B050"/>
                </a:solidFill>
                <a:effectLst/>
                <a:latin typeface="Gabriola" panose="04040605051002020D02" pitchFamily="82" charset="0"/>
                <a:ea typeface="Calibri" panose="020F0502020204030204" pitchFamily="34" charset="0"/>
                <a:cs typeface="Times New Roman" panose="02020603050405020304" pitchFamily="18" charset="0"/>
              </a:rPr>
              <a:t>“</a:t>
            </a:r>
            <a:r>
              <a:rPr lang="en-IN" sz="2400" b="1" dirty="0">
                <a:solidFill>
                  <a:srgbClr val="00B050"/>
                </a:solidFill>
                <a:effectLst/>
                <a:latin typeface="Gabriola" panose="04040605051002020D02" pitchFamily="82" charset="0"/>
                <a:ea typeface="Calibri" panose="020F0502020204030204" pitchFamily="34" charset="0"/>
                <a:cs typeface="Times New Roman" panose="02020603050405020304" pitchFamily="18" charset="0"/>
              </a:rPr>
              <a:t>Brown</a:t>
            </a:r>
            <a:r>
              <a:rPr lang="en-IN" sz="2400" dirty="0">
                <a:solidFill>
                  <a:srgbClr val="00B050"/>
                </a:solidFill>
                <a:effectLst/>
                <a:latin typeface="Gabriola" panose="04040605051002020D02" pitchFamily="82" charset="0"/>
                <a:ea typeface="Calibri" panose="020F0502020204030204" pitchFamily="34" charset="0"/>
                <a:cs typeface="Times New Roman" panose="02020603050405020304" pitchFamily="18" charset="0"/>
              </a:rPr>
              <a:t>” Industries TO “</a:t>
            </a:r>
            <a:r>
              <a:rPr lang="en-IN" sz="2400" b="1" dirty="0">
                <a:solidFill>
                  <a:srgbClr val="00B050"/>
                </a:solidFill>
                <a:effectLst/>
                <a:latin typeface="Gabriola" panose="04040605051002020D02" pitchFamily="82" charset="0"/>
                <a:ea typeface="Calibri" panose="020F0502020204030204" pitchFamily="34" charset="0"/>
                <a:cs typeface="Times New Roman" panose="02020603050405020304" pitchFamily="18" charset="0"/>
              </a:rPr>
              <a:t>Green</a:t>
            </a:r>
            <a:r>
              <a:rPr lang="en-IN" sz="2400" dirty="0">
                <a:solidFill>
                  <a:srgbClr val="00B050"/>
                </a:solidFill>
                <a:effectLst/>
                <a:latin typeface="Gabriola" panose="04040605051002020D02" pitchFamily="82" charset="0"/>
                <a:ea typeface="Calibri" panose="020F0502020204030204" pitchFamily="34" charset="0"/>
                <a:cs typeface="Times New Roman" panose="02020603050405020304" pitchFamily="18" charset="0"/>
              </a:rPr>
              <a:t>” Companies) </a:t>
            </a:r>
            <a:br>
              <a:rPr lang="en-IN" sz="2400" b="1" dirty="0">
                <a:solidFill>
                  <a:srgbClr val="00B050"/>
                </a:solidFill>
                <a:latin typeface="Gabriola" panose="04040605051002020D02" pitchFamily="82" charset="0"/>
                <a:ea typeface="Calibri" panose="020F0502020204030204" pitchFamily="34" charset="0"/>
                <a:cs typeface="Arial" panose="020B0604020202020204" pitchFamily="34" charset="0"/>
              </a:rPr>
            </a:br>
            <a:br>
              <a:rPr lang="en-IN" sz="2400" dirty="0">
                <a:effectLst/>
                <a:latin typeface="Arial" panose="020B0604020202020204" pitchFamily="34" charset="0"/>
                <a:ea typeface="Calibri" panose="020F0502020204030204" pitchFamily="34" charset="0"/>
                <a:cs typeface="Arial" panose="020B0604020202020204" pitchFamily="34" charset="0"/>
              </a:rPr>
            </a:br>
            <a:endParaRPr lang="en-US" altLang="en-US" sz="2400" dirty="0">
              <a:solidFill>
                <a:srgbClr val="88A81D"/>
              </a:solidFill>
              <a:latin typeface="Arial" panose="020B0604020202020204" pitchFamily="34"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84A79BBB-B8B0-264F-3E8A-3F6854E14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F7ECAFB-6A16-5E4C-127F-6F5260AB8FBA}"/>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6B3009F4-A8CE-BE16-04E2-FACCADE4D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618534"/>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64FCCC-B38D-ABD5-A25F-BCD78B4755A6}"/>
              </a:ext>
            </a:extLst>
          </p:cNvPr>
          <p:cNvPicPr>
            <a:picLocks noChangeAspect="1"/>
          </p:cNvPicPr>
          <p:nvPr/>
        </p:nvPicPr>
        <p:blipFill>
          <a:blip r:embed="rId3"/>
          <a:stretch>
            <a:fillRect/>
          </a:stretch>
        </p:blipFill>
        <p:spPr>
          <a:xfrm>
            <a:off x="1046193" y="978323"/>
            <a:ext cx="10379242" cy="5374104"/>
          </a:xfrm>
          <a:prstGeom prst="rect">
            <a:avLst/>
          </a:prstGeom>
        </p:spPr>
      </p:pic>
      <p:pic>
        <p:nvPicPr>
          <p:cNvPr id="3" name="Picture 2" descr="Avanse Financial Services">
            <a:extLst>
              <a:ext uri="{FF2B5EF4-FFF2-40B4-BE49-F238E27FC236}">
                <a16:creationId xmlns:a16="http://schemas.microsoft.com/office/drawing/2014/main" id="{3631C469-E282-F308-73E6-5D6F75A81B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9323" y="47551"/>
            <a:ext cx="940474" cy="5790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6BBBCA85-E15B-4D03-4B48-85D943BB9B69}"/>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8BB088AF-57B8-7761-A554-BF6B6BB74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676179"/>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881334" y="1832290"/>
            <a:ext cx="10287175" cy="2795980"/>
          </a:xfrm>
        </p:spPr>
        <p:txBody>
          <a:bodyPr rtlCol="0">
            <a:noAutofit/>
          </a:bodyPr>
          <a:lstStyle/>
          <a:p>
            <a:pPr algn="ctr"/>
            <a:br>
              <a:rPr lang="en-IN" sz="3200" b="1" dirty="0">
                <a:latin typeface="Arial" panose="020B0604020202020204" pitchFamily="34" charset="0"/>
                <a:ea typeface="Calibri" panose="020F0502020204030204" pitchFamily="34" charset="0"/>
                <a:cs typeface="Arial" panose="020B0604020202020204" pitchFamily="34" charset="0"/>
              </a:rPr>
            </a:br>
            <a: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t>Disruptive Business Model</a:t>
            </a:r>
            <a:br>
              <a:rPr lang="en-IN"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br>
              <a:rPr lang="en-IN" sz="2400" dirty="0">
                <a:effectLst/>
                <a:latin typeface="Arial" panose="020B0604020202020204" pitchFamily="34" charset="0"/>
                <a:ea typeface="Calibri" panose="020F0502020204030204" pitchFamily="34" charset="0"/>
                <a:cs typeface="Arial" panose="020B0604020202020204" pitchFamily="34" charset="0"/>
              </a:rPr>
            </a:br>
            <a:endParaRPr lang="en-US" altLang="en-US" sz="2400" dirty="0">
              <a:solidFill>
                <a:srgbClr val="88A81D"/>
              </a:solidFill>
              <a:latin typeface="Arial" panose="020B0604020202020204" pitchFamily="34" charset="0"/>
              <a:ea typeface="+mn-ea"/>
              <a:cs typeface="Arial" panose="020B0604020202020204" pitchFamily="34" charset="0"/>
            </a:endParaRPr>
          </a:p>
        </p:txBody>
      </p:sp>
      <p:pic>
        <p:nvPicPr>
          <p:cNvPr id="2" name="Picture 2" descr="Avanse Financial Services">
            <a:extLst>
              <a:ext uri="{FF2B5EF4-FFF2-40B4-BE49-F238E27FC236}">
                <a16:creationId xmlns:a16="http://schemas.microsoft.com/office/drawing/2014/main" id="{B2BBA376-954D-7F41-517E-96ED93E34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82124DE-5E8D-6C95-11EB-CB93D5C99D5A}"/>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4" name="Picture 2" descr="Let's work hard to make all our dreams for our nation a reality with our  efforts #happyindependencedayindia🇮🇳 | Instagram">
            <a:extLst>
              <a:ext uri="{FF2B5EF4-FFF2-40B4-BE49-F238E27FC236}">
                <a16:creationId xmlns:a16="http://schemas.microsoft.com/office/drawing/2014/main" id="{5CE54204-CB4D-CE89-9AB2-3265DA683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10487"/>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5C4AE-598E-345A-E87A-E5178815E912}"/>
              </a:ext>
            </a:extLst>
          </p:cNvPr>
          <p:cNvPicPr>
            <a:picLocks noChangeAspect="1"/>
          </p:cNvPicPr>
          <p:nvPr/>
        </p:nvPicPr>
        <p:blipFill>
          <a:blip r:embed="rId3"/>
          <a:stretch>
            <a:fillRect/>
          </a:stretch>
        </p:blipFill>
        <p:spPr>
          <a:xfrm>
            <a:off x="1437372" y="887993"/>
            <a:ext cx="9480884" cy="5566609"/>
          </a:xfrm>
          <a:prstGeom prst="rect">
            <a:avLst/>
          </a:prstGeom>
        </p:spPr>
      </p:pic>
      <p:pic>
        <p:nvPicPr>
          <p:cNvPr id="2" name="Picture 2" descr="Avanse Financial Services">
            <a:extLst>
              <a:ext uri="{FF2B5EF4-FFF2-40B4-BE49-F238E27FC236}">
                <a16:creationId xmlns:a16="http://schemas.microsoft.com/office/drawing/2014/main" id="{87AFFBCD-3D24-C695-F0D6-B54A9D765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2663" y="61620"/>
            <a:ext cx="1133067" cy="69766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B6E09B2F-70D0-F573-4596-72AE61F5B7CB}"/>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5" name="Picture 2" descr="Let's work hard to make all our dreams for our nation a reality with our  efforts #happyindependencedayindia🇮🇳 | Instagram">
            <a:extLst>
              <a:ext uri="{FF2B5EF4-FFF2-40B4-BE49-F238E27FC236}">
                <a16:creationId xmlns:a16="http://schemas.microsoft.com/office/drawing/2014/main" id="{94B9D88A-1ADD-3E81-8CA3-40A7E7DCA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601901"/>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p>
          <a:p>
            <a:pPr algn="just"/>
            <a:endParaRPr lang="en-US" sz="2300" dirty="0"/>
          </a:p>
          <a:p>
            <a:pPr algn="just"/>
            <a:endParaRPr lang="en-US" sz="2300" dirty="0"/>
          </a:p>
          <a:p>
            <a:pPr algn="ctr"/>
            <a:r>
              <a:rPr lang="en-US" sz="3100" b="1" dirty="0">
                <a:solidFill>
                  <a:srgbClr val="00B050"/>
                </a:solidFill>
              </a:rPr>
              <a:t>Way forward for ESG Based Lending in India</a:t>
            </a: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96CD46D5-2E1C-B030-A17A-16D388B6A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8494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BC0F7-9BAB-2ADE-CF39-13047262085B}"/>
              </a:ext>
            </a:extLst>
          </p:cNvPr>
          <p:cNvSpPr>
            <a:spLocks noGrp="1"/>
          </p:cNvSpPr>
          <p:nvPr>
            <p:ph type="title"/>
          </p:nvPr>
        </p:nvSpPr>
        <p:spPr>
          <a:xfrm>
            <a:off x="1389888" y="860942"/>
            <a:ext cx="5038344" cy="602098"/>
          </a:xfrm>
        </p:spPr>
        <p:txBody>
          <a:bodyPr/>
          <a:lstStyle/>
          <a:p>
            <a:pPr algn="ctr"/>
            <a:r>
              <a:rPr lang="en-US" sz="3600" b="1" dirty="0">
                <a:solidFill>
                  <a:srgbClr val="00B050"/>
                </a:solidFill>
                <a:latin typeface="+mn-lt"/>
              </a:rPr>
              <a:t>Responsible Financing</a:t>
            </a:r>
            <a:endParaRPr lang="en-US" dirty="0">
              <a:solidFill>
                <a:srgbClr val="00B050"/>
              </a:solidFill>
            </a:endParaRPr>
          </a:p>
        </p:txBody>
      </p:sp>
      <p:sp>
        <p:nvSpPr>
          <p:cNvPr id="4" name="Content Placeholder 3">
            <a:extLst>
              <a:ext uri="{FF2B5EF4-FFF2-40B4-BE49-F238E27FC236}">
                <a16:creationId xmlns:a16="http://schemas.microsoft.com/office/drawing/2014/main" id="{F7F72EA7-7448-EA7A-DE1C-33CD1331CDA4}"/>
              </a:ext>
            </a:extLst>
          </p:cNvPr>
          <p:cNvSpPr>
            <a:spLocks noGrp="1"/>
          </p:cNvSpPr>
          <p:nvPr>
            <p:ph idx="1"/>
          </p:nvPr>
        </p:nvSpPr>
        <p:spPr>
          <a:xfrm>
            <a:off x="717453" y="1463039"/>
            <a:ext cx="6738425" cy="4234375"/>
          </a:xfrm>
        </p:spPr>
        <p:txBody>
          <a:bodyPr/>
          <a:lstStyle/>
          <a:p>
            <a:pPr algn="just"/>
            <a:endParaRPr lang="en-US" sz="2300" dirty="0"/>
          </a:p>
          <a:p>
            <a:pPr marL="397764" indent="-342900" algn="just">
              <a:buFont typeface="Wingdings" panose="05000000000000000000" pitchFamily="2" charset="2"/>
              <a:buChar char="ü"/>
            </a:pPr>
            <a:r>
              <a:rPr lang="en-US" sz="2300" dirty="0">
                <a:solidFill>
                  <a:srgbClr val="00B050"/>
                </a:solidFill>
              </a:rPr>
              <a:t>The Reserve Bank of India has </a:t>
            </a:r>
            <a:r>
              <a:rPr lang="en-US" sz="2300" u="sng" dirty="0">
                <a:solidFill>
                  <a:srgbClr val="00B050"/>
                </a:solidFill>
              </a:rPr>
              <a:t>already intimated the interest</a:t>
            </a:r>
            <a:r>
              <a:rPr lang="en-US" sz="2300" dirty="0">
                <a:solidFill>
                  <a:srgbClr val="00B050"/>
                </a:solidFill>
              </a:rPr>
              <a:t> in laying down “</a:t>
            </a:r>
            <a:r>
              <a:rPr lang="en-US" sz="2300" b="1" dirty="0">
                <a:solidFill>
                  <a:srgbClr val="00B050"/>
                </a:solidFill>
              </a:rPr>
              <a:t>Rules and Regulations</a:t>
            </a:r>
            <a:r>
              <a:rPr lang="en-US" sz="2300" dirty="0">
                <a:solidFill>
                  <a:srgbClr val="00B050"/>
                </a:solidFill>
              </a:rPr>
              <a:t>” Governing ESG-Based Lending, which will give a Roadmap and Direction to Banks and NBFCs to Follow Norms and Offer benefits while funding Sustainability Projects Linked with ESG Metrics. </a:t>
            </a:r>
            <a:endParaRPr lang="en-US" dirty="0">
              <a:solidFill>
                <a:srgbClr val="00B050"/>
              </a:solidFill>
            </a:endParaRPr>
          </a:p>
        </p:txBody>
      </p:sp>
      <p:sp>
        <p:nvSpPr>
          <p:cNvPr id="7" name="Slide Number Placeholder 6">
            <a:extLst>
              <a:ext uri="{FF2B5EF4-FFF2-40B4-BE49-F238E27FC236}">
                <a16:creationId xmlns:a16="http://schemas.microsoft.com/office/drawing/2014/main" id="{AA825C49-A1AB-D377-2071-D29B1E667AA9}"/>
              </a:ext>
            </a:extLst>
          </p:cNvPr>
          <p:cNvSpPr>
            <a:spLocks noGrp="1"/>
          </p:cNvSpPr>
          <p:nvPr>
            <p:ph type="sldNum" sz="quarter" idx="12"/>
          </p:nvPr>
        </p:nvSpPr>
        <p:spPr>
          <a:xfrm>
            <a:off x="3962400" y="6400904"/>
            <a:ext cx="365760" cy="2468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0AFDD5-844D-364D-8AEC-50CF4D36D55D}" type="slidenum">
              <a:rPr kumimoji="0" lang="en-US" sz="10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Placeholder 14">
            <a:extLst>
              <a:ext uri="{FF2B5EF4-FFF2-40B4-BE49-F238E27FC236}">
                <a16:creationId xmlns:a16="http://schemas.microsoft.com/office/drawing/2014/main" id="{798AD1C7-FAB9-A642-E226-1B716D8B3128}"/>
              </a:ext>
            </a:extLst>
          </p:cNvPr>
          <p:cNvPicPr>
            <a:picLocks noGrp="1" noChangeAspect="1"/>
          </p:cNvPicPr>
          <p:nvPr>
            <p:ph type="pic" sz="quarter" idx="13"/>
          </p:nvPr>
        </p:nvPicPr>
        <p:blipFill>
          <a:blip r:embed="rId2"/>
          <a:srcRect l="16912" r="16912"/>
          <a:stretch>
            <a:fillRect/>
          </a:stretch>
        </p:blipFill>
        <p:spPr>
          <a:xfrm>
            <a:off x="7962900" y="1730375"/>
            <a:ext cx="3979863" cy="2659063"/>
          </a:xfrm>
          <a:prstGeom prst="rect">
            <a:avLst/>
          </a:prstGeom>
        </p:spPr>
      </p:pic>
      <p:pic>
        <p:nvPicPr>
          <p:cNvPr id="2" name="Picture 2" descr="Let's work hard to make all our dreams for our nation a reality with our  efforts #happyindependencedayindia🇮🇳 | Instagram">
            <a:extLst>
              <a:ext uri="{FF2B5EF4-FFF2-40B4-BE49-F238E27FC236}">
                <a16:creationId xmlns:a16="http://schemas.microsoft.com/office/drawing/2014/main" id="{BAF2382A-8566-6322-4B74-029CAC95F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8381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909469" y="2873300"/>
            <a:ext cx="10287175" cy="854638"/>
          </a:xfrm>
        </p:spPr>
        <p:txBody>
          <a:bodyPr rtlCol="0">
            <a:noAutofit/>
          </a:bodyPr>
          <a:lstStyle/>
          <a:p>
            <a:pPr algn="ctr"/>
            <a:r>
              <a:rPr lang="en-IN" altLang="en-US" sz="4500" b="1" dirty="0">
                <a:solidFill>
                  <a:srgbClr val="00B050"/>
                </a:solidFill>
                <a:latin typeface="Gabriola" panose="04040605051002020D02" pitchFamily="82" charset="0"/>
                <a:ea typeface="Calibri" panose="020F0502020204030204" pitchFamily="34" charset="0"/>
                <a:cs typeface="Arial" panose="020B0604020202020204" pitchFamily="34" charset="0"/>
              </a:rPr>
              <a:t>Top THREE Banks in the World-Responsible Lending</a:t>
            </a:r>
            <a:endParaRPr lang="en-US" altLang="en-US" sz="2400" b="1" dirty="0">
              <a:solidFill>
                <a:srgbClr val="00B050"/>
              </a:solidFill>
              <a:latin typeface="Gabriola" panose="04040605051002020D02" pitchFamily="82" charset="0"/>
              <a:ea typeface="+mn-ea"/>
              <a:cs typeface="Arial" panose="020B0604020202020204" pitchFamily="34" charset="0"/>
            </a:endParaRP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8A2709D8-879D-2F58-79E9-09E31984F18C}"/>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3" name="Picture 2" descr="Let's work hard to make all our dreams for our nation a reality with our  efforts #happyindependencedayindia🇮🇳 | Instagram">
            <a:extLst>
              <a:ext uri="{FF2B5EF4-FFF2-40B4-BE49-F238E27FC236}">
                <a16:creationId xmlns:a16="http://schemas.microsoft.com/office/drawing/2014/main" id="{1799F2E3-AB34-E37C-F28C-DF226DE8F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987991"/>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0DA4598-77D7-4E56-BD04-81B421A9C7EA}"/>
              </a:ext>
            </a:extLst>
          </p:cNvPr>
          <p:cNvSpPr>
            <a:spLocks noGrp="1" noChangeArrowheads="1"/>
          </p:cNvSpPr>
          <p:nvPr>
            <p:ph type="title"/>
          </p:nvPr>
        </p:nvSpPr>
        <p:spPr>
          <a:xfrm>
            <a:off x="434715" y="1001587"/>
            <a:ext cx="11317574" cy="5414203"/>
          </a:xfrm>
        </p:spPr>
        <p:txBody>
          <a:bodyPr rtlCol="0">
            <a:noAutofit/>
          </a:bodyPr>
          <a:lstStyle/>
          <a:p>
            <a:pPr algn="just"/>
            <a:br>
              <a:rPr lang="en-US" altLang="en-US"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br>
              <a:rPr lang="en-US" altLang="en-US" sz="4500" b="1" dirty="0">
                <a:solidFill>
                  <a:srgbClr val="00B050"/>
                </a:solidFill>
                <a:latin typeface="Gabriola" panose="04040605051002020D02" pitchFamily="82" charset="0"/>
                <a:ea typeface="Calibri" panose="020F0502020204030204" pitchFamily="34" charset="0"/>
                <a:cs typeface="Arial" panose="020B0604020202020204" pitchFamily="34" charset="0"/>
              </a:rPr>
            </a:br>
            <a:r>
              <a:rPr lang="en-US" altLang="en-US" sz="4500" b="1" dirty="0">
                <a:solidFill>
                  <a:srgbClr val="00B050"/>
                </a:solidFill>
                <a:latin typeface="Gabriola" panose="04040605051002020D02" pitchFamily="82" charset="0"/>
                <a:ea typeface="Calibri" panose="020F0502020204030204" pitchFamily="34" charset="0"/>
                <a:cs typeface="Arial" panose="020B0604020202020204" pitchFamily="34" charset="0"/>
              </a:rPr>
              <a:t>Responsible Banking Pertains to Financial Institutions that prioritize Environmental, Social, and Governance (ESG) Factors in their Operations and Investments. </a:t>
            </a:r>
            <a:endParaRPr lang="en-US" altLang="en-US" sz="2400" b="1" dirty="0">
              <a:solidFill>
                <a:srgbClr val="00B050"/>
              </a:solidFill>
              <a:latin typeface="Gabriola" panose="04040605051002020D02" pitchFamily="82" charset="0"/>
              <a:ea typeface="+mn-ea"/>
              <a:cs typeface="Arial" panose="020B0604020202020204" pitchFamily="34" charset="0"/>
            </a:endParaRPr>
          </a:p>
        </p:txBody>
      </p:sp>
      <p:pic>
        <p:nvPicPr>
          <p:cNvPr id="1026" name="Picture 2" descr="Avanse Financial Services">
            <a:extLst>
              <a:ext uri="{FF2B5EF4-FFF2-40B4-BE49-F238E27FC236}">
                <a16:creationId xmlns:a16="http://schemas.microsoft.com/office/drawing/2014/main" id="{0493E074-A30F-D860-813C-FF5F41DF0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3311" y="131959"/>
            <a:ext cx="1388012" cy="854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45B4921B-825B-9375-BA39-EEFF24223591}"/>
              </a:ext>
            </a:extLst>
          </p:cNvPr>
          <p:cNvSpPr txBox="1">
            <a:spLocks/>
          </p:cNvSpPr>
          <p:nvPr/>
        </p:nvSpPr>
        <p:spPr>
          <a:xfrm>
            <a:off x="3232756" y="185694"/>
            <a:ext cx="5038344" cy="602098"/>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6000" kern="1200">
                <a:solidFill>
                  <a:schemeClr val="tx1"/>
                </a:solidFill>
                <a:latin typeface="+mj-lt"/>
                <a:ea typeface="+mj-ea"/>
                <a:cs typeface="+mj-cs"/>
              </a:defRPr>
            </a:lvl1pPr>
          </a:lstStyle>
          <a:p>
            <a:r>
              <a:rPr lang="en-US" sz="3600" b="1" dirty="0">
                <a:solidFill>
                  <a:srgbClr val="00B050"/>
                </a:solidFill>
                <a:latin typeface="+mn-lt"/>
              </a:rPr>
              <a:t>Responsible Financing</a:t>
            </a:r>
            <a:endParaRPr lang="en-US" dirty="0">
              <a:solidFill>
                <a:srgbClr val="00B050"/>
              </a:solidFill>
            </a:endParaRPr>
          </a:p>
        </p:txBody>
      </p:sp>
      <p:pic>
        <p:nvPicPr>
          <p:cNvPr id="3" name="Picture 2" descr="Let's work hard to make all our dreams for our nation a reality with our  efforts #happyindependencedayindia🇮🇳 | Instagram">
            <a:extLst>
              <a:ext uri="{FF2B5EF4-FFF2-40B4-BE49-F238E27FC236}">
                <a16:creationId xmlns:a16="http://schemas.microsoft.com/office/drawing/2014/main" id="{31273A3B-CD92-711B-23AA-04BBB843A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8" y="22202"/>
            <a:ext cx="701116" cy="68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669789"/>
      </p:ext>
    </p:extLst>
  </p:cSld>
  <p:clrMapOvr>
    <a:masterClrMapping/>
  </p:clrMapOvr>
  <p:transition spd="slow"/>
</p:sld>
</file>

<file path=ppt/theme/theme1.xml><?xml version="1.0" encoding="utf-8"?>
<a:theme xmlns:a="http://schemas.openxmlformats.org/drawingml/2006/main" name="Office Theme">
  <a:themeElements>
    <a:clrScheme name="Custom 30">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28">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Angles_Win32_CP_v11" id="{557BB2FF-F1F4-4776-80DE-DC11FC14475E}" vid="{E0321167-E0D5-4285-8F17-B2BAD920F1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D90517-43A3-4BC6-B197-5C7B7D3DB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D9A46C-D3F3-4D45-B248-B831C6B5FC8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5FA78568-A730-4D3B-A489-FD854E91254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{8B42CF6C-0A5C-41F3-8B39-58456601AC8D}tf11429527_win32</Template>
  <TotalTime>374</TotalTime>
  <Words>2491</Words>
  <Application>Microsoft Office PowerPoint</Application>
  <PresentationFormat>Widescreen</PresentationFormat>
  <Paragraphs>414</Paragraphs>
  <Slides>112</Slides>
  <Notes>74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112</vt:i4>
      </vt:variant>
    </vt:vector>
  </HeadingPairs>
  <TitlesOfParts>
    <vt:vector size="126" baseType="lpstr">
      <vt:lpstr>Aharoni</vt:lpstr>
      <vt:lpstr>Arial</vt:lpstr>
      <vt:lpstr>Arial</vt:lpstr>
      <vt:lpstr>Arial Narrow</vt:lpstr>
      <vt:lpstr>Calibri</vt:lpstr>
      <vt:lpstr>Century Gothic</vt:lpstr>
      <vt:lpstr>DM Sans Medium</vt:lpstr>
      <vt:lpstr>Gabriola</vt:lpstr>
      <vt:lpstr>Google Sans</vt:lpstr>
      <vt:lpstr>Karla</vt:lpstr>
      <vt:lpstr>Times New Roman</vt:lpstr>
      <vt:lpstr>Univers Condensed Light</vt:lpstr>
      <vt:lpstr>Wingdings</vt:lpstr>
      <vt:lpstr>Office Theme</vt:lpstr>
      <vt:lpstr>Responsible Financing</vt:lpstr>
      <vt:lpstr>PowerPoint Presentation</vt:lpstr>
      <vt:lpstr>PowerPoint Presentation</vt:lpstr>
      <vt:lpstr>PowerPoint Presentation</vt:lpstr>
      <vt:lpstr>Electronic City of India (Dry Days Ahead for Bengaluru?)</vt:lpstr>
      <vt:lpstr> A Dry Story of India’s Silicon Valley   The Water Crisis in Bengaluru Pictures Saying that Bengaluru is a City Best for Work-from-Home As the Roads Flood when it Rains  and  There is No Water in Summer</vt:lpstr>
      <vt:lpstr>PowerPoint Presentation</vt:lpstr>
      <vt:lpstr>PowerPoint Presentation</vt:lpstr>
      <vt:lpstr>PowerPoint Presentation</vt:lpstr>
      <vt:lpstr> Mr. Kofi Annan, the former Secretary-General of the United Nations, expressed during the Paris Climate Agreement that the Global Community is Approaching a Critical Juncture where Climate Change may become Irreversible, Potentially Depriving Current and Future Generations of a Healthy and Sustainable Planet, a Scenario with Terrible Consequences for Humanity as a Whole. These Sentiments vibrate more Strongly Today than Ever. </vt:lpstr>
      <vt:lpstr>  Achieving the Goal of Limiting Global Warming to Around 1.5°C or 2°C above Pre-industrial Levels is deemed practically Unattainable without Urgent, Substantial, and Widespread Reductions in Greenhouse Gas Emissions. </vt:lpstr>
      <vt:lpstr>  Such a Scenario could have Profound Adverse Repercussions on:  -Ecosystems. -Health. -Infrastructure, and  -The Economy. </vt:lpstr>
      <vt:lpstr>  A Recent Study by “CarbonBrief” suggests that a Temperature Rise of 1.5°C - 2°C could Reduce Global GDP by Approximately 8% to 13% by the Year 2100. </vt:lpstr>
      <vt:lpstr>Extreme Weather Events (Tropical Cyclones / Typhoons)</vt:lpstr>
      <vt:lpstr>PowerPoint Presentation</vt:lpstr>
      <vt:lpstr>Extreme Weather Events (Winter Storms)</vt:lpstr>
      <vt:lpstr>PowerPoint Presentation</vt:lpstr>
      <vt:lpstr>Extreme Weather Events (Floods)</vt:lpstr>
      <vt:lpstr>PowerPoint Presentation</vt:lpstr>
      <vt:lpstr>Extreme Weather Events (Heat Waves)</vt:lpstr>
      <vt:lpstr>PowerPoint Presentation</vt:lpstr>
      <vt:lpstr>Extreme Weather Events (Droughts)</vt:lpstr>
      <vt:lpstr>PowerPoint Presentation</vt:lpstr>
      <vt:lpstr>Extreme Weather Events (Hailstorms)</vt:lpstr>
      <vt:lpstr>PowerPoint Presentation</vt:lpstr>
      <vt:lpstr>Extreme Weather Events (Wildfires)</vt:lpstr>
      <vt:lpstr>PowerPoint Presentation</vt:lpstr>
      <vt:lpstr>Ecosystem Pollution (Soil Pollution and Degradation)</vt:lpstr>
      <vt:lpstr>PowerPoint Presentation</vt:lpstr>
      <vt:lpstr>Ecosystem Pollution (Air Pollution)</vt:lpstr>
      <vt:lpstr>PowerPoint Presentation</vt:lpstr>
      <vt:lpstr>Ecosystem Pollution (Water Pollution)</vt:lpstr>
      <vt:lpstr>PowerPoint Presentation</vt:lpstr>
      <vt:lpstr>Ecosystem Pollution (Marine Pollution)</vt:lpstr>
      <vt:lpstr>PowerPoint Presentation</vt:lpstr>
      <vt:lpstr>Ecosystem Pollution (Environmental Accidents)</vt:lpstr>
      <vt:lpstr>PowerPoint Presentation</vt:lpstr>
      <vt:lpstr>Sea-level Rise (Chronic Sea-level Rise or Sea Surges) </vt:lpstr>
      <vt:lpstr>PowerPoint Presentation</vt:lpstr>
      <vt:lpstr> Water Scarcity (Drought or Insufficient Supply for Increasing Demand) </vt:lpstr>
      <vt:lpstr>PowerPoint Presentation</vt:lpstr>
      <vt:lpstr> Deforestation </vt:lpstr>
      <vt:lpstr>PowerPoint Presentation</vt:lpstr>
      <vt:lpstr> Desertification </vt:lpstr>
      <vt:lpstr>PowerPoint Presentation</vt:lpstr>
      <vt:lpstr> Public Policy Change (Pollution Control Regulations)  </vt:lpstr>
      <vt:lpstr>PowerPoint Presentation</vt:lpstr>
      <vt:lpstr> 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Responsible Financing</vt:lpstr>
      <vt:lpstr> Public Policy Change (Resource Conservation Regulations)  </vt:lpstr>
      <vt:lpstr>PowerPoint Presentation</vt:lpstr>
      <vt:lpstr> Public Policy Change (Energy Transition Policies) </vt:lpstr>
      <vt:lpstr>PowerPoint Presentation</vt:lpstr>
      <vt:lpstr> Technological Changes (Clean Energy Technologies)  </vt:lpstr>
      <vt:lpstr>PowerPoint Presentation</vt:lpstr>
      <vt:lpstr> Technological Changes (Energy Saving Technologies)  </vt:lpstr>
      <vt:lpstr>PowerPoint Presentation</vt:lpstr>
      <vt:lpstr> Technological Changes (Clean Transportation)  </vt:lpstr>
      <vt:lpstr>PowerPoint Presentation</vt:lpstr>
      <vt:lpstr> Technological Changes (Other Green Technologies)  </vt:lpstr>
      <vt:lpstr>PowerPoint Presentation</vt:lpstr>
      <vt:lpstr> Shifting Sentiment (“Brown” Industries TO “Green” Companies)   </vt:lpstr>
      <vt:lpstr>PowerPoint Presentation</vt:lpstr>
      <vt:lpstr> Disruptive Business Model  </vt:lpstr>
      <vt:lpstr>PowerPoint Presentation</vt:lpstr>
      <vt:lpstr>Responsible Financing</vt:lpstr>
      <vt:lpstr>Responsible Financing</vt:lpstr>
      <vt:lpstr>Top THREE Banks in the World-Responsible Lending</vt:lpstr>
      <vt:lpstr>  Responsible Banking Pertains to Financial Institutions that prioritize Environmental, Social, and Governance (ESG) Factors in their Operations and Investments. </vt:lpstr>
      <vt:lpstr>KFW Development Bank-No:1 in the World</vt:lpstr>
      <vt:lpstr>1.KfW is a German Development Bank Recognized for its Emphasis on Sustainable Finance.   2.The Institution Extends Financial Backing and Assistance to a Diverse Array of Initiatives that further Sustainable Development within Germany and Globally.    3.Concerning Sustainable Finance, KfW Presents an Variety of Products and Services Tailored to Bolster Environmental and Social Sustainability. </vt:lpstr>
      <vt:lpstr>3.This encompasses funding for Renewable Energy Projects, Energy-efficient Measures, and Sustainable Transport, Alongside initiatives supporting sustainable Urban Growth, Biodiversity Preservation, and Climate Resilience.   4.KfW also Upholds a firm Dedication to Transparency and Responsibility in its Sustainability Practices.   5.The Bank Periodically issues Sustainability Reports that furnish Comprehensive Insights into its Performance Across Dimensions like Carbon Emissions, Resource Utilization, and Engagement with Stakeholders.</vt:lpstr>
      <vt:lpstr>ING Bank (Netherlands)-No:2 in the World</vt:lpstr>
      <vt:lpstr>1.ING Bank is a Prominent Financial Institution that Prioritizes sustainability in its Core Strategic Framework.  2.The Institution's Responsible Banking Approach revolves Around three Fundamental Principles:  - Diminishing its own Environmental Impact.  - Funding Sustainable Economic Endeavors, and  - Cultivating a Sustainability-Oriented Ethos.  3.In the Realm of Lessening its Environmental Footprint, ING Bank has Established Ambitious Objectives to Decrease its Carbon Emissions, Advocate for Energy Efficiency, and Transition to a more Sustainable Working Environment. </vt:lpstr>
      <vt:lpstr>4.To Sponsor Sustainable Economic Ventures, ING Bank provides an Array of Sustainable Financial Solutions, Encompassing Green Bonds and Loans, alongside Guidance and Assistance to Clients aiming to Shift towards a Low-carbon Economy.   5.Beyond its Tangible Initiatives, ING Bank also Fosters a Sustainability-Focused Culture by involving Employees, Clients, and Stakeholders in Discussions on Sustainability Matters and Stimulating Innovation with a Sustainability Focus.   6.Moreover, the Bank Routinely releases Sustainability Reports to ensure Transparency regarding its Performance and Advancement towards Sustainability Targets.</vt:lpstr>
      <vt:lpstr>ING Bank (Netherlands)-No:2 in the World</vt:lpstr>
      <vt:lpstr> 1.Standard Chartered Bank UK Upholds a Steadfast Dedication to Responsible Banking Practices, Aimed at Harmonizing Financial Performance with Positive Social and Environmental Outcomes.   2.The Bank has outlined Sustainability Objectives such as Curbing Carbon Emissions, funding Renewable Energy Ventures, and Championing Diversity and Inclusivity. </vt:lpstr>
      <vt:lpstr> 3.Moreover, Standard Chartered provides Sustainable Financial instruments like Green Bonds and Impact Investment Products to Facilitate Clients in Transitioning Towards a Low-carbon Economy.   4.Furthermore, the Bank Conducts Sustainability Risk Evaluations for its Lending Operations and Collaborates with Clients to embed Sustainability Considerations into their Business Frameworks.</vt:lpstr>
      <vt:lpstr>Conclusion </vt:lpstr>
      <vt:lpstr>Conclusion </vt:lpstr>
      <vt:lpstr>Conclusion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Indu Sekhar Dantu</dc:creator>
  <cp:lastModifiedBy>Indu Sekhar Dantu</cp:lastModifiedBy>
  <cp:revision>52</cp:revision>
  <dcterms:created xsi:type="dcterms:W3CDTF">2024-04-01T16:26:54Z</dcterms:created>
  <dcterms:modified xsi:type="dcterms:W3CDTF">2024-04-19T09:40:06Z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