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73" r:id="rId3"/>
    <p:sldId id="257" r:id="rId4"/>
    <p:sldId id="258" r:id="rId5"/>
    <p:sldId id="259" r:id="rId6"/>
    <p:sldId id="260" r:id="rId7"/>
    <p:sldId id="261" r:id="rId8"/>
    <p:sldId id="262" r:id="rId9"/>
    <p:sldId id="263" r:id="rId10"/>
    <p:sldId id="265" r:id="rId11"/>
    <p:sldId id="264" r:id="rId12"/>
    <p:sldId id="266" r:id="rId13"/>
    <p:sldId id="267" r:id="rId14"/>
    <p:sldId id="268" r:id="rId15"/>
    <p:sldId id="269" r:id="rId16"/>
    <p:sldId id="270" r:id="rId17"/>
    <p:sldId id="271"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2" d="100"/>
          <a:sy n="62" d="100"/>
        </p:scale>
        <p:origin x="76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9/20/2024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26814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t>9/20/2024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32811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smtClean="0"/>
              <a:t>9/20/2024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90029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smtClean="0"/>
              <a:t>9/20/2024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3267442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smtClean="0"/>
              <a:t>9/20/2024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252559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t>9/20/2024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276129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t>9/20/2024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06045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9/20/2024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44540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smtClean="0"/>
              <a:t>9/20/2024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09072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9/20/2024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99440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9/20/2024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02407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9/20/2024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8093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9/20/2024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86696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9/20/2024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15519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smtClean="0"/>
              <a:t>9/20/2024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82039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9/20/2024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24928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9/20/2024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05090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9/20/2024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10395942"/>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8991F-112D-459E-991C-0FEE4A0DFBBE}"/>
              </a:ext>
            </a:extLst>
          </p:cNvPr>
          <p:cNvSpPr>
            <a:spLocks noGrp="1"/>
          </p:cNvSpPr>
          <p:nvPr>
            <p:ph type="ctrTitle"/>
          </p:nvPr>
        </p:nvSpPr>
        <p:spPr/>
        <p:txBody>
          <a:bodyPr/>
          <a:lstStyle/>
          <a:p>
            <a:r>
              <a:rPr lang="en-US" dirty="0" err="1"/>
              <a:t>Fintechs</a:t>
            </a:r>
            <a:r>
              <a:rPr lang="en-US" dirty="0"/>
              <a:t> &amp; their Evolution</a:t>
            </a:r>
            <a:endParaRPr lang="en-IN" dirty="0"/>
          </a:p>
        </p:txBody>
      </p:sp>
      <p:sp>
        <p:nvSpPr>
          <p:cNvPr id="3" name="Subtitle 2">
            <a:extLst>
              <a:ext uri="{FF2B5EF4-FFF2-40B4-BE49-F238E27FC236}">
                <a16:creationId xmlns:a16="http://schemas.microsoft.com/office/drawing/2014/main" id="{11440DD4-5383-4F3B-A9B1-CCD7FB3ECD5A}"/>
              </a:ext>
            </a:extLst>
          </p:cNvPr>
          <p:cNvSpPr>
            <a:spLocks noGrp="1"/>
          </p:cNvSpPr>
          <p:nvPr>
            <p:ph type="subTitle" idx="1"/>
          </p:nvPr>
        </p:nvSpPr>
        <p:spPr/>
        <p:txBody>
          <a:bodyPr/>
          <a:lstStyle/>
          <a:p>
            <a:endParaRPr lang="en-IN"/>
          </a:p>
        </p:txBody>
      </p:sp>
      <p:pic>
        <p:nvPicPr>
          <p:cNvPr id="7" name="Picture 6">
            <a:extLst>
              <a:ext uri="{FF2B5EF4-FFF2-40B4-BE49-F238E27FC236}">
                <a16:creationId xmlns:a16="http://schemas.microsoft.com/office/drawing/2014/main" id="{9F4DB40A-DCC6-4704-B978-C113884F130D}"/>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591826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8991F-112D-459E-991C-0FEE4A0DFBBE}"/>
              </a:ext>
            </a:extLst>
          </p:cNvPr>
          <p:cNvSpPr>
            <a:spLocks noGrp="1"/>
          </p:cNvSpPr>
          <p:nvPr>
            <p:ph type="ctrTitle"/>
          </p:nvPr>
        </p:nvSpPr>
        <p:spPr/>
        <p:txBody>
          <a:bodyPr/>
          <a:lstStyle/>
          <a:p>
            <a:r>
              <a:rPr lang="en-US" dirty="0"/>
              <a:t>How Banks are coping up with this disruption</a:t>
            </a:r>
            <a:endParaRPr lang="en-IN" dirty="0"/>
          </a:p>
        </p:txBody>
      </p:sp>
      <p:sp>
        <p:nvSpPr>
          <p:cNvPr id="3" name="Subtitle 2">
            <a:extLst>
              <a:ext uri="{FF2B5EF4-FFF2-40B4-BE49-F238E27FC236}">
                <a16:creationId xmlns:a16="http://schemas.microsoft.com/office/drawing/2014/main" id="{11440DD4-5383-4F3B-A9B1-CCD7FB3ECD5A}"/>
              </a:ext>
            </a:extLst>
          </p:cNvPr>
          <p:cNvSpPr>
            <a:spLocks noGrp="1"/>
          </p:cNvSpPr>
          <p:nvPr>
            <p:ph type="subTitle" idx="1"/>
          </p:nvPr>
        </p:nvSpPr>
        <p:spPr/>
        <p:txBody>
          <a:bodyPr/>
          <a:lstStyle/>
          <a:p>
            <a:r>
              <a:rPr lang="en-US" dirty="0"/>
              <a:t>Sub Topic</a:t>
            </a:r>
          </a:p>
          <a:p>
            <a:endParaRPr lang="en-IN" dirty="0"/>
          </a:p>
        </p:txBody>
      </p:sp>
    </p:spTree>
    <p:extLst>
      <p:ext uri="{BB962C8B-B14F-4D97-AF65-F5344CB8AC3E}">
        <p14:creationId xmlns:p14="http://schemas.microsoft.com/office/powerpoint/2010/main" val="3691881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5A9E6-5B5A-43C7-BE43-834ED149E00C}"/>
              </a:ext>
            </a:extLst>
          </p:cNvPr>
          <p:cNvSpPr>
            <a:spLocks noGrp="1"/>
          </p:cNvSpPr>
          <p:nvPr>
            <p:ph type="title"/>
          </p:nvPr>
        </p:nvSpPr>
        <p:spPr/>
        <p:txBody>
          <a:bodyPr/>
          <a:lstStyle/>
          <a:p>
            <a:r>
              <a:rPr lang="en-US" dirty="0"/>
              <a:t>Adaptation by Banks in evolving environment</a:t>
            </a:r>
            <a:endParaRPr lang="en-IN" dirty="0"/>
          </a:p>
        </p:txBody>
      </p:sp>
      <p:sp>
        <p:nvSpPr>
          <p:cNvPr id="3" name="Content Placeholder 2">
            <a:extLst>
              <a:ext uri="{FF2B5EF4-FFF2-40B4-BE49-F238E27FC236}">
                <a16:creationId xmlns:a16="http://schemas.microsoft.com/office/drawing/2014/main" id="{C0A8ACEF-5D9E-4F5F-B762-ACF67EE5A022}"/>
              </a:ext>
            </a:extLst>
          </p:cNvPr>
          <p:cNvSpPr>
            <a:spLocks noGrp="1"/>
          </p:cNvSpPr>
          <p:nvPr>
            <p:ph idx="1"/>
          </p:nvPr>
        </p:nvSpPr>
        <p:spPr>
          <a:xfrm>
            <a:off x="390419" y="2167848"/>
            <a:ext cx="10880332" cy="4253500"/>
          </a:xfrm>
        </p:spPr>
        <p:txBody>
          <a:bodyPr>
            <a:normAutofit/>
          </a:bodyPr>
          <a:lstStyle/>
          <a:p>
            <a:pPr marL="0" indent="0" algn="just">
              <a:lnSpc>
                <a:spcPct val="107000"/>
              </a:lnSpc>
              <a:spcAft>
                <a:spcPts val="800"/>
              </a:spcAft>
              <a:buNone/>
            </a:pPr>
            <a:r>
              <a:rPr lang="en-IN" sz="1800" dirty="0">
                <a:effectLst/>
                <a:latin typeface="Arial" panose="020B0604020202020204" pitchFamily="34" charset="0"/>
                <a:ea typeface="Calibri" panose="020F0502020204030204" pitchFamily="34" charset="0"/>
                <a:cs typeface="Times New Roman" panose="02020603050405020304" pitchFamily="18" charset="0"/>
              </a:rPr>
              <a:t>Banks in India are adapting to the rapid changes brought by FinTech innovation in various ways. While FinTech firms have introduced agility, convenience, and new business models, banks have responded by embracing digital transformation, collaborating with FinTechs, and developing inhouse innovations to stay competitive. Here’s how Indian banks are coping with these shifts: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IN" sz="1800" b="1" dirty="0">
                <a:effectLst/>
                <a:latin typeface="Arial" panose="020B0604020202020204" pitchFamily="34" charset="0"/>
                <a:ea typeface="Calibri" panose="020F0502020204030204" pitchFamily="34" charset="0"/>
                <a:cs typeface="Times New Roman" panose="02020603050405020304" pitchFamily="18" charset="0"/>
              </a:rPr>
              <a:t>1.</a:t>
            </a:r>
            <a:r>
              <a:rPr lang="en-IN" sz="1800" dirty="0">
                <a:effectLst/>
                <a:latin typeface="Arial" panose="020B0604020202020204" pitchFamily="34" charset="0"/>
                <a:ea typeface="Calibri" panose="020F0502020204030204" pitchFamily="34" charset="0"/>
                <a:cs typeface="Times New Roman" panose="02020603050405020304" pitchFamily="18" charset="0"/>
              </a:rPr>
              <a:t> </a:t>
            </a:r>
            <a:r>
              <a:rPr lang="en-IN" sz="1800" b="1" dirty="0">
                <a:effectLst/>
                <a:latin typeface="Arial" panose="020B0604020202020204" pitchFamily="34" charset="0"/>
                <a:ea typeface="Calibri" panose="020F0502020204030204" pitchFamily="34" charset="0"/>
                <a:cs typeface="Times New Roman" panose="02020603050405020304" pitchFamily="18" charset="0"/>
              </a:rPr>
              <a:t>Collaborations and Partnerships with FinTechs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800" dirty="0">
                <a:effectLst/>
                <a:latin typeface="Arial" panose="020B0604020202020204" pitchFamily="34" charset="0"/>
                <a:ea typeface="Calibri" panose="020F0502020204030204" pitchFamily="34" charset="0"/>
                <a:cs typeface="Times New Roman" panose="02020603050405020304" pitchFamily="18" charset="0"/>
              </a:rPr>
              <a:t>API Banking and Open Banking: Banks are partnering with FinTech companies to offer Application Programming Interfaces (APIs), enabling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thirdparty</a:t>
            </a:r>
            <a:r>
              <a:rPr lang="en-IN" sz="1800" dirty="0">
                <a:effectLst/>
                <a:latin typeface="Arial" panose="020B0604020202020204" pitchFamily="34" charset="0"/>
                <a:ea typeface="Calibri" panose="020F0502020204030204" pitchFamily="34" charset="0"/>
                <a:cs typeface="Times New Roman" panose="02020603050405020304" pitchFamily="18" charset="0"/>
              </a:rPr>
              <a:t> developers to build on banking services. For example, ICICI, HDFC, and Yes Bank have embraced open banking models.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800" dirty="0">
                <a:effectLst/>
                <a:latin typeface="Arial" panose="020B0604020202020204" pitchFamily="34" charset="0"/>
                <a:ea typeface="Calibri" panose="020F0502020204030204" pitchFamily="34" charset="0"/>
                <a:cs typeface="Times New Roman" panose="02020603050405020304" pitchFamily="18" charset="0"/>
              </a:rPr>
              <a:t>Strategic FinTech Partnerships: Banks form alliances with FinTechs to leverage technological expertise, such as Axis Bank partnering with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Freecharge</a:t>
            </a:r>
            <a:r>
              <a:rPr lang="en-IN" sz="1800" dirty="0">
                <a:effectLst/>
                <a:latin typeface="Arial" panose="020B0604020202020204" pitchFamily="34" charset="0"/>
                <a:ea typeface="Calibri" panose="020F0502020204030204" pitchFamily="34" charset="0"/>
                <a:cs typeface="Times New Roman" panose="02020603050405020304" pitchFamily="18" charset="0"/>
              </a:rPr>
              <a:t> and SBI working with digital lending platforms.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n-IN" sz="2800" dirty="0"/>
          </a:p>
        </p:txBody>
      </p:sp>
    </p:spTree>
    <p:extLst>
      <p:ext uri="{BB962C8B-B14F-4D97-AF65-F5344CB8AC3E}">
        <p14:creationId xmlns:p14="http://schemas.microsoft.com/office/powerpoint/2010/main" val="441727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5A9E6-5B5A-43C7-BE43-834ED149E00C}"/>
              </a:ext>
            </a:extLst>
          </p:cNvPr>
          <p:cNvSpPr>
            <a:spLocks noGrp="1"/>
          </p:cNvSpPr>
          <p:nvPr>
            <p:ph type="title"/>
          </p:nvPr>
        </p:nvSpPr>
        <p:spPr/>
        <p:txBody>
          <a:bodyPr/>
          <a:lstStyle/>
          <a:p>
            <a:r>
              <a:rPr lang="en-US" dirty="0"/>
              <a:t>Adaptation by Banks in evolving environment</a:t>
            </a:r>
            <a:endParaRPr lang="en-IN" dirty="0"/>
          </a:p>
        </p:txBody>
      </p:sp>
      <p:sp>
        <p:nvSpPr>
          <p:cNvPr id="3" name="Content Placeholder 2">
            <a:extLst>
              <a:ext uri="{FF2B5EF4-FFF2-40B4-BE49-F238E27FC236}">
                <a16:creationId xmlns:a16="http://schemas.microsoft.com/office/drawing/2014/main" id="{C0A8ACEF-5D9E-4F5F-B762-ACF67EE5A022}"/>
              </a:ext>
            </a:extLst>
          </p:cNvPr>
          <p:cNvSpPr>
            <a:spLocks noGrp="1"/>
          </p:cNvSpPr>
          <p:nvPr>
            <p:ph idx="1"/>
          </p:nvPr>
        </p:nvSpPr>
        <p:spPr>
          <a:xfrm>
            <a:off x="297950" y="2054832"/>
            <a:ext cx="11476234" cy="4376790"/>
          </a:xfrm>
        </p:spPr>
        <p:txBody>
          <a:bodyPr>
            <a:noAutofit/>
          </a:bodyPr>
          <a:lstStyle/>
          <a:p>
            <a:pPr marL="0" indent="0" algn="just">
              <a:lnSpc>
                <a:spcPct val="107000"/>
              </a:lnSpc>
              <a:spcAft>
                <a:spcPts val="800"/>
              </a:spcAft>
              <a:buNone/>
            </a:pPr>
            <a:r>
              <a:rPr lang="en-IN" sz="1600" b="1" dirty="0">
                <a:effectLst/>
                <a:latin typeface="Arial" panose="020B0604020202020204" pitchFamily="34" charset="0"/>
                <a:ea typeface="Calibri" panose="020F0502020204030204" pitchFamily="34" charset="0"/>
                <a:cs typeface="Times New Roman" panose="02020603050405020304" pitchFamily="18" charset="0"/>
              </a:rPr>
              <a:t>2. Digital Transformation and Automation</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600" dirty="0">
                <a:effectLst/>
                <a:latin typeface="Arial" panose="020B0604020202020204" pitchFamily="34" charset="0"/>
                <a:ea typeface="Calibri" panose="020F0502020204030204" pitchFamily="34" charset="0"/>
                <a:cs typeface="Times New Roman" panose="02020603050405020304" pitchFamily="18" charset="0"/>
              </a:rPr>
              <a:t> Digital First Banking: Banks are offering seamless digital services, such as Kotak Mahindra Bank’s 811 and ICICI’s </a:t>
            </a:r>
            <a:r>
              <a:rPr lang="en-IN" sz="1600" dirty="0" err="1">
                <a:effectLst/>
                <a:latin typeface="Arial" panose="020B0604020202020204" pitchFamily="34" charset="0"/>
                <a:ea typeface="Calibri" panose="020F0502020204030204" pitchFamily="34" charset="0"/>
                <a:cs typeface="Times New Roman" panose="02020603050405020304" pitchFamily="18" charset="0"/>
              </a:rPr>
              <a:t>iMobile</a:t>
            </a:r>
            <a:r>
              <a:rPr lang="en-IN" sz="1600" dirty="0">
                <a:effectLst/>
                <a:latin typeface="Arial" panose="020B0604020202020204" pitchFamily="34" charset="0"/>
                <a:ea typeface="Calibri" panose="020F0502020204030204" pitchFamily="34" charset="0"/>
                <a:cs typeface="Times New Roman" panose="02020603050405020304" pitchFamily="18" charset="0"/>
              </a:rPr>
              <a:t>, with full functionalities online.</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600" dirty="0">
                <a:effectLst/>
                <a:latin typeface="Arial" panose="020B0604020202020204" pitchFamily="34" charset="0"/>
                <a:ea typeface="Calibri" panose="020F0502020204030204" pitchFamily="34" charset="0"/>
                <a:cs typeface="Times New Roman" panose="02020603050405020304" pitchFamily="18" charset="0"/>
              </a:rPr>
              <a:t> AI and Automation: Investments in </a:t>
            </a:r>
            <a:r>
              <a:rPr lang="en-IN" sz="1600" dirty="0" err="1">
                <a:effectLst/>
                <a:latin typeface="Arial" panose="020B0604020202020204" pitchFamily="34" charset="0"/>
                <a:ea typeface="Calibri" panose="020F0502020204030204" pitchFamily="34" charset="0"/>
                <a:cs typeface="Times New Roman" panose="02020603050405020304" pitchFamily="18" charset="0"/>
              </a:rPr>
              <a:t>AIdriven</a:t>
            </a:r>
            <a:r>
              <a:rPr lang="en-IN" sz="1600" dirty="0">
                <a:effectLst/>
                <a:latin typeface="Arial" panose="020B0604020202020204" pitchFamily="34" charset="0"/>
                <a:ea typeface="Calibri" panose="020F0502020204030204" pitchFamily="34" charset="0"/>
                <a:cs typeface="Times New Roman" panose="02020603050405020304" pitchFamily="18" charset="0"/>
              </a:rPr>
              <a:t> chatbots (like SBI’s SIA) and RPA are enhancing customer service and operational efficiency.</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600" dirty="0">
                <a:effectLst/>
                <a:latin typeface="Arial" panose="020B0604020202020204" pitchFamily="34" charset="0"/>
                <a:ea typeface="Calibri" panose="020F0502020204030204" pitchFamily="34" charset="0"/>
                <a:cs typeface="Times New Roman" panose="02020603050405020304" pitchFamily="18" charset="0"/>
              </a:rPr>
              <a:t> Paperless Onboarding and </a:t>
            </a:r>
            <a:r>
              <a:rPr lang="en-IN" sz="1600" dirty="0" err="1">
                <a:effectLst/>
                <a:latin typeface="Arial" panose="020B0604020202020204" pitchFamily="34" charset="0"/>
                <a:ea typeface="Calibri" panose="020F0502020204030204" pitchFamily="34" charset="0"/>
                <a:cs typeface="Times New Roman" panose="02020603050405020304" pitchFamily="18" charset="0"/>
              </a:rPr>
              <a:t>eKYC</a:t>
            </a:r>
            <a:r>
              <a:rPr lang="en-IN" sz="1600" dirty="0">
                <a:effectLst/>
                <a:latin typeface="Arial" panose="020B0604020202020204" pitchFamily="34" charset="0"/>
                <a:ea typeface="Calibri" panose="020F0502020204030204" pitchFamily="34" charset="0"/>
                <a:cs typeface="Times New Roman" panose="02020603050405020304" pitchFamily="18" charset="0"/>
              </a:rPr>
              <a:t>: Banks use </a:t>
            </a:r>
            <a:r>
              <a:rPr lang="en-IN" sz="1600" dirty="0" err="1">
                <a:effectLst/>
                <a:latin typeface="Arial" panose="020B0604020202020204" pitchFamily="34" charset="0"/>
                <a:ea typeface="Calibri" panose="020F0502020204030204" pitchFamily="34" charset="0"/>
                <a:cs typeface="Times New Roman" panose="02020603050405020304" pitchFamily="18" charset="0"/>
              </a:rPr>
              <a:t>eKYC</a:t>
            </a:r>
            <a:r>
              <a:rPr lang="en-IN" sz="1600" dirty="0">
                <a:effectLst/>
                <a:latin typeface="Arial" panose="020B0604020202020204" pitchFamily="34" charset="0"/>
                <a:ea typeface="Calibri" panose="020F0502020204030204" pitchFamily="34" charset="0"/>
                <a:cs typeface="Times New Roman" panose="02020603050405020304" pitchFamily="18" charset="0"/>
              </a:rPr>
              <a:t> and </a:t>
            </a:r>
            <a:r>
              <a:rPr lang="en-IN" sz="1600" dirty="0" err="1">
                <a:effectLst/>
                <a:latin typeface="Arial" panose="020B0604020202020204" pitchFamily="34" charset="0"/>
                <a:ea typeface="Calibri" panose="020F0502020204030204" pitchFamily="34" charset="0"/>
                <a:cs typeface="Times New Roman" panose="02020603050405020304" pitchFamily="18" charset="0"/>
              </a:rPr>
              <a:t>Aadhaarbased</a:t>
            </a:r>
            <a:r>
              <a:rPr lang="en-IN" sz="1600" dirty="0">
                <a:effectLst/>
                <a:latin typeface="Arial" panose="020B0604020202020204" pitchFamily="34" charset="0"/>
                <a:ea typeface="Calibri" panose="020F0502020204030204" pitchFamily="34" charset="0"/>
                <a:cs typeface="Times New Roman" panose="02020603050405020304" pitchFamily="18" charset="0"/>
              </a:rPr>
              <a:t> digital onboarding to simplify customer acquisition.</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IN" sz="1600" dirty="0">
                <a:effectLst/>
                <a:latin typeface="Arial" panose="020B0604020202020204" pitchFamily="34" charset="0"/>
                <a:ea typeface="Calibri" panose="020F0502020204030204" pitchFamily="34" charset="0"/>
                <a:cs typeface="Times New Roman" panose="02020603050405020304" pitchFamily="18" charset="0"/>
              </a:rPr>
              <a:t> </a:t>
            </a:r>
            <a:r>
              <a:rPr lang="en-IN" sz="1600" b="1" dirty="0">
                <a:effectLst/>
                <a:latin typeface="Arial" panose="020B0604020202020204" pitchFamily="34" charset="0"/>
                <a:ea typeface="Calibri" panose="020F0502020204030204" pitchFamily="34" charset="0"/>
                <a:cs typeface="Times New Roman" panose="02020603050405020304" pitchFamily="18" charset="0"/>
              </a:rPr>
              <a:t>3. Development of </a:t>
            </a:r>
            <a:r>
              <a:rPr lang="en-IN" sz="1600" b="1" dirty="0" err="1">
                <a:effectLst/>
                <a:latin typeface="Arial" panose="020B0604020202020204" pitchFamily="34" charset="0"/>
                <a:ea typeface="Calibri" panose="020F0502020204030204" pitchFamily="34" charset="0"/>
                <a:cs typeface="Times New Roman" panose="02020603050405020304" pitchFamily="18" charset="0"/>
              </a:rPr>
              <a:t>NeoBanking</a:t>
            </a:r>
            <a:r>
              <a:rPr lang="en-IN" sz="1600" b="1" dirty="0">
                <a:effectLst/>
                <a:latin typeface="Arial" panose="020B0604020202020204" pitchFamily="34" charset="0"/>
                <a:ea typeface="Calibri" panose="020F0502020204030204" pitchFamily="34" charset="0"/>
                <a:cs typeface="Times New Roman" panose="02020603050405020304" pitchFamily="18" charset="0"/>
              </a:rPr>
              <a:t> and </a:t>
            </a:r>
            <a:r>
              <a:rPr lang="en-IN" sz="1600" b="1" dirty="0" err="1">
                <a:effectLst/>
                <a:latin typeface="Arial" panose="020B0604020202020204" pitchFamily="34" charset="0"/>
                <a:ea typeface="Calibri" panose="020F0502020204030204" pitchFamily="34" charset="0"/>
                <a:cs typeface="Times New Roman" panose="02020603050405020304" pitchFamily="18" charset="0"/>
              </a:rPr>
              <a:t>DigitalOnly</a:t>
            </a:r>
            <a:r>
              <a:rPr lang="en-IN" sz="1600" b="1" dirty="0">
                <a:effectLst/>
                <a:latin typeface="Arial" panose="020B0604020202020204" pitchFamily="34" charset="0"/>
                <a:ea typeface="Calibri" panose="020F0502020204030204" pitchFamily="34" charset="0"/>
                <a:cs typeface="Times New Roman" panose="02020603050405020304" pitchFamily="18" charset="0"/>
              </a:rPr>
              <a:t> Platforms</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600" dirty="0">
                <a:effectLst/>
                <a:latin typeface="Arial" panose="020B0604020202020204" pitchFamily="34" charset="0"/>
                <a:ea typeface="Calibri" panose="020F0502020204030204" pitchFamily="34" charset="0"/>
                <a:cs typeface="Times New Roman" panose="02020603050405020304" pitchFamily="18" charset="0"/>
              </a:rPr>
              <a:t> In House </a:t>
            </a:r>
            <a:r>
              <a:rPr lang="en-IN" sz="1600" dirty="0" err="1">
                <a:effectLst/>
                <a:latin typeface="Arial" panose="020B0604020202020204" pitchFamily="34" charset="0"/>
                <a:ea typeface="Calibri" panose="020F0502020204030204" pitchFamily="34" charset="0"/>
                <a:cs typeface="Times New Roman" panose="02020603050405020304" pitchFamily="18" charset="0"/>
              </a:rPr>
              <a:t>NeoBanks</a:t>
            </a:r>
            <a:r>
              <a:rPr lang="en-IN" sz="1600" dirty="0">
                <a:effectLst/>
                <a:latin typeface="Arial" panose="020B0604020202020204" pitchFamily="34" charset="0"/>
                <a:ea typeface="Calibri" panose="020F0502020204030204" pitchFamily="34" charset="0"/>
                <a:cs typeface="Times New Roman" panose="02020603050405020304" pitchFamily="18" charset="0"/>
              </a:rPr>
              <a:t>: Banks like ICICI and Axis Bank have launched </a:t>
            </a:r>
            <a:r>
              <a:rPr lang="en-IN" sz="1600" dirty="0" err="1">
                <a:effectLst/>
                <a:latin typeface="Arial" panose="020B0604020202020204" pitchFamily="34" charset="0"/>
                <a:ea typeface="Calibri" panose="020F0502020204030204" pitchFamily="34" charset="0"/>
                <a:cs typeface="Times New Roman" panose="02020603050405020304" pitchFamily="18" charset="0"/>
              </a:rPr>
              <a:t>digitalonly</a:t>
            </a:r>
            <a:r>
              <a:rPr lang="en-IN" sz="1600" dirty="0">
                <a:effectLst/>
                <a:latin typeface="Arial" panose="020B0604020202020204" pitchFamily="34" charset="0"/>
                <a:ea typeface="Calibri" panose="020F0502020204030204" pitchFamily="34" charset="0"/>
                <a:cs typeface="Times New Roman" panose="02020603050405020304" pitchFamily="18" charset="0"/>
              </a:rPr>
              <a:t> platforms such as </a:t>
            </a:r>
            <a:r>
              <a:rPr lang="en-IN" sz="1600" dirty="0" err="1">
                <a:effectLst/>
                <a:latin typeface="Arial" panose="020B0604020202020204" pitchFamily="34" charset="0"/>
                <a:ea typeface="Calibri" panose="020F0502020204030204" pitchFamily="34" charset="0"/>
                <a:cs typeface="Times New Roman" panose="02020603050405020304" pitchFamily="18" charset="0"/>
              </a:rPr>
              <a:t>InstaBIZ</a:t>
            </a:r>
            <a:r>
              <a:rPr lang="en-IN" sz="1600" dirty="0">
                <a:effectLst/>
                <a:latin typeface="Arial" panose="020B0604020202020204" pitchFamily="34" charset="0"/>
                <a:ea typeface="Calibri" panose="020F0502020204030204" pitchFamily="34" charset="0"/>
                <a:cs typeface="Times New Roman" panose="02020603050405020304" pitchFamily="18" charset="0"/>
              </a:rPr>
              <a:t> and Burgundy for </a:t>
            </a:r>
            <a:r>
              <a:rPr lang="en-IN" sz="1600" dirty="0" err="1">
                <a:effectLst/>
                <a:latin typeface="Arial" panose="020B0604020202020204" pitchFamily="34" charset="0"/>
                <a:ea typeface="Calibri" panose="020F0502020204030204" pitchFamily="34" charset="0"/>
                <a:cs typeface="Times New Roman" panose="02020603050405020304" pitchFamily="18" charset="0"/>
              </a:rPr>
              <a:t>techsavvy</a:t>
            </a:r>
            <a:r>
              <a:rPr lang="en-IN" sz="1600" dirty="0">
                <a:effectLst/>
                <a:latin typeface="Arial" panose="020B0604020202020204" pitchFamily="34" charset="0"/>
                <a:ea typeface="Calibri" panose="020F0502020204030204" pitchFamily="34" charset="0"/>
                <a:cs typeface="Times New Roman" panose="02020603050405020304" pitchFamily="18" charset="0"/>
              </a:rPr>
              <a:t> customers.</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600" dirty="0">
                <a:effectLst/>
                <a:latin typeface="Arial" panose="020B0604020202020204" pitchFamily="34" charset="0"/>
                <a:ea typeface="Calibri" panose="020F0502020204030204" pitchFamily="34" charset="0"/>
                <a:cs typeface="Times New Roman" panose="02020603050405020304" pitchFamily="18" charset="0"/>
              </a:rPr>
              <a:t> Acquisitions and Investments: Banks are investing in FinTech </a:t>
            </a:r>
            <a:r>
              <a:rPr lang="en-IN" sz="1600" dirty="0" err="1">
                <a:effectLst/>
                <a:latin typeface="Arial" panose="020B0604020202020204" pitchFamily="34" charset="0"/>
                <a:ea typeface="Calibri" panose="020F0502020204030204" pitchFamily="34" charset="0"/>
                <a:cs typeface="Times New Roman" panose="02020603050405020304" pitchFamily="18" charset="0"/>
              </a:rPr>
              <a:t>startups</a:t>
            </a:r>
            <a:r>
              <a:rPr lang="en-IN" sz="1600" dirty="0">
                <a:effectLst/>
                <a:latin typeface="Arial" panose="020B0604020202020204" pitchFamily="34" charset="0"/>
                <a:ea typeface="Calibri" panose="020F0502020204030204" pitchFamily="34" charset="0"/>
                <a:cs typeface="Times New Roman" panose="02020603050405020304" pitchFamily="18" charset="0"/>
              </a:rPr>
              <a:t>, such as HDFC Bank investing in payment and lending FinTechs.</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600" dirty="0"/>
          </a:p>
        </p:txBody>
      </p:sp>
    </p:spTree>
    <p:extLst>
      <p:ext uri="{BB962C8B-B14F-4D97-AF65-F5344CB8AC3E}">
        <p14:creationId xmlns:p14="http://schemas.microsoft.com/office/powerpoint/2010/main" val="1518025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5A9E6-5B5A-43C7-BE43-834ED149E00C}"/>
              </a:ext>
            </a:extLst>
          </p:cNvPr>
          <p:cNvSpPr>
            <a:spLocks noGrp="1"/>
          </p:cNvSpPr>
          <p:nvPr>
            <p:ph type="title"/>
          </p:nvPr>
        </p:nvSpPr>
        <p:spPr/>
        <p:txBody>
          <a:bodyPr/>
          <a:lstStyle/>
          <a:p>
            <a:r>
              <a:rPr lang="en-US" dirty="0"/>
              <a:t>Adaptation by Banks in evolving environment</a:t>
            </a:r>
            <a:endParaRPr lang="en-IN" dirty="0"/>
          </a:p>
        </p:txBody>
      </p:sp>
      <p:sp>
        <p:nvSpPr>
          <p:cNvPr id="3" name="Content Placeholder 2">
            <a:extLst>
              <a:ext uri="{FF2B5EF4-FFF2-40B4-BE49-F238E27FC236}">
                <a16:creationId xmlns:a16="http://schemas.microsoft.com/office/drawing/2014/main" id="{C0A8ACEF-5D9E-4F5F-B762-ACF67EE5A022}"/>
              </a:ext>
            </a:extLst>
          </p:cNvPr>
          <p:cNvSpPr>
            <a:spLocks noGrp="1"/>
          </p:cNvSpPr>
          <p:nvPr>
            <p:ph idx="1"/>
          </p:nvPr>
        </p:nvSpPr>
        <p:spPr>
          <a:xfrm>
            <a:off x="297950" y="2054832"/>
            <a:ext cx="11116637" cy="4376790"/>
          </a:xfrm>
        </p:spPr>
        <p:txBody>
          <a:bodyPr>
            <a:noAutofit/>
          </a:bodyPr>
          <a:lstStyle/>
          <a:p>
            <a:pPr marL="0" indent="0" algn="just">
              <a:lnSpc>
                <a:spcPct val="107000"/>
              </a:lnSpc>
              <a:spcAft>
                <a:spcPts val="800"/>
              </a:spcAft>
              <a:buNone/>
            </a:pPr>
            <a:r>
              <a:rPr lang="en-IN" sz="1800" b="1" dirty="0">
                <a:effectLst/>
                <a:latin typeface="Arial" panose="020B0604020202020204" pitchFamily="34" charset="0"/>
                <a:ea typeface="Calibri" panose="020F0502020204030204" pitchFamily="34" charset="0"/>
                <a:cs typeface="Times New Roman" panose="02020603050405020304" pitchFamily="18" charset="0"/>
              </a:rPr>
              <a:t>4. Enhancing Digital Payment Ecosystem</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800" dirty="0">
                <a:effectLst/>
                <a:latin typeface="Arial" panose="020B0604020202020204" pitchFamily="34" charset="0"/>
                <a:ea typeface="Calibri" panose="020F0502020204030204" pitchFamily="34" charset="0"/>
                <a:cs typeface="Times New Roman" panose="02020603050405020304" pitchFamily="18" charset="0"/>
              </a:rPr>
              <a:t> UPI Integration: Banks are heavily involved in the UPI ecosystem, partnering with payment apps like Google Pay and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PhonePe</a:t>
            </a:r>
            <a:r>
              <a:rPr lang="en-IN" sz="1800" dirty="0">
                <a:effectLst/>
                <a:latin typeface="Arial" panose="020B0604020202020204" pitchFamily="34" charset="0"/>
                <a:ea typeface="Calibri" panose="020F0502020204030204" pitchFamily="34" charset="0"/>
                <a:cs typeface="Times New Roman" panose="02020603050405020304" pitchFamily="18" charset="0"/>
              </a:rPr>
              <a: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800" dirty="0">
                <a:effectLst/>
                <a:latin typeface="Arial" panose="020B0604020202020204" pitchFamily="34" charset="0"/>
                <a:ea typeface="Calibri" panose="020F0502020204030204" pitchFamily="34" charset="0"/>
                <a:cs typeface="Times New Roman" panose="02020603050405020304" pitchFamily="18" charset="0"/>
              </a:rPr>
              <a:t> Contactless Payments: Banks are promoting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NFCbased</a:t>
            </a:r>
            <a:r>
              <a:rPr lang="en-IN" sz="1800" dirty="0">
                <a:effectLst/>
                <a:latin typeface="Arial" panose="020B0604020202020204" pitchFamily="34" charset="0"/>
                <a:ea typeface="Calibri" panose="020F0502020204030204" pitchFamily="34" charset="0"/>
                <a:cs typeface="Times New Roman" panose="02020603050405020304" pitchFamily="18" charset="0"/>
              </a:rPr>
              <a:t> contactless payments, like HDFC Bank’s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PayZapp</a:t>
            </a:r>
            <a:r>
              <a:rPr lang="en-IN" sz="1800" dirty="0">
                <a:effectLst/>
                <a:latin typeface="Arial" panose="020B0604020202020204" pitchFamily="34" charset="0"/>
                <a:ea typeface="Calibri" panose="020F0502020204030204" pitchFamily="34" charset="0"/>
                <a:cs typeface="Times New Roman" panose="02020603050405020304" pitchFamily="18" charset="0"/>
              </a:rPr>
              <a:t> and Axis Bank’s Scan &amp; Pay.</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IN" sz="1800" dirty="0">
                <a:effectLst/>
                <a:latin typeface="Arial" panose="020B0604020202020204" pitchFamily="34" charset="0"/>
                <a:ea typeface="Calibri" panose="020F0502020204030204" pitchFamily="34" charset="0"/>
                <a:cs typeface="Times New Roman" panose="02020603050405020304" pitchFamily="18" charset="0"/>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IN" sz="1800" b="1" dirty="0">
                <a:effectLst/>
                <a:latin typeface="Arial" panose="020B0604020202020204" pitchFamily="34" charset="0"/>
                <a:ea typeface="Calibri" panose="020F0502020204030204" pitchFamily="34" charset="0"/>
                <a:cs typeface="Times New Roman" panose="02020603050405020304" pitchFamily="18" charset="0"/>
              </a:rPr>
              <a:t>5. Adopting </a:t>
            </a:r>
            <a:r>
              <a:rPr lang="en-IN" sz="1800" b="1" dirty="0" err="1">
                <a:effectLst/>
                <a:latin typeface="Arial" panose="020B0604020202020204" pitchFamily="34" charset="0"/>
                <a:ea typeface="Calibri" panose="020F0502020204030204" pitchFamily="34" charset="0"/>
                <a:cs typeface="Times New Roman" panose="02020603050405020304" pitchFamily="18" charset="0"/>
              </a:rPr>
              <a:t>FinTechDriven</a:t>
            </a:r>
            <a:r>
              <a:rPr lang="en-IN" sz="1800" b="1" dirty="0">
                <a:effectLst/>
                <a:latin typeface="Arial" panose="020B0604020202020204" pitchFamily="34" charset="0"/>
                <a:ea typeface="Calibri" panose="020F0502020204030204" pitchFamily="34" charset="0"/>
                <a:cs typeface="Times New Roman" panose="02020603050405020304" pitchFamily="18" charset="0"/>
              </a:rPr>
              <a:t> Lending Models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800" dirty="0">
                <a:effectLst/>
                <a:latin typeface="Arial" panose="020B0604020202020204" pitchFamily="34" charset="0"/>
                <a:ea typeface="Calibri" panose="020F0502020204030204" pitchFamily="34" charset="0"/>
                <a:cs typeface="Times New Roman" panose="02020603050405020304" pitchFamily="18" charset="0"/>
              </a:rPr>
              <a:t> Digital Lending and Instant Loans: Banks adopt FinTech models for quick digital lending to MSMEs, partnering with platforms like Capital Float and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Lendingkart</a:t>
            </a:r>
            <a:r>
              <a:rPr lang="en-IN" sz="1800" dirty="0">
                <a:effectLst/>
                <a:latin typeface="Arial" panose="020B0604020202020204" pitchFamily="34" charset="0"/>
                <a:ea typeface="Calibri" panose="020F0502020204030204" pitchFamily="34" charset="0"/>
                <a:cs typeface="Times New Roman" panose="02020603050405020304" pitchFamily="18" charset="0"/>
              </a:rPr>
              <a: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v"/>
            </a:pPr>
            <a:r>
              <a:rPr lang="en-IN" sz="1800" dirty="0">
                <a:effectLst/>
                <a:latin typeface="Arial" panose="020B0604020202020204" pitchFamily="34" charset="0"/>
                <a:ea typeface="Calibri" panose="020F0502020204030204" pitchFamily="34" charset="0"/>
              </a:rPr>
              <a:t> Buy Now, Pay Later (BNPL): Banks offer BNPL services, with players like ICICI Bank and HDFC Bank introducing their own versions.</a:t>
            </a:r>
            <a:endParaRPr lang="en-IN" sz="1400" dirty="0"/>
          </a:p>
        </p:txBody>
      </p:sp>
    </p:spTree>
    <p:extLst>
      <p:ext uri="{BB962C8B-B14F-4D97-AF65-F5344CB8AC3E}">
        <p14:creationId xmlns:p14="http://schemas.microsoft.com/office/powerpoint/2010/main" val="1387860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5A9E6-5B5A-43C7-BE43-834ED149E00C}"/>
              </a:ext>
            </a:extLst>
          </p:cNvPr>
          <p:cNvSpPr>
            <a:spLocks noGrp="1"/>
          </p:cNvSpPr>
          <p:nvPr>
            <p:ph type="title"/>
          </p:nvPr>
        </p:nvSpPr>
        <p:spPr/>
        <p:txBody>
          <a:bodyPr/>
          <a:lstStyle/>
          <a:p>
            <a:r>
              <a:rPr lang="en-US" dirty="0"/>
              <a:t>Adaptation by Banks in evolving environment</a:t>
            </a:r>
            <a:endParaRPr lang="en-IN" dirty="0"/>
          </a:p>
        </p:txBody>
      </p:sp>
      <p:sp>
        <p:nvSpPr>
          <p:cNvPr id="3" name="Content Placeholder 2">
            <a:extLst>
              <a:ext uri="{FF2B5EF4-FFF2-40B4-BE49-F238E27FC236}">
                <a16:creationId xmlns:a16="http://schemas.microsoft.com/office/drawing/2014/main" id="{C0A8ACEF-5D9E-4F5F-B762-ACF67EE5A022}"/>
              </a:ext>
            </a:extLst>
          </p:cNvPr>
          <p:cNvSpPr>
            <a:spLocks noGrp="1"/>
          </p:cNvSpPr>
          <p:nvPr>
            <p:ph idx="1"/>
          </p:nvPr>
        </p:nvSpPr>
        <p:spPr>
          <a:xfrm>
            <a:off x="297950" y="2054832"/>
            <a:ext cx="11116637" cy="4376790"/>
          </a:xfrm>
        </p:spPr>
        <p:txBody>
          <a:bodyPr>
            <a:noAutofit/>
          </a:bodyPr>
          <a:lstStyle/>
          <a:p>
            <a:pPr marL="0" indent="0" algn="just">
              <a:lnSpc>
                <a:spcPct val="107000"/>
              </a:lnSpc>
              <a:spcAft>
                <a:spcPts val="800"/>
              </a:spcAft>
              <a:buNone/>
            </a:pPr>
            <a:r>
              <a:rPr lang="en-IN" sz="1800" b="1" dirty="0">
                <a:effectLst/>
                <a:latin typeface="Arial" panose="020B0604020202020204" pitchFamily="34" charset="0"/>
                <a:ea typeface="Calibri" panose="020F0502020204030204" pitchFamily="34" charset="0"/>
                <a:cs typeface="Times New Roman" panose="02020603050405020304" pitchFamily="18" charset="0"/>
              </a:rPr>
              <a:t>6. Investing in Cybersecurity and Data Protection</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800" dirty="0">
                <a:effectLst/>
                <a:latin typeface="Arial" panose="020B0604020202020204" pitchFamily="34" charset="0"/>
                <a:ea typeface="Calibri" panose="020F0502020204030204" pitchFamily="34" charset="0"/>
                <a:cs typeface="Times New Roman" panose="02020603050405020304" pitchFamily="18" charset="0"/>
              </a:rPr>
              <a:t> Strengthening Security: Banks invest in advanced data encryption, biometric authentication, and multifactor authentication (MFA) to secure digital services.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800" dirty="0">
                <a:effectLst/>
                <a:latin typeface="Arial" panose="020B0604020202020204" pitchFamily="34" charset="0"/>
                <a:ea typeface="Calibri" panose="020F0502020204030204" pitchFamily="34" charset="0"/>
                <a:cs typeface="Times New Roman" panose="02020603050405020304" pitchFamily="18" charset="0"/>
              </a:rPr>
              <a:t> Fraud Detection Using AI: AI and machine learning are used for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realtime</a:t>
            </a:r>
            <a:r>
              <a:rPr lang="en-IN" sz="1800" dirty="0">
                <a:effectLst/>
                <a:latin typeface="Arial" panose="020B0604020202020204" pitchFamily="34" charset="0"/>
                <a:ea typeface="Calibri" panose="020F0502020204030204" pitchFamily="34" charset="0"/>
                <a:cs typeface="Times New Roman" panose="02020603050405020304" pitchFamily="18" charset="0"/>
              </a:rPr>
              <a:t> fraud detection, helping banks identify unusual activities quickly.</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IN" sz="1800" dirty="0">
                <a:effectLst/>
                <a:latin typeface="Arial" panose="020B0604020202020204" pitchFamily="34" charset="0"/>
                <a:ea typeface="Calibri" panose="020F0502020204030204" pitchFamily="34" charset="0"/>
                <a:cs typeface="Times New Roman" panose="02020603050405020304" pitchFamily="18" charset="0"/>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IN" sz="1800" b="1" dirty="0">
                <a:effectLst/>
                <a:latin typeface="Arial" panose="020B0604020202020204" pitchFamily="34" charset="0"/>
                <a:ea typeface="Calibri" panose="020F0502020204030204" pitchFamily="34" charset="0"/>
                <a:cs typeface="Times New Roman" panose="02020603050405020304" pitchFamily="18" charset="0"/>
              </a:rPr>
              <a:t>7. Building Innovation Labs and Incubators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800" dirty="0">
                <a:effectLst/>
                <a:latin typeface="Arial" panose="020B0604020202020204" pitchFamily="34" charset="0"/>
                <a:ea typeface="Calibri" panose="020F0502020204030204" pitchFamily="34" charset="0"/>
                <a:cs typeface="Times New Roman" panose="02020603050405020304" pitchFamily="18" charset="0"/>
              </a:rPr>
              <a:t> Innovation Hubs: Banks like ICICI and Axis Bank have set up innovation labs focused on blockchain, AI, and API banking to cocreate solutions with FinTechs.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800" dirty="0">
                <a:effectLst/>
                <a:latin typeface="Arial" panose="020B0604020202020204" pitchFamily="34" charset="0"/>
                <a:ea typeface="Calibri" panose="020F0502020204030204" pitchFamily="34" charset="0"/>
                <a:cs typeface="Times New Roman" panose="02020603050405020304" pitchFamily="18" charset="0"/>
              </a:rPr>
              <a:t> Hackathons: Banks host hackathons to collaborate with FinTech developers, spurring new ideas and rapid technology adoption.</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n-IN" sz="1400" dirty="0"/>
          </a:p>
        </p:txBody>
      </p:sp>
    </p:spTree>
    <p:extLst>
      <p:ext uri="{BB962C8B-B14F-4D97-AF65-F5344CB8AC3E}">
        <p14:creationId xmlns:p14="http://schemas.microsoft.com/office/powerpoint/2010/main" val="3962435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5A9E6-5B5A-43C7-BE43-834ED149E00C}"/>
              </a:ext>
            </a:extLst>
          </p:cNvPr>
          <p:cNvSpPr>
            <a:spLocks noGrp="1"/>
          </p:cNvSpPr>
          <p:nvPr>
            <p:ph type="title"/>
          </p:nvPr>
        </p:nvSpPr>
        <p:spPr/>
        <p:txBody>
          <a:bodyPr/>
          <a:lstStyle/>
          <a:p>
            <a:r>
              <a:rPr lang="en-US" dirty="0"/>
              <a:t>Adaptation by Banks in evolving environment</a:t>
            </a:r>
            <a:endParaRPr lang="en-IN" dirty="0"/>
          </a:p>
        </p:txBody>
      </p:sp>
      <p:sp>
        <p:nvSpPr>
          <p:cNvPr id="3" name="Content Placeholder 2">
            <a:extLst>
              <a:ext uri="{FF2B5EF4-FFF2-40B4-BE49-F238E27FC236}">
                <a16:creationId xmlns:a16="http://schemas.microsoft.com/office/drawing/2014/main" id="{C0A8ACEF-5D9E-4F5F-B762-ACF67EE5A022}"/>
              </a:ext>
            </a:extLst>
          </p:cNvPr>
          <p:cNvSpPr>
            <a:spLocks noGrp="1"/>
          </p:cNvSpPr>
          <p:nvPr>
            <p:ph idx="1"/>
          </p:nvPr>
        </p:nvSpPr>
        <p:spPr>
          <a:xfrm>
            <a:off x="297950" y="2054832"/>
            <a:ext cx="11116637" cy="4376790"/>
          </a:xfrm>
        </p:spPr>
        <p:txBody>
          <a:bodyPr>
            <a:noAutofit/>
          </a:bodyPr>
          <a:lstStyle/>
          <a:p>
            <a:pPr marL="0" indent="0" algn="just">
              <a:lnSpc>
                <a:spcPct val="107000"/>
              </a:lnSpc>
              <a:spcAft>
                <a:spcPts val="800"/>
              </a:spcAft>
              <a:buNone/>
            </a:pPr>
            <a:r>
              <a:rPr lang="en-IN" sz="1800" b="1" dirty="0">
                <a:effectLst/>
                <a:latin typeface="Arial" panose="020B0604020202020204" pitchFamily="34" charset="0"/>
                <a:ea typeface="Calibri" panose="020F0502020204030204" pitchFamily="34" charset="0"/>
                <a:cs typeface="Times New Roman" panose="02020603050405020304" pitchFamily="18" charset="0"/>
              </a:rPr>
              <a:t>8. </a:t>
            </a:r>
            <a:r>
              <a:rPr lang="en-IN" sz="1800" b="1" dirty="0" err="1">
                <a:effectLst/>
                <a:latin typeface="Arial" panose="020B0604020202020204" pitchFamily="34" charset="0"/>
                <a:ea typeface="Calibri" panose="020F0502020204030204" pitchFamily="34" charset="0"/>
                <a:cs typeface="Times New Roman" panose="02020603050405020304" pitchFamily="18" charset="0"/>
              </a:rPr>
              <a:t>WealthTech</a:t>
            </a:r>
            <a:r>
              <a:rPr lang="en-IN" sz="1800" b="1" dirty="0">
                <a:effectLst/>
                <a:latin typeface="Arial" panose="020B0604020202020204" pitchFamily="34" charset="0"/>
                <a:ea typeface="Calibri" panose="020F0502020204030204" pitchFamily="34" charset="0"/>
                <a:cs typeface="Times New Roman" panose="02020603050405020304" pitchFamily="18" charset="0"/>
              </a:rPr>
              <a:t> and Robo-Advisory Services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800" dirty="0">
                <a:effectLst/>
                <a:latin typeface="Arial" panose="020B0604020202020204" pitchFamily="34" charset="0"/>
                <a:ea typeface="Calibri" panose="020F0502020204030204" pitchFamily="34" charset="0"/>
                <a:cs typeface="Times New Roman" panose="02020603050405020304" pitchFamily="18" charset="0"/>
              </a:rPr>
              <a:t>Digital Wealth Management: Banks compete with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WealthTech</a:t>
            </a:r>
            <a:r>
              <a:rPr lang="en-IN" sz="1800" dirty="0">
                <a:effectLst/>
                <a:latin typeface="Arial" panose="020B0604020202020204" pitchFamily="34" charset="0"/>
                <a:ea typeface="Calibri" panose="020F0502020204030204" pitchFamily="34" charset="0"/>
                <a:cs typeface="Times New Roman" panose="02020603050405020304" pitchFamily="18" charset="0"/>
              </a:rPr>
              <a:t> platforms by offering end-to-end digital trading through apps like ICICI Direct and HDFC Securities.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800" dirty="0">
                <a:effectLst/>
                <a:latin typeface="Arial" panose="020B0604020202020204" pitchFamily="34" charset="0"/>
                <a:ea typeface="Calibri" panose="020F0502020204030204" pitchFamily="34" charset="0"/>
                <a:cs typeface="Times New Roman" panose="02020603050405020304" pitchFamily="18" charset="0"/>
              </a:rPr>
              <a:t>Robo-Advisors: AI-based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robo</a:t>
            </a:r>
            <a:r>
              <a:rPr lang="en-IN" sz="1800" dirty="0">
                <a:effectLst/>
                <a:latin typeface="Arial" panose="020B0604020202020204" pitchFamily="34" charset="0"/>
                <a:ea typeface="Calibri" panose="020F0502020204030204" pitchFamily="34" charset="0"/>
                <a:cs typeface="Times New Roman" panose="02020603050405020304" pitchFamily="18" charset="0"/>
              </a:rPr>
              <a:t>-advisors help customers make personalized investment decisions.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IN" sz="1800" dirty="0">
                <a:effectLst/>
                <a:latin typeface="Arial" panose="020B0604020202020204" pitchFamily="34" charset="0"/>
                <a:ea typeface="Calibri" panose="020F0502020204030204" pitchFamily="34" charset="0"/>
                <a:cs typeface="Times New Roman" panose="02020603050405020304" pitchFamily="18" charset="0"/>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IN" sz="1800" b="1" dirty="0">
                <a:effectLst/>
                <a:latin typeface="Arial" panose="020B0604020202020204" pitchFamily="34" charset="0"/>
                <a:ea typeface="Calibri" panose="020F0502020204030204" pitchFamily="34" charset="0"/>
                <a:cs typeface="Times New Roman" panose="02020603050405020304" pitchFamily="18" charset="0"/>
              </a:rPr>
              <a:t>9. Regulatory Adaptation and Sandbox Participation</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800" dirty="0">
                <a:effectLst/>
                <a:latin typeface="Arial" panose="020B0604020202020204" pitchFamily="34" charset="0"/>
                <a:ea typeface="Calibri" panose="020F0502020204030204" pitchFamily="34" charset="0"/>
                <a:cs typeface="Times New Roman" panose="02020603050405020304" pitchFamily="18" charset="0"/>
              </a:rPr>
              <a:t>Regulatory Sandbox: Banks participate in the RBI’s regulatory sandbox, testing new technologies like blockchain and AI in controlled environments.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800" dirty="0">
                <a:effectLst/>
                <a:latin typeface="Arial" panose="020B0604020202020204" pitchFamily="34" charset="0"/>
                <a:ea typeface="Calibri" panose="020F0502020204030204" pitchFamily="34" charset="0"/>
                <a:cs typeface="Times New Roman" panose="02020603050405020304" pitchFamily="18" charset="0"/>
              </a:rPr>
              <a:t>Account Aggregator Framework: Banks adopt the Account Aggregator (AA) system, allowing secure data sharing for better credit assessment.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n-IN" sz="1400" dirty="0"/>
          </a:p>
        </p:txBody>
      </p:sp>
    </p:spTree>
    <p:extLst>
      <p:ext uri="{BB962C8B-B14F-4D97-AF65-F5344CB8AC3E}">
        <p14:creationId xmlns:p14="http://schemas.microsoft.com/office/powerpoint/2010/main" val="1990298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5A9E6-5B5A-43C7-BE43-834ED149E00C}"/>
              </a:ext>
            </a:extLst>
          </p:cNvPr>
          <p:cNvSpPr>
            <a:spLocks noGrp="1"/>
          </p:cNvSpPr>
          <p:nvPr>
            <p:ph type="title"/>
          </p:nvPr>
        </p:nvSpPr>
        <p:spPr/>
        <p:txBody>
          <a:bodyPr/>
          <a:lstStyle/>
          <a:p>
            <a:r>
              <a:rPr lang="en-US" dirty="0"/>
              <a:t>Adaptation by Banks in evolving environment</a:t>
            </a:r>
            <a:endParaRPr lang="en-IN" dirty="0"/>
          </a:p>
        </p:txBody>
      </p:sp>
      <p:sp>
        <p:nvSpPr>
          <p:cNvPr id="3" name="Content Placeholder 2">
            <a:extLst>
              <a:ext uri="{FF2B5EF4-FFF2-40B4-BE49-F238E27FC236}">
                <a16:creationId xmlns:a16="http://schemas.microsoft.com/office/drawing/2014/main" id="{C0A8ACEF-5D9E-4F5F-B762-ACF67EE5A022}"/>
              </a:ext>
            </a:extLst>
          </p:cNvPr>
          <p:cNvSpPr>
            <a:spLocks noGrp="1"/>
          </p:cNvSpPr>
          <p:nvPr>
            <p:ph idx="1"/>
          </p:nvPr>
        </p:nvSpPr>
        <p:spPr>
          <a:xfrm>
            <a:off x="297950" y="2054832"/>
            <a:ext cx="11116637" cy="4376790"/>
          </a:xfrm>
        </p:spPr>
        <p:txBody>
          <a:bodyPr>
            <a:noAutofit/>
          </a:bodyPr>
          <a:lstStyle/>
          <a:p>
            <a:pPr marL="0" indent="0" algn="just">
              <a:lnSpc>
                <a:spcPct val="107000"/>
              </a:lnSpc>
              <a:spcAft>
                <a:spcPts val="800"/>
              </a:spcAft>
              <a:buNone/>
            </a:pPr>
            <a:r>
              <a:rPr lang="en-IN" sz="1800" b="1" dirty="0">
                <a:effectLst/>
                <a:latin typeface="Arial" panose="020B0604020202020204" pitchFamily="34" charset="0"/>
                <a:ea typeface="Calibri" panose="020F0502020204030204" pitchFamily="34" charset="0"/>
                <a:cs typeface="Times New Roman" panose="02020603050405020304" pitchFamily="18" charset="0"/>
              </a:rPr>
              <a:t>10. Customer-Centric Product Development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800" dirty="0">
                <a:effectLst/>
                <a:latin typeface="Arial" panose="020B0604020202020204" pitchFamily="34" charset="0"/>
                <a:ea typeface="Calibri" panose="020F0502020204030204" pitchFamily="34" charset="0"/>
                <a:cs typeface="Times New Roman" panose="02020603050405020304" pitchFamily="18" charset="0"/>
              </a:rPr>
              <a:t>Personalized Digital Products: Banks use big data analytics to offer customized banking products and targeted offers based on customer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behavior</a:t>
            </a:r>
            <a:r>
              <a:rPr lang="en-IN" sz="1800" dirty="0">
                <a:effectLst/>
                <a:latin typeface="Arial" panose="020B0604020202020204" pitchFamily="34" charset="0"/>
                <a:ea typeface="Calibri" panose="020F0502020204030204" pitchFamily="34" charset="0"/>
                <a:cs typeface="Times New Roman" panose="02020603050405020304" pitchFamily="18" charset="0"/>
              </a:rPr>
              <a: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800" dirty="0">
                <a:effectLst/>
                <a:latin typeface="Arial" panose="020B0604020202020204" pitchFamily="34" charset="0"/>
                <a:ea typeface="Calibri" panose="020F0502020204030204" pitchFamily="34" charset="0"/>
                <a:cs typeface="Times New Roman" panose="02020603050405020304" pitchFamily="18" charset="0"/>
              </a:rPr>
              <a:t>Omnichannel Experience: Banks integrate physical and digital channels for an omnichannel experience, ensuring seamless transitions between platforms.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IN" sz="1800" dirty="0">
                <a:effectLst/>
                <a:latin typeface="Arial" panose="020B0604020202020204" pitchFamily="34" charset="0"/>
                <a:ea typeface="Calibri" panose="020F0502020204030204" pitchFamily="34" charset="0"/>
                <a:cs typeface="Times New Roman" panose="02020603050405020304" pitchFamily="18" charset="0"/>
              </a:rPr>
              <a:t> </a:t>
            </a:r>
            <a:r>
              <a:rPr lang="en-IN" sz="1800" b="1" dirty="0">
                <a:effectLst/>
                <a:latin typeface="Arial" panose="020B0604020202020204" pitchFamily="34" charset="0"/>
                <a:ea typeface="Calibri" panose="020F0502020204030204" pitchFamily="34" charset="0"/>
                <a:cs typeface="Times New Roman" panose="02020603050405020304" pitchFamily="18" charset="0"/>
              </a:rPr>
              <a:t>Conclusion</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IN" sz="1800" dirty="0">
                <a:effectLst/>
                <a:latin typeface="Arial" panose="020B0604020202020204" pitchFamily="34" charset="0"/>
                <a:ea typeface="Calibri" panose="020F0502020204030204" pitchFamily="34" charset="0"/>
                <a:cs typeface="Times New Roman" panose="02020603050405020304" pitchFamily="18" charset="0"/>
              </a:rPr>
              <a:t>Banks in India have effectively responded to FinTech disruption by embracing digital transformation, collaborating with FinTechs, and leveraging cutting-edge technologies. While FinTechs continue to push the boundaries of innovation, banks are integrating these advancements into their core operations, driving a symbiotic relationship that is reshaping the financial ecosystem. Traditional banks that adapt and innovate will continue to thrive in this evolving landscape.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n-IN" sz="1400" dirty="0"/>
          </a:p>
        </p:txBody>
      </p:sp>
    </p:spTree>
    <p:extLst>
      <p:ext uri="{BB962C8B-B14F-4D97-AF65-F5344CB8AC3E}">
        <p14:creationId xmlns:p14="http://schemas.microsoft.com/office/powerpoint/2010/main" val="3617099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5A9E6-5B5A-43C7-BE43-834ED149E00C}"/>
              </a:ext>
            </a:extLst>
          </p:cNvPr>
          <p:cNvSpPr>
            <a:spLocks noGrp="1"/>
          </p:cNvSpPr>
          <p:nvPr>
            <p:ph type="title"/>
          </p:nvPr>
        </p:nvSpPr>
        <p:spPr/>
        <p:txBody>
          <a:bodyPr/>
          <a:lstStyle/>
          <a:p>
            <a:r>
              <a:rPr lang="en-US" dirty="0"/>
              <a:t>Question and Answers (Q &amp; A)</a:t>
            </a:r>
            <a:endParaRPr lang="en-IN" dirty="0"/>
          </a:p>
        </p:txBody>
      </p:sp>
      <p:pic>
        <p:nvPicPr>
          <p:cNvPr id="7" name="Picture 6">
            <a:extLst>
              <a:ext uri="{FF2B5EF4-FFF2-40B4-BE49-F238E27FC236}">
                <a16:creationId xmlns:a16="http://schemas.microsoft.com/office/drawing/2014/main" id="{EA5A56B9-5C06-4A42-BB26-8BA42C9B18E4}"/>
              </a:ext>
            </a:extLst>
          </p:cNvPr>
          <p:cNvPicPr>
            <a:picLocks noChangeAspect="1"/>
          </p:cNvPicPr>
          <p:nvPr/>
        </p:nvPicPr>
        <p:blipFill>
          <a:blip r:embed="rId2"/>
          <a:stretch>
            <a:fillRect/>
          </a:stretch>
        </p:blipFill>
        <p:spPr>
          <a:xfrm>
            <a:off x="3380196" y="1514580"/>
            <a:ext cx="5117387" cy="5117387"/>
          </a:xfrm>
          <a:prstGeom prst="rect">
            <a:avLst/>
          </a:prstGeom>
        </p:spPr>
      </p:pic>
    </p:spTree>
    <p:extLst>
      <p:ext uri="{BB962C8B-B14F-4D97-AF65-F5344CB8AC3E}">
        <p14:creationId xmlns:p14="http://schemas.microsoft.com/office/powerpoint/2010/main" val="3875009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5BFA809-3078-4E87-970A-D63B5891D2C9}"/>
              </a:ext>
            </a:extLst>
          </p:cNvPr>
          <p:cNvPicPr>
            <a:picLocks noChangeAspect="1"/>
          </p:cNvPicPr>
          <p:nvPr/>
        </p:nvPicPr>
        <p:blipFill>
          <a:blip r:embed="rId2"/>
          <a:stretch>
            <a:fillRect/>
          </a:stretch>
        </p:blipFill>
        <p:spPr>
          <a:xfrm>
            <a:off x="832206" y="1535130"/>
            <a:ext cx="5415337" cy="5415337"/>
          </a:xfrm>
          <a:prstGeom prst="rect">
            <a:avLst/>
          </a:prstGeom>
        </p:spPr>
      </p:pic>
      <p:sp>
        <p:nvSpPr>
          <p:cNvPr id="8" name="Title 1">
            <a:extLst>
              <a:ext uri="{FF2B5EF4-FFF2-40B4-BE49-F238E27FC236}">
                <a16:creationId xmlns:a16="http://schemas.microsoft.com/office/drawing/2014/main" id="{8849CFBF-8238-4285-9ECE-4CCCBCB9B42C}"/>
              </a:ext>
            </a:extLst>
          </p:cNvPr>
          <p:cNvSpPr>
            <a:spLocks noGrp="1"/>
          </p:cNvSpPr>
          <p:nvPr>
            <p:ph type="title"/>
          </p:nvPr>
        </p:nvSpPr>
        <p:spPr>
          <a:xfrm>
            <a:off x="6096000" y="3151597"/>
            <a:ext cx="6061229" cy="3023171"/>
          </a:xfrm>
        </p:spPr>
        <p:txBody>
          <a:bodyPr>
            <a:normAutofit fontScale="90000"/>
          </a:bodyPr>
          <a:lstStyle/>
          <a:p>
            <a:r>
              <a:rPr lang="en-US" sz="4400" dirty="0">
                <a:solidFill>
                  <a:srgbClr val="FFFF00"/>
                </a:solidFill>
              </a:rPr>
              <a:t>              Manoj Batra</a:t>
            </a:r>
            <a:br>
              <a:rPr lang="en-US" sz="4400" dirty="0">
                <a:solidFill>
                  <a:srgbClr val="FFFF00"/>
                </a:solidFill>
              </a:rPr>
            </a:br>
            <a:r>
              <a:rPr lang="en-US" dirty="0"/>
              <a:t>ICWA, MBA (IIM Kozhikode), MA (Eco), BCom, JAIIB, CAIIB, CCO, CTF</a:t>
            </a:r>
            <a:br>
              <a:rPr lang="en-US" dirty="0"/>
            </a:br>
            <a:br>
              <a:rPr lang="en-US" dirty="0"/>
            </a:br>
            <a:r>
              <a:rPr lang="en-US" dirty="0"/>
              <a:t>Head Product &amp; Process</a:t>
            </a:r>
            <a:br>
              <a:rPr lang="en-US" dirty="0"/>
            </a:br>
            <a:r>
              <a:rPr lang="en-US" dirty="0"/>
              <a:t>Government Business Group</a:t>
            </a:r>
            <a:br>
              <a:rPr lang="en-US" dirty="0"/>
            </a:br>
            <a:r>
              <a:rPr lang="en-US" dirty="0"/>
              <a:t>Bandhan Bank.</a:t>
            </a:r>
            <a:endParaRPr lang="en-IN" dirty="0"/>
          </a:p>
        </p:txBody>
      </p:sp>
      <p:pic>
        <p:nvPicPr>
          <p:cNvPr id="3" name="Picture 2">
            <a:extLst>
              <a:ext uri="{FF2B5EF4-FFF2-40B4-BE49-F238E27FC236}">
                <a16:creationId xmlns:a16="http://schemas.microsoft.com/office/drawing/2014/main" id="{AB9A961F-E698-42F1-8C8B-E19BC20C30E1}"/>
              </a:ext>
            </a:extLst>
          </p:cNvPr>
          <p:cNvPicPr>
            <a:picLocks noChangeAspect="1"/>
          </p:cNvPicPr>
          <p:nvPr/>
        </p:nvPicPr>
        <p:blipFill>
          <a:blip r:embed="rId3">
            <a:extLst>
              <a:ext uri="{BEBA8EAE-BF5A-486C-A8C5-ECC9F3942E4B}">
                <a14:imgProps xmlns:a14="http://schemas.microsoft.com/office/drawing/2010/main">
                  <a14:imgLayer r:embed="rId4">
                    <a14:imgEffect>
                      <a14:saturation sat="300000"/>
                    </a14:imgEffect>
                  </a14:imgLayer>
                </a14:imgProps>
              </a:ext>
            </a:extLst>
          </a:blip>
          <a:stretch>
            <a:fillRect/>
          </a:stretch>
        </p:blipFill>
        <p:spPr>
          <a:xfrm>
            <a:off x="6247543" y="2711537"/>
            <a:ext cx="1982355" cy="653249"/>
          </a:xfrm>
          <a:prstGeom prst="rect">
            <a:avLst/>
          </a:prstGeom>
          <a:ln>
            <a:noFill/>
          </a:ln>
          <a:effectLst>
            <a:softEdge rad="112500"/>
          </a:effectLst>
        </p:spPr>
      </p:pic>
    </p:spTree>
    <p:extLst>
      <p:ext uri="{BB962C8B-B14F-4D97-AF65-F5344CB8AC3E}">
        <p14:creationId xmlns:p14="http://schemas.microsoft.com/office/powerpoint/2010/main" val="2912907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CE55C-455B-45A4-9214-A965A6B5E6EF}"/>
              </a:ext>
            </a:extLst>
          </p:cNvPr>
          <p:cNvSpPr>
            <a:spLocks noGrp="1"/>
          </p:cNvSpPr>
          <p:nvPr>
            <p:ph type="title"/>
          </p:nvPr>
        </p:nvSpPr>
        <p:spPr/>
        <p:txBody>
          <a:bodyPr/>
          <a:lstStyle/>
          <a:p>
            <a:r>
              <a:rPr lang="en-US" dirty="0"/>
              <a:t>Agenda</a:t>
            </a:r>
            <a:endParaRPr lang="en-IN" dirty="0"/>
          </a:p>
        </p:txBody>
      </p:sp>
      <p:sp>
        <p:nvSpPr>
          <p:cNvPr id="3" name="Content Placeholder 2">
            <a:extLst>
              <a:ext uri="{FF2B5EF4-FFF2-40B4-BE49-F238E27FC236}">
                <a16:creationId xmlns:a16="http://schemas.microsoft.com/office/drawing/2014/main" id="{0A462B27-0DE4-437B-B161-C4C02A1E882C}"/>
              </a:ext>
            </a:extLst>
          </p:cNvPr>
          <p:cNvSpPr>
            <a:spLocks noGrp="1"/>
          </p:cNvSpPr>
          <p:nvPr>
            <p:ph idx="1"/>
          </p:nvPr>
        </p:nvSpPr>
        <p:spPr>
          <a:xfrm>
            <a:off x="680321" y="2336872"/>
            <a:ext cx="10045899" cy="4300233"/>
          </a:xfrm>
        </p:spPr>
        <p:txBody>
          <a:bodyPr>
            <a:noAutofit/>
          </a:bodyPr>
          <a:lstStyle/>
          <a:p>
            <a:pPr marL="342900" indent="-342900">
              <a:spcAft>
                <a:spcPts val="800"/>
              </a:spcAft>
              <a:buFont typeface="+mj-lt"/>
              <a:buAutoNum type="arabicPeriod"/>
            </a:pPr>
            <a:r>
              <a:rPr lang="en-IN" sz="1800" dirty="0">
                <a:latin typeface="Arial" panose="020B0604020202020204" pitchFamily="34" charset="0"/>
                <a:ea typeface="Calibri" panose="020F0502020204030204" pitchFamily="34" charset="0"/>
              </a:rPr>
              <a:t>Title Slide</a:t>
            </a:r>
          </a:p>
          <a:p>
            <a:pPr marL="342900" indent="-342900">
              <a:spcAft>
                <a:spcPts val="800"/>
              </a:spcAft>
              <a:buFont typeface="+mj-lt"/>
              <a:buAutoNum type="arabicPeriod"/>
            </a:pPr>
            <a:r>
              <a:rPr lang="en-IN" sz="1800" dirty="0">
                <a:latin typeface="Arial" panose="020B0604020202020204" pitchFamily="34" charset="0"/>
                <a:ea typeface="Calibri" panose="020F0502020204030204" pitchFamily="34" charset="0"/>
              </a:rPr>
              <a:t>Introduction</a:t>
            </a:r>
          </a:p>
          <a:p>
            <a:pPr marL="342900" indent="-342900">
              <a:spcAft>
                <a:spcPts val="800"/>
              </a:spcAft>
              <a:buFont typeface="+mj-lt"/>
              <a:buAutoNum type="arabicPeriod"/>
            </a:pPr>
            <a:r>
              <a:rPr lang="en-IN" sz="1800" dirty="0">
                <a:latin typeface="Arial" panose="020B0604020202020204" pitchFamily="34" charset="0"/>
                <a:ea typeface="Calibri" panose="020F0502020204030204" pitchFamily="34" charset="0"/>
              </a:rPr>
              <a:t>Initial Phase (2008-2014): The Emergence of FinTech in Payments</a:t>
            </a:r>
          </a:p>
          <a:p>
            <a:pPr marL="342900" indent="-342900">
              <a:spcAft>
                <a:spcPts val="800"/>
              </a:spcAft>
              <a:buFont typeface="+mj-lt"/>
              <a:buAutoNum type="arabicPeriod"/>
            </a:pPr>
            <a:r>
              <a:rPr lang="en-IN" sz="1800" dirty="0">
                <a:latin typeface="Arial" panose="020B0604020202020204" pitchFamily="34" charset="0"/>
                <a:ea typeface="Calibri" panose="020F0502020204030204" pitchFamily="34" charset="0"/>
              </a:rPr>
              <a:t>Growth Phase (2015-2017): Rise of FinTech in Lending and Regulatory Push</a:t>
            </a:r>
          </a:p>
          <a:p>
            <a:pPr marL="342900" indent="-342900">
              <a:buFont typeface="+mj-lt"/>
              <a:buAutoNum type="arabicPeriod"/>
            </a:pPr>
            <a:r>
              <a:rPr lang="en-IN" sz="1800" dirty="0">
                <a:latin typeface="Arial" panose="020B0604020202020204" pitchFamily="34" charset="0"/>
                <a:ea typeface="Calibri" panose="020F0502020204030204" pitchFamily="34" charset="0"/>
              </a:rPr>
              <a:t>Maturity Phase (2018-Present): FinTech Diversification</a:t>
            </a:r>
          </a:p>
          <a:p>
            <a:pPr marL="342900" indent="-342900">
              <a:buFont typeface="+mj-lt"/>
              <a:buAutoNum type="arabicPeriod"/>
            </a:pPr>
            <a:r>
              <a:rPr lang="en-IN" sz="1800" dirty="0">
                <a:latin typeface="Arial" panose="020B0604020202020204" pitchFamily="34" charset="0"/>
                <a:ea typeface="Calibri" panose="020F0502020204030204" pitchFamily="34" charset="0"/>
              </a:rPr>
              <a:t>Key Drivers of FinTech Evolution</a:t>
            </a:r>
          </a:p>
          <a:p>
            <a:pPr marL="342900" indent="-342900">
              <a:buFont typeface="+mj-lt"/>
              <a:buAutoNum type="arabicPeriod"/>
            </a:pPr>
            <a:r>
              <a:rPr lang="en-IN" sz="1800" dirty="0">
                <a:latin typeface="Arial" panose="020B0604020202020204" pitchFamily="34" charset="0"/>
                <a:ea typeface="Calibri" panose="020F0502020204030204" pitchFamily="34" charset="0"/>
              </a:rPr>
              <a:t>Recent Trends and Future Outlook</a:t>
            </a:r>
          </a:p>
          <a:p>
            <a:pPr marL="342900" indent="-342900">
              <a:buFont typeface="+mj-lt"/>
              <a:buAutoNum type="arabicPeriod"/>
            </a:pPr>
            <a:r>
              <a:rPr lang="en-IN" sz="1800" dirty="0">
                <a:latin typeface="Arial" panose="020B0604020202020204" pitchFamily="34" charset="0"/>
                <a:ea typeface="Calibri" panose="020F0502020204030204" pitchFamily="34" charset="0"/>
              </a:rPr>
              <a:t>How Banks are Coping with FinTech Disruptions</a:t>
            </a:r>
          </a:p>
          <a:p>
            <a:pPr marL="342900" indent="-342900">
              <a:buFont typeface="+mj-lt"/>
              <a:buAutoNum type="arabicPeriod"/>
            </a:pPr>
            <a:r>
              <a:rPr lang="en-IN" sz="1800" dirty="0">
                <a:latin typeface="Arial" panose="020B0604020202020204" pitchFamily="34" charset="0"/>
                <a:ea typeface="Calibri" panose="020F0502020204030204" pitchFamily="34" charset="0"/>
              </a:rPr>
              <a:t>Case Studies of Successful Bank-FinTech </a:t>
            </a:r>
            <a:r>
              <a:rPr lang="en-IN" sz="1800" dirty="0">
                <a:effectLst/>
                <a:latin typeface="Arial" panose="020B0604020202020204" pitchFamily="34" charset="0"/>
                <a:ea typeface="Calibri" panose="020F0502020204030204" pitchFamily="34" charset="0"/>
              </a:rPr>
              <a:t>Collaboration</a:t>
            </a:r>
          </a:p>
          <a:p>
            <a:pPr marL="342900" indent="-342900">
              <a:buFont typeface="+mj-lt"/>
              <a:buAutoNum type="arabicPeriod"/>
            </a:pPr>
            <a:r>
              <a:rPr lang="en-IN" sz="1800" dirty="0">
                <a:effectLst/>
                <a:latin typeface="Arial" panose="020B0604020202020204" pitchFamily="34" charset="0"/>
                <a:ea typeface="Calibri" panose="020F0502020204030204" pitchFamily="34" charset="0"/>
              </a:rPr>
              <a:t>Conclusion</a:t>
            </a:r>
            <a:endParaRPr lang="en-IN" sz="1800" dirty="0"/>
          </a:p>
        </p:txBody>
      </p:sp>
    </p:spTree>
    <p:extLst>
      <p:ext uri="{BB962C8B-B14F-4D97-AF65-F5344CB8AC3E}">
        <p14:creationId xmlns:p14="http://schemas.microsoft.com/office/powerpoint/2010/main" val="2442214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F8A84-9937-411D-AC90-2870EABCE508}"/>
              </a:ext>
            </a:extLst>
          </p:cNvPr>
          <p:cNvSpPr>
            <a:spLocks noGrp="1"/>
          </p:cNvSpPr>
          <p:nvPr>
            <p:ph type="title"/>
          </p:nvPr>
        </p:nvSpPr>
        <p:spPr/>
        <p:txBody>
          <a:bodyPr/>
          <a:lstStyle/>
          <a:p>
            <a:r>
              <a:rPr lang="en-US" dirty="0"/>
              <a:t>FinTechs and their evolution in Indian Banking Context</a:t>
            </a:r>
            <a:endParaRPr lang="en-IN" dirty="0"/>
          </a:p>
        </p:txBody>
      </p:sp>
      <p:sp>
        <p:nvSpPr>
          <p:cNvPr id="3" name="Content Placeholder 2">
            <a:extLst>
              <a:ext uri="{FF2B5EF4-FFF2-40B4-BE49-F238E27FC236}">
                <a16:creationId xmlns:a16="http://schemas.microsoft.com/office/drawing/2014/main" id="{A9F1E647-A602-49CB-BD39-ADA2EB0C340F}"/>
              </a:ext>
            </a:extLst>
          </p:cNvPr>
          <p:cNvSpPr>
            <a:spLocks noGrp="1"/>
          </p:cNvSpPr>
          <p:nvPr>
            <p:ph idx="1"/>
          </p:nvPr>
        </p:nvSpPr>
        <p:spPr/>
        <p:txBody>
          <a:bodyPr>
            <a:normAutofit/>
          </a:bodyPr>
          <a:lstStyle/>
          <a:p>
            <a:pPr algn="just"/>
            <a:r>
              <a:rPr lang="en-IN" dirty="0">
                <a:effectLst/>
                <a:latin typeface="Arial" panose="020B0604020202020204" pitchFamily="34" charset="0"/>
                <a:ea typeface="Calibri" panose="020F0502020204030204" pitchFamily="34" charset="0"/>
              </a:rPr>
              <a:t>FinTech's evolution in the Indian banking context has been transformative, driving innovation, enhancing customer experience, and reshaping the financial services landscape. </a:t>
            </a:r>
          </a:p>
          <a:p>
            <a:pPr algn="just"/>
            <a:r>
              <a:rPr lang="en-IN" dirty="0">
                <a:effectLst/>
                <a:latin typeface="Arial" panose="020B0604020202020204" pitchFamily="34" charset="0"/>
                <a:ea typeface="Calibri" panose="020F0502020204030204" pitchFamily="34" charset="0"/>
              </a:rPr>
              <a:t>Over the past decade, India has emerged as one of the largest and </a:t>
            </a:r>
            <a:r>
              <a:rPr lang="en-IN" dirty="0" err="1">
                <a:effectLst/>
                <a:latin typeface="Arial" panose="020B0604020202020204" pitchFamily="34" charset="0"/>
                <a:ea typeface="Calibri" panose="020F0502020204030204" pitchFamily="34" charset="0"/>
              </a:rPr>
              <a:t>fastestgrowing</a:t>
            </a:r>
            <a:r>
              <a:rPr lang="en-IN" dirty="0">
                <a:effectLst/>
                <a:latin typeface="Arial" panose="020B0604020202020204" pitchFamily="34" charset="0"/>
                <a:ea typeface="Calibri" panose="020F0502020204030204" pitchFamily="34" charset="0"/>
              </a:rPr>
              <a:t> FinTech markets globally, largely </a:t>
            </a:r>
            <a:r>
              <a:rPr lang="en-IN" dirty="0" err="1">
                <a:effectLst/>
                <a:latin typeface="Arial" panose="020B0604020202020204" pitchFamily="34" charset="0"/>
                <a:ea typeface="Calibri" panose="020F0502020204030204" pitchFamily="34" charset="0"/>
              </a:rPr>
              <a:t>fueled</a:t>
            </a:r>
            <a:r>
              <a:rPr lang="en-IN" dirty="0">
                <a:effectLst/>
                <a:latin typeface="Arial" panose="020B0604020202020204" pitchFamily="34" charset="0"/>
                <a:ea typeface="Calibri" panose="020F0502020204030204" pitchFamily="34" charset="0"/>
              </a:rPr>
              <a:t> by advancements in technology, increasing smartphone penetration, and supportive government policies. </a:t>
            </a:r>
          </a:p>
          <a:p>
            <a:pPr algn="just"/>
            <a:r>
              <a:rPr lang="en-IN" dirty="0">
                <a:effectLst/>
                <a:latin typeface="Arial" panose="020B0604020202020204" pitchFamily="34" charset="0"/>
                <a:ea typeface="Calibri" panose="020F0502020204030204" pitchFamily="34" charset="0"/>
              </a:rPr>
              <a:t>Here's an overview of the key stages and trends in the evolution of FinTech within Indian banking:</a:t>
            </a:r>
            <a:endParaRPr lang="en-IN" sz="3200" dirty="0"/>
          </a:p>
        </p:txBody>
      </p:sp>
    </p:spTree>
    <p:extLst>
      <p:ext uri="{BB962C8B-B14F-4D97-AF65-F5344CB8AC3E}">
        <p14:creationId xmlns:p14="http://schemas.microsoft.com/office/powerpoint/2010/main" val="4240270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F8A84-9937-411D-AC90-2870EABCE508}"/>
              </a:ext>
            </a:extLst>
          </p:cNvPr>
          <p:cNvSpPr>
            <a:spLocks noGrp="1"/>
          </p:cNvSpPr>
          <p:nvPr>
            <p:ph type="title"/>
          </p:nvPr>
        </p:nvSpPr>
        <p:spPr/>
        <p:txBody>
          <a:bodyPr>
            <a:normAutofit fontScale="90000"/>
          </a:bodyPr>
          <a:lstStyle/>
          <a:p>
            <a:pPr>
              <a:lnSpc>
                <a:spcPct val="107000"/>
              </a:lnSpc>
              <a:spcAft>
                <a:spcPts val="800"/>
              </a:spcAft>
            </a:pPr>
            <a:r>
              <a:rPr lang="en-IN" sz="3600" b="1" dirty="0">
                <a:effectLst/>
                <a:latin typeface="Arial" panose="020B0604020202020204" pitchFamily="34" charset="0"/>
                <a:ea typeface="Calibri" panose="020F0502020204030204" pitchFamily="34" charset="0"/>
                <a:cs typeface="Times New Roman" panose="02020603050405020304" pitchFamily="18" charset="0"/>
              </a:rPr>
              <a:t>1. Initial Phase (20082014): </a:t>
            </a:r>
            <a:br>
              <a:rPr lang="en-IN" sz="3600" b="1" dirty="0">
                <a:effectLst/>
                <a:latin typeface="Arial" panose="020B0604020202020204" pitchFamily="34" charset="0"/>
                <a:ea typeface="Calibri" panose="020F0502020204030204" pitchFamily="34" charset="0"/>
                <a:cs typeface="Times New Roman" panose="02020603050405020304" pitchFamily="18" charset="0"/>
              </a:rPr>
            </a:br>
            <a:r>
              <a:rPr lang="en-IN" sz="3600" b="1" dirty="0">
                <a:effectLst/>
                <a:latin typeface="Arial" panose="020B0604020202020204" pitchFamily="34" charset="0"/>
                <a:ea typeface="Calibri" panose="020F0502020204030204" pitchFamily="34" charset="0"/>
                <a:cs typeface="Times New Roman" panose="02020603050405020304" pitchFamily="18" charset="0"/>
              </a:rPr>
              <a:t>The Emergence of FinTech in Payments</a:t>
            </a:r>
            <a:endParaRPr lang="en-IN"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9F1E647-A602-49CB-BD39-ADA2EB0C340F}"/>
              </a:ext>
            </a:extLst>
          </p:cNvPr>
          <p:cNvSpPr>
            <a:spLocks noGrp="1"/>
          </p:cNvSpPr>
          <p:nvPr>
            <p:ph idx="1"/>
          </p:nvPr>
        </p:nvSpPr>
        <p:spPr>
          <a:xfrm>
            <a:off x="680321" y="2336873"/>
            <a:ext cx="10261657" cy="3599316"/>
          </a:xfrm>
        </p:spPr>
        <p:txBody>
          <a:bodyPr>
            <a:noAutofit/>
          </a:bodyPr>
          <a:lstStyle/>
          <a:p>
            <a:pPr lvl="0" algn="just">
              <a:lnSpc>
                <a:spcPct val="107000"/>
              </a:lnSpc>
              <a:buFont typeface="Wingdings" panose="05000000000000000000" pitchFamily="2" charset="2"/>
              <a:buChar char="v"/>
            </a:pPr>
            <a:r>
              <a:rPr lang="en-IN" dirty="0">
                <a:effectLst/>
                <a:latin typeface="Arial" panose="020B0604020202020204" pitchFamily="34" charset="0"/>
                <a:ea typeface="Calibri" panose="020F0502020204030204" pitchFamily="34" charset="0"/>
                <a:cs typeface="Times New Roman" panose="02020603050405020304" pitchFamily="18" charset="0"/>
              </a:rPr>
              <a:t>Digital Payments: The early years of FinTech in India were largely </a:t>
            </a:r>
            <a:r>
              <a:rPr lang="en-IN" dirty="0" err="1">
                <a:effectLst/>
                <a:latin typeface="Arial" panose="020B0604020202020204" pitchFamily="34" charset="0"/>
                <a:ea typeface="Calibri" panose="020F0502020204030204" pitchFamily="34" charset="0"/>
                <a:cs typeface="Times New Roman" panose="02020603050405020304" pitchFamily="18" charset="0"/>
              </a:rPr>
              <a:t>centered</a:t>
            </a:r>
            <a:r>
              <a:rPr lang="en-IN" dirty="0">
                <a:effectLst/>
                <a:latin typeface="Arial" panose="020B0604020202020204" pitchFamily="34" charset="0"/>
                <a:ea typeface="Calibri" panose="020F0502020204030204" pitchFamily="34" charset="0"/>
                <a:cs typeface="Times New Roman" panose="02020603050405020304" pitchFamily="18" charset="0"/>
              </a:rPr>
              <a:t> around digital payments. Companies like Paytm, </a:t>
            </a:r>
            <a:r>
              <a:rPr lang="en-IN" dirty="0" err="1">
                <a:effectLst/>
                <a:latin typeface="Arial" panose="020B0604020202020204" pitchFamily="34" charset="0"/>
                <a:ea typeface="Calibri" panose="020F0502020204030204" pitchFamily="34" charset="0"/>
                <a:cs typeface="Times New Roman" panose="02020603050405020304" pitchFamily="18" charset="0"/>
              </a:rPr>
              <a:t>Mobikwik</a:t>
            </a:r>
            <a:r>
              <a:rPr lang="en-IN" dirty="0">
                <a:effectLst/>
                <a:latin typeface="Arial" panose="020B0604020202020204" pitchFamily="34" charset="0"/>
                <a:ea typeface="Calibri" panose="020F0502020204030204" pitchFamily="34" charset="0"/>
                <a:cs typeface="Times New Roman" panose="02020603050405020304" pitchFamily="18" charset="0"/>
              </a:rPr>
              <a:t>, and </a:t>
            </a:r>
            <a:r>
              <a:rPr lang="en-IN" dirty="0" err="1">
                <a:effectLst/>
                <a:latin typeface="Arial" panose="020B0604020202020204" pitchFamily="34" charset="0"/>
                <a:ea typeface="Calibri" panose="020F0502020204030204" pitchFamily="34" charset="0"/>
                <a:cs typeface="Times New Roman" panose="02020603050405020304" pitchFamily="18" charset="0"/>
              </a:rPr>
              <a:t>Oxigen</a:t>
            </a:r>
            <a:r>
              <a:rPr lang="en-IN" dirty="0">
                <a:effectLst/>
                <a:latin typeface="Arial" panose="020B0604020202020204" pitchFamily="34" charset="0"/>
                <a:ea typeface="Calibri" panose="020F0502020204030204" pitchFamily="34" charset="0"/>
                <a:cs typeface="Times New Roman" panose="02020603050405020304" pitchFamily="18" charset="0"/>
              </a:rPr>
              <a:t> pioneered mobile wallets and prepaid payment instruments (PPIs), providing an alternative to traditional banking payment methods.</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buFont typeface="Wingdings" panose="05000000000000000000" pitchFamily="2" charset="2"/>
              <a:buChar char="v"/>
            </a:pPr>
            <a:r>
              <a:rPr lang="en-IN" dirty="0">
                <a:effectLst/>
                <a:latin typeface="Arial" panose="020B0604020202020204" pitchFamily="34" charset="0"/>
                <a:ea typeface="Calibri" panose="020F0502020204030204" pitchFamily="34" charset="0"/>
                <a:cs typeface="Times New Roman" panose="02020603050405020304" pitchFamily="18" charset="0"/>
              </a:rPr>
              <a:t>eCommerce Integration: The rise of ecommerce platforms such as Flipkart and Snapdeal created a demand for seamless digital payment solutions, which FinTech firms quickly filled.</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v"/>
            </a:pPr>
            <a:r>
              <a:rPr lang="en-IN" dirty="0">
                <a:effectLst/>
                <a:latin typeface="Arial" panose="020B0604020202020204" pitchFamily="34" charset="0"/>
                <a:ea typeface="Calibri" panose="020F0502020204030204" pitchFamily="34" charset="0"/>
              </a:rPr>
              <a:t>Payment Gateways: Players like </a:t>
            </a:r>
            <a:r>
              <a:rPr lang="en-IN" dirty="0" err="1">
                <a:effectLst/>
                <a:latin typeface="Arial" panose="020B0604020202020204" pitchFamily="34" charset="0"/>
                <a:ea typeface="Calibri" panose="020F0502020204030204" pitchFamily="34" charset="0"/>
              </a:rPr>
              <a:t>Razorpay</a:t>
            </a:r>
            <a:r>
              <a:rPr lang="en-IN" dirty="0">
                <a:effectLst/>
                <a:latin typeface="Arial" panose="020B0604020202020204" pitchFamily="34" charset="0"/>
                <a:ea typeface="Calibri" panose="020F0502020204030204" pitchFamily="34" charset="0"/>
              </a:rPr>
              <a:t> and </a:t>
            </a:r>
            <a:r>
              <a:rPr lang="en-IN" dirty="0" err="1">
                <a:effectLst/>
                <a:latin typeface="Arial" panose="020B0604020202020204" pitchFamily="34" charset="0"/>
                <a:ea typeface="Calibri" panose="020F0502020204030204" pitchFamily="34" charset="0"/>
              </a:rPr>
              <a:t>CCAvenue</a:t>
            </a:r>
            <a:r>
              <a:rPr lang="en-IN" dirty="0">
                <a:effectLst/>
                <a:latin typeface="Arial" panose="020B0604020202020204" pitchFamily="34" charset="0"/>
                <a:ea typeface="Calibri" panose="020F0502020204030204" pitchFamily="34" charset="0"/>
              </a:rPr>
              <a:t> introduced </a:t>
            </a:r>
            <a:r>
              <a:rPr lang="en-IN" dirty="0" err="1">
                <a:effectLst/>
                <a:latin typeface="Arial" panose="020B0604020202020204" pitchFamily="34" charset="0"/>
                <a:ea typeface="Calibri" panose="020F0502020204030204" pitchFamily="34" charset="0"/>
              </a:rPr>
              <a:t>easytointegrate</a:t>
            </a:r>
            <a:r>
              <a:rPr lang="en-IN" dirty="0">
                <a:effectLst/>
                <a:latin typeface="Arial" panose="020B0604020202020204" pitchFamily="34" charset="0"/>
                <a:ea typeface="Calibri" panose="020F0502020204030204" pitchFamily="34" charset="0"/>
              </a:rPr>
              <a:t> payment gateway solutions, enabling small businesses and </a:t>
            </a:r>
            <a:r>
              <a:rPr lang="en-IN" dirty="0" err="1">
                <a:effectLst/>
                <a:latin typeface="Arial" panose="020B0604020202020204" pitchFamily="34" charset="0"/>
                <a:ea typeface="Calibri" panose="020F0502020204030204" pitchFamily="34" charset="0"/>
              </a:rPr>
              <a:t>startups</a:t>
            </a:r>
            <a:r>
              <a:rPr lang="en-IN" dirty="0">
                <a:effectLst/>
                <a:latin typeface="Arial" panose="020B0604020202020204" pitchFamily="34" charset="0"/>
                <a:ea typeface="Calibri" panose="020F0502020204030204" pitchFamily="34" charset="0"/>
              </a:rPr>
              <a:t> to accept digital payments.</a:t>
            </a:r>
            <a:endParaRPr lang="en-IN" dirty="0"/>
          </a:p>
        </p:txBody>
      </p:sp>
    </p:spTree>
    <p:extLst>
      <p:ext uri="{BB962C8B-B14F-4D97-AF65-F5344CB8AC3E}">
        <p14:creationId xmlns:p14="http://schemas.microsoft.com/office/powerpoint/2010/main" val="3142354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F8A84-9937-411D-AC90-2870EABCE508}"/>
              </a:ext>
            </a:extLst>
          </p:cNvPr>
          <p:cNvSpPr>
            <a:spLocks noGrp="1"/>
          </p:cNvSpPr>
          <p:nvPr>
            <p:ph type="title"/>
          </p:nvPr>
        </p:nvSpPr>
        <p:spPr/>
        <p:txBody>
          <a:bodyPr>
            <a:normAutofit fontScale="90000"/>
          </a:bodyPr>
          <a:lstStyle/>
          <a:p>
            <a:pPr>
              <a:lnSpc>
                <a:spcPct val="107000"/>
              </a:lnSpc>
              <a:spcAft>
                <a:spcPts val="800"/>
              </a:spcAft>
            </a:pPr>
            <a:r>
              <a:rPr lang="en-US" sz="3600" b="1" dirty="0">
                <a:effectLst/>
                <a:latin typeface="Arial" panose="020B0604020202020204" pitchFamily="34" charset="0"/>
                <a:ea typeface="Calibri" panose="020F0502020204030204" pitchFamily="34" charset="0"/>
                <a:cs typeface="Times New Roman" panose="02020603050405020304" pitchFamily="18" charset="0"/>
              </a:rPr>
              <a:t>2. Growth Phase (20152017): </a:t>
            </a:r>
            <a:br>
              <a:rPr lang="en-US" sz="3600" b="1" dirty="0">
                <a:effectLst/>
                <a:latin typeface="Arial" panose="020B0604020202020204" pitchFamily="34" charset="0"/>
                <a:ea typeface="Calibri" panose="020F0502020204030204" pitchFamily="34" charset="0"/>
                <a:cs typeface="Times New Roman" panose="02020603050405020304" pitchFamily="18" charset="0"/>
              </a:rPr>
            </a:br>
            <a:r>
              <a:rPr lang="en-US" sz="3600" b="1" dirty="0">
                <a:effectLst/>
                <a:latin typeface="Arial" panose="020B0604020202020204" pitchFamily="34" charset="0"/>
                <a:ea typeface="Calibri" panose="020F0502020204030204" pitchFamily="34" charset="0"/>
                <a:cs typeface="Times New Roman" panose="02020603050405020304" pitchFamily="18" charset="0"/>
              </a:rPr>
              <a:t>Rise of FinTech in Lending and Regulatory Push</a:t>
            </a:r>
            <a:endParaRPr lang="en-IN"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9F1E647-A602-49CB-BD39-ADA2EB0C340F}"/>
              </a:ext>
            </a:extLst>
          </p:cNvPr>
          <p:cNvSpPr>
            <a:spLocks noGrp="1"/>
          </p:cNvSpPr>
          <p:nvPr>
            <p:ph idx="1"/>
          </p:nvPr>
        </p:nvSpPr>
        <p:spPr>
          <a:xfrm>
            <a:off x="680321" y="2162213"/>
            <a:ext cx="10497962" cy="3599316"/>
          </a:xfrm>
        </p:spPr>
        <p:txBody>
          <a:bodyPr>
            <a:noAutofit/>
          </a:bodyPr>
          <a:lstStyle/>
          <a:p>
            <a:pPr lvl="0" algn="just">
              <a:lnSpc>
                <a:spcPct val="107000"/>
              </a:lnSpc>
              <a:buFont typeface="Wingdings" panose="05000000000000000000" pitchFamily="2" charset="2"/>
              <a:buChar char="v"/>
            </a:pPr>
            <a:r>
              <a:rPr lang="en-IN" sz="2200" dirty="0">
                <a:effectLst/>
                <a:latin typeface="Arial" panose="020B0604020202020204" pitchFamily="34" charset="0"/>
                <a:ea typeface="Calibri" panose="020F0502020204030204" pitchFamily="34" charset="0"/>
                <a:cs typeface="Times New Roman" panose="02020603050405020304" pitchFamily="18" charset="0"/>
              </a:rPr>
              <a:t>Government Initiatives: The Indian government launched several initiatives such as Digital India, Jan Dhan Yojana, and Pradhan Mantri Jan Dhan Yojana (PMJDY) to foster financial inclusion, giving FinTech companies opportunities to provide digital banking services to the unbanked and underbanked population.</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buFont typeface="Wingdings" panose="05000000000000000000" pitchFamily="2" charset="2"/>
              <a:buChar char="v"/>
            </a:pPr>
            <a:r>
              <a:rPr lang="en-IN" sz="2200" dirty="0">
                <a:effectLst/>
                <a:latin typeface="Arial" panose="020B0604020202020204" pitchFamily="34" charset="0"/>
                <a:ea typeface="Calibri" panose="020F0502020204030204" pitchFamily="34" charset="0"/>
                <a:cs typeface="Times New Roman" panose="02020603050405020304" pitchFamily="18" charset="0"/>
              </a:rPr>
              <a:t>UPI Revolution: The introduction of Unified Payments Interface (UPI) in 2016 by the National Payments Corporation of India (NPCI) revolutionized the Indian payment system. UPI enabled </a:t>
            </a:r>
            <a:r>
              <a:rPr lang="en-IN" sz="2200" dirty="0" err="1">
                <a:effectLst/>
                <a:latin typeface="Arial" panose="020B0604020202020204" pitchFamily="34" charset="0"/>
                <a:ea typeface="Calibri" panose="020F0502020204030204" pitchFamily="34" charset="0"/>
                <a:cs typeface="Times New Roman" panose="02020603050405020304" pitchFamily="18" charset="0"/>
              </a:rPr>
              <a:t>realtime</a:t>
            </a:r>
            <a:r>
              <a:rPr lang="en-IN" sz="2200" dirty="0">
                <a:effectLst/>
                <a:latin typeface="Arial" panose="020B0604020202020204" pitchFamily="34" charset="0"/>
                <a:ea typeface="Calibri" panose="020F0502020204030204" pitchFamily="34" charset="0"/>
                <a:cs typeface="Times New Roman" panose="02020603050405020304" pitchFamily="18" charset="0"/>
              </a:rPr>
              <a:t>, </a:t>
            </a:r>
            <a:r>
              <a:rPr lang="en-IN" sz="2200" dirty="0" err="1">
                <a:effectLst/>
                <a:latin typeface="Arial" panose="020B0604020202020204" pitchFamily="34" charset="0"/>
                <a:ea typeface="Calibri" panose="020F0502020204030204" pitchFamily="34" charset="0"/>
                <a:cs typeface="Times New Roman" panose="02020603050405020304" pitchFamily="18" charset="0"/>
              </a:rPr>
              <a:t>mobilebased</a:t>
            </a:r>
            <a:r>
              <a:rPr lang="en-IN" sz="2200" dirty="0">
                <a:effectLst/>
                <a:latin typeface="Arial" panose="020B0604020202020204" pitchFamily="34" charset="0"/>
                <a:ea typeface="Calibri" panose="020F0502020204030204" pitchFamily="34" charset="0"/>
                <a:cs typeface="Times New Roman" panose="02020603050405020304" pitchFamily="18" charset="0"/>
              </a:rPr>
              <a:t> interbank transactions, facilitating the growth of apps like Google Pay, </a:t>
            </a:r>
            <a:r>
              <a:rPr lang="en-IN" sz="2200" dirty="0" err="1">
                <a:effectLst/>
                <a:latin typeface="Arial" panose="020B0604020202020204" pitchFamily="34" charset="0"/>
                <a:ea typeface="Calibri" panose="020F0502020204030204" pitchFamily="34" charset="0"/>
                <a:cs typeface="Times New Roman" panose="02020603050405020304" pitchFamily="18" charset="0"/>
              </a:rPr>
              <a:t>PhonePe</a:t>
            </a:r>
            <a:r>
              <a:rPr lang="en-IN" sz="2200" dirty="0">
                <a:effectLst/>
                <a:latin typeface="Arial" panose="020B0604020202020204" pitchFamily="34" charset="0"/>
                <a:ea typeface="Calibri" panose="020F0502020204030204" pitchFamily="34" charset="0"/>
                <a:cs typeface="Times New Roman" panose="02020603050405020304" pitchFamily="18" charset="0"/>
              </a:rPr>
              <a:t>, and </a:t>
            </a:r>
            <a:r>
              <a:rPr lang="en-IN" sz="2200" dirty="0" err="1">
                <a:effectLst/>
                <a:latin typeface="Arial" panose="020B0604020202020204" pitchFamily="34" charset="0"/>
                <a:ea typeface="Calibri" panose="020F0502020204030204" pitchFamily="34" charset="0"/>
                <a:cs typeface="Times New Roman" panose="02020603050405020304" pitchFamily="18" charset="0"/>
              </a:rPr>
              <a:t>BharatPe</a:t>
            </a:r>
            <a:r>
              <a:rPr lang="en-IN" sz="2200" dirty="0">
                <a:effectLst/>
                <a:latin typeface="Arial" panose="020B0604020202020204" pitchFamily="34" charset="0"/>
                <a:ea typeface="Calibri" panose="020F0502020204030204" pitchFamily="34" charset="0"/>
                <a:cs typeface="Times New Roman" panose="02020603050405020304" pitchFamily="18" charset="0"/>
              </a:rPr>
              <a:t>.</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buFont typeface="Wingdings" panose="05000000000000000000" pitchFamily="2" charset="2"/>
              <a:buChar char="v"/>
            </a:pPr>
            <a:r>
              <a:rPr lang="en-IN" sz="2200" dirty="0">
                <a:effectLst/>
                <a:latin typeface="Arial" panose="020B0604020202020204" pitchFamily="34" charset="0"/>
                <a:ea typeface="Calibri" panose="020F0502020204030204" pitchFamily="34" charset="0"/>
                <a:cs typeface="Times New Roman" panose="02020603050405020304" pitchFamily="18" charset="0"/>
              </a:rPr>
              <a:t>FinTech Lending: Platforms like </a:t>
            </a:r>
            <a:r>
              <a:rPr lang="en-IN" sz="2200" dirty="0" err="1">
                <a:effectLst/>
                <a:latin typeface="Arial" panose="020B0604020202020204" pitchFamily="34" charset="0"/>
                <a:ea typeface="Calibri" panose="020F0502020204030204" pitchFamily="34" charset="0"/>
                <a:cs typeface="Times New Roman" panose="02020603050405020304" pitchFamily="18" charset="0"/>
              </a:rPr>
              <a:t>LendingKart</a:t>
            </a:r>
            <a:r>
              <a:rPr lang="en-IN" sz="2200" dirty="0">
                <a:effectLst/>
                <a:latin typeface="Arial" panose="020B0604020202020204" pitchFamily="34" charset="0"/>
                <a:ea typeface="Calibri" panose="020F0502020204030204" pitchFamily="34" charset="0"/>
                <a:cs typeface="Times New Roman" panose="02020603050405020304" pitchFamily="18" charset="0"/>
              </a:rPr>
              <a:t>, Capital Float, and </a:t>
            </a:r>
            <a:r>
              <a:rPr lang="en-IN" sz="2200" dirty="0" err="1">
                <a:effectLst/>
                <a:latin typeface="Arial" panose="020B0604020202020204" pitchFamily="34" charset="0"/>
                <a:ea typeface="Calibri" panose="020F0502020204030204" pitchFamily="34" charset="0"/>
                <a:cs typeface="Times New Roman" panose="02020603050405020304" pitchFamily="18" charset="0"/>
              </a:rPr>
              <a:t>Rupeek</a:t>
            </a:r>
            <a:r>
              <a:rPr lang="en-IN" sz="2200" dirty="0">
                <a:effectLst/>
                <a:latin typeface="Arial" panose="020B0604020202020204" pitchFamily="34" charset="0"/>
                <a:ea typeface="Calibri" panose="020F0502020204030204" pitchFamily="34" charset="0"/>
                <a:cs typeface="Times New Roman" panose="02020603050405020304" pitchFamily="18" charset="0"/>
              </a:rPr>
              <a:t> emerged, offering quick, unsecured loans to MSMEs, and filling the credit gap left by traditional banks. </a:t>
            </a:r>
            <a:r>
              <a:rPr lang="en-IN" sz="2200" dirty="0" err="1">
                <a:effectLst/>
                <a:latin typeface="Arial" panose="020B0604020202020204" pitchFamily="34" charset="0"/>
                <a:ea typeface="Calibri" panose="020F0502020204030204" pitchFamily="34" charset="0"/>
                <a:cs typeface="Times New Roman" panose="02020603050405020304" pitchFamily="18" charset="0"/>
              </a:rPr>
              <a:t>Peertopeer</a:t>
            </a:r>
            <a:r>
              <a:rPr lang="en-IN" sz="2200" dirty="0">
                <a:effectLst/>
                <a:latin typeface="Arial" panose="020B0604020202020204" pitchFamily="34" charset="0"/>
                <a:ea typeface="Calibri" panose="020F0502020204030204" pitchFamily="34" charset="0"/>
                <a:cs typeface="Times New Roman" panose="02020603050405020304" pitchFamily="18" charset="0"/>
              </a:rPr>
              <a:t> (P2P) lending platforms like </a:t>
            </a:r>
            <a:r>
              <a:rPr lang="en-IN" sz="2200" dirty="0" err="1">
                <a:effectLst/>
                <a:latin typeface="Arial" panose="020B0604020202020204" pitchFamily="34" charset="0"/>
                <a:ea typeface="Calibri" panose="020F0502020204030204" pitchFamily="34" charset="0"/>
                <a:cs typeface="Times New Roman" panose="02020603050405020304" pitchFamily="18" charset="0"/>
              </a:rPr>
              <a:t>Faircent</a:t>
            </a:r>
            <a:r>
              <a:rPr lang="en-IN" sz="2200" dirty="0">
                <a:effectLst/>
                <a:latin typeface="Arial" panose="020B0604020202020204" pitchFamily="34" charset="0"/>
                <a:ea typeface="Calibri" panose="020F0502020204030204" pitchFamily="34" charset="0"/>
                <a:cs typeface="Times New Roman" panose="02020603050405020304" pitchFamily="18" charset="0"/>
              </a:rPr>
              <a:t> and </a:t>
            </a:r>
            <a:r>
              <a:rPr lang="en-IN" sz="2200" dirty="0" err="1">
                <a:effectLst/>
                <a:latin typeface="Arial" panose="020B0604020202020204" pitchFamily="34" charset="0"/>
                <a:ea typeface="Calibri" panose="020F0502020204030204" pitchFamily="34" charset="0"/>
                <a:cs typeface="Times New Roman" panose="02020603050405020304" pitchFamily="18" charset="0"/>
              </a:rPr>
              <a:t>Lendbox</a:t>
            </a:r>
            <a:r>
              <a:rPr lang="en-IN" sz="2200" dirty="0">
                <a:effectLst/>
                <a:latin typeface="Arial" panose="020B0604020202020204" pitchFamily="34" charset="0"/>
                <a:ea typeface="Calibri" panose="020F0502020204030204" pitchFamily="34" charset="0"/>
                <a:cs typeface="Times New Roman" panose="02020603050405020304" pitchFamily="18" charset="0"/>
              </a:rPr>
              <a:t> also began providing alternative financing solutions.</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v"/>
            </a:pPr>
            <a:endParaRPr lang="en-IN" sz="2200" dirty="0"/>
          </a:p>
        </p:txBody>
      </p:sp>
    </p:spTree>
    <p:extLst>
      <p:ext uri="{BB962C8B-B14F-4D97-AF65-F5344CB8AC3E}">
        <p14:creationId xmlns:p14="http://schemas.microsoft.com/office/powerpoint/2010/main" val="2245932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F8A84-9937-411D-AC90-2870EABCE508}"/>
              </a:ext>
            </a:extLst>
          </p:cNvPr>
          <p:cNvSpPr>
            <a:spLocks noGrp="1"/>
          </p:cNvSpPr>
          <p:nvPr>
            <p:ph type="title"/>
          </p:nvPr>
        </p:nvSpPr>
        <p:spPr>
          <a:xfrm>
            <a:off x="680321" y="753228"/>
            <a:ext cx="10107544" cy="1080938"/>
          </a:xfrm>
        </p:spPr>
        <p:txBody>
          <a:bodyPr>
            <a:noAutofit/>
          </a:bodyPr>
          <a:lstStyle/>
          <a:p>
            <a:pPr>
              <a:lnSpc>
                <a:spcPct val="107000"/>
              </a:lnSpc>
              <a:spcAft>
                <a:spcPts val="800"/>
              </a:spcAft>
            </a:pPr>
            <a:r>
              <a:rPr lang="en-US" sz="3000" b="1" dirty="0">
                <a:effectLst/>
                <a:latin typeface="Arial" panose="020B0604020202020204" pitchFamily="34" charset="0"/>
                <a:ea typeface="Calibri" panose="020F0502020204030204" pitchFamily="34" charset="0"/>
                <a:cs typeface="Times New Roman" panose="02020603050405020304" pitchFamily="18" charset="0"/>
              </a:rPr>
              <a:t>3. Maturity Phase (2018Present): </a:t>
            </a:r>
            <a:br>
              <a:rPr lang="en-US" sz="3000" b="1" dirty="0">
                <a:effectLst/>
                <a:latin typeface="Arial" panose="020B0604020202020204" pitchFamily="34" charset="0"/>
                <a:ea typeface="Calibri" panose="020F0502020204030204" pitchFamily="34" charset="0"/>
                <a:cs typeface="Times New Roman" panose="02020603050405020304" pitchFamily="18" charset="0"/>
              </a:rPr>
            </a:br>
            <a:r>
              <a:rPr lang="en-US" sz="3000" b="1" dirty="0">
                <a:effectLst/>
                <a:latin typeface="Arial" panose="020B0604020202020204" pitchFamily="34" charset="0"/>
                <a:ea typeface="Calibri" panose="020F0502020204030204" pitchFamily="34" charset="0"/>
                <a:cs typeface="Times New Roman" panose="02020603050405020304" pitchFamily="18" charset="0"/>
              </a:rPr>
              <a:t>FinTech Diversification and Deepening Integration with Banks</a:t>
            </a:r>
            <a:endParaRPr lang="en-IN" sz="3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9F1E647-A602-49CB-BD39-ADA2EB0C340F}"/>
              </a:ext>
            </a:extLst>
          </p:cNvPr>
          <p:cNvSpPr>
            <a:spLocks noGrp="1"/>
          </p:cNvSpPr>
          <p:nvPr>
            <p:ph idx="1"/>
          </p:nvPr>
        </p:nvSpPr>
        <p:spPr>
          <a:xfrm>
            <a:off x="680321" y="2162213"/>
            <a:ext cx="10497962" cy="3599316"/>
          </a:xfrm>
        </p:spPr>
        <p:txBody>
          <a:bodyPr>
            <a:noAutofit/>
          </a:bodyPr>
          <a:lstStyle/>
          <a:p>
            <a:pPr lvl="0" algn="just">
              <a:lnSpc>
                <a:spcPct val="107000"/>
              </a:lnSpc>
              <a:buFont typeface="Wingdings" panose="05000000000000000000" pitchFamily="2" charset="2"/>
              <a:buChar char="v"/>
            </a:pPr>
            <a:r>
              <a:rPr lang="en-IN" sz="1800" dirty="0" err="1">
                <a:effectLst/>
                <a:latin typeface="Arial" panose="020B0604020202020204" pitchFamily="34" charset="0"/>
                <a:ea typeface="Calibri" panose="020F0502020204030204" pitchFamily="34" charset="0"/>
                <a:cs typeface="Times New Roman" panose="02020603050405020304" pitchFamily="18" charset="0"/>
              </a:rPr>
              <a:t>Neobanking</a:t>
            </a:r>
            <a:r>
              <a:rPr lang="en-IN" sz="1800" dirty="0">
                <a:effectLst/>
                <a:latin typeface="Arial" panose="020B0604020202020204" pitchFamily="34" charset="0"/>
                <a:ea typeface="Calibri" panose="020F0502020204030204" pitchFamily="34" charset="0"/>
                <a:cs typeface="Times New Roman" panose="02020603050405020304" pitchFamily="18" charset="0"/>
              </a:rPr>
              <a:t>: FinTechs like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NiYo</a:t>
            </a:r>
            <a:r>
              <a:rPr lang="en-IN" sz="1800" dirty="0">
                <a:effectLst/>
                <a:latin typeface="Arial" panose="020B0604020202020204" pitchFamily="34" charset="0"/>
                <a:ea typeface="Calibri" panose="020F0502020204030204" pitchFamily="34" charset="0"/>
                <a:cs typeface="Times New Roman" panose="02020603050405020304" pitchFamily="18" charset="0"/>
              </a:rPr>
              <a:t>,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RazorpayX</a:t>
            </a:r>
            <a:r>
              <a:rPr lang="en-IN" sz="1800" dirty="0">
                <a:effectLst/>
                <a:latin typeface="Arial" panose="020B0604020202020204" pitchFamily="34" charset="0"/>
                <a:ea typeface="Calibri" panose="020F0502020204030204" pitchFamily="34" charset="0"/>
                <a:cs typeface="Times New Roman" panose="02020603050405020304" pitchFamily="18" charset="0"/>
              </a:rPr>
              <a:t>, and Jupiter launched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neobanking</a:t>
            </a:r>
            <a:r>
              <a:rPr lang="en-IN" sz="1800" dirty="0">
                <a:effectLst/>
                <a:latin typeface="Arial" panose="020B0604020202020204" pitchFamily="34" charset="0"/>
                <a:ea typeface="Calibri" panose="020F0502020204030204" pitchFamily="34" charset="0"/>
                <a:cs typeface="Times New Roman" panose="02020603050405020304" pitchFamily="18" charset="0"/>
              </a:rPr>
              <a:t> platforms, providing a fully digital banking experience without traditional branches. These platforms offer services such as instant account opening, expense tracking, and automated savings, targeting millennials and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digitalfirst</a:t>
            </a:r>
            <a:r>
              <a:rPr lang="en-IN" sz="1800" dirty="0">
                <a:effectLst/>
                <a:latin typeface="Arial" panose="020B0604020202020204" pitchFamily="34" charset="0"/>
                <a:ea typeface="Calibri" panose="020F0502020204030204" pitchFamily="34" charset="0"/>
                <a:cs typeface="Times New Roman" panose="02020603050405020304" pitchFamily="18" charset="0"/>
              </a:rPr>
              <a:t> consumers.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buFont typeface="Wingdings" panose="05000000000000000000" pitchFamily="2" charset="2"/>
              <a:buChar char="v"/>
            </a:pPr>
            <a:r>
              <a:rPr lang="en-IN" sz="1800" dirty="0">
                <a:effectLst/>
                <a:latin typeface="Arial" panose="020B0604020202020204" pitchFamily="34" charset="0"/>
                <a:ea typeface="Calibri" panose="020F0502020204030204" pitchFamily="34" charset="0"/>
                <a:cs typeface="Times New Roman" panose="02020603050405020304" pitchFamily="18" charset="0"/>
              </a:rPr>
              <a:t>Digital Lending Platforms: FinTechs in the digital lending space, such as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ZestMoney</a:t>
            </a:r>
            <a:r>
              <a:rPr lang="en-IN" sz="1800" dirty="0">
                <a:effectLst/>
                <a:latin typeface="Arial" panose="020B0604020202020204" pitchFamily="34" charset="0"/>
                <a:ea typeface="Calibri" panose="020F0502020204030204" pitchFamily="34" charset="0"/>
                <a:cs typeface="Times New Roman" panose="02020603050405020304" pitchFamily="18" charset="0"/>
              </a:rPr>
              <a:t>,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Kissht</a:t>
            </a:r>
            <a:r>
              <a:rPr lang="en-IN" sz="1800" dirty="0">
                <a:effectLst/>
                <a:latin typeface="Arial" panose="020B0604020202020204" pitchFamily="34" charset="0"/>
                <a:ea typeface="Calibri" panose="020F0502020204030204" pitchFamily="34" charset="0"/>
                <a:cs typeface="Times New Roman" panose="02020603050405020304" pitchFamily="18" charset="0"/>
              </a:rPr>
              <a:t>, and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FlexiLoans</a:t>
            </a:r>
            <a:r>
              <a:rPr lang="en-IN" sz="1800" dirty="0">
                <a:effectLst/>
                <a:latin typeface="Arial" panose="020B0604020202020204" pitchFamily="34" charset="0"/>
                <a:ea typeface="Calibri" panose="020F0502020204030204" pitchFamily="34" charset="0"/>
                <a:cs typeface="Times New Roman" panose="02020603050405020304" pitchFamily="18" charset="0"/>
              </a:rPr>
              <a:t>, evolved further by using AI and big data to assess creditworthiness through alternative data sources, making lending more accessible to consumers and small businesses.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buFont typeface="Wingdings" panose="05000000000000000000" pitchFamily="2" charset="2"/>
              <a:buChar char="v"/>
            </a:pPr>
            <a:r>
              <a:rPr lang="en-IN" sz="1800" dirty="0">
                <a:effectLst/>
                <a:latin typeface="Arial" panose="020B0604020202020204" pitchFamily="34" charset="0"/>
                <a:ea typeface="Calibri" panose="020F0502020204030204" pitchFamily="34" charset="0"/>
                <a:cs typeface="Times New Roman" panose="02020603050405020304" pitchFamily="18" charset="0"/>
              </a:rPr>
              <a:t>Partnerships with Banks: Banks recognized the potential of FinTech and began partnering with these firms to cocreate solutions. API banking, for instance, became a cornerstone of such collaborations. Banks like HDFC Bank, ICICI Bank, and Axis Bank now work closely with FinTechs to offer enhanced customer experiences through mobile apps and digital platforms.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buFont typeface="Wingdings" panose="05000000000000000000" pitchFamily="2" charset="2"/>
              <a:buChar char="v"/>
            </a:pPr>
            <a:r>
              <a:rPr lang="en-IN" sz="1800" dirty="0" err="1">
                <a:effectLst/>
                <a:latin typeface="Arial" panose="020B0604020202020204" pitchFamily="34" charset="0"/>
                <a:ea typeface="Calibri" panose="020F0502020204030204" pitchFamily="34" charset="0"/>
                <a:cs typeface="Times New Roman" panose="02020603050405020304" pitchFamily="18" charset="0"/>
              </a:rPr>
              <a:t>WealthTech</a:t>
            </a:r>
            <a:r>
              <a:rPr lang="en-IN" sz="1800" dirty="0">
                <a:effectLst/>
                <a:latin typeface="Arial" panose="020B0604020202020204" pitchFamily="34" charset="0"/>
                <a:ea typeface="Calibri" panose="020F0502020204030204" pitchFamily="34" charset="0"/>
                <a:cs typeface="Times New Roman" panose="02020603050405020304" pitchFamily="18" charset="0"/>
              </a:rPr>
              <a:t> and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InsurTech</a:t>
            </a:r>
            <a:r>
              <a:rPr lang="en-IN" sz="1800" dirty="0">
                <a:effectLst/>
                <a:latin typeface="Arial" panose="020B0604020202020204" pitchFamily="34" charset="0"/>
                <a:ea typeface="Calibri" panose="020F0502020204030204" pitchFamily="34" charset="0"/>
                <a:cs typeface="Times New Roman" panose="02020603050405020304" pitchFamily="18" charset="0"/>
              </a:rPr>
              <a:t>: FinTech also expanded into wealth management and insurance with companies like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Groww</a:t>
            </a:r>
            <a:r>
              <a:rPr lang="en-IN" sz="1800" dirty="0">
                <a:effectLst/>
                <a:latin typeface="Arial" panose="020B0604020202020204" pitchFamily="34" charset="0"/>
                <a:ea typeface="Calibri" panose="020F0502020204030204" pitchFamily="34" charset="0"/>
                <a:cs typeface="Times New Roman" panose="02020603050405020304" pitchFamily="18" charset="0"/>
              </a:rPr>
              <a:t>,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Zerodha</a:t>
            </a:r>
            <a:r>
              <a:rPr lang="en-IN" sz="1800" dirty="0">
                <a:effectLst/>
                <a:latin typeface="Arial" panose="020B0604020202020204" pitchFamily="34" charset="0"/>
                <a:ea typeface="Calibri" panose="020F0502020204030204" pitchFamily="34" charset="0"/>
                <a:cs typeface="Times New Roman" panose="02020603050405020304" pitchFamily="18" charset="0"/>
              </a:rPr>
              <a:t>,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PolicyBazaar</a:t>
            </a:r>
            <a:r>
              <a:rPr lang="en-IN" sz="1800" dirty="0">
                <a:effectLst/>
                <a:latin typeface="Arial" panose="020B0604020202020204" pitchFamily="34" charset="0"/>
                <a:ea typeface="Calibri" panose="020F0502020204030204" pitchFamily="34" charset="0"/>
                <a:cs typeface="Times New Roman" panose="02020603050405020304" pitchFamily="18" charset="0"/>
              </a:rPr>
              <a:t>, and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ETMoney</a:t>
            </a:r>
            <a:r>
              <a:rPr lang="en-IN" sz="1800" dirty="0">
                <a:effectLst/>
                <a:latin typeface="Arial" panose="020B0604020202020204" pitchFamily="34" charset="0"/>
                <a:ea typeface="Calibri" panose="020F0502020204030204" pitchFamily="34" charset="0"/>
                <a:cs typeface="Times New Roman" panose="02020603050405020304" pitchFamily="18" charset="0"/>
              </a:rPr>
              <a:t> offering simplified investment and insurance solutions to the masses.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v"/>
            </a:pPr>
            <a:r>
              <a:rPr lang="en-IN" sz="1800" dirty="0">
                <a:effectLst/>
                <a:latin typeface="Arial" panose="020B0604020202020204" pitchFamily="34" charset="0"/>
                <a:ea typeface="Calibri" panose="020F0502020204030204" pitchFamily="34" charset="0"/>
              </a:rPr>
              <a:t>Buy Now, Pay Later (BNPL): The BNPL model, popularized by companies like </a:t>
            </a:r>
            <a:r>
              <a:rPr lang="en-IN" sz="1800" dirty="0" err="1">
                <a:effectLst/>
                <a:latin typeface="Arial" panose="020B0604020202020204" pitchFamily="34" charset="0"/>
                <a:ea typeface="Calibri" panose="020F0502020204030204" pitchFamily="34" charset="0"/>
              </a:rPr>
              <a:t>LazyPay</a:t>
            </a:r>
            <a:r>
              <a:rPr lang="en-IN" sz="1800" dirty="0">
                <a:effectLst/>
                <a:latin typeface="Arial" panose="020B0604020202020204" pitchFamily="34" charset="0"/>
                <a:ea typeface="Calibri" panose="020F0502020204030204" pitchFamily="34" charset="0"/>
              </a:rPr>
              <a:t>, </a:t>
            </a:r>
            <a:r>
              <a:rPr lang="en-IN" sz="1800" dirty="0" err="1">
                <a:effectLst/>
                <a:latin typeface="Arial" panose="020B0604020202020204" pitchFamily="34" charset="0"/>
                <a:ea typeface="Calibri" panose="020F0502020204030204" pitchFamily="34" charset="0"/>
              </a:rPr>
              <a:t>Simpl</a:t>
            </a:r>
            <a:r>
              <a:rPr lang="en-IN" sz="1800" dirty="0">
                <a:effectLst/>
                <a:latin typeface="Arial" panose="020B0604020202020204" pitchFamily="34" charset="0"/>
                <a:ea typeface="Calibri" panose="020F0502020204030204" pitchFamily="34" charset="0"/>
              </a:rPr>
              <a:t>, and </a:t>
            </a:r>
            <a:r>
              <a:rPr lang="en-IN" sz="1800" dirty="0" err="1">
                <a:effectLst/>
                <a:latin typeface="Arial" panose="020B0604020202020204" pitchFamily="34" charset="0"/>
                <a:ea typeface="Calibri" panose="020F0502020204030204" pitchFamily="34" charset="0"/>
              </a:rPr>
              <a:t>ZestMoney</a:t>
            </a:r>
            <a:r>
              <a:rPr lang="en-IN" sz="1800" dirty="0">
                <a:effectLst/>
                <a:latin typeface="Arial" panose="020B0604020202020204" pitchFamily="34" charset="0"/>
                <a:ea typeface="Calibri" panose="020F0502020204030204" pitchFamily="34" charset="0"/>
              </a:rPr>
              <a:t>, became a key feature in the Indian FinTech ecosystem, offering </a:t>
            </a:r>
            <a:r>
              <a:rPr lang="en-IN" sz="1800" dirty="0" err="1">
                <a:effectLst/>
                <a:latin typeface="Arial" panose="020B0604020202020204" pitchFamily="34" charset="0"/>
                <a:ea typeface="Calibri" panose="020F0502020204030204" pitchFamily="34" charset="0"/>
              </a:rPr>
              <a:t>shortterm</a:t>
            </a:r>
            <a:r>
              <a:rPr lang="en-IN" sz="1800" dirty="0">
                <a:effectLst/>
                <a:latin typeface="Arial" panose="020B0604020202020204" pitchFamily="34" charset="0"/>
                <a:ea typeface="Calibri" panose="020F0502020204030204" pitchFamily="34" charset="0"/>
              </a:rPr>
              <a:t> credit for ecommerce purchases.</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v"/>
            </a:pPr>
            <a:endParaRPr lang="en-IN" sz="2200" dirty="0"/>
          </a:p>
        </p:txBody>
      </p:sp>
    </p:spTree>
    <p:extLst>
      <p:ext uri="{BB962C8B-B14F-4D97-AF65-F5344CB8AC3E}">
        <p14:creationId xmlns:p14="http://schemas.microsoft.com/office/powerpoint/2010/main" val="1845742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F8A84-9937-411D-AC90-2870EABCE508}"/>
              </a:ext>
            </a:extLst>
          </p:cNvPr>
          <p:cNvSpPr>
            <a:spLocks noGrp="1"/>
          </p:cNvSpPr>
          <p:nvPr>
            <p:ph type="title"/>
          </p:nvPr>
        </p:nvSpPr>
        <p:spPr>
          <a:xfrm>
            <a:off x="680321" y="753228"/>
            <a:ext cx="10107544" cy="1080938"/>
          </a:xfrm>
        </p:spPr>
        <p:txBody>
          <a:bodyPr>
            <a:noAutofit/>
          </a:bodyPr>
          <a:lstStyle/>
          <a:p>
            <a:pPr>
              <a:lnSpc>
                <a:spcPct val="107000"/>
              </a:lnSpc>
              <a:spcAft>
                <a:spcPts val="800"/>
              </a:spcAft>
            </a:pPr>
            <a:r>
              <a:rPr lang="en-US" sz="3000" b="1" dirty="0">
                <a:effectLst/>
                <a:latin typeface="Arial" panose="020B0604020202020204" pitchFamily="34" charset="0"/>
                <a:ea typeface="Calibri" panose="020F0502020204030204" pitchFamily="34" charset="0"/>
                <a:cs typeface="Times New Roman" panose="02020603050405020304" pitchFamily="18" charset="0"/>
              </a:rPr>
              <a:t> 4. Key Drivers of Evolution</a:t>
            </a:r>
            <a:endParaRPr lang="en-IN" sz="3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9F1E647-A602-49CB-BD39-ADA2EB0C340F}"/>
              </a:ext>
            </a:extLst>
          </p:cNvPr>
          <p:cNvSpPr>
            <a:spLocks noGrp="1"/>
          </p:cNvSpPr>
          <p:nvPr>
            <p:ph idx="1"/>
          </p:nvPr>
        </p:nvSpPr>
        <p:spPr>
          <a:xfrm>
            <a:off x="680321" y="2162213"/>
            <a:ext cx="10497962" cy="3599316"/>
          </a:xfrm>
        </p:spPr>
        <p:txBody>
          <a:bodyPr>
            <a:noAutofit/>
          </a:bodyPr>
          <a:lstStyle/>
          <a:p>
            <a:pPr lvl="0" algn="just">
              <a:lnSpc>
                <a:spcPct val="107000"/>
              </a:lnSpc>
              <a:buFont typeface="Wingdings" panose="05000000000000000000" pitchFamily="2" charset="2"/>
              <a:buChar char="v"/>
            </a:pPr>
            <a:r>
              <a:rPr lang="en-IN" sz="1800" b="1" dirty="0">
                <a:effectLst/>
                <a:latin typeface="Arial" panose="020B0604020202020204" pitchFamily="34" charset="0"/>
                <a:ea typeface="Calibri" panose="020F0502020204030204" pitchFamily="34" charset="0"/>
                <a:cs typeface="Times New Roman" panose="02020603050405020304" pitchFamily="18" charset="0"/>
              </a:rPr>
              <a:t>Aadhaar and </a:t>
            </a:r>
            <a:r>
              <a:rPr lang="en-IN" sz="1800" b="1" dirty="0" err="1">
                <a:effectLst/>
                <a:latin typeface="Arial" panose="020B0604020202020204" pitchFamily="34" charset="0"/>
                <a:ea typeface="Calibri" panose="020F0502020204030204" pitchFamily="34" charset="0"/>
                <a:cs typeface="Times New Roman" panose="02020603050405020304" pitchFamily="18" charset="0"/>
              </a:rPr>
              <a:t>eKYC</a:t>
            </a:r>
            <a:r>
              <a:rPr lang="en-IN" sz="1800" dirty="0">
                <a:effectLst/>
                <a:latin typeface="Arial" panose="020B0604020202020204" pitchFamily="34" charset="0"/>
                <a:ea typeface="Calibri" panose="020F0502020204030204" pitchFamily="34" charset="0"/>
                <a:cs typeface="Times New Roman" panose="02020603050405020304" pitchFamily="18" charset="0"/>
              </a:rPr>
              <a:t>: The development of the Aadhaar system and the integration of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eKYC</a:t>
            </a:r>
            <a:r>
              <a:rPr lang="en-IN" sz="1800" dirty="0">
                <a:effectLst/>
                <a:latin typeface="Arial" panose="020B0604020202020204" pitchFamily="34" charset="0"/>
                <a:ea typeface="Calibri" panose="020F0502020204030204" pitchFamily="34" charset="0"/>
                <a:cs typeface="Times New Roman" panose="02020603050405020304" pitchFamily="18" charset="0"/>
              </a:rPr>
              <a:t> (electronic Know Your Customer) processes played a pivotal role in streamlining digital onboarding for customers. This significantly reduced the friction in opening bank accounts, applying for loans, and getting insurance policies.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buFont typeface="Wingdings" panose="05000000000000000000" pitchFamily="2" charset="2"/>
              <a:buChar char="v"/>
            </a:pPr>
            <a:r>
              <a:rPr lang="en-IN" sz="1800" b="1" dirty="0">
                <a:effectLst/>
                <a:latin typeface="Arial" panose="020B0604020202020204" pitchFamily="34" charset="0"/>
                <a:ea typeface="Calibri" panose="020F0502020204030204" pitchFamily="34" charset="0"/>
                <a:cs typeface="Times New Roman" panose="02020603050405020304" pitchFamily="18" charset="0"/>
              </a:rPr>
              <a:t>Regulatory Sandbox</a:t>
            </a:r>
            <a:r>
              <a:rPr lang="en-IN" sz="1800" dirty="0">
                <a:effectLst/>
                <a:latin typeface="Arial" panose="020B0604020202020204" pitchFamily="34" charset="0"/>
                <a:ea typeface="Calibri" panose="020F0502020204030204" pitchFamily="34" charset="0"/>
                <a:cs typeface="Times New Roman" panose="02020603050405020304" pitchFamily="18" charset="0"/>
              </a:rPr>
              <a:t>: The Reserve Bank of India (RBI) has been proactive in creating a regulatory sandbox, allowing FinTechs to test innovative products in a controlled environment. This has fostered innovation while ensuring consumer protection and financial stability.</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buFont typeface="Wingdings" panose="05000000000000000000" pitchFamily="2" charset="2"/>
              <a:buChar char="v"/>
            </a:pPr>
            <a:r>
              <a:rPr lang="en-IN" sz="1800" b="1" dirty="0">
                <a:effectLst/>
                <a:latin typeface="Arial" panose="020B0604020202020204" pitchFamily="34" charset="0"/>
                <a:ea typeface="Calibri" panose="020F0502020204030204" pitchFamily="34" charset="0"/>
                <a:cs typeface="Times New Roman" panose="02020603050405020304" pitchFamily="18" charset="0"/>
              </a:rPr>
              <a:t>Bharat Bill Payment System (BBPS)</a:t>
            </a:r>
            <a:r>
              <a:rPr lang="en-IN" sz="1800" dirty="0">
                <a:effectLst/>
                <a:latin typeface="Arial" panose="020B0604020202020204" pitchFamily="34" charset="0"/>
                <a:ea typeface="Calibri" panose="020F0502020204030204" pitchFamily="34" charset="0"/>
                <a:cs typeface="Times New Roman" panose="02020603050405020304" pitchFamily="18" charset="0"/>
              </a:rPr>
              <a:t>: The BBPS has streamlined the bill payment ecosystem, allowing FinTech players to expand into utility payments and recurring payment solutions for a broad base of consumers.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buFont typeface="Wingdings" panose="05000000000000000000" pitchFamily="2" charset="2"/>
              <a:buChar char="v"/>
            </a:pPr>
            <a:r>
              <a:rPr lang="en-IN" sz="1800" b="1" dirty="0">
                <a:effectLst/>
                <a:latin typeface="Arial" panose="020B0604020202020204" pitchFamily="34" charset="0"/>
                <a:ea typeface="Calibri" panose="020F0502020204030204" pitchFamily="34" charset="0"/>
                <a:cs typeface="Times New Roman" panose="02020603050405020304" pitchFamily="18" charset="0"/>
              </a:rPr>
              <a:t>Open Banking and Account Aggregators</a:t>
            </a:r>
            <a:r>
              <a:rPr lang="en-IN" sz="1800" dirty="0">
                <a:effectLst/>
                <a:latin typeface="Arial" panose="020B0604020202020204" pitchFamily="34" charset="0"/>
                <a:ea typeface="Calibri" panose="020F0502020204030204" pitchFamily="34" charset="0"/>
                <a:cs typeface="Times New Roman" panose="02020603050405020304" pitchFamily="18" charset="0"/>
              </a:rPr>
              <a:t>: The open banking initiative, supported by RBI's Account Aggregator framework, has enabled consumers to share financial information securely across banks and FinTechs. This has opened up new opportunities for personal finance management and credit assessment.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v"/>
            </a:pPr>
            <a:endParaRPr lang="en-IN" dirty="0"/>
          </a:p>
        </p:txBody>
      </p:sp>
    </p:spTree>
    <p:extLst>
      <p:ext uri="{BB962C8B-B14F-4D97-AF65-F5344CB8AC3E}">
        <p14:creationId xmlns:p14="http://schemas.microsoft.com/office/powerpoint/2010/main" val="1105087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F8A84-9937-411D-AC90-2870EABCE508}"/>
              </a:ext>
            </a:extLst>
          </p:cNvPr>
          <p:cNvSpPr>
            <a:spLocks noGrp="1"/>
          </p:cNvSpPr>
          <p:nvPr>
            <p:ph type="title"/>
          </p:nvPr>
        </p:nvSpPr>
        <p:spPr>
          <a:xfrm>
            <a:off x="680321" y="753228"/>
            <a:ext cx="10107544" cy="1080938"/>
          </a:xfrm>
        </p:spPr>
        <p:txBody>
          <a:bodyPr>
            <a:noAutofit/>
          </a:bodyPr>
          <a:lstStyle/>
          <a:p>
            <a:pPr>
              <a:lnSpc>
                <a:spcPct val="107000"/>
              </a:lnSpc>
              <a:spcAft>
                <a:spcPts val="800"/>
              </a:spcAft>
            </a:pPr>
            <a:r>
              <a:rPr lang="en-US" sz="3000" b="1" dirty="0">
                <a:effectLst/>
                <a:latin typeface="Arial" panose="020B0604020202020204" pitchFamily="34" charset="0"/>
                <a:ea typeface="Calibri" panose="020F0502020204030204" pitchFamily="34" charset="0"/>
                <a:cs typeface="Times New Roman" panose="02020603050405020304" pitchFamily="18" charset="0"/>
              </a:rPr>
              <a:t>  5. Recent Trends and Future Outlook</a:t>
            </a:r>
            <a:endParaRPr lang="en-IN" sz="3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9F1E647-A602-49CB-BD39-ADA2EB0C340F}"/>
              </a:ext>
            </a:extLst>
          </p:cNvPr>
          <p:cNvSpPr>
            <a:spLocks noGrp="1"/>
          </p:cNvSpPr>
          <p:nvPr>
            <p:ph idx="1"/>
          </p:nvPr>
        </p:nvSpPr>
        <p:spPr>
          <a:xfrm>
            <a:off x="680321" y="2162213"/>
            <a:ext cx="10497962" cy="3599316"/>
          </a:xfrm>
        </p:spPr>
        <p:txBody>
          <a:bodyPr>
            <a:noAutofit/>
          </a:bodyPr>
          <a:lstStyle/>
          <a:p>
            <a:pPr lvl="0" algn="just">
              <a:lnSpc>
                <a:spcPct val="107000"/>
              </a:lnSpc>
              <a:buFont typeface="Wingdings" panose="05000000000000000000" pitchFamily="2" charset="2"/>
              <a:buChar char="v"/>
            </a:pPr>
            <a:r>
              <a:rPr lang="en-IN" sz="1800" b="1" dirty="0">
                <a:effectLst/>
                <a:latin typeface="Arial" panose="020B0604020202020204" pitchFamily="34" charset="0"/>
                <a:ea typeface="Calibri" panose="020F0502020204030204" pitchFamily="34" charset="0"/>
                <a:cs typeface="Times New Roman" panose="02020603050405020304" pitchFamily="18" charset="0"/>
              </a:rPr>
              <a:t>Embedded Finance</a:t>
            </a:r>
            <a:r>
              <a:rPr lang="en-IN" sz="1800" dirty="0">
                <a:effectLst/>
                <a:latin typeface="Arial" panose="020B0604020202020204" pitchFamily="34" charset="0"/>
                <a:ea typeface="Calibri" panose="020F0502020204030204" pitchFamily="34" charset="0"/>
                <a:cs typeface="Times New Roman" panose="02020603050405020304" pitchFamily="18" charset="0"/>
              </a:rPr>
              <a:t>: Embedded finance is the next frontier, where FinTech services like payments, lending, or insurance are embedded within nonfinancial platforms, such as ecommerce or travel apps, offering seamless financial solutions.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buFont typeface="Wingdings" panose="05000000000000000000" pitchFamily="2" charset="2"/>
              <a:buChar char="v"/>
            </a:pPr>
            <a:r>
              <a:rPr lang="en-IN" sz="1800" b="1" dirty="0">
                <a:effectLst/>
                <a:latin typeface="Arial" panose="020B0604020202020204" pitchFamily="34" charset="0"/>
                <a:ea typeface="Calibri" panose="020F0502020204030204" pitchFamily="34" charset="0"/>
                <a:cs typeface="Times New Roman" panose="02020603050405020304" pitchFamily="18" charset="0"/>
              </a:rPr>
              <a:t>Blockchain and Digital Currency</a:t>
            </a:r>
            <a:r>
              <a:rPr lang="en-IN" sz="1800" dirty="0">
                <a:effectLst/>
                <a:latin typeface="Arial" panose="020B0604020202020204" pitchFamily="34" charset="0"/>
                <a:ea typeface="Calibri" panose="020F0502020204030204" pitchFamily="34" charset="0"/>
                <a:cs typeface="Times New Roman" panose="02020603050405020304" pitchFamily="18" charset="0"/>
              </a:rPr>
              <a:t>: With the growing interest in blockchain and the RBI working on a Central Bank Digital Currency (CBDC), the future of FinTech in India may also involve decentralized financial services, </a:t>
            </a:r>
            <a:r>
              <a:rPr lang="en-IN" sz="1800" dirty="0" err="1">
                <a:effectLst/>
                <a:latin typeface="Arial" panose="020B0604020202020204" pitchFamily="34" charset="0"/>
                <a:ea typeface="Calibri" panose="020F0502020204030204" pitchFamily="34" charset="0"/>
                <a:cs typeface="Times New Roman" panose="02020603050405020304" pitchFamily="18" charset="0"/>
              </a:rPr>
              <a:t>crossborder</a:t>
            </a:r>
            <a:r>
              <a:rPr lang="en-IN" sz="1800" dirty="0">
                <a:effectLst/>
                <a:latin typeface="Arial" panose="020B0604020202020204" pitchFamily="34" charset="0"/>
                <a:ea typeface="Calibri" panose="020F0502020204030204" pitchFamily="34" charset="0"/>
                <a:cs typeface="Times New Roman" panose="02020603050405020304" pitchFamily="18" charset="0"/>
              </a:rPr>
              <a:t> payments, and digital currencies.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buFont typeface="Wingdings" panose="05000000000000000000" pitchFamily="2" charset="2"/>
              <a:buChar char="v"/>
            </a:pPr>
            <a:r>
              <a:rPr lang="en-IN" sz="1800" b="1" dirty="0">
                <a:effectLst/>
                <a:latin typeface="Arial" panose="020B0604020202020204" pitchFamily="34" charset="0"/>
                <a:ea typeface="Calibri" panose="020F0502020204030204" pitchFamily="34" charset="0"/>
                <a:cs typeface="Times New Roman" panose="02020603050405020304" pitchFamily="18" charset="0"/>
              </a:rPr>
              <a:t>AI and Data Analytics</a:t>
            </a:r>
            <a:r>
              <a:rPr lang="en-IN" sz="1800" dirty="0">
                <a:effectLst/>
                <a:latin typeface="Arial" panose="020B0604020202020204" pitchFamily="34" charset="0"/>
                <a:ea typeface="Calibri" panose="020F0502020204030204" pitchFamily="34" charset="0"/>
                <a:cs typeface="Times New Roman" panose="02020603050405020304" pitchFamily="18" charset="0"/>
              </a:rPr>
              <a:t>: FinTech companies are increasingly leveraging artificial intelligence and big data analytics to enhance fraud detection, automate credit scoring, and personalize financial services.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buFont typeface="Wingdings" panose="05000000000000000000" pitchFamily="2" charset="2"/>
              <a:buChar char="v"/>
            </a:pPr>
            <a:r>
              <a:rPr lang="en-IN" sz="1800" b="1" dirty="0">
                <a:effectLst/>
                <a:latin typeface="Arial" panose="020B0604020202020204" pitchFamily="34" charset="0"/>
                <a:ea typeface="Calibri" panose="020F0502020204030204" pitchFamily="34" charset="0"/>
              </a:rPr>
              <a:t>Financial Inclusion</a:t>
            </a:r>
            <a:r>
              <a:rPr lang="en-IN" sz="1800" dirty="0">
                <a:effectLst/>
                <a:latin typeface="Arial" panose="020B0604020202020204" pitchFamily="34" charset="0"/>
                <a:ea typeface="Calibri" panose="020F0502020204030204" pitchFamily="34" charset="0"/>
              </a:rPr>
              <a:t>: The focus on financial inclusion remains a priority, with FinTechs creating innovative products tailored for rural areas, agricultural finance, and MSMEs, helping bridge the gap between formal banking and underserved communities.</a:t>
            </a:r>
            <a:endParaRPr lang="en-IN" dirty="0"/>
          </a:p>
        </p:txBody>
      </p:sp>
    </p:spTree>
    <p:extLst>
      <p:ext uri="{BB962C8B-B14F-4D97-AF65-F5344CB8AC3E}">
        <p14:creationId xmlns:p14="http://schemas.microsoft.com/office/powerpoint/2010/main" val="739028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F8A84-9937-411D-AC90-2870EABCE508}"/>
              </a:ext>
            </a:extLst>
          </p:cNvPr>
          <p:cNvSpPr>
            <a:spLocks noGrp="1"/>
          </p:cNvSpPr>
          <p:nvPr>
            <p:ph type="title"/>
          </p:nvPr>
        </p:nvSpPr>
        <p:spPr>
          <a:xfrm>
            <a:off x="680321" y="753228"/>
            <a:ext cx="10107544" cy="1080938"/>
          </a:xfrm>
        </p:spPr>
        <p:txBody>
          <a:bodyPr>
            <a:noAutofit/>
          </a:bodyPr>
          <a:lstStyle/>
          <a:p>
            <a:pPr>
              <a:lnSpc>
                <a:spcPct val="107000"/>
              </a:lnSpc>
              <a:spcAft>
                <a:spcPts val="800"/>
              </a:spcAft>
            </a:pPr>
            <a:r>
              <a:rPr lang="en-US" sz="3000" b="1" dirty="0">
                <a:effectLst/>
                <a:latin typeface="Arial" panose="020B0604020202020204" pitchFamily="34" charset="0"/>
                <a:ea typeface="Calibri" panose="020F0502020204030204" pitchFamily="34" charset="0"/>
                <a:cs typeface="Times New Roman" panose="02020603050405020304" pitchFamily="18" charset="0"/>
              </a:rPr>
              <a:t>Conclusion</a:t>
            </a:r>
            <a:endParaRPr lang="en-IN" sz="3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9F1E647-A602-49CB-BD39-ADA2EB0C340F}"/>
              </a:ext>
            </a:extLst>
          </p:cNvPr>
          <p:cNvSpPr>
            <a:spLocks noGrp="1"/>
          </p:cNvSpPr>
          <p:nvPr>
            <p:ph idx="1"/>
          </p:nvPr>
        </p:nvSpPr>
        <p:spPr>
          <a:xfrm>
            <a:off x="680321" y="2162213"/>
            <a:ext cx="10497962" cy="3599316"/>
          </a:xfrm>
        </p:spPr>
        <p:txBody>
          <a:bodyPr>
            <a:noAutofit/>
          </a:bodyPr>
          <a:lstStyle/>
          <a:p>
            <a:pPr marL="0" lvl="0" indent="0" algn="just">
              <a:lnSpc>
                <a:spcPct val="107000"/>
              </a:lnSpc>
              <a:buNone/>
            </a:pPr>
            <a:r>
              <a:rPr lang="en-US" b="1" dirty="0">
                <a:effectLst/>
                <a:latin typeface="Arial" panose="020B0604020202020204" pitchFamily="34" charset="0"/>
                <a:ea typeface="Calibri" panose="020F0502020204030204" pitchFamily="34" charset="0"/>
                <a:cs typeface="Times New Roman" panose="02020603050405020304" pitchFamily="18" charset="0"/>
              </a:rPr>
              <a:t>FinTech has rapidly evolved from providing basic payment solutions to becoming a key driver of innovation in the Indian banking sector. With ongoing advancements in technology, increasing collaboration between banks and FinTechs, and supportive regulatory frameworks, the Indian FinTech ecosystem is poised for further growth. It is transforming the banking experience for millions, promoting financial inclusion, and introducing new ways of accessing and managing financial services.</a:t>
            </a:r>
            <a:endParaRPr lang="en-IN" sz="3200" dirty="0"/>
          </a:p>
        </p:txBody>
      </p:sp>
    </p:spTree>
    <p:extLst>
      <p:ext uri="{BB962C8B-B14F-4D97-AF65-F5344CB8AC3E}">
        <p14:creationId xmlns:p14="http://schemas.microsoft.com/office/powerpoint/2010/main" val="756669513"/>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TM04033917[[fn=Berlin]]</Template>
  <TotalTime>58</TotalTime>
  <Words>1885</Words>
  <Application>Microsoft Office PowerPoint</Application>
  <PresentationFormat>Widescreen</PresentationFormat>
  <Paragraphs>89</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Trebuchet MS</vt:lpstr>
      <vt:lpstr>Wingdings</vt:lpstr>
      <vt:lpstr>Berlin</vt:lpstr>
      <vt:lpstr>Fintechs &amp; their Evolution</vt:lpstr>
      <vt:lpstr>Agenda</vt:lpstr>
      <vt:lpstr>FinTechs and their evolution in Indian Banking Context</vt:lpstr>
      <vt:lpstr>1. Initial Phase (20082014):  The Emergence of FinTech in Payments</vt:lpstr>
      <vt:lpstr>2. Growth Phase (20152017):  Rise of FinTech in Lending and Regulatory Push</vt:lpstr>
      <vt:lpstr>3. Maturity Phase (2018Present):  FinTech Diversification and Deepening Integration with Banks</vt:lpstr>
      <vt:lpstr> 4. Key Drivers of Evolution</vt:lpstr>
      <vt:lpstr>  5. Recent Trends and Future Outlook</vt:lpstr>
      <vt:lpstr>Conclusion</vt:lpstr>
      <vt:lpstr>How Banks are coping up with this disruption</vt:lpstr>
      <vt:lpstr>Adaptation by Banks in evolving environment</vt:lpstr>
      <vt:lpstr>Adaptation by Banks in evolving environment</vt:lpstr>
      <vt:lpstr>Adaptation by Banks in evolving environment</vt:lpstr>
      <vt:lpstr>Adaptation by Banks in evolving environment</vt:lpstr>
      <vt:lpstr>Adaptation by Banks in evolving environment</vt:lpstr>
      <vt:lpstr>Adaptation by Banks in evolving environment</vt:lpstr>
      <vt:lpstr>Question and Answers (Q &amp; A)</vt:lpstr>
      <vt:lpstr>              Manoj Batra ICWA, MBA (IIM Kozhikode), MA (Eco), BCom, JAIIB, CAIIB, CCO, CTF  Head Product &amp; Process Government Business Group Bandhan Bank.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Fintechs &amp; their Evolution</dc:title>
  <dc:creator>Manoj Kumar Batra</dc:creator>
  <cp:lastModifiedBy>Manoj Kumar Batra</cp:lastModifiedBy>
  <cp:revision>7</cp:revision>
  <dcterms:created xsi:type="dcterms:W3CDTF">2024-09-20T16:14:26Z</dcterms:created>
  <dcterms:modified xsi:type="dcterms:W3CDTF">2024-09-20T17:13:14Z</dcterms:modified>
</cp:coreProperties>
</file>