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07" r:id="rId3"/>
    <p:sldId id="308" r:id="rId4"/>
    <p:sldId id="309" r:id="rId5"/>
    <p:sldId id="311" r:id="rId6"/>
    <p:sldId id="312" r:id="rId7"/>
    <p:sldId id="313" r:id="rId8"/>
    <p:sldId id="314" r:id="rId9"/>
    <p:sldId id="315" r:id="rId10"/>
    <p:sldId id="259" r:id="rId11"/>
    <p:sldId id="317" r:id="rId12"/>
    <p:sldId id="318" r:id="rId13"/>
    <p:sldId id="319" r:id="rId14"/>
    <p:sldId id="320" r:id="rId15"/>
    <p:sldId id="321" r:id="rId16"/>
    <p:sldId id="322" r:id="rId17"/>
    <p:sldId id="323" r:id="rId18"/>
    <p:sldId id="316" r:id="rId19"/>
    <p:sldId id="260" r:id="rId20"/>
    <p:sldId id="261" r:id="rId21"/>
    <p:sldId id="262" r:id="rId22"/>
    <p:sldId id="263" r:id="rId23"/>
    <p:sldId id="264" r:id="rId24"/>
    <p:sldId id="265" r:id="rId25"/>
    <p:sldId id="266" r:id="rId26"/>
    <p:sldId id="267" r:id="rId27"/>
    <p:sldId id="268" r:id="rId28"/>
    <p:sldId id="269" r:id="rId29"/>
    <p:sldId id="280" r:id="rId30"/>
    <p:sldId id="283" r:id="rId31"/>
    <p:sldId id="284" r:id="rId32"/>
    <p:sldId id="285" r:id="rId33"/>
    <p:sldId id="286" r:id="rId34"/>
    <p:sldId id="287" r:id="rId35"/>
    <p:sldId id="288" r:id="rId36"/>
    <p:sldId id="289" r:id="rId37"/>
    <p:sldId id="290" r:id="rId38"/>
    <p:sldId id="291" r:id="rId39"/>
    <p:sldId id="292" r:id="rId40"/>
    <p:sldId id="293" r:id="rId41"/>
    <p:sldId id="294" r:id="rId42"/>
    <p:sldId id="295" r:id="rId43"/>
    <p:sldId id="296" r:id="rId44"/>
    <p:sldId id="297" r:id="rId45"/>
    <p:sldId id="298" r:id="rId46"/>
    <p:sldId id="299" r:id="rId47"/>
    <p:sldId id="300" r:id="rId48"/>
    <p:sldId id="301" r:id="rId49"/>
    <p:sldId id="302" r:id="rId50"/>
    <p:sldId id="303" r:id="rId51"/>
    <p:sldId id="304" r:id="rId52"/>
    <p:sldId id="305" r:id="rId53"/>
    <p:sldId id="306" r:id="rId54"/>
    <p:sldId id="270" r:id="rId55"/>
    <p:sldId id="271" r:id="rId56"/>
    <p:sldId id="272" r:id="rId57"/>
    <p:sldId id="274" r:id="rId58"/>
    <p:sldId id="275" r:id="rId59"/>
    <p:sldId id="276" r:id="rId60"/>
    <p:sldId id="277" r:id="rId61"/>
    <p:sldId id="278" r:id="rId62"/>
    <p:sldId id="279" r:id="rId6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2" d="100"/>
          <a:sy n="62" d="100"/>
        </p:scale>
        <p:origin x="931" y="3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8/20/2022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8/20/2022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8/20/2022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8/20/2022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8/20/2022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8/20/2022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8/20/2022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8/20/2022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8/20/2022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8/20/2022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8/20/2022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8/20/2022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04800" y="685800"/>
            <a:ext cx="8458200" cy="5401479"/>
          </a:xfrm>
          <a:prstGeom prst="rect">
            <a:avLst/>
          </a:prstGeom>
        </p:spPr>
        <p:txBody>
          <a:bodyPr wrap="square">
            <a:spAutoFit/>
          </a:bodyPr>
          <a:lstStyle/>
          <a:p>
            <a:pPr algn="ctr"/>
            <a:r>
              <a:rPr lang="en-US" sz="11500" dirty="0" smtClean="0"/>
              <a:t>Government Accounting </a:t>
            </a:r>
            <a:endParaRPr lang="en-IN" sz="11500" dirty="0" smtClean="0"/>
          </a:p>
          <a:p>
            <a:pPr algn="ctr"/>
            <a:endParaRPr lang="en-IN" sz="115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04800" y="76200"/>
            <a:ext cx="8686800" cy="7109639"/>
          </a:xfrm>
          <a:prstGeom prst="rect">
            <a:avLst/>
          </a:prstGeom>
        </p:spPr>
        <p:txBody>
          <a:bodyPr wrap="square">
            <a:spAutoFit/>
          </a:bodyPr>
          <a:lstStyle/>
          <a:p>
            <a:pPr lvl="0" algn="just"/>
            <a:r>
              <a:rPr lang="en-US" sz="2400" b="1" dirty="0" smtClean="0"/>
              <a:t>(4) Comparison between Government Accounting and Commercial Accounting</a:t>
            </a:r>
          </a:p>
          <a:p>
            <a:pPr lvl="0" algn="just"/>
            <a:endParaRPr lang="en-US" sz="2400" b="1" dirty="0"/>
          </a:p>
          <a:p>
            <a:pPr algn="just"/>
            <a:r>
              <a:rPr lang="en-US" sz="2400" b="1" dirty="0" smtClean="0"/>
              <a:t>(</a:t>
            </a:r>
            <a:r>
              <a:rPr lang="en-US" sz="2400" b="1" dirty="0" err="1" smtClean="0"/>
              <a:t>i</a:t>
            </a:r>
            <a:r>
              <a:rPr lang="en-US" sz="2400" b="1" dirty="0" smtClean="0"/>
              <a:t>) Meaning</a:t>
            </a:r>
            <a:r>
              <a:rPr lang="en-US" sz="2400" b="1" dirty="0"/>
              <a:t>: </a:t>
            </a:r>
            <a:r>
              <a:rPr lang="en-US" sz="2400" dirty="0"/>
              <a:t>The accounting system applied in the government departments, offices and institutions is referred to as government accounting. While, the system of accounting applied by non-government organizations (whether profit-oriented or non-profit oriented) is known as commercial accounting.</a:t>
            </a:r>
          </a:p>
          <a:p>
            <a:pPr algn="just"/>
            <a:r>
              <a:rPr lang="en-US" sz="2400" b="1" dirty="0" smtClean="0"/>
              <a:t>(ii) Objective</a:t>
            </a:r>
            <a:r>
              <a:rPr lang="en-US" sz="2400" b="1" dirty="0"/>
              <a:t>: </a:t>
            </a:r>
            <a:r>
              <a:rPr lang="en-US" sz="2400" dirty="0"/>
              <a:t>Government accounting is maintained by the government offices for recording and reporting the </a:t>
            </a:r>
            <a:r>
              <a:rPr lang="en-US" sz="2400" dirty="0" err="1"/>
              <a:t>utilisation</a:t>
            </a:r>
            <a:r>
              <a:rPr lang="en-US" sz="2400" dirty="0"/>
              <a:t> and position of public funds. Commercial accounting is maintained by business organizations to  know the profit or loss for an accounting period and disclose the financial position of the entity.</a:t>
            </a:r>
          </a:p>
          <a:p>
            <a:pPr lvl="0"/>
            <a:r>
              <a:rPr lang="en-US" sz="2400" b="1" dirty="0" smtClean="0"/>
              <a:t>(iii) Basis</a:t>
            </a:r>
            <a:r>
              <a:rPr lang="en-US" sz="2400" b="1" dirty="0"/>
              <a:t>: </a:t>
            </a:r>
            <a:r>
              <a:rPr lang="en-US" sz="2400" dirty="0"/>
              <a:t>Government accounting is prepared on cash basis. On the other hand, commercial accounting may be done on cash basis or accrual basis, or sometimes even on hybrid basis.</a:t>
            </a:r>
          </a:p>
          <a:p>
            <a:r>
              <a:rPr lang="en-US" sz="2400" dirty="0"/>
              <a:t/>
            </a:r>
            <a:br>
              <a:rPr lang="en-US" sz="2400" dirty="0"/>
            </a:br>
            <a:endParaRPr lang="en-US" sz="2400" dirty="0" smtClean="0"/>
          </a:p>
          <a:p>
            <a:pPr algn="just"/>
            <a:endParaRPr lang="en-IN" sz="2400" dirty="0"/>
          </a:p>
        </p:txBody>
      </p:sp>
    </p:spTree>
    <p:extLst>
      <p:ext uri="{BB962C8B-B14F-4D97-AF65-F5344CB8AC3E}">
        <p14:creationId xmlns:p14="http://schemas.microsoft.com/office/powerpoint/2010/main" val="10504917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04800" y="76200"/>
            <a:ext cx="8686800" cy="6740307"/>
          </a:xfrm>
          <a:prstGeom prst="rect">
            <a:avLst/>
          </a:prstGeom>
        </p:spPr>
        <p:txBody>
          <a:bodyPr wrap="square">
            <a:spAutoFit/>
          </a:bodyPr>
          <a:lstStyle/>
          <a:p>
            <a:pPr lvl="0" algn="just"/>
            <a:r>
              <a:rPr lang="en-US" sz="2400" b="1" dirty="0" smtClean="0"/>
              <a:t>(4) Comparison between Government Accounting and Commercial Accounting</a:t>
            </a:r>
          </a:p>
          <a:p>
            <a:pPr lvl="0" algn="just"/>
            <a:endParaRPr lang="en-US" sz="2400" b="1" dirty="0"/>
          </a:p>
          <a:p>
            <a:pPr algn="just"/>
            <a:r>
              <a:rPr lang="en-US" sz="2400" b="1" dirty="0" smtClean="0"/>
              <a:t>(iv) </a:t>
            </a:r>
            <a:r>
              <a:rPr lang="en-US" sz="2400" b="1" dirty="0"/>
              <a:t>Rules and Provisions: </a:t>
            </a:r>
            <a:r>
              <a:rPr lang="en-US" sz="2400" dirty="0"/>
              <a:t>Government accounting is strictly maintained by following the financial rules and provisions as set by the concerned government. Commercial accounting is maintained by following the applicable rules and the ‘Generally Accepted Accounting Principles’ (GAAP).</a:t>
            </a:r>
          </a:p>
          <a:p>
            <a:pPr lvl="0"/>
            <a:r>
              <a:rPr lang="en-US" sz="2400" dirty="0" smtClean="0"/>
              <a:t>(v) </a:t>
            </a:r>
            <a:r>
              <a:rPr lang="en-US" sz="2400" b="1" dirty="0"/>
              <a:t>Auditing: </a:t>
            </a:r>
            <a:r>
              <a:rPr lang="en-US" sz="2400" dirty="0"/>
              <a:t>The audit the books of accounts maintained by government departments, offices or institutions are to be audited by a </a:t>
            </a:r>
            <a:r>
              <a:rPr lang="en-US" sz="2400" dirty="0" err="1"/>
              <a:t>recognised</a:t>
            </a:r>
            <a:r>
              <a:rPr lang="en-US" sz="2400" dirty="0"/>
              <a:t>  department  of  the  government(namely,  the  Auditor  General  Office);  while the books of accounts maintained under commercial accounting is audited by any professional auditor.</a:t>
            </a:r>
          </a:p>
          <a:p>
            <a:r>
              <a:rPr lang="en-US" sz="2400" dirty="0"/>
              <a:t> </a:t>
            </a:r>
          </a:p>
          <a:p>
            <a:pPr algn="just"/>
            <a:endParaRPr lang="en-US" sz="2400" dirty="0"/>
          </a:p>
          <a:p>
            <a:r>
              <a:rPr lang="en-US" sz="2400" dirty="0"/>
              <a:t/>
            </a:r>
            <a:br>
              <a:rPr lang="en-US" sz="2400" dirty="0"/>
            </a:br>
            <a:endParaRPr lang="en-US" sz="2400" dirty="0" smtClean="0"/>
          </a:p>
          <a:p>
            <a:pPr algn="just"/>
            <a:endParaRPr lang="en-IN" sz="2400" dirty="0"/>
          </a:p>
        </p:txBody>
      </p:sp>
    </p:spTree>
    <p:extLst>
      <p:ext uri="{BB962C8B-B14F-4D97-AF65-F5344CB8AC3E}">
        <p14:creationId xmlns:p14="http://schemas.microsoft.com/office/powerpoint/2010/main" val="36496948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04800" y="76200"/>
            <a:ext cx="8686800" cy="3416320"/>
          </a:xfrm>
          <a:prstGeom prst="rect">
            <a:avLst/>
          </a:prstGeom>
        </p:spPr>
        <p:txBody>
          <a:bodyPr wrap="square">
            <a:spAutoFit/>
          </a:bodyPr>
          <a:lstStyle/>
          <a:p>
            <a:pPr lvl="0" algn="just"/>
            <a:r>
              <a:rPr lang="en-US" sz="2400" b="1" dirty="0" smtClean="0"/>
              <a:t>(5) Government Accounting &amp; Reporting</a:t>
            </a:r>
          </a:p>
          <a:p>
            <a:pPr marL="514350" lvl="0" indent="-514350" algn="just">
              <a:buAutoNum type="romanLcParenBoth"/>
            </a:pPr>
            <a:r>
              <a:rPr lang="en-US" sz="2400" b="1" dirty="0" smtClean="0"/>
              <a:t>Basic Rules</a:t>
            </a:r>
          </a:p>
          <a:p>
            <a:pPr marL="514350" lvl="0" indent="-514350" algn="just">
              <a:buAutoNum type="romanLcParenBoth"/>
            </a:pPr>
            <a:r>
              <a:rPr lang="en-US" sz="2400" b="1" dirty="0" smtClean="0"/>
              <a:t>IT used in Government Accounting</a:t>
            </a:r>
          </a:p>
          <a:p>
            <a:pPr marL="514350" lvl="0" indent="-514350" algn="just">
              <a:buAutoNum type="romanLcParenBoth"/>
            </a:pPr>
            <a:endParaRPr lang="en-US" sz="2400" dirty="0"/>
          </a:p>
          <a:p>
            <a:r>
              <a:rPr lang="en-US" sz="2400" dirty="0"/>
              <a:t> </a:t>
            </a:r>
          </a:p>
          <a:p>
            <a:pPr algn="just"/>
            <a:endParaRPr lang="en-US" sz="2400" dirty="0"/>
          </a:p>
          <a:p>
            <a:r>
              <a:rPr lang="en-US" sz="2400" dirty="0"/>
              <a:t/>
            </a:r>
            <a:br>
              <a:rPr lang="en-US" sz="2400" dirty="0"/>
            </a:br>
            <a:endParaRPr lang="en-US" sz="2400" dirty="0" smtClean="0"/>
          </a:p>
          <a:p>
            <a:pPr algn="just"/>
            <a:endParaRPr lang="en-IN" sz="2400" dirty="0"/>
          </a:p>
        </p:txBody>
      </p:sp>
    </p:spTree>
    <p:extLst>
      <p:ext uri="{BB962C8B-B14F-4D97-AF65-F5344CB8AC3E}">
        <p14:creationId xmlns:p14="http://schemas.microsoft.com/office/powerpoint/2010/main" val="35091527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04800" y="76200"/>
            <a:ext cx="8686800" cy="8402300"/>
          </a:xfrm>
          <a:prstGeom prst="rect">
            <a:avLst/>
          </a:prstGeom>
        </p:spPr>
        <p:txBody>
          <a:bodyPr wrap="square">
            <a:spAutoFit/>
          </a:bodyPr>
          <a:lstStyle/>
          <a:p>
            <a:pPr lvl="0" algn="just"/>
            <a:r>
              <a:rPr lang="en-US" sz="2000" b="1" dirty="0" smtClean="0"/>
              <a:t>(5) Government Accounting &amp; Reporting</a:t>
            </a:r>
          </a:p>
          <a:p>
            <a:pPr marL="514350" lvl="0" indent="-514350" algn="just">
              <a:buAutoNum type="romanLcParenBoth"/>
            </a:pPr>
            <a:r>
              <a:rPr lang="en-US" sz="2000" b="1" dirty="0" smtClean="0"/>
              <a:t>Basic Rules</a:t>
            </a:r>
          </a:p>
          <a:p>
            <a:pPr algn="just"/>
            <a:endParaRPr lang="en-US" sz="2000" dirty="0" smtClean="0"/>
          </a:p>
          <a:p>
            <a:pPr marL="457200" indent="-457200" algn="just">
              <a:buAutoNum type="alphaLcParenBoth"/>
            </a:pPr>
            <a:r>
              <a:rPr lang="en-US" sz="2000" b="1" dirty="0" smtClean="0"/>
              <a:t>Controller </a:t>
            </a:r>
            <a:r>
              <a:rPr lang="en-US" sz="2000" b="1" dirty="0"/>
              <a:t>General of Accounts (CGA) </a:t>
            </a:r>
            <a:r>
              <a:rPr lang="en-US" sz="2000" dirty="0"/>
              <a:t>is the apex accounting body in the Government of India</a:t>
            </a:r>
            <a:r>
              <a:rPr lang="en-US" sz="2000" dirty="0" smtClean="0"/>
              <a:t>.</a:t>
            </a:r>
          </a:p>
          <a:p>
            <a:pPr marL="457200" indent="-457200" algn="just">
              <a:buFontTx/>
              <a:buAutoNum type="alphaLcParenBoth"/>
            </a:pPr>
            <a:r>
              <a:rPr lang="en-US" sz="2000" dirty="0"/>
              <a:t>The accounts of the Civil Ministries are compiled and maintained by the  Pay and Accounts Offices, the basic accounting units.</a:t>
            </a:r>
          </a:p>
          <a:p>
            <a:pPr marL="457200" indent="-457200" algn="just">
              <a:buAutoNum type="alphaLcParenBoth"/>
            </a:pPr>
            <a:r>
              <a:rPr lang="en-US" sz="2000" dirty="0"/>
              <a:t>The accounts compiled by the Pay and Accounts Offices are consolidated on a monthly basis in the Principal Accounts Offices at the Ministry’s headquarters</a:t>
            </a:r>
            <a:r>
              <a:rPr lang="en-US" sz="2000" dirty="0" smtClean="0"/>
              <a:t>.</a:t>
            </a:r>
          </a:p>
          <a:p>
            <a:pPr marL="457200" indent="-457200" algn="just">
              <a:buAutoNum type="alphaLcParenBoth"/>
            </a:pPr>
            <a:r>
              <a:rPr lang="en-US" sz="2000" dirty="0"/>
              <a:t>The consolidated accounts of the Ministry are rendered to the Controller General of </a:t>
            </a:r>
            <a:r>
              <a:rPr lang="en-US" sz="2000" dirty="0" smtClean="0"/>
              <a:t>Accounts</a:t>
            </a:r>
          </a:p>
          <a:p>
            <a:pPr marL="457200" indent="-457200" algn="just">
              <a:buAutoNum type="alphaLcParenBoth"/>
            </a:pPr>
            <a:r>
              <a:rPr lang="en-US" sz="2000" dirty="0"/>
              <a:t>The accounts received from various Ministries are consolidated in the office of the Controller General of Accounts to generate the accounts of the Government of India as a whole. </a:t>
            </a:r>
            <a:endParaRPr lang="en-US" sz="2000" dirty="0" smtClean="0"/>
          </a:p>
          <a:p>
            <a:pPr marL="457200" indent="-457200" algn="just">
              <a:buFontTx/>
              <a:buAutoNum type="alphaLcParenBoth"/>
            </a:pPr>
            <a:r>
              <a:rPr lang="en-US" sz="2000" dirty="0"/>
              <a:t>These monthly accounts are reviewed and a critical analysis of expenditure, revenue collection, borrowings and deficit is prepared for Finance Minister</a:t>
            </a:r>
            <a:r>
              <a:rPr lang="en-US" sz="2000" dirty="0" smtClean="0"/>
              <a:t>.</a:t>
            </a:r>
          </a:p>
          <a:p>
            <a:pPr marL="457200" indent="-457200" algn="just">
              <a:buFontTx/>
              <a:buAutoNum type="alphaLcParenBoth"/>
            </a:pPr>
            <a:r>
              <a:rPr lang="en-US" sz="2000" dirty="0"/>
              <a:t>the expenditure of Government is divided into Plan and Non-Plan. </a:t>
            </a:r>
            <a:r>
              <a:rPr lang="en-US" sz="2000" dirty="0"/>
              <a:t>T</a:t>
            </a:r>
            <a:r>
              <a:rPr lang="en-US" sz="2000" dirty="0" smtClean="0"/>
              <a:t>he </a:t>
            </a:r>
            <a:r>
              <a:rPr lang="en-US" sz="2000" dirty="0"/>
              <a:t>Plan expenditure is directly related to expenditure on schemes and </a:t>
            </a:r>
            <a:r>
              <a:rPr lang="en-US" sz="2000" dirty="0" err="1"/>
              <a:t>programmes</a:t>
            </a:r>
            <a:r>
              <a:rPr lang="en-US" sz="2000" dirty="0"/>
              <a:t> </a:t>
            </a:r>
            <a:r>
              <a:rPr lang="en-US" sz="2000" dirty="0" smtClean="0"/>
              <a:t>covered </a:t>
            </a:r>
            <a:r>
              <a:rPr lang="en-US" sz="2000" dirty="0"/>
              <a:t>in the plans. The Non-Plan expenditure is the expenditure incurred on establishment and maintenance activities.</a:t>
            </a:r>
          </a:p>
          <a:p>
            <a:pPr algn="just"/>
            <a:endParaRPr lang="en-US" sz="2000" dirty="0"/>
          </a:p>
          <a:p>
            <a:pPr algn="just"/>
            <a:endParaRPr lang="en-US" sz="2000" dirty="0"/>
          </a:p>
          <a:p>
            <a:pPr algn="just"/>
            <a:endParaRPr lang="en-US" sz="2000" dirty="0"/>
          </a:p>
          <a:p>
            <a:pPr algn="just"/>
            <a:r>
              <a:rPr lang="en-US" sz="2000" dirty="0"/>
              <a:t/>
            </a:r>
            <a:br>
              <a:rPr lang="en-US" sz="2000" dirty="0"/>
            </a:br>
            <a:endParaRPr lang="en-US" sz="2000" dirty="0" smtClean="0"/>
          </a:p>
          <a:p>
            <a:pPr algn="just"/>
            <a:endParaRPr lang="en-IN" sz="2000" dirty="0"/>
          </a:p>
        </p:txBody>
      </p:sp>
    </p:spTree>
    <p:extLst>
      <p:ext uri="{BB962C8B-B14F-4D97-AF65-F5344CB8AC3E}">
        <p14:creationId xmlns:p14="http://schemas.microsoft.com/office/powerpoint/2010/main" val="24046456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04800" y="76200"/>
            <a:ext cx="8686800" cy="7109639"/>
          </a:xfrm>
          <a:prstGeom prst="rect">
            <a:avLst/>
          </a:prstGeom>
        </p:spPr>
        <p:txBody>
          <a:bodyPr wrap="square">
            <a:spAutoFit/>
          </a:bodyPr>
          <a:lstStyle/>
          <a:p>
            <a:pPr lvl="0" algn="just"/>
            <a:r>
              <a:rPr lang="en-US" sz="2400" b="1" dirty="0" smtClean="0"/>
              <a:t>(5) Government Accounting &amp; Reporting</a:t>
            </a:r>
          </a:p>
          <a:p>
            <a:pPr algn="just"/>
            <a:r>
              <a:rPr lang="en-US" sz="2400" dirty="0" smtClean="0"/>
              <a:t>(ii) IT used in Government Accounting</a:t>
            </a:r>
          </a:p>
          <a:p>
            <a:pPr algn="just"/>
            <a:endParaRPr lang="en-US" sz="2400" dirty="0"/>
          </a:p>
          <a:p>
            <a:r>
              <a:rPr lang="en-US" sz="2400" dirty="0"/>
              <a:t>At the three levels, namely the Controller General of Accounts, Principal Accounts Offices and the field Pay and Accounts Offices software packages, namely GAINS (Government Accounting Information System), CONTACT (Controller’s Accounts) and IMPROVE (Integrated </a:t>
            </a:r>
            <a:r>
              <a:rPr lang="en-US" sz="2400" dirty="0" err="1"/>
              <a:t>Multimodule</a:t>
            </a:r>
            <a:r>
              <a:rPr lang="en-US" sz="2400" dirty="0"/>
              <a:t> Processor for Voucher Entries), are being used to consolidate Government of India Accounts</a:t>
            </a:r>
            <a:r>
              <a:rPr lang="en-US" sz="2400" dirty="0" smtClean="0"/>
              <a:t>.</a:t>
            </a:r>
          </a:p>
          <a:p>
            <a:r>
              <a:rPr lang="en-US" sz="2400" dirty="0"/>
              <a:t>The software support to the </a:t>
            </a:r>
            <a:r>
              <a:rPr lang="en-US" sz="2400" dirty="0" err="1"/>
              <a:t>organisation</a:t>
            </a:r>
            <a:r>
              <a:rPr lang="en-US" sz="2400" dirty="0"/>
              <a:t> is provided by the National Informatics Centre under the Ministry of Planning.</a:t>
            </a:r>
          </a:p>
          <a:p>
            <a:r>
              <a:rPr lang="en-US" sz="2400" dirty="0"/>
              <a:t> </a:t>
            </a:r>
          </a:p>
          <a:p>
            <a:endParaRPr lang="en-US" sz="2400" dirty="0"/>
          </a:p>
          <a:p>
            <a:r>
              <a:rPr lang="en-US" sz="2400" dirty="0"/>
              <a:t/>
            </a:r>
            <a:br>
              <a:rPr lang="en-US" sz="2400" dirty="0"/>
            </a:br>
            <a:endParaRPr lang="en-US" sz="2400" dirty="0"/>
          </a:p>
          <a:p>
            <a:pPr algn="just"/>
            <a:endParaRPr lang="en-US" sz="2400" dirty="0"/>
          </a:p>
          <a:p>
            <a:pPr algn="just"/>
            <a:r>
              <a:rPr lang="en-US" sz="2400" dirty="0"/>
              <a:t/>
            </a:r>
            <a:br>
              <a:rPr lang="en-US" sz="2400" dirty="0"/>
            </a:br>
            <a:endParaRPr lang="en-US" sz="2400" dirty="0" smtClean="0"/>
          </a:p>
          <a:p>
            <a:pPr algn="just"/>
            <a:endParaRPr lang="en-IN" sz="2400" dirty="0"/>
          </a:p>
        </p:txBody>
      </p:sp>
    </p:spTree>
    <p:extLst>
      <p:ext uri="{BB962C8B-B14F-4D97-AF65-F5344CB8AC3E}">
        <p14:creationId xmlns:p14="http://schemas.microsoft.com/office/powerpoint/2010/main" val="29318704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04800" y="76200"/>
            <a:ext cx="8686800" cy="4893647"/>
          </a:xfrm>
          <a:prstGeom prst="rect">
            <a:avLst/>
          </a:prstGeom>
        </p:spPr>
        <p:txBody>
          <a:bodyPr wrap="square">
            <a:spAutoFit/>
          </a:bodyPr>
          <a:lstStyle/>
          <a:p>
            <a:pPr lvl="0" algn="just"/>
            <a:r>
              <a:rPr lang="en-US" sz="2400" b="1" dirty="0" smtClean="0"/>
              <a:t>(6) Comptroller  &amp; Auditor General of India</a:t>
            </a:r>
          </a:p>
          <a:p>
            <a:pPr lvl="0" algn="just"/>
            <a:endParaRPr lang="en-US" sz="2400" b="1" dirty="0"/>
          </a:p>
          <a:p>
            <a:pPr marL="514350" lvl="0" indent="-514350" algn="just">
              <a:buAutoNum type="romanLcParenBoth"/>
            </a:pPr>
            <a:r>
              <a:rPr lang="en-US" sz="2400" b="1" dirty="0" smtClean="0"/>
              <a:t>Introduction</a:t>
            </a:r>
          </a:p>
          <a:p>
            <a:pPr marL="514350" lvl="0" indent="-514350" algn="just">
              <a:buAutoNum type="romanLcParenBoth"/>
            </a:pPr>
            <a:r>
              <a:rPr lang="en-US" sz="2400" b="1" dirty="0" smtClean="0"/>
              <a:t>Role, Function &amp; Duties of C&amp;AG</a:t>
            </a:r>
          </a:p>
          <a:p>
            <a:pPr lvl="0" algn="just"/>
            <a:endParaRPr lang="en-US" sz="2400" dirty="0"/>
          </a:p>
          <a:p>
            <a:r>
              <a:rPr lang="en-US" sz="2400" dirty="0"/>
              <a:t> </a:t>
            </a:r>
          </a:p>
          <a:p>
            <a:endParaRPr lang="en-US" sz="2400" dirty="0"/>
          </a:p>
          <a:p>
            <a:r>
              <a:rPr lang="en-US" sz="2400" dirty="0"/>
              <a:t/>
            </a:r>
            <a:br>
              <a:rPr lang="en-US" sz="2400" dirty="0"/>
            </a:br>
            <a:endParaRPr lang="en-US" sz="2400" dirty="0"/>
          </a:p>
          <a:p>
            <a:pPr algn="just"/>
            <a:endParaRPr lang="en-US" sz="2400" dirty="0"/>
          </a:p>
          <a:p>
            <a:pPr algn="just"/>
            <a:r>
              <a:rPr lang="en-US" sz="2400" dirty="0"/>
              <a:t/>
            </a:r>
            <a:br>
              <a:rPr lang="en-US" sz="2400" dirty="0"/>
            </a:br>
            <a:endParaRPr lang="en-US" sz="2400" dirty="0" smtClean="0"/>
          </a:p>
          <a:p>
            <a:pPr algn="just"/>
            <a:endParaRPr lang="en-IN" sz="2400" dirty="0"/>
          </a:p>
        </p:txBody>
      </p:sp>
    </p:spTree>
    <p:extLst>
      <p:ext uri="{BB962C8B-B14F-4D97-AF65-F5344CB8AC3E}">
        <p14:creationId xmlns:p14="http://schemas.microsoft.com/office/powerpoint/2010/main" val="12983117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04800" y="76200"/>
            <a:ext cx="8686800" cy="9325630"/>
          </a:xfrm>
          <a:prstGeom prst="rect">
            <a:avLst/>
          </a:prstGeom>
        </p:spPr>
        <p:txBody>
          <a:bodyPr wrap="square">
            <a:spAutoFit/>
          </a:bodyPr>
          <a:lstStyle/>
          <a:p>
            <a:pPr lvl="0" algn="just"/>
            <a:r>
              <a:rPr lang="en-US" sz="2400" b="1" dirty="0" smtClean="0"/>
              <a:t>(6) Comptroller  &amp; Auditor General of India</a:t>
            </a:r>
          </a:p>
          <a:p>
            <a:pPr lvl="0" algn="just"/>
            <a:endParaRPr lang="en-US" sz="2400" b="1" dirty="0"/>
          </a:p>
          <a:p>
            <a:pPr marL="514350" lvl="0" indent="-514350" algn="just">
              <a:buAutoNum type="romanLcParenBoth"/>
            </a:pPr>
            <a:r>
              <a:rPr lang="en-US" sz="2400" b="1" dirty="0" smtClean="0"/>
              <a:t>Introduction</a:t>
            </a:r>
          </a:p>
          <a:p>
            <a:pPr lvl="0" algn="just"/>
            <a:r>
              <a:rPr lang="en-US" sz="2400" dirty="0"/>
              <a:t>The Comptroller and Auditor General (C&amp;AG) of India is an authority, established by the </a:t>
            </a:r>
            <a:r>
              <a:rPr lang="en-US" sz="2400" dirty="0" smtClean="0"/>
              <a:t>Constitution, </a:t>
            </a:r>
            <a:r>
              <a:rPr lang="en-US" sz="2400" dirty="0"/>
              <a:t>who audits all receipts and expenditure of the Government of India and the state governments, including those of bodies and authorities substantially financed by the government</a:t>
            </a:r>
            <a:r>
              <a:rPr lang="en-US" sz="2400" dirty="0" smtClean="0"/>
              <a:t>.</a:t>
            </a:r>
          </a:p>
          <a:p>
            <a:pPr lvl="0" algn="just"/>
            <a:r>
              <a:rPr lang="en-US" sz="2400" dirty="0"/>
              <a:t>The CAG is also the external auditor of Government-owned corporations and conducts supplementary audit of government companies, i.e., any non-banking/ non-insurance company in which Union Government has an equity share of at least 51 per cent or subsidiary companies of existing government companies. </a:t>
            </a:r>
            <a:endParaRPr lang="en-US" sz="2400" dirty="0" smtClean="0"/>
          </a:p>
          <a:p>
            <a:pPr algn="just"/>
            <a:r>
              <a:rPr lang="en-US" sz="2400" dirty="0"/>
              <a:t>Comptroller and Auditor General (C&amp;AG) is the guardian or care-taker of the national purse. </a:t>
            </a:r>
            <a:r>
              <a:rPr lang="en-US" sz="2400" dirty="0" smtClean="0"/>
              <a:t>C&amp;AG </a:t>
            </a:r>
            <a:r>
              <a:rPr lang="en-US" sz="2400" dirty="0"/>
              <a:t>is appointed by the President of India for a tenure of 6 years.</a:t>
            </a:r>
          </a:p>
          <a:p>
            <a:pPr lvl="0" algn="just"/>
            <a:endParaRPr lang="en-US" sz="2400" dirty="0"/>
          </a:p>
          <a:p>
            <a:r>
              <a:rPr lang="en-US" sz="2400" dirty="0"/>
              <a:t> </a:t>
            </a:r>
          </a:p>
          <a:p>
            <a:endParaRPr lang="en-US" sz="2400" dirty="0"/>
          </a:p>
          <a:p>
            <a:r>
              <a:rPr lang="en-US" sz="2400" dirty="0"/>
              <a:t/>
            </a:r>
            <a:br>
              <a:rPr lang="en-US" sz="2400" dirty="0"/>
            </a:br>
            <a:endParaRPr lang="en-US" sz="2400" dirty="0"/>
          </a:p>
          <a:p>
            <a:pPr algn="just"/>
            <a:endParaRPr lang="en-US" sz="2400" dirty="0"/>
          </a:p>
          <a:p>
            <a:pPr algn="just"/>
            <a:r>
              <a:rPr lang="en-US" sz="2400" dirty="0"/>
              <a:t/>
            </a:r>
            <a:br>
              <a:rPr lang="en-US" sz="2400" dirty="0"/>
            </a:br>
            <a:endParaRPr lang="en-US" sz="2400" dirty="0" smtClean="0"/>
          </a:p>
          <a:p>
            <a:pPr algn="just"/>
            <a:endParaRPr lang="en-IN" sz="2400" dirty="0"/>
          </a:p>
        </p:txBody>
      </p:sp>
    </p:spTree>
    <p:extLst>
      <p:ext uri="{BB962C8B-B14F-4D97-AF65-F5344CB8AC3E}">
        <p14:creationId xmlns:p14="http://schemas.microsoft.com/office/powerpoint/2010/main" val="35476205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04800" y="76200"/>
            <a:ext cx="8686800" cy="5632311"/>
          </a:xfrm>
          <a:prstGeom prst="rect">
            <a:avLst/>
          </a:prstGeom>
        </p:spPr>
        <p:txBody>
          <a:bodyPr wrap="square">
            <a:spAutoFit/>
          </a:bodyPr>
          <a:lstStyle/>
          <a:p>
            <a:pPr lvl="0" algn="just"/>
            <a:r>
              <a:rPr lang="en-US" sz="2400" b="1" dirty="0" smtClean="0"/>
              <a:t>(6) Comptroller  &amp; Auditor General of India</a:t>
            </a:r>
          </a:p>
          <a:p>
            <a:pPr lvl="0" algn="just"/>
            <a:endParaRPr lang="en-US" sz="2400" b="1" dirty="0"/>
          </a:p>
          <a:p>
            <a:pPr lvl="0" algn="just"/>
            <a:r>
              <a:rPr lang="en-US" sz="2400" dirty="0" smtClean="0"/>
              <a:t>(ii) Role, function &amp; Duties of C&amp;AG</a:t>
            </a:r>
          </a:p>
          <a:p>
            <a:pPr lvl="0" algn="just"/>
            <a:endParaRPr lang="en-US" sz="2400" dirty="0"/>
          </a:p>
          <a:p>
            <a:pPr lvl="0" algn="just"/>
            <a:endParaRPr lang="en-US" sz="2400" dirty="0" smtClean="0"/>
          </a:p>
          <a:p>
            <a:pPr lvl="0" algn="just"/>
            <a:endParaRPr lang="en-US" sz="2400" dirty="0"/>
          </a:p>
          <a:p>
            <a:pPr lvl="0" algn="just"/>
            <a:endParaRPr lang="en-US" sz="2400" dirty="0"/>
          </a:p>
          <a:p>
            <a:r>
              <a:rPr lang="en-US" sz="2400" dirty="0"/>
              <a:t> </a:t>
            </a:r>
          </a:p>
          <a:p>
            <a:endParaRPr lang="en-US" sz="2400" dirty="0"/>
          </a:p>
          <a:p>
            <a:r>
              <a:rPr lang="en-US" sz="2400" dirty="0"/>
              <a:t/>
            </a:r>
            <a:br>
              <a:rPr lang="en-US" sz="2400" dirty="0"/>
            </a:br>
            <a:endParaRPr lang="en-US" sz="2400" dirty="0"/>
          </a:p>
          <a:p>
            <a:pPr algn="just"/>
            <a:endParaRPr lang="en-US" sz="2400" dirty="0"/>
          </a:p>
          <a:p>
            <a:pPr algn="just"/>
            <a:r>
              <a:rPr lang="en-US" sz="2400" dirty="0"/>
              <a:t/>
            </a:r>
            <a:br>
              <a:rPr lang="en-US" sz="2400" dirty="0"/>
            </a:br>
            <a:endParaRPr lang="en-US" sz="2400" dirty="0" smtClean="0"/>
          </a:p>
          <a:p>
            <a:pPr algn="just"/>
            <a:endParaRPr lang="en-IN" sz="2400" dirty="0"/>
          </a:p>
        </p:txBody>
      </p:sp>
    </p:spTree>
    <p:extLst>
      <p:ext uri="{BB962C8B-B14F-4D97-AF65-F5344CB8AC3E}">
        <p14:creationId xmlns:p14="http://schemas.microsoft.com/office/powerpoint/2010/main" val="291548426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04800" y="76200"/>
            <a:ext cx="8686800" cy="6001643"/>
          </a:xfrm>
          <a:prstGeom prst="rect">
            <a:avLst/>
          </a:prstGeom>
        </p:spPr>
        <p:txBody>
          <a:bodyPr wrap="square">
            <a:spAutoFit/>
          </a:bodyPr>
          <a:lstStyle/>
          <a:p>
            <a:pPr lvl="0" algn="just"/>
            <a:r>
              <a:rPr lang="en-US" sz="2400" b="1" dirty="0"/>
              <a:t>1</a:t>
            </a:r>
            <a:r>
              <a:rPr lang="en-US" sz="2400" b="1" dirty="0" smtClean="0"/>
              <a:t>. </a:t>
            </a:r>
            <a:r>
              <a:rPr lang="en-US" sz="2400" b="1" dirty="0" smtClean="0"/>
              <a:t>General </a:t>
            </a:r>
            <a:r>
              <a:rPr lang="en-US" sz="2400" b="1" dirty="0"/>
              <a:t>provisions relating to audit</a:t>
            </a:r>
            <a:r>
              <a:rPr lang="en-US" sz="2400" dirty="0"/>
              <a:t>: It shall be the duty of the Comptroller and Auditor-General:</a:t>
            </a:r>
          </a:p>
          <a:p>
            <a:pPr lvl="0" algn="just"/>
            <a:r>
              <a:rPr lang="en-US" sz="2400" dirty="0"/>
              <a:t>to audit all expenditure from the Consolidated Fund of India and of each State and of each Union territory having a Legislative Assembly and to ascertain whether the moneys shown in the accounts as having been disbursed were legally available for and applicable to the service or purpose to which they have been applied or charged and whether the expenditure conforms to the authority which governs it;</a:t>
            </a:r>
          </a:p>
          <a:p>
            <a:pPr lvl="0" algn="just"/>
            <a:r>
              <a:rPr lang="en-US" sz="2400" dirty="0"/>
              <a:t>to audit all transactions of the Union and of the States relating to Contingency Funds and Public Accounts;</a:t>
            </a:r>
          </a:p>
          <a:p>
            <a:pPr lvl="0" algn="just"/>
            <a:r>
              <a:rPr lang="en-US" sz="2400" dirty="0"/>
              <a:t>to audit all trading, manufacturing, profit and loss accounts and balance-sheets and other subsidiary accounts kept in any department of the Union or of a State; and in each case to report on the expenditure, transactions or accounts so audited by him.</a:t>
            </a:r>
          </a:p>
          <a:p>
            <a:pPr algn="just"/>
            <a:endParaRPr lang="en-IN" sz="2400" dirty="0"/>
          </a:p>
        </p:txBody>
      </p:sp>
    </p:spTree>
    <p:extLst>
      <p:ext uri="{BB962C8B-B14F-4D97-AF65-F5344CB8AC3E}">
        <p14:creationId xmlns:p14="http://schemas.microsoft.com/office/powerpoint/2010/main" val="19387932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6200" y="76200"/>
            <a:ext cx="8915400" cy="4524315"/>
          </a:xfrm>
          <a:prstGeom prst="rect">
            <a:avLst/>
          </a:prstGeom>
        </p:spPr>
        <p:txBody>
          <a:bodyPr wrap="square">
            <a:spAutoFit/>
          </a:bodyPr>
          <a:lstStyle/>
          <a:p>
            <a:pPr lvl="0" algn="just"/>
            <a:r>
              <a:rPr lang="en-US" sz="2400" b="1" dirty="0" smtClean="0"/>
              <a:t>:2 </a:t>
            </a:r>
            <a:r>
              <a:rPr lang="en-US" sz="2400" b="1" dirty="0" smtClean="0"/>
              <a:t>Audit </a:t>
            </a:r>
            <a:r>
              <a:rPr lang="en-US" sz="2400" b="1" dirty="0"/>
              <a:t>of receipts and expenditure of bodies or authorities substantially financed from Union or State Revenues</a:t>
            </a:r>
            <a:r>
              <a:rPr lang="en-US" sz="2400" dirty="0"/>
              <a:t>: Where anybody or authority  is  substantially  financed  by  grants  or  loans  from  the  Consolidated  Fund  of  India or of any State or of any Union territory having  a  Legislative  Assembly,  the  Comptroller  and  Auditor-General shall, subject to the provisions of any law for the time being in, force applicable to the body or authority, as              the case may be, audit  all  receipts  and  expenditure  of  that  body  or  authority  and  to  report  on  the  receipts and expenditure audited by him.</a:t>
            </a:r>
          </a:p>
          <a:p>
            <a:pPr algn="just"/>
            <a:r>
              <a:rPr lang="en-US" sz="2400" dirty="0"/>
              <a:t/>
            </a:r>
            <a:br>
              <a:rPr lang="en-US" sz="2400" dirty="0"/>
            </a:br>
            <a:endParaRPr lang="en-IN" sz="2400" dirty="0"/>
          </a:p>
        </p:txBody>
      </p:sp>
    </p:spTree>
    <p:extLst>
      <p:ext uri="{BB962C8B-B14F-4D97-AF65-F5344CB8AC3E}">
        <p14:creationId xmlns:p14="http://schemas.microsoft.com/office/powerpoint/2010/main" val="29198784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04800" y="685800"/>
            <a:ext cx="8458200" cy="7294305"/>
          </a:xfrm>
          <a:prstGeom prst="rect">
            <a:avLst/>
          </a:prstGeom>
        </p:spPr>
        <p:txBody>
          <a:bodyPr wrap="square">
            <a:spAutoFit/>
          </a:bodyPr>
          <a:lstStyle/>
          <a:p>
            <a:pPr algn="just"/>
            <a:r>
              <a:rPr lang="en-US" sz="3600" dirty="0" smtClean="0"/>
              <a:t>Target</a:t>
            </a:r>
          </a:p>
          <a:p>
            <a:pPr marL="742950" indent="-742950" algn="just">
              <a:buAutoNum type="arabicParenBoth"/>
            </a:pPr>
            <a:r>
              <a:rPr lang="en-US" sz="3600" dirty="0" smtClean="0"/>
              <a:t>Government Accounting-an overview</a:t>
            </a:r>
          </a:p>
          <a:p>
            <a:pPr marL="742950" indent="-742950" algn="just">
              <a:buAutoNum type="arabicParenBoth"/>
            </a:pPr>
            <a:r>
              <a:rPr lang="en-US" sz="3600" dirty="0" smtClean="0"/>
              <a:t>Features of Government Accounting</a:t>
            </a:r>
          </a:p>
          <a:p>
            <a:pPr marL="742950" indent="-742950" algn="just">
              <a:buAutoNum type="arabicParenBoth"/>
            </a:pPr>
            <a:r>
              <a:rPr lang="en-US" sz="3600" dirty="0" smtClean="0"/>
              <a:t>General Principles of Government Accounting</a:t>
            </a:r>
          </a:p>
          <a:p>
            <a:pPr marL="742950" indent="-742950" algn="just">
              <a:buAutoNum type="arabicParenBoth"/>
            </a:pPr>
            <a:r>
              <a:rPr lang="en-US" sz="3600" dirty="0" smtClean="0"/>
              <a:t>Comparison between Government Accounting and Commercial accounting</a:t>
            </a:r>
          </a:p>
          <a:p>
            <a:pPr marL="742950" indent="-742950" algn="just">
              <a:buAutoNum type="arabicParenBoth"/>
            </a:pPr>
            <a:r>
              <a:rPr lang="en-US" sz="3600" dirty="0" smtClean="0"/>
              <a:t>Government Accounting &amp; Reporting</a:t>
            </a:r>
          </a:p>
          <a:p>
            <a:pPr marL="742950" indent="-742950" algn="just">
              <a:buAutoNum type="arabicParenBoth"/>
            </a:pPr>
            <a:r>
              <a:rPr lang="en-US" sz="3600" dirty="0" smtClean="0"/>
              <a:t>Controller &amp; Auditor General of India</a:t>
            </a:r>
          </a:p>
          <a:p>
            <a:pPr marL="742950" indent="-742950" algn="just">
              <a:buAutoNum type="arabicParenBoth"/>
            </a:pPr>
            <a:r>
              <a:rPr lang="en-US" sz="3600" dirty="0" smtClean="0"/>
              <a:t>Public Accounting Committee</a:t>
            </a:r>
          </a:p>
          <a:p>
            <a:pPr marL="742950" indent="-742950" algn="just">
              <a:buAutoNum type="arabicParenBoth"/>
            </a:pPr>
            <a:r>
              <a:rPr lang="en-US" sz="3600" dirty="0" smtClean="0"/>
              <a:t>Government Accounting Standards</a:t>
            </a:r>
          </a:p>
          <a:p>
            <a:pPr marL="742950" indent="-742950" algn="just">
              <a:buAutoNum type="arabicParenBoth"/>
            </a:pPr>
            <a:endParaRPr lang="en-IN" sz="3600" dirty="0" smtClean="0"/>
          </a:p>
          <a:p>
            <a:pPr algn="just"/>
            <a:endParaRPr lang="en-IN" sz="3600" dirty="0"/>
          </a:p>
        </p:txBody>
      </p:sp>
    </p:spTree>
    <p:extLst>
      <p:ext uri="{BB962C8B-B14F-4D97-AF65-F5344CB8AC3E}">
        <p14:creationId xmlns:p14="http://schemas.microsoft.com/office/powerpoint/2010/main" val="315753624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6200" y="76200"/>
            <a:ext cx="8915400" cy="5262979"/>
          </a:xfrm>
          <a:prstGeom prst="rect">
            <a:avLst/>
          </a:prstGeom>
        </p:spPr>
        <p:txBody>
          <a:bodyPr wrap="square">
            <a:spAutoFit/>
          </a:bodyPr>
          <a:lstStyle/>
          <a:p>
            <a:pPr algn="just"/>
            <a:r>
              <a:rPr lang="en-US" sz="2400" b="1" dirty="0"/>
              <a:t>3</a:t>
            </a:r>
            <a:r>
              <a:rPr lang="en-US" sz="2400" b="1" dirty="0" smtClean="0"/>
              <a:t>:Functions </a:t>
            </a:r>
            <a:r>
              <a:rPr lang="en-US" sz="2400" b="1" dirty="0"/>
              <a:t>of Comptroller and Auditor General in the case of grants or loans given to other authorities or bodies</a:t>
            </a:r>
            <a:r>
              <a:rPr lang="en-US" sz="2400" dirty="0"/>
              <a:t>: Where any grant or loan is given for any specific purpose from the Consolidated Fund of India or of          any State or of any Union territory having a Legislative Assembly to any authority or body, not being a foreign      State or international </a:t>
            </a:r>
            <a:r>
              <a:rPr lang="en-US" sz="2400" dirty="0" err="1"/>
              <a:t>organisation</a:t>
            </a:r>
            <a:r>
              <a:rPr lang="en-US" sz="2400" dirty="0"/>
              <a:t>, the  Comptroller  and  Auditor-General  shall  </a:t>
            </a:r>
            <a:r>
              <a:rPr lang="en-US" sz="2400" dirty="0" smtClean="0"/>
              <a:t>scrutinize  </a:t>
            </a:r>
            <a:r>
              <a:rPr lang="en-US" sz="2400" dirty="0"/>
              <a:t>the  procedures  by  which the sanctioning authority satisfies itself  as  to  the  fulfillment  of  the  conditions  subject  to  which  such  grants or loans were given. For this purpose the C&amp;AG shall have right  of  access,  after  giving  reasonable  previous notice, to the books and accounts of that authority or body.</a:t>
            </a:r>
          </a:p>
          <a:p>
            <a:pPr lvl="0" algn="just"/>
            <a:endParaRPr lang="en-US" sz="2400" dirty="0"/>
          </a:p>
          <a:p>
            <a:pPr algn="just"/>
            <a:r>
              <a:rPr lang="en-US" sz="2400" dirty="0"/>
              <a:t/>
            </a:r>
            <a:br>
              <a:rPr lang="en-US" sz="2400" dirty="0"/>
            </a:br>
            <a:endParaRPr lang="en-IN" sz="2400" dirty="0"/>
          </a:p>
        </p:txBody>
      </p:sp>
    </p:spTree>
    <p:extLst>
      <p:ext uri="{BB962C8B-B14F-4D97-AF65-F5344CB8AC3E}">
        <p14:creationId xmlns:p14="http://schemas.microsoft.com/office/powerpoint/2010/main" val="19283775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6200" y="76200"/>
            <a:ext cx="8915400" cy="2677656"/>
          </a:xfrm>
          <a:prstGeom prst="rect">
            <a:avLst/>
          </a:prstGeom>
        </p:spPr>
        <p:txBody>
          <a:bodyPr wrap="square">
            <a:spAutoFit/>
          </a:bodyPr>
          <a:lstStyle/>
          <a:p>
            <a:pPr algn="just"/>
            <a:r>
              <a:rPr lang="en-US" sz="2400" b="1" dirty="0"/>
              <a:t>4</a:t>
            </a:r>
            <a:r>
              <a:rPr lang="en-US" sz="2400" b="1" dirty="0" smtClean="0"/>
              <a:t>: </a:t>
            </a:r>
            <a:r>
              <a:rPr lang="en-US" sz="2400" b="1" dirty="0"/>
              <a:t>Audit of receipts of Union or of States</a:t>
            </a:r>
            <a:r>
              <a:rPr lang="en-US" sz="2400" dirty="0"/>
              <a:t>: It shall be the duty of the Comptroller and Auditor-General to audit all receipts which are payable into the Consolidated Fund of India and of each State and of each Union  territory having a </a:t>
            </a:r>
            <a:r>
              <a:rPr lang="en-US" sz="2400" dirty="0" smtClean="0"/>
              <a:t>Legislative</a:t>
            </a:r>
            <a:endParaRPr lang="en-US" sz="2400" dirty="0"/>
          </a:p>
          <a:p>
            <a:pPr lvl="0" algn="just"/>
            <a:endParaRPr lang="en-US" sz="2400" dirty="0"/>
          </a:p>
          <a:p>
            <a:pPr algn="just"/>
            <a:r>
              <a:rPr lang="en-US" sz="2400" dirty="0"/>
              <a:t/>
            </a:r>
            <a:br>
              <a:rPr lang="en-US" sz="2400" dirty="0"/>
            </a:br>
            <a:endParaRPr lang="en-IN" sz="2400" dirty="0"/>
          </a:p>
        </p:txBody>
      </p:sp>
    </p:spTree>
    <p:extLst>
      <p:ext uri="{BB962C8B-B14F-4D97-AF65-F5344CB8AC3E}">
        <p14:creationId xmlns:p14="http://schemas.microsoft.com/office/powerpoint/2010/main" val="233620006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6200" y="76200"/>
            <a:ext cx="8915400" cy="3416320"/>
          </a:xfrm>
          <a:prstGeom prst="rect">
            <a:avLst/>
          </a:prstGeom>
        </p:spPr>
        <p:txBody>
          <a:bodyPr wrap="square">
            <a:spAutoFit/>
          </a:bodyPr>
          <a:lstStyle/>
          <a:p>
            <a:pPr algn="just"/>
            <a:r>
              <a:rPr lang="en-US" sz="2400" b="1" dirty="0"/>
              <a:t>5</a:t>
            </a:r>
            <a:r>
              <a:rPr lang="en-US" sz="2400" b="1" dirty="0" smtClean="0"/>
              <a:t>: </a:t>
            </a:r>
            <a:r>
              <a:rPr lang="en-US" sz="2400" b="1" dirty="0"/>
              <a:t>Audit of accounts of stores and stock</a:t>
            </a:r>
            <a:r>
              <a:rPr lang="en-US" sz="2400" dirty="0"/>
              <a:t>: The Comptroller and Auditor-General shall have authority to audit and report on the accounts of stores and stock kept in any office or department of the Union or of a State.</a:t>
            </a:r>
          </a:p>
          <a:p>
            <a:pPr algn="just"/>
            <a:endParaRPr lang="en-US" sz="2400" dirty="0"/>
          </a:p>
          <a:p>
            <a:pPr algn="just"/>
            <a:endParaRPr lang="en-US" sz="2400" dirty="0"/>
          </a:p>
          <a:p>
            <a:pPr lvl="0" algn="just"/>
            <a:endParaRPr lang="en-US" sz="2400" dirty="0"/>
          </a:p>
          <a:p>
            <a:pPr algn="just"/>
            <a:r>
              <a:rPr lang="en-US" sz="2400" dirty="0"/>
              <a:t/>
            </a:r>
            <a:br>
              <a:rPr lang="en-US" sz="2400" dirty="0"/>
            </a:br>
            <a:endParaRPr lang="en-IN" sz="2400" dirty="0"/>
          </a:p>
        </p:txBody>
      </p:sp>
    </p:spTree>
    <p:extLst>
      <p:ext uri="{BB962C8B-B14F-4D97-AF65-F5344CB8AC3E}">
        <p14:creationId xmlns:p14="http://schemas.microsoft.com/office/powerpoint/2010/main" val="422237377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6200" y="76200"/>
            <a:ext cx="8915400" cy="8217634"/>
          </a:xfrm>
          <a:prstGeom prst="rect">
            <a:avLst/>
          </a:prstGeom>
        </p:spPr>
        <p:txBody>
          <a:bodyPr wrap="square">
            <a:spAutoFit/>
          </a:bodyPr>
          <a:lstStyle/>
          <a:p>
            <a:pPr lvl="0" algn="just"/>
            <a:r>
              <a:rPr lang="en-US" sz="2800" b="1" dirty="0"/>
              <a:t>6</a:t>
            </a:r>
            <a:r>
              <a:rPr lang="en-US" sz="2800" b="1" dirty="0" smtClean="0"/>
              <a:t>: </a:t>
            </a:r>
            <a:r>
              <a:rPr lang="en-US" sz="2000" b="1" dirty="0"/>
              <a:t>Powers of Comptroller and Auditor General in connection with audit </a:t>
            </a:r>
            <a:r>
              <a:rPr lang="en-US" sz="2000" b="1" dirty="0" smtClean="0"/>
              <a:t>of accounts</a:t>
            </a:r>
            <a:r>
              <a:rPr lang="en-US" sz="2000" dirty="0"/>
              <a:t>: The Comptroller and Auditor General shall in connection with the performance of his duties under this Act, have authority:</a:t>
            </a:r>
            <a:endParaRPr lang="en-US" sz="3200" dirty="0"/>
          </a:p>
          <a:p>
            <a:pPr marL="742950" lvl="1" indent="-285750" algn="just">
              <a:buFont typeface="Arial" panose="020B0604020202020204" pitchFamily="34" charset="0"/>
              <a:buChar char="•"/>
            </a:pPr>
            <a:r>
              <a:rPr lang="en-US" sz="2000" dirty="0"/>
              <a:t>to inspect any office of accounts under the control of the union or of a State, including treasuries, and such offices responsible for the keeping of initial or subsidiary accounts, as submit accounts to him;</a:t>
            </a:r>
            <a:endParaRPr lang="en-US" sz="3200" dirty="0"/>
          </a:p>
          <a:p>
            <a:pPr marL="742950" lvl="1" indent="-285750" algn="just">
              <a:buFont typeface="Arial" panose="020B0604020202020204" pitchFamily="34" charset="0"/>
              <a:buChar char="•"/>
            </a:pPr>
            <a:r>
              <a:rPr lang="en-US" sz="2000" dirty="0"/>
              <a:t>to require that any accounts, books, papers and other documents which deal with or form the basis of or an otherwise relevant to the transactions to which his duties in respect of audit extend, shall be sent to such place as he may appoint for his inspection;</a:t>
            </a:r>
            <a:endParaRPr lang="en-US" sz="3200" dirty="0"/>
          </a:p>
          <a:p>
            <a:pPr marL="742950" lvl="1" indent="-285750" algn="just">
              <a:buFont typeface="Arial" panose="020B0604020202020204" pitchFamily="34" charset="0"/>
              <a:buChar char="•"/>
            </a:pPr>
            <a:r>
              <a:rPr lang="en-US" sz="2000" dirty="0"/>
              <a:t>to put such questions or make such observations as he may consider necessary, to the person in charge   of the office and to call for such information as he may require for the preparation of any account or     report which it is his duty to prepare.</a:t>
            </a:r>
            <a:endParaRPr lang="en-US" sz="3200" dirty="0"/>
          </a:p>
          <a:p>
            <a:pPr algn="just"/>
            <a:r>
              <a:rPr lang="en-US" sz="2000" dirty="0"/>
              <a:t>The person in charge of any office or department, the accounts of which have to be inspected and audited by the Comptroller and Auditor-General, shall afford all facilities for such inspection and comply with requests for information in as complete a form as possible</a:t>
            </a:r>
            <a:endParaRPr lang="en-US" sz="4400" dirty="0"/>
          </a:p>
          <a:p>
            <a:pPr algn="just"/>
            <a:endParaRPr lang="en-US" sz="2800" dirty="0"/>
          </a:p>
          <a:p>
            <a:pPr algn="just"/>
            <a:endParaRPr lang="en-US" sz="2800" dirty="0"/>
          </a:p>
          <a:p>
            <a:pPr lvl="0" algn="just"/>
            <a:endParaRPr lang="en-US" sz="2800" dirty="0"/>
          </a:p>
          <a:p>
            <a:pPr algn="just"/>
            <a:r>
              <a:rPr lang="en-US" sz="2800" dirty="0"/>
              <a:t/>
            </a:r>
            <a:br>
              <a:rPr lang="en-US" sz="2800" dirty="0"/>
            </a:br>
            <a:endParaRPr lang="en-IN" sz="2800" dirty="0"/>
          </a:p>
        </p:txBody>
      </p:sp>
    </p:spTree>
    <p:extLst>
      <p:ext uri="{BB962C8B-B14F-4D97-AF65-F5344CB8AC3E}">
        <p14:creationId xmlns:p14="http://schemas.microsoft.com/office/powerpoint/2010/main" val="162775078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6200" y="76200"/>
            <a:ext cx="8915400" cy="6924973"/>
          </a:xfrm>
          <a:prstGeom prst="rect">
            <a:avLst/>
          </a:prstGeom>
        </p:spPr>
        <p:txBody>
          <a:bodyPr wrap="square">
            <a:spAutoFit/>
          </a:bodyPr>
          <a:lstStyle/>
          <a:p>
            <a:pPr lvl="0" algn="just"/>
            <a:r>
              <a:rPr lang="en-US" sz="1600" b="1" dirty="0" smtClean="0"/>
              <a:t>7: </a:t>
            </a:r>
            <a:r>
              <a:rPr lang="en-US" sz="1600" b="1" dirty="0" smtClean="0"/>
              <a:t> </a:t>
            </a:r>
            <a:r>
              <a:rPr lang="en-US" sz="2800" b="1" dirty="0"/>
              <a:t>Audit of Government companies and corporations</a:t>
            </a:r>
            <a:r>
              <a:rPr lang="en-US" sz="2800" dirty="0"/>
              <a:t>: The duties and powers of the Comptroller and Auditor- General in relation to the audit of the accounts of Government companies shall be performed and exercised by him in accordance with the provisions of the Companies Act, </a:t>
            </a:r>
            <a:r>
              <a:rPr lang="en-US" sz="2800" dirty="0" smtClean="0"/>
              <a:t>1956/2013</a:t>
            </a:r>
            <a:endParaRPr lang="en-US" sz="2800" dirty="0"/>
          </a:p>
          <a:p>
            <a:pPr algn="just"/>
            <a:r>
              <a:rPr lang="en-US" sz="2800" dirty="0"/>
              <a:t>The duties and powers of the Comptroller and Auditor-General in relation to the audit of the accounts of corporations (not being companies) established by or under law made by Parliament shall be performed and exercised by him in accordance with the provisions of the respective legislations.</a:t>
            </a:r>
          </a:p>
          <a:p>
            <a:pPr algn="just"/>
            <a:r>
              <a:rPr lang="en-US" sz="2800" dirty="0"/>
              <a:t/>
            </a:r>
            <a:br>
              <a:rPr lang="en-US" sz="2800" dirty="0"/>
            </a:br>
            <a:endParaRPr lang="en-US" sz="1600" dirty="0"/>
          </a:p>
          <a:p>
            <a:pPr algn="just"/>
            <a:endParaRPr lang="en-US" sz="1600" dirty="0"/>
          </a:p>
          <a:p>
            <a:pPr lvl="0" algn="just"/>
            <a:endParaRPr lang="en-US" sz="1600" dirty="0"/>
          </a:p>
          <a:p>
            <a:pPr algn="just"/>
            <a:r>
              <a:rPr lang="en-US" sz="1600" dirty="0"/>
              <a:t/>
            </a:r>
            <a:br>
              <a:rPr lang="en-US" sz="1600" dirty="0"/>
            </a:br>
            <a:endParaRPr lang="en-IN" sz="1600" dirty="0"/>
          </a:p>
        </p:txBody>
      </p:sp>
    </p:spTree>
    <p:extLst>
      <p:ext uri="{BB962C8B-B14F-4D97-AF65-F5344CB8AC3E}">
        <p14:creationId xmlns:p14="http://schemas.microsoft.com/office/powerpoint/2010/main" val="359071926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6200" y="76200"/>
            <a:ext cx="8915400" cy="7201972"/>
          </a:xfrm>
          <a:prstGeom prst="rect">
            <a:avLst/>
          </a:prstGeom>
        </p:spPr>
        <p:txBody>
          <a:bodyPr wrap="square">
            <a:spAutoFit/>
          </a:bodyPr>
          <a:lstStyle/>
          <a:p>
            <a:pPr lvl="0" algn="just"/>
            <a:r>
              <a:rPr lang="en-US" sz="2200" b="1" dirty="0"/>
              <a:t>8</a:t>
            </a:r>
            <a:r>
              <a:rPr lang="en-US" sz="2200" b="1" dirty="0" smtClean="0"/>
              <a:t>: </a:t>
            </a:r>
            <a:r>
              <a:rPr lang="en-US" sz="2200" b="1" dirty="0" smtClean="0"/>
              <a:t>Laying </a:t>
            </a:r>
            <a:r>
              <a:rPr lang="en-US" sz="2200" b="1" dirty="0"/>
              <a:t>of reports in relation to accounts of Government companies and corporations: </a:t>
            </a:r>
            <a:r>
              <a:rPr lang="en-US" sz="2200" dirty="0"/>
              <a:t>The reports of the Comptroller and Auditor-General, in relation to audit of accounts of a Government company or a corporation referred to in section 19, shall be submitted to the Government </a:t>
            </a:r>
            <a:endParaRPr lang="en-US" sz="2200" dirty="0" smtClean="0"/>
          </a:p>
          <a:p>
            <a:pPr lvl="0" algn="just"/>
            <a:r>
              <a:rPr lang="en-US" sz="2200" b="1" dirty="0"/>
              <a:t>9</a:t>
            </a:r>
            <a:r>
              <a:rPr lang="en-US" sz="2200" b="1" dirty="0" smtClean="0"/>
              <a:t>: </a:t>
            </a:r>
            <a:r>
              <a:rPr lang="en-US" sz="2200" b="1" dirty="0" smtClean="0"/>
              <a:t>Audit </a:t>
            </a:r>
            <a:r>
              <a:rPr lang="en-US" sz="2200" b="1" dirty="0"/>
              <a:t>of accounts of certain authorities or bodies</a:t>
            </a:r>
            <a:r>
              <a:rPr lang="en-US" sz="2200" dirty="0"/>
              <a:t>: Where the audit of the accounts of anybody or authority has  not  been  entrusted  to  the  Comptroller  and  Auditor-General  by  or  under  any  law  made  by  Parliament,  he shall, if requested so to do by the President, or the Governor of a State or the Administrator of a Union        territory having a Legislative Assembly,  as  the  case  may  be,  undertake  the  audit  of  the  accounts  of  such  body or authority on such terms and conditions as may be agreed upon between him and the concerned  Government and shall have, for the purposes of such audit, right of access  to the books and accounts of that      body or authority.  However,  no  such  request  shall  be  made  except  after  consultation  with  the  Comptroller  and Auditor-General.</a:t>
            </a:r>
          </a:p>
          <a:p>
            <a:pPr lvl="0" algn="just"/>
            <a:endParaRPr lang="en-US" sz="2200" dirty="0"/>
          </a:p>
          <a:p>
            <a:pPr algn="just"/>
            <a:endParaRPr lang="en-US" sz="2200" dirty="0"/>
          </a:p>
          <a:p>
            <a:pPr algn="just"/>
            <a:endParaRPr lang="en-US" sz="2200" dirty="0"/>
          </a:p>
          <a:p>
            <a:pPr lvl="0" algn="just"/>
            <a:endParaRPr lang="en-US" sz="2200" dirty="0"/>
          </a:p>
          <a:p>
            <a:pPr algn="just"/>
            <a:r>
              <a:rPr lang="en-US" sz="2200" dirty="0"/>
              <a:t/>
            </a:r>
            <a:br>
              <a:rPr lang="en-US" sz="2200" dirty="0"/>
            </a:br>
            <a:endParaRPr lang="en-IN" sz="2200" dirty="0"/>
          </a:p>
        </p:txBody>
      </p:sp>
    </p:spTree>
    <p:extLst>
      <p:ext uri="{BB962C8B-B14F-4D97-AF65-F5344CB8AC3E}">
        <p14:creationId xmlns:p14="http://schemas.microsoft.com/office/powerpoint/2010/main" val="41014358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6200" y="76200"/>
            <a:ext cx="8915400" cy="9294852"/>
          </a:xfrm>
          <a:prstGeom prst="rect">
            <a:avLst/>
          </a:prstGeom>
        </p:spPr>
        <p:txBody>
          <a:bodyPr wrap="square">
            <a:spAutoFit/>
          </a:bodyPr>
          <a:lstStyle/>
          <a:p>
            <a:pPr lvl="0" algn="just"/>
            <a:r>
              <a:rPr lang="en-US" sz="2300" b="1" dirty="0" smtClean="0"/>
              <a:t>(7) Public Accounts Committee( PAC)</a:t>
            </a:r>
          </a:p>
          <a:p>
            <a:pPr algn="just"/>
            <a:r>
              <a:rPr lang="en-US" sz="2300" dirty="0"/>
              <a:t>The Public Accounts Committee (P.A.C.) is a committee of selected members of Parliament, constituted by the Parliament of India.</a:t>
            </a:r>
          </a:p>
          <a:p>
            <a:pPr algn="just"/>
            <a:r>
              <a:rPr lang="en-US" sz="2300" dirty="0"/>
              <a:t>In the Indian parliamentary form of governance, the legislature has the power to ensure “that the appropriated money is spent economically, judiciously and for the purpose for which it was sanctioned”. Even though the Comptroller and Auditor General of India (C&amp;AG) is to audit the accounts of the government and to ensure the propriety of the money spent, yet its report is further examined by the special committee of the parliament, is known as Public Account Committee.</a:t>
            </a:r>
          </a:p>
          <a:p>
            <a:pPr algn="just"/>
            <a:r>
              <a:rPr lang="en-US" sz="2300" dirty="0"/>
              <a:t>The Committee entrusted with the responsibility of examining the accounts of the Government. The Government expenditures are thoroughly examined and ensured that the Parliamentary limits are not breached. It examines the report of Accounts of the union government submitted by the Comptroller and Auditor General of India (C&amp;AG), to the President for the purpose of auditing of the revenue and the expenditure of the Government of India. The Public Accounts Committee in India thus ensures Parliamentary control over government expenditure.</a:t>
            </a:r>
          </a:p>
          <a:p>
            <a:pPr lvl="0" algn="just"/>
            <a:endParaRPr lang="en-US" sz="2300" dirty="0"/>
          </a:p>
          <a:p>
            <a:pPr lvl="0" algn="just"/>
            <a:endParaRPr lang="en-US" sz="2300" dirty="0"/>
          </a:p>
          <a:p>
            <a:pPr algn="just"/>
            <a:endParaRPr lang="en-US" sz="2300" dirty="0"/>
          </a:p>
          <a:p>
            <a:pPr algn="just"/>
            <a:endParaRPr lang="en-US" sz="2300" dirty="0"/>
          </a:p>
          <a:p>
            <a:pPr lvl="0" algn="just"/>
            <a:endParaRPr lang="en-US" sz="2300" dirty="0"/>
          </a:p>
          <a:p>
            <a:pPr algn="just"/>
            <a:r>
              <a:rPr lang="en-US" sz="2300" dirty="0"/>
              <a:t/>
            </a:r>
            <a:br>
              <a:rPr lang="en-US" sz="2300" dirty="0"/>
            </a:br>
            <a:endParaRPr lang="en-IN" sz="2300" dirty="0"/>
          </a:p>
        </p:txBody>
      </p:sp>
    </p:spTree>
    <p:extLst>
      <p:ext uri="{BB962C8B-B14F-4D97-AF65-F5344CB8AC3E}">
        <p14:creationId xmlns:p14="http://schemas.microsoft.com/office/powerpoint/2010/main" val="362531790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6200" y="76200"/>
            <a:ext cx="8915400" cy="5170646"/>
          </a:xfrm>
          <a:prstGeom prst="rect">
            <a:avLst/>
          </a:prstGeom>
        </p:spPr>
        <p:txBody>
          <a:bodyPr wrap="square">
            <a:spAutoFit/>
          </a:bodyPr>
          <a:lstStyle/>
          <a:p>
            <a:pPr lvl="0" algn="just"/>
            <a:r>
              <a:rPr lang="en-US" sz="2400" dirty="0"/>
              <a:t>The Public Accounts Committee was first set up in India in 1921 </a:t>
            </a:r>
            <a:r>
              <a:rPr lang="en-US" sz="2400" dirty="0" smtClean="0"/>
              <a:t>.The </a:t>
            </a:r>
            <a:r>
              <a:rPr lang="en-US" sz="2400" dirty="0"/>
              <a:t>basic function of the committee had been to ensure that the expenditure had been incurred for the intended purposes      as </a:t>
            </a:r>
            <a:r>
              <a:rPr lang="en-US" sz="2400" dirty="0" err="1"/>
              <a:t>authorised</a:t>
            </a:r>
            <a:r>
              <a:rPr lang="en-US" sz="2400" dirty="0"/>
              <a:t> by the authority concerned. Presently, it is formed every year with a strength of not more than 22 members, out of which 15 members are from </a:t>
            </a:r>
            <a:r>
              <a:rPr lang="en-US" sz="2400" dirty="0" err="1"/>
              <a:t>Lok</a:t>
            </a:r>
            <a:r>
              <a:rPr lang="en-US" sz="2400" dirty="0"/>
              <a:t> Sabha (the lower house of the Parliament), and 7 members are  from </a:t>
            </a:r>
            <a:r>
              <a:rPr lang="en-US" sz="2400" dirty="0" err="1"/>
              <a:t>Rajya</a:t>
            </a:r>
            <a:r>
              <a:rPr lang="en-US" sz="2400" dirty="0"/>
              <a:t> Sabha (the upper house of the Parliament). The term of office of the members is one year.</a:t>
            </a:r>
            <a:endParaRPr lang="en-US" sz="2300" dirty="0"/>
          </a:p>
          <a:p>
            <a:pPr lvl="0" algn="just"/>
            <a:endParaRPr lang="en-US" sz="2300" dirty="0"/>
          </a:p>
          <a:p>
            <a:pPr algn="just"/>
            <a:endParaRPr lang="en-US" sz="2300" dirty="0"/>
          </a:p>
          <a:p>
            <a:pPr algn="just"/>
            <a:endParaRPr lang="en-US" sz="2300" dirty="0"/>
          </a:p>
          <a:p>
            <a:pPr lvl="0" algn="just"/>
            <a:endParaRPr lang="en-US" sz="2300" dirty="0"/>
          </a:p>
          <a:p>
            <a:pPr algn="just"/>
            <a:r>
              <a:rPr lang="en-US" sz="2300" dirty="0"/>
              <a:t/>
            </a:r>
            <a:br>
              <a:rPr lang="en-US" sz="2300" dirty="0"/>
            </a:br>
            <a:endParaRPr lang="en-IN" sz="2300" dirty="0"/>
          </a:p>
        </p:txBody>
      </p:sp>
    </p:spTree>
    <p:extLst>
      <p:ext uri="{BB962C8B-B14F-4D97-AF65-F5344CB8AC3E}">
        <p14:creationId xmlns:p14="http://schemas.microsoft.com/office/powerpoint/2010/main" val="417128317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6200" y="76200"/>
            <a:ext cx="8915400" cy="7001917"/>
          </a:xfrm>
          <a:prstGeom prst="rect">
            <a:avLst/>
          </a:prstGeom>
        </p:spPr>
        <p:txBody>
          <a:bodyPr wrap="square">
            <a:spAutoFit/>
          </a:bodyPr>
          <a:lstStyle/>
          <a:p>
            <a:pPr lvl="0" algn="just"/>
            <a:r>
              <a:rPr lang="en-US" sz="2400" b="1" dirty="0" smtClean="0"/>
              <a:t>Constitution of  Public Accounts committee( PAC)</a:t>
            </a:r>
          </a:p>
          <a:p>
            <a:r>
              <a:rPr lang="en-US" sz="2400" dirty="0"/>
              <a:t>The Committee consists of not more than 22 members comprising15 members elected by </a:t>
            </a:r>
            <a:r>
              <a:rPr lang="en-US" sz="2400" dirty="0" err="1"/>
              <a:t>Lok</a:t>
            </a:r>
            <a:r>
              <a:rPr lang="en-US" sz="2400" dirty="0"/>
              <a:t> Sabha every year from amongst its members according to the principle of proportional representation by means of single transferable vote, and not more than 7 members of Raj </a:t>
            </a:r>
            <a:r>
              <a:rPr lang="en-US" sz="2400" dirty="0" err="1"/>
              <a:t>ya</a:t>
            </a:r>
            <a:r>
              <a:rPr lang="en-US" sz="2400" dirty="0"/>
              <a:t> Sabha elected by that House in like manner are associated with the Committee. </a:t>
            </a:r>
            <a:r>
              <a:rPr lang="en-US" sz="2400" b="1" dirty="0"/>
              <a:t>Thus, the present P.A.C is a joint committee of the two Houses.</a:t>
            </a:r>
          </a:p>
          <a:p>
            <a:r>
              <a:rPr lang="en-US" sz="2400" dirty="0"/>
              <a:t>The Chairman is appointed by the Speaker of </a:t>
            </a:r>
            <a:r>
              <a:rPr lang="en-US" sz="2400" dirty="0" err="1"/>
              <a:t>Lok</a:t>
            </a:r>
            <a:r>
              <a:rPr lang="en-US" sz="2400" dirty="0"/>
              <a:t> Sabha from amongst its members of </a:t>
            </a:r>
            <a:r>
              <a:rPr lang="en-US" sz="2400" dirty="0" err="1"/>
              <a:t>Lok</a:t>
            </a:r>
            <a:r>
              <a:rPr lang="en-US" sz="2400" dirty="0"/>
              <a:t> Sabha. </a:t>
            </a:r>
            <a:endParaRPr lang="en-US" sz="2400" dirty="0" smtClean="0"/>
          </a:p>
          <a:p>
            <a:endParaRPr lang="en-US" sz="2400" dirty="0"/>
          </a:p>
          <a:p>
            <a:r>
              <a:rPr lang="en-US" sz="2400" dirty="0"/>
              <a:t/>
            </a:r>
            <a:br>
              <a:rPr lang="en-US" sz="2400" dirty="0"/>
            </a:br>
            <a:endParaRPr lang="en-US" sz="2300" dirty="0"/>
          </a:p>
          <a:p>
            <a:pPr lvl="0" algn="just"/>
            <a:endParaRPr lang="en-US" sz="2300" dirty="0"/>
          </a:p>
          <a:p>
            <a:pPr algn="just"/>
            <a:endParaRPr lang="en-US" sz="2300" dirty="0"/>
          </a:p>
          <a:p>
            <a:pPr algn="just"/>
            <a:endParaRPr lang="en-US" sz="2300" dirty="0"/>
          </a:p>
          <a:p>
            <a:pPr lvl="0" algn="just"/>
            <a:endParaRPr lang="en-US" sz="2300" dirty="0"/>
          </a:p>
          <a:p>
            <a:pPr algn="just"/>
            <a:r>
              <a:rPr lang="en-US" sz="2300" dirty="0"/>
              <a:t/>
            </a:r>
            <a:br>
              <a:rPr lang="en-US" sz="2300" dirty="0"/>
            </a:br>
            <a:endParaRPr lang="en-IN" sz="2300" dirty="0"/>
          </a:p>
        </p:txBody>
      </p:sp>
    </p:spTree>
    <p:extLst>
      <p:ext uri="{BB962C8B-B14F-4D97-AF65-F5344CB8AC3E}">
        <p14:creationId xmlns:p14="http://schemas.microsoft.com/office/powerpoint/2010/main" val="269936694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6200" y="76200"/>
            <a:ext cx="8915400" cy="5940088"/>
          </a:xfrm>
          <a:prstGeom prst="rect">
            <a:avLst/>
          </a:prstGeom>
        </p:spPr>
        <p:txBody>
          <a:bodyPr wrap="square">
            <a:spAutoFit/>
          </a:bodyPr>
          <a:lstStyle/>
          <a:p>
            <a:pPr algn="just"/>
            <a:r>
              <a:rPr lang="en-US" sz="2000" b="1" dirty="0"/>
              <a:t>Role of Public Accounts Committee (P.A.C</a:t>
            </a:r>
            <a:r>
              <a:rPr lang="en-US" sz="2000" b="1" dirty="0" smtClean="0"/>
              <a:t>)</a:t>
            </a:r>
          </a:p>
          <a:p>
            <a:pPr algn="just"/>
            <a:r>
              <a:rPr lang="en-US" sz="2000" dirty="0" smtClean="0"/>
              <a:t>(</a:t>
            </a:r>
            <a:r>
              <a:rPr lang="en-US" sz="2000" dirty="0" err="1" smtClean="0"/>
              <a:t>i</a:t>
            </a:r>
            <a:r>
              <a:rPr lang="en-US" sz="2000" dirty="0" smtClean="0"/>
              <a:t>) Role </a:t>
            </a:r>
            <a:r>
              <a:rPr lang="en-US" sz="2000" dirty="0"/>
              <a:t>regarding examination of the C&amp;AG report: </a:t>
            </a:r>
            <a:endParaRPr lang="en-US" sz="2000" dirty="0" smtClean="0"/>
          </a:p>
          <a:p>
            <a:pPr algn="just"/>
            <a:endParaRPr lang="en-US" sz="2000" dirty="0" smtClean="0"/>
          </a:p>
          <a:p>
            <a:pPr algn="just"/>
            <a:r>
              <a:rPr lang="en-US" sz="2000" dirty="0" smtClean="0"/>
              <a:t>(ii) Role </a:t>
            </a:r>
            <a:r>
              <a:rPr lang="en-US" sz="2000" dirty="0"/>
              <a:t>regarding unauthorized expenditures or excess </a:t>
            </a:r>
            <a:r>
              <a:rPr lang="en-US" sz="2000" dirty="0" smtClean="0"/>
              <a:t>expenditures</a:t>
            </a:r>
          </a:p>
          <a:p>
            <a:pPr algn="just"/>
            <a:endParaRPr lang="en-US" sz="2000" dirty="0"/>
          </a:p>
          <a:p>
            <a:pPr algn="just"/>
            <a:r>
              <a:rPr lang="en-US" sz="2000" dirty="0" smtClean="0"/>
              <a:t>(iii) </a:t>
            </a:r>
            <a:r>
              <a:rPr lang="en-US" sz="2000" dirty="0" err="1" smtClean="0"/>
              <a:t>Scrutinising</a:t>
            </a:r>
            <a:r>
              <a:rPr lang="en-US" sz="2000" dirty="0" smtClean="0"/>
              <a:t> </a:t>
            </a:r>
            <a:r>
              <a:rPr lang="en-US" sz="2000" dirty="0"/>
              <a:t>the working process of ministries and public corporations: In examining the accounts and audits of the  ministries  and  public  corporations,  the  Committee  gets  the  opportunity  to  scrutinize  the  process  of  their working. It points out the weakness and shortcomings of the administration of ministries  and  public  corporations Criticisms of the P.A.C. draw national attention. </a:t>
            </a:r>
          </a:p>
          <a:p>
            <a:pPr algn="just"/>
            <a:endParaRPr lang="en-US" sz="2000" dirty="0"/>
          </a:p>
          <a:p>
            <a:pPr algn="just"/>
            <a:r>
              <a:rPr lang="en-US" sz="2000" dirty="0"/>
              <a:t/>
            </a:r>
            <a:br>
              <a:rPr lang="en-US" sz="2000" dirty="0"/>
            </a:br>
            <a:endParaRPr lang="en-US" sz="2000" dirty="0"/>
          </a:p>
          <a:p>
            <a:pPr lvl="0" algn="just"/>
            <a:endParaRPr lang="en-US" sz="2000" dirty="0"/>
          </a:p>
          <a:p>
            <a:pPr algn="just"/>
            <a:endParaRPr lang="en-US" sz="2000" dirty="0"/>
          </a:p>
          <a:p>
            <a:pPr algn="just"/>
            <a:endParaRPr lang="en-US" sz="2000" dirty="0"/>
          </a:p>
          <a:p>
            <a:pPr lvl="0" algn="just"/>
            <a:endParaRPr lang="en-US" sz="2000" dirty="0"/>
          </a:p>
          <a:p>
            <a:pPr algn="just"/>
            <a:r>
              <a:rPr lang="en-US" sz="2000" dirty="0"/>
              <a:t/>
            </a:r>
            <a:br>
              <a:rPr lang="en-US" sz="2000" dirty="0"/>
            </a:br>
            <a:endParaRPr lang="en-IN" sz="2000" dirty="0"/>
          </a:p>
        </p:txBody>
      </p:sp>
    </p:spTree>
    <p:extLst>
      <p:ext uri="{BB962C8B-B14F-4D97-AF65-F5344CB8AC3E}">
        <p14:creationId xmlns:p14="http://schemas.microsoft.com/office/powerpoint/2010/main" val="158856825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6200" y="152400"/>
            <a:ext cx="8686800" cy="7294305"/>
          </a:xfrm>
          <a:prstGeom prst="rect">
            <a:avLst/>
          </a:prstGeom>
        </p:spPr>
        <p:txBody>
          <a:bodyPr wrap="square">
            <a:spAutoFit/>
          </a:bodyPr>
          <a:lstStyle/>
          <a:p>
            <a:pPr marL="742950" indent="-742950" algn="just">
              <a:buAutoNum type="arabicParenBoth"/>
            </a:pPr>
            <a:r>
              <a:rPr lang="en-US" sz="3600" b="1" dirty="0" smtClean="0"/>
              <a:t>Government Accounting-an overview\</a:t>
            </a:r>
          </a:p>
          <a:p>
            <a:pPr algn="just"/>
            <a:endParaRPr lang="en-US" sz="3600" b="1" dirty="0" smtClean="0"/>
          </a:p>
          <a:p>
            <a:pPr algn="just"/>
            <a:r>
              <a:rPr lang="en-US" sz="3600" dirty="0"/>
              <a:t>G</a:t>
            </a:r>
            <a:r>
              <a:rPr lang="en-US" sz="3600" smtClean="0"/>
              <a:t>overnment </a:t>
            </a:r>
            <a:r>
              <a:rPr lang="en-US" sz="3600" dirty="0" smtClean="0"/>
              <a:t>accounting may be defined as an accounting system used in government institution for the purpose of recording, classifying, summarizing and communicating the financial information regarding the collection and utilization of public funds and properties. It is concerned with keeping records of government revenues and their expenditure in different development and administrative works.</a:t>
            </a:r>
            <a:endParaRPr lang="en-IN" sz="3600" dirty="0" smtClean="0"/>
          </a:p>
          <a:p>
            <a:pPr algn="just"/>
            <a:endParaRPr lang="en-IN" sz="3600" dirty="0"/>
          </a:p>
        </p:txBody>
      </p:sp>
    </p:spTree>
    <p:extLst>
      <p:ext uri="{BB962C8B-B14F-4D97-AF65-F5344CB8AC3E}">
        <p14:creationId xmlns:p14="http://schemas.microsoft.com/office/powerpoint/2010/main" val="265489057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6200" y="76200"/>
            <a:ext cx="8915400" cy="8479244"/>
          </a:xfrm>
          <a:prstGeom prst="rect">
            <a:avLst/>
          </a:prstGeom>
        </p:spPr>
        <p:txBody>
          <a:bodyPr wrap="square">
            <a:spAutoFit/>
          </a:bodyPr>
          <a:lstStyle/>
          <a:p>
            <a:pPr algn="just"/>
            <a:r>
              <a:rPr lang="en-US" sz="2400" b="1" dirty="0" smtClean="0"/>
              <a:t>(8) Government Accounting </a:t>
            </a:r>
            <a:r>
              <a:rPr lang="en-US" sz="2400" b="1" dirty="0" smtClean="0"/>
              <a:t>Standard</a:t>
            </a:r>
          </a:p>
          <a:p>
            <a:pPr algn="just"/>
            <a:endParaRPr lang="en-US" sz="2400" b="1" dirty="0" smtClean="0"/>
          </a:p>
          <a:p>
            <a:pPr algn="just"/>
            <a:r>
              <a:rPr lang="en-US" sz="2400" dirty="0" smtClean="0"/>
              <a:t>Government Accounting Standard Advisory Board(GASAB)</a:t>
            </a:r>
          </a:p>
          <a:p>
            <a:pPr algn="just"/>
            <a:r>
              <a:rPr lang="en-US" sz="2400" dirty="0"/>
              <a:t>The GASAB, as a nodal advisory body in India, is taking similar action to formulate and improve standards of government accounting and financial reporting and enhance accountability mechanisms</a:t>
            </a:r>
            <a:r>
              <a:rPr lang="en-US" sz="2400" dirty="0" smtClean="0"/>
              <a:t>.</a:t>
            </a:r>
          </a:p>
          <a:p>
            <a:pPr algn="just"/>
            <a:r>
              <a:rPr lang="en-US" sz="2400" dirty="0"/>
              <a:t>The Government Accounting Standards Advisory Board (GASAB) was constituted by the Comptroller and Auditor General of India (C&amp;AG) with the support of Government of India through a notification dated August 12, 2002. </a:t>
            </a:r>
            <a:endParaRPr lang="en-US" sz="2400" dirty="0" smtClean="0"/>
          </a:p>
          <a:p>
            <a:pPr algn="just"/>
            <a:endParaRPr lang="en-US" sz="2400" dirty="0"/>
          </a:p>
          <a:p>
            <a:pPr algn="just"/>
            <a:endParaRPr lang="en-US" sz="2400" dirty="0"/>
          </a:p>
          <a:p>
            <a:pPr algn="just"/>
            <a:r>
              <a:rPr lang="en-US" sz="2400" dirty="0"/>
              <a:t/>
            </a:r>
            <a:br>
              <a:rPr lang="en-US" sz="2400" dirty="0"/>
            </a:br>
            <a:endParaRPr lang="en-US" sz="2400" dirty="0"/>
          </a:p>
          <a:p>
            <a:pPr algn="just"/>
            <a:endParaRPr lang="en-US" sz="2400" dirty="0"/>
          </a:p>
          <a:p>
            <a:pPr algn="just"/>
            <a:r>
              <a:rPr lang="en-US" sz="2400" dirty="0"/>
              <a:t/>
            </a:r>
            <a:br>
              <a:rPr lang="en-US" sz="2400" dirty="0"/>
            </a:br>
            <a:endParaRPr lang="en-US" sz="2300" dirty="0"/>
          </a:p>
          <a:p>
            <a:pPr lvl="0" algn="just"/>
            <a:endParaRPr lang="en-US" sz="2300" dirty="0"/>
          </a:p>
          <a:p>
            <a:pPr algn="just"/>
            <a:endParaRPr lang="en-US" sz="2300" dirty="0"/>
          </a:p>
          <a:p>
            <a:pPr algn="just"/>
            <a:endParaRPr lang="en-US" sz="2300" dirty="0"/>
          </a:p>
          <a:p>
            <a:pPr lvl="0" algn="just"/>
            <a:endParaRPr lang="en-US" sz="2300" dirty="0"/>
          </a:p>
          <a:p>
            <a:pPr algn="just"/>
            <a:r>
              <a:rPr lang="en-US" sz="2300" dirty="0"/>
              <a:t/>
            </a:r>
            <a:br>
              <a:rPr lang="en-US" sz="2300" dirty="0"/>
            </a:br>
            <a:endParaRPr lang="en-IN" sz="2300" dirty="0"/>
          </a:p>
        </p:txBody>
      </p:sp>
    </p:spTree>
    <p:extLst>
      <p:ext uri="{BB962C8B-B14F-4D97-AF65-F5344CB8AC3E}">
        <p14:creationId xmlns:p14="http://schemas.microsoft.com/office/powerpoint/2010/main" val="381784870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6200" y="76200"/>
            <a:ext cx="8915400" cy="9033242"/>
          </a:xfrm>
          <a:prstGeom prst="rect">
            <a:avLst/>
          </a:prstGeom>
        </p:spPr>
        <p:txBody>
          <a:bodyPr wrap="square">
            <a:spAutoFit/>
          </a:bodyPr>
          <a:lstStyle/>
          <a:p>
            <a:r>
              <a:rPr lang="en-US" sz="2000" b="1" dirty="0"/>
              <a:t>Structure of GASAB</a:t>
            </a:r>
          </a:p>
          <a:p>
            <a:pPr lvl="0"/>
            <a:r>
              <a:rPr lang="en-US" sz="2000" dirty="0" smtClean="0"/>
              <a:t>(</a:t>
            </a:r>
            <a:r>
              <a:rPr lang="en-US" sz="2000" dirty="0" err="1" smtClean="0"/>
              <a:t>i</a:t>
            </a:r>
            <a:r>
              <a:rPr lang="en-US" sz="2000" dirty="0" smtClean="0"/>
              <a:t>) Deputy </a:t>
            </a:r>
            <a:r>
              <a:rPr lang="en-US" sz="2000" dirty="0"/>
              <a:t>Comptroller and Auditor General (Government Accounts) as Chairperson</a:t>
            </a:r>
          </a:p>
          <a:p>
            <a:pPr lvl="0"/>
            <a:r>
              <a:rPr lang="en-US" sz="2000" dirty="0" smtClean="0"/>
              <a:t>(ii) Financial </a:t>
            </a:r>
            <a:r>
              <a:rPr lang="en-US" sz="2000" dirty="0"/>
              <a:t>Commissioner, Railways</a:t>
            </a:r>
          </a:p>
          <a:p>
            <a:pPr lvl="0"/>
            <a:r>
              <a:rPr lang="en-US" sz="2000" dirty="0" smtClean="0"/>
              <a:t>(iii) Member </a:t>
            </a:r>
            <a:r>
              <a:rPr lang="en-US" sz="2000" dirty="0"/>
              <a:t>(Finance) Telecom Commission, Department of Telecom</a:t>
            </a:r>
          </a:p>
          <a:p>
            <a:pPr lvl="0"/>
            <a:r>
              <a:rPr lang="en-US" sz="2000" dirty="0" smtClean="0"/>
              <a:t>(iv)Secretary</a:t>
            </a:r>
            <a:r>
              <a:rPr lang="en-US" sz="2000" dirty="0"/>
              <a:t>, Department of Post</a:t>
            </a:r>
          </a:p>
          <a:p>
            <a:pPr lvl="0"/>
            <a:r>
              <a:rPr lang="en-US" sz="2000" dirty="0" smtClean="0"/>
              <a:t>(v) Controller </a:t>
            </a:r>
            <a:r>
              <a:rPr lang="en-US" sz="2000" dirty="0"/>
              <a:t>General of </a:t>
            </a:r>
            <a:r>
              <a:rPr lang="en-US" sz="2000" dirty="0" err="1"/>
              <a:t>Defence</a:t>
            </a:r>
            <a:r>
              <a:rPr lang="en-US" sz="2000" dirty="0"/>
              <a:t> Accounts</a:t>
            </a:r>
          </a:p>
          <a:p>
            <a:pPr lvl="0"/>
            <a:r>
              <a:rPr lang="en-US" sz="2000" dirty="0" smtClean="0"/>
              <a:t>(vi) Controller </a:t>
            </a:r>
            <a:r>
              <a:rPr lang="en-US" sz="2000" dirty="0"/>
              <a:t>General of Accounts</a:t>
            </a:r>
          </a:p>
          <a:p>
            <a:pPr lvl="0"/>
            <a:r>
              <a:rPr lang="en-US" sz="2000" dirty="0" smtClean="0"/>
              <a:t>(vii) Additional </a:t>
            </a:r>
            <a:r>
              <a:rPr lang="en-US" sz="2000" dirty="0"/>
              <a:t>/ Joint Secretary (Budget), Ministry of Finance, Government of India</a:t>
            </a:r>
          </a:p>
          <a:p>
            <a:pPr lvl="0"/>
            <a:r>
              <a:rPr lang="en-US" sz="2000" dirty="0" smtClean="0"/>
              <a:t>(viii) Deputy </a:t>
            </a:r>
            <a:r>
              <a:rPr lang="en-US" sz="2000" dirty="0"/>
              <a:t>Governor, Reserve Bank of India, or his nominee </a:t>
            </a:r>
            <a:endParaRPr lang="en-US" sz="2000" dirty="0" smtClean="0"/>
          </a:p>
          <a:p>
            <a:pPr lvl="0"/>
            <a:r>
              <a:rPr lang="en-US" sz="2000" dirty="0" smtClean="0"/>
              <a:t>(ix to xii)) </a:t>
            </a:r>
            <a:r>
              <a:rPr lang="en-US" sz="2000" dirty="0"/>
              <a:t>Principal Secretary (Finance) of four States, by rotation</a:t>
            </a:r>
          </a:p>
          <a:p>
            <a:pPr lvl="0"/>
            <a:r>
              <a:rPr lang="en-US" sz="2000" dirty="0" smtClean="0"/>
              <a:t>(xiii) Director </a:t>
            </a:r>
            <a:r>
              <a:rPr lang="en-US" sz="2000" dirty="0"/>
              <a:t>General, National Council of Applied Economic Research(NCAER), New Delhi</a:t>
            </a:r>
          </a:p>
          <a:p>
            <a:pPr lvl="0"/>
            <a:r>
              <a:rPr lang="en-US" sz="2000" dirty="0" smtClean="0"/>
              <a:t>(xiv)President</a:t>
            </a:r>
            <a:r>
              <a:rPr lang="en-US" sz="2000" dirty="0"/>
              <a:t>, Institute of Chartered Accountants of India (ICAI), or his nominee</a:t>
            </a:r>
          </a:p>
          <a:p>
            <a:pPr lvl="0"/>
            <a:r>
              <a:rPr lang="en-US" sz="2000" dirty="0" smtClean="0"/>
              <a:t>(xv)President</a:t>
            </a:r>
            <a:r>
              <a:rPr lang="en-US" sz="2000" dirty="0"/>
              <a:t>, Institute of </a:t>
            </a:r>
            <a:r>
              <a:rPr lang="en-US" sz="2000" dirty="0" smtClean="0"/>
              <a:t>Cost </a:t>
            </a:r>
            <a:r>
              <a:rPr lang="en-US" sz="2000" dirty="0"/>
              <a:t>Accountants of India, or his nominee</a:t>
            </a:r>
          </a:p>
          <a:p>
            <a:pPr lvl="0"/>
            <a:r>
              <a:rPr lang="en-US" sz="2000" dirty="0" smtClean="0"/>
              <a:t>(xvi)Principal </a:t>
            </a:r>
            <a:r>
              <a:rPr lang="en-US" sz="2000" dirty="0"/>
              <a:t>Director in GASAB, as Member secretary.</a:t>
            </a:r>
          </a:p>
          <a:p>
            <a:endParaRPr lang="en-US" sz="2000" dirty="0"/>
          </a:p>
          <a:p>
            <a:endParaRPr lang="en-US" sz="2000" dirty="0"/>
          </a:p>
          <a:p>
            <a:r>
              <a:rPr lang="en-US" sz="2000" dirty="0"/>
              <a:t/>
            </a:r>
            <a:br>
              <a:rPr lang="en-US" sz="2000" dirty="0"/>
            </a:br>
            <a:endParaRPr lang="en-US" sz="2000" dirty="0"/>
          </a:p>
          <a:p>
            <a:endParaRPr lang="en-US" sz="2000" dirty="0"/>
          </a:p>
          <a:p>
            <a:r>
              <a:rPr lang="en-US" sz="2000" dirty="0"/>
              <a:t/>
            </a:r>
            <a:br>
              <a:rPr lang="en-US" sz="2000" dirty="0"/>
            </a:br>
            <a:endParaRPr lang="en-US" sz="2000" dirty="0"/>
          </a:p>
          <a:p>
            <a:pPr lvl="0" algn="just"/>
            <a:endParaRPr lang="en-US" sz="2000" dirty="0"/>
          </a:p>
          <a:p>
            <a:pPr algn="just"/>
            <a:endParaRPr lang="en-US" sz="2000" dirty="0"/>
          </a:p>
          <a:p>
            <a:pPr algn="just"/>
            <a:endParaRPr lang="en-US" sz="2000" dirty="0"/>
          </a:p>
          <a:p>
            <a:pPr lvl="0" algn="just"/>
            <a:endParaRPr lang="en-US" sz="2000" dirty="0"/>
          </a:p>
          <a:p>
            <a:pPr algn="just"/>
            <a:r>
              <a:rPr lang="en-US" sz="2000" dirty="0"/>
              <a:t/>
            </a:r>
            <a:br>
              <a:rPr lang="en-US" sz="2000" dirty="0"/>
            </a:br>
            <a:endParaRPr lang="en-IN" sz="2000" dirty="0"/>
          </a:p>
        </p:txBody>
      </p:sp>
    </p:spTree>
    <p:extLst>
      <p:ext uri="{BB962C8B-B14F-4D97-AF65-F5344CB8AC3E}">
        <p14:creationId xmlns:p14="http://schemas.microsoft.com/office/powerpoint/2010/main" val="115014708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6200" y="76200"/>
            <a:ext cx="8915400" cy="8402300"/>
          </a:xfrm>
          <a:prstGeom prst="rect">
            <a:avLst/>
          </a:prstGeom>
        </p:spPr>
        <p:txBody>
          <a:bodyPr wrap="square">
            <a:spAutoFit/>
          </a:bodyPr>
          <a:lstStyle/>
          <a:p>
            <a:r>
              <a:rPr lang="en-US" sz="2000" b="1" dirty="0"/>
              <a:t>Responsibilities of GASAB</a:t>
            </a:r>
          </a:p>
          <a:p>
            <a:r>
              <a:rPr lang="en-US" sz="2000" dirty="0"/>
              <a:t>GASAB, inter alia, has the following responsibilities:</a:t>
            </a:r>
          </a:p>
          <a:p>
            <a:pPr marL="342900" lvl="0" indent="-342900">
              <a:buFont typeface="Arial" panose="020B0604020202020204" pitchFamily="34" charset="0"/>
              <a:buChar char="•"/>
            </a:pPr>
            <a:r>
              <a:rPr lang="en-US" sz="2000" dirty="0"/>
              <a:t>To formulate and improve standard of Government accounting and financial reporting in order to enhance accountability mechanisms.</a:t>
            </a:r>
          </a:p>
          <a:p>
            <a:pPr marL="342900" lvl="0" indent="-342900">
              <a:buFont typeface="Arial" panose="020B0604020202020204" pitchFamily="34" charset="0"/>
              <a:buChar char="•"/>
            </a:pPr>
            <a:r>
              <a:rPr lang="en-US" sz="2000" dirty="0"/>
              <a:t>To formulate and propose standards that improve the usefulness of financial reports based on the needs of the users.</a:t>
            </a:r>
          </a:p>
          <a:p>
            <a:pPr marL="342900" lvl="0" indent="-342900">
              <a:buFont typeface="Arial" panose="020B0604020202020204" pitchFamily="34" charset="0"/>
              <a:buChar char="•"/>
            </a:pPr>
            <a:r>
              <a:rPr lang="en-US" sz="2000" dirty="0"/>
              <a:t>To keep the standards current and reflect change in the Governmental environment.</a:t>
            </a:r>
          </a:p>
          <a:p>
            <a:pPr marL="342900" lvl="0" indent="-342900">
              <a:buFont typeface="Arial" panose="020B0604020202020204" pitchFamily="34" charset="0"/>
              <a:buChar char="•"/>
            </a:pPr>
            <a:r>
              <a:rPr lang="en-US" sz="2000" dirty="0"/>
              <a:t>To provide guidance on implementation of standards.</a:t>
            </a:r>
          </a:p>
          <a:p>
            <a:pPr marL="342900" lvl="0" indent="-342900">
              <a:buFont typeface="Arial" panose="020B0604020202020204" pitchFamily="34" charset="0"/>
              <a:buChar char="•"/>
            </a:pPr>
            <a:r>
              <a:rPr lang="en-US" sz="2000" dirty="0"/>
              <a:t>To consider significant areas of accounting and financial reporting that can be improved through the standard setting process.</a:t>
            </a:r>
          </a:p>
          <a:p>
            <a:pPr marL="342900" lvl="0" indent="-342900">
              <a:buFont typeface="Arial" panose="020B0604020202020204" pitchFamily="34" charset="0"/>
              <a:buChar char="•"/>
            </a:pPr>
            <a:r>
              <a:rPr lang="en-US" sz="2000" dirty="0"/>
              <a:t>To improve the common understanding of the nature and purpose of information contained in the financial reports.</a:t>
            </a:r>
          </a:p>
          <a:p>
            <a:r>
              <a:rPr lang="en-US" sz="2000" dirty="0"/>
              <a:t/>
            </a:r>
            <a:br>
              <a:rPr lang="en-US" sz="2000" dirty="0"/>
            </a:br>
            <a:endParaRPr lang="en-US" sz="2000" dirty="0"/>
          </a:p>
          <a:p>
            <a:endParaRPr lang="en-US" sz="2000" dirty="0"/>
          </a:p>
          <a:p>
            <a:r>
              <a:rPr lang="en-US" sz="2000" dirty="0"/>
              <a:t/>
            </a:r>
            <a:br>
              <a:rPr lang="en-US" sz="2000" dirty="0"/>
            </a:br>
            <a:endParaRPr lang="en-US" sz="2000" dirty="0"/>
          </a:p>
          <a:p>
            <a:endParaRPr lang="en-US" sz="2000" dirty="0"/>
          </a:p>
          <a:p>
            <a:r>
              <a:rPr lang="en-US" sz="2000" dirty="0"/>
              <a:t/>
            </a:r>
            <a:br>
              <a:rPr lang="en-US" sz="2000" dirty="0"/>
            </a:br>
            <a:endParaRPr lang="en-US" sz="2000" dirty="0"/>
          </a:p>
          <a:p>
            <a:pPr lvl="0" algn="just"/>
            <a:endParaRPr lang="en-US" sz="2000" dirty="0"/>
          </a:p>
          <a:p>
            <a:pPr algn="just"/>
            <a:endParaRPr lang="en-US" sz="2000" dirty="0"/>
          </a:p>
          <a:p>
            <a:pPr algn="just"/>
            <a:endParaRPr lang="en-US" sz="2000" dirty="0"/>
          </a:p>
          <a:p>
            <a:pPr lvl="0" algn="just"/>
            <a:endParaRPr lang="en-US" sz="2000" dirty="0"/>
          </a:p>
          <a:p>
            <a:pPr algn="just"/>
            <a:r>
              <a:rPr lang="en-US" sz="2000" dirty="0"/>
              <a:t/>
            </a:r>
            <a:br>
              <a:rPr lang="en-US" sz="2000" dirty="0"/>
            </a:br>
            <a:endParaRPr lang="en-IN" sz="2000" dirty="0"/>
          </a:p>
        </p:txBody>
      </p:sp>
    </p:spTree>
    <p:extLst>
      <p:ext uri="{BB962C8B-B14F-4D97-AF65-F5344CB8AC3E}">
        <p14:creationId xmlns:p14="http://schemas.microsoft.com/office/powerpoint/2010/main" val="383492352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6200" y="76200"/>
            <a:ext cx="8915400" cy="12895838"/>
          </a:xfrm>
          <a:prstGeom prst="rect">
            <a:avLst/>
          </a:prstGeom>
        </p:spPr>
        <p:txBody>
          <a:bodyPr wrap="square">
            <a:spAutoFit/>
          </a:bodyPr>
          <a:lstStyle/>
          <a:p>
            <a:pPr algn="just"/>
            <a:r>
              <a:rPr lang="en-US" sz="3200" b="1" dirty="0" smtClean="0"/>
              <a:t>Government Accounting Standards issued by GASAB</a:t>
            </a:r>
          </a:p>
          <a:p>
            <a:pPr algn="just"/>
            <a:r>
              <a:rPr lang="en-US" sz="3200" dirty="0"/>
              <a:t>The mission of the Government Accounting Standards Advisory Board (GASAB) is to formulate and recommend Indian Government Accounting Standards (IGASs) for cash system of accounting and Indian Government Financial Reporting Standards (IGFRS) for accrual system of accounting, with a view to improving standards of Governmental accounting and financial reporting which will enhance the quality of decision-making and public accountability.</a:t>
            </a:r>
          </a:p>
          <a:p>
            <a:pPr algn="just"/>
            <a:endParaRPr lang="en-US" sz="3200" dirty="0"/>
          </a:p>
          <a:p>
            <a:pPr algn="just"/>
            <a:r>
              <a:rPr lang="en-US" sz="3200" dirty="0"/>
              <a:t/>
            </a:r>
            <a:br>
              <a:rPr lang="en-US" sz="3200" dirty="0"/>
            </a:br>
            <a:endParaRPr lang="en-US" sz="3200" dirty="0"/>
          </a:p>
          <a:p>
            <a:pPr algn="just"/>
            <a:endParaRPr lang="en-US" sz="3200" dirty="0"/>
          </a:p>
          <a:p>
            <a:pPr algn="just"/>
            <a:r>
              <a:rPr lang="en-US" sz="3200" dirty="0"/>
              <a:t/>
            </a:r>
            <a:br>
              <a:rPr lang="en-US" sz="3200" dirty="0"/>
            </a:br>
            <a:endParaRPr lang="en-US" sz="3200" dirty="0"/>
          </a:p>
          <a:p>
            <a:pPr algn="just"/>
            <a:endParaRPr lang="en-US" sz="3200" dirty="0"/>
          </a:p>
          <a:p>
            <a:pPr algn="just"/>
            <a:r>
              <a:rPr lang="en-US" sz="3200" dirty="0"/>
              <a:t/>
            </a:r>
            <a:br>
              <a:rPr lang="en-US" sz="3200" dirty="0"/>
            </a:br>
            <a:endParaRPr lang="en-US" sz="3200" dirty="0"/>
          </a:p>
          <a:p>
            <a:pPr lvl="0" algn="just"/>
            <a:endParaRPr lang="en-US" sz="3200" dirty="0"/>
          </a:p>
          <a:p>
            <a:pPr algn="just"/>
            <a:endParaRPr lang="en-US" sz="3200" dirty="0"/>
          </a:p>
          <a:p>
            <a:pPr algn="just"/>
            <a:endParaRPr lang="en-US" sz="3200" dirty="0"/>
          </a:p>
          <a:p>
            <a:pPr lvl="0" algn="just"/>
            <a:endParaRPr lang="en-US" sz="3200" dirty="0"/>
          </a:p>
          <a:p>
            <a:pPr algn="just"/>
            <a:r>
              <a:rPr lang="en-US" sz="3200" dirty="0"/>
              <a:t/>
            </a:r>
            <a:br>
              <a:rPr lang="en-US" sz="3200" dirty="0"/>
            </a:br>
            <a:endParaRPr lang="en-IN" sz="3200" dirty="0"/>
          </a:p>
        </p:txBody>
      </p:sp>
    </p:spTree>
    <p:extLst>
      <p:ext uri="{BB962C8B-B14F-4D97-AF65-F5344CB8AC3E}">
        <p14:creationId xmlns:p14="http://schemas.microsoft.com/office/powerpoint/2010/main" val="213549730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6200" y="76200"/>
            <a:ext cx="8915400" cy="12280285"/>
          </a:xfrm>
          <a:prstGeom prst="rect">
            <a:avLst/>
          </a:prstGeom>
        </p:spPr>
        <p:txBody>
          <a:bodyPr wrap="square">
            <a:spAutoFit/>
          </a:bodyPr>
          <a:lstStyle/>
          <a:p>
            <a:pPr algn="just"/>
            <a:r>
              <a:rPr lang="en-US" sz="2400" b="1" dirty="0" smtClean="0"/>
              <a:t>Indian Government Accounting Standards (IGAS)</a:t>
            </a:r>
          </a:p>
          <a:p>
            <a:pPr algn="just"/>
            <a:r>
              <a:rPr lang="en-US" sz="2400" dirty="0"/>
              <a:t>The Indian Government Accounting Standards (IGAS), formulated by the Government Accounting Standards Advisory Board (GASAB) and notified by the Ministry of Finance, Government of India are:</a:t>
            </a:r>
          </a:p>
          <a:p>
            <a:pPr lvl="0" algn="just"/>
            <a:r>
              <a:rPr lang="en-US" sz="2400" dirty="0"/>
              <a:t>Guarantees given by Governments: Disclosure Requirements (IGAS 1);</a:t>
            </a:r>
          </a:p>
          <a:p>
            <a:pPr lvl="0" algn="just"/>
            <a:r>
              <a:rPr lang="en-US" sz="2400" dirty="0"/>
              <a:t>Accounting and Classification of Grants-in-aid (IGAS 2)</a:t>
            </a:r>
          </a:p>
          <a:p>
            <a:pPr lvl="0" algn="just"/>
            <a:r>
              <a:rPr lang="en-US" sz="2400" dirty="0"/>
              <a:t>Loans and Advances made by Governments (IGAS 3)</a:t>
            </a:r>
          </a:p>
          <a:p>
            <a:pPr algn="just"/>
            <a:endParaRPr lang="en-US" sz="2400" dirty="0" smtClean="0"/>
          </a:p>
          <a:p>
            <a:pPr algn="just"/>
            <a:r>
              <a:rPr lang="en-US" sz="2400" dirty="0"/>
              <a:t>The Indian Government Accounting Standards (IGAS), approved by the Government Accounting Standards Advisory Board (GASAB) and under consideration of Government of India, are:</a:t>
            </a:r>
          </a:p>
          <a:p>
            <a:pPr lvl="0" algn="just"/>
            <a:r>
              <a:rPr lang="en-US" sz="2400" dirty="0"/>
              <a:t>Foreign Currency Transactions and Loss/Gain by Exchange Rate Variations (IGAS 7);</a:t>
            </a:r>
          </a:p>
          <a:p>
            <a:pPr lvl="0" algn="just"/>
            <a:r>
              <a:rPr lang="en-US" sz="2400" dirty="0"/>
              <a:t>Government Investments in Equity (IGAS 9);</a:t>
            </a:r>
          </a:p>
          <a:p>
            <a:pPr lvl="0" algn="just"/>
            <a:r>
              <a:rPr lang="en-US" sz="2400" dirty="0"/>
              <a:t>Public Debt and Other Liabilities of Governments: Disclosure Requirement (IGAS 10).</a:t>
            </a:r>
          </a:p>
          <a:p>
            <a:pPr algn="just"/>
            <a:r>
              <a:rPr lang="en-US" sz="2400" dirty="0"/>
              <a:t> </a:t>
            </a:r>
          </a:p>
          <a:p>
            <a:pPr algn="just"/>
            <a:endParaRPr lang="en-US" sz="2400" dirty="0"/>
          </a:p>
          <a:p>
            <a:pPr algn="just"/>
            <a:endParaRPr lang="en-US" sz="2400" dirty="0"/>
          </a:p>
          <a:p>
            <a:pPr algn="just"/>
            <a:r>
              <a:rPr lang="en-US" sz="2400" dirty="0"/>
              <a:t/>
            </a:r>
            <a:br>
              <a:rPr lang="en-US" sz="2400" dirty="0"/>
            </a:br>
            <a:endParaRPr lang="en-US" sz="2400" dirty="0"/>
          </a:p>
          <a:p>
            <a:pPr algn="just"/>
            <a:endParaRPr lang="en-US" sz="2400" dirty="0"/>
          </a:p>
          <a:p>
            <a:pPr algn="just"/>
            <a:r>
              <a:rPr lang="en-US" sz="2400" dirty="0"/>
              <a:t/>
            </a:r>
            <a:br>
              <a:rPr lang="en-US" sz="2400" dirty="0"/>
            </a:br>
            <a:endParaRPr lang="en-US" sz="2400" dirty="0"/>
          </a:p>
          <a:p>
            <a:pPr algn="just"/>
            <a:endParaRPr lang="en-US" sz="2400" dirty="0"/>
          </a:p>
          <a:p>
            <a:pPr algn="just"/>
            <a:r>
              <a:rPr lang="en-US" sz="2400" dirty="0"/>
              <a:t/>
            </a:r>
            <a:br>
              <a:rPr lang="en-US" sz="2400" dirty="0"/>
            </a:br>
            <a:endParaRPr lang="en-US" sz="2400" dirty="0"/>
          </a:p>
          <a:p>
            <a:pPr lvl="0" algn="just"/>
            <a:endParaRPr lang="en-US" sz="2400" dirty="0"/>
          </a:p>
          <a:p>
            <a:pPr algn="just"/>
            <a:endParaRPr lang="en-US" sz="2400" dirty="0"/>
          </a:p>
          <a:p>
            <a:pPr algn="just"/>
            <a:endParaRPr lang="en-US" sz="2400" dirty="0"/>
          </a:p>
          <a:p>
            <a:pPr lvl="0" algn="just"/>
            <a:endParaRPr lang="en-US" sz="2400" dirty="0"/>
          </a:p>
          <a:p>
            <a:pPr algn="just"/>
            <a:r>
              <a:rPr lang="en-US" sz="2400" dirty="0"/>
              <a:t/>
            </a:r>
            <a:br>
              <a:rPr lang="en-US" sz="2400" dirty="0"/>
            </a:br>
            <a:endParaRPr lang="en-IN" sz="2400" dirty="0"/>
          </a:p>
        </p:txBody>
      </p:sp>
    </p:spTree>
    <p:extLst>
      <p:ext uri="{BB962C8B-B14F-4D97-AF65-F5344CB8AC3E}">
        <p14:creationId xmlns:p14="http://schemas.microsoft.com/office/powerpoint/2010/main" val="355844662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6200" y="76200"/>
            <a:ext cx="8915400" cy="13449836"/>
          </a:xfrm>
          <a:prstGeom prst="rect">
            <a:avLst/>
          </a:prstGeom>
        </p:spPr>
        <p:txBody>
          <a:bodyPr wrap="square">
            <a:spAutoFit/>
          </a:bodyPr>
          <a:lstStyle/>
          <a:p>
            <a:pPr algn="just"/>
            <a:r>
              <a:rPr lang="en-US" sz="2800" b="1" dirty="0" smtClean="0"/>
              <a:t>Indian Government Accounting Standard 1</a:t>
            </a:r>
          </a:p>
          <a:p>
            <a:pPr algn="just"/>
            <a:r>
              <a:rPr lang="en-US" sz="2800" b="1" dirty="0" smtClean="0"/>
              <a:t>Guarantees given by Government : Disclosure Requirements</a:t>
            </a:r>
          </a:p>
          <a:p>
            <a:pPr algn="just"/>
            <a:r>
              <a:rPr lang="en-US" sz="2800" dirty="0"/>
              <a:t>Guarantees are also given by the Union Government</a:t>
            </a:r>
          </a:p>
          <a:p>
            <a:pPr lvl="0" algn="just"/>
            <a:r>
              <a:rPr lang="en-US" sz="2800" dirty="0"/>
              <a:t>for payment of interest on borrowings, repayment of share capital;</a:t>
            </a:r>
          </a:p>
          <a:p>
            <a:pPr lvl="0" algn="just"/>
            <a:r>
              <a:rPr lang="en-US" sz="2800" dirty="0"/>
              <a:t>payment of minimum annual dividend; and</a:t>
            </a:r>
          </a:p>
          <a:p>
            <a:pPr lvl="0" algn="just"/>
            <a:r>
              <a:rPr lang="en-US" sz="2800" dirty="0"/>
              <a:t>payment against agreements for supplies of materials and </a:t>
            </a:r>
            <a:r>
              <a:rPr lang="en-US" sz="2800" dirty="0" err="1"/>
              <a:t>equipments</a:t>
            </a:r>
            <a:r>
              <a:rPr lang="en-US" sz="2800" dirty="0"/>
              <a:t> on credit basis on behalf of the State Governments, Union territories, local bodies, railways, Government companies or corporations, joint stock companies, financial institutions, port trusts, electricity boards and co-operative institutions.</a:t>
            </a:r>
          </a:p>
          <a:p>
            <a:pPr algn="just"/>
            <a:endParaRPr lang="en-US" sz="2800" dirty="0"/>
          </a:p>
          <a:p>
            <a:pPr algn="just"/>
            <a:r>
              <a:rPr lang="en-US" sz="2800" dirty="0"/>
              <a:t> </a:t>
            </a:r>
          </a:p>
          <a:p>
            <a:pPr algn="just"/>
            <a:endParaRPr lang="en-US" sz="2800" dirty="0"/>
          </a:p>
          <a:p>
            <a:pPr algn="just"/>
            <a:endParaRPr lang="en-US" sz="2800" dirty="0"/>
          </a:p>
          <a:p>
            <a:pPr algn="just"/>
            <a:r>
              <a:rPr lang="en-US" sz="2800" dirty="0"/>
              <a:t/>
            </a:r>
            <a:br>
              <a:rPr lang="en-US" sz="2800" dirty="0"/>
            </a:br>
            <a:endParaRPr lang="en-US" sz="2800" dirty="0"/>
          </a:p>
          <a:p>
            <a:pPr algn="just"/>
            <a:endParaRPr lang="en-US" sz="2800" dirty="0"/>
          </a:p>
          <a:p>
            <a:pPr algn="just"/>
            <a:r>
              <a:rPr lang="en-US" sz="2800" dirty="0"/>
              <a:t/>
            </a:r>
            <a:br>
              <a:rPr lang="en-US" sz="2800" dirty="0"/>
            </a:br>
            <a:endParaRPr lang="en-US" sz="2800" dirty="0"/>
          </a:p>
          <a:p>
            <a:pPr algn="just"/>
            <a:endParaRPr lang="en-US" sz="2800" dirty="0"/>
          </a:p>
          <a:p>
            <a:pPr algn="just"/>
            <a:r>
              <a:rPr lang="en-US" sz="2800" dirty="0"/>
              <a:t/>
            </a:r>
            <a:br>
              <a:rPr lang="en-US" sz="2800" dirty="0"/>
            </a:br>
            <a:endParaRPr lang="en-US" sz="2800" dirty="0"/>
          </a:p>
          <a:p>
            <a:pPr lvl="0" algn="just"/>
            <a:endParaRPr lang="en-US" sz="2800" dirty="0"/>
          </a:p>
          <a:p>
            <a:pPr algn="just"/>
            <a:endParaRPr lang="en-US" sz="2800" dirty="0"/>
          </a:p>
          <a:p>
            <a:pPr algn="just"/>
            <a:endParaRPr lang="en-US" sz="2800" dirty="0"/>
          </a:p>
          <a:p>
            <a:pPr lvl="0" algn="just"/>
            <a:endParaRPr lang="en-US" sz="2800" dirty="0"/>
          </a:p>
          <a:p>
            <a:pPr algn="just"/>
            <a:r>
              <a:rPr lang="en-US" sz="2800" dirty="0"/>
              <a:t/>
            </a:r>
            <a:br>
              <a:rPr lang="en-US" sz="2800" dirty="0"/>
            </a:br>
            <a:endParaRPr lang="en-IN" sz="2800" dirty="0"/>
          </a:p>
        </p:txBody>
      </p:sp>
    </p:spTree>
    <p:extLst>
      <p:ext uri="{BB962C8B-B14F-4D97-AF65-F5344CB8AC3E}">
        <p14:creationId xmlns:p14="http://schemas.microsoft.com/office/powerpoint/2010/main" val="322425105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6200" y="76200"/>
            <a:ext cx="8915400" cy="11726287"/>
          </a:xfrm>
          <a:prstGeom prst="rect">
            <a:avLst/>
          </a:prstGeom>
        </p:spPr>
        <p:txBody>
          <a:bodyPr wrap="square">
            <a:spAutoFit/>
          </a:bodyPr>
          <a:lstStyle/>
          <a:p>
            <a:pPr algn="just"/>
            <a:r>
              <a:rPr lang="en-US" sz="2800" dirty="0"/>
              <a:t>Guarantees are also given by the Union Government to the Reserve Bank of India, other banks and financial</a:t>
            </a:r>
          </a:p>
          <a:p>
            <a:pPr algn="just"/>
            <a:r>
              <a:rPr lang="en-US" sz="2800" dirty="0"/>
              <a:t>institutions:</a:t>
            </a:r>
          </a:p>
          <a:p>
            <a:pPr lvl="0" algn="just"/>
            <a:r>
              <a:rPr lang="en-US" sz="2800" dirty="0"/>
              <a:t>for repayment of principal and payment of interest;</a:t>
            </a:r>
          </a:p>
          <a:p>
            <a:pPr lvl="0" algn="just"/>
            <a:r>
              <a:rPr lang="en-US" sz="2800" dirty="0"/>
              <a:t>cash credit facility;</a:t>
            </a:r>
          </a:p>
          <a:p>
            <a:pPr lvl="0" algn="just"/>
            <a:r>
              <a:rPr lang="en-US" sz="2800" dirty="0"/>
              <a:t>financing seasonal agricultural operations; and</a:t>
            </a:r>
          </a:p>
          <a:p>
            <a:pPr lvl="0" algn="just"/>
            <a:r>
              <a:rPr lang="en-US" sz="2800" dirty="0"/>
              <a:t>for providing working capital in respect of companies, corporations, co-operative societies and co-operative banks.</a:t>
            </a:r>
          </a:p>
          <a:p>
            <a:pPr algn="just"/>
            <a:r>
              <a:rPr lang="en-US" sz="2800" dirty="0"/>
              <a:t/>
            </a:r>
            <a:br>
              <a:rPr lang="en-US" sz="2800" dirty="0"/>
            </a:br>
            <a:endParaRPr lang="en-US" sz="2800" dirty="0"/>
          </a:p>
          <a:p>
            <a:pPr algn="just"/>
            <a:r>
              <a:rPr lang="en-US" sz="2800" dirty="0"/>
              <a:t> </a:t>
            </a:r>
          </a:p>
          <a:p>
            <a:pPr algn="just"/>
            <a:endParaRPr lang="en-US" sz="2800" dirty="0"/>
          </a:p>
          <a:p>
            <a:pPr algn="just"/>
            <a:endParaRPr lang="en-US" sz="2800" dirty="0"/>
          </a:p>
          <a:p>
            <a:pPr algn="just"/>
            <a:r>
              <a:rPr lang="en-US" sz="2800" dirty="0"/>
              <a:t/>
            </a:r>
            <a:br>
              <a:rPr lang="en-US" sz="2800" dirty="0"/>
            </a:br>
            <a:endParaRPr lang="en-US" sz="2800" dirty="0"/>
          </a:p>
          <a:p>
            <a:pPr algn="just"/>
            <a:endParaRPr lang="en-US" sz="2800" dirty="0"/>
          </a:p>
          <a:p>
            <a:pPr algn="just"/>
            <a:r>
              <a:rPr lang="en-US" sz="2800" dirty="0"/>
              <a:t/>
            </a:r>
            <a:br>
              <a:rPr lang="en-US" sz="2800" dirty="0"/>
            </a:br>
            <a:endParaRPr lang="en-US" sz="2800" dirty="0"/>
          </a:p>
          <a:p>
            <a:pPr algn="just"/>
            <a:endParaRPr lang="en-US" sz="2800" dirty="0"/>
          </a:p>
          <a:p>
            <a:pPr algn="just"/>
            <a:r>
              <a:rPr lang="en-US" sz="2800" dirty="0"/>
              <a:t/>
            </a:r>
            <a:br>
              <a:rPr lang="en-US" sz="2800" dirty="0"/>
            </a:br>
            <a:endParaRPr lang="en-US" sz="2800" dirty="0"/>
          </a:p>
          <a:p>
            <a:pPr lvl="0" algn="just"/>
            <a:endParaRPr lang="en-US" sz="2800" dirty="0"/>
          </a:p>
          <a:p>
            <a:pPr algn="just"/>
            <a:endParaRPr lang="en-US" sz="2800" dirty="0"/>
          </a:p>
          <a:p>
            <a:pPr algn="just"/>
            <a:endParaRPr lang="en-US" sz="2800" dirty="0"/>
          </a:p>
          <a:p>
            <a:pPr lvl="0" algn="just"/>
            <a:endParaRPr lang="en-US" sz="2800" dirty="0"/>
          </a:p>
          <a:p>
            <a:pPr algn="just"/>
            <a:r>
              <a:rPr lang="en-US" sz="2800" dirty="0"/>
              <a:t/>
            </a:r>
            <a:br>
              <a:rPr lang="en-US" sz="2800" dirty="0"/>
            </a:br>
            <a:endParaRPr lang="en-IN" sz="2800" dirty="0"/>
          </a:p>
        </p:txBody>
      </p:sp>
    </p:spTree>
    <p:extLst>
      <p:ext uri="{BB962C8B-B14F-4D97-AF65-F5344CB8AC3E}">
        <p14:creationId xmlns:p14="http://schemas.microsoft.com/office/powerpoint/2010/main" val="16481477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6200" y="76200"/>
            <a:ext cx="8915400" cy="13388280"/>
          </a:xfrm>
          <a:prstGeom prst="rect">
            <a:avLst/>
          </a:prstGeom>
        </p:spPr>
        <p:txBody>
          <a:bodyPr wrap="square">
            <a:spAutoFit/>
          </a:bodyPr>
          <a:lstStyle/>
          <a:p>
            <a:pPr algn="just"/>
            <a:r>
              <a:rPr lang="en-US" sz="2400" dirty="0"/>
              <a:t>Further, guarantees are also given in pursuance of agreements entered into by the Union Government with international financial institutions, foreign lending agencies, foreign Governments, contractors and consultants towards repayment of principal, payment of interest and payment of commitment charges on loans.</a:t>
            </a:r>
          </a:p>
          <a:p>
            <a:pPr algn="just"/>
            <a:r>
              <a:rPr lang="en-US" sz="2400" dirty="0"/>
              <a:t>The Union Government also gives performance guarantees for fulfillment of contracts or projects awarded to Indian companies in foreign countries as well as foreign companies in foreign countries besides counter-guarantees to banks in consideration of the banks having issued letters of credit to foreign suppliers for supplies or services rendered by them on credit basis in </a:t>
            </a:r>
            <a:r>
              <a:rPr lang="en-US" sz="2400" dirty="0" err="1"/>
              <a:t>favour</a:t>
            </a:r>
            <a:r>
              <a:rPr lang="en-US" sz="2400" dirty="0"/>
              <a:t> of companies or corporations.</a:t>
            </a:r>
          </a:p>
          <a:p>
            <a:pPr algn="just"/>
            <a:r>
              <a:rPr lang="en-US" sz="2400" dirty="0"/>
              <a:t>Furthermore, guarantees are given by the Union Government to railways, and electricity boards for due and punctual payment of dues and freight charges by the companies and corporations.</a:t>
            </a:r>
          </a:p>
          <a:p>
            <a:pPr algn="just"/>
            <a:r>
              <a:rPr lang="en-US" sz="2400" dirty="0"/>
              <a:t>Similarly, guarantees are also given by the State Governments and Union Territory Governments (with legislature).</a:t>
            </a:r>
          </a:p>
          <a:p>
            <a:pPr algn="just"/>
            <a:r>
              <a:rPr lang="en-US" sz="2400" dirty="0"/>
              <a:t/>
            </a:r>
            <a:br>
              <a:rPr lang="en-US" sz="2400" dirty="0"/>
            </a:br>
            <a:endParaRPr lang="en-US" sz="2400" dirty="0"/>
          </a:p>
          <a:p>
            <a:pPr algn="just"/>
            <a:r>
              <a:rPr lang="en-US" sz="2400" dirty="0"/>
              <a:t> </a:t>
            </a:r>
          </a:p>
          <a:p>
            <a:pPr algn="just"/>
            <a:endParaRPr lang="en-US" sz="2400" dirty="0"/>
          </a:p>
          <a:p>
            <a:pPr algn="just"/>
            <a:endParaRPr lang="en-US" sz="2400" dirty="0"/>
          </a:p>
          <a:p>
            <a:pPr algn="just"/>
            <a:r>
              <a:rPr lang="en-US" sz="2400" dirty="0"/>
              <a:t/>
            </a:r>
            <a:br>
              <a:rPr lang="en-US" sz="2400" dirty="0"/>
            </a:br>
            <a:endParaRPr lang="en-US" sz="2400" dirty="0"/>
          </a:p>
          <a:p>
            <a:pPr algn="just"/>
            <a:endParaRPr lang="en-US" sz="2400" dirty="0"/>
          </a:p>
          <a:p>
            <a:pPr algn="just"/>
            <a:r>
              <a:rPr lang="en-US" sz="2400" dirty="0"/>
              <a:t/>
            </a:r>
            <a:br>
              <a:rPr lang="en-US" sz="2400" dirty="0"/>
            </a:br>
            <a:endParaRPr lang="en-US" sz="2400" dirty="0"/>
          </a:p>
          <a:p>
            <a:pPr algn="just"/>
            <a:endParaRPr lang="en-US" sz="2400" dirty="0"/>
          </a:p>
          <a:p>
            <a:pPr algn="just"/>
            <a:r>
              <a:rPr lang="en-US" sz="2400" dirty="0"/>
              <a:t/>
            </a:r>
            <a:br>
              <a:rPr lang="en-US" sz="2400" dirty="0"/>
            </a:br>
            <a:endParaRPr lang="en-US" sz="2400" dirty="0"/>
          </a:p>
          <a:p>
            <a:pPr lvl="0" algn="just"/>
            <a:endParaRPr lang="en-US" sz="2400" dirty="0"/>
          </a:p>
          <a:p>
            <a:pPr algn="just"/>
            <a:endParaRPr lang="en-US" sz="2400" dirty="0"/>
          </a:p>
          <a:p>
            <a:pPr algn="just"/>
            <a:endParaRPr lang="en-US" sz="2400" dirty="0"/>
          </a:p>
          <a:p>
            <a:pPr lvl="0" algn="just"/>
            <a:endParaRPr lang="en-US" sz="2400" dirty="0"/>
          </a:p>
          <a:p>
            <a:pPr algn="just"/>
            <a:r>
              <a:rPr lang="en-US" sz="2400" dirty="0"/>
              <a:t/>
            </a:r>
            <a:br>
              <a:rPr lang="en-US" sz="2400" dirty="0"/>
            </a:br>
            <a:endParaRPr lang="en-IN" sz="2400" dirty="0"/>
          </a:p>
        </p:txBody>
      </p:sp>
    </p:spTree>
    <p:extLst>
      <p:ext uri="{BB962C8B-B14F-4D97-AF65-F5344CB8AC3E}">
        <p14:creationId xmlns:p14="http://schemas.microsoft.com/office/powerpoint/2010/main" val="209977226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6200" y="76200"/>
            <a:ext cx="8915400" cy="13018949"/>
          </a:xfrm>
          <a:prstGeom prst="rect">
            <a:avLst/>
          </a:prstGeom>
        </p:spPr>
        <p:txBody>
          <a:bodyPr wrap="square">
            <a:spAutoFit/>
          </a:bodyPr>
          <a:lstStyle/>
          <a:p>
            <a:pPr algn="just"/>
            <a:r>
              <a:rPr lang="en-US" sz="2400" dirty="0"/>
              <a:t>As the statutory corporations, Government companies, co-operative institutions, financial institutions, autonomous bodies and authorities are distinct legal entities, they are responsible for their debts. Their financial obligations may be guaranteed by a Government and thus the Government has a commitment to see that these are fulfilled.</a:t>
            </a:r>
          </a:p>
          <a:p>
            <a:pPr algn="just"/>
            <a:r>
              <a:rPr lang="en-US" sz="2400" dirty="0"/>
              <a:t>When these entities borrow directly from the market, it reduces a Government’s budgetary support to them    and the magnitude of a Government’s borrowings. However, it adds to the level of Guarantees given by the Governments. In consideration of the Guarantees given by the Governments, the beneficiary entities are required to pay guarantee commission or fee to the Governments. The Guarantees have an important economic influence and result in transactions or other economic flows when the relevant event or conditions actually occur. Thus, Guarantees normally constitute contingent liability of the Governments.</a:t>
            </a:r>
          </a:p>
          <a:p>
            <a:pPr algn="just"/>
            <a:r>
              <a:rPr lang="en-US" sz="2400" dirty="0"/>
              <a:t> </a:t>
            </a:r>
          </a:p>
          <a:p>
            <a:pPr algn="just"/>
            <a:r>
              <a:rPr lang="en-US" sz="2400" dirty="0"/>
              <a:t/>
            </a:r>
            <a:br>
              <a:rPr lang="en-US" sz="2400" dirty="0"/>
            </a:br>
            <a:endParaRPr lang="en-US" sz="2400" dirty="0"/>
          </a:p>
          <a:p>
            <a:pPr algn="just"/>
            <a:r>
              <a:rPr lang="en-US" sz="2400" dirty="0"/>
              <a:t> </a:t>
            </a:r>
          </a:p>
          <a:p>
            <a:pPr algn="just"/>
            <a:endParaRPr lang="en-US" sz="2400" dirty="0"/>
          </a:p>
          <a:p>
            <a:pPr algn="just"/>
            <a:endParaRPr lang="en-US" sz="2400" dirty="0"/>
          </a:p>
          <a:p>
            <a:pPr algn="just"/>
            <a:r>
              <a:rPr lang="en-US" sz="2400" dirty="0"/>
              <a:t/>
            </a:r>
            <a:br>
              <a:rPr lang="en-US" sz="2400" dirty="0"/>
            </a:br>
            <a:endParaRPr lang="en-US" sz="2400" dirty="0"/>
          </a:p>
          <a:p>
            <a:pPr algn="just"/>
            <a:endParaRPr lang="en-US" sz="2400" dirty="0"/>
          </a:p>
          <a:p>
            <a:pPr algn="just"/>
            <a:r>
              <a:rPr lang="en-US" sz="2400" dirty="0"/>
              <a:t/>
            </a:r>
            <a:br>
              <a:rPr lang="en-US" sz="2400" dirty="0"/>
            </a:br>
            <a:endParaRPr lang="en-US" sz="2400" dirty="0"/>
          </a:p>
          <a:p>
            <a:pPr algn="just"/>
            <a:endParaRPr lang="en-US" sz="2400" dirty="0"/>
          </a:p>
          <a:p>
            <a:pPr algn="just"/>
            <a:r>
              <a:rPr lang="en-US" sz="2400" dirty="0"/>
              <a:t/>
            </a:r>
            <a:br>
              <a:rPr lang="en-US" sz="2400" dirty="0"/>
            </a:br>
            <a:endParaRPr lang="en-US" sz="2400" dirty="0"/>
          </a:p>
          <a:p>
            <a:pPr lvl="0" algn="just"/>
            <a:endParaRPr lang="en-US" sz="2400" dirty="0"/>
          </a:p>
          <a:p>
            <a:pPr algn="just"/>
            <a:endParaRPr lang="en-US" sz="2400" dirty="0"/>
          </a:p>
          <a:p>
            <a:pPr algn="just"/>
            <a:endParaRPr lang="en-US" sz="2400" dirty="0"/>
          </a:p>
          <a:p>
            <a:pPr lvl="0" algn="just"/>
            <a:endParaRPr lang="en-US" sz="2400" dirty="0"/>
          </a:p>
          <a:p>
            <a:pPr algn="just"/>
            <a:r>
              <a:rPr lang="en-US" sz="2400" dirty="0"/>
              <a:t/>
            </a:r>
            <a:br>
              <a:rPr lang="en-US" sz="2400" dirty="0"/>
            </a:br>
            <a:endParaRPr lang="en-IN" sz="2400" dirty="0"/>
          </a:p>
        </p:txBody>
      </p:sp>
    </p:spTree>
    <p:extLst>
      <p:ext uri="{BB962C8B-B14F-4D97-AF65-F5344CB8AC3E}">
        <p14:creationId xmlns:p14="http://schemas.microsoft.com/office/powerpoint/2010/main" val="630687"/>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6200" y="76200"/>
            <a:ext cx="8915400" cy="14311610"/>
          </a:xfrm>
          <a:prstGeom prst="rect">
            <a:avLst/>
          </a:prstGeom>
        </p:spPr>
        <p:txBody>
          <a:bodyPr wrap="square">
            <a:spAutoFit/>
          </a:bodyPr>
          <a:lstStyle/>
          <a:p>
            <a:pPr algn="just"/>
            <a:r>
              <a:rPr lang="en-US" sz="2800" b="1" dirty="0"/>
              <a:t>Disclosure:</a:t>
            </a:r>
          </a:p>
          <a:p>
            <a:pPr algn="just"/>
            <a:r>
              <a:rPr lang="en-US" sz="2800" dirty="0"/>
              <a:t>The Financial Statements of the Union Government, the State Governments and the Union Territory Governments (with legislature) shall disclose the following:</a:t>
            </a:r>
          </a:p>
          <a:p>
            <a:pPr lvl="0" algn="just"/>
            <a:r>
              <a:rPr lang="en-US" sz="2800" dirty="0"/>
              <a:t>maximum amount for which Guarantees have been given during the year, additions and deletions (other than invoked during the year) as well as Guarantees outstanding at the beginning and end of the year;</a:t>
            </a:r>
          </a:p>
          <a:p>
            <a:pPr lvl="0" algn="just"/>
            <a:r>
              <a:rPr lang="en-US" sz="2800" dirty="0"/>
              <a:t>amount of Guarantees invoked and discharged or not discharged during the year:</a:t>
            </a:r>
          </a:p>
          <a:p>
            <a:pPr lvl="0" algn="just"/>
            <a:r>
              <a:rPr lang="en-US" sz="2800" dirty="0"/>
              <a:t>details of Guarantee commission or fee and its </a:t>
            </a:r>
            <a:r>
              <a:rPr lang="en-US" sz="2800" dirty="0" err="1"/>
              <a:t>realisation</a:t>
            </a:r>
            <a:r>
              <a:rPr lang="en-US" sz="2800" dirty="0"/>
              <a:t>; and</a:t>
            </a:r>
          </a:p>
          <a:p>
            <a:pPr lvl="0" algn="just"/>
            <a:r>
              <a:rPr lang="en-US" sz="2800" dirty="0"/>
              <a:t>other material details.</a:t>
            </a:r>
          </a:p>
          <a:p>
            <a:pPr algn="just"/>
            <a:r>
              <a:rPr lang="en-US" sz="2800" dirty="0"/>
              <a:t> </a:t>
            </a:r>
          </a:p>
          <a:p>
            <a:pPr algn="just"/>
            <a:r>
              <a:rPr lang="en-US" sz="2800" dirty="0"/>
              <a:t/>
            </a:r>
            <a:br>
              <a:rPr lang="en-US" sz="2800" dirty="0"/>
            </a:br>
            <a:endParaRPr lang="en-US" sz="2800" dirty="0"/>
          </a:p>
          <a:p>
            <a:pPr algn="just"/>
            <a:r>
              <a:rPr lang="en-US" sz="2800" dirty="0"/>
              <a:t> </a:t>
            </a:r>
          </a:p>
          <a:p>
            <a:pPr algn="just"/>
            <a:endParaRPr lang="en-US" sz="2800" dirty="0"/>
          </a:p>
          <a:p>
            <a:pPr algn="just"/>
            <a:endParaRPr lang="en-US" sz="2800" dirty="0"/>
          </a:p>
          <a:p>
            <a:pPr algn="just"/>
            <a:r>
              <a:rPr lang="en-US" sz="2800" dirty="0"/>
              <a:t/>
            </a:r>
            <a:br>
              <a:rPr lang="en-US" sz="2800" dirty="0"/>
            </a:br>
            <a:endParaRPr lang="en-US" sz="2800" dirty="0"/>
          </a:p>
          <a:p>
            <a:pPr algn="just"/>
            <a:endParaRPr lang="en-US" sz="2800" dirty="0"/>
          </a:p>
          <a:p>
            <a:pPr algn="just"/>
            <a:r>
              <a:rPr lang="en-US" sz="2800" dirty="0"/>
              <a:t/>
            </a:r>
            <a:br>
              <a:rPr lang="en-US" sz="2800" dirty="0"/>
            </a:br>
            <a:endParaRPr lang="en-US" sz="2800" dirty="0"/>
          </a:p>
          <a:p>
            <a:pPr algn="just"/>
            <a:endParaRPr lang="en-US" sz="2800" dirty="0"/>
          </a:p>
          <a:p>
            <a:pPr algn="just"/>
            <a:r>
              <a:rPr lang="en-US" sz="2800" dirty="0"/>
              <a:t/>
            </a:r>
            <a:br>
              <a:rPr lang="en-US" sz="2800" dirty="0"/>
            </a:br>
            <a:endParaRPr lang="en-US" sz="2800" dirty="0"/>
          </a:p>
          <a:p>
            <a:pPr lvl="0" algn="just"/>
            <a:endParaRPr lang="en-US" sz="2800" dirty="0"/>
          </a:p>
          <a:p>
            <a:pPr algn="just"/>
            <a:endParaRPr lang="en-US" sz="2800" dirty="0"/>
          </a:p>
          <a:p>
            <a:pPr algn="just"/>
            <a:endParaRPr lang="en-US" sz="2800" dirty="0"/>
          </a:p>
          <a:p>
            <a:pPr lvl="0" algn="just"/>
            <a:endParaRPr lang="en-US" sz="2800" dirty="0"/>
          </a:p>
          <a:p>
            <a:pPr algn="just"/>
            <a:r>
              <a:rPr lang="en-US" sz="2800" dirty="0"/>
              <a:t/>
            </a:r>
            <a:br>
              <a:rPr lang="en-US" sz="2800" dirty="0"/>
            </a:br>
            <a:endParaRPr lang="en-IN" sz="2800" dirty="0"/>
          </a:p>
        </p:txBody>
      </p:sp>
    </p:spTree>
    <p:extLst>
      <p:ext uri="{BB962C8B-B14F-4D97-AF65-F5344CB8AC3E}">
        <p14:creationId xmlns:p14="http://schemas.microsoft.com/office/powerpoint/2010/main" val="426045831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6200" y="152400"/>
            <a:ext cx="8686800" cy="6740307"/>
          </a:xfrm>
          <a:prstGeom prst="rect">
            <a:avLst/>
          </a:prstGeom>
        </p:spPr>
        <p:txBody>
          <a:bodyPr wrap="square">
            <a:spAutoFit/>
          </a:bodyPr>
          <a:lstStyle/>
          <a:p>
            <a:pPr algn="just"/>
            <a:r>
              <a:rPr lang="en-US" sz="2400" b="1" dirty="0" smtClean="0"/>
              <a:t>(2) Features of Government Accounting</a:t>
            </a:r>
          </a:p>
          <a:p>
            <a:pPr marL="514350" indent="-514350" algn="just">
              <a:buAutoNum type="romanLcParenBoth"/>
            </a:pPr>
            <a:r>
              <a:rPr lang="en-US" sz="2400" b="1" dirty="0" smtClean="0"/>
              <a:t>Reporting </a:t>
            </a:r>
            <a:r>
              <a:rPr lang="en-US" sz="2400" b="1" dirty="0"/>
              <a:t>of </a:t>
            </a:r>
            <a:r>
              <a:rPr lang="en-US" sz="2400" b="1" dirty="0" smtClean="0"/>
              <a:t>utilization </a:t>
            </a:r>
            <a:r>
              <a:rPr lang="en-US" sz="2400" b="1" dirty="0"/>
              <a:t>of public funds: </a:t>
            </a:r>
            <a:r>
              <a:rPr lang="en-US" sz="2400" dirty="0"/>
              <a:t>The government and its institutions are public institution whose main objective is to provide services to the society and also to maintain law and order in the country. So, the accounting system used by such institutions has to reveal how public funds and properties have been used     for that purpose. It is to be noted that government accounting is not done for revealing any profit and loss</a:t>
            </a:r>
            <a:r>
              <a:rPr lang="en-US" sz="2400" dirty="0" smtClean="0"/>
              <a:t>.</a:t>
            </a:r>
          </a:p>
          <a:p>
            <a:pPr marL="514350" indent="-514350" algn="just">
              <a:buFontTx/>
              <a:buAutoNum type="romanLcParenBoth"/>
            </a:pPr>
            <a:r>
              <a:rPr lang="en-US" sz="2400" b="1" dirty="0"/>
              <a:t>Government Regulations: </a:t>
            </a:r>
            <a:r>
              <a:rPr lang="en-US" sz="2400" dirty="0"/>
              <a:t>Government accounting is maintained according to government rules and regulations. </a:t>
            </a:r>
            <a:endParaRPr lang="en-US" sz="2400" dirty="0" smtClean="0"/>
          </a:p>
          <a:p>
            <a:pPr marL="514350" indent="-514350" algn="just">
              <a:buFontTx/>
              <a:buAutoNum type="romanLcParenBoth"/>
            </a:pPr>
            <a:r>
              <a:rPr lang="en-US" sz="2400" b="1" dirty="0"/>
              <a:t>Double Entry System: </a:t>
            </a:r>
            <a:r>
              <a:rPr lang="en-US" sz="2400" dirty="0"/>
              <a:t>Government accounting is based on the principles and assumptions of double entry system of book keeping system. Accordingly, every financial </a:t>
            </a:r>
            <a:r>
              <a:rPr lang="en-US" sz="2400" dirty="0" err="1"/>
              <a:t>transactionentered</a:t>
            </a:r>
            <a:r>
              <a:rPr lang="en-US" sz="2400" dirty="0"/>
              <a:t> into by a government/ government office/ institution are recorded showing their double effects. It implies that for each government financial transaction one aspect of the transaction is debited and the other aspect is credited.</a:t>
            </a:r>
          </a:p>
          <a:p>
            <a:pPr algn="just"/>
            <a:endParaRPr lang="en-US" sz="2400" b="1" dirty="0" smtClean="0"/>
          </a:p>
        </p:txBody>
      </p:sp>
    </p:spTree>
    <p:extLst>
      <p:ext uri="{BB962C8B-B14F-4D97-AF65-F5344CB8AC3E}">
        <p14:creationId xmlns:p14="http://schemas.microsoft.com/office/powerpoint/2010/main" val="346182115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6200" y="76200"/>
            <a:ext cx="8915400" cy="13757612"/>
          </a:xfrm>
          <a:prstGeom prst="rect">
            <a:avLst/>
          </a:prstGeom>
        </p:spPr>
        <p:txBody>
          <a:bodyPr wrap="square">
            <a:spAutoFit/>
          </a:bodyPr>
          <a:lstStyle/>
          <a:p>
            <a:pPr algn="just"/>
            <a:r>
              <a:rPr lang="en-US" sz="2400" dirty="0"/>
              <a:t>The Financial Statements of the Union Government, the State Governments and the Governments of Union Territories (with legislature) shall disclose in the notes the following details concerning class or sector of Guarantees:</a:t>
            </a:r>
          </a:p>
          <a:p>
            <a:pPr lvl="0" algn="just"/>
            <a:r>
              <a:rPr lang="en-US" sz="2400" dirty="0"/>
              <a:t>limit, if any, fixed within which the Government may give Guarantee;</a:t>
            </a:r>
          </a:p>
          <a:p>
            <a:pPr lvl="0" algn="just"/>
            <a:r>
              <a:rPr lang="en-US" sz="2400" dirty="0"/>
              <a:t>whether Guarantee Redemption or Reserve Fund exists and its details including disclosure of balance available in the Fund at the beginning of the year, any payments made and balance at the end of the year;</a:t>
            </a:r>
          </a:p>
          <a:p>
            <a:pPr lvl="0" algn="just"/>
            <a:r>
              <a:rPr lang="en-US" sz="2400" dirty="0"/>
              <a:t>details of subsisting external foreign currency guarantees in terms of Indian rupees on the date of Financial Statements;</a:t>
            </a:r>
          </a:p>
          <a:p>
            <a:pPr lvl="0" algn="just"/>
            <a:r>
              <a:rPr lang="en-US" sz="2400" dirty="0"/>
              <a:t>details concerning Automatic Debit Mechanism and Structured Payment Arrangement, if any;</a:t>
            </a:r>
          </a:p>
          <a:p>
            <a:pPr lvl="0" algn="just"/>
            <a:r>
              <a:rPr lang="en-US" sz="2400" dirty="0"/>
              <a:t>whether the budget documents of the Government contain details of Guarantees:</a:t>
            </a:r>
          </a:p>
          <a:p>
            <a:pPr lvl="0" algn="just"/>
            <a:r>
              <a:rPr lang="en-US" sz="2400" dirty="0"/>
              <a:t>details of the tracking unit or designated authority for Guarantees in the Government; and</a:t>
            </a:r>
          </a:p>
          <a:p>
            <a:pPr lvl="0" algn="just"/>
            <a:r>
              <a:rPr lang="en-US" sz="2400" dirty="0"/>
              <a:t>other material details.</a:t>
            </a:r>
          </a:p>
          <a:p>
            <a:pPr algn="just"/>
            <a:r>
              <a:rPr lang="en-US" sz="2400" dirty="0"/>
              <a:t> </a:t>
            </a:r>
          </a:p>
          <a:p>
            <a:pPr algn="just"/>
            <a:r>
              <a:rPr lang="en-US" sz="2400" dirty="0"/>
              <a:t/>
            </a:r>
            <a:br>
              <a:rPr lang="en-US" sz="2400" dirty="0"/>
            </a:br>
            <a:endParaRPr lang="en-US" sz="2400" dirty="0"/>
          </a:p>
          <a:p>
            <a:pPr algn="just"/>
            <a:r>
              <a:rPr lang="en-US" sz="2400" dirty="0"/>
              <a:t> </a:t>
            </a:r>
          </a:p>
          <a:p>
            <a:pPr algn="just"/>
            <a:endParaRPr lang="en-US" sz="2400" dirty="0"/>
          </a:p>
          <a:p>
            <a:pPr algn="just"/>
            <a:endParaRPr lang="en-US" sz="2400" dirty="0"/>
          </a:p>
          <a:p>
            <a:pPr algn="just"/>
            <a:r>
              <a:rPr lang="en-US" sz="2400" dirty="0"/>
              <a:t/>
            </a:r>
            <a:br>
              <a:rPr lang="en-US" sz="2400" dirty="0"/>
            </a:br>
            <a:endParaRPr lang="en-US" sz="2400" dirty="0"/>
          </a:p>
          <a:p>
            <a:pPr algn="just"/>
            <a:endParaRPr lang="en-US" sz="2400" dirty="0"/>
          </a:p>
          <a:p>
            <a:pPr algn="just"/>
            <a:r>
              <a:rPr lang="en-US" sz="2400" dirty="0"/>
              <a:t/>
            </a:r>
            <a:br>
              <a:rPr lang="en-US" sz="2400" dirty="0"/>
            </a:br>
            <a:endParaRPr lang="en-US" sz="2400" dirty="0"/>
          </a:p>
          <a:p>
            <a:pPr algn="just"/>
            <a:endParaRPr lang="en-US" sz="2400" dirty="0"/>
          </a:p>
          <a:p>
            <a:pPr algn="just"/>
            <a:r>
              <a:rPr lang="en-US" sz="2400" dirty="0"/>
              <a:t/>
            </a:r>
            <a:br>
              <a:rPr lang="en-US" sz="2400" dirty="0"/>
            </a:br>
            <a:endParaRPr lang="en-US" sz="2400" dirty="0"/>
          </a:p>
          <a:p>
            <a:pPr lvl="0" algn="just"/>
            <a:endParaRPr lang="en-US" sz="2400" dirty="0"/>
          </a:p>
          <a:p>
            <a:pPr algn="just"/>
            <a:endParaRPr lang="en-US" sz="2400" dirty="0"/>
          </a:p>
          <a:p>
            <a:pPr algn="just"/>
            <a:endParaRPr lang="en-US" sz="2400" dirty="0"/>
          </a:p>
          <a:p>
            <a:pPr lvl="0" algn="just"/>
            <a:endParaRPr lang="en-US" sz="2400" dirty="0"/>
          </a:p>
          <a:p>
            <a:pPr algn="just"/>
            <a:r>
              <a:rPr lang="en-US" sz="2400" dirty="0"/>
              <a:t/>
            </a:r>
            <a:br>
              <a:rPr lang="en-US" sz="2400" dirty="0"/>
            </a:br>
            <a:endParaRPr lang="en-IN" sz="2400" dirty="0"/>
          </a:p>
        </p:txBody>
      </p:sp>
    </p:spTree>
    <p:extLst>
      <p:ext uri="{BB962C8B-B14F-4D97-AF65-F5344CB8AC3E}">
        <p14:creationId xmlns:p14="http://schemas.microsoft.com/office/powerpoint/2010/main" val="1621687960"/>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6200" y="76200"/>
            <a:ext cx="8915400" cy="13449836"/>
          </a:xfrm>
          <a:prstGeom prst="rect">
            <a:avLst/>
          </a:prstGeom>
        </p:spPr>
        <p:txBody>
          <a:bodyPr wrap="square">
            <a:spAutoFit/>
          </a:bodyPr>
          <a:lstStyle/>
          <a:p>
            <a:pPr algn="just"/>
            <a:r>
              <a:rPr lang="en-US" sz="2800" b="1" dirty="0"/>
              <a:t>IGAS — 2 ACCOUNTING AND CLASSIFICATION OF GRANTS-IN-AID</a:t>
            </a:r>
          </a:p>
          <a:p>
            <a:pPr algn="just"/>
            <a:r>
              <a:rPr lang="en-US" sz="2800" dirty="0"/>
              <a:t>Grants-in-aid are payments in the nature of assistance, donations or contributions made by one government to another government, body, institution or individual. Grants-in-aid are given for specified purpose of supporting an institution including construction of assets</a:t>
            </a:r>
            <a:r>
              <a:rPr lang="en-US" sz="2800" dirty="0" smtClean="0"/>
              <a:t>.</a:t>
            </a:r>
          </a:p>
          <a:p>
            <a:pPr algn="just"/>
            <a:endParaRPr lang="en-US" sz="2800" dirty="0"/>
          </a:p>
          <a:p>
            <a:pPr algn="just"/>
            <a:r>
              <a:rPr lang="en-US" sz="2800" dirty="0"/>
              <a:t>Such grants-in-aid could be given in cash or in kind used by the recipient agencies towards meeting their operating as well as capital expenditure requirement.</a:t>
            </a:r>
          </a:p>
          <a:p>
            <a:pPr algn="just"/>
            <a:r>
              <a:rPr lang="en-US" sz="2800" dirty="0"/>
              <a:t> </a:t>
            </a:r>
          </a:p>
          <a:p>
            <a:pPr algn="just"/>
            <a:r>
              <a:rPr lang="en-US" sz="2800" dirty="0"/>
              <a:t/>
            </a:r>
            <a:br>
              <a:rPr lang="en-US" sz="2800" dirty="0"/>
            </a:br>
            <a:endParaRPr lang="en-US" sz="2800" dirty="0"/>
          </a:p>
          <a:p>
            <a:pPr algn="just"/>
            <a:r>
              <a:rPr lang="en-US" sz="2800" dirty="0"/>
              <a:t> </a:t>
            </a:r>
          </a:p>
          <a:p>
            <a:pPr algn="just"/>
            <a:endParaRPr lang="en-US" sz="2800" dirty="0"/>
          </a:p>
          <a:p>
            <a:pPr algn="just"/>
            <a:endParaRPr lang="en-US" sz="2800" dirty="0"/>
          </a:p>
          <a:p>
            <a:pPr algn="just"/>
            <a:r>
              <a:rPr lang="en-US" sz="2800" dirty="0"/>
              <a:t/>
            </a:r>
            <a:br>
              <a:rPr lang="en-US" sz="2800" dirty="0"/>
            </a:br>
            <a:endParaRPr lang="en-US" sz="2800" dirty="0"/>
          </a:p>
          <a:p>
            <a:pPr algn="just"/>
            <a:endParaRPr lang="en-US" sz="2800" dirty="0"/>
          </a:p>
          <a:p>
            <a:pPr algn="just"/>
            <a:r>
              <a:rPr lang="en-US" sz="2800" dirty="0"/>
              <a:t/>
            </a:r>
            <a:br>
              <a:rPr lang="en-US" sz="2800" dirty="0"/>
            </a:br>
            <a:endParaRPr lang="en-US" sz="2800" dirty="0"/>
          </a:p>
          <a:p>
            <a:pPr algn="just"/>
            <a:endParaRPr lang="en-US" sz="2800" dirty="0"/>
          </a:p>
          <a:p>
            <a:pPr algn="just"/>
            <a:r>
              <a:rPr lang="en-US" sz="2800" dirty="0"/>
              <a:t/>
            </a:r>
            <a:br>
              <a:rPr lang="en-US" sz="2800" dirty="0"/>
            </a:br>
            <a:endParaRPr lang="en-US" sz="2800" dirty="0"/>
          </a:p>
          <a:p>
            <a:pPr lvl="0" algn="just"/>
            <a:endParaRPr lang="en-US" sz="2800" dirty="0"/>
          </a:p>
          <a:p>
            <a:pPr algn="just"/>
            <a:endParaRPr lang="en-US" sz="2800" dirty="0"/>
          </a:p>
          <a:p>
            <a:pPr algn="just"/>
            <a:endParaRPr lang="en-US" sz="2800" dirty="0"/>
          </a:p>
          <a:p>
            <a:pPr lvl="0" algn="just"/>
            <a:endParaRPr lang="en-US" sz="2800" dirty="0"/>
          </a:p>
          <a:p>
            <a:pPr algn="just"/>
            <a:r>
              <a:rPr lang="en-US" sz="2800" dirty="0"/>
              <a:t/>
            </a:r>
            <a:br>
              <a:rPr lang="en-US" sz="2800" dirty="0"/>
            </a:br>
            <a:endParaRPr lang="en-IN" sz="2800" dirty="0"/>
          </a:p>
        </p:txBody>
      </p:sp>
    </p:spTree>
    <p:extLst>
      <p:ext uri="{BB962C8B-B14F-4D97-AF65-F5344CB8AC3E}">
        <p14:creationId xmlns:p14="http://schemas.microsoft.com/office/powerpoint/2010/main" val="2475733294"/>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6200" y="76200"/>
            <a:ext cx="8915400" cy="13018949"/>
          </a:xfrm>
          <a:prstGeom prst="rect">
            <a:avLst/>
          </a:prstGeom>
        </p:spPr>
        <p:txBody>
          <a:bodyPr wrap="square">
            <a:spAutoFit/>
          </a:bodyPr>
          <a:lstStyle/>
          <a:p>
            <a:pPr algn="just"/>
            <a:r>
              <a:rPr lang="en-US" sz="2800" dirty="0"/>
              <a:t>Grants-in-aid are given by the Union Government to State Governments and by the State Governments to the Local Bodies discharging functions of local government under the Constitution. This is based on the system of governance in India, which follows three-tier pattern:</a:t>
            </a:r>
          </a:p>
          <a:p>
            <a:pPr lvl="0" algn="just"/>
            <a:r>
              <a:rPr lang="en-US" sz="2800" dirty="0"/>
              <a:t>with the Union Government at the apex,</a:t>
            </a:r>
          </a:p>
          <a:p>
            <a:pPr lvl="0" algn="just"/>
            <a:r>
              <a:rPr lang="en-US" sz="2800" dirty="0"/>
              <a:t>the States in the middle, and</a:t>
            </a:r>
          </a:p>
          <a:p>
            <a:pPr lvl="0" algn="just"/>
            <a:r>
              <a:rPr lang="en-US" sz="2800" dirty="0"/>
              <a:t>the Local Bodies (LBs) consisting of the </a:t>
            </a:r>
            <a:r>
              <a:rPr lang="en-US" sz="2800" dirty="0" err="1"/>
              <a:t>Panchayati</a:t>
            </a:r>
            <a:r>
              <a:rPr lang="en-US" sz="2800" dirty="0"/>
              <a:t> Raj Institutions (PRIs) and the Urban Local Bodies (ULBs) at the grass root level.</a:t>
            </a:r>
          </a:p>
          <a:p>
            <a:pPr algn="just"/>
            <a:r>
              <a:rPr lang="en-US" sz="2800" dirty="0"/>
              <a:t> </a:t>
            </a:r>
          </a:p>
          <a:p>
            <a:pPr algn="just"/>
            <a:r>
              <a:rPr lang="en-US" sz="2800" dirty="0"/>
              <a:t/>
            </a:r>
            <a:br>
              <a:rPr lang="en-US" sz="2800" dirty="0"/>
            </a:br>
            <a:endParaRPr lang="en-US" sz="2800" dirty="0"/>
          </a:p>
          <a:p>
            <a:pPr algn="just"/>
            <a:r>
              <a:rPr lang="en-US" sz="2800" dirty="0"/>
              <a:t> </a:t>
            </a:r>
          </a:p>
          <a:p>
            <a:pPr algn="just"/>
            <a:endParaRPr lang="en-US" sz="2800" dirty="0"/>
          </a:p>
          <a:p>
            <a:pPr algn="just"/>
            <a:endParaRPr lang="en-US" sz="2800" dirty="0"/>
          </a:p>
          <a:p>
            <a:pPr algn="just"/>
            <a:r>
              <a:rPr lang="en-US" sz="2800" dirty="0"/>
              <a:t/>
            </a:r>
            <a:br>
              <a:rPr lang="en-US" sz="2800" dirty="0"/>
            </a:br>
            <a:endParaRPr lang="en-US" sz="2800" dirty="0"/>
          </a:p>
          <a:p>
            <a:pPr algn="just"/>
            <a:endParaRPr lang="en-US" sz="2800" dirty="0"/>
          </a:p>
          <a:p>
            <a:pPr algn="just"/>
            <a:r>
              <a:rPr lang="en-US" sz="2800" dirty="0"/>
              <a:t/>
            </a:r>
            <a:br>
              <a:rPr lang="en-US" sz="2800" dirty="0"/>
            </a:br>
            <a:endParaRPr lang="en-US" sz="2800" dirty="0"/>
          </a:p>
          <a:p>
            <a:pPr algn="just"/>
            <a:endParaRPr lang="en-US" sz="2800" dirty="0"/>
          </a:p>
          <a:p>
            <a:pPr algn="just"/>
            <a:r>
              <a:rPr lang="en-US" sz="2800" dirty="0"/>
              <a:t/>
            </a:r>
            <a:br>
              <a:rPr lang="en-US" sz="2800" dirty="0"/>
            </a:br>
            <a:endParaRPr lang="en-US" sz="2800" dirty="0"/>
          </a:p>
          <a:p>
            <a:pPr lvl="0" algn="just"/>
            <a:endParaRPr lang="en-US" sz="2800" dirty="0"/>
          </a:p>
          <a:p>
            <a:pPr algn="just"/>
            <a:endParaRPr lang="en-US" sz="2800" dirty="0"/>
          </a:p>
          <a:p>
            <a:pPr algn="just"/>
            <a:endParaRPr lang="en-US" sz="2800" dirty="0"/>
          </a:p>
          <a:p>
            <a:pPr lvl="0" algn="just"/>
            <a:endParaRPr lang="en-US" sz="2800" dirty="0"/>
          </a:p>
          <a:p>
            <a:pPr algn="just"/>
            <a:r>
              <a:rPr lang="en-US" sz="2800" dirty="0"/>
              <a:t/>
            </a:r>
            <a:br>
              <a:rPr lang="en-US" sz="2800" dirty="0"/>
            </a:br>
            <a:endParaRPr lang="en-IN" sz="2800" dirty="0"/>
          </a:p>
        </p:txBody>
      </p:sp>
    </p:spTree>
    <p:extLst>
      <p:ext uri="{BB962C8B-B14F-4D97-AF65-F5344CB8AC3E}">
        <p14:creationId xmlns:p14="http://schemas.microsoft.com/office/powerpoint/2010/main" val="457278847"/>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6200" y="76200"/>
            <a:ext cx="8915400" cy="13757612"/>
          </a:xfrm>
          <a:prstGeom prst="rect">
            <a:avLst/>
          </a:prstGeom>
        </p:spPr>
        <p:txBody>
          <a:bodyPr wrap="square">
            <a:spAutoFit/>
          </a:bodyPr>
          <a:lstStyle/>
          <a:p>
            <a:pPr algn="just"/>
            <a:r>
              <a:rPr lang="en-US" sz="2400" dirty="0"/>
              <a:t>Accounts of these three levels of Government are separate and consequently the assets and liabilities of each level of government are recorded separately. Grants-in-aid released by the Union Government to the State Governments are paid out of the Consolidated Fund of </a:t>
            </a:r>
            <a:r>
              <a:rPr lang="en-US" sz="2400" dirty="0" smtClean="0"/>
              <a:t>India. </a:t>
            </a:r>
            <a:r>
              <a:rPr lang="en-US" sz="2400" dirty="0"/>
              <a:t>The Union Government releases grants-in-aid to the State/ Union Territory Government under Central Plan Schemes and Centrally Sponsored </a:t>
            </a:r>
            <a:r>
              <a:rPr lang="en-US" sz="2400" dirty="0" smtClean="0"/>
              <a:t>Schemes</a:t>
            </a:r>
            <a:r>
              <a:rPr lang="en-US" sz="2400" b="1" dirty="0" smtClean="0"/>
              <a:t>( These schemes are aimed at supplementing the efforts made by state government since the central government has more resources at its disposal). </a:t>
            </a:r>
            <a:r>
              <a:rPr lang="en-US" sz="2400" dirty="0"/>
              <a:t>Sometimes, the Union Government disburses funds to the State Governments </a:t>
            </a:r>
            <a:r>
              <a:rPr lang="en-US" sz="2400" dirty="0" smtClean="0"/>
              <a:t>in the </a:t>
            </a:r>
            <a:r>
              <a:rPr lang="en-US" sz="2400" dirty="0"/>
              <a:t>nature of Pass-through Grants that are to be passed on to the Local Bodies. Funds are also released directly by the Union Government to District Rural Development Agencies (DRDAs) and other specialized agencies including Special Purpose Vehicles (SPVs) for carrying out rural development, rural employment, rural housing, other welfare schemes and other capital works schemes like construction of roads, etc.</a:t>
            </a:r>
          </a:p>
          <a:p>
            <a:pPr algn="just"/>
            <a:r>
              <a:rPr lang="en-US" sz="2400" dirty="0"/>
              <a:t> </a:t>
            </a:r>
          </a:p>
          <a:p>
            <a:pPr algn="just"/>
            <a:r>
              <a:rPr lang="en-US" sz="2400" dirty="0"/>
              <a:t/>
            </a:r>
            <a:br>
              <a:rPr lang="en-US" sz="2400" dirty="0"/>
            </a:br>
            <a:endParaRPr lang="en-US" sz="2400" dirty="0"/>
          </a:p>
          <a:p>
            <a:pPr algn="just"/>
            <a:r>
              <a:rPr lang="en-US" sz="2400" dirty="0"/>
              <a:t> </a:t>
            </a:r>
          </a:p>
          <a:p>
            <a:pPr algn="just"/>
            <a:endParaRPr lang="en-US" sz="2400" dirty="0"/>
          </a:p>
          <a:p>
            <a:pPr algn="just"/>
            <a:endParaRPr lang="en-US" sz="2400" dirty="0"/>
          </a:p>
          <a:p>
            <a:pPr algn="just"/>
            <a:r>
              <a:rPr lang="en-US" sz="2400" dirty="0"/>
              <a:t/>
            </a:r>
            <a:br>
              <a:rPr lang="en-US" sz="2400" dirty="0"/>
            </a:br>
            <a:endParaRPr lang="en-US" sz="2400" dirty="0"/>
          </a:p>
          <a:p>
            <a:pPr algn="just"/>
            <a:endParaRPr lang="en-US" sz="2400" dirty="0"/>
          </a:p>
          <a:p>
            <a:pPr algn="just"/>
            <a:r>
              <a:rPr lang="en-US" sz="2400" dirty="0"/>
              <a:t/>
            </a:r>
            <a:br>
              <a:rPr lang="en-US" sz="2400" dirty="0"/>
            </a:br>
            <a:endParaRPr lang="en-US" sz="2400" dirty="0"/>
          </a:p>
          <a:p>
            <a:pPr algn="just"/>
            <a:endParaRPr lang="en-US" sz="2400" dirty="0"/>
          </a:p>
          <a:p>
            <a:pPr algn="just"/>
            <a:r>
              <a:rPr lang="en-US" sz="2400" dirty="0"/>
              <a:t/>
            </a:r>
            <a:br>
              <a:rPr lang="en-US" sz="2400" dirty="0"/>
            </a:br>
            <a:endParaRPr lang="en-US" sz="2400" dirty="0"/>
          </a:p>
          <a:p>
            <a:pPr lvl="0" algn="just"/>
            <a:endParaRPr lang="en-US" sz="2400" dirty="0"/>
          </a:p>
          <a:p>
            <a:pPr algn="just"/>
            <a:endParaRPr lang="en-US" sz="2400" dirty="0"/>
          </a:p>
          <a:p>
            <a:pPr algn="just"/>
            <a:endParaRPr lang="en-US" sz="2400" dirty="0"/>
          </a:p>
          <a:p>
            <a:pPr lvl="0" algn="just"/>
            <a:endParaRPr lang="en-US" sz="2400" dirty="0"/>
          </a:p>
          <a:p>
            <a:pPr algn="just"/>
            <a:r>
              <a:rPr lang="en-US" sz="2400" dirty="0"/>
              <a:t/>
            </a:r>
            <a:br>
              <a:rPr lang="en-US" sz="2400" dirty="0"/>
            </a:br>
            <a:endParaRPr lang="en-IN" sz="2400" dirty="0"/>
          </a:p>
        </p:txBody>
      </p:sp>
    </p:spTree>
    <p:extLst>
      <p:ext uri="{BB962C8B-B14F-4D97-AF65-F5344CB8AC3E}">
        <p14:creationId xmlns:p14="http://schemas.microsoft.com/office/powerpoint/2010/main" val="1205313736"/>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6200" y="76200"/>
            <a:ext cx="8915400" cy="11480066"/>
          </a:xfrm>
          <a:prstGeom prst="rect">
            <a:avLst/>
          </a:prstGeom>
        </p:spPr>
        <p:txBody>
          <a:bodyPr wrap="square">
            <a:spAutoFit/>
          </a:bodyPr>
          <a:lstStyle/>
          <a:p>
            <a:pPr algn="just"/>
            <a:r>
              <a:rPr lang="en-US" sz="2000" dirty="0"/>
              <a:t>The 73rd and 74th Constitutional Amendment Acts envisage a key role for the </a:t>
            </a:r>
            <a:r>
              <a:rPr lang="en-US" sz="2000" dirty="0" err="1"/>
              <a:t>Panchayati</a:t>
            </a:r>
            <a:r>
              <a:rPr lang="en-US" sz="2000" dirty="0"/>
              <a:t> Raj Institutions (PRIs) and the Urban Local Bodies (ULBs) in respect of various functions such as education, health, rural housing, drinking water, etc.</a:t>
            </a:r>
          </a:p>
          <a:p>
            <a:pPr algn="just"/>
            <a:r>
              <a:rPr lang="en-US" sz="2000" dirty="0"/>
              <a:t>The State Governments are required to devolve funds, functions and functionaries upon them for discharging these functions. The extent of devolution of financial resources to these bodies is to be determined by the State Finance Commissions. Such funds received by the Local Bodies from the State Governments as grants-in-aid are used for meeting their operating as well as capital expenditure requirements. The ownership of capital assets created by Local Bodies out of grants-in-aid received from the States Government lies with the Local Bodies themselves.</a:t>
            </a:r>
          </a:p>
          <a:p>
            <a:pPr algn="just"/>
            <a:r>
              <a:rPr lang="en-US" sz="2000" dirty="0"/>
              <a:t>Apart from Grants-in-aid given to the State Governments, the Union Government gives substantial funds as Grants- in-aid to other agencies, bodies and institutions. Similarly, the State Governments also disburse Grants-in-aid to agencies, bodies and institutions such as universities, hospitals, cooperative institutions and others. The grants so released are utilized by these agencies, bodies and institutions for creation of capital assets as well as for meeting day-to-day operating expenses.</a:t>
            </a:r>
          </a:p>
          <a:p>
            <a:pPr algn="just"/>
            <a:endParaRPr lang="en-US" sz="2000" dirty="0"/>
          </a:p>
          <a:p>
            <a:pPr algn="just"/>
            <a:r>
              <a:rPr lang="en-US" sz="2000" dirty="0"/>
              <a:t> </a:t>
            </a:r>
          </a:p>
          <a:p>
            <a:pPr algn="just"/>
            <a:r>
              <a:rPr lang="en-US" sz="2000" dirty="0"/>
              <a:t/>
            </a:r>
            <a:br>
              <a:rPr lang="en-US" sz="2000" dirty="0"/>
            </a:br>
            <a:endParaRPr lang="en-US" sz="2000" dirty="0"/>
          </a:p>
          <a:p>
            <a:pPr algn="just"/>
            <a:r>
              <a:rPr lang="en-US" sz="2000" dirty="0"/>
              <a:t> </a:t>
            </a:r>
          </a:p>
          <a:p>
            <a:pPr algn="just"/>
            <a:endParaRPr lang="en-US" sz="2000" dirty="0"/>
          </a:p>
          <a:p>
            <a:pPr algn="just"/>
            <a:endParaRPr lang="en-US" sz="2000" dirty="0"/>
          </a:p>
          <a:p>
            <a:pPr algn="just"/>
            <a:r>
              <a:rPr lang="en-US" sz="2000" dirty="0"/>
              <a:t/>
            </a:r>
            <a:br>
              <a:rPr lang="en-US" sz="2000" dirty="0"/>
            </a:br>
            <a:endParaRPr lang="en-US" sz="2000" dirty="0"/>
          </a:p>
          <a:p>
            <a:pPr algn="just"/>
            <a:endParaRPr lang="en-US" sz="2000" dirty="0"/>
          </a:p>
          <a:p>
            <a:pPr algn="just"/>
            <a:r>
              <a:rPr lang="en-US" sz="2000" dirty="0"/>
              <a:t/>
            </a:r>
            <a:br>
              <a:rPr lang="en-US" sz="2000" dirty="0"/>
            </a:br>
            <a:endParaRPr lang="en-US" sz="2000" dirty="0"/>
          </a:p>
          <a:p>
            <a:pPr algn="just"/>
            <a:endParaRPr lang="en-US" sz="2000" dirty="0"/>
          </a:p>
          <a:p>
            <a:pPr algn="just"/>
            <a:r>
              <a:rPr lang="en-US" sz="2000" dirty="0"/>
              <a:t/>
            </a:r>
            <a:br>
              <a:rPr lang="en-US" sz="2000" dirty="0"/>
            </a:br>
            <a:endParaRPr lang="en-US" sz="2000" dirty="0"/>
          </a:p>
          <a:p>
            <a:pPr lvl="0" algn="just"/>
            <a:endParaRPr lang="en-US" sz="2000" dirty="0"/>
          </a:p>
          <a:p>
            <a:pPr algn="just"/>
            <a:endParaRPr lang="en-US" sz="2000" dirty="0"/>
          </a:p>
          <a:p>
            <a:pPr algn="just"/>
            <a:endParaRPr lang="en-US" sz="2000" dirty="0"/>
          </a:p>
          <a:p>
            <a:pPr lvl="0" algn="just"/>
            <a:endParaRPr lang="en-US" sz="2000" dirty="0"/>
          </a:p>
          <a:p>
            <a:pPr algn="just"/>
            <a:r>
              <a:rPr lang="en-US" sz="2000" dirty="0"/>
              <a:t/>
            </a:r>
            <a:br>
              <a:rPr lang="en-US" sz="2000" dirty="0"/>
            </a:br>
            <a:endParaRPr lang="en-IN" sz="2000" dirty="0"/>
          </a:p>
        </p:txBody>
      </p:sp>
    </p:spTree>
    <p:extLst>
      <p:ext uri="{BB962C8B-B14F-4D97-AF65-F5344CB8AC3E}">
        <p14:creationId xmlns:p14="http://schemas.microsoft.com/office/powerpoint/2010/main" val="791199152"/>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6200" y="76200"/>
            <a:ext cx="8915400" cy="9633406"/>
          </a:xfrm>
          <a:prstGeom prst="rect">
            <a:avLst/>
          </a:prstGeom>
        </p:spPr>
        <p:txBody>
          <a:bodyPr wrap="square">
            <a:spAutoFit/>
          </a:bodyPr>
          <a:lstStyle/>
          <a:p>
            <a:r>
              <a:rPr lang="en-US" sz="2000" dirty="0" smtClean="0"/>
              <a:t>Objective </a:t>
            </a:r>
            <a:endParaRPr lang="en-US" sz="2000" dirty="0"/>
          </a:p>
          <a:p>
            <a:r>
              <a:rPr lang="en-US" sz="2000" dirty="0" smtClean="0"/>
              <a:t>The </a:t>
            </a:r>
            <a:r>
              <a:rPr lang="en-US" sz="2000" dirty="0"/>
              <a:t>objectives of this Standard are</a:t>
            </a:r>
            <a:r>
              <a:rPr lang="en-US" sz="2000" dirty="0" smtClean="0"/>
              <a:t>:</a:t>
            </a:r>
          </a:p>
          <a:p>
            <a:endParaRPr lang="en-US" sz="2000" dirty="0"/>
          </a:p>
          <a:p>
            <a:endParaRPr lang="en-US" sz="2000" dirty="0" smtClean="0"/>
          </a:p>
          <a:p>
            <a:endParaRPr lang="en-US" sz="2000" dirty="0"/>
          </a:p>
          <a:p>
            <a:pPr lvl="0"/>
            <a:r>
              <a:rPr lang="en-US" sz="2000" dirty="0"/>
              <a:t>to prescribe the principles for accounting and classification of Grants-in-aid in the Financial Statements of Government both as a grantor as well as a grantee.</a:t>
            </a:r>
          </a:p>
          <a:p>
            <a:pPr lvl="0"/>
            <a:r>
              <a:rPr lang="en-US" sz="2000" dirty="0"/>
              <a:t>to prescribe practical solutions to remove any difficulties experienced in adherence to the appropriate principles of accounting and classification of Grants-in-aid by way of appropriate disclosures in the Financial Statements of Government.</a:t>
            </a:r>
          </a:p>
          <a:p>
            <a:endParaRPr lang="en-US" sz="2000" dirty="0"/>
          </a:p>
          <a:p>
            <a:r>
              <a:rPr lang="en-US" sz="2000" dirty="0"/>
              <a:t> </a:t>
            </a:r>
          </a:p>
          <a:p>
            <a:r>
              <a:rPr lang="en-US" sz="2000" dirty="0"/>
              <a:t/>
            </a:r>
            <a:br>
              <a:rPr lang="en-US" sz="2000" dirty="0"/>
            </a:br>
            <a:endParaRPr lang="en-US" sz="2000" dirty="0"/>
          </a:p>
          <a:p>
            <a:r>
              <a:rPr lang="en-US" sz="2000" dirty="0"/>
              <a:t> </a:t>
            </a:r>
          </a:p>
          <a:p>
            <a:endParaRPr lang="en-US" sz="2000" dirty="0"/>
          </a:p>
          <a:p>
            <a:endParaRPr lang="en-US" sz="2000" dirty="0"/>
          </a:p>
          <a:p>
            <a:r>
              <a:rPr lang="en-US" sz="2000" dirty="0"/>
              <a:t/>
            </a:r>
            <a:br>
              <a:rPr lang="en-US" sz="2000" dirty="0"/>
            </a:br>
            <a:endParaRPr lang="en-US" sz="2000" dirty="0"/>
          </a:p>
          <a:p>
            <a:endParaRPr lang="en-US" sz="2000" dirty="0"/>
          </a:p>
          <a:p>
            <a:r>
              <a:rPr lang="en-US" sz="2000" dirty="0"/>
              <a:t/>
            </a:r>
            <a:br>
              <a:rPr lang="en-US" sz="2000" dirty="0"/>
            </a:br>
            <a:endParaRPr lang="en-US" sz="2000" dirty="0"/>
          </a:p>
          <a:p>
            <a:endParaRPr lang="en-US" sz="2000" dirty="0"/>
          </a:p>
          <a:p>
            <a:r>
              <a:rPr lang="en-US" sz="2000" dirty="0"/>
              <a:t/>
            </a:r>
            <a:br>
              <a:rPr lang="en-US" sz="2000" dirty="0"/>
            </a:br>
            <a:endParaRPr lang="en-US" sz="2000" dirty="0"/>
          </a:p>
          <a:p>
            <a:pPr lvl="0" algn="just"/>
            <a:endParaRPr lang="en-US" sz="2000" dirty="0"/>
          </a:p>
          <a:p>
            <a:pPr algn="just"/>
            <a:endParaRPr lang="en-US" sz="2000" dirty="0"/>
          </a:p>
          <a:p>
            <a:pPr algn="just"/>
            <a:endParaRPr lang="en-US" sz="2000" dirty="0"/>
          </a:p>
          <a:p>
            <a:pPr lvl="0" algn="just"/>
            <a:endParaRPr lang="en-US" sz="2000" dirty="0"/>
          </a:p>
          <a:p>
            <a:pPr algn="just"/>
            <a:r>
              <a:rPr lang="en-US" sz="2000" dirty="0"/>
              <a:t/>
            </a:r>
            <a:br>
              <a:rPr lang="en-US" sz="2000" dirty="0"/>
            </a:br>
            <a:endParaRPr lang="en-IN" sz="2000" dirty="0"/>
          </a:p>
        </p:txBody>
      </p:sp>
    </p:spTree>
    <p:extLst>
      <p:ext uri="{BB962C8B-B14F-4D97-AF65-F5344CB8AC3E}">
        <p14:creationId xmlns:p14="http://schemas.microsoft.com/office/powerpoint/2010/main" val="3498743955"/>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6200" y="76200"/>
            <a:ext cx="8915400" cy="9848850"/>
          </a:xfrm>
          <a:prstGeom prst="rect">
            <a:avLst/>
          </a:prstGeom>
        </p:spPr>
        <p:txBody>
          <a:bodyPr wrap="square">
            <a:spAutoFit/>
          </a:bodyPr>
          <a:lstStyle/>
          <a:p>
            <a:r>
              <a:rPr lang="en-US" sz="2000" dirty="0" smtClean="0"/>
              <a:t> Recognition</a:t>
            </a:r>
          </a:p>
          <a:p>
            <a:endParaRPr lang="en-US" sz="2000" dirty="0"/>
          </a:p>
          <a:p>
            <a:pPr lvl="0"/>
            <a:r>
              <a:rPr lang="en-US" sz="2000" b="1" dirty="0"/>
              <a:t>Grants-in-aid in cash </a:t>
            </a:r>
            <a:r>
              <a:rPr lang="en-US" sz="2000" dirty="0"/>
              <a:t>shall be </a:t>
            </a:r>
            <a:r>
              <a:rPr lang="en-US" sz="2000" dirty="0" err="1"/>
              <a:t>recognised</a:t>
            </a:r>
            <a:r>
              <a:rPr lang="en-US" sz="2000" dirty="0"/>
              <a:t> in the books of the grantor at the time cash disbursements take place. Grants-in-aid in cash shall be </a:t>
            </a:r>
            <a:r>
              <a:rPr lang="en-US" sz="2000" dirty="0" err="1"/>
              <a:t>recognised</a:t>
            </a:r>
            <a:r>
              <a:rPr lang="en-US" sz="2000" dirty="0"/>
              <a:t> in the books of the grantee at the time cash receipts take</a:t>
            </a:r>
          </a:p>
          <a:p>
            <a:r>
              <a:rPr lang="en-US" sz="2000" dirty="0"/>
              <a:t>place.</a:t>
            </a:r>
          </a:p>
          <a:p>
            <a:endParaRPr lang="en-US" sz="2000" dirty="0" smtClean="0"/>
          </a:p>
          <a:p>
            <a:r>
              <a:rPr lang="en-US" sz="2000" b="1" dirty="0"/>
              <a:t>Grants-in-aid in kind </a:t>
            </a:r>
            <a:r>
              <a:rPr lang="en-US" sz="2000" dirty="0"/>
              <a:t>shall be recognized in the books of the grantor at the time of their receipt by the grantee. Moreover, it shall be recognized in the books of the grantee at the time of their receipt by the grantee.</a:t>
            </a:r>
          </a:p>
          <a:p>
            <a:endParaRPr lang="en-US" sz="2000" dirty="0"/>
          </a:p>
          <a:p>
            <a:endParaRPr lang="en-US" sz="2000" dirty="0"/>
          </a:p>
          <a:p>
            <a:r>
              <a:rPr lang="en-US" sz="2000" dirty="0"/>
              <a:t> </a:t>
            </a:r>
          </a:p>
          <a:p>
            <a:r>
              <a:rPr lang="en-US" sz="2000" dirty="0"/>
              <a:t/>
            </a:r>
            <a:br>
              <a:rPr lang="en-US" sz="2000" dirty="0"/>
            </a:br>
            <a:endParaRPr lang="en-US" sz="2000" dirty="0"/>
          </a:p>
          <a:p>
            <a:r>
              <a:rPr lang="en-US" sz="2000" dirty="0"/>
              <a:t> </a:t>
            </a:r>
          </a:p>
          <a:p>
            <a:endParaRPr lang="en-US" sz="2000" dirty="0"/>
          </a:p>
          <a:p>
            <a:endParaRPr lang="en-US" sz="2000" dirty="0"/>
          </a:p>
          <a:p>
            <a:r>
              <a:rPr lang="en-US" sz="2000" dirty="0"/>
              <a:t/>
            </a:r>
            <a:br>
              <a:rPr lang="en-US" sz="2000" dirty="0"/>
            </a:br>
            <a:endParaRPr lang="en-US" sz="2000" dirty="0"/>
          </a:p>
          <a:p>
            <a:endParaRPr lang="en-US" sz="2000" dirty="0"/>
          </a:p>
          <a:p>
            <a:r>
              <a:rPr lang="en-US" sz="2000" dirty="0"/>
              <a:t/>
            </a:r>
            <a:br>
              <a:rPr lang="en-US" sz="2000" dirty="0"/>
            </a:br>
            <a:endParaRPr lang="en-US" sz="2000" dirty="0"/>
          </a:p>
          <a:p>
            <a:endParaRPr lang="en-US" sz="2000" dirty="0"/>
          </a:p>
          <a:p>
            <a:r>
              <a:rPr lang="en-US" sz="2000" dirty="0"/>
              <a:t/>
            </a:r>
            <a:br>
              <a:rPr lang="en-US" sz="2000" dirty="0"/>
            </a:br>
            <a:endParaRPr lang="en-US" sz="2000" dirty="0"/>
          </a:p>
          <a:p>
            <a:pPr lvl="0" algn="just"/>
            <a:endParaRPr lang="en-US" sz="2000" dirty="0"/>
          </a:p>
          <a:p>
            <a:pPr algn="just"/>
            <a:endParaRPr lang="en-US" sz="2000" dirty="0"/>
          </a:p>
          <a:p>
            <a:pPr algn="just"/>
            <a:endParaRPr lang="en-US" sz="2000" dirty="0"/>
          </a:p>
          <a:p>
            <a:pPr lvl="0" algn="just"/>
            <a:endParaRPr lang="en-US" sz="2000" dirty="0"/>
          </a:p>
          <a:p>
            <a:pPr algn="just"/>
            <a:r>
              <a:rPr lang="en-US" sz="2000" dirty="0"/>
              <a:t/>
            </a:r>
            <a:br>
              <a:rPr lang="en-US" sz="2000" dirty="0"/>
            </a:br>
            <a:endParaRPr lang="en-IN" sz="2000" dirty="0"/>
          </a:p>
        </p:txBody>
      </p:sp>
    </p:spTree>
    <p:extLst>
      <p:ext uri="{BB962C8B-B14F-4D97-AF65-F5344CB8AC3E}">
        <p14:creationId xmlns:p14="http://schemas.microsoft.com/office/powerpoint/2010/main" val="1713021036"/>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6200" y="76200"/>
            <a:ext cx="8915400" cy="10556736"/>
          </a:xfrm>
          <a:prstGeom prst="rect">
            <a:avLst/>
          </a:prstGeom>
        </p:spPr>
        <p:txBody>
          <a:bodyPr wrap="square">
            <a:spAutoFit/>
          </a:bodyPr>
          <a:lstStyle/>
          <a:p>
            <a:r>
              <a:rPr lang="en-US" sz="2000" dirty="0" smtClean="0"/>
              <a:t>Disclosure</a:t>
            </a:r>
          </a:p>
          <a:p>
            <a:endParaRPr lang="en-US" sz="2000" dirty="0"/>
          </a:p>
          <a:p>
            <a:pPr lvl="0"/>
            <a:r>
              <a:rPr lang="en-US" sz="2000" dirty="0"/>
              <a:t>In order to ascertain the extent of Grants-in-aid disbursed by the grantor to the grantee for the purpose of creation of capital assets, the Financial Statements of the grantor shall disclose the details of total funds released as Grants-in-aid and funds allocated for creation of capital assets by the grantee during the financial year, in the form of an Appendix to the Financial.</a:t>
            </a:r>
          </a:p>
          <a:p>
            <a:pPr lvl="0"/>
            <a:r>
              <a:rPr lang="en-US" sz="2000" dirty="0"/>
              <a:t>This will enhance transparency and lead to improved disclosure of information in the Financial Statements of the grantor. Such disclosures shall also enable the users of Financial Statements to assess the quantum of future capital formation activity to be undertaken by different grantees supported by funds from the Government.</a:t>
            </a:r>
          </a:p>
          <a:p>
            <a:endParaRPr lang="en-US" sz="2000" dirty="0"/>
          </a:p>
          <a:p>
            <a:endParaRPr lang="en-US" sz="2000" dirty="0"/>
          </a:p>
          <a:p>
            <a:endParaRPr lang="en-US" sz="2000" dirty="0"/>
          </a:p>
          <a:p>
            <a:r>
              <a:rPr lang="en-US" sz="2000" dirty="0"/>
              <a:t> </a:t>
            </a:r>
          </a:p>
          <a:p>
            <a:r>
              <a:rPr lang="en-US" sz="2000" dirty="0"/>
              <a:t/>
            </a:r>
            <a:br>
              <a:rPr lang="en-US" sz="2000" dirty="0"/>
            </a:br>
            <a:endParaRPr lang="en-US" sz="2000" dirty="0"/>
          </a:p>
          <a:p>
            <a:r>
              <a:rPr lang="en-US" sz="2000" dirty="0"/>
              <a:t> </a:t>
            </a:r>
          </a:p>
          <a:p>
            <a:endParaRPr lang="en-US" sz="2000" dirty="0"/>
          </a:p>
          <a:p>
            <a:endParaRPr lang="en-US" sz="2000" dirty="0"/>
          </a:p>
          <a:p>
            <a:r>
              <a:rPr lang="en-US" sz="2000" dirty="0"/>
              <a:t/>
            </a:r>
            <a:br>
              <a:rPr lang="en-US" sz="2000" dirty="0"/>
            </a:br>
            <a:endParaRPr lang="en-US" sz="2000" dirty="0"/>
          </a:p>
          <a:p>
            <a:endParaRPr lang="en-US" sz="2000" dirty="0"/>
          </a:p>
          <a:p>
            <a:r>
              <a:rPr lang="en-US" sz="2000" dirty="0"/>
              <a:t/>
            </a:r>
            <a:br>
              <a:rPr lang="en-US" sz="2000" dirty="0"/>
            </a:br>
            <a:endParaRPr lang="en-US" sz="2000" dirty="0"/>
          </a:p>
          <a:p>
            <a:endParaRPr lang="en-US" sz="2000" dirty="0"/>
          </a:p>
          <a:p>
            <a:r>
              <a:rPr lang="en-US" sz="2000" dirty="0"/>
              <a:t/>
            </a:r>
            <a:br>
              <a:rPr lang="en-US" sz="2000" dirty="0"/>
            </a:br>
            <a:endParaRPr lang="en-US" sz="2000" dirty="0"/>
          </a:p>
          <a:p>
            <a:pPr lvl="0" algn="just"/>
            <a:endParaRPr lang="en-US" sz="2000" dirty="0"/>
          </a:p>
          <a:p>
            <a:pPr algn="just"/>
            <a:endParaRPr lang="en-US" sz="2000" dirty="0"/>
          </a:p>
          <a:p>
            <a:pPr algn="just"/>
            <a:endParaRPr lang="en-US" sz="2000" dirty="0"/>
          </a:p>
          <a:p>
            <a:pPr lvl="0" algn="just"/>
            <a:endParaRPr lang="en-US" sz="2000" dirty="0"/>
          </a:p>
          <a:p>
            <a:pPr algn="just"/>
            <a:r>
              <a:rPr lang="en-US" sz="2000" dirty="0"/>
              <a:t/>
            </a:r>
            <a:br>
              <a:rPr lang="en-US" sz="2000" dirty="0"/>
            </a:br>
            <a:endParaRPr lang="en-IN" sz="2000" dirty="0"/>
          </a:p>
        </p:txBody>
      </p:sp>
    </p:spTree>
    <p:extLst>
      <p:ext uri="{BB962C8B-B14F-4D97-AF65-F5344CB8AC3E}">
        <p14:creationId xmlns:p14="http://schemas.microsoft.com/office/powerpoint/2010/main" val="2145307437"/>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6200" y="76200"/>
            <a:ext cx="8915400" cy="12895838"/>
          </a:xfrm>
          <a:prstGeom prst="rect">
            <a:avLst/>
          </a:prstGeom>
        </p:spPr>
        <p:txBody>
          <a:bodyPr wrap="square">
            <a:spAutoFit/>
          </a:bodyPr>
          <a:lstStyle/>
          <a:p>
            <a:r>
              <a:rPr lang="en-US" sz="2000" b="1" dirty="0"/>
              <a:t>IGAS — 3 LOANS AND ADVANCES MADE BY </a:t>
            </a:r>
            <a:r>
              <a:rPr lang="en-US" sz="2000" b="1" dirty="0" smtClean="0"/>
              <a:t>GOVERNMENT</a:t>
            </a:r>
          </a:p>
          <a:p>
            <a:endParaRPr lang="en-US" sz="2000" b="1" dirty="0"/>
          </a:p>
          <a:p>
            <a:r>
              <a:rPr lang="en-US" sz="2000" b="1" dirty="0"/>
              <a:t>Introduction: </a:t>
            </a:r>
            <a:r>
              <a:rPr lang="en-US" sz="2000" dirty="0"/>
              <a:t>The Government of India has been empowered under proviso (2) of Article 293 of the Constitution of India to make loans to the States, subject to such conditions as may be laid down by or under any law made by Parliament, any sums required for the purpose of making such loans being chargeable to the Consolidated Fund of </a:t>
            </a:r>
            <a:r>
              <a:rPr lang="en-US" sz="2000" dirty="0" smtClean="0"/>
              <a:t>India</a:t>
            </a:r>
          </a:p>
          <a:p>
            <a:r>
              <a:rPr lang="en-US" sz="2000" dirty="0"/>
              <a:t>The Union Government has been providing financial assistance to the State Governments, a substantial portion of which is in the form of loans. These loans are advanced to the States both in the form of plan and non-plan assistance intended for both developmental and non-developmental purposes. Loans are also provided by     the Union Government to Foreign Governments, Government companies and Corporations, Non-Government institutions and Local bodies. The Union Government also disburses recoverable advances to Government servants.</a:t>
            </a:r>
          </a:p>
          <a:p>
            <a:r>
              <a:rPr lang="en-US" sz="2000" dirty="0"/>
              <a:t>The State Governments disburse loans to Government Companies, Corporations, Local Bodies, Autonomous Bodies, Cooperative Institutions, Statutory Corporations, quasi-public bodies and other non-Government/private institutions. The State Governments also disburse recoverable advances to Government servants.</a:t>
            </a:r>
          </a:p>
          <a:p>
            <a:endParaRPr lang="en-US" sz="2000" b="1" dirty="0"/>
          </a:p>
          <a:p>
            <a:endParaRPr lang="en-US" sz="2000" dirty="0"/>
          </a:p>
          <a:p>
            <a:endParaRPr lang="en-US" sz="2000" dirty="0"/>
          </a:p>
          <a:p>
            <a:endParaRPr lang="en-US" sz="2000" dirty="0"/>
          </a:p>
          <a:p>
            <a:r>
              <a:rPr lang="en-US" sz="2000" dirty="0"/>
              <a:t> </a:t>
            </a:r>
          </a:p>
          <a:p>
            <a:r>
              <a:rPr lang="en-US" sz="2000" dirty="0"/>
              <a:t/>
            </a:r>
            <a:br>
              <a:rPr lang="en-US" sz="2000" dirty="0"/>
            </a:br>
            <a:endParaRPr lang="en-US" sz="2000" dirty="0"/>
          </a:p>
          <a:p>
            <a:r>
              <a:rPr lang="en-US" sz="2000" dirty="0"/>
              <a:t> </a:t>
            </a:r>
          </a:p>
          <a:p>
            <a:endParaRPr lang="en-US" sz="2000" dirty="0"/>
          </a:p>
          <a:p>
            <a:endParaRPr lang="en-US" sz="2000" dirty="0"/>
          </a:p>
          <a:p>
            <a:r>
              <a:rPr lang="en-US" sz="2000" dirty="0"/>
              <a:t/>
            </a:r>
            <a:br>
              <a:rPr lang="en-US" sz="2000" dirty="0"/>
            </a:br>
            <a:endParaRPr lang="en-US" sz="2000" dirty="0"/>
          </a:p>
          <a:p>
            <a:endParaRPr lang="en-US" sz="2000" dirty="0"/>
          </a:p>
          <a:p>
            <a:r>
              <a:rPr lang="en-US" sz="2000" dirty="0"/>
              <a:t/>
            </a:r>
            <a:br>
              <a:rPr lang="en-US" sz="2000" dirty="0"/>
            </a:br>
            <a:endParaRPr lang="en-US" sz="2000" dirty="0"/>
          </a:p>
          <a:p>
            <a:endParaRPr lang="en-US" sz="2000" dirty="0"/>
          </a:p>
          <a:p>
            <a:r>
              <a:rPr lang="en-US" sz="2000" dirty="0"/>
              <a:t/>
            </a:r>
            <a:br>
              <a:rPr lang="en-US" sz="2000" dirty="0"/>
            </a:br>
            <a:endParaRPr lang="en-US" sz="2000" dirty="0"/>
          </a:p>
          <a:p>
            <a:pPr lvl="0" algn="just"/>
            <a:endParaRPr lang="en-US" sz="2000" dirty="0"/>
          </a:p>
          <a:p>
            <a:pPr algn="just"/>
            <a:endParaRPr lang="en-US" sz="2000" dirty="0"/>
          </a:p>
          <a:p>
            <a:pPr algn="just"/>
            <a:endParaRPr lang="en-US" sz="2000" dirty="0"/>
          </a:p>
          <a:p>
            <a:pPr lvl="0" algn="just"/>
            <a:endParaRPr lang="en-US" sz="2000" dirty="0"/>
          </a:p>
          <a:p>
            <a:pPr algn="just"/>
            <a:r>
              <a:rPr lang="en-US" sz="2000" dirty="0"/>
              <a:t/>
            </a:r>
            <a:br>
              <a:rPr lang="en-US" sz="2000" dirty="0"/>
            </a:br>
            <a:endParaRPr lang="en-IN" sz="2000" dirty="0"/>
          </a:p>
        </p:txBody>
      </p:sp>
    </p:spTree>
    <p:extLst>
      <p:ext uri="{BB962C8B-B14F-4D97-AF65-F5344CB8AC3E}">
        <p14:creationId xmlns:p14="http://schemas.microsoft.com/office/powerpoint/2010/main" val="419521713"/>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6200" y="76200"/>
            <a:ext cx="8915400" cy="9571851"/>
          </a:xfrm>
          <a:prstGeom prst="rect">
            <a:avLst/>
          </a:prstGeom>
        </p:spPr>
        <p:txBody>
          <a:bodyPr wrap="square">
            <a:spAutoFit/>
          </a:bodyPr>
          <a:lstStyle/>
          <a:p>
            <a:r>
              <a:rPr lang="en-US" sz="2000" b="1" dirty="0"/>
              <a:t>Objective: </a:t>
            </a:r>
            <a:r>
              <a:rPr lang="en-US" sz="2000" dirty="0"/>
              <a:t>The objectives of the Standard are:</a:t>
            </a:r>
          </a:p>
          <a:p>
            <a:pPr lvl="0"/>
            <a:r>
              <a:rPr lang="en-US" sz="2000" dirty="0"/>
              <a:t>to lay down the norms for Recognition, Measurement, Valuation and Reporting in respect of Loans and Advances made by the Union and the State Governments in their respective Financial Statements to ensure complete, accurate, realistic and uniform accounting practices, and</a:t>
            </a:r>
          </a:p>
          <a:p>
            <a:pPr lvl="0"/>
            <a:r>
              <a:rPr lang="en-US" sz="2000" dirty="0"/>
              <a:t>to ensure adequate disclosure on Loans and Advances made by the Governments consistent with best international practices.</a:t>
            </a:r>
          </a:p>
          <a:p>
            <a:endParaRPr lang="en-US" sz="2000" b="1" dirty="0"/>
          </a:p>
          <a:p>
            <a:endParaRPr lang="en-US" sz="2000" dirty="0"/>
          </a:p>
          <a:p>
            <a:endParaRPr lang="en-US" sz="2000" dirty="0"/>
          </a:p>
          <a:p>
            <a:endParaRPr lang="en-US" sz="2000" dirty="0"/>
          </a:p>
          <a:p>
            <a:r>
              <a:rPr lang="en-US" sz="2000" dirty="0"/>
              <a:t> </a:t>
            </a:r>
          </a:p>
          <a:p>
            <a:r>
              <a:rPr lang="en-US" sz="2000" dirty="0"/>
              <a:t/>
            </a:r>
            <a:br>
              <a:rPr lang="en-US" sz="2000" dirty="0"/>
            </a:br>
            <a:endParaRPr lang="en-US" sz="2000" dirty="0"/>
          </a:p>
          <a:p>
            <a:r>
              <a:rPr lang="en-US" sz="2000" dirty="0"/>
              <a:t> </a:t>
            </a:r>
          </a:p>
          <a:p>
            <a:endParaRPr lang="en-US" sz="2000" dirty="0"/>
          </a:p>
          <a:p>
            <a:endParaRPr lang="en-US" sz="2000" dirty="0"/>
          </a:p>
          <a:p>
            <a:r>
              <a:rPr lang="en-US" sz="2000" dirty="0"/>
              <a:t/>
            </a:r>
            <a:br>
              <a:rPr lang="en-US" sz="2000" dirty="0"/>
            </a:br>
            <a:endParaRPr lang="en-US" sz="2000" dirty="0"/>
          </a:p>
          <a:p>
            <a:endParaRPr lang="en-US" sz="2000" dirty="0"/>
          </a:p>
          <a:p>
            <a:r>
              <a:rPr lang="en-US" sz="2000" dirty="0"/>
              <a:t/>
            </a:r>
            <a:br>
              <a:rPr lang="en-US" sz="2000" dirty="0"/>
            </a:br>
            <a:endParaRPr lang="en-US" sz="2000" dirty="0"/>
          </a:p>
          <a:p>
            <a:endParaRPr lang="en-US" sz="2000" dirty="0"/>
          </a:p>
          <a:p>
            <a:r>
              <a:rPr lang="en-US" sz="2000" dirty="0"/>
              <a:t/>
            </a:r>
            <a:br>
              <a:rPr lang="en-US" sz="2000" dirty="0"/>
            </a:br>
            <a:endParaRPr lang="en-US" sz="2000" dirty="0"/>
          </a:p>
          <a:p>
            <a:pPr lvl="0" algn="just"/>
            <a:endParaRPr lang="en-US" sz="2000" dirty="0"/>
          </a:p>
          <a:p>
            <a:pPr algn="just"/>
            <a:endParaRPr lang="en-US" sz="2000" dirty="0"/>
          </a:p>
          <a:p>
            <a:pPr algn="just"/>
            <a:endParaRPr lang="en-US" sz="2000" dirty="0"/>
          </a:p>
          <a:p>
            <a:pPr lvl="0" algn="just"/>
            <a:endParaRPr lang="en-US" sz="2000" dirty="0"/>
          </a:p>
          <a:p>
            <a:pPr algn="just"/>
            <a:r>
              <a:rPr lang="en-US" sz="2000" dirty="0"/>
              <a:t/>
            </a:r>
            <a:br>
              <a:rPr lang="en-US" sz="2000" dirty="0"/>
            </a:br>
            <a:endParaRPr lang="en-IN" sz="2000" dirty="0"/>
          </a:p>
        </p:txBody>
      </p:sp>
    </p:spTree>
    <p:extLst>
      <p:ext uri="{BB962C8B-B14F-4D97-AF65-F5344CB8AC3E}">
        <p14:creationId xmlns:p14="http://schemas.microsoft.com/office/powerpoint/2010/main" val="174861189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6200" y="152400"/>
            <a:ext cx="8686800" cy="6740307"/>
          </a:xfrm>
          <a:prstGeom prst="rect">
            <a:avLst/>
          </a:prstGeom>
        </p:spPr>
        <p:txBody>
          <a:bodyPr wrap="square">
            <a:spAutoFit/>
          </a:bodyPr>
          <a:lstStyle/>
          <a:p>
            <a:pPr algn="just"/>
            <a:r>
              <a:rPr lang="en-US" sz="2400" b="1" dirty="0" smtClean="0"/>
              <a:t>(2) Features of Government Accounting</a:t>
            </a:r>
          </a:p>
          <a:p>
            <a:pPr algn="just"/>
            <a:r>
              <a:rPr lang="en-US" sz="2400" b="1" dirty="0" smtClean="0"/>
              <a:t>(iv) </a:t>
            </a:r>
            <a:r>
              <a:rPr lang="en-US" sz="2400" b="1" dirty="0"/>
              <a:t>Budget Heads: </a:t>
            </a:r>
            <a:r>
              <a:rPr lang="en-US" sz="2400" dirty="0"/>
              <a:t>All the expenses of government offices are classified into different budget heads and expenditures are made only on approved budget heads</a:t>
            </a:r>
            <a:r>
              <a:rPr lang="en-US" sz="2400" dirty="0" smtClean="0"/>
              <a:t>.</a:t>
            </a:r>
            <a:endParaRPr lang="en-US" sz="2400" b="1" dirty="0"/>
          </a:p>
          <a:p>
            <a:pPr algn="just"/>
            <a:r>
              <a:rPr lang="en-US" sz="2400" b="1" dirty="0" smtClean="0"/>
              <a:t>(v) </a:t>
            </a:r>
            <a:r>
              <a:rPr lang="en-US" sz="2400" b="1" dirty="0"/>
              <a:t>Budgetary Regulation: </a:t>
            </a:r>
            <a:r>
              <a:rPr lang="en-US" sz="2400" dirty="0"/>
              <a:t>Government expenditures are governed by budgetary regulations. In other words, no government office can make expenditure more than the amount allocated in the budget. Thus, in effect, government accounting gets regulated by the budget</a:t>
            </a:r>
            <a:r>
              <a:rPr lang="en-US" sz="2400" dirty="0" smtClean="0"/>
              <a:t>.</a:t>
            </a:r>
          </a:p>
          <a:p>
            <a:pPr algn="just"/>
            <a:r>
              <a:rPr lang="en-US" sz="2400" dirty="0" smtClean="0"/>
              <a:t>(vi) </a:t>
            </a:r>
            <a:r>
              <a:rPr lang="en-US" sz="2400" b="1" dirty="0"/>
              <a:t>Mode of Transaction: </a:t>
            </a:r>
            <a:r>
              <a:rPr lang="en-US" sz="2400" dirty="0"/>
              <a:t>All government transactions are supposed to be performed through banks.</a:t>
            </a:r>
          </a:p>
          <a:p>
            <a:pPr algn="just"/>
            <a:r>
              <a:rPr lang="en-US" sz="2400" dirty="0" smtClean="0"/>
              <a:t>(vii) </a:t>
            </a:r>
            <a:r>
              <a:rPr lang="en-US" sz="2400" b="1" dirty="0"/>
              <a:t>Fund-based Accounting</a:t>
            </a:r>
            <a:r>
              <a:rPr lang="en-US" sz="2400" b="1" dirty="0" smtClean="0"/>
              <a:t>: </a:t>
            </a:r>
            <a:r>
              <a:rPr lang="en-US" sz="2400" dirty="0" smtClean="0"/>
              <a:t>The  </a:t>
            </a:r>
            <a:r>
              <a:rPr lang="en-US" sz="2400" dirty="0"/>
              <a:t>particular  sources  of  revenue  or  income  often  are  dedicated  to use for a particular phase of the government’s operations. The accounts must segregate these specially dedicated resources and isolate them from all other transactions in a separate “fund.”</a:t>
            </a:r>
          </a:p>
          <a:p>
            <a:pPr algn="just"/>
            <a:endParaRPr lang="en-US" sz="2400" dirty="0"/>
          </a:p>
          <a:p>
            <a:pPr algn="just"/>
            <a:endParaRPr lang="en-US" sz="2400" dirty="0"/>
          </a:p>
        </p:txBody>
      </p:sp>
    </p:spTree>
    <p:extLst>
      <p:ext uri="{BB962C8B-B14F-4D97-AF65-F5344CB8AC3E}">
        <p14:creationId xmlns:p14="http://schemas.microsoft.com/office/powerpoint/2010/main" val="134336511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6200" y="76200"/>
            <a:ext cx="8915400" cy="5262979"/>
          </a:xfrm>
          <a:prstGeom prst="rect">
            <a:avLst/>
          </a:prstGeom>
        </p:spPr>
        <p:txBody>
          <a:bodyPr wrap="square">
            <a:spAutoFit/>
          </a:bodyPr>
          <a:lstStyle/>
          <a:p>
            <a:pPr algn="just"/>
            <a:r>
              <a:rPr lang="en-US" sz="2800" b="1" dirty="0"/>
              <a:t>Recognition:</a:t>
            </a:r>
          </a:p>
          <a:p>
            <a:pPr lvl="0" algn="just"/>
            <a:r>
              <a:rPr lang="en-US" sz="2800" dirty="0"/>
              <a:t>A loan shall be recognized by the disbursing entity as an asset from the date the money is actually disbursed and not from the date of sanction and if a loan is disbursed in installments then each installment shall be treated as a separate loan for the purpose of repayment of principal and payment of interest, except where the competent authority specifically allows consolidation of the installments into a single loan at the end of the concerned financial year.</a:t>
            </a:r>
          </a:p>
          <a:p>
            <a:pPr lvl="0" algn="just"/>
            <a:endParaRPr lang="en-US" sz="2800" dirty="0"/>
          </a:p>
          <a:p>
            <a:pPr algn="just"/>
            <a:r>
              <a:rPr lang="en-US" sz="2800" dirty="0"/>
              <a:t/>
            </a:r>
            <a:br>
              <a:rPr lang="en-US" sz="2800" dirty="0"/>
            </a:br>
            <a:endParaRPr lang="en-IN" sz="2800" dirty="0"/>
          </a:p>
        </p:txBody>
      </p:sp>
    </p:spTree>
    <p:extLst>
      <p:ext uri="{BB962C8B-B14F-4D97-AF65-F5344CB8AC3E}">
        <p14:creationId xmlns:p14="http://schemas.microsoft.com/office/powerpoint/2010/main" val="618501654"/>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6200" y="76200"/>
            <a:ext cx="8915400" cy="5262979"/>
          </a:xfrm>
          <a:prstGeom prst="rect">
            <a:avLst/>
          </a:prstGeom>
        </p:spPr>
        <p:txBody>
          <a:bodyPr wrap="square">
            <a:spAutoFit/>
          </a:bodyPr>
          <a:lstStyle/>
          <a:p>
            <a:r>
              <a:rPr lang="en-US" sz="2800" b="1" dirty="0"/>
              <a:t>Measurement and Valuation:</a:t>
            </a:r>
          </a:p>
          <a:p>
            <a:pPr lvl="0"/>
            <a:r>
              <a:rPr lang="en-US" sz="2800" dirty="0"/>
              <a:t>Historical Cost measurement shall be the basis for accounting and reporting on loans and advances made by Governments.</a:t>
            </a:r>
          </a:p>
          <a:p>
            <a:pPr lvl="0"/>
            <a:r>
              <a:rPr lang="en-US" sz="2800" dirty="0"/>
              <a:t>As of the last date of accounting period of Financial Statements, the carrying amount of loans shall undergo revision an account of additional disbursement and repayments or write-offs during the accounting period.</a:t>
            </a:r>
          </a:p>
          <a:p>
            <a:r>
              <a:rPr lang="en-US" sz="2800" dirty="0"/>
              <a:t/>
            </a:r>
            <a:br>
              <a:rPr lang="en-US" sz="2800" dirty="0"/>
            </a:br>
            <a:endParaRPr lang="en-US" sz="2800" dirty="0"/>
          </a:p>
          <a:p>
            <a:pPr algn="just"/>
            <a:r>
              <a:rPr lang="en-US" sz="2800" dirty="0"/>
              <a:t/>
            </a:r>
            <a:br>
              <a:rPr lang="en-US" sz="2800" dirty="0"/>
            </a:br>
            <a:endParaRPr lang="en-IN" sz="2800" dirty="0"/>
          </a:p>
        </p:txBody>
      </p:sp>
    </p:spTree>
    <p:extLst>
      <p:ext uri="{BB962C8B-B14F-4D97-AF65-F5344CB8AC3E}">
        <p14:creationId xmlns:p14="http://schemas.microsoft.com/office/powerpoint/2010/main" val="2012562865"/>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6200" y="76200"/>
            <a:ext cx="8915400" cy="7478970"/>
          </a:xfrm>
          <a:prstGeom prst="rect">
            <a:avLst/>
          </a:prstGeom>
        </p:spPr>
        <p:txBody>
          <a:bodyPr wrap="square">
            <a:spAutoFit/>
          </a:bodyPr>
          <a:lstStyle/>
          <a:p>
            <a:pPr algn="just"/>
            <a:r>
              <a:rPr lang="en-US" sz="2400" b="1" dirty="0"/>
              <a:t>Disclosure:</a:t>
            </a:r>
          </a:p>
          <a:p>
            <a:pPr lvl="0" algn="just"/>
            <a:r>
              <a:rPr lang="en-US" sz="2400" dirty="0"/>
              <a:t>The Financial Statements of the Union and State Governments shall disclose the Carrying Amount of loans and advances at the beginning and end of the accounting period showing additional disbursements and repayments or write-offs.</a:t>
            </a:r>
          </a:p>
          <a:p>
            <a:pPr lvl="0" algn="just"/>
            <a:r>
              <a:rPr lang="en-US" sz="2400" dirty="0"/>
              <a:t>An additional column in the relevant Financial Statements shall also reflect the amount of interest in arrears and this amount shall not be added to the closing balance of the loan which shall be in nature of an additional disclosure.</a:t>
            </a:r>
          </a:p>
          <a:p>
            <a:pPr lvl="0" algn="just"/>
            <a:r>
              <a:rPr lang="en-US" sz="2400" dirty="0"/>
              <a:t>The Financial Statements of the Union Government shall disclose the following details under ‘Loans and Advances made by the Union Government’ in the Annual Finance Accounts of the Union Government:</a:t>
            </a:r>
          </a:p>
          <a:p>
            <a:pPr lvl="0" algn="just"/>
            <a:r>
              <a:rPr lang="en-US" sz="2400" dirty="0"/>
              <a:t>the summary of Loans and Advances showing </a:t>
            </a:r>
            <a:r>
              <a:rPr lang="en-US" sz="2400" dirty="0" err="1"/>
              <a:t>Loanee</a:t>
            </a:r>
            <a:r>
              <a:rPr lang="en-US" sz="2400" dirty="0"/>
              <a:t> group-wise details;</a:t>
            </a:r>
          </a:p>
          <a:p>
            <a:pPr lvl="0" algn="just"/>
            <a:r>
              <a:rPr lang="en-US" sz="2400" dirty="0"/>
              <a:t>the summary of Loans and Advances showing Sector-wise details;</a:t>
            </a:r>
          </a:p>
          <a:p>
            <a:pPr lvl="0" algn="just"/>
            <a:r>
              <a:rPr lang="en-US" sz="2400" dirty="0"/>
              <a:t>The summary of repayments in arrears from Governments and other </a:t>
            </a:r>
            <a:r>
              <a:rPr lang="en-US" sz="2400" dirty="0" err="1"/>
              <a:t>loanee</a:t>
            </a:r>
            <a:r>
              <a:rPr lang="en-US" sz="2400" dirty="0"/>
              <a:t> entities.</a:t>
            </a:r>
          </a:p>
          <a:p>
            <a:pPr algn="just"/>
            <a:r>
              <a:rPr lang="en-US" sz="2400" dirty="0"/>
              <a:t/>
            </a:r>
            <a:br>
              <a:rPr lang="en-US" sz="2400" dirty="0"/>
            </a:br>
            <a:endParaRPr lang="en-IN" sz="2400" dirty="0"/>
          </a:p>
        </p:txBody>
      </p:sp>
    </p:spTree>
    <p:extLst>
      <p:ext uri="{BB962C8B-B14F-4D97-AF65-F5344CB8AC3E}">
        <p14:creationId xmlns:p14="http://schemas.microsoft.com/office/powerpoint/2010/main" val="4060298719"/>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6200" y="76200"/>
            <a:ext cx="8915400" cy="6001643"/>
          </a:xfrm>
          <a:prstGeom prst="rect">
            <a:avLst/>
          </a:prstGeom>
        </p:spPr>
        <p:txBody>
          <a:bodyPr wrap="square">
            <a:spAutoFit/>
          </a:bodyPr>
          <a:lstStyle/>
          <a:p>
            <a:r>
              <a:rPr lang="en-US" sz="2400" dirty="0" smtClean="0"/>
              <a:t>Indian Government  Financial Reporting standards</a:t>
            </a:r>
          </a:p>
          <a:p>
            <a:r>
              <a:rPr lang="en-US" sz="2400" dirty="0" smtClean="0"/>
              <a:t>The </a:t>
            </a:r>
            <a:r>
              <a:rPr lang="en-US" sz="2400" dirty="0"/>
              <a:t>standards being developed for accrual system of accounting in the Government are called the Indian Government Financial Reporting Standards (IGFRS).</a:t>
            </a:r>
          </a:p>
          <a:p>
            <a:r>
              <a:rPr lang="en-US" sz="2400" dirty="0"/>
              <a:t>Accrual based Accounting Standards, i.e., Indian Government Financial Reporting Standards (IGFRS), approved by the Government Accounting Standards Advisory Board (GASAB) under consideration of Government of India:</a:t>
            </a:r>
          </a:p>
          <a:p>
            <a:pPr lvl="0"/>
            <a:r>
              <a:rPr lang="en-US" sz="2400" dirty="0"/>
              <a:t>IGFRS 1: Presentation of Financial Statements</a:t>
            </a:r>
          </a:p>
          <a:p>
            <a:pPr lvl="0"/>
            <a:r>
              <a:rPr lang="en-US" sz="2400" dirty="0"/>
              <a:t>IGFRS 2: Property, Plant &amp; Equipment</a:t>
            </a:r>
          </a:p>
          <a:p>
            <a:pPr lvl="0"/>
            <a:r>
              <a:rPr lang="en-US" sz="2400" dirty="0"/>
              <a:t>IGFRS 3: Revenue from Government Exchange Transactions</a:t>
            </a:r>
          </a:p>
          <a:p>
            <a:pPr lvl="0"/>
            <a:r>
              <a:rPr lang="en-US" sz="2400" dirty="0"/>
              <a:t>IGFRS 4: Inventories</a:t>
            </a:r>
          </a:p>
          <a:p>
            <a:pPr lvl="0"/>
            <a:r>
              <a:rPr lang="en-US" sz="2400" dirty="0"/>
              <a:t>IGFRS 5: Contingent Liabilities (other than guarantees) and Contingent Assets: Disclosure </a:t>
            </a:r>
            <a:r>
              <a:rPr lang="en-US" sz="2400" dirty="0" smtClean="0"/>
              <a:t>Requirements.</a:t>
            </a:r>
            <a:endParaRPr lang="en-US" sz="2400" dirty="0"/>
          </a:p>
          <a:p>
            <a:pPr algn="just"/>
            <a:r>
              <a:rPr lang="en-US" sz="2400" dirty="0"/>
              <a:t/>
            </a:r>
            <a:br>
              <a:rPr lang="en-US" sz="2400" dirty="0"/>
            </a:br>
            <a:endParaRPr lang="en-IN" sz="2400" dirty="0"/>
          </a:p>
        </p:txBody>
      </p:sp>
    </p:spTree>
    <p:extLst>
      <p:ext uri="{BB962C8B-B14F-4D97-AF65-F5344CB8AC3E}">
        <p14:creationId xmlns:p14="http://schemas.microsoft.com/office/powerpoint/2010/main" val="3642385703"/>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6200" y="76200"/>
            <a:ext cx="8915400" cy="4339650"/>
          </a:xfrm>
          <a:prstGeom prst="rect">
            <a:avLst/>
          </a:prstGeom>
        </p:spPr>
        <p:txBody>
          <a:bodyPr wrap="square">
            <a:spAutoFit/>
          </a:bodyPr>
          <a:lstStyle/>
          <a:p>
            <a:r>
              <a:rPr lang="en-US" sz="2400" b="1" dirty="0"/>
              <a:t>OBJECTIVE TYPE QUESTIONS:</a:t>
            </a:r>
          </a:p>
          <a:p>
            <a:pPr lvl="0"/>
            <a:r>
              <a:rPr lang="en-US" b="1" dirty="0"/>
              <a:t>Choose the correct alternative:</a:t>
            </a:r>
            <a:endParaRPr lang="en-US" sz="2400" dirty="0"/>
          </a:p>
          <a:p>
            <a:pPr lvl="1"/>
            <a:r>
              <a:rPr lang="en-US" b="1" dirty="0"/>
              <a:t>Which of the following is not a feature of Government Accounting</a:t>
            </a:r>
            <a:r>
              <a:rPr lang="en-US" b="1" dirty="0" smtClean="0"/>
              <a:t>?</a:t>
            </a:r>
          </a:p>
          <a:p>
            <a:pPr lvl="1"/>
            <a:r>
              <a:rPr lang="en-US" b="1" dirty="0" smtClean="0"/>
              <a:t> </a:t>
            </a:r>
            <a:r>
              <a:rPr lang="en-US" b="1" dirty="0"/>
              <a:t>(a) Reporting of </a:t>
            </a:r>
            <a:r>
              <a:rPr lang="en-US" b="1" dirty="0" err="1"/>
              <a:t>Utilisation</a:t>
            </a:r>
            <a:r>
              <a:rPr lang="en-US" b="1" dirty="0"/>
              <a:t> of Public Funds</a:t>
            </a:r>
            <a:endParaRPr lang="en-US" sz="2400" dirty="0"/>
          </a:p>
          <a:p>
            <a:pPr lvl="0"/>
            <a:r>
              <a:rPr lang="en-US" b="1" dirty="0" smtClean="0"/>
              <a:t>(b) Government Regulations:</a:t>
            </a:r>
            <a:endParaRPr lang="en-US" sz="2400" dirty="0"/>
          </a:p>
          <a:p>
            <a:pPr lvl="0"/>
            <a:r>
              <a:rPr lang="en-US" sz="2400" b="1" dirty="0" smtClean="0"/>
              <a:t>(c.) </a:t>
            </a:r>
            <a:r>
              <a:rPr lang="en-US" b="1" dirty="0" smtClean="0"/>
              <a:t>Budget </a:t>
            </a:r>
            <a:r>
              <a:rPr lang="en-US" b="1" dirty="0"/>
              <a:t>Heads</a:t>
            </a:r>
            <a:endParaRPr lang="en-US" sz="2400" dirty="0"/>
          </a:p>
          <a:p>
            <a:pPr lvl="0"/>
            <a:r>
              <a:rPr lang="en-US" b="1" dirty="0" smtClean="0"/>
              <a:t>(d) Single </a:t>
            </a:r>
            <a:r>
              <a:rPr lang="en-US" b="1" dirty="0"/>
              <a:t>Entry System</a:t>
            </a:r>
            <a:endParaRPr lang="en-US" sz="2400" dirty="0"/>
          </a:p>
          <a:p>
            <a:pPr lvl="0" algn="just"/>
            <a:endParaRPr lang="en-US" sz="2300" dirty="0"/>
          </a:p>
          <a:p>
            <a:pPr algn="just"/>
            <a:endParaRPr lang="en-US" sz="2300" dirty="0"/>
          </a:p>
          <a:p>
            <a:pPr algn="just"/>
            <a:endParaRPr lang="en-US" sz="2300" dirty="0"/>
          </a:p>
          <a:p>
            <a:pPr lvl="0" algn="just"/>
            <a:endParaRPr lang="en-US" sz="2300" dirty="0"/>
          </a:p>
          <a:p>
            <a:pPr algn="just"/>
            <a:r>
              <a:rPr lang="en-US" sz="2300" dirty="0"/>
              <a:t/>
            </a:r>
            <a:br>
              <a:rPr lang="en-US" sz="2300" dirty="0"/>
            </a:br>
            <a:endParaRPr lang="en-IN" sz="2300" dirty="0"/>
          </a:p>
        </p:txBody>
      </p:sp>
    </p:spTree>
    <p:extLst>
      <p:ext uri="{BB962C8B-B14F-4D97-AF65-F5344CB8AC3E}">
        <p14:creationId xmlns:p14="http://schemas.microsoft.com/office/powerpoint/2010/main" val="2597046085"/>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6200" y="76200"/>
            <a:ext cx="8915400" cy="4078039"/>
          </a:xfrm>
          <a:prstGeom prst="rect">
            <a:avLst/>
          </a:prstGeom>
        </p:spPr>
        <p:txBody>
          <a:bodyPr wrap="square">
            <a:spAutoFit/>
          </a:bodyPr>
          <a:lstStyle/>
          <a:p>
            <a:pPr lvl="1"/>
            <a:r>
              <a:rPr lang="en-US" b="1" dirty="0"/>
              <a:t>Which of the following is the objective of Government Accounting?</a:t>
            </a:r>
            <a:endParaRPr lang="en-US" sz="2400" dirty="0"/>
          </a:p>
          <a:p>
            <a:pPr lvl="2"/>
            <a:r>
              <a:rPr lang="en-US" b="1" dirty="0" smtClean="0"/>
              <a:t>(a) To </a:t>
            </a:r>
            <a:r>
              <a:rPr lang="en-US" b="1" dirty="0"/>
              <a:t>record financial transactions of revenues and expenditure relating to the government organizations.</a:t>
            </a:r>
            <a:endParaRPr lang="en-US" sz="2400" dirty="0"/>
          </a:p>
          <a:p>
            <a:pPr lvl="2"/>
            <a:r>
              <a:rPr lang="en-US" b="1" dirty="0" smtClean="0"/>
              <a:t>(b) To </a:t>
            </a:r>
            <a:r>
              <a:rPr lang="en-US" b="1" dirty="0"/>
              <a:t>provide reliable financial data a </a:t>
            </a:r>
            <a:r>
              <a:rPr lang="en-US" b="1" dirty="0" err="1"/>
              <a:t>nd</a:t>
            </a:r>
            <a:r>
              <a:rPr lang="en-US" b="1" dirty="0"/>
              <a:t> information about the operation of public fund.</a:t>
            </a:r>
            <a:endParaRPr lang="en-US" sz="2400" dirty="0"/>
          </a:p>
          <a:p>
            <a:pPr lvl="2"/>
            <a:r>
              <a:rPr lang="en-US" b="1" dirty="0" smtClean="0"/>
              <a:t>(c.)To </a:t>
            </a:r>
            <a:r>
              <a:rPr lang="en-US" b="1" dirty="0"/>
              <a:t>record the expenditures as per the appropriate Act, Rules, and legal provisions as set by the government.</a:t>
            </a:r>
            <a:endParaRPr lang="en-US" sz="2400" dirty="0"/>
          </a:p>
          <a:p>
            <a:r>
              <a:rPr lang="en-US" b="1" dirty="0" smtClean="0"/>
              <a:t> 	(d) All </a:t>
            </a:r>
            <a:r>
              <a:rPr lang="en-US" b="1" dirty="0"/>
              <a:t>of the above</a:t>
            </a:r>
            <a:endParaRPr lang="en-US" sz="4800" dirty="0"/>
          </a:p>
          <a:p>
            <a:pPr algn="just"/>
            <a:endParaRPr lang="en-US" sz="2300" dirty="0"/>
          </a:p>
          <a:p>
            <a:pPr algn="just"/>
            <a:endParaRPr lang="en-US" sz="2300" dirty="0"/>
          </a:p>
          <a:p>
            <a:pPr lvl="0" algn="just"/>
            <a:endParaRPr lang="en-US" sz="2300" dirty="0"/>
          </a:p>
          <a:p>
            <a:pPr algn="just"/>
            <a:r>
              <a:rPr lang="en-US" sz="2300" dirty="0"/>
              <a:t/>
            </a:r>
            <a:br>
              <a:rPr lang="en-US" sz="2300" dirty="0"/>
            </a:br>
            <a:endParaRPr lang="en-IN" sz="2300" dirty="0"/>
          </a:p>
        </p:txBody>
      </p:sp>
    </p:spTree>
    <p:extLst>
      <p:ext uri="{BB962C8B-B14F-4D97-AF65-F5344CB8AC3E}">
        <p14:creationId xmlns:p14="http://schemas.microsoft.com/office/powerpoint/2010/main" val="3105290228"/>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6200" y="76200"/>
            <a:ext cx="8915400" cy="3908762"/>
          </a:xfrm>
          <a:prstGeom prst="rect">
            <a:avLst/>
          </a:prstGeom>
        </p:spPr>
        <p:txBody>
          <a:bodyPr wrap="square">
            <a:spAutoFit/>
          </a:bodyPr>
          <a:lstStyle/>
          <a:p>
            <a:pPr lvl="1"/>
            <a:r>
              <a:rPr lang="en-US" b="1" dirty="0"/>
              <a:t>Which of the following is not a general principle of Government Accounting? </a:t>
            </a:r>
            <a:endParaRPr lang="en-US" b="1" dirty="0" smtClean="0"/>
          </a:p>
          <a:p>
            <a:pPr lvl="1"/>
            <a:r>
              <a:rPr lang="en-US" b="1" dirty="0" smtClean="0"/>
              <a:t>(</a:t>
            </a:r>
            <a:r>
              <a:rPr lang="en-US" b="1" dirty="0"/>
              <a:t>a) Classification of expenditures</a:t>
            </a:r>
            <a:endParaRPr lang="en-US" sz="2400" dirty="0"/>
          </a:p>
          <a:p>
            <a:pPr lvl="0"/>
            <a:r>
              <a:rPr lang="en-US" b="1" dirty="0" smtClean="0"/>
              <a:t>(b) Based </a:t>
            </a:r>
            <a:r>
              <a:rPr lang="en-US" b="1" dirty="0"/>
              <a:t>on budget</a:t>
            </a:r>
            <a:endParaRPr lang="en-US" sz="2400" dirty="0"/>
          </a:p>
          <a:p>
            <a:pPr lvl="0"/>
            <a:r>
              <a:rPr lang="en-US" b="1" dirty="0" smtClean="0"/>
              <a:t>(c.) Cash </a:t>
            </a:r>
            <a:r>
              <a:rPr lang="en-US" b="1" dirty="0"/>
              <a:t>basis of accounting</a:t>
            </a:r>
            <a:endParaRPr lang="en-US" sz="2400" dirty="0"/>
          </a:p>
          <a:p>
            <a:pPr lvl="0"/>
            <a:r>
              <a:rPr lang="en-US" b="1" dirty="0" smtClean="0"/>
              <a:t>(d) Quarterly </a:t>
            </a:r>
            <a:r>
              <a:rPr lang="en-US" b="1" dirty="0"/>
              <a:t>Accounting</a:t>
            </a:r>
            <a:endParaRPr lang="en-US" sz="2400" dirty="0"/>
          </a:p>
          <a:p>
            <a:r>
              <a:rPr lang="en-US" dirty="0"/>
              <a:t/>
            </a:r>
            <a:br>
              <a:rPr lang="en-US" dirty="0"/>
            </a:br>
            <a:endParaRPr lang="en-US" sz="4800" dirty="0"/>
          </a:p>
          <a:p>
            <a:pPr algn="just"/>
            <a:endParaRPr lang="en-US" sz="2300" dirty="0"/>
          </a:p>
          <a:p>
            <a:pPr lvl="0" algn="just"/>
            <a:endParaRPr lang="en-US" sz="2300" dirty="0"/>
          </a:p>
          <a:p>
            <a:pPr algn="just"/>
            <a:r>
              <a:rPr lang="en-US" sz="2300" dirty="0"/>
              <a:t/>
            </a:r>
            <a:br>
              <a:rPr lang="en-US" sz="2300" dirty="0"/>
            </a:br>
            <a:endParaRPr lang="en-IN" sz="2300" dirty="0"/>
          </a:p>
        </p:txBody>
      </p:sp>
    </p:spTree>
    <p:extLst>
      <p:ext uri="{BB962C8B-B14F-4D97-AF65-F5344CB8AC3E}">
        <p14:creationId xmlns:p14="http://schemas.microsoft.com/office/powerpoint/2010/main" val="2549691679"/>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6200" y="76200"/>
            <a:ext cx="8915400" cy="4247317"/>
          </a:xfrm>
          <a:prstGeom prst="rect">
            <a:avLst/>
          </a:prstGeom>
        </p:spPr>
        <p:txBody>
          <a:bodyPr wrap="square">
            <a:spAutoFit/>
          </a:bodyPr>
          <a:lstStyle/>
          <a:p>
            <a:pPr lvl="1"/>
            <a:r>
              <a:rPr lang="en-US" b="1" dirty="0"/>
              <a:t>Audit of the Government Accounts is done by</a:t>
            </a:r>
            <a:endParaRPr lang="en-US" sz="2400" dirty="0"/>
          </a:p>
          <a:p>
            <a:pPr lvl="2"/>
            <a:r>
              <a:rPr lang="en-US" b="1" dirty="0" smtClean="0"/>
              <a:t>(a) an </a:t>
            </a:r>
            <a:r>
              <a:rPr lang="en-US" b="1" dirty="0"/>
              <a:t>independent auditor appointed by the public</a:t>
            </a:r>
            <a:endParaRPr lang="en-US" sz="2400" dirty="0"/>
          </a:p>
          <a:p>
            <a:pPr lvl="2"/>
            <a:r>
              <a:rPr lang="en-US" b="1" dirty="0"/>
              <a:t>b</a:t>
            </a:r>
            <a:r>
              <a:rPr lang="en-US" b="1" dirty="0" smtClean="0"/>
              <a:t>) Ministry </a:t>
            </a:r>
            <a:r>
              <a:rPr lang="en-US" b="1" dirty="0"/>
              <a:t>of corporate affair s</a:t>
            </a:r>
            <a:endParaRPr lang="en-US" sz="2400" dirty="0"/>
          </a:p>
          <a:p>
            <a:pPr lvl="2"/>
            <a:r>
              <a:rPr lang="en-US" b="1" dirty="0" smtClean="0"/>
              <a:t>(c.) Auditor </a:t>
            </a:r>
            <a:r>
              <a:rPr lang="en-US" b="1" dirty="0"/>
              <a:t>General Office</a:t>
            </a:r>
            <a:endParaRPr lang="en-US" sz="2400" dirty="0"/>
          </a:p>
          <a:p>
            <a:r>
              <a:rPr lang="en-US" b="1" dirty="0" smtClean="0"/>
              <a:t>(d) Ministry </a:t>
            </a:r>
            <a:r>
              <a:rPr lang="en-US" b="1" dirty="0"/>
              <a:t>of finance</a:t>
            </a:r>
            <a:r>
              <a:rPr lang="en-US" dirty="0"/>
              <a:t/>
            </a:r>
            <a:br>
              <a:rPr lang="en-US" dirty="0"/>
            </a:br>
            <a:endParaRPr lang="en-US" sz="8800" dirty="0"/>
          </a:p>
          <a:p>
            <a:pPr algn="just"/>
            <a:endParaRPr lang="en-US" sz="2300" dirty="0"/>
          </a:p>
          <a:p>
            <a:pPr lvl="0" algn="just"/>
            <a:endParaRPr lang="en-US" sz="2300" dirty="0"/>
          </a:p>
          <a:p>
            <a:pPr algn="just"/>
            <a:r>
              <a:rPr lang="en-US" sz="2300" dirty="0"/>
              <a:t/>
            </a:r>
            <a:br>
              <a:rPr lang="en-US" sz="2300" dirty="0"/>
            </a:br>
            <a:endParaRPr lang="en-IN" sz="2300" dirty="0"/>
          </a:p>
        </p:txBody>
      </p:sp>
    </p:spTree>
    <p:extLst>
      <p:ext uri="{BB962C8B-B14F-4D97-AF65-F5344CB8AC3E}">
        <p14:creationId xmlns:p14="http://schemas.microsoft.com/office/powerpoint/2010/main" val="558219337"/>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6200" y="76200"/>
            <a:ext cx="8915400" cy="4524315"/>
          </a:xfrm>
          <a:prstGeom prst="rect">
            <a:avLst/>
          </a:prstGeom>
        </p:spPr>
        <p:txBody>
          <a:bodyPr wrap="square">
            <a:spAutoFit/>
          </a:bodyPr>
          <a:lstStyle/>
          <a:p>
            <a:pPr lvl="1"/>
            <a:r>
              <a:rPr lang="en-US" b="1" dirty="0"/>
              <a:t>Which of the following is the apex accounting body in Government of India? </a:t>
            </a:r>
            <a:endParaRPr lang="en-US" b="1" dirty="0" smtClean="0"/>
          </a:p>
          <a:p>
            <a:pPr lvl="1"/>
            <a:r>
              <a:rPr lang="en-US" b="1" dirty="0" smtClean="0"/>
              <a:t>(</a:t>
            </a:r>
            <a:r>
              <a:rPr lang="en-US" b="1" dirty="0"/>
              <a:t>a) Institute of Chartered Accountants of India</a:t>
            </a:r>
            <a:endParaRPr lang="en-US" sz="2400" dirty="0"/>
          </a:p>
          <a:p>
            <a:pPr marL="342900" indent="-342900">
              <a:buAutoNum type="alphaLcParenBoth" startAt="2"/>
            </a:pPr>
            <a:r>
              <a:rPr lang="en-US" b="1" dirty="0" smtClean="0"/>
              <a:t>Institute </a:t>
            </a:r>
            <a:r>
              <a:rPr lang="en-US" b="1" dirty="0"/>
              <a:t>of Cost Accountants of India </a:t>
            </a:r>
            <a:endParaRPr lang="en-US" b="1" dirty="0" smtClean="0"/>
          </a:p>
          <a:p>
            <a:r>
              <a:rPr lang="en-US" b="1" dirty="0" smtClean="0"/>
              <a:t>(</a:t>
            </a:r>
            <a:r>
              <a:rPr lang="en-US" b="1" dirty="0"/>
              <a:t>c) Institute of Company Secretaries of India</a:t>
            </a:r>
            <a:endParaRPr lang="en-US" sz="2400" dirty="0"/>
          </a:p>
          <a:p>
            <a:r>
              <a:rPr lang="en-US" b="1" dirty="0"/>
              <a:t>(d) Comptroller General of India</a:t>
            </a:r>
            <a:endParaRPr lang="en-US" sz="2400" dirty="0"/>
          </a:p>
          <a:p>
            <a:r>
              <a:rPr lang="en-US" dirty="0"/>
              <a:t/>
            </a:r>
            <a:br>
              <a:rPr lang="en-US" dirty="0"/>
            </a:br>
            <a:endParaRPr lang="en-US" sz="8800" dirty="0"/>
          </a:p>
          <a:p>
            <a:pPr algn="just"/>
            <a:endParaRPr lang="en-US" sz="2300" dirty="0"/>
          </a:p>
          <a:p>
            <a:pPr lvl="0" algn="just"/>
            <a:endParaRPr lang="en-US" sz="2300" dirty="0"/>
          </a:p>
          <a:p>
            <a:pPr algn="just"/>
            <a:r>
              <a:rPr lang="en-US" sz="2300" dirty="0"/>
              <a:t/>
            </a:r>
            <a:br>
              <a:rPr lang="en-US" sz="2300" dirty="0"/>
            </a:br>
            <a:endParaRPr lang="en-IN" sz="2300" dirty="0"/>
          </a:p>
        </p:txBody>
      </p:sp>
    </p:spTree>
    <p:extLst>
      <p:ext uri="{BB962C8B-B14F-4D97-AF65-F5344CB8AC3E}">
        <p14:creationId xmlns:p14="http://schemas.microsoft.com/office/powerpoint/2010/main" val="2398818270"/>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6200" y="76200"/>
            <a:ext cx="8915400" cy="4524315"/>
          </a:xfrm>
          <a:prstGeom prst="rect">
            <a:avLst/>
          </a:prstGeom>
        </p:spPr>
        <p:txBody>
          <a:bodyPr wrap="square">
            <a:spAutoFit/>
          </a:bodyPr>
          <a:lstStyle/>
          <a:p>
            <a:pPr lvl="1"/>
            <a:r>
              <a:rPr lang="en-US" b="1" dirty="0"/>
              <a:t>Which of the following is not a software package used in Government Accounts? </a:t>
            </a:r>
            <a:endParaRPr lang="en-US" b="1" dirty="0" smtClean="0"/>
          </a:p>
          <a:p>
            <a:pPr lvl="1"/>
            <a:r>
              <a:rPr lang="en-US" b="1" dirty="0" smtClean="0"/>
              <a:t>(</a:t>
            </a:r>
            <a:r>
              <a:rPr lang="en-US" b="1" dirty="0"/>
              <a:t>a) GAINS</a:t>
            </a:r>
            <a:endParaRPr lang="en-US" sz="2400" dirty="0"/>
          </a:p>
          <a:p>
            <a:pPr lvl="0"/>
            <a:r>
              <a:rPr lang="en-US" b="1" dirty="0" smtClean="0"/>
              <a:t>(b) CONTACT</a:t>
            </a:r>
            <a:endParaRPr lang="en-US" sz="2400" dirty="0"/>
          </a:p>
          <a:p>
            <a:pPr lvl="0"/>
            <a:r>
              <a:rPr lang="en-US" b="1" dirty="0" smtClean="0"/>
              <a:t>(c.) TALLY</a:t>
            </a:r>
            <a:endParaRPr lang="en-US" sz="2400" dirty="0"/>
          </a:p>
          <a:p>
            <a:pPr lvl="0"/>
            <a:r>
              <a:rPr lang="en-US" b="1" dirty="0" smtClean="0"/>
              <a:t>(d) IMPROVE</a:t>
            </a:r>
            <a:endParaRPr lang="en-US" sz="2400" dirty="0"/>
          </a:p>
          <a:p>
            <a:r>
              <a:rPr lang="en-US" dirty="0"/>
              <a:t/>
            </a:r>
            <a:br>
              <a:rPr lang="en-US" dirty="0"/>
            </a:br>
            <a:endParaRPr lang="en-US" sz="8800" dirty="0"/>
          </a:p>
          <a:p>
            <a:pPr algn="just"/>
            <a:endParaRPr lang="en-US" sz="2300" dirty="0"/>
          </a:p>
          <a:p>
            <a:pPr lvl="0" algn="just"/>
            <a:endParaRPr lang="en-US" sz="2300" dirty="0"/>
          </a:p>
          <a:p>
            <a:pPr algn="just"/>
            <a:r>
              <a:rPr lang="en-US" sz="2300" dirty="0"/>
              <a:t/>
            </a:r>
            <a:br>
              <a:rPr lang="en-US" sz="2300" dirty="0"/>
            </a:br>
            <a:endParaRPr lang="en-IN" sz="2300" dirty="0"/>
          </a:p>
        </p:txBody>
      </p:sp>
    </p:spTree>
    <p:extLst>
      <p:ext uri="{BB962C8B-B14F-4D97-AF65-F5344CB8AC3E}">
        <p14:creationId xmlns:p14="http://schemas.microsoft.com/office/powerpoint/2010/main" val="293486014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6200" y="152400"/>
            <a:ext cx="8686800" cy="3416320"/>
          </a:xfrm>
          <a:prstGeom prst="rect">
            <a:avLst/>
          </a:prstGeom>
        </p:spPr>
        <p:txBody>
          <a:bodyPr wrap="square">
            <a:spAutoFit/>
          </a:bodyPr>
          <a:lstStyle/>
          <a:p>
            <a:pPr algn="just"/>
            <a:r>
              <a:rPr lang="en-US" sz="2400" b="1" dirty="0" smtClean="0"/>
              <a:t>(2) Features of Government Accounting</a:t>
            </a:r>
          </a:p>
          <a:p>
            <a:pPr algn="just"/>
            <a:r>
              <a:rPr lang="en-US" sz="2400" b="1" dirty="0" smtClean="0"/>
              <a:t>(ix)</a:t>
            </a:r>
            <a:r>
              <a:rPr lang="en-US" sz="2400" b="1" dirty="0"/>
              <a:t> Auditing: </a:t>
            </a:r>
            <a:r>
              <a:rPr lang="en-US" sz="2400" dirty="0"/>
              <a:t>The audit the books of accounts maintained by government departments, offices or institutions are to be audited by a </a:t>
            </a:r>
            <a:r>
              <a:rPr lang="en-US" sz="2400" dirty="0" smtClean="0"/>
              <a:t>recognized </a:t>
            </a:r>
            <a:r>
              <a:rPr lang="en-US" sz="2400" dirty="0"/>
              <a:t>department of the government so as to ensure proper governance and also       to prevent misuse and misappropriation of public funds.</a:t>
            </a:r>
          </a:p>
          <a:p>
            <a:pPr algn="just"/>
            <a:endParaRPr lang="en-US" sz="2400" dirty="0"/>
          </a:p>
          <a:p>
            <a:pPr algn="just"/>
            <a:endParaRPr lang="en-US" sz="2400" dirty="0"/>
          </a:p>
          <a:p>
            <a:pPr algn="just"/>
            <a:endParaRPr lang="en-US" sz="2400" dirty="0"/>
          </a:p>
        </p:txBody>
      </p:sp>
    </p:spTree>
    <p:extLst>
      <p:ext uri="{BB962C8B-B14F-4D97-AF65-F5344CB8AC3E}">
        <p14:creationId xmlns:p14="http://schemas.microsoft.com/office/powerpoint/2010/main" val="2402247370"/>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6200" y="76200"/>
            <a:ext cx="8915400" cy="4524315"/>
          </a:xfrm>
          <a:prstGeom prst="rect">
            <a:avLst/>
          </a:prstGeom>
        </p:spPr>
        <p:txBody>
          <a:bodyPr wrap="square">
            <a:spAutoFit/>
          </a:bodyPr>
          <a:lstStyle/>
          <a:p>
            <a:pPr lvl="1"/>
            <a:r>
              <a:rPr lang="en-US" b="1" dirty="0"/>
              <a:t>Which of the following is not a part of Government Accounts in India? </a:t>
            </a:r>
            <a:endParaRPr lang="en-US" b="1" dirty="0" smtClean="0"/>
          </a:p>
          <a:p>
            <a:pPr lvl="1"/>
            <a:r>
              <a:rPr lang="en-US" b="1" dirty="0" smtClean="0"/>
              <a:t>(</a:t>
            </a:r>
            <a:r>
              <a:rPr lang="en-US" b="1" dirty="0"/>
              <a:t>a) RBI Fund</a:t>
            </a:r>
            <a:endParaRPr lang="en-US" sz="2400" dirty="0"/>
          </a:p>
          <a:p>
            <a:pPr lvl="0"/>
            <a:r>
              <a:rPr lang="en-US" b="1" dirty="0" smtClean="0"/>
              <a:t>(b) Consolidated </a:t>
            </a:r>
            <a:r>
              <a:rPr lang="en-US" b="1" dirty="0"/>
              <a:t>Fund,</a:t>
            </a:r>
            <a:endParaRPr lang="en-US" sz="2400" dirty="0"/>
          </a:p>
          <a:p>
            <a:pPr lvl="0"/>
            <a:r>
              <a:rPr lang="en-US" b="1" dirty="0" smtClean="0"/>
              <a:t>(c.) Contingency </a:t>
            </a:r>
            <a:r>
              <a:rPr lang="en-US" b="1" dirty="0"/>
              <a:t>Fund and</a:t>
            </a:r>
            <a:endParaRPr lang="en-US" sz="2400" dirty="0"/>
          </a:p>
          <a:p>
            <a:pPr lvl="0"/>
            <a:r>
              <a:rPr lang="en-US" b="1" dirty="0" smtClean="0"/>
              <a:t>(d) Public </a:t>
            </a:r>
            <a:r>
              <a:rPr lang="en-US" b="1" dirty="0"/>
              <a:t>Account</a:t>
            </a:r>
            <a:endParaRPr lang="en-US" sz="2400" dirty="0"/>
          </a:p>
          <a:p>
            <a:r>
              <a:rPr lang="en-US" dirty="0"/>
              <a:t/>
            </a:r>
            <a:br>
              <a:rPr lang="en-US" dirty="0"/>
            </a:br>
            <a:endParaRPr lang="en-US" sz="8800" dirty="0"/>
          </a:p>
          <a:p>
            <a:pPr algn="just"/>
            <a:endParaRPr lang="en-US" sz="2300" dirty="0"/>
          </a:p>
          <a:p>
            <a:pPr lvl="0" algn="just"/>
            <a:endParaRPr lang="en-US" sz="2300" dirty="0"/>
          </a:p>
          <a:p>
            <a:pPr algn="just"/>
            <a:r>
              <a:rPr lang="en-US" sz="2300" dirty="0"/>
              <a:t/>
            </a:r>
            <a:br>
              <a:rPr lang="en-US" sz="2300" dirty="0"/>
            </a:br>
            <a:endParaRPr lang="en-IN" sz="2300" dirty="0"/>
          </a:p>
        </p:txBody>
      </p:sp>
    </p:spTree>
    <p:extLst>
      <p:ext uri="{BB962C8B-B14F-4D97-AF65-F5344CB8AC3E}">
        <p14:creationId xmlns:p14="http://schemas.microsoft.com/office/powerpoint/2010/main" val="1946225329"/>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6200" y="76200"/>
            <a:ext cx="8915400" cy="4924425"/>
          </a:xfrm>
          <a:prstGeom prst="rect">
            <a:avLst/>
          </a:prstGeom>
        </p:spPr>
        <p:txBody>
          <a:bodyPr wrap="square">
            <a:spAutoFit/>
          </a:bodyPr>
          <a:lstStyle/>
          <a:p>
            <a:pPr lvl="1"/>
            <a:r>
              <a:rPr lang="en-US" b="1" dirty="0"/>
              <a:t>IGAS 1 stands for</a:t>
            </a:r>
            <a:endParaRPr lang="en-US" sz="2400" dirty="0"/>
          </a:p>
          <a:p>
            <a:pPr lvl="2"/>
            <a:r>
              <a:rPr lang="en-US" b="1" dirty="0" smtClean="0"/>
              <a:t>(a) Guarantees </a:t>
            </a:r>
            <a:r>
              <a:rPr lang="en-US" b="1" dirty="0"/>
              <a:t>given by Governments: Disclosure Requirements</a:t>
            </a:r>
            <a:endParaRPr lang="en-US" sz="2400" dirty="0"/>
          </a:p>
          <a:p>
            <a:pPr lvl="2"/>
            <a:r>
              <a:rPr lang="en-US" b="1" dirty="0" smtClean="0"/>
              <a:t>(b)Accounting </a:t>
            </a:r>
            <a:r>
              <a:rPr lang="en-US" b="1" dirty="0"/>
              <a:t>and Classification of Grants -in- aid</a:t>
            </a:r>
            <a:endParaRPr lang="en-US" sz="2400" dirty="0"/>
          </a:p>
          <a:p>
            <a:pPr lvl="2"/>
            <a:r>
              <a:rPr lang="en-US" b="1" dirty="0" smtClean="0"/>
              <a:t>(c.) Loans </a:t>
            </a:r>
            <a:r>
              <a:rPr lang="en-US" b="1" dirty="0"/>
              <a:t>and Advances made by Governments</a:t>
            </a:r>
            <a:endParaRPr lang="en-US" sz="2400" dirty="0"/>
          </a:p>
          <a:p>
            <a:pPr lvl="2"/>
            <a:r>
              <a:rPr lang="en-US" b="1" dirty="0" smtClean="0"/>
              <a:t>(d) None </a:t>
            </a:r>
            <a:r>
              <a:rPr lang="en-US" b="1" dirty="0"/>
              <a:t>of the above</a:t>
            </a:r>
            <a:endParaRPr lang="en-US" sz="2400" dirty="0"/>
          </a:p>
          <a:p>
            <a:r>
              <a:rPr lang="en-US" dirty="0"/>
              <a:t/>
            </a:r>
            <a:br>
              <a:rPr lang="en-US" dirty="0"/>
            </a:br>
            <a:r>
              <a:rPr lang="en-US" dirty="0"/>
              <a:t/>
            </a:r>
            <a:br>
              <a:rPr lang="en-US" dirty="0"/>
            </a:br>
            <a:endParaRPr lang="en-US" sz="9600" dirty="0"/>
          </a:p>
          <a:p>
            <a:pPr algn="just"/>
            <a:endParaRPr lang="en-US" sz="2300" dirty="0"/>
          </a:p>
          <a:p>
            <a:pPr lvl="0" algn="just"/>
            <a:endParaRPr lang="en-US" sz="2300" dirty="0"/>
          </a:p>
          <a:p>
            <a:pPr algn="just"/>
            <a:r>
              <a:rPr lang="en-US" sz="2300" dirty="0"/>
              <a:t/>
            </a:r>
            <a:br>
              <a:rPr lang="en-US" sz="2300" dirty="0"/>
            </a:br>
            <a:endParaRPr lang="en-IN" sz="2300" dirty="0"/>
          </a:p>
        </p:txBody>
      </p:sp>
    </p:spTree>
    <p:extLst>
      <p:ext uri="{BB962C8B-B14F-4D97-AF65-F5344CB8AC3E}">
        <p14:creationId xmlns:p14="http://schemas.microsoft.com/office/powerpoint/2010/main" val="3625471401"/>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6200" y="76200"/>
            <a:ext cx="8915400" cy="9264075"/>
          </a:xfrm>
          <a:prstGeom prst="rect">
            <a:avLst/>
          </a:prstGeom>
        </p:spPr>
        <p:txBody>
          <a:bodyPr wrap="square">
            <a:spAutoFit/>
          </a:bodyPr>
          <a:lstStyle/>
          <a:p>
            <a:r>
              <a:rPr lang="en-US" sz="1400" b="1" dirty="0"/>
              <a:t>Answer:</a:t>
            </a:r>
            <a:endParaRPr lang="en-US" dirty="0"/>
          </a:p>
          <a:p>
            <a:pPr lvl="0"/>
            <a:r>
              <a:rPr lang="en-US" sz="1400" b="1" dirty="0" smtClean="0"/>
              <a:t>1 (d</a:t>
            </a:r>
            <a:r>
              <a:rPr lang="en-US" sz="1400" b="1" dirty="0"/>
              <a:t>)</a:t>
            </a:r>
            <a:endParaRPr lang="en-US" dirty="0"/>
          </a:p>
          <a:p>
            <a:r>
              <a:rPr lang="en-US" sz="1400" dirty="0"/>
              <a:t>Government accounting is based on Double Entry System.</a:t>
            </a:r>
          </a:p>
          <a:p>
            <a:r>
              <a:rPr lang="en-US" sz="1400" dirty="0"/>
              <a:t> </a:t>
            </a:r>
            <a:endParaRPr lang="en-US" sz="1050" dirty="0"/>
          </a:p>
          <a:p>
            <a:pPr lvl="0"/>
            <a:r>
              <a:rPr lang="en-US" sz="1400" b="1" dirty="0" smtClean="0"/>
              <a:t>2. (d</a:t>
            </a:r>
            <a:r>
              <a:rPr lang="en-US" sz="1400" b="1" dirty="0"/>
              <a:t>)</a:t>
            </a:r>
          </a:p>
          <a:p>
            <a:r>
              <a:rPr lang="en-US" sz="1400" dirty="0"/>
              <a:t>All the above are the objectives of Government Accounting.</a:t>
            </a:r>
          </a:p>
          <a:p>
            <a:r>
              <a:rPr lang="en-US" sz="1400" dirty="0"/>
              <a:t> </a:t>
            </a:r>
            <a:endParaRPr lang="en-US" sz="1050" dirty="0"/>
          </a:p>
          <a:p>
            <a:pPr lvl="0"/>
            <a:r>
              <a:rPr lang="en-US" sz="1400" b="1" dirty="0" smtClean="0"/>
              <a:t>3. (d</a:t>
            </a:r>
            <a:r>
              <a:rPr lang="en-US" sz="1400" b="1" dirty="0"/>
              <a:t>)</a:t>
            </a:r>
          </a:p>
          <a:p>
            <a:r>
              <a:rPr lang="en-US" sz="1400" dirty="0"/>
              <a:t>Government accounting is done on annual basis i.e. from 1</a:t>
            </a:r>
            <a:r>
              <a:rPr lang="en-US" sz="600" dirty="0"/>
              <a:t>st </a:t>
            </a:r>
            <a:r>
              <a:rPr lang="en-US" sz="1400" dirty="0"/>
              <a:t>April to 31</a:t>
            </a:r>
            <a:r>
              <a:rPr lang="en-US" sz="600" dirty="0"/>
              <a:t>st </a:t>
            </a:r>
            <a:r>
              <a:rPr lang="en-US" sz="1400" dirty="0"/>
              <a:t>March.</a:t>
            </a:r>
          </a:p>
          <a:p>
            <a:r>
              <a:rPr lang="en-US" sz="1400" dirty="0"/>
              <a:t> </a:t>
            </a:r>
            <a:endParaRPr lang="en-US" sz="1050" dirty="0"/>
          </a:p>
          <a:p>
            <a:pPr lvl="0"/>
            <a:r>
              <a:rPr lang="en-US" sz="1400" b="1" dirty="0" smtClean="0"/>
              <a:t>4. (c</a:t>
            </a:r>
            <a:r>
              <a:rPr lang="en-US" sz="1400" b="1" dirty="0"/>
              <a:t>)</a:t>
            </a:r>
          </a:p>
          <a:p>
            <a:r>
              <a:rPr lang="en-US" sz="1400" dirty="0"/>
              <a:t>The audit the books of accounts maintained by government departments, offices or institutions are to be audited by a </a:t>
            </a:r>
            <a:r>
              <a:rPr lang="en-US" sz="1400" dirty="0" err="1"/>
              <a:t>recognised</a:t>
            </a:r>
            <a:r>
              <a:rPr lang="en-US" sz="1400" dirty="0"/>
              <a:t> department of the government (namely, the Auditor General Office).</a:t>
            </a:r>
          </a:p>
          <a:p>
            <a:r>
              <a:rPr lang="en-US" sz="1400" dirty="0"/>
              <a:t> </a:t>
            </a:r>
            <a:endParaRPr lang="en-US" sz="900" dirty="0"/>
          </a:p>
          <a:p>
            <a:pPr lvl="0"/>
            <a:r>
              <a:rPr lang="en-US" sz="1400" b="1" dirty="0" smtClean="0"/>
              <a:t>5. (d</a:t>
            </a:r>
            <a:r>
              <a:rPr lang="en-US" sz="1400" b="1" dirty="0"/>
              <a:t>)</a:t>
            </a:r>
          </a:p>
          <a:p>
            <a:r>
              <a:rPr lang="en-US" sz="1400" dirty="0"/>
              <a:t>Controller General of Accounts (CGA) is the apex accounting body in the Government of India. It is the principal Accounts Adviser to the Government of India.</a:t>
            </a:r>
          </a:p>
          <a:p>
            <a:r>
              <a:rPr lang="en-US" sz="1400" dirty="0"/>
              <a:t> </a:t>
            </a:r>
            <a:endParaRPr lang="en-US" sz="900" dirty="0"/>
          </a:p>
          <a:p>
            <a:pPr lvl="0"/>
            <a:r>
              <a:rPr lang="en-US" sz="1400" b="1" dirty="0" smtClean="0"/>
              <a:t>6. (c</a:t>
            </a:r>
            <a:r>
              <a:rPr lang="en-US" sz="1400" b="1" dirty="0"/>
              <a:t>)</a:t>
            </a:r>
          </a:p>
          <a:p>
            <a:r>
              <a:rPr lang="en-US" sz="1400" dirty="0"/>
              <a:t>At the three levels, namely the Controller General of Accounts, Principal Accounts Offices and the field Pay and Accounts Offices software packages, namely GAINS (Government Accounting Information System),  CONTACT  (Controller’s  Accounts)  and  IMPROVE  (Integrated  </a:t>
            </a:r>
            <a:r>
              <a:rPr lang="en-US" sz="1400" dirty="0" err="1"/>
              <a:t>Multimodule</a:t>
            </a:r>
            <a:r>
              <a:rPr lang="en-US" sz="1400" dirty="0"/>
              <a:t>  Processor  for Voucher Entries), are being used to consolidate Government of India Accounts.</a:t>
            </a:r>
          </a:p>
          <a:p>
            <a:pPr lvl="0"/>
            <a:r>
              <a:rPr lang="en-US" sz="1400" b="1" dirty="0" smtClean="0"/>
              <a:t>7.  (a</a:t>
            </a:r>
            <a:r>
              <a:rPr lang="en-US" sz="1400" b="1" dirty="0"/>
              <a:t>)</a:t>
            </a:r>
          </a:p>
          <a:p>
            <a:r>
              <a:rPr lang="en-US" sz="1400" dirty="0"/>
              <a:t>The Constitution of India provides for the manner in which the accounts of the Government have to be kept. The accounts of Government are kept in three parts namely, Consolidated Fund, Contingency Fund and Public Account.</a:t>
            </a:r>
          </a:p>
          <a:p>
            <a:r>
              <a:rPr lang="en-US" sz="1400" dirty="0"/>
              <a:t> </a:t>
            </a:r>
            <a:endParaRPr lang="en-US" sz="900" dirty="0"/>
          </a:p>
          <a:p>
            <a:pPr lvl="0"/>
            <a:r>
              <a:rPr lang="en-US" sz="1400" b="1" dirty="0" smtClean="0"/>
              <a:t>8. (a</a:t>
            </a:r>
            <a:r>
              <a:rPr lang="en-US" sz="1400" b="1" dirty="0"/>
              <a:t>)</a:t>
            </a:r>
          </a:p>
          <a:p>
            <a:r>
              <a:rPr lang="en-US" sz="1400" dirty="0"/>
              <a:t>IGAS 1 stands for Guarantees given by Governments: Disclosure Requirements.</a:t>
            </a:r>
          </a:p>
          <a:p>
            <a:r>
              <a:rPr lang="en-US" sz="1000" dirty="0"/>
              <a:t/>
            </a:r>
            <a:br>
              <a:rPr lang="en-US" sz="1000" dirty="0"/>
            </a:br>
            <a:r>
              <a:rPr lang="en-US" sz="1400" dirty="0"/>
              <a:t/>
            </a:r>
            <a:br>
              <a:rPr lang="en-US" sz="1400" dirty="0"/>
            </a:br>
            <a:r>
              <a:rPr lang="en-US" sz="1400" dirty="0"/>
              <a:t/>
            </a:r>
            <a:br>
              <a:rPr lang="en-US" sz="1400" dirty="0"/>
            </a:br>
            <a:endParaRPr lang="en-US" sz="8000" dirty="0"/>
          </a:p>
          <a:p>
            <a:pPr algn="just"/>
            <a:endParaRPr lang="en-US" dirty="0"/>
          </a:p>
          <a:p>
            <a:pPr lvl="0" algn="just"/>
            <a:endParaRPr lang="en-US" dirty="0"/>
          </a:p>
          <a:p>
            <a:pPr algn="just"/>
            <a:r>
              <a:rPr lang="en-US" dirty="0"/>
              <a:t/>
            </a:r>
            <a:br>
              <a:rPr lang="en-US" dirty="0"/>
            </a:br>
            <a:endParaRPr lang="en-IN" dirty="0"/>
          </a:p>
        </p:txBody>
      </p:sp>
    </p:spTree>
    <p:extLst>
      <p:ext uri="{BB962C8B-B14F-4D97-AF65-F5344CB8AC3E}">
        <p14:creationId xmlns:p14="http://schemas.microsoft.com/office/powerpoint/2010/main" val="50370645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6200" y="152400"/>
            <a:ext cx="8686800" cy="8586966"/>
          </a:xfrm>
          <a:prstGeom prst="rect">
            <a:avLst/>
          </a:prstGeom>
        </p:spPr>
        <p:txBody>
          <a:bodyPr wrap="square">
            <a:spAutoFit/>
          </a:bodyPr>
          <a:lstStyle/>
          <a:p>
            <a:pPr algn="just"/>
            <a:r>
              <a:rPr lang="en-US" sz="2400" b="1" dirty="0" smtClean="0"/>
              <a:t>(3) General Principles of Government Accounting</a:t>
            </a:r>
          </a:p>
          <a:p>
            <a:pPr marL="514350" indent="-514350" algn="just">
              <a:buAutoNum type="romanLcParenBoth"/>
            </a:pPr>
            <a:r>
              <a:rPr lang="en-US" sz="2400" b="1" dirty="0" smtClean="0"/>
              <a:t>Classification </a:t>
            </a:r>
            <a:r>
              <a:rPr lang="en-US" sz="2400" b="1" dirty="0"/>
              <a:t>of expenditures</a:t>
            </a:r>
            <a:r>
              <a:rPr lang="en-US" sz="2400" dirty="0"/>
              <a:t>: The Government Expenditures are classified under Sectors, major heads, minor heads, sub-heads and detailed heads of account. </a:t>
            </a:r>
            <a:endParaRPr lang="en-US" sz="2400" dirty="0" smtClean="0"/>
          </a:p>
          <a:p>
            <a:pPr marL="514350" indent="-514350" algn="just">
              <a:buFontTx/>
              <a:buAutoNum type="romanLcParenBoth"/>
            </a:pPr>
            <a:r>
              <a:rPr lang="en-US" sz="2400" b="1" dirty="0" smtClean="0"/>
              <a:t>Based on budget</a:t>
            </a:r>
            <a:r>
              <a:rPr lang="en-US" sz="2400" dirty="0" smtClean="0"/>
              <a:t>: government accounting is based on the annual budget of the government. In its budget for a year, Government is interested to forecast with the greatest possible accuracy what is expected to          be received or paid during the year, and whether the former together with the balance of the past year is sufficient to cover the later. </a:t>
            </a:r>
            <a:r>
              <a:rPr lang="en-US" sz="2400" dirty="0"/>
              <a:t>Similarly, in the compiled accounts for that year, it is concerned to see to what extent the forecast has been justified by the facts, and whether it has a surplus or deficit balance as a result of the year’s transactions. On the basis of the budget and the accounts, Government determines:</a:t>
            </a:r>
          </a:p>
          <a:p>
            <a:pPr algn="just"/>
            <a:r>
              <a:rPr lang="en-US" sz="2400" dirty="0" smtClean="0"/>
              <a:t>(a) </a:t>
            </a:r>
            <a:r>
              <a:rPr lang="en-US" sz="2400" dirty="0"/>
              <a:t>whether it will be justified in curtailing or expanding its activities</a:t>
            </a:r>
            <a:r>
              <a:rPr lang="en-US" sz="2400" dirty="0" smtClean="0"/>
              <a:t>;</a:t>
            </a:r>
            <a:endParaRPr lang="en-US" sz="2400" dirty="0"/>
          </a:p>
          <a:p>
            <a:pPr algn="just"/>
            <a:r>
              <a:rPr lang="en-US" sz="2400" dirty="0" smtClean="0"/>
              <a:t>(b) </a:t>
            </a:r>
            <a:r>
              <a:rPr lang="en-US" sz="2400" dirty="0"/>
              <a:t>whether it can and should increase or decrease taxation accordingly.</a:t>
            </a:r>
          </a:p>
          <a:p>
            <a:pPr algn="just"/>
            <a:endParaRPr lang="en-US" sz="2400" dirty="0" smtClean="0"/>
          </a:p>
          <a:p>
            <a:pPr marL="514350" indent="-514350" algn="just">
              <a:buFontTx/>
              <a:buAutoNum type="romanLcParenBoth"/>
            </a:pPr>
            <a:endParaRPr lang="en-US" sz="2400" dirty="0" smtClean="0"/>
          </a:p>
          <a:p>
            <a:pPr algn="just"/>
            <a:endParaRPr lang="en-US" sz="2400" dirty="0"/>
          </a:p>
          <a:p>
            <a:pPr algn="just"/>
            <a:endParaRPr lang="en-US" sz="2400" dirty="0"/>
          </a:p>
          <a:p>
            <a:pPr algn="just"/>
            <a:endParaRPr lang="en-US" sz="2400" dirty="0"/>
          </a:p>
        </p:txBody>
      </p:sp>
    </p:spTree>
    <p:extLst>
      <p:ext uri="{BB962C8B-B14F-4D97-AF65-F5344CB8AC3E}">
        <p14:creationId xmlns:p14="http://schemas.microsoft.com/office/powerpoint/2010/main" val="22457814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6200" y="152400"/>
            <a:ext cx="8686800" cy="6001643"/>
          </a:xfrm>
          <a:prstGeom prst="rect">
            <a:avLst/>
          </a:prstGeom>
        </p:spPr>
        <p:txBody>
          <a:bodyPr wrap="square">
            <a:spAutoFit/>
          </a:bodyPr>
          <a:lstStyle/>
          <a:p>
            <a:pPr algn="just"/>
            <a:r>
              <a:rPr lang="en-US" sz="2400" b="1" dirty="0" smtClean="0"/>
              <a:t>(3) General Principles of Government Accounting</a:t>
            </a:r>
          </a:p>
          <a:p>
            <a:pPr algn="just"/>
            <a:endParaRPr lang="en-US" sz="2400" b="1" dirty="0"/>
          </a:p>
          <a:p>
            <a:pPr algn="just"/>
            <a:endParaRPr lang="en-US" sz="2400" b="1" dirty="0" smtClean="0"/>
          </a:p>
          <a:p>
            <a:pPr algn="just"/>
            <a:r>
              <a:rPr lang="en-US" sz="2400" dirty="0" smtClean="0"/>
              <a:t>(iii) </a:t>
            </a:r>
            <a:r>
              <a:rPr lang="en-US" sz="2400" b="1" dirty="0"/>
              <a:t>Period of Accounts</a:t>
            </a:r>
            <a:r>
              <a:rPr lang="en-US" sz="2400" dirty="0"/>
              <a:t>: The annual accounts of the central, state and union territory government shall record transactions, which take place during financial year running from 1st April to 31st March.</a:t>
            </a:r>
          </a:p>
          <a:p>
            <a:pPr algn="just"/>
            <a:r>
              <a:rPr lang="en-US" sz="2400" dirty="0" smtClean="0"/>
              <a:t>(iv) </a:t>
            </a:r>
            <a:r>
              <a:rPr lang="en-US" sz="2400" b="1" dirty="0"/>
              <a:t>Cash basis of </a:t>
            </a:r>
            <a:r>
              <a:rPr lang="en-US" sz="2400" b="1" dirty="0" smtClean="0"/>
              <a:t>accounting: Recording of receipt and expenditure when cash/bank is received or paid.</a:t>
            </a:r>
          </a:p>
          <a:p>
            <a:pPr algn="just"/>
            <a:r>
              <a:rPr lang="en-US" sz="2400" b="1" dirty="0" smtClean="0"/>
              <a:t>(v) </a:t>
            </a:r>
            <a:r>
              <a:rPr lang="en-US" sz="2400" b="1" dirty="0"/>
              <a:t>Form of Accounts</a:t>
            </a:r>
            <a:r>
              <a:rPr lang="en-US" sz="2400" dirty="0"/>
              <a:t>: The accounts of Government are kept in three parts namely, Consolidated Fund, Contingency Fund and Public Account.</a:t>
            </a:r>
          </a:p>
          <a:p>
            <a:pPr algn="just"/>
            <a:endParaRPr lang="en-US" sz="2400" dirty="0" smtClean="0"/>
          </a:p>
          <a:p>
            <a:pPr marL="514350" indent="-514350" algn="just">
              <a:buFontTx/>
              <a:buAutoNum type="romanLcParenBoth"/>
            </a:pPr>
            <a:endParaRPr lang="en-US" sz="2400" dirty="0" smtClean="0"/>
          </a:p>
          <a:p>
            <a:pPr algn="just"/>
            <a:endParaRPr lang="en-US" sz="2400" dirty="0"/>
          </a:p>
          <a:p>
            <a:pPr algn="just"/>
            <a:endParaRPr lang="en-US" sz="2400" dirty="0"/>
          </a:p>
          <a:p>
            <a:pPr algn="just"/>
            <a:endParaRPr lang="en-US" sz="2400" dirty="0"/>
          </a:p>
        </p:txBody>
      </p:sp>
    </p:spTree>
    <p:extLst>
      <p:ext uri="{BB962C8B-B14F-4D97-AF65-F5344CB8AC3E}">
        <p14:creationId xmlns:p14="http://schemas.microsoft.com/office/powerpoint/2010/main" val="21388281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4046815184"/>
              </p:ext>
            </p:extLst>
          </p:nvPr>
        </p:nvGraphicFramePr>
        <p:xfrm>
          <a:off x="304800" y="152400"/>
          <a:ext cx="8686800" cy="5347302"/>
        </p:xfrm>
        <a:graphic>
          <a:graphicData uri="http://schemas.openxmlformats.org/drawingml/2006/table">
            <a:tbl>
              <a:tblPr firstRow="1" bandRow="1">
                <a:tableStyleId>{5C22544A-7EE6-4342-B048-85BDC9FD1C3A}</a:tableStyleId>
              </a:tblPr>
              <a:tblGrid>
                <a:gridCol w="2171700"/>
                <a:gridCol w="2171700"/>
                <a:gridCol w="2171700"/>
                <a:gridCol w="2171700"/>
              </a:tblGrid>
              <a:tr h="914400">
                <a:tc>
                  <a:txBody>
                    <a:bodyPr/>
                    <a:lstStyle/>
                    <a:p>
                      <a:r>
                        <a:rPr lang="en-US" dirty="0" smtClean="0"/>
                        <a:t>Funds</a:t>
                      </a:r>
                      <a:endParaRPr lang="en-US" dirty="0"/>
                    </a:p>
                  </a:txBody>
                  <a:tcPr/>
                </a:tc>
                <a:tc>
                  <a:txBody>
                    <a:bodyPr/>
                    <a:lstStyle/>
                    <a:p>
                      <a:r>
                        <a:rPr lang="en-US" dirty="0" smtClean="0"/>
                        <a:t>Consolidated fund of India</a:t>
                      </a:r>
                      <a:endParaRPr lang="en-US" dirty="0"/>
                    </a:p>
                  </a:txBody>
                  <a:tcPr/>
                </a:tc>
                <a:tc>
                  <a:txBody>
                    <a:bodyPr/>
                    <a:lstStyle/>
                    <a:p>
                      <a:r>
                        <a:rPr lang="en-US" dirty="0" smtClean="0"/>
                        <a:t>Contingency Fund of India</a:t>
                      </a:r>
                      <a:endParaRPr lang="en-US" dirty="0"/>
                    </a:p>
                  </a:txBody>
                  <a:tcPr/>
                </a:tc>
                <a:tc>
                  <a:txBody>
                    <a:bodyPr/>
                    <a:lstStyle/>
                    <a:p>
                      <a:r>
                        <a:rPr lang="en-US" dirty="0" smtClean="0"/>
                        <a:t>Public</a:t>
                      </a:r>
                      <a:r>
                        <a:rPr lang="en-US" baseline="0" dirty="0" smtClean="0"/>
                        <a:t> Account of India</a:t>
                      </a:r>
                      <a:endParaRPr lang="en-US" dirty="0"/>
                    </a:p>
                  </a:txBody>
                  <a:tcPr/>
                </a:tc>
              </a:tr>
              <a:tr h="989954">
                <a:tc>
                  <a:txBody>
                    <a:bodyPr/>
                    <a:lstStyle/>
                    <a:p>
                      <a:r>
                        <a:rPr lang="en-US" dirty="0" smtClean="0"/>
                        <a:t>Income</a:t>
                      </a:r>
                      <a:endParaRPr lang="en-US" dirty="0"/>
                    </a:p>
                  </a:txBody>
                  <a:tcPr/>
                </a:tc>
                <a:tc>
                  <a:txBody>
                    <a:bodyPr/>
                    <a:lstStyle/>
                    <a:p>
                      <a:r>
                        <a:rPr lang="en-US" dirty="0" smtClean="0"/>
                        <a:t>Tax and non tax</a:t>
                      </a:r>
                      <a:r>
                        <a:rPr lang="en-US" baseline="0" dirty="0" smtClean="0"/>
                        <a:t> revenues, loans</a:t>
                      </a:r>
                      <a:endParaRPr lang="en-US" dirty="0"/>
                    </a:p>
                  </a:txBody>
                  <a:tcPr/>
                </a:tc>
                <a:tc>
                  <a:txBody>
                    <a:bodyPr/>
                    <a:lstStyle/>
                    <a:p>
                      <a:r>
                        <a:rPr lang="en-US" dirty="0" smtClean="0"/>
                        <a:t>Fixed corpus</a:t>
                      </a:r>
                      <a:r>
                        <a:rPr lang="en-US" baseline="0" dirty="0" smtClean="0"/>
                        <a:t> of </a:t>
                      </a:r>
                      <a:r>
                        <a:rPr lang="en-US" baseline="0" dirty="0" err="1" smtClean="0"/>
                        <a:t>Rs</a:t>
                      </a:r>
                      <a:r>
                        <a:rPr lang="en-US" baseline="0" dirty="0" smtClean="0"/>
                        <a:t>. 500 crores</a:t>
                      </a:r>
                      <a:endParaRPr lang="en-US" dirty="0"/>
                    </a:p>
                  </a:txBody>
                  <a:tcPr/>
                </a:tc>
                <a:tc>
                  <a:txBody>
                    <a:bodyPr/>
                    <a:lstStyle/>
                    <a:p>
                      <a:r>
                        <a:rPr lang="en-US" dirty="0" smtClean="0"/>
                        <a:t>Public</a:t>
                      </a:r>
                      <a:r>
                        <a:rPr lang="en-US" baseline="0" dirty="0" smtClean="0"/>
                        <a:t> money </a:t>
                      </a:r>
                      <a:r>
                        <a:rPr lang="en-US" baseline="0" dirty="0" err="1" smtClean="0"/>
                        <a:t>eg</a:t>
                      </a:r>
                      <a:r>
                        <a:rPr lang="en-US" baseline="0" dirty="0" smtClean="0"/>
                        <a:t> Provident funds, saving schemes </a:t>
                      </a:r>
                      <a:r>
                        <a:rPr lang="en-US" baseline="0" dirty="0" err="1" smtClean="0"/>
                        <a:t>etc</a:t>
                      </a:r>
                      <a:endParaRPr lang="en-US" dirty="0"/>
                    </a:p>
                  </a:txBody>
                  <a:tcPr/>
                </a:tc>
              </a:tr>
              <a:tr h="989954">
                <a:tc>
                  <a:txBody>
                    <a:bodyPr/>
                    <a:lstStyle/>
                    <a:p>
                      <a:r>
                        <a:rPr lang="en-US" dirty="0" smtClean="0"/>
                        <a:t>Expenditure</a:t>
                      </a:r>
                      <a:endParaRPr lang="en-US" dirty="0"/>
                    </a:p>
                  </a:txBody>
                  <a:tcPr/>
                </a:tc>
                <a:tc>
                  <a:txBody>
                    <a:bodyPr/>
                    <a:lstStyle/>
                    <a:p>
                      <a:r>
                        <a:rPr lang="en-US" dirty="0" smtClean="0"/>
                        <a:t>All expenditure</a:t>
                      </a:r>
                      <a:endParaRPr lang="en-US" dirty="0"/>
                    </a:p>
                  </a:txBody>
                  <a:tcPr/>
                </a:tc>
                <a:tc>
                  <a:txBody>
                    <a:bodyPr/>
                    <a:lstStyle/>
                    <a:p>
                      <a:r>
                        <a:rPr lang="en-US" dirty="0" smtClean="0"/>
                        <a:t>Unforeseen expenditure (</a:t>
                      </a:r>
                      <a:r>
                        <a:rPr lang="en-US" dirty="0" err="1" smtClean="0"/>
                        <a:t>eg</a:t>
                      </a:r>
                      <a:r>
                        <a:rPr lang="en-US" dirty="0" smtClean="0"/>
                        <a:t> </a:t>
                      </a:r>
                      <a:r>
                        <a:rPr lang="en-US" dirty="0" err="1" smtClean="0"/>
                        <a:t>covid</a:t>
                      </a:r>
                      <a:r>
                        <a:rPr lang="en-US" dirty="0" smtClean="0"/>
                        <a:t>)</a:t>
                      </a:r>
                      <a:endParaRPr lang="en-US" dirty="0"/>
                    </a:p>
                  </a:txBody>
                  <a:tcPr/>
                </a:tc>
                <a:tc>
                  <a:txBody>
                    <a:bodyPr/>
                    <a:lstStyle/>
                    <a:p>
                      <a:r>
                        <a:rPr lang="en-US" dirty="0" smtClean="0"/>
                        <a:t>On</a:t>
                      </a:r>
                      <a:r>
                        <a:rPr lang="en-US" baseline="0" dirty="0" smtClean="0"/>
                        <a:t> public as per demand and rules</a:t>
                      </a:r>
                      <a:endParaRPr lang="en-US" dirty="0"/>
                    </a:p>
                  </a:txBody>
                  <a:tcPr/>
                </a:tc>
              </a:tr>
              <a:tr h="989954">
                <a:tc>
                  <a:txBody>
                    <a:bodyPr/>
                    <a:lstStyle/>
                    <a:p>
                      <a:r>
                        <a:rPr lang="en-US" dirty="0" smtClean="0"/>
                        <a:t>Parliamentary approval</a:t>
                      </a:r>
                      <a:endParaRPr lang="en-US" dirty="0"/>
                    </a:p>
                  </a:txBody>
                  <a:tcPr/>
                </a:tc>
                <a:tc>
                  <a:txBody>
                    <a:bodyPr/>
                    <a:lstStyle/>
                    <a:p>
                      <a:r>
                        <a:rPr lang="en-US" dirty="0" smtClean="0"/>
                        <a:t>Yes</a:t>
                      </a:r>
                      <a:endParaRPr lang="en-US" dirty="0"/>
                    </a:p>
                  </a:txBody>
                  <a:tcPr/>
                </a:tc>
                <a:tc>
                  <a:txBody>
                    <a:bodyPr/>
                    <a:lstStyle/>
                    <a:p>
                      <a:r>
                        <a:rPr lang="en-US" dirty="0" smtClean="0"/>
                        <a:t>Required after</a:t>
                      </a:r>
                      <a:r>
                        <a:rPr lang="en-US" baseline="0" dirty="0" smtClean="0"/>
                        <a:t> expenditure and reimbursement from consolidated fund to Contingency fund</a:t>
                      </a:r>
                      <a:endParaRPr lang="en-US" dirty="0"/>
                    </a:p>
                  </a:txBody>
                  <a:tcPr/>
                </a:tc>
                <a:tc>
                  <a:txBody>
                    <a:bodyPr/>
                    <a:lstStyle/>
                    <a:p>
                      <a:r>
                        <a:rPr lang="en-US" dirty="0" smtClean="0"/>
                        <a:t>Not required</a:t>
                      </a:r>
                      <a:endParaRPr lang="en-US" dirty="0"/>
                    </a:p>
                  </a:txBody>
                  <a:tcPr/>
                </a:tc>
              </a:tr>
              <a:tr h="989954">
                <a:tc>
                  <a:txBody>
                    <a:bodyPr/>
                    <a:lstStyle/>
                    <a:p>
                      <a:r>
                        <a:rPr lang="en-US" dirty="0" smtClean="0"/>
                        <a:t>Articles of Constitution</a:t>
                      </a:r>
                      <a:endParaRPr lang="en-US" dirty="0"/>
                    </a:p>
                  </a:txBody>
                  <a:tcPr/>
                </a:tc>
                <a:tc>
                  <a:txBody>
                    <a:bodyPr/>
                    <a:lstStyle/>
                    <a:p>
                      <a:r>
                        <a:rPr lang="en-US" dirty="0" smtClean="0"/>
                        <a:t>266(1)</a:t>
                      </a:r>
                      <a:endParaRPr lang="en-US" dirty="0"/>
                    </a:p>
                  </a:txBody>
                  <a:tcPr/>
                </a:tc>
                <a:tc>
                  <a:txBody>
                    <a:bodyPr/>
                    <a:lstStyle/>
                    <a:p>
                      <a:r>
                        <a:rPr lang="en-US" dirty="0" smtClean="0"/>
                        <a:t>267(1)</a:t>
                      </a:r>
                      <a:endParaRPr lang="en-US" dirty="0"/>
                    </a:p>
                  </a:txBody>
                  <a:tcPr/>
                </a:tc>
                <a:tc>
                  <a:txBody>
                    <a:bodyPr/>
                    <a:lstStyle/>
                    <a:p>
                      <a:r>
                        <a:rPr lang="en-US" dirty="0" smtClean="0"/>
                        <a:t>266(2)</a:t>
                      </a:r>
                      <a:endParaRPr lang="en-US" dirty="0"/>
                    </a:p>
                  </a:txBody>
                  <a:tcPr/>
                </a:tc>
              </a:tr>
            </a:tbl>
          </a:graphicData>
        </a:graphic>
      </p:graphicFrame>
      <p:sp>
        <p:nvSpPr>
          <p:cNvPr id="3" name="TextBox 2"/>
          <p:cNvSpPr txBox="1"/>
          <p:nvPr/>
        </p:nvSpPr>
        <p:spPr>
          <a:xfrm>
            <a:off x="609600" y="5943600"/>
            <a:ext cx="8229600" cy="646331"/>
          </a:xfrm>
          <a:prstGeom prst="rect">
            <a:avLst/>
          </a:prstGeom>
          <a:noFill/>
        </p:spPr>
        <p:txBody>
          <a:bodyPr wrap="square" rtlCol="0">
            <a:spAutoFit/>
          </a:bodyPr>
          <a:lstStyle/>
          <a:p>
            <a:r>
              <a:rPr lang="en-US" dirty="0" smtClean="0"/>
              <a:t>Note: Contingency fund is </a:t>
            </a:r>
            <a:r>
              <a:rPr lang="en-US" dirty="0"/>
              <a:t>held on behalf of President by the Secretary to the Government of India, Ministry of Finance, Department of Economic Affairs. </a:t>
            </a:r>
          </a:p>
        </p:txBody>
      </p:sp>
    </p:spTree>
    <p:extLst>
      <p:ext uri="{BB962C8B-B14F-4D97-AF65-F5344CB8AC3E}">
        <p14:creationId xmlns:p14="http://schemas.microsoft.com/office/powerpoint/2010/main" val="214720091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979</TotalTime>
  <Words>6054</Words>
  <Application>Microsoft Office PowerPoint</Application>
  <PresentationFormat>On-screen Show (4:3)</PresentationFormat>
  <Paragraphs>745</Paragraphs>
  <Slides>62</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62</vt:i4>
      </vt:variant>
    </vt:vector>
  </HeadingPairs>
  <TitlesOfParts>
    <vt:vector size="65" baseType="lpstr">
      <vt:lpstr>Arial</vt:lpstr>
      <vt:lpstr>Calibri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admin</dc:creator>
  <cp:lastModifiedBy>Windows User</cp:lastModifiedBy>
  <cp:revision>45</cp:revision>
  <dcterms:created xsi:type="dcterms:W3CDTF">2006-08-16T00:00:00Z</dcterms:created>
  <dcterms:modified xsi:type="dcterms:W3CDTF">2022-08-20T09:48:41Z</dcterms:modified>
</cp:coreProperties>
</file>