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Lst>
  <p:notesMasterIdLst>
    <p:notesMasterId r:id="rId33"/>
  </p:notesMasterIdLst>
  <p:sldIdLst>
    <p:sldId id="261" r:id="rId6"/>
    <p:sldId id="260" r:id="rId7"/>
    <p:sldId id="297" r:id="rId8"/>
    <p:sldId id="278" r:id="rId9"/>
    <p:sldId id="291" r:id="rId10"/>
    <p:sldId id="286" r:id="rId11"/>
    <p:sldId id="279" r:id="rId12"/>
    <p:sldId id="287" r:id="rId13"/>
    <p:sldId id="293" r:id="rId14"/>
    <p:sldId id="292" r:id="rId15"/>
    <p:sldId id="280" r:id="rId16"/>
    <p:sldId id="281" r:id="rId17"/>
    <p:sldId id="282" r:id="rId18"/>
    <p:sldId id="283" r:id="rId19"/>
    <p:sldId id="284" r:id="rId20"/>
    <p:sldId id="285" r:id="rId21"/>
    <p:sldId id="288" r:id="rId22"/>
    <p:sldId id="290" r:id="rId23"/>
    <p:sldId id="295" r:id="rId24"/>
    <p:sldId id="296" r:id="rId25"/>
    <p:sldId id="298" r:id="rId26"/>
    <p:sldId id="266" r:id="rId27"/>
    <p:sldId id="273" r:id="rId28"/>
    <p:sldId id="274" r:id="rId29"/>
    <p:sldId id="275" r:id="rId30"/>
    <p:sldId id="267"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09" autoAdjust="0"/>
  </p:normalViewPr>
  <p:slideViewPr>
    <p:cSldViewPr>
      <p:cViewPr>
        <p:scale>
          <a:sx n="82" d="100"/>
          <a:sy n="82" d="100"/>
        </p:scale>
        <p:origin x="-1014"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95855-0A30-4382-9EE3-9D3B68462CDC}" type="datetimeFigureOut">
              <a:rPr lang="en-US" smtClean="0"/>
              <a:pPr/>
              <a:t>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1F253-3378-438B-8371-533DFA4DDF16}" type="slidenum">
              <a:rPr lang="en-US" smtClean="0"/>
              <a:pPr/>
              <a:t>‹#›</a:t>
            </a:fld>
            <a:endParaRPr lang="en-US"/>
          </a:p>
        </p:txBody>
      </p:sp>
    </p:spTree>
    <p:extLst>
      <p:ext uri="{BB962C8B-B14F-4D97-AF65-F5344CB8AC3E}">
        <p14:creationId xmlns="" xmlns:p14="http://schemas.microsoft.com/office/powerpoint/2010/main" val="1407319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a:solidFill>
                  <a:prstClr val="black"/>
                </a:solidFill>
              </a:rPr>
              <a:t>Insert Course Name (insert course # within these parentheses)</a:t>
            </a:r>
          </a:p>
          <a:p>
            <a:pPr>
              <a:buClr>
                <a:prstClr val="black"/>
              </a:buClr>
            </a:pPr>
            <a:r>
              <a:rPr lang="en-US" altLang="en-US" sz="1000">
                <a:solidFill>
                  <a:prstClr val="black"/>
                </a:solidFill>
              </a:rPr>
              <a:t>Module 1: Name</a:t>
            </a:r>
          </a:p>
        </p:txBody>
      </p:sp>
      <p:sp>
        <p:nvSpPr>
          <p:cNvPr id="27651"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7652"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A6CCEB15-AD64-48B7-A546-158903B54CDD}" type="slidenum">
              <a:rPr lang="en-US" altLang="en-US" sz="1000">
                <a:solidFill>
                  <a:prstClr val="black"/>
                </a:solidFill>
              </a:rPr>
              <a:pPr>
                <a:buClr>
                  <a:prstClr val="black"/>
                </a:buClr>
              </a:pPr>
              <a:t>1</a:t>
            </a:fld>
            <a:endParaRPr lang="en-US" altLang="en-US" sz="1000">
              <a:solidFill>
                <a:prstClr val="black"/>
              </a:solidFill>
            </a:endParaRPr>
          </a:p>
        </p:txBody>
      </p:sp>
      <p:sp>
        <p:nvSpPr>
          <p:cNvPr id="27653" name="Rectangle 2"/>
          <p:cNvSpPr>
            <a:spLocks noGrp="1" noRot="1" noChangeAspect="1" noChangeArrowheads="1" noTextEdit="1"/>
          </p:cNvSpPr>
          <p:nvPr>
            <p:ph type="sldImg"/>
          </p:nvPr>
        </p:nvSpPr>
        <p:spPr>
          <a:xfrm>
            <a:off x="1152525" y="692150"/>
            <a:ext cx="4554538" cy="3416300"/>
          </a:xfrm>
          <a:ln/>
        </p:spPr>
      </p:sp>
      <p:sp>
        <p:nvSpPr>
          <p:cNvPr id="36870" name="Rectangle 3"/>
          <p:cNvSpPr>
            <a:spLocks noGrp="1" noChangeArrowheads="1"/>
          </p:cNvSpPr>
          <p:nvPr>
            <p:ph type="body" idx="1"/>
          </p:nvPr>
        </p:nvSpPr>
        <p:spPr>
          <a:xfrm>
            <a:off x="914504" y="4343085"/>
            <a:ext cx="5028994" cy="4115747"/>
          </a:xfrm>
        </p:spPr>
        <p:txBody>
          <a:bodyPr/>
          <a:lstStyle/>
          <a:p>
            <a:pPr marL="187814" indent="-187814">
              <a:defRPr/>
            </a:pPr>
            <a:r>
              <a:rPr lang="en-US" altLang="en-US" b="1" dirty="0" smtClean="0"/>
              <a:t>Key Message(s):</a:t>
            </a:r>
          </a:p>
          <a:p>
            <a:pPr marL="413191" lvl="1" indent="-187814">
              <a:defRPr/>
            </a:pPr>
            <a:r>
              <a:rPr lang="en-US" altLang="en-US" dirty="0" smtClean="0"/>
              <a:t> To learn to create and use reservation , list of reservations in various goods movement processes.</a:t>
            </a:r>
          </a:p>
          <a:p>
            <a:pPr marL="225377" lvl="1">
              <a:defRPr/>
            </a:pPr>
            <a:endParaRPr lang="en-US" altLang="en-US" dirty="0" smtClean="0"/>
          </a:p>
          <a:p>
            <a:pPr marL="187814" indent="-187814">
              <a:defRPr/>
            </a:pPr>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25</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4"/>
          <p:cNvSpPr>
            <a:spLocks noGrp="1" noChangeArrowheads="1"/>
          </p:cNvSpPr>
          <p:nvPr>
            <p:ph type="hdr" sz="quarter" idx="4294967295"/>
          </p:nvPr>
        </p:nvSpPr>
        <p:spPr bwMode="auto">
          <a:xfrm>
            <a:off x="0" y="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a:solidFill>
                  <a:srgbClr val="000000"/>
                </a:solidFill>
              </a:rPr>
              <a:t>Insert Course Name (insert course # within these parentheses)</a:t>
            </a:r>
          </a:p>
          <a:p>
            <a:pPr>
              <a:buClr>
                <a:srgbClr val="000000"/>
              </a:buClr>
            </a:pPr>
            <a:r>
              <a:rPr lang="en-US" altLang="en-US" sz="1000">
                <a:solidFill>
                  <a:srgbClr val="000000"/>
                </a:solidFill>
              </a:rPr>
              <a:t>Module 1: Name</a:t>
            </a:r>
          </a:p>
        </p:txBody>
      </p:sp>
      <p:sp>
        <p:nvSpPr>
          <p:cNvPr id="105475" name="Rectangle 5"/>
          <p:cNvSpPr>
            <a:spLocks noGrp="1" noChangeArrowheads="1"/>
          </p:cNvSpPr>
          <p:nvPr>
            <p:ph type="ftr" sz="quarter" idx="4294967295"/>
          </p:nvPr>
        </p:nvSpPr>
        <p:spPr bwMode="auto">
          <a:xfrm>
            <a:off x="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smtClean="0">
                <a:solidFill>
                  <a:srgbClr val="000000"/>
                </a:solidFill>
              </a:rPr>
              <a:t>A </a:t>
            </a:r>
            <a:r>
              <a:rPr lang="en-US" altLang="en-US" sz="1000" dirty="0">
                <a:solidFill>
                  <a:srgbClr val="000000"/>
                </a:solidFill>
              </a:rPr>
              <a:t>© 2009 </a:t>
            </a:r>
            <a:r>
              <a:rPr lang="en-US" altLang="en-US" sz="1000" dirty="0" smtClean="0">
                <a:solidFill>
                  <a:srgbClr val="000000"/>
                </a:solidFill>
              </a:rPr>
              <a:t>B.</a:t>
            </a:r>
            <a:endParaRPr lang="en-US" altLang="en-US" sz="1000" dirty="0">
              <a:solidFill>
                <a:srgbClr val="000000"/>
              </a:solidFill>
            </a:endParaRPr>
          </a:p>
        </p:txBody>
      </p:sp>
      <p:sp>
        <p:nvSpPr>
          <p:cNvPr id="105476" name="Rectangle 6"/>
          <p:cNvSpPr>
            <a:spLocks noGrp="1" noChangeArrowheads="1"/>
          </p:cNvSpPr>
          <p:nvPr>
            <p:ph type="sldNum" sz="quarter" idx="4294967295"/>
          </p:nvPr>
        </p:nvSpPr>
        <p:spPr bwMode="auto">
          <a:xfrm>
            <a:off x="388393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fld id="{790C2C55-FFB1-4E26-AE35-504A382D7868}" type="slidenum">
              <a:rPr lang="en-US" altLang="en-US" sz="1000">
                <a:solidFill>
                  <a:srgbClr val="000000"/>
                </a:solidFill>
              </a:rPr>
              <a:pPr>
                <a:buClr>
                  <a:srgbClr val="000000"/>
                </a:buClr>
              </a:pPr>
              <a:t>26</a:t>
            </a:fld>
            <a:endParaRPr lang="en-US" altLang="en-US" sz="1000">
              <a:solidFill>
                <a:srgbClr val="000000"/>
              </a:solidFill>
            </a:endParaRPr>
          </a:p>
        </p:txBody>
      </p:sp>
      <p:sp>
        <p:nvSpPr>
          <p:cNvPr id="105477" name="Rectangle 2"/>
          <p:cNvSpPr>
            <a:spLocks noGrp="1" noRot="1" noChangeAspect="1" noChangeArrowheads="1" noTextEdit="1"/>
          </p:cNvSpPr>
          <p:nvPr>
            <p:ph type="sldImg"/>
          </p:nvPr>
        </p:nvSpPr>
        <p:spPr>
          <a:ln/>
        </p:spPr>
      </p:sp>
      <p:sp>
        <p:nvSpPr>
          <p:cNvPr id="63494" name="Rectangle 3"/>
          <p:cNvSpPr>
            <a:spLocks noGrp="1" noChangeArrowheads="1"/>
          </p:cNvSpPr>
          <p:nvPr>
            <p:ph type="body" idx="1"/>
          </p:nvPr>
        </p:nvSpPr>
        <p:spPr/>
        <p:txBody>
          <a:bodyPr/>
          <a:lstStyle/>
          <a:p>
            <a:pPr marL="112688" indent="-112688">
              <a:defRPr/>
            </a:pPr>
            <a:r>
              <a:rPr lang="en-US" altLang="en-US" b="1" dirty="0" smtClean="0"/>
              <a:t>Key Messages:</a:t>
            </a:r>
          </a:p>
          <a:p>
            <a:pPr marL="112688" indent="-112688">
              <a:defRPr/>
            </a:pPr>
            <a:r>
              <a:rPr lang="en-US" altLang="en-US" dirty="0" smtClean="0"/>
              <a:t>Discuss with the participants and list the answers on a flip chart.</a:t>
            </a:r>
          </a:p>
          <a:p>
            <a:pPr eaLnBrk="1" hangingPunct="1">
              <a:defRPr/>
            </a:pPr>
            <a:r>
              <a:rPr lang="en-US" altLang="en-US" dirty="0" smtClean="0"/>
              <a:t>Spend 15 minutes on this discussion,</a:t>
            </a:r>
          </a:p>
          <a:p>
            <a:pPr eaLnBrk="1" hangingPunct="1">
              <a:defRPr/>
            </a:pPr>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hdr" sz="quarter" idx="4294967295"/>
          </p:nvPr>
        </p:nvSpPr>
        <p:spPr bwMode="auto">
          <a:xfrm>
            <a:off x="0" y="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a:solidFill>
                  <a:srgbClr val="000000"/>
                </a:solidFill>
              </a:rPr>
              <a:t>Insert Course Name (insert course # within these parentheses)</a:t>
            </a:r>
          </a:p>
          <a:p>
            <a:pPr>
              <a:buClr>
                <a:srgbClr val="000000"/>
              </a:buClr>
            </a:pPr>
            <a:r>
              <a:rPr lang="en-US" altLang="en-US" sz="1000">
                <a:solidFill>
                  <a:srgbClr val="000000"/>
                </a:solidFill>
              </a:rPr>
              <a:t>Module 1: Name</a:t>
            </a:r>
          </a:p>
        </p:txBody>
      </p:sp>
      <p:sp>
        <p:nvSpPr>
          <p:cNvPr id="106499" name="Rectangle 5"/>
          <p:cNvSpPr>
            <a:spLocks noGrp="1" noChangeArrowheads="1"/>
          </p:cNvSpPr>
          <p:nvPr>
            <p:ph type="ftr" sz="quarter" idx="4294967295"/>
          </p:nvPr>
        </p:nvSpPr>
        <p:spPr bwMode="auto">
          <a:xfrm>
            <a:off x="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smtClean="0">
                <a:solidFill>
                  <a:srgbClr val="000000"/>
                </a:solidFill>
              </a:rPr>
              <a:t>A </a:t>
            </a:r>
            <a:r>
              <a:rPr lang="en-US" altLang="en-US" sz="1000" dirty="0">
                <a:solidFill>
                  <a:srgbClr val="000000"/>
                </a:solidFill>
              </a:rPr>
              <a:t>© 2009 </a:t>
            </a:r>
            <a:r>
              <a:rPr lang="en-US" altLang="en-US" sz="1000" dirty="0" smtClean="0">
                <a:solidFill>
                  <a:srgbClr val="000000"/>
                </a:solidFill>
              </a:rPr>
              <a:t>B.</a:t>
            </a:r>
            <a:endParaRPr lang="en-US" altLang="en-US" sz="1000" dirty="0">
              <a:solidFill>
                <a:srgbClr val="000000"/>
              </a:solidFill>
            </a:endParaRPr>
          </a:p>
        </p:txBody>
      </p:sp>
      <p:sp>
        <p:nvSpPr>
          <p:cNvPr id="106500" name="Rectangle 6"/>
          <p:cNvSpPr>
            <a:spLocks noGrp="1" noChangeArrowheads="1"/>
          </p:cNvSpPr>
          <p:nvPr>
            <p:ph type="sldNum" sz="quarter" idx="4294967295"/>
          </p:nvPr>
        </p:nvSpPr>
        <p:spPr bwMode="auto">
          <a:xfrm>
            <a:off x="388393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fld id="{728919BF-ED16-427E-A180-7FE32ACE9B14}" type="slidenum">
              <a:rPr lang="en-US" altLang="en-US" sz="1000">
                <a:solidFill>
                  <a:srgbClr val="000000"/>
                </a:solidFill>
              </a:rPr>
              <a:pPr>
                <a:buClr>
                  <a:srgbClr val="000000"/>
                </a:buClr>
              </a:pPr>
              <a:t>27</a:t>
            </a:fld>
            <a:endParaRPr lang="en-US" altLang="en-US" sz="1000">
              <a:solidFill>
                <a:srgbClr val="000000"/>
              </a:solidFill>
            </a:endParaRPr>
          </a:p>
        </p:txBody>
      </p:sp>
      <p:sp>
        <p:nvSpPr>
          <p:cNvPr id="106501"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p:txBody>
          <a:bodyPr/>
          <a:lstStyle/>
          <a:p>
            <a:pPr eaLnBrk="1" hangingPunct="1">
              <a:defRPr/>
            </a:pPr>
            <a:r>
              <a:rPr lang="en-US" altLang="en-US" b="1" dirty="0" smtClean="0"/>
              <a:t>Key Message:</a:t>
            </a:r>
          </a:p>
          <a:p>
            <a:pPr lvl="1" eaLnBrk="1" hangingPunct="1">
              <a:defRPr/>
            </a:pPr>
            <a:r>
              <a:rPr lang="en-US" altLang="en-US" dirty="0" smtClean="0"/>
              <a:t>Ask participants for any questions or comments they may have.</a:t>
            </a:r>
          </a:p>
          <a:p>
            <a:pPr marL="225377" lvl="1">
              <a:defRPr/>
            </a:pP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a:solidFill>
                  <a:prstClr val="black"/>
                </a:solidFill>
              </a:rPr>
              <a:t>Insert Course Name (insert course # within these parentheses)</a:t>
            </a:r>
          </a:p>
          <a:p>
            <a:pPr>
              <a:buClr>
                <a:prstClr val="black"/>
              </a:buClr>
            </a:pPr>
            <a:r>
              <a:rPr lang="en-US" altLang="en-US" sz="100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2</a:t>
            </a:fld>
            <a:endParaRPr lang="en-US" altLang="en-US" sz="100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a:solidFill>
                  <a:prstClr val="black"/>
                </a:solidFill>
              </a:rPr>
              <a:t>Insert Course Name (insert course # within these parentheses)</a:t>
            </a:r>
          </a:p>
          <a:p>
            <a:pPr>
              <a:buClr>
                <a:prstClr val="black"/>
              </a:buClr>
            </a:pPr>
            <a:r>
              <a:rPr lang="en-US" altLang="en-US" sz="100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3</a:t>
            </a:fld>
            <a:endParaRPr lang="en-US" altLang="en-US" sz="100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4</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5</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a:solidFill>
                  <a:prstClr val="black"/>
                </a:solidFill>
              </a:rPr>
              <a:t>Insert Course Name (insert course # within these parentheses)</a:t>
            </a:r>
          </a:p>
          <a:p>
            <a:pPr>
              <a:buClr>
                <a:prstClr val="black"/>
              </a:buClr>
            </a:pPr>
            <a:r>
              <a:rPr lang="en-US" altLang="en-US" sz="100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21</a:t>
            </a:fld>
            <a:endParaRPr lang="en-US" altLang="en-US" sz="100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22</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23</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a:t>Insert Course Name (insert course # within these parentheses)</a:t>
            </a:r>
          </a:p>
          <a:p>
            <a:r>
              <a:rPr lang="en-US" altLang="en-US" sz="100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24</a:t>
            </a:fld>
            <a:endParaRPr lang="en-US" altLang="en-US" sz="100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extLst>
              <a:ext uri="{28A0092B-C50C-407E-A947-70E740481C1C}">
                <a14:useLocalDpi xmlns="" xmlns:a14="http://schemas.microsoft.com/office/drawing/2010/main" val="0"/>
              </a:ext>
            </a:extLst>
          </a:blip>
          <a:srcRect l="3226"/>
          <a:stretch>
            <a:fillRect/>
          </a:stretch>
        </p:blipFill>
        <p:spPr bwMode="auto">
          <a:xfrm>
            <a:off x="0" y="0"/>
            <a:ext cx="9144000" cy="686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419100" y="6553200"/>
            <a:ext cx="559608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r>
              <a:rPr lang="en-US" altLang="en-US" sz="900" dirty="0" smtClean="0">
                <a:solidFill>
                  <a:srgbClr val="000000"/>
                </a:solidFill>
                <a:latin typeface="Arial" charset="0"/>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4825" y="2449513"/>
            <a:ext cx="424815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 descr="A4_Code_2 [Converted])pool blu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3425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alt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altLang="en-US" noProof="0" smtClean="0"/>
              <a:t>Click to add module number and name</a:t>
            </a:r>
          </a:p>
        </p:txBody>
      </p:sp>
    </p:spTree>
    <p:extLst>
      <p:ext uri="{BB962C8B-B14F-4D97-AF65-F5344CB8AC3E}">
        <p14:creationId xmlns="" xmlns:p14="http://schemas.microsoft.com/office/powerpoint/2010/main" val="3247515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5F4ADEC1-F2C6-466D-B8A7-918AA4B4A3D6}" type="slidenum">
              <a:rPr lang="en-US" altLang="en-US"/>
              <a:pPr>
                <a:defRPr/>
              </a:pPr>
              <a:t>‹#›</a:t>
            </a:fld>
            <a:endParaRPr lang="en-US" altLang="en-US"/>
          </a:p>
        </p:txBody>
      </p:sp>
    </p:spTree>
    <p:extLst>
      <p:ext uri="{BB962C8B-B14F-4D97-AF65-F5344CB8AC3E}">
        <p14:creationId xmlns="" xmlns:p14="http://schemas.microsoft.com/office/powerpoint/2010/main" val="211243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16B2EB27-6CD0-4DD4-8A34-FF612F636612}" type="slidenum">
              <a:rPr lang="en-US" altLang="en-US"/>
              <a:pPr>
                <a:defRPr/>
              </a:pPr>
              <a:t>‹#›</a:t>
            </a:fld>
            <a:endParaRPr lang="en-US" altLang="en-US"/>
          </a:p>
        </p:txBody>
      </p:sp>
    </p:spTree>
    <p:extLst>
      <p:ext uri="{BB962C8B-B14F-4D97-AF65-F5344CB8AC3E}">
        <p14:creationId xmlns="" xmlns:p14="http://schemas.microsoft.com/office/powerpoint/2010/main" val="2958390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53BD07D-5DF5-4523-BBC2-0DC53CB42166}" type="slidenum">
              <a:rPr lang="en-US" altLang="en-US"/>
              <a:pPr>
                <a:defRPr/>
              </a:pPr>
              <a:t>‹#›</a:t>
            </a:fld>
            <a:endParaRPr lang="en-US" altLang="en-US"/>
          </a:p>
        </p:txBody>
      </p:sp>
    </p:spTree>
    <p:extLst>
      <p:ext uri="{BB962C8B-B14F-4D97-AF65-F5344CB8AC3E}">
        <p14:creationId xmlns="" xmlns:p14="http://schemas.microsoft.com/office/powerpoint/2010/main" val="33541850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extLst>
              <a:ext uri="{28A0092B-C50C-407E-A947-70E740481C1C}">
                <a14:useLocalDpi xmlns="" xmlns:a14="http://schemas.microsoft.com/office/drawing/2010/main" val="0"/>
              </a:ext>
            </a:extLst>
          </a:blip>
          <a:srcRect l="3226"/>
          <a:stretch>
            <a:fillRect/>
          </a:stretch>
        </p:blipFill>
        <p:spPr bwMode="auto">
          <a:xfrm>
            <a:off x="0" y="0"/>
            <a:ext cx="9144000" cy="686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419100" y="6553200"/>
            <a:ext cx="559608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r>
              <a:rPr lang="en-US" altLang="en-US" sz="900" dirty="0" smtClean="0">
                <a:solidFill>
                  <a:srgbClr val="000000"/>
                </a:solidFill>
                <a:latin typeface="Arial" charset="0"/>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4825" y="2449513"/>
            <a:ext cx="424815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 descr="A4_Code_2 [Converted])pool blu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3425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alt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altLang="en-US" noProof="0" smtClean="0"/>
              <a:t>Click to add module number and name</a:t>
            </a:r>
          </a:p>
        </p:txBody>
      </p:sp>
    </p:spTree>
    <p:extLst>
      <p:ext uri="{BB962C8B-B14F-4D97-AF65-F5344CB8AC3E}">
        <p14:creationId xmlns="" xmlns:p14="http://schemas.microsoft.com/office/powerpoint/2010/main" val="39736357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3CDBBDE3-7701-427B-B3DF-B9364CB0369A}" type="slidenum">
              <a:rPr lang="en-US" altLang="en-US"/>
              <a:pPr>
                <a:defRPr/>
              </a:pPr>
              <a:t>‹#›</a:t>
            </a:fld>
            <a:endParaRPr lang="en-US" altLang="en-US"/>
          </a:p>
        </p:txBody>
      </p:sp>
    </p:spTree>
    <p:extLst>
      <p:ext uri="{BB962C8B-B14F-4D97-AF65-F5344CB8AC3E}">
        <p14:creationId xmlns="" xmlns:p14="http://schemas.microsoft.com/office/powerpoint/2010/main" val="21940221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997D9160-F574-4062-BD8E-69C6A8C22CAC}" type="slidenum">
              <a:rPr lang="en-US" altLang="en-US"/>
              <a:pPr>
                <a:defRPr/>
              </a:pPr>
              <a:t>‹#›</a:t>
            </a:fld>
            <a:endParaRPr lang="en-US" altLang="en-US"/>
          </a:p>
        </p:txBody>
      </p:sp>
    </p:spTree>
    <p:extLst>
      <p:ext uri="{BB962C8B-B14F-4D97-AF65-F5344CB8AC3E}">
        <p14:creationId xmlns="" xmlns:p14="http://schemas.microsoft.com/office/powerpoint/2010/main" val="213514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21F192C-AC97-452D-AD63-0945192A8619}" type="slidenum">
              <a:rPr lang="en-US" altLang="en-US"/>
              <a:pPr>
                <a:defRPr/>
              </a:pPr>
              <a:t>‹#›</a:t>
            </a:fld>
            <a:endParaRPr lang="en-US" altLang="en-US"/>
          </a:p>
        </p:txBody>
      </p:sp>
    </p:spTree>
    <p:extLst>
      <p:ext uri="{BB962C8B-B14F-4D97-AF65-F5344CB8AC3E}">
        <p14:creationId xmlns="" xmlns:p14="http://schemas.microsoft.com/office/powerpoint/2010/main" val="191958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2ED3B37-3AFF-499F-B063-901C0D832E53}" type="slidenum">
              <a:rPr lang="en-US" altLang="en-US"/>
              <a:pPr>
                <a:defRPr/>
              </a:pPr>
              <a:t>‹#›</a:t>
            </a:fld>
            <a:endParaRPr lang="en-US" altLang="en-US"/>
          </a:p>
        </p:txBody>
      </p:sp>
    </p:spTree>
    <p:extLst>
      <p:ext uri="{BB962C8B-B14F-4D97-AF65-F5344CB8AC3E}">
        <p14:creationId xmlns="" xmlns:p14="http://schemas.microsoft.com/office/powerpoint/2010/main" val="477357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9E4F325A-C7D6-44FD-B452-FE206BB5B4AC}" type="slidenum">
              <a:rPr lang="en-US" altLang="en-US"/>
              <a:pPr>
                <a:defRPr/>
              </a:pPr>
              <a:t>‹#›</a:t>
            </a:fld>
            <a:endParaRPr lang="en-US" altLang="en-US"/>
          </a:p>
        </p:txBody>
      </p:sp>
    </p:spTree>
    <p:extLst>
      <p:ext uri="{BB962C8B-B14F-4D97-AF65-F5344CB8AC3E}">
        <p14:creationId xmlns="" xmlns:p14="http://schemas.microsoft.com/office/powerpoint/2010/main" val="2168119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A549548B-EC7E-476E-9D84-3A4643D39EDC}" type="slidenum">
              <a:rPr lang="en-US" altLang="en-US"/>
              <a:pPr>
                <a:defRPr/>
              </a:pPr>
              <a:t>‹#›</a:t>
            </a:fld>
            <a:endParaRPr lang="en-US" altLang="en-US"/>
          </a:p>
        </p:txBody>
      </p:sp>
    </p:spTree>
    <p:extLst>
      <p:ext uri="{BB962C8B-B14F-4D97-AF65-F5344CB8AC3E}">
        <p14:creationId xmlns="" xmlns:p14="http://schemas.microsoft.com/office/powerpoint/2010/main" val="64907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3CDBBDE3-7701-427B-B3DF-B9364CB0369A}" type="slidenum">
              <a:rPr lang="en-US" altLang="en-US"/>
              <a:pPr>
                <a:defRPr/>
              </a:pPr>
              <a:t>‹#›</a:t>
            </a:fld>
            <a:endParaRPr lang="en-US" altLang="en-US"/>
          </a:p>
        </p:txBody>
      </p:sp>
    </p:spTree>
    <p:extLst>
      <p:ext uri="{BB962C8B-B14F-4D97-AF65-F5344CB8AC3E}">
        <p14:creationId xmlns="" xmlns:p14="http://schemas.microsoft.com/office/powerpoint/2010/main" val="10904773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697C5B95-06A7-4C46-ABF7-217965C7EBEF}" type="slidenum">
              <a:rPr lang="en-US" altLang="en-US"/>
              <a:pPr>
                <a:defRPr/>
              </a:pPr>
              <a:t>‹#›</a:t>
            </a:fld>
            <a:endParaRPr lang="en-US" altLang="en-US"/>
          </a:p>
        </p:txBody>
      </p:sp>
    </p:spTree>
    <p:extLst>
      <p:ext uri="{BB962C8B-B14F-4D97-AF65-F5344CB8AC3E}">
        <p14:creationId xmlns="" xmlns:p14="http://schemas.microsoft.com/office/powerpoint/2010/main" val="425236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BA79DC81-41E6-4329-BA03-AC2C3160ACDE}" type="slidenum">
              <a:rPr lang="en-US" altLang="en-US"/>
              <a:pPr>
                <a:defRPr/>
              </a:pPr>
              <a:t>‹#›</a:t>
            </a:fld>
            <a:endParaRPr lang="en-US" altLang="en-US"/>
          </a:p>
        </p:txBody>
      </p:sp>
    </p:spTree>
    <p:extLst>
      <p:ext uri="{BB962C8B-B14F-4D97-AF65-F5344CB8AC3E}">
        <p14:creationId xmlns="" xmlns:p14="http://schemas.microsoft.com/office/powerpoint/2010/main" val="3200192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5F4ADEC1-F2C6-466D-B8A7-918AA4B4A3D6}" type="slidenum">
              <a:rPr lang="en-US" altLang="en-US"/>
              <a:pPr>
                <a:defRPr/>
              </a:pPr>
              <a:t>‹#›</a:t>
            </a:fld>
            <a:endParaRPr lang="en-US" altLang="en-US"/>
          </a:p>
        </p:txBody>
      </p:sp>
    </p:spTree>
    <p:extLst>
      <p:ext uri="{BB962C8B-B14F-4D97-AF65-F5344CB8AC3E}">
        <p14:creationId xmlns="" xmlns:p14="http://schemas.microsoft.com/office/powerpoint/2010/main" val="527954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16B2EB27-6CD0-4DD4-8A34-FF612F636612}" type="slidenum">
              <a:rPr lang="en-US" altLang="en-US"/>
              <a:pPr>
                <a:defRPr/>
              </a:pPr>
              <a:t>‹#›</a:t>
            </a:fld>
            <a:endParaRPr lang="en-US" altLang="en-US"/>
          </a:p>
        </p:txBody>
      </p:sp>
    </p:spTree>
    <p:extLst>
      <p:ext uri="{BB962C8B-B14F-4D97-AF65-F5344CB8AC3E}">
        <p14:creationId xmlns="" xmlns:p14="http://schemas.microsoft.com/office/powerpoint/2010/main" val="3222783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53BD07D-5DF5-4523-BBC2-0DC53CB42166}" type="slidenum">
              <a:rPr lang="en-US" altLang="en-US"/>
              <a:pPr>
                <a:defRPr/>
              </a:pPr>
              <a:t>‹#›</a:t>
            </a:fld>
            <a:endParaRPr lang="en-US" altLang="en-US"/>
          </a:p>
        </p:txBody>
      </p:sp>
    </p:spTree>
    <p:extLst>
      <p:ext uri="{BB962C8B-B14F-4D97-AF65-F5344CB8AC3E}">
        <p14:creationId xmlns="" xmlns:p14="http://schemas.microsoft.com/office/powerpoint/2010/main" val="15772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997D9160-F574-4062-BD8E-69C6A8C22CAC}" type="slidenum">
              <a:rPr lang="en-US" altLang="en-US"/>
              <a:pPr>
                <a:defRPr/>
              </a:pPr>
              <a:t>‹#›</a:t>
            </a:fld>
            <a:endParaRPr lang="en-US" altLang="en-US"/>
          </a:p>
        </p:txBody>
      </p:sp>
    </p:spTree>
    <p:extLst>
      <p:ext uri="{BB962C8B-B14F-4D97-AF65-F5344CB8AC3E}">
        <p14:creationId xmlns="" xmlns:p14="http://schemas.microsoft.com/office/powerpoint/2010/main" val="41494314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21F192C-AC97-452D-AD63-0945192A8619}" type="slidenum">
              <a:rPr lang="en-US" altLang="en-US"/>
              <a:pPr>
                <a:defRPr/>
              </a:pPr>
              <a:t>‹#›</a:t>
            </a:fld>
            <a:endParaRPr lang="en-US" altLang="en-US"/>
          </a:p>
        </p:txBody>
      </p:sp>
    </p:spTree>
    <p:extLst>
      <p:ext uri="{BB962C8B-B14F-4D97-AF65-F5344CB8AC3E}">
        <p14:creationId xmlns="" xmlns:p14="http://schemas.microsoft.com/office/powerpoint/2010/main" val="2253441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F2ED3B37-3AFF-499F-B063-901C0D832E53}" type="slidenum">
              <a:rPr lang="en-US" altLang="en-US"/>
              <a:pPr>
                <a:defRPr/>
              </a:pPr>
              <a:t>‹#›</a:t>
            </a:fld>
            <a:endParaRPr lang="en-US" altLang="en-US"/>
          </a:p>
        </p:txBody>
      </p:sp>
    </p:spTree>
    <p:extLst>
      <p:ext uri="{BB962C8B-B14F-4D97-AF65-F5344CB8AC3E}">
        <p14:creationId xmlns="" xmlns:p14="http://schemas.microsoft.com/office/powerpoint/2010/main" val="12622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9E4F325A-C7D6-44FD-B452-FE206BB5B4AC}" type="slidenum">
              <a:rPr lang="en-US" altLang="en-US"/>
              <a:pPr>
                <a:defRPr/>
              </a:pPr>
              <a:t>‹#›</a:t>
            </a:fld>
            <a:endParaRPr lang="en-US" altLang="en-US"/>
          </a:p>
        </p:txBody>
      </p:sp>
    </p:spTree>
    <p:extLst>
      <p:ext uri="{BB962C8B-B14F-4D97-AF65-F5344CB8AC3E}">
        <p14:creationId xmlns="" xmlns:p14="http://schemas.microsoft.com/office/powerpoint/2010/main" val="248430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A549548B-EC7E-476E-9D84-3A4643D39EDC}" type="slidenum">
              <a:rPr lang="en-US" altLang="en-US"/>
              <a:pPr>
                <a:defRPr/>
              </a:pPr>
              <a:t>‹#›</a:t>
            </a:fld>
            <a:endParaRPr lang="en-US" altLang="en-US"/>
          </a:p>
        </p:txBody>
      </p:sp>
    </p:spTree>
    <p:extLst>
      <p:ext uri="{BB962C8B-B14F-4D97-AF65-F5344CB8AC3E}">
        <p14:creationId xmlns="" xmlns:p14="http://schemas.microsoft.com/office/powerpoint/2010/main" val="246036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697C5B95-06A7-4C46-ABF7-217965C7EBEF}" type="slidenum">
              <a:rPr lang="en-US" altLang="en-US"/>
              <a:pPr>
                <a:defRPr/>
              </a:pPr>
              <a:t>‹#›</a:t>
            </a:fld>
            <a:endParaRPr lang="en-US" altLang="en-US"/>
          </a:p>
        </p:txBody>
      </p:sp>
    </p:spTree>
    <p:extLst>
      <p:ext uri="{BB962C8B-B14F-4D97-AF65-F5344CB8AC3E}">
        <p14:creationId xmlns="" xmlns:p14="http://schemas.microsoft.com/office/powerpoint/2010/main" val="329533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a:p>
          <a:p>
            <a:pPr>
              <a:defRPr/>
            </a:pPr>
            <a:fld id="{BA79DC81-41E6-4329-BA03-AC2C3160ACDE}" type="slidenum">
              <a:rPr lang="en-US" altLang="en-US"/>
              <a:pPr>
                <a:defRPr/>
              </a:pPr>
              <a:t>‹#›</a:t>
            </a:fld>
            <a:endParaRPr lang="en-US" altLang="en-US"/>
          </a:p>
        </p:txBody>
      </p:sp>
    </p:spTree>
    <p:extLst>
      <p:ext uri="{BB962C8B-B14F-4D97-AF65-F5344CB8AC3E}">
        <p14:creationId xmlns="" xmlns:p14="http://schemas.microsoft.com/office/powerpoint/2010/main" val="220077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6850"/>
            <a:ext cx="8153400" cy="914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1925" y="1295400"/>
            <a:ext cx="84582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rgbClr val="000000"/>
                </a:solidFill>
                <a:latin typeface="Arial" charset="0"/>
              </a:defRPr>
            </a:lvl1pPr>
          </a:lstStyle>
          <a:p>
            <a:pPr eaLnBrk="0" fontAlgn="base" hangingPunct="0">
              <a:spcAft>
                <a:spcPct val="0"/>
              </a:spcAft>
              <a:defRPr/>
            </a:pPr>
            <a:endParaRPr lang="en-US" altLang="en-US"/>
          </a:p>
          <a:p>
            <a:pPr eaLnBrk="0" fontAlgn="base" hangingPunct="0">
              <a:spcAft>
                <a:spcPct val="0"/>
              </a:spcAft>
              <a:defRPr/>
            </a:pPr>
            <a:fld id="{EDD48CAC-18E4-435F-ADC7-A31661174166}" type="slidenum">
              <a:rPr lang="en-US" altLang="en-US"/>
              <a:pPr eaLnBrk="0" fontAlgn="base" hangingPunct="0">
                <a:spcAft>
                  <a:spcPct val="0"/>
                </a:spcAft>
                <a:defRPr/>
              </a:pPr>
              <a:t>‹#›</a:t>
            </a:fld>
            <a:endParaRPr lang="en-US" altLang="en-US"/>
          </a:p>
        </p:txBody>
      </p:sp>
      <p:sp>
        <p:nvSpPr>
          <p:cNvPr id="186373" name="Rectangle 5"/>
          <p:cNvSpPr>
            <a:spLocks noChangeArrowheads="1"/>
          </p:cNvSpPr>
          <p:nvPr/>
        </p:nvSpPr>
        <p:spPr bwMode="auto">
          <a:xfrm>
            <a:off x="466725" y="6553200"/>
            <a:ext cx="83837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endParaRPr lang="en-US" altLang="en-US" sz="900" dirty="0" smtClean="0">
              <a:solidFill>
                <a:srgbClr val="000000"/>
              </a:solidFill>
              <a:latin typeface="Arial" charset="0"/>
            </a:endParaRPr>
          </a:p>
        </p:txBody>
      </p:sp>
      <p:pic>
        <p:nvPicPr>
          <p:cNvPr id="1030" name="Picture 6" descr="A4_Code_2 [Converted])pool blu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0" y="1139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201383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6850"/>
            <a:ext cx="8153400" cy="914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1925" y="1295400"/>
            <a:ext cx="84582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rgbClr val="000000"/>
                </a:solidFill>
                <a:latin typeface="Arial" charset="0"/>
              </a:defRPr>
            </a:lvl1pPr>
          </a:lstStyle>
          <a:p>
            <a:pPr eaLnBrk="0" fontAlgn="base" hangingPunct="0">
              <a:spcAft>
                <a:spcPct val="0"/>
              </a:spcAft>
              <a:defRPr/>
            </a:pPr>
            <a:endParaRPr lang="en-US" altLang="en-US"/>
          </a:p>
          <a:p>
            <a:pPr eaLnBrk="0" fontAlgn="base" hangingPunct="0">
              <a:spcAft>
                <a:spcPct val="0"/>
              </a:spcAft>
              <a:defRPr/>
            </a:pPr>
            <a:fld id="{EDD48CAC-18E4-435F-ADC7-A31661174166}" type="slidenum">
              <a:rPr lang="en-US" altLang="en-US"/>
              <a:pPr eaLnBrk="0" fontAlgn="base" hangingPunct="0">
                <a:spcAft>
                  <a:spcPct val="0"/>
                </a:spcAft>
                <a:defRPr/>
              </a:pPr>
              <a:t>‹#›</a:t>
            </a:fld>
            <a:endParaRPr lang="en-US" altLang="en-US"/>
          </a:p>
        </p:txBody>
      </p:sp>
      <p:sp>
        <p:nvSpPr>
          <p:cNvPr id="186373" name="Rectangle 5"/>
          <p:cNvSpPr>
            <a:spLocks noChangeArrowheads="1"/>
          </p:cNvSpPr>
          <p:nvPr/>
        </p:nvSpPr>
        <p:spPr bwMode="auto">
          <a:xfrm>
            <a:off x="466725" y="6553200"/>
            <a:ext cx="83837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endParaRPr lang="en-US" altLang="en-US" sz="900" dirty="0" smtClean="0">
              <a:solidFill>
                <a:srgbClr val="000000"/>
              </a:solidFill>
              <a:latin typeface="Arial" charset="0"/>
            </a:endParaRPr>
          </a:p>
        </p:txBody>
      </p:sp>
      <p:pic>
        <p:nvPicPr>
          <p:cNvPr id="1030" name="Picture 6" descr="A4_Code_2 [Converted])pool blu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0" y="1139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1341492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69983275-861A-46CA-936A-C94513A639DA}" type="slidenum">
              <a:rPr lang="en-US" altLang="en-US" sz="1000" smtClean="0">
                <a:solidFill>
                  <a:srgbClr val="000000"/>
                </a:solidFill>
              </a:rPr>
              <a:pPr/>
              <a:t>1</a:t>
            </a:fld>
            <a:endParaRPr lang="en-US" altLang="en-US" sz="1000" smtClean="0">
              <a:solidFill>
                <a:srgbClr val="000000"/>
              </a:solidFill>
            </a:endParaRPr>
          </a:p>
        </p:txBody>
      </p:sp>
      <p:sp>
        <p:nvSpPr>
          <p:cNvPr id="4099" name="Slide Number Placeholder 3"/>
          <p:cNvSpPr txBox="1">
            <a:spLocks noGrp="1"/>
          </p:cNvSpPr>
          <p:nvPr/>
        </p:nvSpPr>
        <p:spPr bwMode="auto">
          <a:xfrm>
            <a:off x="6934200" y="6381750"/>
            <a:ext cx="21336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pPr algn="r" eaLnBrk="0" fontAlgn="base" hangingPunct="0">
              <a:spcBef>
                <a:spcPct val="0"/>
              </a:spcBef>
              <a:spcAft>
                <a:spcPct val="0"/>
              </a:spcAft>
            </a:pPr>
            <a:endParaRPr lang="en-US" altLang="en-US" sz="1000">
              <a:solidFill>
                <a:srgbClr val="000000"/>
              </a:solidFill>
            </a:endParaRPr>
          </a:p>
          <a:p>
            <a:pPr algn="r" eaLnBrk="0" fontAlgn="base" hangingPunct="0">
              <a:spcBef>
                <a:spcPct val="0"/>
              </a:spcBef>
              <a:spcAft>
                <a:spcPct val="0"/>
              </a:spcAft>
            </a:pPr>
            <a:fld id="{F64B4664-67D2-4547-B90B-4471A88154E1}" type="slidenum">
              <a:rPr lang="en-US" altLang="en-US" sz="1000">
                <a:solidFill>
                  <a:srgbClr val="000000"/>
                </a:solidFill>
              </a:rPr>
              <a:pPr algn="r" eaLnBrk="0" fontAlgn="base" hangingPunct="0">
                <a:spcBef>
                  <a:spcPct val="0"/>
                </a:spcBef>
                <a:spcAft>
                  <a:spcPct val="0"/>
                </a:spcAft>
              </a:pPr>
              <a:t>1</a:t>
            </a:fld>
            <a:endParaRPr lang="en-US" altLang="en-US" sz="1000">
              <a:solidFill>
                <a:srgbClr val="000000"/>
              </a:solidFill>
            </a:endParaRPr>
          </a:p>
        </p:txBody>
      </p:sp>
      <p:sp>
        <p:nvSpPr>
          <p:cNvPr id="4100" name="Rectangle 2"/>
          <p:cNvSpPr>
            <a:spLocks noGrp="1" noChangeArrowheads="1"/>
          </p:cNvSpPr>
          <p:nvPr>
            <p:ph type="title" idx="4294967295"/>
          </p:nvPr>
        </p:nvSpPr>
        <p:spPr>
          <a:xfrm>
            <a:off x="0" y="182880"/>
            <a:ext cx="8153400" cy="914400"/>
          </a:xfrm>
        </p:spPr>
        <p:txBody>
          <a:bodyPr/>
          <a:lstStyle/>
          <a:p>
            <a:r>
              <a:rPr lang="en-US" altLang="en-US" dirty="0" smtClean="0"/>
              <a:t>Module</a:t>
            </a:r>
            <a:r>
              <a:rPr lang="en-US" altLang="en-US" sz="2800" dirty="0" smtClean="0"/>
              <a:t> </a:t>
            </a:r>
            <a:r>
              <a:rPr lang="en-US" altLang="en-US" dirty="0" smtClean="0"/>
              <a:t>Objectives</a:t>
            </a:r>
          </a:p>
        </p:txBody>
      </p:sp>
      <p:sp>
        <p:nvSpPr>
          <p:cNvPr id="4101" name="Rectangle 3"/>
          <p:cNvSpPr>
            <a:spLocks noGrp="1" noChangeArrowheads="1"/>
          </p:cNvSpPr>
          <p:nvPr>
            <p:ph type="body" idx="4294967295"/>
          </p:nvPr>
        </p:nvSpPr>
        <p:spPr>
          <a:xfrm>
            <a:off x="365760" y="1554480"/>
            <a:ext cx="6086475" cy="5334000"/>
          </a:xfrm>
        </p:spPr>
        <p:txBody>
          <a:bodyPr/>
          <a:lstStyle/>
          <a:p>
            <a:r>
              <a:rPr lang="en-US" altLang="en-US" sz="1800" dirty="0" smtClean="0"/>
              <a:t>Upon completing this module, you will be able to:</a:t>
            </a:r>
            <a:endParaRPr lang="en-US" altLang="ko-KR" sz="1800" dirty="0" smtClean="0">
              <a:ea typeface="Gulim" pitchFamily="34" charset="-127"/>
            </a:endParaRPr>
          </a:p>
          <a:p>
            <a:pPr lvl="1">
              <a:buFont typeface="Arial" panose="020B0604020202020204" pitchFamily="34" charset="0"/>
              <a:buChar char="•"/>
            </a:pPr>
            <a:r>
              <a:rPr lang="en-US" altLang="ko-KR" sz="1800" dirty="0" smtClean="0">
                <a:ea typeface="Gulim" pitchFamily="34" charset="-127"/>
              </a:rPr>
              <a:t>Understand the concepts of Goods Issue</a:t>
            </a:r>
          </a:p>
          <a:p>
            <a:pPr lvl="1">
              <a:buFont typeface="Arial" panose="020B0604020202020204" pitchFamily="34" charset="0"/>
              <a:buChar char="•"/>
            </a:pPr>
            <a:r>
              <a:rPr lang="en-US" altLang="ko-KR" sz="1800" dirty="0" smtClean="0">
                <a:ea typeface="Gulim" pitchFamily="34" charset="-127"/>
              </a:rPr>
              <a:t>Understand the differences between planned &amp; unplanned goods issue movements</a:t>
            </a:r>
          </a:p>
          <a:p>
            <a:pPr lvl="1">
              <a:buFont typeface="Arial" panose="020B0604020202020204" pitchFamily="34" charset="0"/>
              <a:buChar char="•"/>
            </a:pPr>
            <a:r>
              <a:rPr lang="en-US" altLang="ko-KR" sz="1800" dirty="0" smtClean="0">
                <a:ea typeface="Gulim" pitchFamily="34" charset="-127"/>
              </a:rPr>
              <a:t>Demo on Goods Issue scenarios</a:t>
            </a:r>
          </a:p>
          <a:p>
            <a:pPr lvl="1"/>
            <a:endParaRPr lang="en-US" altLang="ko-KR" dirty="0" smtClean="0">
              <a:ea typeface="Gulim" pitchFamily="34" charset="-127"/>
            </a:endParaRPr>
          </a:p>
        </p:txBody>
      </p:sp>
      <p:pic>
        <p:nvPicPr>
          <p:cNvPr id="4102" name="Picture 5" descr="objective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58651" y="1371600"/>
            <a:ext cx="1905000" cy="2857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2069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01">
                                            <p:txEl>
                                              <p:pRg st="1" end="1"/>
                                            </p:txEl>
                                          </p:spTgt>
                                        </p:tgtEl>
                                        <p:attrNameLst>
                                          <p:attrName>style.visibility</p:attrName>
                                        </p:attrNameLst>
                                      </p:cBhvr>
                                      <p:to>
                                        <p:strVal val="visible"/>
                                      </p:to>
                                    </p:set>
                                    <p:animEffect transition="in" filter="fade">
                                      <p:cBhvr>
                                        <p:cTn id="10" dur="500"/>
                                        <p:tgtEl>
                                          <p:spTgt spid="410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01">
                                            <p:txEl>
                                              <p:pRg st="2" end="2"/>
                                            </p:txEl>
                                          </p:spTgt>
                                        </p:tgtEl>
                                        <p:attrNameLst>
                                          <p:attrName>style.visibility</p:attrName>
                                        </p:attrNameLst>
                                      </p:cBhvr>
                                      <p:to>
                                        <p:strVal val="visible"/>
                                      </p:to>
                                    </p:set>
                                    <p:animEffect transition="in" filter="fade">
                                      <p:cBhvr>
                                        <p:cTn id="13" dur="500"/>
                                        <p:tgtEl>
                                          <p:spTgt spid="410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01">
                                            <p:txEl>
                                              <p:pRg st="3" end="3"/>
                                            </p:txEl>
                                          </p:spTgt>
                                        </p:tgtEl>
                                        <p:attrNameLst>
                                          <p:attrName>style.visibility</p:attrName>
                                        </p:attrNameLst>
                                      </p:cBhvr>
                                      <p:to>
                                        <p:strVal val="visible"/>
                                      </p:to>
                                    </p:set>
                                    <p:animEffect transition="in" filter="fade">
                                      <p:cBhvr>
                                        <p:cTn id="16" dur="500"/>
                                        <p:tgtEl>
                                          <p:spTgt spid="410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102"/>
                                        </p:tgtEl>
                                        <p:attrNameLst>
                                          <p:attrName>style.visibility</p:attrName>
                                        </p:attrNameLst>
                                      </p:cBhvr>
                                      <p:to>
                                        <p:strVal val="visible"/>
                                      </p:to>
                                    </p:set>
                                    <p:animEffect transition="in" filter="fade">
                                      <p:cBhvr>
                                        <p:cTn id="21"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b="1" dirty="0" smtClean="0"/>
              <a:t>Some of the commonly used movement types for Goods Issue are as below:</a:t>
            </a:r>
            <a:endParaRPr lang="en-US" sz="1800" dirty="0"/>
          </a:p>
          <a:p>
            <a:pPr marL="0" indent="0">
              <a:buNone/>
            </a:pPr>
            <a:r>
              <a:rPr lang="en-US" sz="1800" dirty="0" smtClean="0"/>
              <a:t>Note: Material documents with movement types 543, 601, 641, 643 etc. will be automatically created by the system based upon the scenario.</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10</a:t>
            </a:fld>
            <a:endParaRPr lang="en-US" altLang="en-US"/>
          </a:p>
        </p:txBody>
      </p:sp>
      <p:graphicFrame>
        <p:nvGraphicFramePr>
          <p:cNvPr id="5" name="Table 4"/>
          <p:cNvGraphicFramePr>
            <a:graphicFrameLocks noGrp="1"/>
          </p:cNvGraphicFramePr>
          <p:nvPr>
            <p:extLst>
              <p:ext uri="{D42A27DB-BD31-4B8C-83A1-F6EECF244321}">
                <p14:modId xmlns="" xmlns:p14="http://schemas.microsoft.com/office/powerpoint/2010/main" val="159830427"/>
              </p:ext>
            </p:extLst>
          </p:nvPr>
        </p:nvGraphicFramePr>
        <p:xfrm>
          <a:off x="457200" y="2971800"/>
          <a:ext cx="7924800" cy="3581396"/>
        </p:xfrm>
        <a:graphic>
          <a:graphicData uri="http://schemas.openxmlformats.org/drawingml/2006/table">
            <a:tbl>
              <a:tblPr firstRow="1" bandRow="1">
                <a:tableStyleId>{5C22544A-7EE6-4342-B048-85BDC9FD1C3A}</a:tableStyleId>
              </a:tblPr>
              <a:tblGrid>
                <a:gridCol w="1907822"/>
                <a:gridCol w="6016978"/>
              </a:tblGrid>
              <a:tr h="454780">
                <a:tc>
                  <a:txBody>
                    <a:bodyPr/>
                    <a:lstStyle/>
                    <a:p>
                      <a:pPr algn="ctr" fontAlgn="ctr"/>
                      <a:r>
                        <a:rPr lang="en-US" sz="1800" b="1" i="0" u="none" strike="noStrike" dirty="0">
                          <a:solidFill>
                            <a:srgbClr val="000000"/>
                          </a:solidFill>
                          <a:effectLst/>
                          <a:latin typeface="Calibri"/>
                        </a:rPr>
                        <a:t>Movement Type</a:t>
                      </a:r>
                    </a:p>
                  </a:txBody>
                  <a:tcPr marL="9525" marR="9525" marT="9525" marB="0" anchor="ctr"/>
                </a:tc>
                <a:tc>
                  <a:txBody>
                    <a:bodyPr/>
                    <a:lstStyle/>
                    <a:p>
                      <a:pPr algn="l" fontAlgn="ctr"/>
                      <a:r>
                        <a:rPr lang="en-US" sz="1800" b="1" i="0" u="none" strike="noStrike" dirty="0">
                          <a:solidFill>
                            <a:srgbClr val="000000"/>
                          </a:solidFill>
                          <a:effectLst/>
                          <a:latin typeface="Calibri"/>
                        </a:rPr>
                        <a:t>Description</a:t>
                      </a:r>
                    </a:p>
                  </a:txBody>
                  <a:tcPr marL="9525" marR="9525" marT="9525" marB="0" anchor="ctr"/>
                </a:tc>
              </a:tr>
              <a:tr h="390827">
                <a:tc>
                  <a:txBody>
                    <a:bodyPr/>
                    <a:lstStyle/>
                    <a:p>
                      <a:pPr algn="ctr" fontAlgn="ctr"/>
                      <a:r>
                        <a:rPr lang="en-US" sz="1600" b="0" i="0" u="none" strike="noStrike" dirty="0">
                          <a:solidFill>
                            <a:srgbClr val="000000"/>
                          </a:solidFill>
                          <a:effectLst/>
                          <a:latin typeface="Calibri"/>
                        </a:rPr>
                        <a:t>201</a:t>
                      </a:r>
                    </a:p>
                  </a:txBody>
                  <a:tcPr marL="9525" marR="9525" marT="9525" marB="0" anchor="ctr"/>
                </a:tc>
                <a:tc>
                  <a:txBody>
                    <a:bodyPr/>
                    <a:lstStyle/>
                    <a:p>
                      <a:pPr algn="l" fontAlgn="ctr"/>
                      <a:r>
                        <a:rPr lang="en-US" sz="1600" b="0" i="0" u="none" strike="noStrike" dirty="0">
                          <a:solidFill>
                            <a:srgbClr val="000000"/>
                          </a:solidFill>
                          <a:effectLst/>
                          <a:latin typeface="Calibri"/>
                        </a:rPr>
                        <a:t>Goods issue for a cost center</a:t>
                      </a:r>
                    </a:p>
                  </a:txBody>
                  <a:tcPr marL="9525" marR="9525" marT="9525" marB="0" anchor="ctr"/>
                </a:tc>
              </a:tr>
              <a:tr h="390827">
                <a:tc>
                  <a:txBody>
                    <a:bodyPr/>
                    <a:lstStyle/>
                    <a:p>
                      <a:pPr algn="ctr" fontAlgn="ctr"/>
                      <a:r>
                        <a:rPr lang="en-US" sz="1600" b="0" i="0" u="none" strike="noStrike" dirty="0">
                          <a:solidFill>
                            <a:srgbClr val="000000"/>
                          </a:solidFill>
                          <a:effectLst/>
                          <a:latin typeface="Calibri"/>
                        </a:rPr>
                        <a:t>221</a:t>
                      </a:r>
                    </a:p>
                  </a:txBody>
                  <a:tcPr marL="9525" marR="9525" marT="9525" marB="0" anchor="ctr"/>
                </a:tc>
                <a:tc>
                  <a:txBody>
                    <a:bodyPr/>
                    <a:lstStyle/>
                    <a:p>
                      <a:pPr algn="l" fontAlgn="ctr"/>
                      <a:r>
                        <a:rPr lang="en-US" sz="1600" b="0" i="0" u="none" strike="noStrike" dirty="0">
                          <a:solidFill>
                            <a:srgbClr val="000000"/>
                          </a:solidFill>
                          <a:effectLst/>
                          <a:latin typeface="Calibri"/>
                        </a:rPr>
                        <a:t>Goods issue for a project</a:t>
                      </a:r>
                    </a:p>
                  </a:txBody>
                  <a:tcPr marL="9525" marR="9525" marT="9525" marB="0" anchor="ctr"/>
                </a:tc>
              </a:tr>
              <a:tr h="390827">
                <a:tc>
                  <a:txBody>
                    <a:bodyPr/>
                    <a:lstStyle/>
                    <a:p>
                      <a:pPr algn="ctr" fontAlgn="ctr"/>
                      <a:r>
                        <a:rPr lang="en-US" sz="1600" b="0" i="0" u="none" strike="noStrike" dirty="0">
                          <a:solidFill>
                            <a:srgbClr val="000000"/>
                          </a:solidFill>
                          <a:effectLst/>
                          <a:latin typeface="Calibri"/>
                        </a:rPr>
                        <a:t>261</a:t>
                      </a:r>
                    </a:p>
                  </a:txBody>
                  <a:tcPr marL="9525" marR="9525" marT="9525" marB="0" anchor="ctr"/>
                </a:tc>
                <a:tc>
                  <a:txBody>
                    <a:bodyPr/>
                    <a:lstStyle/>
                    <a:p>
                      <a:pPr algn="l" fontAlgn="ctr"/>
                      <a:r>
                        <a:rPr lang="en-US" sz="1600" b="0" i="0" u="none" strike="noStrike" dirty="0">
                          <a:solidFill>
                            <a:srgbClr val="000000"/>
                          </a:solidFill>
                          <a:effectLst/>
                          <a:latin typeface="Calibri"/>
                        </a:rPr>
                        <a:t>Goods issue for an order</a:t>
                      </a:r>
                    </a:p>
                  </a:txBody>
                  <a:tcPr marL="9525" marR="9525" marT="9525" marB="0" anchor="ctr"/>
                </a:tc>
              </a:tr>
              <a:tr h="390827">
                <a:tc>
                  <a:txBody>
                    <a:bodyPr/>
                    <a:lstStyle/>
                    <a:p>
                      <a:pPr algn="ctr" fontAlgn="ctr"/>
                      <a:r>
                        <a:rPr lang="en-US" sz="1600" b="0" i="0" u="none" strike="noStrike">
                          <a:solidFill>
                            <a:srgbClr val="000000"/>
                          </a:solidFill>
                          <a:effectLst/>
                          <a:latin typeface="Calibri"/>
                        </a:rPr>
                        <a:t>281</a:t>
                      </a:r>
                    </a:p>
                  </a:txBody>
                  <a:tcPr marL="9525" marR="9525" marT="9525" marB="0" anchor="ctr"/>
                </a:tc>
                <a:tc>
                  <a:txBody>
                    <a:bodyPr/>
                    <a:lstStyle/>
                    <a:p>
                      <a:pPr algn="l" fontAlgn="ctr"/>
                      <a:r>
                        <a:rPr lang="en-US" sz="1600" b="0" i="0" u="none" strike="noStrike" dirty="0">
                          <a:solidFill>
                            <a:srgbClr val="000000"/>
                          </a:solidFill>
                          <a:effectLst/>
                          <a:latin typeface="Calibri"/>
                        </a:rPr>
                        <a:t>Goods issue for a network</a:t>
                      </a:r>
                    </a:p>
                  </a:txBody>
                  <a:tcPr marL="9525" marR="9525" marT="9525" marB="0" anchor="ctr"/>
                </a:tc>
              </a:tr>
              <a:tr h="390827">
                <a:tc>
                  <a:txBody>
                    <a:bodyPr/>
                    <a:lstStyle/>
                    <a:p>
                      <a:pPr algn="ctr" fontAlgn="ctr"/>
                      <a:r>
                        <a:rPr lang="en-US" sz="1600" b="0" i="0" u="none" strike="noStrike">
                          <a:solidFill>
                            <a:srgbClr val="000000"/>
                          </a:solidFill>
                          <a:effectLst/>
                          <a:latin typeface="Calibri"/>
                        </a:rPr>
                        <a:t>551</a:t>
                      </a:r>
                    </a:p>
                  </a:txBody>
                  <a:tcPr marL="9525" marR="9525" marT="9525" marB="0" anchor="ctr"/>
                </a:tc>
                <a:tc>
                  <a:txBody>
                    <a:bodyPr/>
                    <a:lstStyle/>
                    <a:p>
                      <a:pPr algn="l" fontAlgn="ctr"/>
                      <a:r>
                        <a:rPr lang="en-US" sz="1600" b="0" i="0" u="none" strike="noStrike" dirty="0">
                          <a:solidFill>
                            <a:srgbClr val="000000"/>
                          </a:solidFill>
                          <a:effectLst/>
                          <a:latin typeface="Calibri"/>
                        </a:rPr>
                        <a:t>Scrapping from unrestricted-use stock</a:t>
                      </a:r>
                    </a:p>
                  </a:txBody>
                  <a:tcPr marL="9525" marR="9525" marT="9525" marB="0" anchor="ctr"/>
                </a:tc>
              </a:tr>
              <a:tr h="390827">
                <a:tc>
                  <a:txBody>
                    <a:bodyPr/>
                    <a:lstStyle/>
                    <a:p>
                      <a:pPr algn="ctr" fontAlgn="ctr"/>
                      <a:r>
                        <a:rPr lang="en-US" sz="1600" b="0" i="0" u="none" strike="noStrike">
                          <a:solidFill>
                            <a:srgbClr val="000000"/>
                          </a:solidFill>
                          <a:effectLst/>
                          <a:latin typeface="Calibri"/>
                        </a:rPr>
                        <a:t>601</a:t>
                      </a:r>
                    </a:p>
                  </a:txBody>
                  <a:tcPr marL="9525" marR="9525" marT="9525" marB="0" anchor="ctr"/>
                </a:tc>
                <a:tc>
                  <a:txBody>
                    <a:bodyPr/>
                    <a:lstStyle/>
                    <a:p>
                      <a:pPr algn="l" fontAlgn="b"/>
                      <a:r>
                        <a:rPr lang="en-US" sz="1600" b="0" i="0" u="none" strike="noStrike" dirty="0">
                          <a:solidFill>
                            <a:srgbClr val="000000"/>
                          </a:solidFill>
                          <a:effectLst/>
                          <a:latin typeface="Calibri"/>
                        </a:rPr>
                        <a:t>Goods Issue for Delivery (Shipping)</a:t>
                      </a:r>
                    </a:p>
                  </a:txBody>
                  <a:tcPr marL="9525" marR="9525" marT="9525" marB="0" anchor="b"/>
                </a:tc>
              </a:tr>
              <a:tr h="390827">
                <a:tc>
                  <a:txBody>
                    <a:bodyPr/>
                    <a:lstStyle/>
                    <a:p>
                      <a:pPr algn="ctr" fontAlgn="ctr"/>
                      <a:r>
                        <a:rPr lang="en-US" sz="1600" b="0" i="0" u="none" strike="noStrike">
                          <a:solidFill>
                            <a:srgbClr val="000000"/>
                          </a:solidFill>
                          <a:effectLst/>
                          <a:latin typeface="Calibri"/>
                        </a:rPr>
                        <a:t>641</a:t>
                      </a:r>
                    </a:p>
                  </a:txBody>
                  <a:tcPr marL="9525" marR="9525" marT="9525" marB="0" anchor="ctr"/>
                </a:tc>
                <a:tc>
                  <a:txBody>
                    <a:bodyPr/>
                    <a:lstStyle/>
                    <a:p>
                      <a:pPr algn="l" fontAlgn="b"/>
                      <a:r>
                        <a:rPr lang="en-US" sz="1600" b="0" i="0" u="none" strike="noStrike" dirty="0">
                          <a:solidFill>
                            <a:srgbClr val="000000"/>
                          </a:solidFill>
                          <a:effectLst/>
                          <a:latin typeface="Calibri"/>
                        </a:rPr>
                        <a:t>Goods issue for a stock transport order (Shipping)</a:t>
                      </a:r>
                    </a:p>
                  </a:txBody>
                  <a:tcPr marL="9525" marR="9525" marT="9525" marB="0" anchor="b"/>
                </a:tc>
              </a:tr>
              <a:tr h="390827">
                <a:tc>
                  <a:txBody>
                    <a:bodyPr/>
                    <a:lstStyle/>
                    <a:p>
                      <a:pPr algn="ctr" fontAlgn="ctr"/>
                      <a:r>
                        <a:rPr lang="en-US" sz="1600" b="0" i="0" u="none" strike="noStrike">
                          <a:solidFill>
                            <a:srgbClr val="000000"/>
                          </a:solidFill>
                          <a:effectLst/>
                          <a:latin typeface="Calibri"/>
                        </a:rPr>
                        <a:t>643</a:t>
                      </a:r>
                    </a:p>
                  </a:txBody>
                  <a:tcPr marL="9525" marR="9525" marT="9525" marB="0" anchor="ctr"/>
                </a:tc>
                <a:tc>
                  <a:txBody>
                    <a:bodyPr/>
                    <a:lstStyle/>
                    <a:p>
                      <a:pPr algn="l" fontAlgn="b"/>
                      <a:r>
                        <a:rPr lang="en-US" sz="1600" b="0" i="0" u="none" strike="noStrike" dirty="0">
                          <a:solidFill>
                            <a:srgbClr val="000000"/>
                          </a:solidFill>
                          <a:effectLst/>
                          <a:latin typeface="Calibri"/>
                        </a:rPr>
                        <a:t>Goods issue for a cross-company stock transport order (Shipping)</a:t>
                      </a:r>
                    </a:p>
                  </a:txBody>
                  <a:tcPr marL="9525" marR="9525" marT="9525" marB="0" anchor="b"/>
                </a:tc>
              </a:tr>
            </a:tbl>
          </a:graphicData>
        </a:graphic>
      </p:graphicFrame>
    </p:spTree>
    <p:extLst>
      <p:ext uri="{BB962C8B-B14F-4D97-AF65-F5344CB8AC3E}">
        <p14:creationId xmlns="" xmlns:p14="http://schemas.microsoft.com/office/powerpoint/2010/main" val="153303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pPr marL="0" indent="0">
              <a:buNone/>
            </a:pPr>
            <a:r>
              <a:rPr lang="en-US" sz="1800" b="1" dirty="0"/>
              <a:t>Results of a Goods Issue Posting</a:t>
            </a:r>
          </a:p>
          <a:p>
            <a:pPr marL="0" indent="0">
              <a:buNone/>
            </a:pPr>
            <a:r>
              <a:rPr lang="en-US" sz="1800" dirty="0"/>
              <a:t>A goods issue has the following results in the system:</a:t>
            </a:r>
          </a:p>
          <a:p>
            <a:r>
              <a:rPr lang="en-US" sz="1800" dirty="0" smtClean="0"/>
              <a:t>Material </a:t>
            </a:r>
            <a:r>
              <a:rPr lang="en-US" sz="1800" dirty="0"/>
              <a:t>document is created</a:t>
            </a:r>
          </a:p>
          <a:p>
            <a:r>
              <a:rPr lang="en-US" sz="1800" dirty="0" smtClean="0"/>
              <a:t>Accounting </a:t>
            </a:r>
            <a:r>
              <a:rPr lang="en-US" sz="1800" dirty="0"/>
              <a:t>document is </a:t>
            </a:r>
            <a:r>
              <a:rPr lang="en-US" sz="1800" dirty="0" smtClean="0"/>
              <a:t>created (if the goods movement is relevant for accounting)</a:t>
            </a:r>
            <a:endParaRPr lang="en-US" sz="1800" dirty="0"/>
          </a:p>
          <a:p>
            <a:r>
              <a:rPr lang="en-US" sz="1800" dirty="0" smtClean="0"/>
              <a:t>Goods </a:t>
            </a:r>
            <a:r>
              <a:rPr lang="en-US" sz="1800" dirty="0"/>
              <a:t>receipt/issue slip is created</a:t>
            </a:r>
          </a:p>
          <a:p>
            <a:r>
              <a:rPr lang="en-US" sz="1800" dirty="0" smtClean="0"/>
              <a:t>Stock </a:t>
            </a:r>
            <a:r>
              <a:rPr lang="en-US" sz="1800" dirty="0"/>
              <a:t>update</a:t>
            </a:r>
          </a:p>
          <a:p>
            <a:r>
              <a:rPr lang="en-US" sz="1800" dirty="0" smtClean="0"/>
              <a:t>Update </a:t>
            </a:r>
            <a:r>
              <a:rPr lang="en-US" sz="1800" dirty="0"/>
              <a:t>of G/L accounts</a:t>
            </a:r>
          </a:p>
          <a:p>
            <a:r>
              <a:rPr lang="en-US" sz="1800" dirty="0" smtClean="0"/>
              <a:t>Consumption </a:t>
            </a:r>
            <a:r>
              <a:rPr lang="en-US" sz="1800" dirty="0"/>
              <a:t>update</a:t>
            </a:r>
          </a:p>
          <a:p>
            <a:r>
              <a:rPr lang="en-US" sz="1800" dirty="0" smtClean="0"/>
              <a:t>Reservation </a:t>
            </a:r>
            <a:r>
              <a:rPr lang="en-US" sz="1800" dirty="0"/>
              <a:t>update</a:t>
            </a:r>
          </a:p>
          <a:p>
            <a:r>
              <a:rPr lang="en-US" sz="1800" dirty="0" smtClean="0"/>
              <a:t>Order </a:t>
            </a:r>
            <a:r>
              <a:rPr lang="en-US" sz="1800" dirty="0"/>
              <a:t>update</a:t>
            </a:r>
          </a:p>
          <a:p>
            <a:r>
              <a:rPr lang="en-US" sz="1800" dirty="0" smtClean="0"/>
              <a:t>Transfer </a:t>
            </a:r>
            <a:r>
              <a:rPr lang="en-US" sz="1800" dirty="0"/>
              <a:t>requirement is created when the Warehouse Management System </a:t>
            </a:r>
            <a:r>
              <a:rPr lang="en-US" sz="1800" dirty="0" smtClean="0"/>
              <a:t>is connected</a:t>
            </a:r>
            <a:endParaRPr lang="en-US" sz="1800" dirty="0"/>
          </a:p>
          <a:p>
            <a:r>
              <a:rPr lang="en-US" sz="1800" dirty="0" smtClean="0"/>
              <a:t>Inspection </a:t>
            </a:r>
            <a:r>
              <a:rPr lang="en-US" sz="1800" dirty="0"/>
              <a:t>lot is </a:t>
            </a:r>
            <a:r>
              <a:rPr lang="en-US" sz="1800" dirty="0" smtClean="0"/>
              <a:t>created </a:t>
            </a:r>
            <a:r>
              <a:rPr lang="en-US" sz="1800" dirty="0"/>
              <a:t>when QM is connected</a:t>
            </a:r>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11</a:t>
            </a:fld>
            <a:endParaRPr lang="en-US" altLang="en-US"/>
          </a:p>
        </p:txBody>
      </p:sp>
    </p:spTree>
    <p:extLst>
      <p:ext uri="{BB962C8B-B14F-4D97-AF65-F5344CB8AC3E}">
        <p14:creationId xmlns="" xmlns:p14="http://schemas.microsoft.com/office/powerpoint/2010/main" val="51442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pPr marL="0" indent="0">
              <a:buNone/>
            </a:pPr>
            <a:r>
              <a:rPr lang="en-US" sz="1800" b="1" dirty="0"/>
              <a:t>Creation of a Material Document</a:t>
            </a:r>
          </a:p>
          <a:p>
            <a:r>
              <a:rPr lang="en-US" sz="1800" dirty="0"/>
              <a:t>When you post a goods issue, the system automatically creates a material document </a:t>
            </a:r>
            <a:r>
              <a:rPr lang="en-US" sz="1800" dirty="0" smtClean="0"/>
              <a:t>which serves </a:t>
            </a:r>
            <a:r>
              <a:rPr lang="en-US" sz="1800" dirty="0"/>
              <a:t>as proof of the goods movement</a:t>
            </a:r>
            <a:r>
              <a:rPr lang="en-US" sz="1800" dirty="0" smtClean="0"/>
              <a:t>.</a:t>
            </a:r>
            <a:endParaRPr lang="en-US" sz="1800" dirty="0"/>
          </a:p>
          <a:p>
            <a:pPr marL="0" indent="0">
              <a:buNone/>
            </a:pPr>
            <a:endParaRPr lang="en-US" sz="1800" b="1" dirty="0" smtClean="0"/>
          </a:p>
          <a:p>
            <a:pPr marL="0" indent="0">
              <a:buNone/>
            </a:pPr>
            <a:r>
              <a:rPr lang="en-US" sz="1800" b="1" dirty="0" smtClean="0"/>
              <a:t>Creation </a:t>
            </a:r>
            <a:r>
              <a:rPr lang="en-US" sz="1800" b="1" dirty="0"/>
              <a:t>of an Accounting Document</a:t>
            </a:r>
          </a:p>
          <a:p>
            <a:r>
              <a:rPr lang="en-US" sz="1800" dirty="0"/>
              <a:t>Parallel to the material document, the system creates an accounting document. The </a:t>
            </a:r>
            <a:r>
              <a:rPr lang="en-US" sz="1800" dirty="0" smtClean="0"/>
              <a:t>accounting document </a:t>
            </a:r>
            <a:r>
              <a:rPr lang="en-US" sz="1800" dirty="0"/>
              <a:t>contains the posting lines (for the corresponding accounts) that are necessary for </a:t>
            </a:r>
            <a:r>
              <a:rPr lang="en-US" sz="1800" dirty="0" smtClean="0"/>
              <a:t>the movement.</a:t>
            </a:r>
          </a:p>
          <a:p>
            <a:pPr marL="0" indent="0">
              <a:buNone/>
            </a:pPr>
            <a:r>
              <a:rPr lang="en-US" sz="1800" dirty="0" smtClean="0"/>
              <a:t>Note: From the screen displaying the material document, you can display the accounting document</a:t>
            </a:r>
            <a:r>
              <a:rPr lang="en-US" sz="1800" i="1" dirty="0" smtClean="0"/>
              <a:t>.</a:t>
            </a:r>
            <a:endParaRPr lang="en-US"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12</a:t>
            </a:fld>
            <a:endParaRPr lang="en-US" altLang="en-US"/>
          </a:p>
        </p:txBody>
      </p:sp>
    </p:spTree>
    <p:extLst>
      <p:ext uri="{BB962C8B-B14F-4D97-AF65-F5344CB8AC3E}">
        <p14:creationId xmlns="" xmlns:p14="http://schemas.microsoft.com/office/powerpoint/2010/main" val="122749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pPr marL="0" indent="0">
              <a:buNone/>
            </a:pPr>
            <a:r>
              <a:rPr lang="en-US" sz="1800" b="1" dirty="0"/>
              <a:t>Creation of a Goods Receipt/Issue Slip</a:t>
            </a:r>
          </a:p>
          <a:p>
            <a:r>
              <a:rPr lang="en-US" sz="1800" dirty="0"/>
              <a:t>When you enter the goods issue, you can print the goods issue slip at the same </a:t>
            </a:r>
            <a:r>
              <a:rPr lang="en-US" sz="1800" dirty="0" smtClean="0"/>
              <a:t>time.</a:t>
            </a:r>
            <a:endParaRPr lang="en-US" sz="1800" dirty="0"/>
          </a:p>
          <a:p>
            <a:pPr marL="0" indent="0">
              <a:buNone/>
            </a:pPr>
            <a:r>
              <a:rPr lang="en-US" sz="1800" b="1" dirty="0" smtClean="0"/>
              <a:t>Stock </a:t>
            </a:r>
            <a:r>
              <a:rPr lang="en-US" sz="1800" b="1" dirty="0"/>
              <a:t>Update</a:t>
            </a:r>
          </a:p>
          <a:p>
            <a:pPr marL="0" indent="0">
              <a:buNone/>
            </a:pPr>
            <a:r>
              <a:rPr lang="en-US" sz="1800" dirty="0"/>
              <a:t>The following stocks are reduced by the issued quantity:</a:t>
            </a:r>
          </a:p>
          <a:p>
            <a:r>
              <a:rPr lang="en-US" sz="1800" dirty="0"/>
              <a:t> Total valuated stock</a:t>
            </a:r>
          </a:p>
          <a:p>
            <a:r>
              <a:rPr lang="en-US" sz="1800" dirty="0"/>
              <a:t> Unrestricted-use stock</a:t>
            </a:r>
          </a:p>
          <a:p>
            <a:r>
              <a:rPr lang="en-US" sz="1800" dirty="0"/>
              <a:t> Reserved stock if the goods issue is entered with reference to a reservation or an order</a:t>
            </a:r>
            <a:r>
              <a:rPr lang="en-US" sz="1800" dirty="0" smtClean="0"/>
              <a:t>.</a:t>
            </a:r>
            <a:r>
              <a:rPr lang="en-US" sz="1800" dirty="0"/>
              <a:t> </a:t>
            </a:r>
            <a:endParaRPr lang="en-US" sz="1800" dirty="0" smtClean="0"/>
          </a:p>
          <a:p>
            <a:r>
              <a:rPr lang="en-US" sz="1800" dirty="0"/>
              <a:t>The stocks are updated both at plant level and at storage location level.</a:t>
            </a:r>
            <a:endParaRPr lang="en-US" sz="1800" dirty="0" smtClean="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13</a:t>
            </a:fld>
            <a:endParaRPr lang="en-US" altLang="en-US"/>
          </a:p>
        </p:txBody>
      </p:sp>
    </p:spTree>
    <p:extLst>
      <p:ext uri="{BB962C8B-B14F-4D97-AF65-F5344CB8AC3E}">
        <p14:creationId xmlns="" xmlns:p14="http://schemas.microsoft.com/office/powerpoint/2010/main" val="228182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r>
              <a:rPr lang="en-US" sz="1800" b="1" dirty="0"/>
              <a:t>Update of G/L Accounts</a:t>
            </a:r>
          </a:p>
          <a:p>
            <a:r>
              <a:rPr lang="en-US" sz="1800" dirty="0"/>
              <a:t>When the goods issue is posted, the system automatically creates posting lines on the </a:t>
            </a:r>
            <a:r>
              <a:rPr lang="en-US" sz="1800" dirty="0" smtClean="0"/>
              <a:t>accounts of </a:t>
            </a:r>
            <a:r>
              <a:rPr lang="en-US" sz="1800" dirty="0"/>
              <a:t>the accounting system. </a:t>
            </a:r>
            <a:endParaRPr lang="en-US" sz="1800" dirty="0" smtClean="0"/>
          </a:p>
          <a:p>
            <a:endParaRPr lang="en-US" sz="1800" dirty="0" smtClean="0"/>
          </a:p>
          <a:p>
            <a:r>
              <a:rPr lang="en-US" sz="1800" b="1" dirty="0" smtClean="0"/>
              <a:t>Consumption Update</a:t>
            </a:r>
          </a:p>
          <a:p>
            <a:r>
              <a:rPr lang="en-US" sz="1800" dirty="0" smtClean="0"/>
              <a:t>In </a:t>
            </a:r>
            <a:r>
              <a:rPr lang="en-US" sz="1800" dirty="0"/>
              <a:t>addition to causing an inventory update in the material master record, a goods issue </a:t>
            </a:r>
            <a:r>
              <a:rPr lang="en-US" sz="1800" dirty="0" smtClean="0"/>
              <a:t>posting causes </a:t>
            </a:r>
            <a:r>
              <a:rPr lang="en-US" sz="1800" dirty="0"/>
              <a:t>an update of the consumption statistics if the material is planned with MRP.</a:t>
            </a:r>
          </a:p>
          <a:p>
            <a:r>
              <a:rPr lang="en-US" sz="1800" dirty="0"/>
              <a:t>You can see the consumption statistics when you display plant stock availability or the </a:t>
            </a:r>
            <a:r>
              <a:rPr lang="en-US" sz="1800" dirty="0" smtClean="0"/>
              <a:t>material master </a:t>
            </a:r>
            <a:r>
              <a:rPr lang="en-US" sz="1800" dirty="0"/>
              <a:t>record.</a:t>
            </a:r>
            <a:endParaRPr lang="en-US" sz="1800" dirty="0" smtClean="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14</a:t>
            </a:fld>
            <a:endParaRPr lang="en-US" altLang="en-US"/>
          </a:p>
        </p:txBody>
      </p:sp>
    </p:spTree>
    <p:extLst>
      <p:ext uri="{BB962C8B-B14F-4D97-AF65-F5344CB8AC3E}">
        <p14:creationId xmlns="" xmlns:p14="http://schemas.microsoft.com/office/powerpoint/2010/main" val="15755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r>
              <a:rPr lang="en-US" sz="1800" b="1" dirty="0"/>
              <a:t>Reservation Update</a:t>
            </a:r>
          </a:p>
          <a:p>
            <a:r>
              <a:rPr lang="en-US" sz="1800" dirty="0"/>
              <a:t>With a goods issue that references a reservation or a sales order, the quantity withdrawn </a:t>
            </a:r>
            <a:r>
              <a:rPr lang="en-US" sz="1800" dirty="0" smtClean="0"/>
              <a:t>is updated </a:t>
            </a:r>
            <a:r>
              <a:rPr lang="en-US" sz="1800" dirty="0"/>
              <a:t>in the reservation item. The reservation item is completed when the total </a:t>
            </a:r>
            <a:r>
              <a:rPr lang="en-US" sz="1800" dirty="0" smtClean="0"/>
              <a:t>reservation quantity </a:t>
            </a:r>
            <a:r>
              <a:rPr lang="en-US" sz="1800" dirty="0"/>
              <a:t>has been withdrawn or when the final issue indicator is set manually at goods issue</a:t>
            </a:r>
            <a:r>
              <a:rPr lang="en-US" sz="1800" dirty="0" smtClean="0"/>
              <a:t>.</a:t>
            </a:r>
          </a:p>
          <a:p>
            <a:endParaRPr lang="en-US" sz="1800" dirty="0"/>
          </a:p>
          <a:p>
            <a:r>
              <a:rPr lang="en-US" sz="1800" b="1" dirty="0"/>
              <a:t>Order Update</a:t>
            </a:r>
          </a:p>
          <a:p>
            <a:r>
              <a:rPr lang="en-US" sz="1800" dirty="0"/>
              <a:t>In the case of a goods issue with reference to an order, the quantities withdrawn for </a:t>
            </a:r>
            <a:r>
              <a:rPr lang="en-US" sz="1800" dirty="0" smtClean="0"/>
              <a:t>the components </a:t>
            </a:r>
            <a:r>
              <a:rPr lang="en-US" sz="1800" dirty="0"/>
              <a:t>are updated in the order.</a:t>
            </a:r>
          </a:p>
          <a:p>
            <a:endParaRPr lang="en-US" sz="1800" b="1" dirty="0" smtClean="0"/>
          </a:p>
          <a:p>
            <a:r>
              <a:rPr lang="en-US" sz="1800" b="1" dirty="0" smtClean="0"/>
              <a:t>Update </a:t>
            </a:r>
            <a:r>
              <a:rPr lang="en-US" sz="1800" b="1" dirty="0"/>
              <a:t>in Other Applications</a:t>
            </a:r>
          </a:p>
          <a:p>
            <a:r>
              <a:rPr lang="en-US" sz="1800" dirty="0"/>
              <a:t>Updates can also occur in other related applications. </a:t>
            </a:r>
            <a:endParaRPr lang="en-US" sz="1800" dirty="0" smtClean="0"/>
          </a:p>
          <a:p>
            <a:pPr marL="0" indent="0">
              <a:buNone/>
            </a:pPr>
            <a:r>
              <a:rPr lang="en-US" sz="1800" dirty="0" smtClean="0"/>
              <a:t>     For </a:t>
            </a:r>
            <a:r>
              <a:rPr lang="en-US" sz="1800" dirty="0"/>
              <a:t>example, In the case of a goods </a:t>
            </a:r>
            <a:r>
              <a:rPr lang="en-US" sz="1800" dirty="0" smtClean="0"/>
              <a:t>issue for </a:t>
            </a:r>
            <a:r>
              <a:rPr lang="en-US" sz="1800" dirty="0"/>
              <a:t>internal consumption the point of </a:t>
            </a:r>
            <a:endParaRPr lang="en-US" sz="1800" dirty="0" smtClean="0"/>
          </a:p>
          <a:p>
            <a:pPr marL="0" indent="0">
              <a:buNone/>
            </a:pPr>
            <a:r>
              <a:rPr lang="en-US" sz="1800" dirty="0"/>
              <a:t> </a:t>
            </a:r>
            <a:r>
              <a:rPr lang="en-US" sz="1800" dirty="0" smtClean="0"/>
              <a:t>    consumption </a:t>
            </a:r>
            <a:r>
              <a:rPr lang="en-US" sz="1800" dirty="0"/>
              <a:t>(such as cost center, order, asset) is debited.</a:t>
            </a:r>
            <a:endParaRPr lang="en-US" sz="1800" dirty="0" smtClean="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15</a:t>
            </a:fld>
            <a:endParaRPr lang="en-US" altLang="en-US"/>
          </a:p>
        </p:txBody>
      </p:sp>
    </p:spTree>
    <p:extLst>
      <p:ext uri="{BB962C8B-B14F-4D97-AF65-F5344CB8AC3E}">
        <p14:creationId xmlns="" xmlns:p14="http://schemas.microsoft.com/office/powerpoint/2010/main" val="70185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r>
              <a:rPr lang="en-US" sz="1800" b="1" dirty="0"/>
              <a:t>Creation of a Transfer Requirement when the Warehouse </a:t>
            </a:r>
            <a:r>
              <a:rPr lang="en-US" sz="1800" b="1" dirty="0" smtClean="0"/>
              <a:t>Management System is </a:t>
            </a:r>
            <a:r>
              <a:rPr lang="en-US" sz="1800" b="1" dirty="0"/>
              <a:t>Connected</a:t>
            </a:r>
          </a:p>
          <a:p>
            <a:r>
              <a:rPr lang="en-US" sz="1800" dirty="0"/>
              <a:t>If the storage location is managed with the Warehouse Management </a:t>
            </a:r>
            <a:r>
              <a:rPr lang="en-US" sz="1800" dirty="0" smtClean="0"/>
              <a:t>system, </a:t>
            </a:r>
            <a:r>
              <a:rPr lang="en-US" sz="1800" dirty="0"/>
              <a:t>the </a:t>
            </a:r>
            <a:r>
              <a:rPr lang="en-US" sz="1800" dirty="0" smtClean="0"/>
              <a:t>goods issue </a:t>
            </a:r>
            <a:r>
              <a:rPr lang="en-US" sz="1800" dirty="0"/>
              <a:t>posting creates a quant at the goods issue interim storage area, as well as a </a:t>
            </a:r>
            <a:r>
              <a:rPr lang="en-US" sz="1800" dirty="0" smtClean="0"/>
              <a:t>transfer requirement</a:t>
            </a:r>
            <a:r>
              <a:rPr lang="en-US" sz="1800" dirty="0"/>
              <a:t>, which starts an action in the Warehouse Management system</a:t>
            </a:r>
            <a:r>
              <a:rPr lang="en-US" sz="1800" dirty="0" smtClean="0"/>
              <a:t>.</a:t>
            </a:r>
          </a:p>
          <a:p>
            <a:endParaRPr lang="en-US" sz="1800" dirty="0"/>
          </a:p>
          <a:p>
            <a:r>
              <a:rPr lang="en-US" sz="1800" b="1" dirty="0"/>
              <a:t>Creation of an Inspection Lot When QM is Connected</a:t>
            </a:r>
          </a:p>
          <a:p>
            <a:r>
              <a:rPr lang="en-US" sz="1800" dirty="0"/>
              <a:t>If inspection processing is active in the Quality Management system (</a:t>
            </a:r>
            <a:r>
              <a:rPr lang="en-US" sz="1800" i="1" dirty="0"/>
              <a:t>QM</a:t>
            </a:r>
            <a:r>
              <a:rPr lang="en-US" sz="1800" dirty="0"/>
              <a:t>), an inspection lot </a:t>
            </a:r>
            <a:r>
              <a:rPr lang="en-US" sz="1800" dirty="0" smtClean="0"/>
              <a:t>is created </a:t>
            </a:r>
            <a:r>
              <a:rPr lang="en-US" sz="1800" dirty="0"/>
              <a:t>at the time of goods issue. The Quality Management system uses this inspection lot </a:t>
            </a:r>
            <a:r>
              <a:rPr lang="en-US" sz="1800" dirty="0" smtClean="0"/>
              <a:t>to carry </a:t>
            </a:r>
            <a:r>
              <a:rPr lang="en-US" sz="1800" dirty="0"/>
              <a:t>out the inspection.</a:t>
            </a:r>
            <a:endParaRPr lang="en-US" sz="1800" dirty="0" smtClean="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16</a:t>
            </a:fld>
            <a:endParaRPr lang="en-US" altLang="en-US"/>
          </a:p>
        </p:txBody>
      </p:sp>
    </p:spTree>
    <p:extLst>
      <p:ext uri="{BB962C8B-B14F-4D97-AF65-F5344CB8AC3E}">
        <p14:creationId xmlns="" xmlns:p14="http://schemas.microsoft.com/office/powerpoint/2010/main" val="2205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Purpose</a:t>
            </a:r>
            <a:endParaRPr lang="en-US" dirty="0"/>
          </a:p>
        </p:txBody>
      </p:sp>
      <p:sp>
        <p:nvSpPr>
          <p:cNvPr id="3" name="Content Placeholder 2"/>
          <p:cNvSpPr>
            <a:spLocks noGrp="1"/>
          </p:cNvSpPr>
          <p:nvPr>
            <p:ph idx="1"/>
          </p:nvPr>
        </p:nvSpPr>
        <p:spPr>
          <a:xfrm>
            <a:off x="365760" y="1554480"/>
            <a:ext cx="8458200" cy="4876800"/>
          </a:xfrm>
        </p:spPr>
        <p:txBody>
          <a:bodyPr/>
          <a:lstStyle/>
          <a:p>
            <a:r>
              <a:rPr lang="en-US" sz="1800" b="1" dirty="0"/>
              <a:t>Entering Material for Scrapping </a:t>
            </a:r>
          </a:p>
          <a:p>
            <a:r>
              <a:rPr lang="en-US" sz="1800" b="1" dirty="0"/>
              <a:t>Purpose</a:t>
            </a:r>
          </a:p>
          <a:p>
            <a:r>
              <a:rPr lang="en-US" sz="1800" dirty="0"/>
              <a:t>You might scrap a material if you cannot use it any more, for example because:</a:t>
            </a:r>
          </a:p>
          <a:p>
            <a:r>
              <a:rPr lang="en-US" sz="1800" dirty="0" smtClean="0"/>
              <a:t>the </a:t>
            </a:r>
            <a:r>
              <a:rPr lang="en-US" sz="1800" dirty="0"/>
              <a:t>quality has been reduced due to long storage </a:t>
            </a:r>
            <a:r>
              <a:rPr lang="en-US" sz="1800" dirty="0" smtClean="0"/>
              <a:t>time</a:t>
            </a:r>
          </a:p>
          <a:p>
            <a:r>
              <a:rPr lang="en-US" sz="1800" dirty="0" smtClean="0"/>
              <a:t>it is out of date</a:t>
            </a:r>
          </a:p>
          <a:p>
            <a:r>
              <a:rPr lang="en-US" sz="1800" dirty="0" smtClean="0"/>
              <a:t>the </a:t>
            </a:r>
            <a:r>
              <a:rPr lang="en-US" sz="1800" dirty="0"/>
              <a:t>material has been destroyed (for example, a container of crystal glasses falls off the forklift during transport). You have to enter this as a scrapping.</a:t>
            </a:r>
          </a:p>
          <a:p>
            <a:r>
              <a:rPr lang="en-US" sz="1800" dirty="0"/>
              <a:t>In the SAP System, you post a scrapping like a goods issue without reference</a:t>
            </a:r>
            <a:r>
              <a:rPr lang="en-US" sz="1800" dirty="0" smtClean="0"/>
              <a:t>.</a:t>
            </a:r>
          </a:p>
          <a:p>
            <a:r>
              <a:rPr lang="en-US" sz="1800" b="1" dirty="0"/>
              <a:t>Scope of Functions</a:t>
            </a:r>
          </a:p>
          <a:p>
            <a:r>
              <a:rPr lang="en-US" sz="1800" dirty="0" smtClean="0"/>
              <a:t>You </a:t>
            </a:r>
            <a:r>
              <a:rPr lang="en-US" sz="1800" dirty="0"/>
              <a:t>can scrap materials from the stock types below:</a:t>
            </a:r>
          </a:p>
          <a:p>
            <a:pPr lvl="1">
              <a:buFont typeface="Arial" panose="020B0604020202020204" pitchFamily="34" charset="0"/>
              <a:buChar char="•"/>
            </a:pPr>
            <a:r>
              <a:rPr lang="en-US" sz="1800" dirty="0"/>
              <a:t>Unrestricted-use stock</a:t>
            </a:r>
          </a:p>
          <a:p>
            <a:pPr lvl="1">
              <a:buFont typeface="Arial" panose="020B0604020202020204" pitchFamily="34" charset="0"/>
              <a:buChar char="•"/>
            </a:pPr>
            <a:r>
              <a:rPr lang="en-US" sz="1800" dirty="0"/>
              <a:t>Quality inspection stock</a:t>
            </a:r>
          </a:p>
          <a:p>
            <a:pPr lvl="1">
              <a:buFont typeface="Arial" panose="020B0604020202020204" pitchFamily="34" charset="0"/>
              <a:buChar char="•"/>
            </a:pPr>
            <a:r>
              <a:rPr lang="en-US" sz="1800" dirty="0"/>
              <a:t>Blocked stock</a:t>
            </a:r>
          </a:p>
          <a:p>
            <a:pPr marL="0" indent="0">
              <a:buNone/>
            </a:pPr>
            <a:r>
              <a:rPr lang="en-US" sz="1800" dirty="0" smtClean="0"/>
              <a:t> </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17</a:t>
            </a:fld>
            <a:endParaRPr lang="en-US" altLang="en-US"/>
          </a:p>
        </p:txBody>
      </p:sp>
    </p:spTree>
    <p:extLst>
      <p:ext uri="{BB962C8B-B14F-4D97-AF65-F5344CB8AC3E}">
        <p14:creationId xmlns="" xmlns:p14="http://schemas.microsoft.com/office/powerpoint/2010/main" val="215125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500"/>
                                        <p:tgtEl>
                                          <p:spTgt spid="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pPr marL="0" indent="0">
              <a:buNone/>
            </a:pPr>
            <a:r>
              <a:rPr lang="en-US" sz="1800" dirty="0" smtClean="0"/>
              <a:t>A </a:t>
            </a:r>
            <a:r>
              <a:rPr lang="en-US" sz="1800" dirty="0"/>
              <a:t>scrapping has the following results in the system:</a:t>
            </a:r>
          </a:p>
          <a:p>
            <a:r>
              <a:rPr lang="en-US" sz="1800" dirty="0" smtClean="0"/>
              <a:t>the </a:t>
            </a:r>
            <a:r>
              <a:rPr lang="en-US" sz="1800" dirty="0"/>
              <a:t>relevant stock is reduced</a:t>
            </a:r>
          </a:p>
          <a:p>
            <a:r>
              <a:rPr lang="en-US" sz="1800" dirty="0" smtClean="0"/>
              <a:t>the </a:t>
            </a:r>
            <a:r>
              <a:rPr lang="en-US" sz="1800" dirty="0"/>
              <a:t>value of the scrapped material is posted from the stock account to a scrap account</a:t>
            </a:r>
          </a:p>
          <a:p>
            <a:r>
              <a:rPr lang="en-US" sz="1800" dirty="0" smtClean="0"/>
              <a:t>the </a:t>
            </a:r>
            <a:r>
              <a:rPr lang="en-US" sz="1800" dirty="0"/>
              <a:t>costs of the scrapped material are assigned to the cost center </a:t>
            </a:r>
            <a:r>
              <a:rPr lang="en-US" sz="1800" dirty="0" smtClean="0"/>
              <a:t>specified. The </a:t>
            </a:r>
            <a:r>
              <a:rPr lang="en-US" sz="1800" dirty="0"/>
              <a:t>value </a:t>
            </a:r>
            <a:r>
              <a:rPr lang="en-US" sz="1800" dirty="0" smtClean="0"/>
              <a:t>is picked </a:t>
            </a:r>
            <a:r>
              <a:rPr lang="en-US" sz="1800" dirty="0"/>
              <a:t>from the material master record at the time of the posting</a:t>
            </a:r>
            <a:r>
              <a:rPr lang="en-US" sz="1800" dirty="0" smtClean="0"/>
              <a:t>.</a:t>
            </a:r>
          </a:p>
          <a:p>
            <a:endParaRPr lang="en-US" sz="1800" dirty="0"/>
          </a:p>
          <a:p>
            <a:r>
              <a:rPr lang="en-US" sz="1800" b="1" dirty="0"/>
              <a:t>Activities</a:t>
            </a:r>
          </a:p>
          <a:p>
            <a:r>
              <a:rPr lang="en-US" sz="1800" dirty="0"/>
              <a:t>From the Inventory Management menu, choose Goods movement→ Goods issue</a:t>
            </a:r>
            <a:r>
              <a:rPr lang="en-US" sz="1800" i="1" dirty="0"/>
              <a:t> </a:t>
            </a:r>
            <a:r>
              <a:rPr lang="en-US" sz="1800" dirty="0"/>
              <a:t>and post the scrapping using the required movement type</a:t>
            </a:r>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18</a:t>
            </a:fld>
            <a:endParaRPr lang="en-US" altLang="en-US"/>
          </a:p>
        </p:txBody>
      </p:sp>
    </p:spTree>
    <p:extLst>
      <p:ext uri="{BB962C8B-B14F-4D97-AF65-F5344CB8AC3E}">
        <p14:creationId xmlns="" xmlns:p14="http://schemas.microsoft.com/office/powerpoint/2010/main" val="314682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4876800"/>
          </a:xfrm>
        </p:spPr>
        <p:txBody>
          <a:bodyPr/>
          <a:lstStyle/>
          <a:p>
            <a:pPr marL="0" indent="0">
              <a:buNone/>
            </a:pPr>
            <a:r>
              <a:rPr lang="en-US" sz="1800" dirty="0" smtClean="0"/>
              <a:t>Goods Issue documents can be posted by using the below transactions and will be controlled in the configuration of movement types:</a:t>
            </a:r>
          </a:p>
          <a:p>
            <a:r>
              <a:rPr lang="en-US" sz="1800" dirty="0" smtClean="0"/>
              <a:t>MB1A</a:t>
            </a:r>
          </a:p>
          <a:p>
            <a:r>
              <a:rPr lang="en-US" sz="1800" dirty="0" smtClean="0"/>
              <a:t>MB11</a:t>
            </a:r>
          </a:p>
          <a:p>
            <a:r>
              <a:rPr lang="en-US" sz="1800" dirty="0" smtClean="0"/>
              <a:t>MIGO</a:t>
            </a:r>
          </a:p>
          <a:p>
            <a:pPr marL="0" indent="0">
              <a:buNone/>
            </a:pPr>
            <a:endParaRPr lang="en-US" sz="1800" dirty="0"/>
          </a:p>
          <a:p>
            <a:pPr marL="0" indent="0">
              <a:buNone/>
            </a:pPr>
            <a:endParaRPr lang="en-US" sz="1800"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19</a:t>
            </a:fld>
            <a:endParaRPr lang="en-US" altLang="en-US"/>
          </a:p>
        </p:txBody>
      </p:sp>
    </p:spTree>
    <p:extLst>
      <p:ext uri="{BB962C8B-B14F-4D97-AF65-F5344CB8AC3E}">
        <p14:creationId xmlns="" xmlns:p14="http://schemas.microsoft.com/office/powerpoint/2010/main" val="135503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7F193FF4-4D9E-4517-AB46-898FED37D5A2}" type="slidenum">
              <a:rPr lang="en-US" altLang="en-US" sz="1000" smtClean="0">
                <a:solidFill>
                  <a:srgbClr val="000000"/>
                </a:solidFill>
              </a:rPr>
              <a:pPr/>
              <a:t>2</a:t>
            </a:fld>
            <a:endParaRPr lang="en-US" altLang="en-US" sz="100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r>
              <a:rPr lang="en-US" altLang="en-US" sz="1800" dirty="0"/>
              <a:t>Overview and Conceptual understanding of Goods </a:t>
            </a:r>
            <a:r>
              <a:rPr lang="en-US" altLang="en-US" sz="1800" dirty="0" smtClean="0"/>
              <a:t>Issue Process</a:t>
            </a:r>
          </a:p>
          <a:p>
            <a:pPr>
              <a:defRPr/>
            </a:pPr>
            <a:r>
              <a:rPr lang="en-US" altLang="ko-KR" sz="1800" dirty="0" smtClean="0"/>
              <a:t>Demo </a:t>
            </a:r>
            <a:r>
              <a:rPr lang="en-US" altLang="ko-KR" sz="1800" dirty="0"/>
              <a:t>on Goods Issue scenarios</a:t>
            </a:r>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161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smtClean="0"/>
              <a:t>Accounting entries for </a:t>
            </a:r>
            <a:r>
              <a:rPr lang="en-US" altLang="en-US" dirty="0"/>
              <a:t>Goods </a:t>
            </a:r>
            <a:r>
              <a:rPr lang="en-US" altLang="en-US" dirty="0" smtClean="0"/>
              <a:t>Issue</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dirty="0"/>
              <a:t>T</a:t>
            </a:r>
            <a:r>
              <a:rPr lang="en-US" sz="1800" dirty="0" smtClean="0"/>
              <a:t>he financial entries will be posted once the goods issue is done and accounting document will be posted</a:t>
            </a:r>
          </a:p>
          <a:p>
            <a:pPr marL="0" indent="0">
              <a:buNone/>
            </a:pPr>
            <a:endParaRPr lang="en-US" sz="1800" dirty="0" smtClean="0"/>
          </a:p>
          <a:p>
            <a:pPr marL="0" indent="0">
              <a:buNone/>
            </a:pPr>
            <a:r>
              <a:rPr lang="en-US" sz="1800" dirty="0" smtClean="0"/>
              <a:t>Brief overview of accounting postings for some scenarios:</a:t>
            </a:r>
          </a:p>
          <a:p>
            <a:pPr marL="276225" lvl="1" indent="0">
              <a:buNone/>
            </a:pPr>
            <a:endParaRPr lang="en-US" dirty="0"/>
          </a:p>
          <a:p>
            <a:pPr marL="276225" lvl="1" indent="0">
              <a:buNone/>
            </a:pPr>
            <a:endParaRPr lang="en-US" dirty="0"/>
          </a:p>
          <a:p>
            <a:pPr lvl="1"/>
            <a:endParaRPr lang="en-US" dirty="0" smtClean="0"/>
          </a:p>
          <a:p>
            <a:pPr lvl="1"/>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20</a:t>
            </a:fld>
            <a:endParaRPr lang="en-US" altLang="en-US"/>
          </a:p>
        </p:txBody>
      </p:sp>
      <p:graphicFrame>
        <p:nvGraphicFramePr>
          <p:cNvPr id="5" name="Table 4"/>
          <p:cNvGraphicFramePr>
            <a:graphicFrameLocks noGrp="1"/>
          </p:cNvGraphicFramePr>
          <p:nvPr>
            <p:extLst>
              <p:ext uri="{D42A27DB-BD31-4B8C-83A1-F6EECF244321}">
                <p14:modId xmlns="" xmlns:p14="http://schemas.microsoft.com/office/powerpoint/2010/main" val="2862315759"/>
              </p:ext>
            </p:extLst>
          </p:nvPr>
        </p:nvGraphicFramePr>
        <p:xfrm>
          <a:off x="304800" y="3048000"/>
          <a:ext cx="8458200" cy="3200400"/>
        </p:xfrm>
        <a:graphic>
          <a:graphicData uri="http://schemas.openxmlformats.org/drawingml/2006/table">
            <a:tbl>
              <a:tblPr firstRow="1" bandRow="1">
                <a:tableStyleId>{5C22544A-7EE6-4342-B048-85BDC9FD1C3A}</a:tableStyleId>
              </a:tblPr>
              <a:tblGrid>
                <a:gridCol w="2528740"/>
                <a:gridCol w="3749512"/>
                <a:gridCol w="2179948"/>
              </a:tblGrid>
              <a:tr h="533400">
                <a:tc>
                  <a:txBody>
                    <a:bodyPr/>
                    <a:lstStyle/>
                    <a:p>
                      <a:pPr algn="l" fontAlgn="b"/>
                      <a:r>
                        <a:rPr lang="en-US" sz="1800" b="1" i="0" u="none" strike="noStrike" dirty="0">
                          <a:solidFill>
                            <a:srgbClr val="000000"/>
                          </a:solidFill>
                          <a:effectLst/>
                          <a:latin typeface="Calibri"/>
                        </a:rPr>
                        <a:t>Scenario</a:t>
                      </a:r>
                    </a:p>
                  </a:txBody>
                  <a:tcPr marL="9525" marR="9525" marT="9525" marB="0" anchor="b"/>
                </a:tc>
                <a:tc>
                  <a:txBody>
                    <a:bodyPr/>
                    <a:lstStyle/>
                    <a:p>
                      <a:pPr algn="l" fontAlgn="b"/>
                      <a:r>
                        <a:rPr lang="en-US" sz="1800" b="1" i="0" u="none" strike="noStrike" dirty="0">
                          <a:solidFill>
                            <a:srgbClr val="000000"/>
                          </a:solidFill>
                          <a:effectLst/>
                          <a:latin typeface="Calibri"/>
                        </a:rPr>
                        <a:t>Debit </a:t>
                      </a:r>
                    </a:p>
                  </a:txBody>
                  <a:tcPr marL="9525" marR="9525" marT="9525" marB="0" anchor="b"/>
                </a:tc>
                <a:tc>
                  <a:txBody>
                    <a:bodyPr/>
                    <a:lstStyle/>
                    <a:p>
                      <a:pPr algn="l" fontAlgn="b"/>
                      <a:r>
                        <a:rPr lang="en-US" sz="1800" b="1" i="0" u="none" strike="noStrike" dirty="0">
                          <a:solidFill>
                            <a:srgbClr val="000000"/>
                          </a:solidFill>
                          <a:effectLst/>
                          <a:latin typeface="Calibri"/>
                        </a:rPr>
                        <a:t>Credit</a:t>
                      </a:r>
                    </a:p>
                  </a:txBody>
                  <a:tcPr marL="9525" marR="9525" marT="9525" marB="0" anchor="b"/>
                </a:tc>
              </a:tr>
              <a:tr h="533400">
                <a:tc>
                  <a:txBody>
                    <a:bodyPr/>
                    <a:lstStyle/>
                    <a:p>
                      <a:pPr algn="l" fontAlgn="b"/>
                      <a:r>
                        <a:rPr lang="en-US" sz="1400" b="0" i="0" u="none" strike="noStrike">
                          <a:solidFill>
                            <a:srgbClr val="000000"/>
                          </a:solidFill>
                          <a:effectLst/>
                          <a:latin typeface="Calibri"/>
                        </a:rPr>
                        <a:t>Goods Issue for sales order</a:t>
                      </a:r>
                    </a:p>
                  </a:txBody>
                  <a:tcPr marL="9525" marR="9525" marT="9525" marB="0" anchor="b"/>
                </a:tc>
                <a:tc>
                  <a:txBody>
                    <a:bodyPr/>
                    <a:lstStyle/>
                    <a:p>
                      <a:pPr algn="l" fontAlgn="b"/>
                      <a:r>
                        <a:rPr lang="en-US" sz="1400" b="0" i="0" u="none" strike="noStrike" dirty="0">
                          <a:solidFill>
                            <a:srgbClr val="000000"/>
                          </a:solidFill>
                          <a:effectLst/>
                          <a:latin typeface="Calibri"/>
                        </a:rPr>
                        <a:t>Cost of goods sold GBB-VAX</a:t>
                      </a:r>
                    </a:p>
                  </a:txBody>
                  <a:tcPr marL="9525" marR="9525" marT="9525" marB="0" anchor="b"/>
                </a:tc>
                <a:tc>
                  <a:txBody>
                    <a:bodyPr/>
                    <a:lstStyle/>
                    <a:p>
                      <a:pPr algn="l" fontAlgn="b"/>
                      <a:r>
                        <a:rPr lang="en-US" sz="1400" b="0" i="0" u="none" strike="noStrike">
                          <a:solidFill>
                            <a:srgbClr val="000000"/>
                          </a:solidFill>
                          <a:effectLst/>
                          <a:latin typeface="Calibri"/>
                        </a:rPr>
                        <a:t>Inventory Account-BSX</a:t>
                      </a:r>
                    </a:p>
                  </a:txBody>
                  <a:tcPr marL="9525" marR="9525" marT="9525" marB="0" anchor="b"/>
                </a:tc>
              </a:tr>
              <a:tr h="533400">
                <a:tc>
                  <a:txBody>
                    <a:bodyPr/>
                    <a:lstStyle/>
                    <a:p>
                      <a:pPr algn="l" fontAlgn="b"/>
                      <a:r>
                        <a:rPr lang="en-US" sz="1400" b="0" i="0" u="none" strike="noStrike" dirty="0">
                          <a:solidFill>
                            <a:srgbClr val="000000"/>
                          </a:solidFill>
                          <a:effectLst/>
                          <a:latin typeface="Calibri"/>
                        </a:rPr>
                        <a:t>Physical Inventory - movement type 701</a:t>
                      </a:r>
                    </a:p>
                  </a:txBody>
                  <a:tcPr marL="9525" marR="9525" marT="9525" marB="0" anchor="b"/>
                </a:tc>
                <a:tc>
                  <a:txBody>
                    <a:bodyPr/>
                    <a:lstStyle/>
                    <a:p>
                      <a:pPr algn="l" fontAlgn="b"/>
                      <a:r>
                        <a:rPr lang="en-US" sz="1400" b="0" i="0" u="none" strike="noStrike" dirty="0">
                          <a:solidFill>
                            <a:srgbClr val="000000"/>
                          </a:solidFill>
                          <a:effectLst/>
                          <a:latin typeface="Calibri"/>
                        </a:rPr>
                        <a:t>Inventory Account-BSX</a:t>
                      </a:r>
                    </a:p>
                  </a:txBody>
                  <a:tcPr marL="9525" marR="9525" marT="9525" marB="0" anchor="b"/>
                </a:tc>
                <a:tc>
                  <a:txBody>
                    <a:bodyPr/>
                    <a:lstStyle/>
                    <a:p>
                      <a:pPr algn="l" fontAlgn="b"/>
                      <a:r>
                        <a:rPr lang="en-US" sz="1400" b="0" i="0" u="none" strike="noStrike">
                          <a:solidFill>
                            <a:srgbClr val="000000"/>
                          </a:solidFill>
                          <a:effectLst/>
                          <a:latin typeface="Calibri"/>
                        </a:rPr>
                        <a:t>income from inventory differences GBB-INV</a:t>
                      </a:r>
                    </a:p>
                  </a:txBody>
                  <a:tcPr marL="9525" marR="9525" marT="9525" marB="0" anchor="b"/>
                </a:tc>
              </a:tr>
              <a:tr h="533400">
                <a:tc>
                  <a:txBody>
                    <a:bodyPr/>
                    <a:lstStyle/>
                    <a:p>
                      <a:pPr algn="l" fontAlgn="b"/>
                      <a:r>
                        <a:rPr lang="en-US" sz="1400" b="0" i="0" u="none" strike="noStrike">
                          <a:solidFill>
                            <a:srgbClr val="000000"/>
                          </a:solidFill>
                          <a:effectLst/>
                          <a:latin typeface="Calibri"/>
                        </a:rPr>
                        <a:t>Physical Inventory - movement type 702</a:t>
                      </a:r>
                    </a:p>
                  </a:txBody>
                  <a:tcPr marL="9525" marR="9525" marT="9525" marB="0" anchor="b"/>
                </a:tc>
                <a:tc>
                  <a:txBody>
                    <a:bodyPr/>
                    <a:lstStyle/>
                    <a:p>
                      <a:pPr algn="l" fontAlgn="b"/>
                      <a:r>
                        <a:rPr lang="en-US" sz="1400" b="0" i="0" u="none" strike="noStrike">
                          <a:solidFill>
                            <a:srgbClr val="000000"/>
                          </a:solidFill>
                          <a:effectLst/>
                          <a:latin typeface="Calibri"/>
                        </a:rPr>
                        <a:t>for Expenditure from inventory differences - GBB-INV</a:t>
                      </a:r>
                    </a:p>
                  </a:txBody>
                  <a:tcPr marL="9525" marR="9525" marT="9525" marB="0" anchor="b"/>
                </a:tc>
                <a:tc>
                  <a:txBody>
                    <a:bodyPr/>
                    <a:lstStyle/>
                    <a:p>
                      <a:pPr algn="l" fontAlgn="b"/>
                      <a:r>
                        <a:rPr lang="en-US" sz="1400" b="0" i="0" u="none" strike="noStrike">
                          <a:solidFill>
                            <a:srgbClr val="000000"/>
                          </a:solidFill>
                          <a:effectLst/>
                          <a:latin typeface="Calibri"/>
                        </a:rPr>
                        <a:t>Inventory Account-BSX</a:t>
                      </a:r>
                    </a:p>
                  </a:txBody>
                  <a:tcPr marL="9525" marR="9525" marT="9525" marB="0" anchor="b"/>
                </a:tc>
              </a:tr>
              <a:tr h="533400">
                <a:tc>
                  <a:txBody>
                    <a:bodyPr/>
                    <a:lstStyle/>
                    <a:p>
                      <a:pPr algn="l" fontAlgn="b"/>
                      <a:r>
                        <a:rPr lang="en-US" sz="1400" b="0" i="0" u="none" strike="noStrike">
                          <a:solidFill>
                            <a:srgbClr val="000000"/>
                          </a:solidFill>
                          <a:effectLst/>
                          <a:latin typeface="Calibri"/>
                        </a:rPr>
                        <a:t>Internal Goods issue to Cost center</a:t>
                      </a:r>
                    </a:p>
                  </a:txBody>
                  <a:tcPr marL="9525" marR="9525" marT="9525" marB="0" anchor="b"/>
                </a:tc>
                <a:tc>
                  <a:txBody>
                    <a:bodyPr/>
                    <a:lstStyle/>
                    <a:p>
                      <a:pPr algn="l" fontAlgn="b"/>
                      <a:r>
                        <a:rPr lang="en-US" sz="1400" b="0" i="0" u="none" strike="noStrike">
                          <a:solidFill>
                            <a:srgbClr val="000000"/>
                          </a:solidFill>
                          <a:effectLst/>
                          <a:latin typeface="Calibri"/>
                        </a:rPr>
                        <a:t>GBB-VBR</a:t>
                      </a:r>
                    </a:p>
                  </a:txBody>
                  <a:tcPr marL="9525" marR="9525" marT="9525" marB="0" anchor="b"/>
                </a:tc>
                <a:tc>
                  <a:txBody>
                    <a:bodyPr/>
                    <a:lstStyle/>
                    <a:p>
                      <a:pPr algn="l" fontAlgn="b"/>
                      <a:r>
                        <a:rPr lang="en-US" sz="1400" b="0" i="0" u="none" strike="noStrike">
                          <a:solidFill>
                            <a:srgbClr val="000000"/>
                          </a:solidFill>
                          <a:effectLst/>
                          <a:latin typeface="Calibri"/>
                        </a:rPr>
                        <a:t>Inventory Account-BSX</a:t>
                      </a:r>
                    </a:p>
                  </a:txBody>
                  <a:tcPr marL="9525" marR="9525" marT="9525" marB="0" anchor="b"/>
                </a:tc>
              </a:tr>
              <a:tr h="533400">
                <a:tc>
                  <a:txBody>
                    <a:bodyPr/>
                    <a:lstStyle/>
                    <a:p>
                      <a:pPr algn="l" fontAlgn="b"/>
                      <a:r>
                        <a:rPr lang="en-US" sz="1400" b="0" i="0" u="none" strike="noStrike">
                          <a:solidFill>
                            <a:srgbClr val="000000"/>
                          </a:solidFill>
                          <a:effectLst/>
                          <a:latin typeface="Calibri"/>
                        </a:rPr>
                        <a:t>Scrapping</a:t>
                      </a:r>
                    </a:p>
                  </a:txBody>
                  <a:tcPr marL="9525" marR="9525" marT="9525" marB="0" anchor="b"/>
                </a:tc>
                <a:tc>
                  <a:txBody>
                    <a:bodyPr/>
                    <a:lstStyle/>
                    <a:p>
                      <a:pPr algn="l" fontAlgn="b"/>
                      <a:r>
                        <a:rPr lang="en-US" sz="1400" b="0" i="0" u="none" strike="noStrike" dirty="0">
                          <a:solidFill>
                            <a:srgbClr val="000000"/>
                          </a:solidFill>
                          <a:effectLst/>
                          <a:latin typeface="Calibri"/>
                        </a:rPr>
                        <a:t>GBB-VNG</a:t>
                      </a:r>
                    </a:p>
                  </a:txBody>
                  <a:tcPr marL="9525" marR="9525" marT="9525" marB="0" anchor="b"/>
                </a:tc>
                <a:tc>
                  <a:txBody>
                    <a:bodyPr/>
                    <a:lstStyle/>
                    <a:p>
                      <a:pPr algn="l" fontAlgn="b"/>
                      <a:r>
                        <a:rPr lang="en-US" sz="1400" b="0" i="0" u="none" strike="noStrike" dirty="0">
                          <a:solidFill>
                            <a:srgbClr val="000000"/>
                          </a:solidFill>
                          <a:effectLst/>
                          <a:latin typeface="Calibri"/>
                        </a:rPr>
                        <a:t>Inventory Account-BSX</a:t>
                      </a:r>
                    </a:p>
                  </a:txBody>
                  <a:tcPr marL="9525" marR="9525" marT="9525" marB="0" anchor="b"/>
                </a:tc>
              </a:tr>
            </a:tbl>
          </a:graphicData>
        </a:graphic>
      </p:graphicFrame>
    </p:spTree>
    <p:extLst>
      <p:ext uri="{BB962C8B-B14F-4D97-AF65-F5344CB8AC3E}">
        <p14:creationId xmlns="" xmlns:p14="http://schemas.microsoft.com/office/powerpoint/2010/main" val="181774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7F193FF4-4D9E-4517-AB46-898FED37D5A2}" type="slidenum">
              <a:rPr lang="en-US" altLang="en-US" sz="1000" smtClean="0">
                <a:solidFill>
                  <a:srgbClr val="000000"/>
                </a:solidFill>
              </a:rPr>
              <a:pPr/>
              <a:t>21</a:t>
            </a:fld>
            <a:endParaRPr lang="en-US" altLang="en-US" sz="100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r>
              <a:rPr lang="en-US" altLang="en-US" sz="1800" dirty="0">
                <a:solidFill>
                  <a:schemeClr val="tx1"/>
                </a:solidFill>
              </a:rPr>
              <a:t>Overview and Conceptual understanding of Goods Issue Process</a:t>
            </a:r>
          </a:p>
          <a:p>
            <a:pPr>
              <a:defRPr/>
            </a:pPr>
            <a:r>
              <a:rPr lang="en-US" altLang="ko-KR" sz="1800" dirty="0">
                <a:solidFill>
                  <a:schemeClr val="accent2"/>
                </a:solidFill>
              </a:rPr>
              <a:t>Demo on Goods Issue scenarios</a:t>
            </a:r>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6802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22</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Demo1_Goods Issue_ Without Reference</a:t>
            </a:r>
            <a:endParaRPr lang="en-US" altLang="en-US" dirty="0" smtClean="0"/>
          </a:p>
        </p:txBody>
      </p:sp>
      <p:graphicFrame>
        <p:nvGraphicFramePr>
          <p:cNvPr id="5" name="Group 3"/>
          <p:cNvGraphicFramePr>
            <a:graphicFrameLocks noGrp="1"/>
          </p:cNvGraphicFramePr>
          <p:nvPr>
            <p:ph idx="1"/>
            <p:extLst>
              <p:ext uri="{D42A27DB-BD31-4B8C-83A1-F6EECF244321}">
                <p14:modId xmlns="" xmlns:p14="http://schemas.microsoft.com/office/powerpoint/2010/main" val="2671352363"/>
              </p:ext>
            </p:extLst>
          </p:nvPr>
        </p:nvGraphicFramePr>
        <p:xfrm>
          <a:off x="381000" y="1385375"/>
          <a:ext cx="8549640" cy="365276"/>
        </p:xfrm>
        <a:graphic>
          <a:graphicData uri="http://schemas.openxmlformats.org/drawingml/2006/table">
            <a:tbl>
              <a:tblPr/>
              <a:tblGrid>
                <a:gridCol w="1332912"/>
                <a:gridCol w="7216728"/>
              </a:tblGrid>
              <a:tr h="331788">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To post a Goods issue against a cost center , </a:t>
                      </a:r>
                      <a:r>
                        <a:rPr kumimoji="0" lang="en-US" altLang="en-US" sz="1800" b="0" i="0" u="none" strike="noStrike" cap="none" normalizeH="0" baseline="0" dirty="0" err="1" smtClean="0">
                          <a:ln>
                            <a:noFill/>
                          </a:ln>
                          <a:solidFill>
                            <a:schemeClr val="tx1"/>
                          </a:solidFill>
                          <a:effectLst/>
                          <a:latin typeface="Arial" pitchFamily="34" charset="0"/>
                        </a:rPr>
                        <a:t>T.code</a:t>
                      </a:r>
                      <a:r>
                        <a:rPr kumimoji="0" lang="en-US" altLang="en-US" sz="1800" b="0" i="0" u="none" strike="noStrike" cap="none" normalizeH="0" baseline="0" dirty="0" smtClean="0">
                          <a:ln>
                            <a:noFill/>
                          </a:ln>
                          <a:solidFill>
                            <a:schemeClr val="tx1"/>
                          </a:solidFill>
                          <a:effectLst/>
                          <a:latin typeface="Arial" pitchFamily="34" charset="0"/>
                        </a:rPr>
                        <a:t>: MB1A/ MB11</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31454" y="1905000"/>
            <a:ext cx="8560146" cy="4468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Rectangle 12"/>
          <p:cNvSpPr>
            <a:spLocks noChangeArrowheads="1"/>
          </p:cNvSpPr>
          <p:nvPr/>
        </p:nvSpPr>
        <p:spPr bwMode="auto">
          <a:xfrm>
            <a:off x="1519238" y="3657600"/>
            <a:ext cx="201612" cy="133350"/>
          </a:xfrm>
          <a:prstGeom prst="rect">
            <a:avLst/>
          </a:prstGeom>
          <a:noFill/>
          <a:ln w="25400">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3" name="Rectangle 13"/>
          <p:cNvSpPr>
            <a:spLocks noChangeArrowheads="1"/>
          </p:cNvSpPr>
          <p:nvPr/>
        </p:nvSpPr>
        <p:spPr bwMode="auto">
          <a:xfrm>
            <a:off x="1504950" y="3810000"/>
            <a:ext cx="296863" cy="107950"/>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4" name="Rectangle 14"/>
          <p:cNvSpPr>
            <a:spLocks noChangeArrowheads="1"/>
          </p:cNvSpPr>
          <p:nvPr/>
        </p:nvSpPr>
        <p:spPr bwMode="auto">
          <a:xfrm>
            <a:off x="1169988" y="4191000"/>
            <a:ext cx="295275" cy="133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15" name="Rectangle 15"/>
          <p:cNvSpPr>
            <a:spLocks noChangeArrowheads="1"/>
          </p:cNvSpPr>
          <p:nvPr/>
        </p:nvSpPr>
        <p:spPr bwMode="auto">
          <a:xfrm>
            <a:off x="1479550" y="3962400"/>
            <a:ext cx="349250" cy="147638"/>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Tree>
    <p:extLst>
      <p:ext uri="{BB962C8B-B14F-4D97-AF65-F5344CB8AC3E}">
        <p14:creationId xmlns="" xmlns:p14="http://schemas.microsoft.com/office/powerpoint/2010/main" val="382462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23</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Demo1_Goods Issue_ Without Reference</a:t>
            </a:r>
            <a:endParaRPr lang="en-US" altLang="en-US" dirty="0" smtClean="0"/>
          </a:p>
        </p:txBody>
      </p:sp>
      <p:graphicFrame>
        <p:nvGraphicFramePr>
          <p:cNvPr id="5" name="Group 3"/>
          <p:cNvGraphicFramePr>
            <a:graphicFrameLocks noGrp="1"/>
          </p:cNvGraphicFramePr>
          <p:nvPr>
            <p:ph idx="1"/>
            <p:extLst>
              <p:ext uri="{D42A27DB-BD31-4B8C-83A1-F6EECF244321}">
                <p14:modId xmlns="" xmlns:p14="http://schemas.microsoft.com/office/powerpoint/2010/main" val="109832203"/>
              </p:ext>
            </p:extLst>
          </p:nvPr>
        </p:nvGraphicFramePr>
        <p:xfrm>
          <a:off x="365760" y="1554480"/>
          <a:ext cx="8473440" cy="365276"/>
        </p:xfrm>
        <a:graphic>
          <a:graphicData uri="http://schemas.openxmlformats.org/drawingml/2006/table">
            <a:tbl>
              <a:tblPr/>
              <a:tblGrid>
                <a:gridCol w="1401815"/>
                <a:gridCol w="7071625"/>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To post a Goods issue </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6"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1122" y="2133600"/>
            <a:ext cx="8534278" cy="41960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7" name="Rectangle 4"/>
          <p:cNvSpPr>
            <a:spLocks noChangeArrowheads="1"/>
          </p:cNvSpPr>
          <p:nvPr/>
        </p:nvSpPr>
        <p:spPr bwMode="auto">
          <a:xfrm>
            <a:off x="725488" y="3800475"/>
            <a:ext cx="1322026" cy="161925"/>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dirty="0"/>
          </a:p>
        </p:txBody>
      </p:sp>
      <p:sp>
        <p:nvSpPr>
          <p:cNvPr id="18" name="Rectangle 5"/>
          <p:cNvSpPr>
            <a:spLocks noChangeArrowheads="1"/>
          </p:cNvSpPr>
          <p:nvPr/>
        </p:nvSpPr>
        <p:spPr bwMode="auto">
          <a:xfrm>
            <a:off x="1066800" y="2895600"/>
            <a:ext cx="685800" cy="147638"/>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9" name="Rectangle 6"/>
          <p:cNvSpPr>
            <a:spLocks noChangeArrowheads="1"/>
          </p:cNvSpPr>
          <p:nvPr/>
        </p:nvSpPr>
        <p:spPr bwMode="auto">
          <a:xfrm>
            <a:off x="1949450" y="3800475"/>
            <a:ext cx="1174750" cy="161925"/>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Tree>
    <p:extLst>
      <p:ext uri="{BB962C8B-B14F-4D97-AF65-F5344CB8AC3E}">
        <p14:creationId xmlns="" xmlns:p14="http://schemas.microsoft.com/office/powerpoint/2010/main" val="51147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24</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Demo2_Goods Issue _ With Reference to Reservation</a:t>
            </a:r>
            <a:endParaRPr lang="en-US" altLang="en-US" dirty="0" smtClean="0"/>
          </a:p>
        </p:txBody>
      </p:sp>
      <p:graphicFrame>
        <p:nvGraphicFramePr>
          <p:cNvPr id="5" name="Group 3"/>
          <p:cNvGraphicFramePr>
            <a:graphicFrameLocks noGrp="1"/>
          </p:cNvGraphicFramePr>
          <p:nvPr>
            <p:ph idx="1"/>
            <p:extLst>
              <p:ext uri="{D42A27DB-BD31-4B8C-83A1-F6EECF244321}">
                <p14:modId xmlns="" xmlns:p14="http://schemas.microsoft.com/office/powerpoint/2010/main" val="1095333620"/>
              </p:ext>
            </p:extLst>
          </p:nvPr>
        </p:nvGraphicFramePr>
        <p:xfrm>
          <a:off x="365760" y="1295399"/>
          <a:ext cx="8244840" cy="365276"/>
        </p:xfrm>
        <a:graphic>
          <a:graphicData uri="http://schemas.openxmlformats.org/drawingml/2006/table">
            <a:tbl>
              <a:tblPr/>
              <a:tblGrid>
                <a:gridCol w="1285393"/>
                <a:gridCol w="6959447"/>
              </a:tblGrid>
              <a:tr h="304801">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To post a Goods Issue With reference To Reservation</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1"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0514" y="1828800"/>
            <a:ext cx="8250085" cy="42195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Rectangle 13"/>
          <p:cNvSpPr>
            <a:spLocks noChangeArrowheads="1"/>
          </p:cNvSpPr>
          <p:nvPr/>
        </p:nvSpPr>
        <p:spPr bwMode="auto">
          <a:xfrm>
            <a:off x="1393825" y="3359150"/>
            <a:ext cx="242888" cy="133350"/>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3" name="Rectangle 14"/>
          <p:cNvSpPr>
            <a:spLocks noChangeArrowheads="1"/>
          </p:cNvSpPr>
          <p:nvPr/>
        </p:nvSpPr>
        <p:spPr bwMode="auto">
          <a:xfrm>
            <a:off x="1354138" y="3497262"/>
            <a:ext cx="376237" cy="73819"/>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4" name="Rectangle 15"/>
          <p:cNvSpPr>
            <a:spLocks noChangeArrowheads="1"/>
          </p:cNvSpPr>
          <p:nvPr/>
        </p:nvSpPr>
        <p:spPr bwMode="auto">
          <a:xfrm>
            <a:off x="1381125" y="3581400"/>
            <a:ext cx="350838" cy="150019"/>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pic>
        <p:nvPicPr>
          <p:cNvPr id="20" name="Picture 1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47645" y="2035051"/>
            <a:ext cx="3145345" cy="40133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1" name="Rectangle 16"/>
          <p:cNvSpPr>
            <a:spLocks noChangeArrowheads="1"/>
          </p:cNvSpPr>
          <p:nvPr/>
        </p:nvSpPr>
        <p:spPr bwMode="auto">
          <a:xfrm>
            <a:off x="5724525" y="2286000"/>
            <a:ext cx="752475" cy="215900"/>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Tree>
    <p:extLst>
      <p:ext uri="{BB962C8B-B14F-4D97-AF65-F5344CB8AC3E}">
        <p14:creationId xmlns="" xmlns:p14="http://schemas.microsoft.com/office/powerpoint/2010/main" val="23445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25</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Demo2_Goods Issue _ With Reference to Reservation</a:t>
            </a:r>
            <a:endParaRPr lang="en-US" altLang="en-US" dirty="0" smtClean="0"/>
          </a:p>
        </p:txBody>
      </p:sp>
      <p:graphicFrame>
        <p:nvGraphicFramePr>
          <p:cNvPr id="5" name="Group 3"/>
          <p:cNvGraphicFramePr>
            <a:graphicFrameLocks noGrp="1"/>
          </p:cNvGraphicFramePr>
          <p:nvPr>
            <p:ph idx="1"/>
            <p:extLst>
              <p:ext uri="{D42A27DB-BD31-4B8C-83A1-F6EECF244321}">
                <p14:modId xmlns="" xmlns:p14="http://schemas.microsoft.com/office/powerpoint/2010/main" val="1660525079"/>
              </p:ext>
            </p:extLst>
          </p:nvPr>
        </p:nvGraphicFramePr>
        <p:xfrm>
          <a:off x="273712" y="1295400"/>
          <a:ext cx="8641688" cy="365276"/>
        </p:xfrm>
        <a:graphic>
          <a:graphicData uri="http://schemas.openxmlformats.org/drawingml/2006/table">
            <a:tbl>
              <a:tblPr/>
              <a:tblGrid>
                <a:gridCol w="1347262"/>
                <a:gridCol w="7294426"/>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Goods Issue With reference To Reservation</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3712" y="1752600"/>
            <a:ext cx="8641688"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8" name="Rectangle 12"/>
          <p:cNvSpPr>
            <a:spLocks noChangeArrowheads="1"/>
          </p:cNvSpPr>
          <p:nvPr/>
        </p:nvSpPr>
        <p:spPr bwMode="auto">
          <a:xfrm>
            <a:off x="1317625" y="2998787"/>
            <a:ext cx="968375" cy="201613"/>
          </a:xfrm>
          <a:prstGeom prst="rect">
            <a:avLst/>
          </a:prstGeom>
          <a:noFill/>
          <a:ln w="25400" algn="ctr">
            <a:solidFill>
              <a:srgbClr val="FF0000"/>
            </a:solidFill>
            <a:miter lim="800000"/>
            <a:headEnd/>
            <a:tailEnd/>
          </a:ln>
          <a:effectLst/>
          <a:extLst>
            <a:ext uri="{909E8E84-426E-40DD-AFC4-6F175D3DCCD1}">
              <a14:hiddenFill xmlns="" xmlns:a14="http://schemas.microsoft.com/office/drawing/2010/main">
                <a:solidFill>
                  <a:srgbClr val="FF00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Tree>
    <p:extLst>
      <p:ext uri="{BB962C8B-B14F-4D97-AF65-F5344CB8AC3E}">
        <p14:creationId xmlns="" xmlns:p14="http://schemas.microsoft.com/office/powerpoint/2010/main" val="220199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0"/>
          </p:nvPr>
        </p:nvSpPr>
        <p:spPr>
          <a:noFill/>
        </p:spPr>
        <p:txBody>
          <a:bodyPr/>
          <a:lstStyle>
            <a:lvl1pPr>
              <a:defRPr sz="3200" b="1">
                <a:solidFill>
                  <a:schemeClr val="tx1"/>
                </a:solidFill>
                <a:latin typeface="Arial" pitchFamily="34" charset="0"/>
              </a:defRPr>
            </a:lvl1pPr>
            <a:lvl2pPr marL="742950" indent="-285750">
              <a:defRPr sz="3200" b="1">
                <a:solidFill>
                  <a:schemeClr val="tx1"/>
                </a:solidFill>
                <a:latin typeface="Arial" pitchFamily="34" charset="0"/>
              </a:defRPr>
            </a:lvl2pPr>
            <a:lvl3pPr marL="1143000" indent="-228600">
              <a:defRPr sz="3200" b="1">
                <a:solidFill>
                  <a:schemeClr val="tx1"/>
                </a:solidFill>
                <a:latin typeface="Arial" pitchFamily="34" charset="0"/>
              </a:defRPr>
            </a:lvl3pPr>
            <a:lvl4pPr marL="1600200" indent="-228600">
              <a:defRPr sz="3200" b="1">
                <a:solidFill>
                  <a:schemeClr val="tx1"/>
                </a:solidFill>
                <a:latin typeface="Arial" pitchFamily="34" charset="0"/>
              </a:defRPr>
            </a:lvl4pPr>
            <a:lvl5pPr marL="2057400" indent="-228600">
              <a:defRPr sz="3200" b="1">
                <a:solidFill>
                  <a:schemeClr val="tx1"/>
                </a:solidFill>
                <a:latin typeface="Arial" pitchFamily="34" charset="0"/>
              </a:defRPr>
            </a:lvl5pPr>
            <a:lvl6pPr marL="2514600" indent="-228600" eaLnBrk="0" fontAlgn="base" hangingPunct="0">
              <a:lnSpc>
                <a:spcPct val="80000"/>
              </a:lnSpc>
              <a:spcBef>
                <a:spcPct val="0"/>
              </a:spcBef>
              <a:spcAft>
                <a:spcPct val="0"/>
              </a:spcAft>
              <a:defRPr sz="3200" b="1">
                <a:solidFill>
                  <a:schemeClr val="tx1"/>
                </a:solidFill>
                <a:latin typeface="Arial" pitchFamily="34" charset="0"/>
              </a:defRPr>
            </a:lvl6pPr>
            <a:lvl7pPr marL="2971800" indent="-228600" eaLnBrk="0" fontAlgn="base" hangingPunct="0">
              <a:lnSpc>
                <a:spcPct val="80000"/>
              </a:lnSpc>
              <a:spcBef>
                <a:spcPct val="0"/>
              </a:spcBef>
              <a:spcAft>
                <a:spcPct val="0"/>
              </a:spcAft>
              <a:defRPr sz="3200" b="1">
                <a:solidFill>
                  <a:schemeClr val="tx1"/>
                </a:solidFill>
                <a:latin typeface="Arial" pitchFamily="34" charset="0"/>
              </a:defRPr>
            </a:lvl7pPr>
            <a:lvl8pPr marL="3429000" indent="-228600" eaLnBrk="0" fontAlgn="base" hangingPunct="0">
              <a:lnSpc>
                <a:spcPct val="80000"/>
              </a:lnSpc>
              <a:spcBef>
                <a:spcPct val="0"/>
              </a:spcBef>
              <a:spcAft>
                <a:spcPct val="0"/>
              </a:spcAft>
              <a:defRPr sz="3200" b="1">
                <a:solidFill>
                  <a:schemeClr val="tx1"/>
                </a:solidFill>
                <a:latin typeface="Arial" pitchFamily="34" charset="0"/>
              </a:defRPr>
            </a:lvl8pPr>
            <a:lvl9pPr marL="3886200" indent="-228600" eaLnBrk="0" fontAlgn="base" hangingPunct="0">
              <a:lnSpc>
                <a:spcPct val="80000"/>
              </a:lnSpc>
              <a:spcBef>
                <a:spcPct val="0"/>
              </a:spcBef>
              <a:spcAft>
                <a:spcPct val="0"/>
              </a:spcAft>
              <a:defRPr sz="3200" b="1">
                <a:solidFill>
                  <a:schemeClr val="tx1"/>
                </a:solidFill>
                <a:latin typeface="Arial" pitchFamily="34" charset="0"/>
              </a:defRPr>
            </a:lvl9pPr>
          </a:lstStyle>
          <a:p>
            <a:endParaRPr lang="en-US" altLang="en-US" sz="1000" smtClean="0">
              <a:solidFill>
                <a:srgbClr val="000000"/>
              </a:solidFill>
            </a:endParaRPr>
          </a:p>
          <a:p>
            <a:fld id="{8B238F71-B469-4FC0-BFDE-079B9086E8B4}" type="slidenum">
              <a:rPr lang="en-US" altLang="en-US" sz="1000" smtClean="0">
                <a:solidFill>
                  <a:srgbClr val="000000"/>
                </a:solidFill>
              </a:rPr>
              <a:pPr/>
              <a:t>26</a:t>
            </a:fld>
            <a:endParaRPr lang="en-US" altLang="en-US" sz="1000" smtClean="0">
              <a:solidFill>
                <a:srgbClr val="000000"/>
              </a:solidFill>
            </a:endParaRPr>
          </a:p>
        </p:txBody>
      </p:sp>
      <p:sp>
        <p:nvSpPr>
          <p:cNvPr id="68611" name="Rectangle 2"/>
          <p:cNvSpPr>
            <a:spLocks noGrp="1" noChangeArrowheads="1"/>
          </p:cNvSpPr>
          <p:nvPr>
            <p:ph type="title"/>
          </p:nvPr>
        </p:nvSpPr>
        <p:spPr>
          <a:xfrm>
            <a:off x="0" y="182880"/>
            <a:ext cx="8153400" cy="914400"/>
          </a:xfrm>
        </p:spPr>
        <p:txBody>
          <a:bodyPr/>
          <a:lstStyle/>
          <a:p>
            <a:r>
              <a:rPr lang="en-US" altLang="en-US" dirty="0" smtClean="0"/>
              <a:t>Quiz/Check point</a:t>
            </a:r>
          </a:p>
        </p:txBody>
      </p:sp>
      <p:sp>
        <p:nvSpPr>
          <p:cNvPr id="68612" name="Rectangle 3"/>
          <p:cNvSpPr>
            <a:spLocks noGrp="1" noChangeArrowheads="1"/>
          </p:cNvSpPr>
          <p:nvPr>
            <p:ph type="body" sz="half" idx="1"/>
          </p:nvPr>
        </p:nvSpPr>
        <p:spPr>
          <a:xfrm>
            <a:off x="365760" y="1554480"/>
            <a:ext cx="5330825" cy="5334000"/>
          </a:xfrm>
        </p:spPr>
        <p:txBody>
          <a:bodyPr/>
          <a:lstStyle/>
          <a:p>
            <a:pPr marL="280988" indent="-280988"/>
            <a:r>
              <a:rPr lang="en-US" altLang="en-US" sz="1800" dirty="0" smtClean="0"/>
              <a:t>Questions/Discussions :</a:t>
            </a:r>
          </a:p>
          <a:p>
            <a:pPr lvl="1">
              <a:buFont typeface="Arial" panose="020B0604020202020204" pitchFamily="34" charset="0"/>
              <a:buChar char="•"/>
            </a:pPr>
            <a:r>
              <a:rPr lang="en-US" altLang="en-US" sz="1800" dirty="0" smtClean="0"/>
              <a:t>What are effects of goods issue?</a:t>
            </a:r>
          </a:p>
        </p:txBody>
      </p:sp>
      <p:pic>
        <p:nvPicPr>
          <p:cNvPr id="68613" name="Picture 4" descr="debrief"/>
          <p:cNvPicPr>
            <a:picLocks noGrp="1" noChangeAspect="1" noChangeArrowheads="1"/>
          </p:cNvPicPr>
          <p:nvPr>
            <p:ph sz="half" idx="2"/>
          </p:nvPr>
        </p:nvPicPr>
        <p:blipFill>
          <a:blip r:embed="rId3" cstate="print">
            <a:extLst>
              <a:ext uri="{28A0092B-C50C-407E-A947-70E740481C1C}">
                <a14:useLocalDpi xmlns="" xmlns:a14="http://schemas.microsoft.com/office/drawing/2010/main" val="0"/>
              </a:ext>
            </a:extLst>
          </a:blip>
          <a:srcRect/>
          <a:stretch>
            <a:fillRect/>
          </a:stretch>
        </p:blipFill>
        <p:spPr>
          <a:xfrm>
            <a:off x="6305550" y="1397000"/>
            <a:ext cx="2238375" cy="3556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401305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animEffect transition="in" filter="fade">
                                      <p:cBhvr>
                                        <p:cTn id="7" dur="500"/>
                                        <p:tgtEl>
                                          <p:spTgt spid="686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612">
                                            <p:txEl>
                                              <p:pRg st="1" end="1"/>
                                            </p:txEl>
                                          </p:spTgt>
                                        </p:tgtEl>
                                        <p:attrNameLst>
                                          <p:attrName>style.visibility</p:attrName>
                                        </p:attrNameLst>
                                      </p:cBhvr>
                                      <p:to>
                                        <p:strVal val="visible"/>
                                      </p:to>
                                    </p:set>
                                    <p:animEffect transition="in" filter="fade">
                                      <p:cBhvr>
                                        <p:cTn id="10" dur="500"/>
                                        <p:tgtEl>
                                          <p:spTgt spid="6861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8613"/>
                                        </p:tgtEl>
                                        <p:attrNameLst>
                                          <p:attrName>style.visibility</p:attrName>
                                        </p:attrNameLst>
                                      </p:cBhvr>
                                      <p:to>
                                        <p:strVal val="visible"/>
                                      </p:to>
                                    </p:set>
                                    <p:animEffect transition="in" filter="fade">
                                      <p:cBhvr>
                                        <p:cTn id="15" dur="5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p:spPr>
        <p:txBody>
          <a:bodyPr/>
          <a:lstStyle>
            <a:lvl1pPr>
              <a:defRPr sz="3200" b="1">
                <a:solidFill>
                  <a:schemeClr val="tx1"/>
                </a:solidFill>
                <a:latin typeface="Arial" pitchFamily="34" charset="0"/>
              </a:defRPr>
            </a:lvl1pPr>
            <a:lvl2pPr marL="742950" indent="-285750">
              <a:defRPr sz="3200" b="1">
                <a:solidFill>
                  <a:schemeClr val="tx1"/>
                </a:solidFill>
                <a:latin typeface="Arial" pitchFamily="34" charset="0"/>
              </a:defRPr>
            </a:lvl2pPr>
            <a:lvl3pPr marL="1143000" indent="-228600">
              <a:defRPr sz="3200" b="1">
                <a:solidFill>
                  <a:schemeClr val="tx1"/>
                </a:solidFill>
                <a:latin typeface="Arial" pitchFamily="34" charset="0"/>
              </a:defRPr>
            </a:lvl3pPr>
            <a:lvl4pPr marL="1600200" indent="-228600">
              <a:defRPr sz="3200" b="1">
                <a:solidFill>
                  <a:schemeClr val="tx1"/>
                </a:solidFill>
                <a:latin typeface="Arial" pitchFamily="34" charset="0"/>
              </a:defRPr>
            </a:lvl4pPr>
            <a:lvl5pPr marL="2057400" indent="-228600">
              <a:defRPr sz="3200" b="1">
                <a:solidFill>
                  <a:schemeClr val="tx1"/>
                </a:solidFill>
                <a:latin typeface="Arial" pitchFamily="34" charset="0"/>
              </a:defRPr>
            </a:lvl5pPr>
            <a:lvl6pPr marL="2514600" indent="-228600" eaLnBrk="0" fontAlgn="base" hangingPunct="0">
              <a:lnSpc>
                <a:spcPct val="80000"/>
              </a:lnSpc>
              <a:spcBef>
                <a:spcPct val="0"/>
              </a:spcBef>
              <a:spcAft>
                <a:spcPct val="0"/>
              </a:spcAft>
              <a:defRPr sz="3200" b="1">
                <a:solidFill>
                  <a:schemeClr val="tx1"/>
                </a:solidFill>
                <a:latin typeface="Arial" pitchFamily="34" charset="0"/>
              </a:defRPr>
            </a:lvl6pPr>
            <a:lvl7pPr marL="2971800" indent="-228600" eaLnBrk="0" fontAlgn="base" hangingPunct="0">
              <a:lnSpc>
                <a:spcPct val="80000"/>
              </a:lnSpc>
              <a:spcBef>
                <a:spcPct val="0"/>
              </a:spcBef>
              <a:spcAft>
                <a:spcPct val="0"/>
              </a:spcAft>
              <a:defRPr sz="3200" b="1">
                <a:solidFill>
                  <a:schemeClr val="tx1"/>
                </a:solidFill>
                <a:latin typeface="Arial" pitchFamily="34" charset="0"/>
              </a:defRPr>
            </a:lvl7pPr>
            <a:lvl8pPr marL="3429000" indent="-228600" eaLnBrk="0" fontAlgn="base" hangingPunct="0">
              <a:lnSpc>
                <a:spcPct val="80000"/>
              </a:lnSpc>
              <a:spcBef>
                <a:spcPct val="0"/>
              </a:spcBef>
              <a:spcAft>
                <a:spcPct val="0"/>
              </a:spcAft>
              <a:defRPr sz="3200" b="1">
                <a:solidFill>
                  <a:schemeClr val="tx1"/>
                </a:solidFill>
                <a:latin typeface="Arial" pitchFamily="34" charset="0"/>
              </a:defRPr>
            </a:lvl8pPr>
            <a:lvl9pPr marL="3886200" indent="-228600" eaLnBrk="0" fontAlgn="base" hangingPunct="0">
              <a:lnSpc>
                <a:spcPct val="80000"/>
              </a:lnSpc>
              <a:spcBef>
                <a:spcPct val="0"/>
              </a:spcBef>
              <a:spcAft>
                <a:spcPct val="0"/>
              </a:spcAft>
              <a:defRPr sz="3200" b="1">
                <a:solidFill>
                  <a:schemeClr val="tx1"/>
                </a:solidFill>
                <a:latin typeface="Arial" pitchFamily="34" charset="0"/>
              </a:defRPr>
            </a:lvl9pPr>
          </a:lstStyle>
          <a:p>
            <a:endParaRPr lang="en-US" altLang="en-US" sz="1000" smtClean="0">
              <a:solidFill>
                <a:srgbClr val="000000"/>
              </a:solidFill>
            </a:endParaRPr>
          </a:p>
          <a:p>
            <a:fld id="{9C606548-A6F9-48CC-A278-DFBA15C80B57}" type="slidenum">
              <a:rPr lang="en-US" altLang="en-US" sz="1000" smtClean="0">
                <a:solidFill>
                  <a:srgbClr val="000000"/>
                </a:solidFill>
              </a:rPr>
              <a:pPr/>
              <a:t>27</a:t>
            </a:fld>
            <a:endParaRPr lang="en-US" altLang="en-US" sz="1000" smtClean="0">
              <a:solidFill>
                <a:srgbClr val="000000"/>
              </a:solidFill>
            </a:endParaRPr>
          </a:p>
        </p:txBody>
      </p:sp>
      <p:sp>
        <p:nvSpPr>
          <p:cNvPr id="69635" name="Rectangle 2"/>
          <p:cNvSpPr>
            <a:spLocks noGrp="1" noChangeArrowheads="1"/>
          </p:cNvSpPr>
          <p:nvPr>
            <p:ph type="title"/>
          </p:nvPr>
        </p:nvSpPr>
        <p:spPr>
          <a:xfrm>
            <a:off x="0" y="182880"/>
            <a:ext cx="8153400" cy="914400"/>
          </a:xfrm>
        </p:spPr>
        <p:txBody>
          <a:bodyPr/>
          <a:lstStyle/>
          <a:p>
            <a:r>
              <a:rPr lang="en-US" altLang="en-US" dirty="0" smtClean="0"/>
              <a:t>Questions and Comments</a:t>
            </a:r>
          </a:p>
        </p:txBody>
      </p:sp>
      <p:sp>
        <p:nvSpPr>
          <p:cNvPr id="69636" name="Rectangle 4"/>
          <p:cNvSpPr>
            <a:spLocks noGrp="1" noChangeArrowheads="1"/>
          </p:cNvSpPr>
          <p:nvPr>
            <p:ph type="body" idx="1"/>
          </p:nvPr>
        </p:nvSpPr>
        <p:spPr>
          <a:xfrm>
            <a:off x="365760" y="1554480"/>
            <a:ext cx="4410075" cy="5334000"/>
          </a:xfrm>
        </p:spPr>
        <p:txBody>
          <a:bodyPr/>
          <a:lstStyle/>
          <a:p>
            <a:r>
              <a:rPr lang="en-US" altLang="en-US" sz="1800" dirty="0" smtClean="0"/>
              <a:t>What questions or comments </a:t>
            </a:r>
            <a:br>
              <a:rPr lang="en-US" altLang="en-US" sz="1800" dirty="0" smtClean="0"/>
            </a:br>
            <a:r>
              <a:rPr lang="en-US" altLang="en-US" sz="1800" dirty="0" smtClean="0"/>
              <a:t>do you have?</a:t>
            </a:r>
          </a:p>
        </p:txBody>
      </p:sp>
      <p:pic>
        <p:nvPicPr>
          <p:cNvPr id="69637" name="Picture 5" descr="5204101-size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00600" y="1390650"/>
            <a:ext cx="4140200" cy="3105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2056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fade">
                                      <p:cBhvr>
                                        <p:cTn id="7" dur="500"/>
                                        <p:tgtEl>
                                          <p:spTgt spid="696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637"/>
                                        </p:tgtEl>
                                        <p:attrNameLst>
                                          <p:attrName>style.visibility</p:attrName>
                                        </p:attrNameLst>
                                      </p:cBhvr>
                                      <p:to>
                                        <p:strVal val="visible"/>
                                      </p:to>
                                    </p:set>
                                    <p:animEffect transition="in" filter="fade">
                                      <p:cBhvr>
                                        <p:cTn id="12"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7F193FF4-4D9E-4517-AB46-898FED37D5A2}" type="slidenum">
              <a:rPr lang="en-US" altLang="en-US" sz="1000" smtClean="0">
                <a:solidFill>
                  <a:srgbClr val="000000"/>
                </a:solidFill>
              </a:rPr>
              <a:pPr/>
              <a:t>3</a:t>
            </a:fld>
            <a:endParaRPr lang="en-US" altLang="en-US" sz="100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r>
              <a:rPr lang="en-US" altLang="en-US" sz="1800" dirty="0">
                <a:solidFill>
                  <a:schemeClr val="accent2"/>
                </a:solidFill>
              </a:rPr>
              <a:t>Overview and Conceptual understanding of Goods Issue Process</a:t>
            </a:r>
          </a:p>
          <a:p>
            <a:pPr>
              <a:defRPr/>
            </a:pPr>
            <a:r>
              <a:rPr lang="en-US" altLang="ko-KR" sz="1800" dirty="0" smtClean="0"/>
              <a:t>Demo </a:t>
            </a:r>
            <a:r>
              <a:rPr lang="en-US" altLang="ko-KR" sz="1800" dirty="0"/>
              <a:t>on Goods Issue scenarios</a:t>
            </a:r>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690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4</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Overview of Goods Issue</a:t>
            </a:r>
          </a:p>
        </p:txBody>
      </p:sp>
      <p:sp>
        <p:nvSpPr>
          <p:cNvPr id="4" name="TextBox 3"/>
          <p:cNvSpPr txBox="1"/>
          <p:nvPr/>
        </p:nvSpPr>
        <p:spPr>
          <a:xfrm>
            <a:off x="365760" y="1554480"/>
            <a:ext cx="8382000" cy="5078313"/>
          </a:xfrm>
          <a:prstGeom prst="rect">
            <a:avLst/>
          </a:prstGeom>
          <a:noFill/>
        </p:spPr>
        <p:txBody>
          <a:bodyPr>
            <a:spAutoFit/>
          </a:bodyPr>
          <a:lstStyle/>
          <a:p>
            <a:pPr>
              <a:defRPr/>
            </a:pPr>
            <a:r>
              <a:rPr lang="en-US" altLang="en-US" b="1" dirty="0" smtClean="0"/>
              <a:t>Definitions:</a:t>
            </a:r>
          </a:p>
          <a:p>
            <a:pPr>
              <a:defRPr/>
            </a:pPr>
            <a:endParaRPr lang="en-US" altLang="en-US" dirty="0"/>
          </a:p>
          <a:p>
            <a:pPr>
              <a:defRPr/>
            </a:pPr>
            <a:r>
              <a:rPr lang="en-US" altLang="en-US" b="1" dirty="0" smtClean="0"/>
              <a:t>Goods Movement:</a:t>
            </a:r>
            <a:r>
              <a:rPr lang="en-US" altLang="en-US" dirty="0" smtClean="0"/>
              <a:t> </a:t>
            </a:r>
            <a:r>
              <a:rPr lang="en-US" dirty="0"/>
              <a:t>A physical or logical movement of materials leading to a change in stock levels or resulting in the consumption of the material.</a:t>
            </a:r>
          </a:p>
          <a:p>
            <a:pPr>
              <a:defRPr/>
            </a:pPr>
            <a:endParaRPr lang="en-US" altLang="en-US" dirty="0" smtClean="0"/>
          </a:p>
          <a:p>
            <a:pPr>
              <a:defRPr/>
            </a:pPr>
            <a:endParaRPr lang="en-US" altLang="en-US" dirty="0"/>
          </a:p>
          <a:p>
            <a:pPr>
              <a:defRPr/>
            </a:pPr>
            <a:r>
              <a:rPr lang="en-US" altLang="en-US" b="1" dirty="0" smtClean="0"/>
              <a:t>Goods Issue:</a:t>
            </a:r>
            <a:r>
              <a:rPr lang="en-US" altLang="en-US" dirty="0" smtClean="0"/>
              <a:t> </a:t>
            </a:r>
            <a:r>
              <a:rPr lang="en-US" dirty="0"/>
              <a:t>A reduction in warehouse stock due to a withdrawal of stock or the delivery of goods to a customer.</a:t>
            </a:r>
          </a:p>
          <a:p>
            <a:pPr>
              <a:defRPr/>
            </a:pPr>
            <a:endParaRPr lang="en-US" altLang="en-US" dirty="0"/>
          </a:p>
          <a:p>
            <a:pPr>
              <a:defRPr/>
            </a:pPr>
            <a:r>
              <a:rPr lang="en-US" altLang="en-US" b="1" dirty="0" smtClean="0"/>
              <a:t>Movement Type</a:t>
            </a:r>
            <a:r>
              <a:rPr lang="en-US" altLang="en-US" b="1" dirty="0"/>
              <a:t>:</a:t>
            </a:r>
            <a:r>
              <a:rPr lang="en-US" altLang="en-US" dirty="0"/>
              <a:t> The movement type in SAP R/3 system is a three digit key used to differentiate between goods movements.  </a:t>
            </a:r>
            <a:endParaRPr lang="en-US" altLang="en-US" dirty="0" smtClean="0"/>
          </a:p>
          <a:p>
            <a:pPr>
              <a:defRPr/>
            </a:pPr>
            <a:r>
              <a:rPr lang="en-US" altLang="en-US" dirty="0" smtClean="0"/>
              <a:t>Examples </a:t>
            </a:r>
            <a:r>
              <a:rPr lang="en-US" altLang="en-US" dirty="0"/>
              <a:t>of such goods movements are goods receipts, goods issues, or transfer posting.</a:t>
            </a:r>
          </a:p>
          <a:p>
            <a:pPr>
              <a:defRPr/>
            </a:pPr>
            <a:r>
              <a:rPr lang="en-US" altLang="en-US" dirty="0" smtClean="0"/>
              <a:t> </a:t>
            </a:r>
          </a:p>
          <a:p>
            <a:pPr>
              <a:defRPr/>
            </a:pPr>
            <a:endParaRPr lang="en-US" altLang="en-US" dirty="0"/>
          </a:p>
          <a:p>
            <a:pPr eaLnBrk="1" hangingPunct="1">
              <a:buFontTx/>
              <a:buNone/>
              <a:defRPr/>
            </a:pPr>
            <a:endParaRPr lang="en-US" sz="1800" dirty="0">
              <a:latin typeface="+mn-lt"/>
            </a:endParaRPr>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325712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smtClean="0">
              <a:solidFill>
                <a:srgbClr val="000000"/>
              </a:solidFill>
            </a:endParaRPr>
          </a:p>
          <a:p>
            <a:fld id="{B5BFF5A3-D773-497E-9026-B19BE6523EBA}" type="slidenum">
              <a:rPr lang="en-US" altLang="en-US" sz="1000" smtClean="0">
                <a:solidFill>
                  <a:srgbClr val="000000"/>
                </a:solidFill>
              </a:rPr>
              <a:pPr/>
              <a:t>5</a:t>
            </a:fld>
            <a:endParaRPr lang="en-US" altLang="en-US" sz="100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Overview of Goods Issue</a:t>
            </a:r>
            <a:endParaRPr lang="en-US" altLang="en-US" dirty="0" smtClean="0"/>
          </a:p>
        </p:txBody>
      </p:sp>
      <p:sp>
        <p:nvSpPr>
          <p:cNvPr id="4" name="TextBox 3"/>
          <p:cNvSpPr txBox="1"/>
          <p:nvPr/>
        </p:nvSpPr>
        <p:spPr>
          <a:xfrm>
            <a:off x="365760" y="1554480"/>
            <a:ext cx="8382000" cy="4579715"/>
          </a:xfrm>
          <a:prstGeom prst="rect">
            <a:avLst/>
          </a:prstGeom>
          <a:noFill/>
        </p:spPr>
        <p:txBody>
          <a:bodyPr>
            <a:spAutoFit/>
          </a:bodyPr>
          <a:lstStyle/>
          <a:p>
            <a:pPr marL="285750" indent="-285750">
              <a:spcBef>
                <a:spcPct val="20000"/>
              </a:spcBef>
              <a:buFont typeface="Arial" panose="020B0604020202020204" pitchFamily="34" charset="0"/>
              <a:buChar char="•"/>
            </a:pPr>
            <a:r>
              <a:rPr lang="en-US" altLang="en-US" b="1" i="1" dirty="0" smtClean="0"/>
              <a:t>Goods Issue </a:t>
            </a:r>
            <a:r>
              <a:rPr lang="en-US" altLang="en-US" b="1" i="1" dirty="0"/>
              <a:t>(</a:t>
            </a:r>
            <a:r>
              <a:rPr lang="en-US" altLang="en-US" b="1" i="1" dirty="0" smtClean="0"/>
              <a:t>GI)</a:t>
            </a:r>
            <a:r>
              <a:rPr lang="en-US" altLang="en-US" b="1" dirty="0" smtClean="0"/>
              <a:t> </a:t>
            </a:r>
            <a:r>
              <a:rPr lang="en-US" altLang="en-US" dirty="0"/>
              <a:t>is a </a:t>
            </a:r>
            <a:r>
              <a:rPr lang="en-US" altLang="en-US" dirty="0" smtClean="0"/>
              <a:t>type of goods </a:t>
            </a:r>
            <a:r>
              <a:rPr lang="en-US" altLang="en-US" dirty="0"/>
              <a:t>movement with which the </a:t>
            </a:r>
            <a:r>
              <a:rPr lang="en-US" altLang="en-US" dirty="0" smtClean="0"/>
              <a:t>materials are issued from the warehouse.</a:t>
            </a:r>
          </a:p>
          <a:p>
            <a:pPr marL="285750" indent="-285750">
              <a:spcBef>
                <a:spcPct val="20000"/>
              </a:spcBef>
              <a:buFont typeface="Arial" panose="020B0604020202020204" pitchFamily="34" charset="0"/>
              <a:buChar char="•"/>
            </a:pPr>
            <a:endParaRPr lang="en-US" altLang="en-US" dirty="0"/>
          </a:p>
          <a:p>
            <a:pPr marL="285750" indent="-285750">
              <a:spcBef>
                <a:spcPct val="20000"/>
              </a:spcBef>
              <a:buFont typeface="Arial" panose="020B0604020202020204" pitchFamily="34" charset="0"/>
              <a:buChar char="•"/>
            </a:pPr>
            <a:r>
              <a:rPr lang="en-US" altLang="en-US" dirty="0" smtClean="0"/>
              <a:t>Goods Issue </a:t>
            </a:r>
            <a:r>
              <a:rPr lang="en-US" altLang="en-US" dirty="0"/>
              <a:t>leads to </a:t>
            </a:r>
            <a:r>
              <a:rPr lang="en-US" altLang="en-US" dirty="0" smtClean="0"/>
              <a:t>a decrease </a:t>
            </a:r>
            <a:r>
              <a:rPr lang="en-US" altLang="en-US" dirty="0"/>
              <a:t>in warehouse stock.  </a:t>
            </a:r>
            <a:endParaRPr lang="en-US" altLang="en-US" dirty="0" smtClean="0"/>
          </a:p>
          <a:p>
            <a:pPr marL="285750" indent="-285750">
              <a:spcBef>
                <a:spcPct val="20000"/>
              </a:spcBef>
              <a:buFont typeface="Arial" panose="020B0604020202020204" pitchFamily="34" charset="0"/>
              <a:buChar char="•"/>
            </a:pPr>
            <a:endParaRPr lang="en-US" altLang="en-US" dirty="0"/>
          </a:p>
          <a:p>
            <a:pPr marL="285750" indent="-285750">
              <a:spcBef>
                <a:spcPct val="20000"/>
              </a:spcBef>
              <a:buFont typeface="Arial" panose="020B0604020202020204" pitchFamily="34" charset="0"/>
              <a:buChar char="•"/>
            </a:pPr>
            <a:r>
              <a:rPr lang="en-US" altLang="en-US" dirty="0" smtClean="0"/>
              <a:t>Stock </a:t>
            </a:r>
            <a:r>
              <a:rPr lang="en-US" altLang="en-US" dirty="0"/>
              <a:t>is updated real time at the time of posting </a:t>
            </a:r>
            <a:r>
              <a:rPr lang="en-US" altLang="en-US" dirty="0" smtClean="0"/>
              <a:t>of </a:t>
            </a:r>
            <a:r>
              <a:rPr lang="en-US" altLang="en-US" dirty="0"/>
              <a:t>goods </a:t>
            </a:r>
            <a:r>
              <a:rPr lang="en-US" altLang="en-US" dirty="0" smtClean="0"/>
              <a:t>Issue.</a:t>
            </a:r>
          </a:p>
          <a:p>
            <a:pPr marL="285750" indent="-285750">
              <a:spcBef>
                <a:spcPct val="20000"/>
              </a:spcBef>
              <a:buFont typeface="Arial" panose="020B0604020202020204" pitchFamily="34" charset="0"/>
              <a:buChar char="•"/>
            </a:pPr>
            <a:endParaRPr lang="en-US" altLang="en-US" dirty="0"/>
          </a:p>
          <a:p>
            <a:pPr marL="285750" indent="-285750">
              <a:spcBef>
                <a:spcPct val="20000"/>
              </a:spcBef>
              <a:buFont typeface="Arial" panose="020B0604020202020204" pitchFamily="34" charset="0"/>
              <a:buChar char="•"/>
            </a:pPr>
            <a:r>
              <a:rPr lang="en-US" altLang="en-US" dirty="0" smtClean="0"/>
              <a:t>Accounting document is created if the goods movement is relevant for accounting.</a:t>
            </a:r>
          </a:p>
          <a:p>
            <a:pPr>
              <a:defRPr/>
            </a:pPr>
            <a:endParaRPr lang="en-US" altLang="en-US" dirty="0"/>
          </a:p>
          <a:p>
            <a:pPr>
              <a:defRPr/>
            </a:pPr>
            <a:endParaRPr lang="en-US" altLang="en-US" dirty="0" smtClean="0"/>
          </a:p>
          <a:p>
            <a:pPr>
              <a:defRPr/>
            </a:pPr>
            <a:endParaRPr lang="en-US" altLang="en-US" dirty="0"/>
          </a:p>
          <a:p>
            <a:pPr eaLnBrk="1" hangingPunct="1">
              <a:buFontTx/>
              <a:buNone/>
              <a:defRPr/>
            </a:pPr>
            <a:endParaRPr lang="en-US" sz="1800" dirty="0">
              <a:latin typeface="+mn-lt"/>
            </a:endParaRPr>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92684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5334000"/>
          </a:xfrm>
        </p:spPr>
        <p:txBody>
          <a:bodyPr/>
          <a:lstStyle/>
          <a:p>
            <a:pPr>
              <a:buFontTx/>
              <a:buNone/>
            </a:pPr>
            <a:r>
              <a:rPr lang="en-US" altLang="en-US" sz="1800" dirty="0" smtClean="0"/>
              <a:t>Features: </a:t>
            </a:r>
          </a:p>
          <a:p>
            <a:pPr>
              <a:buFontTx/>
              <a:buNone/>
            </a:pPr>
            <a:r>
              <a:rPr lang="en-US" altLang="en-US" sz="1800" dirty="0" smtClean="0"/>
              <a:t>The </a:t>
            </a:r>
            <a:r>
              <a:rPr lang="en-US" altLang="en-US" sz="1800" dirty="0"/>
              <a:t>Inventory Management system supports the following types of goods issues:</a:t>
            </a:r>
          </a:p>
          <a:p>
            <a:pPr>
              <a:buFontTx/>
              <a:buNone/>
            </a:pPr>
            <a:endParaRPr lang="en-US" altLang="en-US" sz="1800" dirty="0"/>
          </a:p>
          <a:p>
            <a:pPr lvl="1">
              <a:buFont typeface="Arial" panose="020B0604020202020204" pitchFamily="34" charset="0"/>
              <a:buChar char="•"/>
            </a:pPr>
            <a:r>
              <a:rPr lang="en-US" altLang="en-US" sz="1800" dirty="0"/>
              <a:t> </a:t>
            </a:r>
            <a:r>
              <a:rPr lang="en-US" altLang="en-US" sz="1800" dirty="0" smtClean="0"/>
              <a:t>Withdrawal </a:t>
            </a:r>
            <a:r>
              <a:rPr lang="en-US" altLang="en-US" sz="1800" dirty="0"/>
              <a:t>of material for production orders </a:t>
            </a:r>
          </a:p>
          <a:p>
            <a:pPr lvl="1">
              <a:buFont typeface="Arial" panose="020B0604020202020204" pitchFamily="34" charset="0"/>
              <a:buChar char="•"/>
            </a:pPr>
            <a:r>
              <a:rPr lang="en-US" altLang="en-US" sz="1800" dirty="0" smtClean="0"/>
              <a:t>Scrapping </a:t>
            </a:r>
            <a:r>
              <a:rPr lang="en-US" altLang="en-US" sz="1800" dirty="0"/>
              <a:t>and withdrawal of material for sampling </a:t>
            </a:r>
          </a:p>
          <a:p>
            <a:pPr lvl="1">
              <a:buFont typeface="Arial" panose="020B0604020202020204" pitchFamily="34" charset="0"/>
              <a:buChar char="•"/>
            </a:pPr>
            <a:r>
              <a:rPr lang="en-US" altLang="en-US" sz="1800" dirty="0" smtClean="0"/>
              <a:t>Return </a:t>
            </a:r>
            <a:r>
              <a:rPr lang="en-US" altLang="en-US" sz="1800" dirty="0"/>
              <a:t>deliveries to vendors </a:t>
            </a:r>
          </a:p>
          <a:p>
            <a:pPr lvl="1">
              <a:buFont typeface="Arial" panose="020B0604020202020204" pitchFamily="34" charset="0"/>
              <a:buChar char="•"/>
            </a:pPr>
            <a:r>
              <a:rPr lang="en-US" altLang="en-US" sz="1800" dirty="0" smtClean="0"/>
              <a:t>Other </a:t>
            </a:r>
            <a:r>
              <a:rPr lang="en-US" altLang="en-US" sz="1800" dirty="0"/>
              <a:t>types of internal staging of material </a:t>
            </a:r>
          </a:p>
          <a:p>
            <a:pPr lvl="1">
              <a:buFont typeface="Arial" panose="020B0604020202020204" pitchFamily="34" charset="0"/>
              <a:buChar char="•"/>
            </a:pPr>
            <a:r>
              <a:rPr lang="en-US" altLang="en-US" sz="1800" dirty="0" smtClean="0"/>
              <a:t>Deliveries </a:t>
            </a:r>
            <a:r>
              <a:rPr lang="en-US" altLang="en-US" sz="1800" dirty="0"/>
              <a:t>to vendors without the involvement of the SD Shipping          component</a:t>
            </a:r>
          </a:p>
          <a:p>
            <a:endParaRPr lang="en-US"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6</a:t>
            </a:fld>
            <a:endParaRPr lang="en-US" altLang="en-US"/>
          </a:p>
        </p:txBody>
      </p:sp>
    </p:spTree>
    <p:extLst>
      <p:ext uri="{BB962C8B-B14F-4D97-AF65-F5344CB8AC3E}">
        <p14:creationId xmlns="" xmlns:p14="http://schemas.microsoft.com/office/powerpoint/2010/main" val="305417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5334000"/>
          </a:xfrm>
        </p:spPr>
        <p:txBody>
          <a:bodyPr/>
          <a:lstStyle/>
          <a:p>
            <a:pPr marL="0" indent="0">
              <a:buNone/>
            </a:pPr>
            <a:r>
              <a:rPr lang="en-US" sz="1800" b="1" dirty="0" smtClean="0"/>
              <a:t>Planned </a:t>
            </a:r>
            <a:r>
              <a:rPr lang="en-US" sz="1800" b="1" dirty="0"/>
              <a:t>Goods Issue (for Reservation/Order)</a:t>
            </a:r>
          </a:p>
          <a:p>
            <a:r>
              <a:rPr lang="en-US" sz="1800" dirty="0"/>
              <a:t>With this type of </a:t>
            </a:r>
            <a:r>
              <a:rPr lang="en-US" sz="1800" dirty="0" smtClean="0"/>
              <a:t>withdrawal, </a:t>
            </a:r>
            <a:r>
              <a:rPr lang="en-US" sz="1800" dirty="0"/>
              <a:t>the system automatically creates a reservation for the </a:t>
            </a:r>
            <a:r>
              <a:rPr lang="en-US" sz="1800" dirty="0" smtClean="0"/>
              <a:t>components planned </a:t>
            </a:r>
            <a:r>
              <a:rPr lang="en-US" sz="1800" dirty="0"/>
              <a:t>in the order. When you enter the goods issue, you can reference the order or </a:t>
            </a:r>
            <a:r>
              <a:rPr lang="en-US" sz="1800" dirty="0" smtClean="0"/>
              <a:t>the reservation and the </a:t>
            </a:r>
            <a:r>
              <a:rPr lang="en-US" sz="1800" dirty="0"/>
              <a:t>system determines all components to be withdrawn</a:t>
            </a:r>
            <a:r>
              <a:rPr lang="en-US" sz="1800" dirty="0" smtClean="0"/>
              <a:t>.</a:t>
            </a:r>
          </a:p>
          <a:p>
            <a:pPr marL="0" indent="0">
              <a:buNone/>
            </a:pPr>
            <a:endParaRPr lang="en-US" sz="1800" dirty="0"/>
          </a:p>
          <a:p>
            <a:pPr marL="0" indent="0">
              <a:buNone/>
            </a:pPr>
            <a:r>
              <a:rPr lang="en-US" sz="1800" b="1" dirty="0"/>
              <a:t>Unplanned Goods Issue</a:t>
            </a:r>
          </a:p>
          <a:p>
            <a:r>
              <a:rPr lang="en-US" sz="1800" dirty="0"/>
              <a:t>With this type of withdrawal, it is determined during the production process that an </a:t>
            </a:r>
            <a:r>
              <a:rPr lang="en-US" sz="1800" dirty="0" smtClean="0"/>
              <a:t>additional material </a:t>
            </a:r>
            <a:r>
              <a:rPr lang="en-US" sz="1800" dirty="0"/>
              <a:t>or an additional quantity of a component already withdrawn is required for an order. </a:t>
            </a:r>
            <a:r>
              <a:rPr lang="en-US" sz="1800" dirty="0" smtClean="0"/>
              <a:t>This withdrawal </a:t>
            </a:r>
            <a:r>
              <a:rPr lang="en-US" sz="1800" dirty="0"/>
              <a:t>is unplanned because there is no reservation to be referenced. You enter </a:t>
            </a:r>
            <a:r>
              <a:rPr lang="en-US" sz="1800" dirty="0" smtClean="0"/>
              <a:t>this withdrawal </a:t>
            </a:r>
            <a:r>
              <a:rPr lang="en-US" sz="1800" dirty="0"/>
              <a:t>as a goods issue without </a:t>
            </a:r>
            <a:r>
              <a:rPr lang="en-US" sz="1800" dirty="0" smtClean="0"/>
              <a:t>reference.</a:t>
            </a:r>
            <a:endParaRPr lang="en-US" sz="18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7</a:t>
            </a:fld>
            <a:endParaRPr lang="en-US" altLang="en-US"/>
          </a:p>
        </p:txBody>
      </p:sp>
    </p:spTree>
    <p:extLst>
      <p:ext uri="{BB962C8B-B14F-4D97-AF65-F5344CB8AC3E}">
        <p14:creationId xmlns="" xmlns:p14="http://schemas.microsoft.com/office/powerpoint/2010/main" val="103699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b="1" dirty="0"/>
              <a:t>Goods Issue w</a:t>
            </a:r>
            <a:r>
              <a:rPr lang="en-US" sz="1800" b="1" dirty="0" smtClean="0"/>
              <a:t>ith Reference </a:t>
            </a:r>
            <a:endParaRPr lang="en-US" sz="1800" b="1" dirty="0"/>
          </a:p>
          <a:p>
            <a:r>
              <a:rPr lang="en-US" sz="1800" dirty="0" smtClean="0"/>
              <a:t>System will create reservations automatically from the work order/ network orders based upon the business scenarios. User can refer this reservation while posting the goods issue so that all the data is copied from the reservation to the system.</a:t>
            </a:r>
          </a:p>
          <a:p>
            <a:endParaRPr lang="en-US" sz="1800" dirty="0" smtClean="0"/>
          </a:p>
          <a:p>
            <a:r>
              <a:rPr lang="en-US" sz="1800" dirty="0" smtClean="0"/>
              <a:t>Alternatively, user can create a reservation for goods issue with all the relevant data which can be later used for posting goods issue from the warehouse. </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8</a:t>
            </a:fld>
            <a:endParaRPr lang="en-US" altLang="en-US"/>
          </a:p>
        </p:txBody>
      </p:sp>
    </p:spTree>
    <p:extLst>
      <p:ext uri="{BB962C8B-B14F-4D97-AF65-F5344CB8AC3E}">
        <p14:creationId xmlns="" xmlns:p14="http://schemas.microsoft.com/office/powerpoint/2010/main" val="129573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a:t>Overview of Goods Issue</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b="1" dirty="0"/>
              <a:t>Goods Issue Without Reference </a:t>
            </a:r>
          </a:p>
          <a:p>
            <a:r>
              <a:rPr lang="en-US" sz="1800" dirty="0" smtClean="0"/>
              <a:t>While posting the goods issue without reference, we need to manually input the details such as Document date, Posting date, material number, Quantity,  movement types, Account assignment details, Plant, storage location etc.</a:t>
            </a:r>
          </a:p>
          <a:p>
            <a:endParaRPr lang="en-US" sz="1800" dirty="0" smtClean="0"/>
          </a:p>
          <a:p>
            <a:r>
              <a:rPr lang="en-US" sz="1800" dirty="0" smtClean="0"/>
              <a:t>When the goods issue document is posted, system creates a material document and accounting document only if the goods movement is relevant for accounting.</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endParaRPr lang="en-US" altLang="en-US" smtClean="0"/>
          </a:p>
          <a:p>
            <a:pPr>
              <a:defRPr/>
            </a:pPr>
            <a:fld id="{3CDBBDE3-7701-427B-B3DF-B9364CB0369A}" type="slidenum">
              <a:rPr lang="en-US" altLang="en-US" smtClean="0"/>
              <a:pPr>
                <a:defRPr/>
              </a:pPr>
              <a:t>9</a:t>
            </a:fld>
            <a:endParaRPr lang="en-US" altLang="en-US"/>
          </a:p>
        </p:txBody>
      </p:sp>
    </p:spTree>
    <p:extLst>
      <p:ext uri="{BB962C8B-B14F-4D97-AF65-F5344CB8AC3E}">
        <p14:creationId xmlns="" xmlns:p14="http://schemas.microsoft.com/office/powerpoint/2010/main" val="227834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04DE32136F4D4F8B91DE44C434FF89" ma:contentTypeVersion="0" ma:contentTypeDescription="Create a new document." ma:contentTypeScope="" ma:versionID="51781ce6f9edcc76a54a87506d8d885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90B333-16A7-4F3A-B91F-CC3F50244D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772B58-8BCC-4D31-A67C-50DE0F6F6BC1}">
  <ds:schemaRefs>
    <ds:schemaRef ds:uri="http://schemas.microsoft.com/sharepoint/v3/contenttype/forms"/>
  </ds:schemaRefs>
</ds:datastoreItem>
</file>

<file path=customXml/itemProps3.xml><?xml version="1.0" encoding="utf-8"?>
<ds:datastoreItem xmlns:ds="http://schemas.openxmlformats.org/officeDocument/2006/customXml" ds:itemID="{2DD51782-2131-47A5-917A-9CC4D243297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1486</TotalTime>
  <Words>1983</Words>
  <Application>Microsoft Office PowerPoint</Application>
  <PresentationFormat>On-screen Show (4:3)</PresentationFormat>
  <Paragraphs>351</Paragraphs>
  <Slides>27</Slides>
  <Notes>12</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1_ATS Branded_v3</vt:lpstr>
      <vt:lpstr>2_ATS Branded_v3</vt:lpstr>
      <vt:lpstr>Module Objectives</vt:lpstr>
      <vt:lpstr>Agenda</vt:lpstr>
      <vt:lpstr>Agenda</vt:lpstr>
      <vt:lpstr>      Overview of Goods Issue</vt:lpstr>
      <vt:lpstr>      Overview of Goods Issue</vt:lpstr>
      <vt:lpstr>Overview of Goods Issue</vt:lpstr>
      <vt:lpstr>Overview of Goods Issue</vt:lpstr>
      <vt:lpstr>Overview of Goods Issue</vt:lpstr>
      <vt:lpstr>Overview of Goods Issue</vt:lpstr>
      <vt:lpstr>Overview of Goods Issue</vt:lpstr>
      <vt:lpstr>Overview of Goods Issue</vt:lpstr>
      <vt:lpstr>Overview of Goods Issue</vt:lpstr>
      <vt:lpstr>Overview of Goods Issue</vt:lpstr>
      <vt:lpstr>Overview of Goods Issue</vt:lpstr>
      <vt:lpstr>Overview of Goods Issue</vt:lpstr>
      <vt:lpstr>Overview of Goods Issue</vt:lpstr>
      <vt:lpstr>Purpose</vt:lpstr>
      <vt:lpstr>Overview of Goods Issue</vt:lpstr>
      <vt:lpstr>Overview of Goods Issue</vt:lpstr>
      <vt:lpstr>Accounting entries for Goods Issue</vt:lpstr>
      <vt:lpstr>Agenda</vt:lpstr>
      <vt:lpstr>      Demo1_Goods Issue_ Without Reference</vt:lpstr>
      <vt:lpstr>      Demo1_Goods Issue_ Without Reference</vt:lpstr>
      <vt:lpstr>      Demo2_Goods Issue _ With Reference to Reservation</vt:lpstr>
      <vt:lpstr>      Demo2_Goods Issue _ With Reference to Reservation</vt:lpstr>
      <vt:lpstr>Quiz/Check point</vt:lpstr>
      <vt:lpstr>Questions and Comments</vt:lpstr>
    </vt:vector>
  </TitlesOfParts>
  <Company>Accenture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 Unit 24</dc:title>
  <dc:creator>feny.paresh.chheda</dc:creator>
  <cp:lastModifiedBy>sirc</cp:lastModifiedBy>
  <cp:revision>30</cp:revision>
  <dcterms:created xsi:type="dcterms:W3CDTF">2014-08-10T18:15:20Z</dcterms:created>
  <dcterms:modified xsi:type="dcterms:W3CDTF">2020-02-07T14:45:08Z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0x0101003104DE32136F4D4F8B91DE44C434FF89</vt:lpwstr>
  </property>
</Properties>
</file>