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 id="2147483700" r:id="rId5"/>
  </p:sldMasterIdLst>
  <p:notesMasterIdLst>
    <p:notesMasterId r:id="rId38"/>
  </p:notesMasterIdLst>
  <p:sldIdLst>
    <p:sldId id="261" r:id="rId6"/>
    <p:sldId id="260" r:id="rId7"/>
    <p:sldId id="272" r:id="rId8"/>
    <p:sldId id="263" r:id="rId9"/>
    <p:sldId id="288" r:id="rId10"/>
    <p:sldId id="273" r:id="rId11"/>
    <p:sldId id="278" r:id="rId12"/>
    <p:sldId id="300" r:id="rId13"/>
    <p:sldId id="284" r:id="rId14"/>
    <p:sldId id="290" r:id="rId15"/>
    <p:sldId id="289" r:id="rId16"/>
    <p:sldId id="285" r:id="rId17"/>
    <p:sldId id="286" r:id="rId18"/>
    <p:sldId id="287" r:id="rId19"/>
    <p:sldId id="283" r:id="rId20"/>
    <p:sldId id="264" r:id="rId21"/>
    <p:sldId id="298" r:id="rId22"/>
    <p:sldId id="296" r:id="rId23"/>
    <p:sldId id="270" r:id="rId24"/>
    <p:sldId id="280" r:id="rId25"/>
    <p:sldId id="281" r:id="rId26"/>
    <p:sldId id="282" r:id="rId27"/>
    <p:sldId id="291" r:id="rId28"/>
    <p:sldId id="299" r:id="rId29"/>
    <p:sldId id="297" r:id="rId30"/>
    <p:sldId id="266" r:id="rId31"/>
    <p:sldId id="292" r:id="rId32"/>
    <p:sldId id="293" r:id="rId33"/>
    <p:sldId id="294" r:id="rId34"/>
    <p:sldId id="295" r:id="rId35"/>
    <p:sldId id="267" r:id="rId36"/>
    <p:sldId id="26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38" autoAdjust="0"/>
  </p:normalViewPr>
  <p:slideViewPr>
    <p:cSldViewPr>
      <p:cViewPr>
        <p:scale>
          <a:sx n="60" d="100"/>
          <a:sy n="60" d="100"/>
        </p:scale>
        <p:origin x="-1644" y="-19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95855-0A30-4382-9EE3-9D3B68462CDC}" type="datetimeFigureOut">
              <a:rPr lang="en-US" smtClean="0"/>
              <a:pPr/>
              <a:t>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61F253-3378-438B-8371-533DFA4DDF16}" type="slidenum">
              <a:rPr lang="en-US" smtClean="0"/>
              <a:pPr/>
              <a:t>‹#›</a:t>
            </a:fld>
            <a:endParaRPr lang="en-US" dirty="0"/>
          </a:p>
        </p:txBody>
      </p:sp>
    </p:spTree>
    <p:extLst>
      <p:ext uri="{BB962C8B-B14F-4D97-AF65-F5344CB8AC3E}">
        <p14:creationId xmlns="" xmlns:p14="http://schemas.microsoft.com/office/powerpoint/2010/main" val="1407319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a:solidFill>
                  <a:prstClr val="black"/>
                </a:solidFill>
              </a:rPr>
              <a:t>Insert Course Name (insert course # within these parentheses)</a:t>
            </a:r>
          </a:p>
          <a:p>
            <a:pPr>
              <a:buClr>
                <a:prstClr val="black"/>
              </a:buClr>
            </a:pPr>
            <a:r>
              <a:rPr lang="en-US" altLang="en-US" sz="1000" dirty="0">
                <a:solidFill>
                  <a:prstClr val="black"/>
                </a:solidFill>
              </a:rPr>
              <a:t>Module 1: Name</a:t>
            </a:r>
          </a:p>
        </p:txBody>
      </p:sp>
      <p:sp>
        <p:nvSpPr>
          <p:cNvPr id="27651"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smtClean="0">
                <a:solidFill>
                  <a:prstClr val="black"/>
                </a:solidFill>
              </a:rPr>
              <a:t>A </a:t>
            </a:r>
            <a:r>
              <a:rPr lang="en-US" altLang="en-US" sz="1000" dirty="0">
                <a:solidFill>
                  <a:prstClr val="black"/>
                </a:solidFill>
              </a:rPr>
              <a:t>© 2009 </a:t>
            </a:r>
            <a:r>
              <a:rPr lang="en-US" altLang="en-US" sz="1000" dirty="0" smtClean="0">
                <a:solidFill>
                  <a:prstClr val="black"/>
                </a:solidFill>
              </a:rPr>
              <a:t>B.</a:t>
            </a:r>
            <a:endParaRPr lang="en-US" altLang="en-US" sz="1000" dirty="0">
              <a:solidFill>
                <a:prstClr val="black"/>
              </a:solidFill>
            </a:endParaRPr>
          </a:p>
        </p:txBody>
      </p:sp>
      <p:sp>
        <p:nvSpPr>
          <p:cNvPr id="27652"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fld id="{A6CCEB15-AD64-48B7-A546-158903B54CDD}" type="slidenum">
              <a:rPr lang="en-US" altLang="en-US" sz="1000">
                <a:solidFill>
                  <a:prstClr val="black"/>
                </a:solidFill>
              </a:rPr>
              <a:pPr>
                <a:buClr>
                  <a:prstClr val="black"/>
                </a:buClr>
              </a:pPr>
              <a:t>1</a:t>
            </a:fld>
            <a:endParaRPr lang="en-US" altLang="en-US" sz="1000" dirty="0">
              <a:solidFill>
                <a:prstClr val="black"/>
              </a:solidFill>
            </a:endParaRPr>
          </a:p>
        </p:txBody>
      </p:sp>
      <p:sp>
        <p:nvSpPr>
          <p:cNvPr id="27653" name="Rectangle 2"/>
          <p:cNvSpPr>
            <a:spLocks noGrp="1" noRot="1" noChangeAspect="1" noChangeArrowheads="1" noTextEdit="1"/>
          </p:cNvSpPr>
          <p:nvPr>
            <p:ph type="sldImg"/>
          </p:nvPr>
        </p:nvSpPr>
        <p:spPr>
          <a:xfrm>
            <a:off x="1152525" y="692150"/>
            <a:ext cx="4554538" cy="3416300"/>
          </a:xfrm>
          <a:ln/>
        </p:spPr>
      </p:sp>
      <p:sp>
        <p:nvSpPr>
          <p:cNvPr id="36870" name="Rectangle 3"/>
          <p:cNvSpPr>
            <a:spLocks noGrp="1" noChangeArrowheads="1"/>
          </p:cNvSpPr>
          <p:nvPr>
            <p:ph type="body" idx="1"/>
          </p:nvPr>
        </p:nvSpPr>
        <p:spPr>
          <a:xfrm>
            <a:off x="914504" y="4343085"/>
            <a:ext cx="5028994" cy="4115747"/>
          </a:xfrm>
        </p:spPr>
        <p:txBody>
          <a:bodyPr/>
          <a:lstStyle/>
          <a:p>
            <a:pPr marL="187814" indent="-187814">
              <a:defRPr/>
            </a:pPr>
            <a:r>
              <a:rPr lang="en-US" altLang="en-US" b="1" dirty="0" smtClean="0"/>
              <a:t>Key Message(s):</a:t>
            </a:r>
          </a:p>
          <a:p>
            <a:pPr marL="413191" lvl="1" indent="-187814">
              <a:defRPr/>
            </a:pPr>
            <a:r>
              <a:rPr lang="en-US" altLang="en-US" dirty="0" smtClean="0"/>
              <a:t> To learn to create and use reservation , list of reservations in various goods movement processes.</a:t>
            </a:r>
          </a:p>
          <a:p>
            <a:pPr marL="225377" lvl="1">
              <a:defRPr/>
            </a:pPr>
            <a:endParaRPr lang="en-US" altLang="en-US" dirty="0" smtClean="0"/>
          </a:p>
          <a:p>
            <a:pPr marL="187814" indent="-187814">
              <a:defRPr/>
            </a:pPr>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10</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11</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12</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13</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14</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15</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16</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61F253-3378-438B-8371-533DFA4DDF16}"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a:solidFill>
                  <a:prstClr val="black"/>
                </a:solidFill>
              </a:rPr>
              <a:t>Insert Course Name (insert course # within these parentheses)</a:t>
            </a:r>
          </a:p>
          <a:p>
            <a:pPr>
              <a:buClr>
                <a:prstClr val="black"/>
              </a:buClr>
            </a:pPr>
            <a:r>
              <a:rPr lang="en-US" altLang="en-US" sz="1000" dirty="0">
                <a:solidFill>
                  <a:prstClr val="black"/>
                </a:solidFill>
              </a:rPr>
              <a:t>Module 1: Name</a:t>
            </a:r>
          </a:p>
        </p:txBody>
      </p:sp>
      <p:sp>
        <p:nvSpPr>
          <p:cNvPr id="28675"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smtClean="0">
                <a:solidFill>
                  <a:prstClr val="black"/>
                </a:solidFill>
              </a:rPr>
              <a:t>A </a:t>
            </a:r>
            <a:r>
              <a:rPr lang="en-US" altLang="en-US" sz="1000" dirty="0">
                <a:solidFill>
                  <a:prstClr val="black"/>
                </a:solidFill>
              </a:rPr>
              <a:t>© 2009 </a:t>
            </a:r>
            <a:r>
              <a:rPr lang="en-US" altLang="en-US" sz="1000" dirty="0" smtClean="0">
                <a:solidFill>
                  <a:prstClr val="black"/>
                </a:solidFill>
              </a:rPr>
              <a:t>B.</a:t>
            </a:r>
            <a:endParaRPr lang="en-US" altLang="en-US" sz="1000" dirty="0">
              <a:solidFill>
                <a:prstClr val="black"/>
              </a:solidFill>
            </a:endParaRPr>
          </a:p>
        </p:txBody>
      </p:sp>
      <p:sp>
        <p:nvSpPr>
          <p:cNvPr id="28676"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fld id="{3A4CB25A-62BC-43EB-9007-B59AE40B8DC0}" type="slidenum">
              <a:rPr lang="en-US" altLang="en-US" sz="1000">
                <a:solidFill>
                  <a:prstClr val="black"/>
                </a:solidFill>
              </a:rPr>
              <a:pPr>
                <a:buClr>
                  <a:prstClr val="black"/>
                </a:buClr>
              </a:pPr>
              <a:t>18</a:t>
            </a:fld>
            <a:endParaRPr lang="en-US" altLang="en-US" sz="1000" dirty="0">
              <a:solidFill>
                <a:prstClr val="black"/>
              </a:solidFill>
            </a:endParaRPr>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p:spPr>
        <p:txBody>
          <a:bodyPr/>
          <a:lstStyle/>
          <a:p>
            <a:pPr eaLnBrk="1" hangingPunct="1">
              <a:lnSpc>
                <a:spcPct val="90000"/>
              </a:lnSpc>
            </a:pPr>
            <a:r>
              <a:rPr lang="en-US" altLang="en-US" b="1" dirty="0" smtClean="0">
                <a:latin typeface="Arial" pitchFamily="34" charset="0"/>
              </a:rPr>
              <a:t>Topic Duration:</a:t>
            </a:r>
          </a:p>
          <a:p>
            <a:pPr eaLnBrk="1" hangingPunct="1">
              <a:lnSpc>
                <a:spcPct val="90000"/>
              </a:lnSpc>
            </a:pPr>
            <a:endParaRPr lang="en-US" altLang="en-US" b="1" dirty="0" smtClean="0">
              <a:latin typeface="Arial" pitchFamily="34" charset="0"/>
            </a:endParaRPr>
          </a:p>
          <a:p>
            <a:pPr eaLnBrk="1" hangingPunct="1">
              <a:lnSpc>
                <a:spcPct val="90000"/>
              </a:lnSpc>
            </a:pPr>
            <a:endParaRPr lang="en-US" altLang="en-US" dirty="0"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61F253-3378-438B-8371-533DFA4DDF16}"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a:solidFill>
                  <a:prstClr val="black"/>
                </a:solidFill>
              </a:rPr>
              <a:t>Insert Course Name (insert course # within these parentheses)</a:t>
            </a:r>
          </a:p>
          <a:p>
            <a:pPr>
              <a:buClr>
                <a:prstClr val="black"/>
              </a:buClr>
            </a:pPr>
            <a:r>
              <a:rPr lang="en-US" altLang="en-US" sz="1000" dirty="0">
                <a:solidFill>
                  <a:prstClr val="black"/>
                </a:solidFill>
              </a:rPr>
              <a:t>Module 1: Name</a:t>
            </a:r>
          </a:p>
        </p:txBody>
      </p:sp>
      <p:sp>
        <p:nvSpPr>
          <p:cNvPr id="28675"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smtClean="0">
                <a:solidFill>
                  <a:prstClr val="black"/>
                </a:solidFill>
              </a:rPr>
              <a:t>A </a:t>
            </a:r>
            <a:r>
              <a:rPr lang="en-US" altLang="en-US" sz="1000" dirty="0">
                <a:solidFill>
                  <a:prstClr val="black"/>
                </a:solidFill>
              </a:rPr>
              <a:t>© 2009 </a:t>
            </a:r>
            <a:r>
              <a:rPr lang="en-US" altLang="en-US" sz="1000" dirty="0" smtClean="0">
                <a:solidFill>
                  <a:prstClr val="black"/>
                </a:solidFill>
              </a:rPr>
              <a:t>B.</a:t>
            </a:r>
            <a:endParaRPr lang="en-US" altLang="en-US" sz="1000" dirty="0">
              <a:solidFill>
                <a:prstClr val="black"/>
              </a:solidFill>
            </a:endParaRPr>
          </a:p>
        </p:txBody>
      </p:sp>
      <p:sp>
        <p:nvSpPr>
          <p:cNvPr id="28676"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fld id="{3A4CB25A-62BC-43EB-9007-B59AE40B8DC0}" type="slidenum">
              <a:rPr lang="en-US" altLang="en-US" sz="1000">
                <a:solidFill>
                  <a:prstClr val="black"/>
                </a:solidFill>
              </a:rPr>
              <a:pPr>
                <a:buClr>
                  <a:prstClr val="black"/>
                </a:buClr>
              </a:pPr>
              <a:t>2</a:t>
            </a:fld>
            <a:endParaRPr lang="en-US" altLang="en-US" sz="1000" dirty="0">
              <a:solidFill>
                <a:prstClr val="black"/>
              </a:solidFill>
            </a:endParaRPr>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p:spPr>
        <p:txBody>
          <a:bodyPr/>
          <a:lstStyle/>
          <a:p>
            <a:pPr eaLnBrk="1" hangingPunct="1">
              <a:lnSpc>
                <a:spcPct val="90000"/>
              </a:lnSpc>
            </a:pPr>
            <a:r>
              <a:rPr lang="en-US" altLang="en-US" b="1" dirty="0" smtClean="0">
                <a:latin typeface="Arial" pitchFamily="34" charset="0"/>
              </a:rPr>
              <a:t>Topic Duration:</a:t>
            </a:r>
          </a:p>
          <a:p>
            <a:pPr eaLnBrk="1" hangingPunct="1">
              <a:lnSpc>
                <a:spcPct val="90000"/>
              </a:lnSpc>
            </a:pPr>
            <a:endParaRPr lang="en-US" altLang="en-US" b="1" dirty="0" smtClean="0">
              <a:latin typeface="Arial" pitchFamily="34" charset="0"/>
            </a:endParaRPr>
          </a:p>
          <a:p>
            <a:pPr eaLnBrk="1" hangingPunct="1">
              <a:lnSpc>
                <a:spcPct val="90000"/>
              </a:lnSpc>
            </a:pPr>
            <a:endParaRPr lang="en-US" altLang="en-US"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61F253-3378-438B-8371-533DFA4DDF16}"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61F253-3378-438B-8371-533DFA4DDF16}"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a:solidFill>
                  <a:prstClr val="black"/>
                </a:solidFill>
              </a:rPr>
              <a:t>Insert Course Name (insert course # within these parentheses)</a:t>
            </a:r>
          </a:p>
          <a:p>
            <a:pPr>
              <a:buClr>
                <a:prstClr val="black"/>
              </a:buClr>
            </a:pPr>
            <a:r>
              <a:rPr lang="en-US" altLang="en-US" sz="1000" dirty="0">
                <a:solidFill>
                  <a:prstClr val="black"/>
                </a:solidFill>
              </a:rPr>
              <a:t>Module 1: Name</a:t>
            </a:r>
          </a:p>
        </p:txBody>
      </p:sp>
      <p:sp>
        <p:nvSpPr>
          <p:cNvPr id="28675"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smtClean="0">
                <a:solidFill>
                  <a:prstClr val="black"/>
                </a:solidFill>
              </a:rPr>
              <a:t>A </a:t>
            </a:r>
            <a:r>
              <a:rPr lang="en-US" altLang="en-US" sz="1000" dirty="0">
                <a:solidFill>
                  <a:prstClr val="black"/>
                </a:solidFill>
              </a:rPr>
              <a:t>© 2009 </a:t>
            </a:r>
            <a:r>
              <a:rPr lang="en-US" altLang="en-US" sz="1000" dirty="0" smtClean="0">
                <a:solidFill>
                  <a:prstClr val="black"/>
                </a:solidFill>
              </a:rPr>
              <a:t>B.</a:t>
            </a:r>
            <a:endParaRPr lang="en-US" altLang="en-US" sz="1000" dirty="0">
              <a:solidFill>
                <a:prstClr val="black"/>
              </a:solidFill>
            </a:endParaRPr>
          </a:p>
        </p:txBody>
      </p:sp>
      <p:sp>
        <p:nvSpPr>
          <p:cNvPr id="28676"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fld id="{3A4CB25A-62BC-43EB-9007-B59AE40B8DC0}" type="slidenum">
              <a:rPr lang="en-US" altLang="en-US" sz="1000">
                <a:solidFill>
                  <a:prstClr val="black"/>
                </a:solidFill>
              </a:rPr>
              <a:pPr>
                <a:buClr>
                  <a:prstClr val="black"/>
                </a:buClr>
              </a:pPr>
              <a:t>25</a:t>
            </a:fld>
            <a:endParaRPr lang="en-US" altLang="en-US" sz="1000" dirty="0">
              <a:solidFill>
                <a:prstClr val="black"/>
              </a:solidFill>
            </a:endParaRPr>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p:spPr>
        <p:txBody>
          <a:bodyPr/>
          <a:lstStyle/>
          <a:p>
            <a:pPr eaLnBrk="1" hangingPunct="1">
              <a:lnSpc>
                <a:spcPct val="90000"/>
              </a:lnSpc>
            </a:pPr>
            <a:r>
              <a:rPr lang="en-US" altLang="en-US" b="1" dirty="0" smtClean="0">
                <a:latin typeface="Arial" pitchFamily="34" charset="0"/>
              </a:rPr>
              <a:t>Topic Duration:</a:t>
            </a:r>
          </a:p>
          <a:p>
            <a:pPr eaLnBrk="1" hangingPunct="1">
              <a:lnSpc>
                <a:spcPct val="90000"/>
              </a:lnSpc>
            </a:pPr>
            <a:endParaRPr lang="en-US" altLang="en-US" b="1" dirty="0" smtClean="0">
              <a:latin typeface="Arial" pitchFamily="34" charset="0"/>
            </a:endParaRPr>
          </a:p>
          <a:p>
            <a:pPr eaLnBrk="1" hangingPunct="1">
              <a:lnSpc>
                <a:spcPct val="90000"/>
              </a:lnSpc>
            </a:pPr>
            <a:endParaRPr lang="en-US" altLang="en-US" dirty="0"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26</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27</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28</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29</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30</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4"/>
          <p:cNvSpPr>
            <a:spLocks noGrp="1" noChangeArrowheads="1"/>
          </p:cNvSpPr>
          <p:nvPr>
            <p:ph type="hdr" sz="quarter" idx="4294967295"/>
          </p:nvPr>
        </p:nvSpPr>
        <p:spPr bwMode="auto">
          <a:xfrm>
            <a:off x="0" y="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r>
              <a:rPr lang="en-US" altLang="en-US" sz="1000" dirty="0">
                <a:solidFill>
                  <a:srgbClr val="000000"/>
                </a:solidFill>
              </a:rPr>
              <a:t>Insert Course Name (insert course # within these parentheses)</a:t>
            </a:r>
          </a:p>
          <a:p>
            <a:pPr>
              <a:buClr>
                <a:srgbClr val="000000"/>
              </a:buClr>
            </a:pPr>
            <a:r>
              <a:rPr lang="en-US" altLang="en-US" sz="1000" dirty="0">
                <a:solidFill>
                  <a:srgbClr val="000000"/>
                </a:solidFill>
              </a:rPr>
              <a:t>Module 1: Name</a:t>
            </a:r>
          </a:p>
        </p:txBody>
      </p:sp>
      <p:sp>
        <p:nvSpPr>
          <p:cNvPr id="105475" name="Rectangle 5"/>
          <p:cNvSpPr>
            <a:spLocks noGrp="1" noChangeArrowheads="1"/>
          </p:cNvSpPr>
          <p:nvPr>
            <p:ph type="ftr" sz="quarter" idx="4294967295"/>
          </p:nvPr>
        </p:nvSpPr>
        <p:spPr bwMode="auto">
          <a:xfrm>
            <a:off x="0" y="868459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r>
              <a:rPr lang="en-US" altLang="en-US" sz="1000" dirty="0" smtClean="0">
                <a:solidFill>
                  <a:srgbClr val="000000"/>
                </a:solidFill>
              </a:rPr>
              <a:t>A </a:t>
            </a:r>
            <a:r>
              <a:rPr lang="en-US" altLang="en-US" sz="1000" dirty="0">
                <a:solidFill>
                  <a:srgbClr val="000000"/>
                </a:solidFill>
              </a:rPr>
              <a:t>© 2009 </a:t>
            </a:r>
            <a:r>
              <a:rPr lang="en-US" altLang="en-US" sz="1000" dirty="0" smtClean="0">
                <a:solidFill>
                  <a:srgbClr val="000000"/>
                </a:solidFill>
              </a:rPr>
              <a:t>B.</a:t>
            </a:r>
            <a:endParaRPr lang="en-US" altLang="en-US" sz="1000" dirty="0">
              <a:solidFill>
                <a:srgbClr val="000000"/>
              </a:solidFill>
            </a:endParaRPr>
          </a:p>
        </p:txBody>
      </p:sp>
      <p:sp>
        <p:nvSpPr>
          <p:cNvPr id="105476" name="Rectangle 6"/>
          <p:cNvSpPr>
            <a:spLocks noGrp="1" noChangeArrowheads="1"/>
          </p:cNvSpPr>
          <p:nvPr>
            <p:ph type="sldNum" sz="quarter" idx="4294967295"/>
          </p:nvPr>
        </p:nvSpPr>
        <p:spPr bwMode="auto">
          <a:xfrm>
            <a:off x="3883930" y="868459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fld id="{790C2C55-FFB1-4E26-AE35-504A382D7868}" type="slidenum">
              <a:rPr lang="en-US" altLang="en-US" sz="1000">
                <a:solidFill>
                  <a:srgbClr val="000000"/>
                </a:solidFill>
              </a:rPr>
              <a:pPr>
                <a:buClr>
                  <a:srgbClr val="000000"/>
                </a:buClr>
              </a:pPr>
              <a:t>31</a:t>
            </a:fld>
            <a:endParaRPr lang="en-US" altLang="en-US" sz="1000" dirty="0">
              <a:solidFill>
                <a:srgbClr val="000000"/>
              </a:solidFill>
            </a:endParaRPr>
          </a:p>
        </p:txBody>
      </p:sp>
      <p:sp>
        <p:nvSpPr>
          <p:cNvPr id="105477" name="Rectangle 2"/>
          <p:cNvSpPr>
            <a:spLocks noGrp="1" noRot="1" noChangeAspect="1" noChangeArrowheads="1" noTextEdit="1"/>
          </p:cNvSpPr>
          <p:nvPr>
            <p:ph type="sldImg"/>
          </p:nvPr>
        </p:nvSpPr>
        <p:spPr>
          <a:ln/>
        </p:spPr>
      </p:sp>
      <p:sp>
        <p:nvSpPr>
          <p:cNvPr id="63494" name="Rectangle 3"/>
          <p:cNvSpPr>
            <a:spLocks noGrp="1" noChangeArrowheads="1"/>
          </p:cNvSpPr>
          <p:nvPr>
            <p:ph type="body" idx="1"/>
          </p:nvPr>
        </p:nvSpPr>
        <p:spPr/>
        <p:txBody>
          <a:bodyPr/>
          <a:lstStyle/>
          <a:p>
            <a:pPr marL="112688" indent="-112688">
              <a:defRPr/>
            </a:pPr>
            <a:r>
              <a:rPr lang="en-US" altLang="en-US" b="1" dirty="0" smtClean="0"/>
              <a:t>Key Messages:</a:t>
            </a:r>
          </a:p>
          <a:p>
            <a:pPr marL="112688" indent="-112688">
              <a:defRPr/>
            </a:pPr>
            <a:r>
              <a:rPr lang="en-US" altLang="en-US" dirty="0" smtClean="0"/>
              <a:t>Discuss with the participants and list the answers on a flip chart.</a:t>
            </a:r>
          </a:p>
          <a:p>
            <a:pPr eaLnBrk="1" hangingPunct="1">
              <a:defRPr/>
            </a:pPr>
            <a:r>
              <a:rPr lang="en-US" altLang="en-US" dirty="0" smtClean="0"/>
              <a:t>Spend 15 minutes on this discussion,</a:t>
            </a:r>
          </a:p>
          <a:p>
            <a:pPr eaLnBrk="1" hangingPunct="1">
              <a:defRPr/>
            </a:pPr>
            <a:endParaRPr lang="en-US" alt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4"/>
          <p:cNvSpPr>
            <a:spLocks noGrp="1" noChangeArrowheads="1"/>
          </p:cNvSpPr>
          <p:nvPr>
            <p:ph type="hdr" sz="quarter" idx="4294967295"/>
          </p:nvPr>
        </p:nvSpPr>
        <p:spPr bwMode="auto">
          <a:xfrm>
            <a:off x="0" y="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r>
              <a:rPr lang="en-US" altLang="en-US" sz="1000" dirty="0">
                <a:solidFill>
                  <a:srgbClr val="000000"/>
                </a:solidFill>
              </a:rPr>
              <a:t>Insert Course Name (insert course # within these parentheses)</a:t>
            </a:r>
          </a:p>
          <a:p>
            <a:pPr>
              <a:buClr>
                <a:srgbClr val="000000"/>
              </a:buClr>
            </a:pPr>
            <a:r>
              <a:rPr lang="en-US" altLang="en-US" sz="1000" dirty="0">
                <a:solidFill>
                  <a:srgbClr val="000000"/>
                </a:solidFill>
              </a:rPr>
              <a:t>Module 1: Name</a:t>
            </a:r>
          </a:p>
        </p:txBody>
      </p:sp>
      <p:sp>
        <p:nvSpPr>
          <p:cNvPr id="106499" name="Rectangle 5"/>
          <p:cNvSpPr>
            <a:spLocks noGrp="1" noChangeArrowheads="1"/>
          </p:cNvSpPr>
          <p:nvPr>
            <p:ph type="ftr" sz="quarter" idx="4294967295"/>
          </p:nvPr>
        </p:nvSpPr>
        <p:spPr bwMode="auto">
          <a:xfrm>
            <a:off x="0" y="868459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r>
              <a:rPr lang="en-US" altLang="en-US" sz="1000" dirty="0" smtClean="0">
                <a:solidFill>
                  <a:srgbClr val="000000"/>
                </a:solidFill>
              </a:rPr>
              <a:t>A </a:t>
            </a:r>
            <a:r>
              <a:rPr lang="en-US" altLang="en-US" sz="1000" dirty="0">
                <a:solidFill>
                  <a:srgbClr val="000000"/>
                </a:solidFill>
              </a:rPr>
              <a:t>© 2009 </a:t>
            </a:r>
            <a:r>
              <a:rPr lang="en-US" altLang="en-US" sz="1000" dirty="0" smtClean="0">
                <a:solidFill>
                  <a:srgbClr val="000000"/>
                </a:solidFill>
              </a:rPr>
              <a:t>B.</a:t>
            </a:r>
            <a:endParaRPr lang="en-US" altLang="en-US" sz="1000" dirty="0">
              <a:solidFill>
                <a:srgbClr val="000000"/>
              </a:solidFill>
            </a:endParaRPr>
          </a:p>
        </p:txBody>
      </p:sp>
      <p:sp>
        <p:nvSpPr>
          <p:cNvPr id="106500" name="Rectangle 6"/>
          <p:cNvSpPr>
            <a:spLocks noGrp="1" noChangeArrowheads="1"/>
          </p:cNvSpPr>
          <p:nvPr>
            <p:ph type="sldNum" sz="quarter" idx="4294967295"/>
          </p:nvPr>
        </p:nvSpPr>
        <p:spPr bwMode="auto">
          <a:xfrm>
            <a:off x="3883930" y="8684591"/>
            <a:ext cx="2972523" cy="457831"/>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pitchFamily="34" charset="0"/>
              </a:defRPr>
            </a:lvl1pPr>
            <a:lvl2pPr marL="732474" indent="-281721">
              <a:defRPr sz="3200" b="1">
                <a:solidFill>
                  <a:schemeClr val="tx1"/>
                </a:solidFill>
                <a:latin typeface="Arial" pitchFamily="34" charset="0"/>
              </a:defRPr>
            </a:lvl2pPr>
            <a:lvl3pPr marL="1126884" indent="-225377">
              <a:defRPr sz="3200" b="1">
                <a:solidFill>
                  <a:schemeClr val="tx1"/>
                </a:solidFill>
                <a:latin typeface="Arial" pitchFamily="34" charset="0"/>
              </a:defRPr>
            </a:lvl3pPr>
            <a:lvl4pPr marL="1577637" indent="-225377">
              <a:defRPr sz="3200" b="1">
                <a:solidFill>
                  <a:schemeClr val="tx1"/>
                </a:solidFill>
                <a:latin typeface="Arial" pitchFamily="34" charset="0"/>
              </a:defRPr>
            </a:lvl4pPr>
            <a:lvl5pPr marL="2028391" indent="-225377">
              <a:defRPr sz="3200" b="1">
                <a:solidFill>
                  <a:schemeClr val="tx1"/>
                </a:solidFill>
                <a:latin typeface="Arial" pitchFamily="34" charset="0"/>
              </a:defRPr>
            </a:lvl5pPr>
            <a:lvl6pPr marL="2479144" indent="-225377" eaLnBrk="0" fontAlgn="base" hangingPunct="0">
              <a:lnSpc>
                <a:spcPct val="80000"/>
              </a:lnSpc>
              <a:spcBef>
                <a:spcPct val="0"/>
              </a:spcBef>
              <a:spcAft>
                <a:spcPct val="0"/>
              </a:spcAft>
              <a:defRPr sz="3200" b="1">
                <a:solidFill>
                  <a:schemeClr val="tx1"/>
                </a:solidFill>
                <a:latin typeface="Arial" pitchFamily="34" charset="0"/>
              </a:defRPr>
            </a:lvl6pPr>
            <a:lvl7pPr marL="2929898" indent="-225377" eaLnBrk="0" fontAlgn="base" hangingPunct="0">
              <a:lnSpc>
                <a:spcPct val="80000"/>
              </a:lnSpc>
              <a:spcBef>
                <a:spcPct val="0"/>
              </a:spcBef>
              <a:spcAft>
                <a:spcPct val="0"/>
              </a:spcAft>
              <a:defRPr sz="3200" b="1">
                <a:solidFill>
                  <a:schemeClr val="tx1"/>
                </a:solidFill>
                <a:latin typeface="Arial" pitchFamily="34" charset="0"/>
              </a:defRPr>
            </a:lvl7pPr>
            <a:lvl8pPr marL="3380651" indent="-225377" eaLnBrk="0" fontAlgn="base" hangingPunct="0">
              <a:lnSpc>
                <a:spcPct val="80000"/>
              </a:lnSpc>
              <a:spcBef>
                <a:spcPct val="0"/>
              </a:spcBef>
              <a:spcAft>
                <a:spcPct val="0"/>
              </a:spcAft>
              <a:defRPr sz="3200" b="1">
                <a:solidFill>
                  <a:schemeClr val="tx1"/>
                </a:solidFill>
                <a:latin typeface="Arial" pitchFamily="34" charset="0"/>
              </a:defRPr>
            </a:lvl8pPr>
            <a:lvl9pPr marL="3831405" indent="-225377" eaLnBrk="0" fontAlgn="base" hangingPunct="0">
              <a:lnSpc>
                <a:spcPct val="80000"/>
              </a:lnSpc>
              <a:spcBef>
                <a:spcPct val="0"/>
              </a:spcBef>
              <a:spcAft>
                <a:spcPct val="0"/>
              </a:spcAft>
              <a:defRPr sz="3200" b="1">
                <a:solidFill>
                  <a:schemeClr val="tx1"/>
                </a:solidFill>
                <a:latin typeface="Arial" pitchFamily="34" charset="0"/>
              </a:defRPr>
            </a:lvl9pPr>
          </a:lstStyle>
          <a:p>
            <a:pPr>
              <a:buClr>
                <a:srgbClr val="000000"/>
              </a:buClr>
            </a:pPr>
            <a:fld id="{728919BF-ED16-427E-A180-7FE32ACE9B14}" type="slidenum">
              <a:rPr lang="en-US" altLang="en-US" sz="1000">
                <a:solidFill>
                  <a:srgbClr val="000000"/>
                </a:solidFill>
              </a:rPr>
              <a:pPr>
                <a:buClr>
                  <a:srgbClr val="000000"/>
                </a:buClr>
              </a:pPr>
              <a:t>32</a:t>
            </a:fld>
            <a:endParaRPr lang="en-US" altLang="en-US" sz="1000" dirty="0">
              <a:solidFill>
                <a:srgbClr val="000000"/>
              </a:solidFill>
            </a:endParaRPr>
          </a:p>
        </p:txBody>
      </p:sp>
      <p:sp>
        <p:nvSpPr>
          <p:cNvPr id="106501" name="Rectangle 2"/>
          <p:cNvSpPr>
            <a:spLocks noGrp="1" noRot="1" noChangeAspect="1" noChangeArrowheads="1" noTextEdit="1"/>
          </p:cNvSpPr>
          <p:nvPr>
            <p:ph type="sldImg"/>
          </p:nvPr>
        </p:nvSpPr>
        <p:spPr>
          <a:ln/>
        </p:spPr>
      </p:sp>
      <p:sp>
        <p:nvSpPr>
          <p:cNvPr id="64518" name="Rectangle 3"/>
          <p:cNvSpPr>
            <a:spLocks noGrp="1" noChangeArrowheads="1"/>
          </p:cNvSpPr>
          <p:nvPr>
            <p:ph type="body" idx="1"/>
          </p:nvPr>
        </p:nvSpPr>
        <p:spPr/>
        <p:txBody>
          <a:bodyPr/>
          <a:lstStyle/>
          <a:p>
            <a:pPr eaLnBrk="1" hangingPunct="1">
              <a:defRPr/>
            </a:pPr>
            <a:r>
              <a:rPr lang="en-US" altLang="en-US" b="1" dirty="0" smtClean="0"/>
              <a:t>Key Message:</a:t>
            </a:r>
          </a:p>
          <a:p>
            <a:pPr lvl="1" eaLnBrk="1" hangingPunct="1">
              <a:defRPr/>
            </a:pPr>
            <a:r>
              <a:rPr lang="en-US" altLang="en-US" dirty="0" smtClean="0"/>
              <a:t>Ask participants for any questions or comments they may have.</a:t>
            </a:r>
          </a:p>
          <a:p>
            <a:pPr marL="225377" lvl="1">
              <a:defRPr/>
            </a:pPr>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a:solidFill>
                  <a:prstClr val="black"/>
                </a:solidFill>
              </a:rPr>
              <a:t>Insert Course Name (insert course # within these parentheses)</a:t>
            </a:r>
          </a:p>
          <a:p>
            <a:pPr>
              <a:buClr>
                <a:prstClr val="black"/>
              </a:buClr>
            </a:pPr>
            <a:r>
              <a:rPr lang="en-US" altLang="en-US" sz="1000" dirty="0">
                <a:solidFill>
                  <a:prstClr val="black"/>
                </a:solidFill>
              </a:rPr>
              <a:t>Module 1: Name</a:t>
            </a:r>
          </a:p>
        </p:txBody>
      </p:sp>
      <p:sp>
        <p:nvSpPr>
          <p:cNvPr id="28675"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smtClean="0">
                <a:solidFill>
                  <a:prstClr val="black"/>
                </a:solidFill>
              </a:rPr>
              <a:t>A </a:t>
            </a:r>
            <a:r>
              <a:rPr lang="en-US" altLang="en-US" sz="1000" dirty="0">
                <a:solidFill>
                  <a:prstClr val="black"/>
                </a:solidFill>
              </a:rPr>
              <a:t>© 2009 </a:t>
            </a:r>
            <a:r>
              <a:rPr lang="en-US" altLang="en-US" sz="1000" dirty="0" smtClean="0">
                <a:solidFill>
                  <a:prstClr val="black"/>
                </a:solidFill>
              </a:rPr>
              <a:t>B.</a:t>
            </a:r>
            <a:endParaRPr lang="en-US" altLang="en-US" sz="1000" dirty="0">
              <a:solidFill>
                <a:prstClr val="black"/>
              </a:solidFill>
            </a:endParaRPr>
          </a:p>
        </p:txBody>
      </p:sp>
      <p:sp>
        <p:nvSpPr>
          <p:cNvPr id="28676"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fld id="{3A4CB25A-62BC-43EB-9007-B59AE40B8DC0}" type="slidenum">
              <a:rPr lang="en-US" altLang="en-US" sz="1000">
                <a:solidFill>
                  <a:prstClr val="black"/>
                </a:solidFill>
              </a:rPr>
              <a:pPr>
                <a:buClr>
                  <a:prstClr val="black"/>
                </a:buClr>
              </a:pPr>
              <a:t>3</a:t>
            </a:fld>
            <a:endParaRPr lang="en-US" altLang="en-US" sz="1000" dirty="0">
              <a:solidFill>
                <a:prstClr val="black"/>
              </a:solidFill>
            </a:endParaRPr>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p:spPr>
        <p:txBody>
          <a:bodyPr/>
          <a:lstStyle/>
          <a:p>
            <a:pPr eaLnBrk="1" hangingPunct="1">
              <a:lnSpc>
                <a:spcPct val="90000"/>
              </a:lnSpc>
            </a:pPr>
            <a:r>
              <a:rPr lang="en-US" altLang="en-US" b="1" dirty="0" smtClean="0">
                <a:latin typeface="Arial" pitchFamily="34" charset="0"/>
              </a:rPr>
              <a:t>Topic Duration:</a:t>
            </a:r>
          </a:p>
          <a:p>
            <a:pPr eaLnBrk="1" hangingPunct="1">
              <a:lnSpc>
                <a:spcPct val="90000"/>
              </a:lnSpc>
            </a:pPr>
            <a:endParaRPr lang="en-US" altLang="en-US" b="1" dirty="0" smtClean="0">
              <a:latin typeface="Arial" pitchFamily="34" charset="0"/>
            </a:endParaRPr>
          </a:p>
          <a:p>
            <a:pPr eaLnBrk="1" hangingPunct="1">
              <a:lnSpc>
                <a:spcPct val="90000"/>
              </a:lnSpc>
            </a:pPr>
            <a:endParaRPr lang="en-US" altLang="en-US"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4</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5</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6</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7</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a:solidFill>
                  <a:prstClr val="black"/>
                </a:solidFill>
              </a:rPr>
              <a:t>Insert Course Name (insert course # within these parentheses)</a:t>
            </a:r>
          </a:p>
          <a:p>
            <a:pPr>
              <a:buClr>
                <a:prstClr val="black"/>
              </a:buClr>
            </a:pPr>
            <a:r>
              <a:rPr lang="en-US" altLang="en-US" sz="1000" dirty="0">
                <a:solidFill>
                  <a:prstClr val="black"/>
                </a:solidFill>
              </a:rPr>
              <a:t>Module 1: Name</a:t>
            </a:r>
          </a:p>
        </p:txBody>
      </p:sp>
      <p:sp>
        <p:nvSpPr>
          <p:cNvPr id="28675"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r>
              <a:rPr lang="en-US" altLang="en-US" sz="1000" dirty="0" smtClean="0">
                <a:solidFill>
                  <a:prstClr val="black"/>
                </a:solidFill>
              </a:rPr>
              <a:t>A </a:t>
            </a:r>
            <a:r>
              <a:rPr lang="en-US" altLang="en-US" sz="1000" dirty="0">
                <a:solidFill>
                  <a:prstClr val="black"/>
                </a:solidFill>
              </a:rPr>
              <a:t>© 2009 </a:t>
            </a:r>
            <a:r>
              <a:rPr lang="en-US" altLang="en-US" sz="1000" dirty="0" smtClean="0">
                <a:solidFill>
                  <a:prstClr val="black"/>
                </a:solidFill>
              </a:rPr>
              <a:t>B.</a:t>
            </a:r>
            <a:endParaRPr lang="en-US" altLang="en-US" sz="1000" dirty="0">
              <a:solidFill>
                <a:prstClr val="black"/>
              </a:solidFill>
            </a:endParaRPr>
          </a:p>
        </p:txBody>
      </p:sp>
      <p:sp>
        <p:nvSpPr>
          <p:cNvPr id="28676"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pPr>
              <a:buClr>
                <a:prstClr val="black"/>
              </a:buClr>
            </a:pPr>
            <a:fld id="{3A4CB25A-62BC-43EB-9007-B59AE40B8DC0}" type="slidenum">
              <a:rPr lang="en-US" altLang="en-US" sz="1000">
                <a:solidFill>
                  <a:prstClr val="black"/>
                </a:solidFill>
              </a:rPr>
              <a:pPr>
                <a:buClr>
                  <a:prstClr val="black"/>
                </a:buClr>
              </a:pPr>
              <a:t>8</a:t>
            </a:fld>
            <a:endParaRPr lang="en-US" altLang="en-US" sz="1000" dirty="0">
              <a:solidFill>
                <a:prstClr val="black"/>
              </a:solidFill>
            </a:endParaRPr>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p:spPr>
        <p:txBody>
          <a:bodyPr/>
          <a:lstStyle/>
          <a:p>
            <a:pPr eaLnBrk="1" hangingPunct="1">
              <a:lnSpc>
                <a:spcPct val="90000"/>
              </a:lnSpc>
            </a:pPr>
            <a:r>
              <a:rPr lang="en-US" altLang="en-US" b="1" dirty="0" smtClean="0">
                <a:latin typeface="Arial" pitchFamily="34" charset="0"/>
              </a:rPr>
              <a:t>Topic Duration:</a:t>
            </a:r>
          </a:p>
          <a:p>
            <a:pPr eaLnBrk="1" hangingPunct="1">
              <a:lnSpc>
                <a:spcPct val="90000"/>
              </a:lnSpc>
            </a:pPr>
            <a:endParaRPr lang="en-US" altLang="en-US" b="1" dirty="0" smtClean="0">
              <a:latin typeface="Arial" pitchFamily="34" charset="0"/>
            </a:endParaRPr>
          </a:p>
          <a:p>
            <a:pPr eaLnBrk="1" hangingPunct="1">
              <a:lnSpc>
                <a:spcPct val="90000"/>
              </a:lnSpc>
            </a:pPr>
            <a:endParaRPr lang="en-US" altLang="en-US"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a:t>Insert Course Name (insert course # within these parentheses)</a:t>
            </a:r>
          </a:p>
          <a:p>
            <a:r>
              <a:rPr lang="en-US" altLang="en-US" sz="1000" dirty="0"/>
              <a:t>Module 1: Name</a:t>
            </a:r>
          </a:p>
        </p:txBody>
      </p:sp>
      <p:sp>
        <p:nvSpPr>
          <p:cNvPr id="30723" name="Rectangle 5"/>
          <p:cNvSpPr>
            <a:spLocks noGrp="1" noChangeArrowheads="1"/>
          </p:cNvSpPr>
          <p:nvPr>
            <p:ph type="ftr" sz="quarter" idx="4"/>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r>
              <a:rPr lang="en-US" altLang="en-US" sz="1000" dirty="0" smtClean="0"/>
              <a:t>A </a:t>
            </a:r>
            <a:r>
              <a:rPr lang="en-US" altLang="en-US" sz="1000" dirty="0"/>
              <a:t>© 2009 </a:t>
            </a:r>
            <a:r>
              <a:rPr lang="en-US" altLang="en-US" sz="1000" dirty="0" smtClean="0"/>
              <a:t>B.</a:t>
            </a:r>
            <a:endParaRPr lang="en-US" altLang="en-US" sz="1000" dirty="0"/>
          </a:p>
        </p:txBody>
      </p:sp>
      <p:sp>
        <p:nvSpPr>
          <p:cNvPr id="30724" name="Rectangle 6"/>
          <p:cNvSpPr>
            <a:spLocks noGrp="1" noChangeArrowheads="1"/>
          </p:cNvSpPr>
          <p:nvPr>
            <p:ph type="sldNum" sz="quarter" idx="5"/>
          </p:nvPr>
        </p:nvSpPr>
        <p:spPr>
          <a:noFill/>
        </p:spPr>
        <p:txBody>
          <a:bodyPr/>
          <a:lstStyle>
            <a:lvl1pPr>
              <a:defRPr sz="2800">
                <a:solidFill>
                  <a:schemeClr val="tx1"/>
                </a:solidFill>
                <a:latin typeface="Arial" pitchFamily="34" charset="0"/>
              </a:defRPr>
            </a:lvl1pPr>
            <a:lvl2pPr marL="732474" indent="-281721">
              <a:defRPr sz="2800">
                <a:solidFill>
                  <a:schemeClr val="tx1"/>
                </a:solidFill>
                <a:latin typeface="Arial" pitchFamily="34" charset="0"/>
              </a:defRPr>
            </a:lvl2pPr>
            <a:lvl3pPr marL="1126884" indent="-225377">
              <a:defRPr sz="2800">
                <a:solidFill>
                  <a:schemeClr val="tx1"/>
                </a:solidFill>
                <a:latin typeface="Arial" pitchFamily="34" charset="0"/>
              </a:defRPr>
            </a:lvl3pPr>
            <a:lvl4pPr marL="1577637" indent="-225377">
              <a:defRPr sz="2800">
                <a:solidFill>
                  <a:schemeClr val="tx1"/>
                </a:solidFill>
                <a:latin typeface="Arial" pitchFamily="34" charset="0"/>
              </a:defRPr>
            </a:lvl4pPr>
            <a:lvl5pPr marL="2028391" indent="-225377">
              <a:defRPr sz="2800">
                <a:solidFill>
                  <a:schemeClr val="tx1"/>
                </a:solidFill>
                <a:latin typeface="Arial" pitchFamily="34" charset="0"/>
              </a:defRPr>
            </a:lvl5pPr>
            <a:lvl6pPr marL="2479144" indent="-225377" eaLnBrk="0" fontAlgn="base" hangingPunct="0">
              <a:spcBef>
                <a:spcPct val="20000"/>
              </a:spcBef>
              <a:spcAft>
                <a:spcPct val="0"/>
              </a:spcAft>
              <a:buClr>
                <a:schemeClr val="tx1"/>
              </a:buClr>
              <a:buChar char="•"/>
              <a:defRPr sz="2800">
                <a:solidFill>
                  <a:schemeClr val="tx1"/>
                </a:solidFill>
                <a:latin typeface="Arial" pitchFamily="34" charset="0"/>
              </a:defRPr>
            </a:lvl6pPr>
            <a:lvl7pPr marL="2929898" indent="-225377" eaLnBrk="0" fontAlgn="base" hangingPunct="0">
              <a:spcBef>
                <a:spcPct val="20000"/>
              </a:spcBef>
              <a:spcAft>
                <a:spcPct val="0"/>
              </a:spcAft>
              <a:buClr>
                <a:schemeClr val="tx1"/>
              </a:buClr>
              <a:buChar char="•"/>
              <a:defRPr sz="2800">
                <a:solidFill>
                  <a:schemeClr val="tx1"/>
                </a:solidFill>
                <a:latin typeface="Arial" pitchFamily="34" charset="0"/>
              </a:defRPr>
            </a:lvl7pPr>
            <a:lvl8pPr marL="3380651" indent="-225377" eaLnBrk="0" fontAlgn="base" hangingPunct="0">
              <a:spcBef>
                <a:spcPct val="20000"/>
              </a:spcBef>
              <a:spcAft>
                <a:spcPct val="0"/>
              </a:spcAft>
              <a:buClr>
                <a:schemeClr val="tx1"/>
              </a:buClr>
              <a:buChar char="•"/>
              <a:defRPr sz="2800">
                <a:solidFill>
                  <a:schemeClr val="tx1"/>
                </a:solidFill>
                <a:latin typeface="Arial" pitchFamily="34" charset="0"/>
              </a:defRPr>
            </a:lvl8pPr>
            <a:lvl9pPr marL="3831405" indent="-225377" eaLnBrk="0" fontAlgn="base" hangingPunct="0">
              <a:spcBef>
                <a:spcPct val="20000"/>
              </a:spcBef>
              <a:spcAft>
                <a:spcPct val="0"/>
              </a:spcAft>
              <a:buClr>
                <a:schemeClr val="tx1"/>
              </a:buClr>
              <a:buChar char="•"/>
              <a:defRPr sz="2800">
                <a:solidFill>
                  <a:schemeClr val="tx1"/>
                </a:solidFill>
                <a:latin typeface="Arial" pitchFamily="34" charset="0"/>
              </a:defRPr>
            </a:lvl9pPr>
          </a:lstStyle>
          <a:p>
            <a:fld id="{76A31280-728F-48B7-A048-710B022947C7}" type="slidenum">
              <a:rPr lang="en-US" altLang="en-US" sz="1000"/>
              <a:pPr/>
              <a:t>9</a:t>
            </a:fld>
            <a:endParaRPr lang="en-US" altLang="en-US" sz="1000" dirty="0"/>
          </a:p>
        </p:txBody>
      </p:sp>
      <p:sp>
        <p:nvSpPr>
          <p:cNvPr id="30725" name="Rectangle 2"/>
          <p:cNvSpPr>
            <a:spLocks noGrp="1" noRot="1" noChangeAspect="1" noChangeArrowheads="1" noTextEdit="1"/>
          </p:cNvSpPr>
          <p:nvPr>
            <p:ph type="sldImg"/>
          </p:nvPr>
        </p:nvSpPr>
        <p:spPr>
          <a:ln/>
        </p:spPr>
      </p:sp>
      <p:sp>
        <p:nvSpPr>
          <p:cNvPr id="38918" name="Rectangle 3"/>
          <p:cNvSpPr>
            <a:spLocks noGrp="1" noChangeArrowheads="1"/>
          </p:cNvSpPr>
          <p:nvPr>
            <p:ph type="body" idx="1"/>
          </p:nvPr>
        </p:nvSpPr>
        <p:spPr/>
        <p:txBody>
          <a:bodyPr/>
          <a:lstStyle/>
          <a:p>
            <a:pPr eaLnBrk="1" hangingPunct="1">
              <a:defRPr/>
            </a:pPr>
            <a:endParaRPr lang="en-US" altLang="en-US" b="1" dirty="0" smtClean="0"/>
          </a:p>
          <a:p>
            <a:pPr eaLnBrk="1" hangingPunct="1">
              <a:defRPr/>
            </a:pPr>
            <a:r>
              <a:rPr lang="en-US" altLang="en-US" b="1" dirty="0" smtClean="0"/>
              <a:t>Key Message(s):</a:t>
            </a:r>
            <a:endParaRPr lang="en-US" altLang="en-US" dirty="0" smtClean="0"/>
          </a:p>
          <a:p>
            <a:pPr eaLnBrk="1" hangingPunct="1">
              <a:defRPr/>
            </a:pPr>
            <a:r>
              <a:rPr lang="en-US" altLang="en-US" b="1" dirty="0" smtClean="0"/>
              <a:t> </a:t>
            </a:r>
          </a:p>
          <a:p>
            <a:pPr marL="169033" indent="-169033">
              <a:buFont typeface="Wingdings" pitchFamily="2" charset="2"/>
              <a:buChar char="§"/>
              <a:defRPr/>
            </a:pPr>
            <a:r>
              <a:rPr lang="en-US" altLang="en-US" dirty="0" smtClean="0"/>
              <a:t>The above slide gives an pictorial representation of hierarchy in MM organization structure.</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 descr="14 laptopgirlside"/>
          <p:cNvPicPr>
            <a:picLocks noChangeAspect="1" noChangeArrowheads="1"/>
          </p:cNvPicPr>
          <p:nvPr/>
        </p:nvPicPr>
        <p:blipFill>
          <a:blip r:embed="rId2" cstate="print">
            <a:extLst>
              <a:ext uri="{28A0092B-C50C-407E-A947-70E740481C1C}">
                <a14:useLocalDpi xmlns="" xmlns:a14="http://schemas.microsoft.com/office/drawing/2010/main" val="0"/>
              </a:ext>
            </a:extLst>
          </a:blip>
          <a:srcRect l="3226"/>
          <a:stretch>
            <a:fillRect/>
          </a:stretch>
        </p:blipFill>
        <p:spPr bwMode="auto">
          <a:xfrm>
            <a:off x="0" y="0"/>
            <a:ext cx="9144000" cy="6862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bwMode="auto">
          <a:xfrm>
            <a:off x="419100" y="6553200"/>
            <a:ext cx="5596085"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20000"/>
              </a:spcBef>
              <a:spcAft>
                <a:spcPct val="0"/>
              </a:spcAft>
              <a:buClr>
                <a:srgbClr val="000000"/>
              </a:buClr>
              <a:defRPr/>
            </a:pPr>
            <a:r>
              <a:rPr lang="en-US" altLang="en-US" sz="900" dirty="0" smtClean="0">
                <a:solidFill>
                  <a:srgbClr val="000000"/>
                </a:solidFill>
                <a:latin typeface="Arial" charset="0"/>
              </a:rPr>
              <a:t>A </a:t>
            </a:r>
            <a:r>
              <a:rPr lang="en-US" altLang="en-US" sz="900" dirty="0" smtClean="0">
                <a:solidFill>
                  <a:srgbClr val="000000"/>
                </a:solidFill>
                <a:latin typeface="Arial" charset="0"/>
              </a:rPr>
              <a:t>© 2014 </a:t>
            </a:r>
            <a:r>
              <a:rPr lang="en-US" altLang="en-US" sz="900" dirty="0" smtClean="0">
                <a:solidFill>
                  <a:srgbClr val="000000"/>
                </a:solidFill>
                <a:latin typeface="Arial" charset="0"/>
              </a:rPr>
              <a:t>B. </a:t>
            </a:r>
            <a:r>
              <a:rPr lang="en-US" altLang="en-US" sz="900" dirty="0" smtClean="0">
                <a:solidFill>
                  <a:srgbClr val="000000"/>
                </a:solidFill>
                <a:latin typeface="Arial" charset="0"/>
              </a:rPr>
              <a:t>Accenture, its logo, and Accenture High Performance Delivered are trademarks of Accenture.</a:t>
            </a:r>
          </a:p>
        </p:txBody>
      </p:sp>
      <p:pic>
        <p:nvPicPr>
          <p:cNvPr id="6" name="Picture 6" descr="ATS_2x_black"/>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04825" y="2449513"/>
            <a:ext cx="4248150" cy="1477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 descr="A4_Code_2 [Converted])pool blue"/>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3425825"/>
            <a:ext cx="9140825" cy="3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7395" name="Rectangle 3"/>
          <p:cNvSpPr>
            <a:spLocks noGrp="1" noChangeArrowheads="1"/>
          </p:cNvSpPr>
          <p:nvPr>
            <p:ph type="ctrTitle" sz="quarter"/>
          </p:nvPr>
        </p:nvSpPr>
        <p:spPr bwMode="white">
          <a:xfrm>
            <a:off x="2057400" y="381000"/>
            <a:ext cx="6553200" cy="914400"/>
          </a:xfrm>
          <a:extLst>
            <a:ext uri="{909E8E84-426E-40DD-AFC4-6F175D3DCCD1}">
              <a14:hiddenFill xmlns="" xmlns:a14="http://schemas.microsoft.com/office/drawing/2010/main">
                <a:solidFill>
                  <a:schemeClr val="accent1"/>
                </a:solidFill>
              </a14:hiddenFill>
            </a:ext>
          </a:extLst>
        </p:spPr>
        <p:txBody>
          <a:bodyPr anchor="t"/>
          <a:lstStyle>
            <a:lvl1pPr>
              <a:lnSpc>
                <a:spcPct val="90000"/>
              </a:lnSpc>
              <a:defRPr b="0">
                <a:solidFill>
                  <a:schemeClr val="accent2"/>
                </a:solidFill>
              </a:defRPr>
            </a:lvl1pPr>
          </a:lstStyle>
          <a:p>
            <a:pPr lvl="0"/>
            <a:r>
              <a:rPr lang="en-US" altLang="en-US" noProof="0" smtClean="0"/>
              <a:t>/ click to add course name /</a:t>
            </a:r>
          </a:p>
        </p:txBody>
      </p:sp>
      <p:sp>
        <p:nvSpPr>
          <p:cNvPr id="187396" name="Rectangle 4"/>
          <p:cNvSpPr>
            <a:spLocks noGrp="1" noChangeArrowheads="1"/>
          </p:cNvSpPr>
          <p:nvPr>
            <p:ph type="subTitle" sz="quarter" idx="1"/>
          </p:nvPr>
        </p:nvSpPr>
        <p:spPr bwMode="white">
          <a:xfrm>
            <a:off x="2057400" y="1371600"/>
            <a:ext cx="6562725" cy="863600"/>
          </a:xfrm>
        </p:spPr>
        <p:txBody>
          <a:bodyPr/>
          <a:lstStyle>
            <a:lvl1pPr marL="0" indent="0">
              <a:lnSpc>
                <a:spcPct val="90000"/>
              </a:lnSpc>
              <a:spcBef>
                <a:spcPct val="0"/>
              </a:spcBef>
              <a:buFontTx/>
              <a:buNone/>
              <a:defRPr sz="2000">
                <a:solidFill>
                  <a:srgbClr val="003300"/>
                </a:solidFill>
              </a:defRPr>
            </a:lvl1pPr>
          </a:lstStyle>
          <a:p>
            <a:pPr lvl="0"/>
            <a:r>
              <a:rPr lang="en-US" altLang="en-US" noProof="0" smtClean="0"/>
              <a:t>Click to add module number and name</a:t>
            </a:r>
          </a:p>
        </p:txBody>
      </p:sp>
    </p:spTree>
    <p:extLst>
      <p:ext uri="{BB962C8B-B14F-4D97-AF65-F5344CB8AC3E}">
        <p14:creationId xmlns="" xmlns:p14="http://schemas.microsoft.com/office/powerpoint/2010/main" val="324751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5F4ADEC1-F2C6-466D-B8A7-918AA4B4A3D6}" type="slidenum">
              <a:rPr lang="en-US" altLang="en-US"/>
              <a:pPr>
                <a:defRPr/>
              </a:pPr>
              <a:t>‹#›</a:t>
            </a:fld>
            <a:endParaRPr lang="en-US" altLang="en-US" dirty="0"/>
          </a:p>
        </p:txBody>
      </p:sp>
    </p:spTree>
    <p:extLst>
      <p:ext uri="{BB962C8B-B14F-4D97-AF65-F5344CB8AC3E}">
        <p14:creationId xmlns="" xmlns:p14="http://schemas.microsoft.com/office/powerpoint/2010/main" val="2112435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5575" y="196850"/>
            <a:ext cx="2114550" cy="643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1925" y="196850"/>
            <a:ext cx="6191250" cy="643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16B2EB27-6CD0-4DD4-8A34-FF612F636612}" type="slidenum">
              <a:rPr lang="en-US" altLang="en-US"/>
              <a:pPr>
                <a:defRPr/>
              </a:pPr>
              <a:t>‹#›</a:t>
            </a:fld>
            <a:endParaRPr lang="en-US" altLang="en-US" dirty="0"/>
          </a:p>
        </p:txBody>
      </p:sp>
    </p:spTree>
    <p:extLst>
      <p:ext uri="{BB962C8B-B14F-4D97-AF65-F5344CB8AC3E}">
        <p14:creationId xmlns="" xmlns:p14="http://schemas.microsoft.com/office/powerpoint/2010/main" val="2958390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6850"/>
            <a:ext cx="8153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19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F53BD07D-5DF5-4523-BBC2-0DC53CB42166}" type="slidenum">
              <a:rPr lang="en-US" altLang="en-US"/>
              <a:pPr>
                <a:defRPr/>
              </a:pPr>
              <a:t>‹#›</a:t>
            </a:fld>
            <a:endParaRPr lang="en-US" altLang="en-US" dirty="0"/>
          </a:p>
        </p:txBody>
      </p:sp>
    </p:spTree>
    <p:extLst>
      <p:ext uri="{BB962C8B-B14F-4D97-AF65-F5344CB8AC3E}">
        <p14:creationId xmlns="" xmlns:p14="http://schemas.microsoft.com/office/powerpoint/2010/main" val="3354185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 descr="14 laptopgirlside"/>
          <p:cNvPicPr>
            <a:picLocks noChangeAspect="1" noChangeArrowheads="1"/>
          </p:cNvPicPr>
          <p:nvPr/>
        </p:nvPicPr>
        <p:blipFill>
          <a:blip r:embed="rId2" cstate="print">
            <a:extLst>
              <a:ext uri="{28A0092B-C50C-407E-A947-70E740481C1C}">
                <a14:useLocalDpi xmlns="" xmlns:a14="http://schemas.microsoft.com/office/drawing/2010/main" val="0"/>
              </a:ext>
            </a:extLst>
          </a:blip>
          <a:srcRect l="3226"/>
          <a:stretch>
            <a:fillRect/>
          </a:stretch>
        </p:blipFill>
        <p:spPr bwMode="auto">
          <a:xfrm>
            <a:off x="0" y="0"/>
            <a:ext cx="9144000" cy="6862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bwMode="auto">
          <a:xfrm>
            <a:off x="419100" y="6553200"/>
            <a:ext cx="5596085"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20000"/>
              </a:spcBef>
              <a:spcAft>
                <a:spcPct val="0"/>
              </a:spcAft>
              <a:buClr>
                <a:srgbClr val="000000"/>
              </a:buClr>
              <a:defRPr/>
            </a:pPr>
            <a:r>
              <a:rPr lang="en-US" altLang="en-US" sz="900" dirty="0" smtClean="0">
                <a:solidFill>
                  <a:srgbClr val="000000"/>
                </a:solidFill>
                <a:latin typeface="Arial" charset="0"/>
              </a:rPr>
              <a:t>A </a:t>
            </a:r>
            <a:r>
              <a:rPr lang="en-US" altLang="en-US" sz="900" dirty="0" smtClean="0">
                <a:solidFill>
                  <a:srgbClr val="000000"/>
                </a:solidFill>
                <a:latin typeface="Arial" charset="0"/>
              </a:rPr>
              <a:t>© 2014</a:t>
            </a:r>
            <a:r>
              <a:rPr lang="en-US" altLang="en-US" sz="900" baseline="0" dirty="0" smtClean="0">
                <a:solidFill>
                  <a:srgbClr val="000000"/>
                </a:solidFill>
                <a:latin typeface="Arial" charset="0"/>
              </a:rPr>
              <a:t> </a:t>
            </a:r>
            <a:r>
              <a:rPr lang="en-US" altLang="en-US" sz="900" dirty="0" smtClean="0">
                <a:solidFill>
                  <a:srgbClr val="000000"/>
                </a:solidFill>
                <a:latin typeface="Arial" charset="0"/>
              </a:rPr>
              <a:t>B. </a:t>
            </a:r>
            <a:r>
              <a:rPr lang="en-US" altLang="en-US" sz="900" dirty="0" smtClean="0">
                <a:solidFill>
                  <a:srgbClr val="000000"/>
                </a:solidFill>
                <a:latin typeface="Arial" charset="0"/>
              </a:rPr>
              <a:t>Accenture, its logo, and Accenture High Performance Delivered are trademarks of Accenture.</a:t>
            </a:r>
          </a:p>
        </p:txBody>
      </p:sp>
      <p:pic>
        <p:nvPicPr>
          <p:cNvPr id="6" name="Picture 6" descr="ATS_2x_black"/>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04825" y="2449513"/>
            <a:ext cx="4248150" cy="1477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 descr="A4_Code_2 [Converted])pool blue"/>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3425825"/>
            <a:ext cx="9140825" cy="3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7395" name="Rectangle 3"/>
          <p:cNvSpPr>
            <a:spLocks noGrp="1" noChangeArrowheads="1"/>
          </p:cNvSpPr>
          <p:nvPr>
            <p:ph type="ctrTitle" sz="quarter"/>
          </p:nvPr>
        </p:nvSpPr>
        <p:spPr bwMode="white">
          <a:xfrm>
            <a:off x="2057400" y="381000"/>
            <a:ext cx="6553200" cy="914400"/>
          </a:xfrm>
          <a:extLst>
            <a:ext uri="{909E8E84-426E-40DD-AFC4-6F175D3DCCD1}">
              <a14:hiddenFill xmlns="" xmlns:a14="http://schemas.microsoft.com/office/drawing/2010/main">
                <a:solidFill>
                  <a:schemeClr val="accent1"/>
                </a:solidFill>
              </a14:hiddenFill>
            </a:ext>
          </a:extLst>
        </p:spPr>
        <p:txBody>
          <a:bodyPr anchor="t"/>
          <a:lstStyle>
            <a:lvl1pPr>
              <a:lnSpc>
                <a:spcPct val="90000"/>
              </a:lnSpc>
              <a:defRPr b="0">
                <a:solidFill>
                  <a:schemeClr val="accent2"/>
                </a:solidFill>
              </a:defRPr>
            </a:lvl1pPr>
          </a:lstStyle>
          <a:p>
            <a:pPr lvl="0"/>
            <a:r>
              <a:rPr lang="en-US" altLang="en-US" noProof="0" smtClean="0"/>
              <a:t>/ click to add course name /</a:t>
            </a:r>
          </a:p>
        </p:txBody>
      </p:sp>
      <p:sp>
        <p:nvSpPr>
          <p:cNvPr id="187396" name="Rectangle 4"/>
          <p:cNvSpPr>
            <a:spLocks noGrp="1" noChangeArrowheads="1"/>
          </p:cNvSpPr>
          <p:nvPr>
            <p:ph type="subTitle" sz="quarter" idx="1"/>
          </p:nvPr>
        </p:nvSpPr>
        <p:spPr bwMode="white">
          <a:xfrm>
            <a:off x="2057400" y="1371600"/>
            <a:ext cx="6562725" cy="863600"/>
          </a:xfrm>
        </p:spPr>
        <p:txBody>
          <a:bodyPr/>
          <a:lstStyle>
            <a:lvl1pPr marL="0" indent="0">
              <a:lnSpc>
                <a:spcPct val="90000"/>
              </a:lnSpc>
              <a:spcBef>
                <a:spcPct val="0"/>
              </a:spcBef>
              <a:buFontTx/>
              <a:buNone/>
              <a:defRPr sz="2000">
                <a:solidFill>
                  <a:srgbClr val="003300"/>
                </a:solidFill>
              </a:defRPr>
            </a:lvl1pPr>
          </a:lstStyle>
          <a:p>
            <a:pPr lvl="0"/>
            <a:r>
              <a:rPr lang="en-US" altLang="en-US" noProof="0" smtClean="0"/>
              <a:t>Click to add module number and name</a:t>
            </a:r>
          </a:p>
        </p:txBody>
      </p:sp>
    </p:spTree>
    <p:extLst>
      <p:ext uri="{BB962C8B-B14F-4D97-AF65-F5344CB8AC3E}">
        <p14:creationId xmlns="" xmlns:p14="http://schemas.microsoft.com/office/powerpoint/2010/main" val="3973635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3CDBBDE3-7701-427B-B3DF-B9364CB0369A}" type="slidenum">
              <a:rPr lang="en-US" altLang="en-US"/>
              <a:pPr>
                <a:defRPr/>
              </a:pPr>
              <a:t>‹#›</a:t>
            </a:fld>
            <a:endParaRPr lang="en-US" altLang="en-US" dirty="0"/>
          </a:p>
        </p:txBody>
      </p:sp>
    </p:spTree>
    <p:extLst>
      <p:ext uri="{BB962C8B-B14F-4D97-AF65-F5344CB8AC3E}">
        <p14:creationId xmlns="" xmlns:p14="http://schemas.microsoft.com/office/powerpoint/2010/main" val="2194022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997D9160-F574-4062-BD8E-69C6A8C22CAC}" type="slidenum">
              <a:rPr lang="en-US" altLang="en-US"/>
              <a:pPr>
                <a:defRPr/>
              </a:pPr>
              <a:t>‹#›</a:t>
            </a:fld>
            <a:endParaRPr lang="en-US" altLang="en-US" dirty="0"/>
          </a:p>
        </p:txBody>
      </p:sp>
    </p:spTree>
    <p:extLst>
      <p:ext uri="{BB962C8B-B14F-4D97-AF65-F5344CB8AC3E}">
        <p14:creationId xmlns="" xmlns:p14="http://schemas.microsoft.com/office/powerpoint/2010/main" val="2135147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9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F21F192C-AC97-452D-AD63-0945192A8619}" type="slidenum">
              <a:rPr lang="en-US" altLang="en-US"/>
              <a:pPr>
                <a:defRPr/>
              </a:pPr>
              <a:t>‹#›</a:t>
            </a:fld>
            <a:endParaRPr lang="en-US" altLang="en-US" dirty="0"/>
          </a:p>
        </p:txBody>
      </p:sp>
    </p:spTree>
    <p:extLst>
      <p:ext uri="{BB962C8B-B14F-4D97-AF65-F5344CB8AC3E}">
        <p14:creationId xmlns="" xmlns:p14="http://schemas.microsoft.com/office/powerpoint/2010/main" val="191958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F2ED3B37-3AFF-499F-B063-901C0D832E53}" type="slidenum">
              <a:rPr lang="en-US" altLang="en-US"/>
              <a:pPr>
                <a:defRPr/>
              </a:pPr>
              <a:t>‹#›</a:t>
            </a:fld>
            <a:endParaRPr lang="en-US" altLang="en-US" dirty="0"/>
          </a:p>
        </p:txBody>
      </p:sp>
    </p:spTree>
    <p:extLst>
      <p:ext uri="{BB962C8B-B14F-4D97-AF65-F5344CB8AC3E}">
        <p14:creationId xmlns="" xmlns:p14="http://schemas.microsoft.com/office/powerpoint/2010/main" val="4773579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9E4F325A-C7D6-44FD-B452-FE206BB5B4AC}" type="slidenum">
              <a:rPr lang="en-US" altLang="en-US"/>
              <a:pPr>
                <a:defRPr/>
              </a:pPr>
              <a:t>‹#›</a:t>
            </a:fld>
            <a:endParaRPr lang="en-US" altLang="en-US" dirty="0"/>
          </a:p>
        </p:txBody>
      </p:sp>
    </p:spTree>
    <p:extLst>
      <p:ext uri="{BB962C8B-B14F-4D97-AF65-F5344CB8AC3E}">
        <p14:creationId xmlns="" xmlns:p14="http://schemas.microsoft.com/office/powerpoint/2010/main" val="2168119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A549548B-EC7E-476E-9D84-3A4643D39EDC}" type="slidenum">
              <a:rPr lang="en-US" altLang="en-US"/>
              <a:pPr>
                <a:defRPr/>
              </a:pPr>
              <a:t>‹#›</a:t>
            </a:fld>
            <a:endParaRPr lang="en-US" altLang="en-US" dirty="0"/>
          </a:p>
        </p:txBody>
      </p:sp>
    </p:spTree>
    <p:extLst>
      <p:ext uri="{BB962C8B-B14F-4D97-AF65-F5344CB8AC3E}">
        <p14:creationId xmlns="" xmlns:p14="http://schemas.microsoft.com/office/powerpoint/2010/main" val="64907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3CDBBDE3-7701-427B-B3DF-B9364CB0369A}" type="slidenum">
              <a:rPr lang="en-US" altLang="en-US"/>
              <a:pPr>
                <a:defRPr/>
              </a:pPr>
              <a:t>‹#›</a:t>
            </a:fld>
            <a:endParaRPr lang="en-US" altLang="en-US" dirty="0"/>
          </a:p>
        </p:txBody>
      </p:sp>
    </p:spTree>
    <p:extLst>
      <p:ext uri="{BB962C8B-B14F-4D97-AF65-F5344CB8AC3E}">
        <p14:creationId xmlns="" xmlns:p14="http://schemas.microsoft.com/office/powerpoint/2010/main" val="1090477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697C5B95-06A7-4C46-ABF7-217965C7EBEF}" type="slidenum">
              <a:rPr lang="en-US" altLang="en-US"/>
              <a:pPr>
                <a:defRPr/>
              </a:pPr>
              <a:t>‹#›</a:t>
            </a:fld>
            <a:endParaRPr lang="en-US" altLang="en-US" dirty="0"/>
          </a:p>
        </p:txBody>
      </p:sp>
    </p:spTree>
    <p:extLst>
      <p:ext uri="{BB962C8B-B14F-4D97-AF65-F5344CB8AC3E}">
        <p14:creationId xmlns="" xmlns:p14="http://schemas.microsoft.com/office/powerpoint/2010/main" val="4252366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BA79DC81-41E6-4329-BA03-AC2C3160ACDE}" type="slidenum">
              <a:rPr lang="en-US" altLang="en-US"/>
              <a:pPr>
                <a:defRPr/>
              </a:pPr>
              <a:t>‹#›</a:t>
            </a:fld>
            <a:endParaRPr lang="en-US" altLang="en-US" dirty="0"/>
          </a:p>
        </p:txBody>
      </p:sp>
    </p:spTree>
    <p:extLst>
      <p:ext uri="{BB962C8B-B14F-4D97-AF65-F5344CB8AC3E}">
        <p14:creationId xmlns="" xmlns:p14="http://schemas.microsoft.com/office/powerpoint/2010/main" val="3200192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5F4ADEC1-F2C6-466D-B8A7-918AA4B4A3D6}" type="slidenum">
              <a:rPr lang="en-US" altLang="en-US"/>
              <a:pPr>
                <a:defRPr/>
              </a:pPr>
              <a:t>‹#›</a:t>
            </a:fld>
            <a:endParaRPr lang="en-US" altLang="en-US" dirty="0"/>
          </a:p>
        </p:txBody>
      </p:sp>
    </p:spTree>
    <p:extLst>
      <p:ext uri="{BB962C8B-B14F-4D97-AF65-F5344CB8AC3E}">
        <p14:creationId xmlns="" xmlns:p14="http://schemas.microsoft.com/office/powerpoint/2010/main" val="527954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5575" y="196850"/>
            <a:ext cx="2114550" cy="643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1925" y="196850"/>
            <a:ext cx="6191250" cy="643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16B2EB27-6CD0-4DD4-8A34-FF612F636612}" type="slidenum">
              <a:rPr lang="en-US" altLang="en-US"/>
              <a:pPr>
                <a:defRPr/>
              </a:pPr>
              <a:t>‹#›</a:t>
            </a:fld>
            <a:endParaRPr lang="en-US" altLang="en-US" dirty="0"/>
          </a:p>
        </p:txBody>
      </p:sp>
    </p:spTree>
    <p:extLst>
      <p:ext uri="{BB962C8B-B14F-4D97-AF65-F5344CB8AC3E}">
        <p14:creationId xmlns="" xmlns:p14="http://schemas.microsoft.com/office/powerpoint/2010/main" val="3222783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6850"/>
            <a:ext cx="8153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19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F53BD07D-5DF5-4523-BBC2-0DC53CB42166}" type="slidenum">
              <a:rPr lang="en-US" altLang="en-US"/>
              <a:pPr>
                <a:defRPr/>
              </a:pPr>
              <a:t>‹#›</a:t>
            </a:fld>
            <a:endParaRPr lang="en-US" altLang="en-US" dirty="0"/>
          </a:p>
        </p:txBody>
      </p:sp>
    </p:spTree>
    <p:extLst>
      <p:ext uri="{BB962C8B-B14F-4D97-AF65-F5344CB8AC3E}">
        <p14:creationId xmlns="" xmlns:p14="http://schemas.microsoft.com/office/powerpoint/2010/main" val="157726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997D9160-F574-4062-BD8E-69C6A8C22CAC}" type="slidenum">
              <a:rPr lang="en-US" altLang="en-US"/>
              <a:pPr>
                <a:defRPr/>
              </a:pPr>
              <a:t>‹#›</a:t>
            </a:fld>
            <a:endParaRPr lang="en-US" altLang="en-US" dirty="0"/>
          </a:p>
        </p:txBody>
      </p:sp>
    </p:spTree>
    <p:extLst>
      <p:ext uri="{BB962C8B-B14F-4D97-AF65-F5344CB8AC3E}">
        <p14:creationId xmlns="" xmlns:p14="http://schemas.microsoft.com/office/powerpoint/2010/main" val="4149431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9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F21F192C-AC97-452D-AD63-0945192A8619}" type="slidenum">
              <a:rPr lang="en-US" altLang="en-US"/>
              <a:pPr>
                <a:defRPr/>
              </a:pPr>
              <a:t>‹#›</a:t>
            </a:fld>
            <a:endParaRPr lang="en-US" altLang="en-US" dirty="0"/>
          </a:p>
        </p:txBody>
      </p:sp>
    </p:spTree>
    <p:extLst>
      <p:ext uri="{BB962C8B-B14F-4D97-AF65-F5344CB8AC3E}">
        <p14:creationId xmlns="" xmlns:p14="http://schemas.microsoft.com/office/powerpoint/2010/main" val="2253441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F2ED3B37-3AFF-499F-B063-901C0D832E53}" type="slidenum">
              <a:rPr lang="en-US" altLang="en-US"/>
              <a:pPr>
                <a:defRPr/>
              </a:pPr>
              <a:t>‹#›</a:t>
            </a:fld>
            <a:endParaRPr lang="en-US" altLang="en-US" dirty="0"/>
          </a:p>
        </p:txBody>
      </p:sp>
    </p:spTree>
    <p:extLst>
      <p:ext uri="{BB962C8B-B14F-4D97-AF65-F5344CB8AC3E}">
        <p14:creationId xmlns="" xmlns:p14="http://schemas.microsoft.com/office/powerpoint/2010/main" val="126221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9E4F325A-C7D6-44FD-B452-FE206BB5B4AC}" type="slidenum">
              <a:rPr lang="en-US" altLang="en-US"/>
              <a:pPr>
                <a:defRPr/>
              </a:pPr>
              <a:t>‹#›</a:t>
            </a:fld>
            <a:endParaRPr lang="en-US" altLang="en-US" dirty="0"/>
          </a:p>
        </p:txBody>
      </p:sp>
    </p:spTree>
    <p:extLst>
      <p:ext uri="{BB962C8B-B14F-4D97-AF65-F5344CB8AC3E}">
        <p14:creationId xmlns="" xmlns:p14="http://schemas.microsoft.com/office/powerpoint/2010/main" val="248430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A549548B-EC7E-476E-9D84-3A4643D39EDC}" type="slidenum">
              <a:rPr lang="en-US" altLang="en-US"/>
              <a:pPr>
                <a:defRPr/>
              </a:pPr>
              <a:t>‹#›</a:t>
            </a:fld>
            <a:endParaRPr lang="en-US" altLang="en-US" dirty="0"/>
          </a:p>
        </p:txBody>
      </p:sp>
    </p:spTree>
    <p:extLst>
      <p:ext uri="{BB962C8B-B14F-4D97-AF65-F5344CB8AC3E}">
        <p14:creationId xmlns="" xmlns:p14="http://schemas.microsoft.com/office/powerpoint/2010/main" val="2460365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697C5B95-06A7-4C46-ABF7-217965C7EBEF}" type="slidenum">
              <a:rPr lang="en-US" altLang="en-US"/>
              <a:pPr>
                <a:defRPr/>
              </a:pPr>
              <a:t>‹#›</a:t>
            </a:fld>
            <a:endParaRPr lang="en-US" altLang="en-US" dirty="0"/>
          </a:p>
        </p:txBody>
      </p:sp>
    </p:spTree>
    <p:extLst>
      <p:ext uri="{BB962C8B-B14F-4D97-AF65-F5344CB8AC3E}">
        <p14:creationId xmlns="" xmlns:p14="http://schemas.microsoft.com/office/powerpoint/2010/main" val="3295335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endParaRPr lang="en-US" altLang="en-US" dirty="0"/>
          </a:p>
          <a:p>
            <a:pPr>
              <a:defRPr/>
            </a:pPr>
            <a:fld id="{BA79DC81-41E6-4329-BA03-AC2C3160ACDE}" type="slidenum">
              <a:rPr lang="en-US" altLang="en-US"/>
              <a:pPr>
                <a:defRPr/>
              </a:pPr>
              <a:t>‹#›</a:t>
            </a:fld>
            <a:endParaRPr lang="en-US" altLang="en-US" dirty="0"/>
          </a:p>
        </p:txBody>
      </p:sp>
    </p:spTree>
    <p:extLst>
      <p:ext uri="{BB962C8B-B14F-4D97-AF65-F5344CB8AC3E}">
        <p14:creationId xmlns="" xmlns:p14="http://schemas.microsoft.com/office/powerpoint/2010/main" val="220077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96850"/>
            <a:ext cx="8153400" cy="914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1925" y="1295400"/>
            <a:ext cx="8458200" cy="533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6372" name="Rectangle 4"/>
          <p:cNvSpPr>
            <a:spLocks noGrp="1" noChangeArrowheads="1"/>
          </p:cNvSpPr>
          <p:nvPr>
            <p:ph type="sldNum" sz="quarter" idx="4"/>
          </p:nvPr>
        </p:nvSpPr>
        <p:spPr bwMode="auto">
          <a:xfrm>
            <a:off x="6934200" y="638175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FontTx/>
              <a:buNone/>
              <a:defRPr sz="1000">
                <a:solidFill>
                  <a:srgbClr val="000000"/>
                </a:solidFill>
                <a:latin typeface="Arial" charset="0"/>
              </a:defRPr>
            </a:lvl1pPr>
          </a:lstStyle>
          <a:p>
            <a:pPr eaLnBrk="0" fontAlgn="base" hangingPunct="0">
              <a:spcAft>
                <a:spcPct val="0"/>
              </a:spcAft>
              <a:defRPr/>
            </a:pPr>
            <a:endParaRPr lang="en-US" altLang="en-US" dirty="0"/>
          </a:p>
          <a:p>
            <a:pPr eaLnBrk="0" fontAlgn="base" hangingPunct="0">
              <a:spcAft>
                <a:spcPct val="0"/>
              </a:spcAft>
              <a:defRPr/>
            </a:pPr>
            <a:fld id="{EDD48CAC-18E4-435F-ADC7-A31661174166}" type="slidenum">
              <a:rPr lang="en-US" altLang="en-US"/>
              <a:pPr eaLnBrk="0" fontAlgn="base" hangingPunct="0">
                <a:spcAft>
                  <a:spcPct val="0"/>
                </a:spcAft>
                <a:defRPr/>
              </a:pPr>
              <a:t>‹#›</a:t>
            </a:fld>
            <a:endParaRPr lang="en-US" altLang="en-US" dirty="0"/>
          </a:p>
        </p:txBody>
      </p:sp>
      <p:sp>
        <p:nvSpPr>
          <p:cNvPr id="186373" name="Rectangle 5"/>
          <p:cNvSpPr>
            <a:spLocks noChangeArrowheads="1"/>
          </p:cNvSpPr>
          <p:nvPr/>
        </p:nvSpPr>
        <p:spPr bwMode="auto">
          <a:xfrm>
            <a:off x="466725" y="6553200"/>
            <a:ext cx="838372"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20000"/>
              </a:spcBef>
              <a:spcAft>
                <a:spcPct val="0"/>
              </a:spcAft>
              <a:buClr>
                <a:srgbClr val="000000"/>
              </a:buClr>
              <a:defRPr/>
            </a:pPr>
            <a:r>
              <a:rPr lang="en-US" altLang="en-US" sz="900" dirty="0" smtClean="0">
                <a:solidFill>
                  <a:srgbClr val="000000"/>
                </a:solidFill>
                <a:latin typeface="Arial" charset="0"/>
              </a:rPr>
              <a:t>A </a:t>
            </a:r>
            <a:r>
              <a:rPr lang="en-US" altLang="en-US" sz="900" dirty="0" smtClean="0">
                <a:solidFill>
                  <a:srgbClr val="000000"/>
                </a:solidFill>
                <a:latin typeface="Arial" charset="0"/>
              </a:rPr>
              <a:t>© 2014 </a:t>
            </a:r>
            <a:r>
              <a:rPr lang="en-US" altLang="en-US" sz="900" dirty="0" smtClean="0">
                <a:solidFill>
                  <a:srgbClr val="000000"/>
                </a:solidFill>
                <a:latin typeface="Arial" charset="0"/>
              </a:rPr>
              <a:t>B. </a:t>
            </a:r>
            <a:endParaRPr lang="en-US" altLang="en-US" sz="900" dirty="0" smtClean="0">
              <a:solidFill>
                <a:srgbClr val="000000"/>
              </a:solidFill>
              <a:latin typeface="Arial" charset="0"/>
            </a:endParaRPr>
          </a:p>
        </p:txBody>
      </p:sp>
      <p:pic>
        <p:nvPicPr>
          <p:cNvPr id="1030" name="Picture 6" descr="A4_Code_2 [Converted])pool blue"/>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0" y="1139825"/>
            <a:ext cx="9140825" cy="3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92013832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rtl="0" eaLnBrk="0" fontAlgn="base" hangingPunct="0">
        <a:spcBef>
          <a:spcPct val="0"/>
        </a:spcBef>
        <a:spcAft>
          <a:spcPct val="0"/>
        </a:spcAft>
        <a:defRPr sz="3200" b="1">
          <a:solidFill>
            <a:srgbClr val="FF6600"/>
          </a:solidFill>
          <a:latin typeface="+mj-lt"/>
          <a:ea typeface="+mj-ea"/>
          <a:cs typeface="+mj-cs"/>
        </a:defRPr>
      </a:lvl1pPr>
      <a:lvl2pPr algn="l" rtl="0" eaLnBrk="0" fontAlgn="base" hangingPunct="0">
        <a:spcBef>
          <a:spcPct val="0"/>
        </a:spcBef>
        <a:spcAft>
          <a:spcPct val="0"/>
        </a:spcAft>
        <a:defRPr sz="3200" b="1">
          <a:solidFill>
            <a:srgbClr val="FF6600"/>
          </a:solidFill>
          <a:latin typeface="Arial" charset="0"/>
        </a:defRPr>
      </a:lvl2pPr>
      <a:lvl3pPr algn="l" rtl="0" eaLnBrk="0" fontAlgn="base" hangingPunct="0">
        <a:spcBef>
          <a:spcPct val="0"/>
        </a:spcBef>
        <a:spcAft>
          <a:spcPct val="0"/>
        </a:spcAft>
        <a:defRPr sz="3200" b="1">
          <a:solidFill>
            <a:srgbClr val="FF6600"/>
          </a:solidFill>
          <a:latin typeface="Arial" charset="0"/>
        </a:defRPr>
      </a:lvl3pPr>
      <a:lvl4pPr algn="l" rtl="0" eaLnBrk="0" fontAlgn="base" hangingPunct="0">
        <a:spcBef>
          <a:spcPct val="0"/>
        </a:spcBef>
        <a:spcAft>
          <a:spcPct val="0"/>
        </a:spcAft>
        <a:defRPr sz="3200" b="1">
          <a:solidFill>
            <a:srgbClr val="FF6600"/>
          </a:solidFill>
          <a:latin typeface="Arial" charset="0"/>
        </a:defRPr>
      </a:lvl4pPr>
      <a:lvl5pPr algn="l" rtl="0" eaLnBrk="0" fontAlgn="base" hangingPunct="0">
        <a:spcBef>
          <a:spcPct val="0"/>
        </a:spcBef>
        <a:spcAft>
          <a:spcPct val="0"/>
        </a:spcAft>
        <a:defRPr sz="3200" b="1">
          <a:solidFill>
            <a:srgbClr val="FF6600"/>
          </a:solidFill>
          <a:latin typeface="Arial" charset="0"/>
        </a:defRPr>
      </a:lvl5pPr>
      <a:lvl6pPr marL="457200" algn="l" rtl="0" eaLnBrk="0" fontAlgn="base" hangingPunct="0">
        <a:spcBef>
          <a:spcPct val="0"/>
        </a:spcBef>
        <a:spcAft>
          <a:spcPct val="0"/>
        </a:spcAft>
        <a:defRPr sz="3200" b="1">
          <a:solidFill>
            <a:srgbClr val="FF6600"/>
          </a:solidFill>
          <a:latin typeface="Arial" charset="0"/>
        </a:defRPr>
      </a:lvl6pPr>
      <a:lvl7pPr marL="914400" algn="l" rtl="0" eaLnBrk="0" fontAlgn="base" hangingPunct="0">
        <a:spcBef>
          <a:spcPct val="0"/>
        </a:spcBef>
        <a:spcAft>
          <a:spcPct val="0"/>
        </a:spcAft>
        <a:defRPr sz="3200" b="1">
          <a:solidFill>
            <a:srgbClr val="FF6600"/>
          </a:solidFill>
          <a:latin typeface="Arial" charset="0"/>
        </a:defRPr>
      </a:lvl7pPr>
      <a:lvl8pPr marL="1371600" algn="l" rtl="0" eaLnBrk="0" fontAlgn="base" hangingPunct="0">
        <a:spcBef>
          <a:spcPct val="0"/>
        </a:spcBef>
        <a:spcAft>
          <a:spcPct val="0"/>
        </a:spcAft>
        <a:defRPr sz="3200" b="1">
          <a:solidFill>
            <a:srgbClr val="FF6600"/>
          </a:solidFill>
          <a:latin typeface="Arial" charset="0"/>
        </a:defRPr>
      </a:lvl8pPr>
      <a:lvl9pPr marL="1828800" algn="l" rtl="0" eaLnBrk="0" fontAlgn="base" hangingPunct="0">
        <a:spcBef>
          <a:spcPct val="0"/>
        </a:spcBef>
        <a:spcAft>
          <a:spcPct val="0"/>
        </a:spcAft>
        <a:defRPr sz="3200" b="1">
          <a:solidFill>
            <a:srgbClr val="FF6600"/>
          </a:solidFill>
          <a:latin typeface="Arial" charset="0"/>
        </a:defRPr>
      </a:lvl9pPr>
    </p:titleStyle>
    <p:bodyStyle>
      <a:lvl1pPr marL="274638" indent="-274638" algn="l" rtl="0" eaLnBrk="0" fontAlgn="base" hangingPunct="0">
        <a:spcBef>
          <a:spcPct val="20000"/>
        </a:spcBef>
        <a:spcAft>
          <a:spcPct val="0"/>
        </a:spcAft>
        <a:buClr>
          <a:schemeClr val="tx1"/>
        </a:buClr>
        <a:buChar char="•"/>
        <a:defRPr sz="2200">
          <a:solidFill>
            <a:srgbClr val="000000"/>
          </a:solidFill>
          <a:latin typeface="+mn-lt"/>
          <a:ea typeface="+mn-ea"/>
          <a:cs typeface="+mn-cs"/>
        </a:defRPr>
      </a:lvl1pPr>
      <a:lvl2pPr marL="550863" indent="-274638" algn="l" rtl="0" eaLnBrk="0" fontAlgn="base" hangingPunct="0">
        <a:spcBef>
          <a:spcPct val="20000"/>
        </a:spcBef>
        <a:spcAft>
          <a:spcPct val="0"/>
        </a:spcAft>
        <a:buClr>
          <a:schemeClr val="tx1"/>
        </a:buClr>
        <a:buChar char="–"/>
        <a:defRPr sz="2000">
          <a:solidFill>
            <a:srgbClr val="000000"/>
          </a:solidFill>
          <a:latin typeface="+mn-lt"/>
        </a:defRPr>
      </a:lvl2pPr>
      <a:lvl3pPr marL="808038" indent="-255588" algn="l" rtl="0" eaLnBrk="0" fontAlgn="base" hangingPunct="0">
        <a:spcBef>
          <a:spcPct val="20000"/>
        </a:spcBef>
        <a:spcAft>
          <a:spcPct val="0"/>
        </a:spcAft>
        <a:buClr>
          <a:schemeClr val="tx1"/>
        </a:buClr>
        <a:buChar char="•"/>
        <a:defRPr>
          <a:solidFill>
            <a:srgbClr val="000000"/>
          </a:solidFill>
          <a:latin typeface="+mn-lt"/>
        </a:defRPr>
      </a:lvl3pPr>
      <a:lvl4pPr marL="1074738" indent="-265113" algn="l" rtl="0" eaLnBrk="0" fontAlgn="base" hangingPunct="0">
        <a:spcBef>
          <a:spcPct val="20000"/>
        </a:spcBef>
        <a:spcAft>
          <a:spcPct val="0"/>
        </a:spcAft>
        <a:buClr>
          <a:schemeClr val="tx1"/>
        </a:buClr>
        <a:buChar char="–"/>
        <a:defRPr sz="1600">
          <a:solidFill>
            <a:srgbClr val="000000"/>
          </a:solidFill>
          <a:latin typeface="+mn-lt"/>
        </a:defRPr>
      </a:lvl4pPr>
      <a:lvl5pPr marL="1358900" indent="-282575" algn="l" rtl="0" eaLnBrk="0" fontAlgn="base" hangingPunct="0">
        <a:spcBef>
          <a:spcPct val="20000"/>
        </a:spcBef>
        <a:spcAft>
          <a:spcPct val="0"/>
        </a:spcAft>
        <a:buClr>
          <a:schemeClr val="tx1"/>
        </a:buClr>
        <a:buChar char="•"/>
        <a:defRPr sz="1600">
          <a:solidFill>
            <a:srgbClr val="000000"/>
          </a:solidFill>
          <a:latin typeface="+mn-lt"/>
        </a:defRPr>
      </a:lvl5pPr>
      <a:lvl6pPr marL="1816100" indent="-282575" algn="l" rtl="0" eaLnBrk="0" fontAlgn="base" hangingPunct="0">
        <a:spcBef>
          <a:spcPct val="20000"/>
        </a:spcBef>
        <a:spcAft>
          <a:spcPct val="0"/>
        </a:spcAft>
        <a:buClr>
          <a:schemeClr val="tx1"/>
        </a:buClr>
        <a:buChar char="•"/>
        <a:defRPr sz="1600">
          <a:solidFill>
            <a:srgbClr val="000000"/>
          </a:solidFill>
          <a:latin typeface="+mn-lt"/>
        </a:defRPr>
      </a:lvl6pPr>
      <a:lvl7pPr marL="2273300" indent="-282575" algn="l" rtl="0" eaLnBrk="0" fontAlgn="base" hangingPunct="0">
        <a:spcBef>
          <a:spcPct val="20000"/>
        </a:spcBef>
        <a:spcAft>
          <a:spcPct val="0"/>
        </a:spcAft>
        <a:buClr>
          <a:schemeClr val="tx1"/>
        </a:buClr>
        <a:buChar char="•"/>
        <a:defRPr sz="1600">
          <a:solidFill>
            <a:srgbClr val="000000"/>
          </a:solidFill>
          <a:latin typeface="+mn-lt"/>
        </a:defRPr>
      </a:lvl7pPr>
      <a:lvl8pPr marL="2730500" indent="-282575" algn="l" rtl="0" eaLnBrk="0" fontAlgn="base" hangingPunct="0">
        <a:spcBef>
          <a:spcPct val="20000"/>
        </a:spcBef>
        <a:spcAft>
          <a:spcPct val="0"/>
        </a:spcAft>
        <a:buClr>
          <a:schemeClr val="tx1"/>
        </a:buClr>
        <a:buChar char="•"/>
        <a:defRPr sz="1600">
          <a:solidFill>
            <a:srgbClr val="000000"/>
          </a:solidFill>
          <a:latin typeface="+mn-lt"/>
        </a:defRPr>
      </a:lvl8pPr>
      <a:lvl9pPr marL="3187700" indent="-282575" algn="l" rtl="0" eaLnBrk="0" fontAlgn="base" hangingPunct="0">
        <a:spcBef>
          <a:spcPct val="20000"/>
        </a:spcBef>
        <a:spcAft>
          <a:spcPct val="0"/>
        </a:spcAft>
        <a:buClr>
          <a:schemeClr val="tx1"/>
        </a:buClr>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96850"/>
            <a:ext cx="8153400" cy="9144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1925" y="1295400"/>
            <a:ext cx="8458200" cy="533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6372" name="Rectangle 4"/>
          <p:cNvSpPr>
            <a:spLocks noGrp="1" noChangeArrowheads="1"/>
          </p:cNvSpPr>
          <p:nvPr>
            <p:ph type="sldNum" sz="quarter" idx="4"/>
          </p:nvPr>
        </p:nvSpPr>
        <p:spPr bwMode="auto">
          <a:xfrm>
            <a:off x="6934200" y="638175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FontTx/>
              <a:buNone/>
              <a:defRPr sz="1000">
                <a:solidFill>
                  <a:srgbClr val="000000"/>
                </a:solidFill>
                <a:latin typeface="Arial" charset="0"/>
              </a:defRPr>
            </a:lvl1pPr>
          </a:lstStyle>
          <a:p>
            <a:pPr eaLnBrk="0" fontAlgn="base" hangingPunct="0">
              <a:spcAft>
                <a:spcPct val="0"/>
              </a:spcAft>
              <a:defRPr/>
            </a:pPr>
            <a:endParaRPr lang="en-US" altLang="en-US" dirty="0"/>
          </a:p>
          <a:p>
            <a:pPr eaLnBrk="0" fontAlgn="base" hangingPunct="0">
              <a:spcAft>
                <a:spcPct val="0"/>
              </a:spcAft>
              <a:defRPr/>
            </a:pPr>
            <a:fld id="{EDD48CAC-18E4-435F-ADC7-A31661174166}" type="slidenum">
              <a:rPr lang="en-US" altLang="en-US"/>
              <a:pPr eaLnBrk="0" fontAlgn="base" hangingPunct="0">
                <a:spcAft>
                  <a:spcPct val="0"/>
                </a:spcAft>
                <a:defRPr/>
              </a:pPr>
              <a:t>‹#›</a:t>
            </a:fld>
            <a:endParaRPr lang="en-US" altLang="en-US" dirty="0"/>
          </a:p>
        </p:txBody>
      </p:sp>
      <p:sp>
        <p:nvSpPr>
          <p:cNvPr id="186373" name="Rectangle 5"/>
          <p:cNvSpPr>
            <a:spLocks noChangeArrowheads="1"/>
          </p:cNvSpPr>
          <p:nvPr/>
        </p:nvSpPr>
        <p:spPr bwMode="auto">
          <a:xfrm>
            <a:off x="466725" y="6553200"/>
            <a:ext cx="838372"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20000"/>
              </a:spcBef>
              <a:spcAft>
                <a:spcPct val="0"/>
              </a:spcAft>
              <a:buClr>
                <a:srgbClr val="000000"/>
              </a:buClr>
              <a:defRPr/>
            </a:pPr>
            <a:r>
              <a:rPr lang="en-US" altLang="en-US" sz="900" dirty="0" smtClean="0">
                <a:solidFill>
                  <a:srgbClr val="000000"/>
                </a:solidFill>
                <a:latin typeface="Arial" charset="0"/>
              </a:rPr>
              <a:t>A </a:t>
            </a:r>
            <a:r>
              <a:rPr lang="en-US" altLang="en-US" sz="900" dirty="0" smtClean="0">
                <a:solidFill>
                  <a:srgbClr val="000000"/>
                </a:solidFill>
                <a:latin typeface="Arial" charset="0"/>
              </a:rPr>
              <a:t>© 2014 </a:t>
            </a:r>
            <a:r>
              <a:rPr lang="en-US" altLang="en-US" sz="900" dirty="0" smtClean="0">
                <a:solidFill>
                  <a:srgbClr val="000000"/>
                </a:solidFill>
                <a:latin typeface="Arial" charset="0"/>
              </a:rPr>
              <a:t>B. </a:t>
            </a:r>
            <a:endParaRPr lang="en-US" altLang="en-US" sz="900" dirty="0" smtClean="0">
              <a:solidFill>
                <a:srgbClr val="000000"/>
              </a:solidFill>
              <a:latin typeface="Arial" charset="0"/>
            </a:endParaRPr>
          </a:p>
        </p:txBody>
      </p:sp>
      <p:pic>
        <p:nvPicPr>
          <p:cNvPr id="1030" name="Picture 6" descr="A4_Code_2 [Converted])pool blue"/>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0" y="1139825"/>
            <a:ext cx="9140825" cy="3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51341492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rtl="0" eaLnBrk="0" fontAlgn="base" hangingPunct="0">
        <a:spcBef>
          <a:spcPct val="0"/>
        </a:spcBef>
        <a:spcAft>
          <a:spcPct val="0"/>
        </a:spcAft>
        <a:defRPr sz="3200" b="1">
          <a:solidFill>
            <a:srgbClr val="FF6600"/>
          </a:solidFill>
          <a:latin typeface="+mj-lt"/>
          <a:ea typeface="+mj-ea"/>
          <a:cs typeface="+mj-cs"/>
        </a:defRPr>
      </a:lvl1pPr>
      <a:lvl2pPr algn="l" rtl="0" eaLnBrk="0" fontAlgn="base" hangingPunct="0">
        <a:spcBef>
          <a:spcPct val="0"/>
        </a:spcBef>
        <a:spcAft>
          <a:spcPct val="0"/>
        </a:spcAft>
        <a:defRPr sz="3200" b="1">
          <a:solidFill>
            <a:srgbClr val="FF6600"/>
          </a:solidFill>
          <a:latin typeface="Arial" charset="0"/>
        </a:defRPr>
      </a:lvl2pPr>
      <a:lvl3pPr algn="l" rtl="0" eaLnBrk="0" fontAlgn="base" hangingPunct="0">
        <a:spcBef>
          <a:spcPct val="0"/>
        </a:spcBef>
        <a:spcAft>
          <a:spcPct val="0"/>
        </a:spcAft>
        <a:defRPr sz="3200" b="1">
          <a:solidFill>
            <a:srgbClr val="FF6600"/>
          </a:solidFill>
          <a:latin typeface="Arial" charset="0"/>
        </a:defRPr>
      </a:lvl3pPr>
      <a:lvl4pPr algn="l" rtl="0" eaLnBrk="0" fontAlgn="base" hangingPunct="0">
        <a:spcBef>
          <a:spcPct val="0"/>
        </a:spcBef>
        <a:spcAft>
          <a:spcPct val="0"/>
        </a:spcAft>
        <a:defRPr sz="3200" b="1">
          <a:solidFill>
            <a:srgbClr val="FF6600"/>
          </a:solidFill>
          <a:latin typeface="Arial" charset="0"/>
        </a:defRPr>
      </a:lvl4pPr>
      <a:lvl5pPr algn="l" rtl="0" eaLnBrk="0" fontAlgn="base" hangingPunct="0">
        <a:spcBef>
          <a:spcPct val="0"/>
        </a:spcBef>
        <a:spcAft>
          <a:spcPct val="0"/>
        </a:spcAft>
        <a:defRPr sz="3200" b="1">
          <a:solidFill>
            <a:srgbClr val="FF6600"/>
          </a:solidFill>
          <a:latin typeface="Arial" charset="0"/>
        </a:defRPr>
      </a:lvl5pPr>
      <a:lvl6pPr marL="457200" algn="l" rtl="0" eaLnBrk="0" fontAlgn="base" hangingPunct="0">
        <a:spcBef>
          <a:spcPct val="0"/>
        </a:spcBef>
        <a:spcAft>
          <a:spcPct val="0"/>
        </a:spcAft>
        <a:defRPr sz="3200" b="1">
          <a:solidFill>
            <a:srgbClr val="FF6600"/>
          </a:solidFill>
          <a:latin typeface="Arial" charset="0"/>
        </a:defRPr>
      </a:lvl6pPr>
      <a:lvl7pPr marL="914400" algn="l" rtl="0" eaLnBrk="0" fontAlgn="base" hangingPunct="0">
        <a:spcBef>
          <a:spcPct val="0"/>
        </a:spcBef>
        <a:spcAft>
          <a:spcPct val="0"/>
        </a:spcAft>
        <a:defRPr sz="3200" b="1">
          <a:solidFill>
            <a:srgbClr val="FF6600"/>
          </a:solidFill>
          <a:latin typeface="Arial" charset="0"/>
        </a:defRPr>
      </a:lvl7pPr>
      <a:lvl8pPr marL="1371600" algn="l" rtl="0" eaLnBrk="0" fontAlgn="base" hangingPunct="0">
        <a:spcBef>
          <a:spcPct val="0"/>
        </a:spcBef>
        <a:spcAft>
          <a:spcPct val="0"/>
        </a:spcAft>
        <a:defRPr sz="3200" b="1">
          <a:solidFill>
            <a:srgbClr val="FF6600"/>
          </a:solidFill>
          <a:latin typeface="Arial" charset="0"/>
        </a:defRPr>
      </a:lvl8pPr>
      <a:lvl9pPr marL="1828800" algn="l" rtl="0" eaLnBrk="0" fontAlgn="base" hangingPunct="0">
        <a:spcBef>
          <a:spcPct val="0"/>
        </a:spcBef>
        <a:spcAft>
          <a:spcPct val="0"/>
        </a:spcAft>
        <a:defRPr sz="3200" b="1">
          <a:solidFill>
            <a:srgbClr val="FF6600"/>
          </a:solidFill>
          <a:latin typeface="Arial" charset="0"/>
        </a:defRPr>
      </a:lvl9pPr>
    </p:titleStyle>
    <p:bodyStyle>
      <a:lvl1pPr marL="274638" indent="-274638" algn="l" rtl="0" eaLnBrk="0" fontAlgn="base" hangingPunct="0">
        <a:spcBef>
          <a:spcPct val="20000"/>
        </a:spcBef>
        <a:spcAft>
          <a:spcPct val="0"/>
        </a:spcAft>
        <a:buClr>
          <a:schemeClr val="tx1"/>
        </a:buClr>
        <a:buChar char="•"/>
        <a:defRPr sz="2200">
          <a:solidFill>
            <a:srgbClr val="000000"/>
          </a:solidFill>
          <a:latin typeface="+mn-lt"/>
          <a:ea typeface="+mn-ea"/>
          <a:cs typeface="+mn-cs"/>
        </a:defRPr>
      </a:lvl1pPr>
      <a:lvl2pPr marL="550863" indent="-274638" algn="l" rtl="0" eaLnBrk="0" fontAlgn="base" hangingPunct="0">
        <a:spcBef>
          <a:spcPct val="20000"/>
        </a:spcBef>
        <a:spcAft>
          <a:spcPct val="0"/>
        </a:spcAft>
        <a:buClr>
          <a:schemeClr val="tx1"/>
        </a:buClr>
        <a:buChar char="–"/>
        <a:defRPr sz="2000">
          <a:solidFill>
            <a:srgbClr val="000000"/>
          </a:solidFill>
          <a:latin typeface="+mn-lt"/>
        </a:defRPr>
      </a:lvl2pPr>
      <a:lvl3pPr marL="808038" indent="-255588" algn="l" rtl="0" eaLnBrk="0" fontAlgn="base" hangingPunct="0">
        <a:spcBef>
          <a:spcPct val="20000"/>
        </a:spcBef>
        <a:spcAft>
          <a:spcPct val="0"/>
        </a:spcAft>
        <a:buClr>
          <a:schemeClr val="tx1"/>
        </a:buClr>
        <a:buChar char="•"/>
        <a:defRPr>
          <a:solidFill>
            <a:srgbClr val="000000"/>
          </a:solidFill>
          <a:latin typeface="+mn-lt"/>
        </a:defRPr>
      </a:lvl3pPr>
      <a:lvl4pPr marL="1074738" indent="-265113" algn="l" rtl="0" eaLnBrk="0" fontAlgn="base" hangingPunct="0">
        <a:spcBef>
          <a:spcPct val="20000"/>
        </a:spcBef>
        <a:spcAft>
          <a:spcPct val="0"/>
        </a:spcAft>
        <a:buClr>
          <a:schemeClr val="tx1"/>
        </a:buClr>
        <a:buChar char="–"/>
        <a:defRPr sz="1600">
          <a:solidFill>
            <a:srgbClr val="000000"/>
          </a:solidFill>
          <a:latin typeface="+mn-lt"/>
        </a:defRPr>
      </a:lvl4pPr>
      <a:lvl5pPr marL="1358900" indent="-282575" algn="l" rtl="0" eaLnBrk="0" fontAlgn="base" hangingPunct="0">
        <a:spcBef>
          <a:spcPct val="20000"/>
        </a:spcBef>
        <a:spcAft>
          <a:spcPct val="0"/>
        </a:spcAft>
        <a:buClr>
          <a:schemeClr val="tx1"/>
        </a:buClr>
        <a:buChar char="•"/>
        <a:defRPr sz="1600">
          <a:solidFill>
            <a:srgbClr val="000000"/>
          </a:solidFill>
          <a:latin typeface="+mn-lt"/>
        </a:defRPr>
      </a:lvl5pPr>
      <a:lvl6pPr marL="1816100" indent="-282575" algn="l" rtl="0" eaLnBrk="0" fontAlgn="base" hangingPunct="0">
        <a:spcBef>
          <a:spcPct val="20000"/>
        </a:spcBef>
        <a:spcAft>
          <a:spcPct val="0"/>
        </a:spcAft>
        <a:buClr>
          <a:schemeClr val="tx1"/>
        </a:buClr>
        <a:buChar char="•"/>
        <a:defRPr sz="1600">
          <a:solidFill>
            <a:srgbClr val="000000"/>
          </a:solidFill>
          <a:latin typeface="+mn-lt"/>
        </a:defRPr>
      </a:lvl6pPr>
      <a:lvl7pPr marL="2273300" indent="-282575" algn="l" rtl="0" eaLnBrk="0" fontAlgn="base" hangingPunct="0">
        <a:spcBef>
          <a:spcPct val="20000"/>
        </a:spcBef>
        <a:spcAft>
          <a:spcPct val="0"/>
        </a:spcAft>
        <a:buClr>
          <a:schemeClr val="tx1"/>
        </a:buClr>
        <a:buChar char="•"/>
        <a:defRPr sz="1600">
          <a:solidFill>
            <a:srgbClr val="000000"/>
          </a:solidFill>
          <a:latin typeface="+mn-lt"/>
        </a:defRPr>
      </a:lvl7pPr>
      <a:lvl8pPr marL="2730500" indent="-282575" algn="l" rtl="0" eaLnBrk="0" fontAlgn="base" hangingPunct="0">
        <a:spcBef>
          <a:spcPct val="20000"/>
        </a:spcBef>
        <a:spcAft>
          <a:spcPct val="0"/>
        </a:spcAft>
        <a:buClr>
          <a:schemeClr val="tx1"/>
        </a:buClr>
        <a:buChar char="•"/>
        <a:defRPr sz="1600">
          <a:solidFill>
            <a:srgbClr val="000000"/>
          </a:solidFill>
          <a:latin typeface="+mn-lt"/>
        </a:defRPr>
      </a:lvl8pPr>
      <a:lvl9pPr marL="3187700" indent="-282575" algn="l" rtl="0" eaLnBrk="0" fontAlgn="base" hangingPunct="0">
        <a:spcBef>
          <a:spcPct val="20000"/>
        </a:spcBef>
        <a:spcAft>
          <a:spcPct val="0"/>
        </a:spcAft>
        <a:buClr>
          <a:schemeClr val="tx1"/>
        </a:buClr>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1"/>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69983275-861A-46CA-936A-C94513A639DA}" type="slidenum">
              <a:rPr lang="en-US" altLang="en-US" sz="1000" smtClean="0">
                <a:solidFill>
                  <a:srgbClr val="000000"/>
                </a:solidFill>
              </a:rPr>
              <a:pPr/>
              <a:t>1</a:t>
            </a:fld>
            <a:endParaRPr lang="en-US" altLang="en-US" sz="1000" dirty="0" smtClean="0">
              <a:solidFill>
                <a:srgbClr val="000000"/>
              </a:solidFill>
            </a:endParaRPr>
          </a:p>
        </p:txBody>
      </p:sp>
      <p:sp>
        <p:nvSpPr>
          <p:cNvPr id="4099" name="Slide Number Placeholder 3"/>
          <p:cNvSpPr txBox="1">
            <a:spLocks noGrp="1"/>
          </p:cNvSpPr>
          <p:nvPr/>
        </p:nvSpPr>
        <p:spPr bwMode="auto">
          <a:xfrm>
            <a:off x="6934200" y="6381750"/>
            <a:ext cx="2133600"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pPr algn="r" eaLnBrk="0" fontAlgn="base" hangingPunct="0">
              <a:spcBef>
                <a:spcPct val="0"/>
              </a:spcBef>
              <a:spcAft>
                <a:spcPct val="0"/>
              </a:spcAft>
            </a:pPr>
            <a:endParaRPr lang="en-US" altLang="en-US" sz="1000" dirty="0">
              <a:solidFill>
                <a:srgbClr val="000000"/>
              </a:solidFill>
            </a:endParaRPr>
          </a:p>
          <a:p>
            <a:pPr algn="r" eaLnBrk="0" fontAlgn="base" hangingPunct="0">
              <a:spcBef>
                <a:spcPct val="0"/>
              </a:spcBef>
              <a:spcAft>
                <a:spcPct val="0"/>
              </a:spcAft>
            </a:pPr>
            <a:fld id="{F64B4664-67D2-4547-B90B-4471A88154E1}" type="slidenum">
              <a:rPr lang="en-US" altLang="en-US" sz="1000">
                <a:solidFill>
                  <a:srgbClr val="000000"/>
                </a:solidFill>
              </a:rPr>
              <a:pPr algn="r" eaLnBrk="0" fontAlgn="base" hangingPunct="0">
                <a:spcBef>
                  <a:spcPct val="0"/>
                </a:spcBef>
                <a:spcAft>
                  <a:spcPct val="0"/>
                </a:spcAft>
              </a:pPr>
              <a:t>1</a:t>
            </a:fld>
            <a:endParaRPr lang="en-US" altLang="en-US" sz="1000" dirty="0">
              <a:solidFill>
                <a:srgbClr val="000000"/>
              </a:solidFill>
            </a:endParaRPr>
          </a:p>
        </p:txBody>
      </p:sp>
      <p:sp>
        <p:nvSpPr>
          <p:cNvPr id="4100" name="Rectangle 2"/>
          <p:cNvSpPr>
            <a:spLocks noGrp="1" noChangeArrowheads="1"/>
          </p:cNvSpPr>
          <p:nvPr>
            <p:ph type="title" idx="4294967295"/>
          </p:nvPr>
        </p:nvSpPr>
        <p:spPr>
          <a:xfrm>
            <a:off x="0" y="182880"/>
            <a:ext cx="8153400" cy="914400"/>
          </a:xfrm>
        </p:spPr>
        <p:txBody>
          <a:bodyPr/>
          <a:lstStyle/>
          <a:p>
            <a:r>
              <a:rPr lang="en-US" altLang="en-US" dirty="0" smtClean="0"/>
              <a:t>Module</a:t>
            </a:r>
            <a:r>
              <a:rPr lang="en-US" altLang="en-US" sz="2800" dirty="0" smtClean="0"/>
              <a:t> Objectives</a:t>
            </a:r>
          </a:p>
        </p:txBody>
      </p:sp>
      <p:sp>
        <p:nvSpPr>
          <p:cNvPr id="4101" name="Rectangle 3"/>
          <p:cNvSpPr>
            <a:spLocks noGrp="1" noChangeArrowheads="1"/>
          </p:cNvSpPr>
          <p:nvPr>
            <p:ph type="body" idx="4294967295"/>
          </p:nvPr>
        </p:nvSpPr>
        <p:spPr>
          <a:xfrm>
            <a:off x="365760" y="1554480"/>
            <a:ext cx="6086475" cy="5334000"/>
          </a:xfrm>
        </p:spPr>
        <p:txBody>
          <a:bodyPr/>
          <a:lstStyle/>
          <a:p>
            <a:pPr>
              <a:buFont typeface="Arial" pitchFamily="34" charset="0"/>
              <a:buChar char="•"/>
            </a:pPr>
            <a:r>
              <a:rPr lang="en-US" altLang="en-US" sz="1800" dirty="0" smtClean="0"/>
              <a:t>Upon completing this module, you will be able to:</a:t>
            </a:r>
            <a:endParaRPr lang="en-US" altLang="ko-KR" sz="1800" dirty="0" smtClean="0">
              <a:ea typeface="Gulim" pitchFamily="34" charset="-127"/>
            </a:endParaRPr>
          </a:p>
          <a:p>
            <a:pPr lvl="1">
              <a:buFont typeface="Arial" pitchFamily="34" charset="0"/>
              <a:buChar char="•"/>
            </a:pPr>
            <a:r>
              <a:rPr lang="en-US" altLang="ko-KR" sz="1800" dirty="0" smtClean="0">
                <a:ea typeface="Gulim" pitchFamily="34" charset="-127"/>
              </a:rPr>
              <a:t>Understand the concept of Goods receipt</a:t>
            </a:r>
          </a:p>
          <a:p>
            <a:pPr lvl="1">
              <a:buFont typeface="Arial" pitchFamily="34" charset="0"/>
              <a:buChar char="•"/>
            </a:pPr>
            <a:r>
              <a:rPr lang="en-US" altLang="ko-KR" sz="1800" dirty="0" smtClean="0">
                <a:ea typeface="Gulim" pitchFamily="34" charset="-127"/>
              </a:rPr>
              <a:t>Overview of various types of Goods Receipt scenarios</a:t>
            </a:r>
          </a:p>
          <a:p>
            <a:pPr lvl="1">
              <a:buFont typeface="Arial" pitchFamily="34" charset="0"/>
              <a:buChar char="•"/>
            </a:pPr>
            <a:r>
              <a:rPr lang="en-US" altLang="ko-KR" sz="1800" dirty="0" smtClean="0">
                <a:ea typeface="Gulim" pitchFamily="34" charset="-127"/>
              </a:rPr>
              <a:t>Other goods receipts.</a:t>
            </a:r>
          </a:p>
          <a:p>
            <a:pPr lvl="1">
              <a:buFont typeface="Arial" pitchFamily="34" charset="0"/>
              <a:buChar char="•"/>
            </a:pPr>
            <a:r>
              <a:rPr lang="en-US" altLang="ko-KR" sz="1800" dirty="0" smtClean="0">
                <a:ea typeface="Gulim" pitchFamily="34" charset="-127"/>
              </a:rPr>
              <a:t>Demo on Goods Receipt scenarios.</a:t>
            </a:r>
          </a:p>
          <a:p>
            <a:pPr lvl="7"/>
            <a:endParaRPr lang="en-US" altLang="ko-KR" dirty="0" smtClean="0">
              <a:ea typeface="Gulim" pitchFamily="34" charset="-127"/>
            </a:endParaRPr>
          </a:p>
        </p:txBody>
      </p:sp>
      <p:pic>
        <p:nvPicPr>
          <p:cNvPr id="4102" name="Picture 5" descr="objectives"/>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81800" y="1485900"/>
            <a:ext cx="1905000" cy="2857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72069656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10</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Effects of Goods Receipt</a:t>
            </a:r>
          </a:p>
        </p:txBody>
      </p:sp>
      <p:sp>
        <p:nvSpPr>
          <p:cNvPr id="4" name="TextBox 3"/>
          <p:cNvSpPr txBox="1"/>
          <p:nvPr/>
        </p:nvSpPr>
        <p:spPr>
          <a:xfrm>
            <a:off x="365760" y="1554480"/>
            <a:ext cx="8382000" cy="3804118"/>
          </a:xfrm>
          <a:prstGeom prst="rect">
            <a:avLst/>
          </a:prstGeom>
          <a:noFill/>
        </p:spPr>
        <p:txBody>
          <a:bodyPr>
            <a:spAutoFit/>
          </a:bodyPr>
          <a:lstStyle/>
          <a:p>
            <a:pPr>
              <a:defRPr/>
            </a:pPr>
            <a:r>
              <a:rPr lang="en-US" altLang="en-US" b="1" dirty="0" smtClean="0"/>
              <a:t>Below are the subsequent  actions/process/document posted along with the goods receipt</a:t>
            </a:r>
            <a:endParaRPr lang="en-US" altLang="en-US" b="1" dirty="0"/>
          </a:p>
          <a:p>
            <a:pPr marL="742950" lvl="1" indent="-285750" eaLnBrk="0" fontAlgn="base" hangingPunct="0">
              <a:spcBef>
                <a:spcPct val="20000"/>
              </a:spcBef>
              <a:spcAft>
                <a:spcPct val="0"/>
              </a:spcAft>
              <a:buClr>
                <a:srgbClr val="000000"/>
              </a:buClr>
              <a:buFontTx/>
              <a:buChar char="•"/>
            </a:pPr>
            <a:r>
              <a:rPr lang="en-US" altLang="en-US" kern="0" dirty="0" smtClean="0">
                <a:solidFill>
                  <a:srgbClr val="000000"/>
                </a:solidFill>
              </a:rPr>
              <a:t>Material document is created</a:t>
            </a:r>
            <a:endParaRPr lang="en-US" altLang="en-US" dirty="0"/>
          </a:p>
          <a:p>
            <a:pPr marL="742950" lvl="1" indent="-285750" eaLnBrk="0" fontAlgn="base" hangingPunct="0">
              <a:spcBef>
                <a:spcPct val="20000"/>
              </a:spcBef>
              <a:spcAft>
                <a:spcPct val="0"/>
              </a:spcAft>
              <a:buClr>
                <a:srgbClr val="000000"/>
              </a:buClr>
              <a:buFontTx/>
              <a:buChar char="•"/>
            </a:pPr>
            <a:r>
              <a:rPr lang="en-US" altLang="en-US" kern="0" dirty="0" smtClean="0">
                <a:solidFill>
                  <a:srgbClr val="000000"/>
                </a:solidFill>
              </a:rPr>
              <a:t>Accounting document is created if the goods movement is relevant for Accounting.</a:t>
            </a:r>
          </a:p>
          <a:p>
            <a:pPr marL="742950" lvl="1" indent="-285750" eaLnBrk="0" fontAlgn="base" hangingPunct="0">
              <a:spcBef>
                <a:spcPct val="20000"/>
              </a:spcBef>
              <a:spcAft>
                <a:spcPct val="0"/>
              </a:spcAft>
              <a:buClr>
                <a:srgbClr val="000000"/>
              </a:buClr>
              <a:buFontTx/>
              <a:buChar char="•"/>
            </a:pPr>
            <a:r>
              <a:rPr lang="en-US" altLang="en-US" kern="0" dirty="0" smtClean="0">
                <a:solidFill>
                  <a:srgbClr val="000000"/>
                </a:solidFill>
              </a:rPr>
              <a:t>Stock </a:t>
            </a:r>
            <a:r>
              <a:rPr lang="en-US" altLang="en-US" kern="0" dirty="0">
                <a:solidFill>
                  <a:srgbClr val="000000"/>
                </a:solidFill>
              </a:rPr>
              <a:t>&amp; Consumption A/c </a:t>
            </a:r>
            <a:r>
              <a:rPr lang="en-US" altLang="en-US" kern="0" dirty="0" smtClean="0">
                <a:solidFill>
                  <a:srgbClr val="000000"/>
                </a:solidFill>
              </a:rPr>
              <a:t>updated</a:t>
            </a:r>
          </a:p>
          <a:p>
            <a:pPr marL="742950" lvl="1" indent="-285750" eaLnBrk="0" fontAlgn="base" hangingPunct="0">
              <a:spcBef>
                <a:spcPct val="20000"/>
              </a:spcBef>
              <a:spcAft>
                <a:spcPct val="0"/>
              </a:spcAft>
              <a:buClr>
                <a:srgbClr val="000000"/>
              </a:buClr>
              <a:buFontTx/>
              <a:buChar char="•"/>
            </a:pPr>
            <a:r>
              <a:rPr lang="en-US" altLang="en-US" kern="0" dirty="0" smtClean="0">
                <a:solidFill>
                  <a:srgbClr val="000000"/>
                </a:solidFill>
              </a:rPr>
              <a:t>Stock </a:t>
            </a:r>
            <a:r>
              <a:rPr lang="en-US" altLang="en-US" kern="0" dirty="0">
                <a:solidFill>
                  <a:srgbClr val="000000"/>
                </a:solidFill>
              </a:rPr>
              <a:t>and value updated in material master</a:t>
            </a:r>
          </a:p>
          <a:p>
            <a:pPr marL="742950" lvl="1" indent="-285750" eaLnBrk="0" fontAlgn="base" hangingPunct="0">
              <a:spcBef>
                <a:spcPct val="20000"/>
              </a:spcBef>
              <a:spcAft>
                <a:spcPct val="0"/>
              </a:spcAft>
              <a:buClr>
                <a:srgbClr val="000000"/>
              </a:buClr>
              <a:buFontTx/>
              <a:buChar char="•"/>
            </a:pPr>
            <a:r>
              <a:rPr lang="en-US" altLang="en-US" kern="0" dirty="0">
                <a:solidFill>
                  <a:srgbClr val="000000"/>
                </a:solidFill>
              </a:rPr>
              <a:t>PO /PO history update</a:t>
            </a:r>
          </a:p>
          <a:p>
            <a:pPr marL="742950" lvl="1" indent="-285750" eaLnBrk="0" fontAlgn="base" hangingPunct="0">
              <a:spcBef>
                <a:spcPct val="20000"/>
              </a:spcBef>
              <a:spcAft>
                <a:spcPct val="0"/>
              </a:spcAft>
              <a:buClr>
                <a:srgbClr val="000000"/>
              </a:buClr>
              <a:buFontTx/>
              <a:buChar char="•"/>
            </a:pPr>
            <a:r>
              <a:rPr lang="en-US" altLang="en-US" kern="0" dirty="0" smtClean="0">
                <a:solidFill>
                  <a:srgbClr val="000000"/>
                </a:solidFill>
              </a:rPr>
              <a:t>Inspection </a:t>
            </a:r>
            <a:r>
              <a:rPr lang="en-US" altLang="en-US" kern="0" dirty="0">
                <a:solidFill>
                  <a:srgbClr val="000000"/>
                </a:solidFill>
              </a:rPr>
              <a:t>lot </a:t>
            </a:r>
            <a:r>
              <a:rPr lang="en-US" altLang="en-US" kern="0" dirty="0" smtClean="0">
                <a:solidFill>
                  <a:srgbClr val="000000"/>
                </a:solidFill>
              </a:rPr>
              <a:t>is created for QM relevant materials.</a:t>
            </a:r>
          </a:p>
          <a:p>
            <a:pPr marL="742950" lvl="1" indent="-285750" eaLnBrk="0" fontAlgn="base" hangingPunct="0">
              <a:spcBef>
                <a:spcPct val="20000"/>
              </a:spcBef>
              <a:spcAft>
                <a:spcPct val="0"/>
              </a:spcAft>
              <a:buClr>
                <a:srgbClr val="000000"/>
              </a:buClr>
              <a:buFontTx/>
              <a:buChar char="•"/>
            </a:pPr>
            <a:endParaRPr lang="en-US" sz="1800" dirty="0" smtClean="0">
              <a:latin typeface="+mn-lt"/>
            </a:endParaRPr>
          </a:p>
          <a:p>
            <a:pPr eaLnBrk="1" hangingPunct="1">
              <a:buFontTx/>
              <a:buNone/>
              <a:defRPr/>
            </a:pPr>
            <a:endParaRPr lang="en-US" dirty="0">
              <a:latin typeface="Arial" charset="0"/>
            </a:endParaRPr>
          </a:p>
          <a:p>
            <a:pPr>
              <a:buFontTx/>
              <a:buNone/>
              <a:defRPr/>
            </a:pPr>
            <a:endParaRPr lang="en-US" dirty="0">
              <a:latin typeface="Arial" charset="0"/>
            </a:endParaRPr>
          </a:p>
        </p:txBody>
      </p:sp>
    </p:spTree>
    <p:extLst>
      <p:ext uri="{BB962C8B-B14F-4D97-AF65-F5344CB8AC3E}">
        <p14:creationId xmlns="" xmlns:p14="http://schemas.microsoft.com/office/powerpoint/2010/main" val="86266959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11</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Goods Receipt</a:t>
            </a:r>
          </a:p>
        </p:txBody>
      </p:sp>
      <p:sp>
        <p:nvSpPr>
          <p:cNvPr id="4" name="TextBox 3"/>
          <p:cNvSpPr txBox="1"/>
          <p:nvPr/>
        </p:nvSpPr>
        <p:spPr>
          <a:xfrm>
            <a:off x="381000" y="1295400"/>
            <a:ext cx="8382000" cy="923330"/>
          </a:xfrm>
          <a:prstGeom prst="rect">
            <a:avLst/>
          </a:prstGeom>
          <a:noFill/>
        </p:spPr>
        <p:txBody>
          <a:bodyPr>
            <a:spAutoFit/>
          </a:bodyPr>
          <a:lstStyle/>
          <a:p>
            <a:r>
              <a:rPr lang="en-US" b="1" dirty="0" smtClean="0"/>
              <a:t>Result of Goods receipt posting:</a:t>
            </a:r>
            <a:endParaRPr lang="en-US" dirty="0"/>
          </a:p>
          <a:p>
            <a:pPr marL="285750" indent="-285750">
              <a:buFont typeface="Arial" panose="020B0604020202020204" pitchFamily="34" charset="0"/>
              <a:buChar char="•"/>
            </a:pPr>
            <a:endParaRPr lang="en-US" dirty="0"/>
          </a:p>
          <a:p>
            <a:endParaRPr lang="en-US" dirty="0"/>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0744" y="1733253"/>
            <a:ext cx="8478456" cy="459134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91525550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12</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Goods Receipt</a:t>
            </a:r>
          </a:p>
        </p:txBody>
      </p:sp>
      <p:sp>
        <p:nvSpPr>
          <p:cNvPr id="4" name="TextBox 3"/>
          <p:cNvSpPr txBox="1"/>
          <p:nvPr/>
        </p:nvSpPr>
        <p:spPr>
          <a:xfrm>
            <a:off x="365760" y="1554480"/>
            <a:ext cx="8382000" cy="2862322"/>
          </a:xfrm>
          <a:prstGeom prst="rect">
            <a:avLst/>
          </a:prstGeom>
          <a:noFill/>
        </p:spPr>
        <p:txBody>
          <a:bodyPr>
            <a:spAutoFit/>
          </a:bodyPr>
          <a:lstStyle/>
          <a:p>
            <a:r>
              <a:rPr lang="en-US" dirty="0"/>
              <a:t>Goods receipts for the warehouse can be posted to three different stock types:</a:t>
            </a:r>
          </a:p>
          <a:p>
            <a:pPr marL="285750" indent="-285750">
              <a:buFont typeface="Arial" panose="020B0604020202020204" pitchFamily="34" charset="0"/>
              <a:buChar char="•"/>
            </a:pPr>
            <a:r>
              <a:rPr lang="en-US" dirty="0"/>
              <a:t>To unrestricted-use stock</a:t>
            </a:r>
          </a:p>
          <a:p>
            <a:pPr marL="285750" indent="-285750">
              <a:buFont typeface="Arial" panose="020B0604020202020204" pitchFamily="34" charset="0"/>
              <a:buChar char="•"/>
            </a:pPr>
            <a:r>
              <a:rPr lang="en-US" dirty="0"/>
              <a:t>To stock in quality inspection</a:t>
            </a:r>
          </a:p>
          <a:p>
            <a:pPr marL="285750" indent="-285750">
              <a:buFont typeface="Arial" panose="020B0604020202020204" pitchFamily="34" charset="0"/>
              <a:buChar char="•"/>
            </a:pPr>
            <a:r>
              <a:rPr lang="en-US" dirty="0"/>
              <a:t>To blocked stock</a:t>
            </a:r>
          </a:p>
          <a:p>
            <a:endParaRPr lang="en-US" dirty="0" smtClean="0"/>
          </a:p>
          <a:p>
            <a:r>
              <a:rPr lang="en-US" dirty="0" smtClean="0"/>
              <a:t>You </a:t>
            </a:r>
            <a:r>
              <a:rPr lang="en-US" dirty="0"/>
              <a:t>can define in the purchase order whether or not the material is to be posted to stock in quality inspection. However, at the time of goods receipt you decide to which stock type the material is posted.</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 xmlns:p14="http://schemas.microsoft.com/office/powerpoint/2010/main" val="193486063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13</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Goods Receipt</a:t>
            </a:r>
          </a:p>
        </p:txBody>
      </p:sp>
      <p:sp>
        <p:nvSpPr>
          <p:cNvPr id="4" name="TextBox 3"/>
          <p:cNvSpPr txBox="1"/>
          <p:nvPr/>
        </p:nvSpPr>
        <p:spPr>
          <a:xfrm>
            <a:off x="365760" y="1554480"/>
            <a:ext cx="8382000" cy="3416320"/>
          </a:xfrm>
          <a:prstGeom prst="rect">
            <a:avLst/>
          </a:prstGeom>
          <a:noFill/>
        </p:spPr>
        <p:txBody>
          <a:bodyPr>
            <a:spAutoFit/>
          </a:bodyPr>
          <a:lstStyle/>
          <a:p>
            <a:r>
              <a:rPr lang="en-US" b="1" dirty="0" smtClean="0"/>
              <a:t>Consumption: </a:t>
            </a:r>
            <a:endParaRPr lang="en-US" b="1" dirty="0"/>
          </a:p>
          <a:p>
            <a:r>
              <a:rPr lang="en-US" dirty="0"/>
              <a:t>If the material is intended for consumption (order items with account assignments), the Purchasing department can specify a recipient or an unloading point. Both specifications are then automatically proposed by the system during entry of the goods receipt. </a:t>
            </a:r>
            <a:endParaRPr lang="en-US" dirty="0" smtClean="0"/>
          </a:p>
          <a:p>
            <a:endParaRPr lang="en-US" b="1" dirty="0"/>
          </a:p>
          <a:p>
            <a:r>
              <a:rPr lang="en-US" b="1" dirty="0" smtClean="0"/>
              <a:t>Goods </a:t>
            </a:r>
            <a:r>
              <a:rPr lang="en-US" b="1" dirty="0"/>
              <a:t>receipt blocked stock</a:t>
            </a:r>
          </a:p>
          <a:p>
            <a:r>
              <a:rPr lang="en-US" dirty="0"/>
              <a:t>You can conditionally accept a delivery. You record such deliveries in goods receipt blocked stock. Unlike goods receipts to the warehouse, the receipts posted to the goods receipt blocked stock are not yet part of the valuated stock</a:t>
            </a:r>
            <a:r>
              <a:rPr lang="en-US" dirty="0" smtClean="0"/>
              <a:t>.</a:t>
            </a: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 xmlns:p14="http://schemas.microsoft.com/office/powerpoint/2010/main" val="277052794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14</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Goods Receipt</a:t>
            </a:r>
          </a:p>
        </p:txBody>
      </p:sp>
      <p:sp>
        <p:nvSpPr>
          <p:cNvPr id="4" name="TextBox 3"/>
          <p:cNvSpPr txBox="1"/>
          <p:nvPr/>
        </p:nvSpPr>
        <p:spPr>
          <a:xfrm>
            <a:off x="365760" y="1554480"/>
            <a:ext cx="8382000" cy="1477328"/>
          </a:xfrm>
          <a:prstGeom prst="rect">
            <a:avLst/>
          </a:prstGeom>
          <a:noFill/>
        </p:spPr>
        <p:txBody>
          <a:bodyPr>
            <a:spAutoFit/>
          </a:bodyPr>
          <a:lstStyle/>
          <a:p>
            <a:r>
              <a:rPr lang="en-US" b="1" dirty="0" smtClean="0"/>
              <a:t>Below are the movement types used for posting goods receipt having reference to purchase order:</a:t>
            </a:r>
          </a:p>
          <a:p>
            <a:endParaRPr lang="en-US" dirty="0"/>
          </a:p>
          <a:p>
            <a:pPr marL="285750" indent="-285750">
              <a:buFont typeface="Arial" panose="020B0604020202020204" pitchFamily="34" charset="0"/>
              <a:buChar char="•"/>
            </a:pPr>
            <a:endParaRPr lang="en-US" dirty="0"/>
          </a:p>
          <a:p>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3747304586"/>
              </p:ext>
            </p:extLst>
          </p:nvPr>
        </p:nvGraphicFramePr>
        <p:xfrm>
          <a:off x="838200" y="2514600"/>
          <a:ext cx="7391400" cy="2971800"/>
        </p:xfrm>
        <a:graphic>
          <a:graphicData uri="http://schemas.openxmlformats.org/drawingml/2006/table">
            <a:tbl>
              <a:tblPr firstRow="1" bandRow="1">
                <a:tableStyleId>{5C22544A-7EE6-4342-B048-85BDC9FD1C3A}</a:tableStyleId>
              </a:tblPr>
              <a:tblGrid>
                <a:gridCol w="1663065"/>
                <a:gridCol w="5728335"/>
              </a:tblGrid>
              <a:tr h="495300">
                <a:tc>
                  <a:txBody>
                    <a:bodyPr/>
                    <a:lstStyle/>
                    <a:p>
                      <a:pPr algn="l" fontAlgn="ctr"/>
                      <a:r>
                        <a:rPr lang="en-US" sz="1600" b="1" i="0" u="none" strike="noStrike" dirty="0">
                          <a:solidFill>
                            <a:srgbClr val="000000"/>
                          </a:solidFill>
                          <a:effectLst/>
                          <a:latin typeface="+mn-lt"/>
                        </a:rPr>
                        <a:t>Movement Type</a:t>
                      </a:r>
                    </a:p>
                  </a:txBody>
                  <a:tcPr marL="9525" marR="9525" marT="9525" marB="0" anchor="ctr"/>
                </a:tc>
                <a:tc>
                  <a:txBody>
                    <a:bodyPr/>
                    <a:lstStyle/>
                    <a:p>
                      <a:pPr algn="l" fontAlgn="ctr"/>
                      <a:r>
                        <a:rPr lang="en-US" sz="1600" b="1" i="0" u="none" strike="noStrike" dirty="0">
                          <a:solidFill>
                            <a:srgbClr val="000000"/>
                          </a:solidFill>
                          <a:effectLst/>
                          <a:latin typeface="+mn-lt"/>
                        </a:rPr>
                        <a:t>Description of movement type</a:t>
                      </a:r>
                    </a:p>
                  </a:txBody>
                  <a:tcPr marL="9525" marR="9525" marT="9525" marB="0" anchor="ctr"/>
                </a:tc>
              </a:tr>
              <a:tr h="495300">
                <a:tc>
                  <a:txBody>
                    <a:bodyPr/>
                    <a:lstStyle/>
                    <a:p>
                      <a:pPr algn="ctr" fontAlgn="ctr"/>
                      <a:r>
                        <a:rPr lang="en-US" sz="1600" b="0" i="0" u="none" strike="noStrike" dirty="0">
                          <a:solidFill>
                            <a:srgbClr val="000000"/>
                          </a:solidFill>
                          <a:effectLst/>
                          <a:latin typeface="+mn-lt"/>
                        </a:rPr>
                        <a:t>101</a:t>
                      </a:r>
                    </a:p>
                  </a:txBody>
                  <a:tcPr marL="9525" marR="9525" marT="9525" marB="0" anchor="ctr"/>
                </a:tc>
                <a:tc>
                  <a:txBody>
                    <a:bodyPr/>
                    <a:lstStyle/>
                    <a:p>
                      <a:pPr algn="l" fontAlgn="ctr"/>
                      <a:r>
                        <a:rPr lang="en-US" sz="1600" b="0" i="0" u="none" strike="noStrike" dirty="0">
                          <a:solidFill>
                            <a:srgbClr val="000000"/>
                          </a:solidFill>
                          <a:effectLst/>
                          <a:latin typeface="+mn-lt"/>
                        </a:rPr>
                        <a:t>Goods receipt for purchase order or order</a:t>
                      </a:r>
                    </a:p>
                  </a:txBody>
                  <a:tcPr marL="9525" marR="9525" marT="9525" marB="0" anchor="ctr"/>
                </a:tc>
              </a:tr>
              <a:tr h="495300">
                <a:tc>
                  <a:txBody>
                    <a:bodyPr/>
                    <a:lstStyle/>
                    <a:p>
                      <a:pPr algn="ctr" fontAlgn="ctr"/>
                      <a:r>
                        <a:rPr lang="en-US" sz="1600" b="0" i="0" u="none" strike="noStrike" dirty="0">
                          <a:solidFill>
                            <a:srgbClr val="000000"/>
                          </a:solidFill>
                          <a:effectLst/>
                          <a:latin typeface="+mn-lt"/>
                        </a:rPr>
                        <a:t>103</a:t>
                      </a:r>
                    </a:p>
                  </a:txBody>
                  <a:tcPr marL="9525" marR="9525" marT="9525" marB="0" anchor="ctr"/>
                </a:tc>
                <a:tc>
                  <a:txBody>
                    <a:bodyPr/>
                    <a:lstStyle/>
                    <a:p>
                      <a:pPr algn="l" fontAlgn="ctr"/>
                      <a:r>
                        <a:rPr lang="en-US" sz="1600" b="0" i="0" u="none" strike="noStrike" dirty="0">
                          <a:solidFill>
                            <a:srgbClr val="000000"/>
                          </a:solidFill>
                          <a:effectLst/>
                          <a:latin typeface="+mn-lt"/>
                        </a:rPr>
                        <a:t>Goods receipt for purchase order into GR blocked stock</a:t>
                      </a:r>
                    </a:p>
                  </a:txBody>
                  <a:tcPr marL="9525" marR="9525" marT="9525" marB="0" anchor="ctr"/>
                </a:tc>
              </a:tr>
              <a:tr h="495300">
                <a:tc>
                  <a:txBody>
                    <a:bodyPr/>
                    <a:lstStyle/>
                    <a:p>
                      <a:pPr algn="ctr" fontAlgn="ctr"/>
                      <a:r>
                        <a:rPr lang="en-US" sz="1600" b="0" i="0" u="none" strike="noStrike" dirty="0">
                          <a:solidFill>
                            <a:srgbClr val="000000"/>
                          </a:solidFill>
                          <a:effectLst/>
                          <a:latin typeface="+mn-lt"/>
                        </a:rPr>
                        <a:t>105</a:t>
                      </a:r>
                    </a:p>
                  </a:txBody>
                  <a:tcPr marL="9525" marR="9525" marT="9525" marB="0" anchor="ctr"/>
                </a:tc>
                <a:tc>
                  <a:txBody>
                    <a:bodyPr/>
                    <a:lstStyle/>
                    <a:p>
                      <a:pPr algn="l" fontAlgn="ctr"/>
                      <a:r>
                        <a:rPr lang="en-US" sz="1600" b="0" i="0" u="none" strike="noStrike" dirty="0">
                          <a:solidFill>
                            <a:srgbClr val="000000"/>
                          </a:solidFill>
                          <a:effectLst/>
                          <a:latin typeface="+mn-lt"/>
                        </a:rPr>
                        <a:t>Release from GR blocked stock for purchase order</a:t>
                      </a:r>
                    </a:p>
                  </a:txBody>
                  <a:tcPr marL="9525" marR="9525" marT="9525" marB="0" anchor="ctr"/>
                </a:tc>
              </a:tr>
              <a:tr h="495300">
                <a:tc>
                  <a:txBody>
                    <a:bodyPr/>
                    <a:lstStyle/>
                    <a:p>
                      <a:pPr algn="ctr" fontAlgn="ctr"/>
                      <a:r>
                        <a:rPr lang="en-US" sz="1600" b="0" i="0" u="none" strike="noStrike" dirty="0">
                          <a:solidFill>
                            <a:srgbClr val="000000"/>
                          </a:solidFill>
                          <a:effectLst/>
                          <a:latin typeface="+mn-lt"/>
                        </a:rPr>
                        <a:t>107</a:t>
                      </a:r>
                    </a:p>
                  </a:txBody>
                  <a:tcPr marL="9525" marR="9525" marT="9525" marB="0" anchor="ctr"/>
                </a:tc>
                <a:tc>
                  <a:txBody>
                    <a:bodyPr/>
                    <a:lstStyle/>
                    <a:p>
                      <a:pPr algn="l" fontAlgn="ctr"/>
                      <a:r>
                        <a:rPr lang="en-US" sz="1600" b="0" i="0" u="none" strike="noStrike" dirty="0">
                          <a:solidFill>
                            <a:srgbClr val="000000"/>
                          </a:solidFill>
                          <a:effectLst/>
                          <a:latin typeface="+mn-lt"/>
                        </a:rPr>
                        <a:t>Goods Receipt to Valuated Goods Receipt Blocked Stock</a:t>
                      </a:r>
                    </a:p>
                  </a:txBody>
                  <a:tcPr marL="9525" marR="9525" marT="9525" marB="0" anchor="ctr"/>
                </a:tc>
              </a:tr>
              <a:tr h="495300">
                <a:tc>
                  <a:txBody>
                    <a:bodyPr/>
                    <a:lstStyle/>
                    <a:p>
                      <a:pPr algn="ctr" fontAlgn="ctr"/>
                      <a:r>
                        <a:rPr lang="en-US" sz="1600" b="0" i="0" u="none" strike="noStrike" dirty="0">
                          <a:solidFill>
                            <a:srgbClr val="000000"/>
                          </a:solidFill>
                          <a:effectLst/>
                          <a:latin typeface="+mn-lt"/>
                        </a:rPr>
                        <a:t>109</a:t>
                      </a:r>
                    </a:p>
                  </a:txBody>
                  <a:tcPr marL="9525" marR="9525" marT="9525" marB="0" anchor="ctr"/>
                </a:tc>
                <a:tc>
                  <a:txBody>
                    <a:bodyPr/>
                    <a:lstStyle/>
                    <a:p>
                      <a:pPr algn="l" fontAlgn="ctr"/>
                      <a:r>
                        <a:rPr lang="en-US" sz="1600" b="0" i="0" u="none" strike="noStrike" dirty="0">
                          <a:solidFill>
                            <a:srgbClr val="000000"/>
                          </a:solidFill>
                          <a:effectLst/>
                          <a:latin typeface="+mn-lt"/>
                        </a:rPr>
                        <a:t>Goods Receipt from Valuated Goods Receipt Blocked Stock</a:t>
                      </a:r>
                    </a:p>
                  </a:txBody>
                  <a:tcPr marL="9525" marR="9525" marT="9525" marB="0" anchor="ctr"/>
                </a:tc>
              </a:tr>
            </a:tbl>
          </a:graphicData>
        </a:graphic>
      </p:graphicFrame>
    </p:spTree>
    <p:extLst>
      <p:ext uri="{BB962C8B-B14F-4D97-AF65-F5344CB8AC3E}">
        <p14:creationId xmlns="" xmlns:p14="http://schemas.microsoft.com/office/powerpoint/2010/main" val="383675696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15</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Goods Receipt</a:t>
            </a:r>
          </a:p>
        </p:txBody>
      </p:sp>
      <p:sp>
        <p:nvSpPr>
          <p:cNvPr id="4" name="TextBox 3"/>
          <p:cNvSpPr txBox="1"/>
          <p:nvPr/>
        </p:nvSpPr>
        <p:spPr>
          <a:xfrm>
            <a:off x="381000" y="1524000"/>
            <a:ext cx="8382000" cy="3416320"/>
          </a:xfrm>
          <a:prstGeom prst="rect">
            <a:avLst/>
          </a:prstGeom>
          <a:noFill/>
        </p:spPr>
        <p:txBody>
          <a:bodyPr>
            <a:spAutoFit/>
          </a:bodyPr>
          <a:lstStyle/>
          <a:p>
            <a:r>
              <a:rPr lang="en-US" b="1" dirty="0" smtClean="0"/>
              <a:t>Goods receipt can be done either in 1-step (or) 2-step process.</a:t>
            </a:r>
          </a:p>
          <a:p>
            <a:endParaRPr lang="en-US" b="1" dirty="0"/>
          </a:p>
          <a:p>
            <a:pPr>
              <a:buFont typeface="Arial" pitchFamily="34" charset="0"/>
              <a:buChar char="•"/>
            </a:pPr>
            <a:r>
              <a:rPr lang="en-US" dirty="0" smtClean="0"/>
              <a:t> In the case of 1-step process, materials are directly taken into stock or posted </a:t>
            </a:r>
          </a:p>
          <a:p>
            <a:r>
              <a:rPr lang="en-US" dirty="0"/>
              <a:t> </a:t>
            </a:r>
            <a:r>
              <a:rPr lang="en-US" dirty="0" smtClean="0"/>
              <a:t>  to consumption based upon the nature of purchase order. Goods receipt is </a:t>
            </a:r>
          </a:p>
          <a:p>
            <a:r>
              <a:rPr lang="en-US" dirty="0"/>
              <a:t> </a:t>
            </a:r>
            <a:r>
              <a:rPr lang="en-US" dirty="0" smtClean="0"/>
              <a:t>  posted with Movement type 101.</a:t>
            </a:r>
          </a:p>
          <a:p>
            <a:pPr>
              <a:buFont typeface="Arial" pitchFamily="34" charset="0"/>
              <a:buChar char="•"/>
            </a:pPr>
            <a:endParaRPr lang="en-US" dirty="0"/>
          </a:p>
          <a:p>
            <a:pPr>
              <a:buFont typeface="Arial" pitchFamily="34" charset="0"/>
              <a:buChar char="•"/>
            </a:pPr>
            <a:r>
              <a:rPr lang="en-US" dirty="0" smtClean="0"/>
              <a:t> In the case of 2-step process, materials are taken to GR blocked stock and are </a:t>
            </a:r>
          </a:p>
          <a:p>
            <a:r>
              <a:rPr lang="en-US" dirty="0"/>
              <a:t> </a:t>
            </a:r>
            <a:r>
              <a:rPr lang="en-US" dirty="0" smtClean="0"/>
              <a:t> subsequently taken to stock. Goods receipt is done using movement types 103 </a:t>
            </a:r>
          </a:p>
          <a:p>
            <a:r>
              <a:rPr lang="en-US" dirty="0"/>
              <a:t> </a:t>
            </a:r>
            <a:r>
              <a:rPr lang="en-US" dirty="0" smtClean="0"/>
              <a:t> +105 if the materials are to be posted to non-valuated GR blocked stock and </a:t>
            </a:r>
          </a:p>
          <a:p>
            <a:r>
              <a:rPr lang="en-US" dirty="0"/>
              <a:t> </a:t>
            </a:r>
            <a:r>
              <a:rPr lang="en-US" dirty="0" smtClean="0"/>
              <a:t> subsequently posted to warehouse stock.</a:t>
            </a:r>
          </a:p>
          <a:p>
            <a:endParaRPr lang="en-US" dirty="0"/>
          </a:p>
          <a:p>
            <a:endParaRPr lang="en-US" dirty="0"/>
          </a:p>
        </p:txBody>
      </p:sp>
    </p:spTree>
    <p:extLst>
      <p:ext uri="{BB962C8B-B14F-4D97-AF65-F5344CB8AC3E}">
        <p14:creationId xmlns="" xmlns:p14="http://schemas.microsoft.com/office/powerpoint/2010/main" val="174602895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16</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Reference documents for Goods Receipt </a:t>
            </a:r>
          </a:p>
        </p:txBody>
      </p:sp>
      <p:sp>
        <p:nvSpPr>
          <p:cNvPr id="4" name="TextBox 3"/>
          <p:cNvSpPr txBox="1"/>
          <p:nvPr/>
        </p:nvSpPr>
        <p:spPr>
          <a:xfrm>
            <a:off x="365760" y="1554480"/>
            <a:ext cx="8382000" cy="4413516"/>
          </a:xfrm>
          <a:prstGeom prst="rect">
            <a:avLst/>
          </a:prstGeom>
          <a:noFill/>
        </p:spPr>
        <p:txBody>
          <a:bodyPr>
            <a:spAutoFit/>
          </a:bodyPr>
          <a:lstStyle/>
          <a:p>
            <a:pPr marL="0" lvl="1">
              <a:defRPr/>
            </a:pPr>
            <a:r>
              <a:rPr lang="en-US" altLang="en-US" dirty="0" smtClean="0"/>
              <a:t>Goods Receipt </a:t>
            </a:r>
            <a:r>
              <a:rPr lang="en-US" altLang="en-US" kern="0" dirty="0" smtClean="0">
                <a:solidFill>
                  <a:srgbClr val="000000"/>
                </a:solidFill>
              </a:rPr>
              <a:t>is </a:t>
            </a:r>
            <a:r>
              <a:rPr lang="en-US" altLang="en-US" kern="0" dirty="0">
                <a:solidFill>
                  <a:srgbClr val="000000"/>
                </a:solidFill>
              </a:rPr>
              <a:t>posted using transaction code MIGO or MB01. </a:t>
            </a:r>
            <a:r>
              <a:rPr lang="en-US" altLang="en-US" kern="0" dirty="0" smtClean="0">
                <a:solidFill>
                  <a:srgbClr val="000000"/>
                </a:solidFill>
              </a:rPr>
              <a:t>Goods receipt ca</a:t>
            </a:r>
            <a:r>
              <a:rPr lang="en-US" altLang="en-US" dirty="0" smtClean="0"/>
              <a:t>n be created with reference to:</a:t>
            </a:r>
          </a:p>
          <a:p>
            <a:pPr>
              <a:defRPr/>
            </a:pPr>
            <a:endParaRPr lang="en-US" altLang="en-US" dirty="0"/>
          </a:p>
          <a:p>
            <a:pPr marL="742950" lvl="1" indent="-285750" eaLnBrk="0" fontAlgn="base" hangingPunct="0">
              <a:spcBef>
                <a:spcPct val="20000"/>
              </a:spcBef>
              <a:spcAft>
                <a:spcPct val="0"/>
              </a:spcAft>
              <a:buClr>
                <a:srgbClr val="000000"/>
              </a:buClr>
              <a:buFontTx/>
              <a:buChar char="•"/>
            </a:pPr>
            <a:r>
              <a:rPr lang="en-US" altLang="en-US" kern="0" dirty="0">
                <a:solidFill>
                  <a:srgbClr val="000000"/>
                </a:solidFill>
              </a:rPr>
              <a:t>Purchase Order</a:t>
            </a:r>
          </a:p>
          <a:p>
            <a:pPr marL="742950" lvl="1" indent="-285750" eaLnBrk="0" fontAlgn="base" hangingPunct="0">
              <a:spcBef>
                <a:spcPct val="20000"/>
              </a:spcBef>
              <a:spcAft>
                <a:spcPct val="0"/>
              </a:spcAft>
              <a:buClr>
                <a:srgbClr val="000000"/>
              </a:buClr>
              <a:buFontTx/>
              <a:buChar char="•"/>
            </a:pPr>
            <a:r>
              <a:rPr lang="en-US" altLang="en-US" kern="0" dirty="0">
                <a:solidFill>
                  <a:srgbClr val="000000"/>
                </a:solidFill>
              </a:rPr>
              <a:t>Order</a:t>
            </a:r>
          </a:p>
          <a:p>
            <a:pPr marL="742950" lvl="1" indent="-285750" eaLnBrk="0" fontAlgn="base" hangingPunct="0">
              <a:spcBef>
                <a:spcPct val="20000"/>
              </a:spcBef>
              <a:spcAft>
                <a:spcPct val="0"/>
              </a:spcAft>
              <a:buClr>
                <a:srgbClr val="000000"/>
              </a:buClr>
              <a:buFontTx/>
              <a:buChar char="•"/>
            </a:pPr>
            <a:r>
              <a:rPr lang="en-US" altLang="en-US" kern="0" dirty="0">
                <a:solidFill>
                  <a:srgbClr val="000000"/>
                </a:solidFill>
              </a:rPr>
              <a:t>Reservation</a:t>
            </a:r>
          </a:p>
          <a:p>
            <a:pPr marL="742950" lvl="1" indent="-285750" eaLnBrk="0" fontAlgn="base" hangingPunct="0">
              <a:spcBef>
                <a:spcPct val="20000"/>
              </a:spcBef>
              <a:spcAft>
                <a:spcPct val="0"/>
              </a:spcAft>
              <a:buClr>
                <a:srgbClr val="000000"/>
              </a:buClr>
              <a:buFontTx/>
              <a:buChar char="•"/>
            </a:pPr>
            <a:r>
              <a:rPr lang="en-US" altLang="en-US" kern="0" dirty="0">
                <a:solidFill>
                  <a:srgbClr val="000000"/>
                </a:solidFill>
              </a:rPr>
              <a:t>Inbound delivery</a:t>
            </a:r>
          </a:p>
          <a:p>
            <a:pPr marL="742950" lvl="1" indent="-285750" eaLnBrk="0" fontAlgn="base" hangingPunct="0">
              <a:spcBef>
                <a:spcPct val="20000"/>
              </a:spcBef>
              <a:spcAft>
                <a:spcPct val="0"/>
              </a:spcAft>
              <a:buClr>
                <a:srgbClr val="000000"/>
              </a:buClr>
              <a:buFontTx/>
              <a:buChar char="•"/>
            </a:pPr>
            <a:r>
              <a:rPr lang="en-US" altLang="en-US" kern="0" dirty="0">
                <a:solidFill>
                  <a:srgbClr val="000000"/>
                </a:solidFill>
              </a:rPr>
              <a:t>Outbound </a:t>
            </a:r>
            <a:r>
              <a:rPr lang="en-US" altLang="en-US" kern="0" dirty="0" smtClean="0">
                <a:solidFill>
                  <a:srgbClr val="000000"/>
                </a:solidFill>
              </a:rPr>
              <a:t>delivery</a:t>
            </a:r>
          </a:p>
          <a:p>
            <a:pPr marL="742950" lvl="1" indent="-285750" eaLnBrk="0" fontAlgn="base" hangingPunct="0">
              <a:spcBef>
                <a:spcPct val="20000"/>
              </a:spcBef>
              <a:spcAft>
                <a:spcPct val="0"/>
              </a:spcAft>
              <a:buClr>
                <a:srgbClr val="000000"/>
              </a:buClr>
              <a:buFontTx/>
              <a:buChar char="•"/>
            </a:pPr>
            <a:r>
              <a:rPr lang="en-US" altLang="en-US" kern="0" dirty="0" smtClean="0">
                <a:solidFill>
                  <a:srgbClr val="000000"/>
                </a:solidFill>
              </a:rPr>
              <a:t>Other</a:t>
            </a:r>
          </a:p>
          <a:p>
            <a:pPr marL="742950" lvl="1" indent="-285750" eaLnBrk="0" fontAlgn="base" hangingPunct="0">
              <a:spcBef>
                <a:spcPct val="20000"/>
              </a:spcBef>
              <a:spcAft>
                <a:spcPct val="0"/>
              </a:spcAft>
              <a:buClr>
                <a:srgbClr val="000000"/>
              </a:buClr>
              <a:buFontTx/>
              <a:buChar char="•"/>
            </a:pPr>
            <a:endParaRPr lang="en-US" altLang="en-US" kern="0" dirty="0">
              <a:solidFill>
                <a:srgbClr val="000000"/>
              </a:solidFill>
            </a:endParaRPr>
          </a:p>
          <a:p>
            <a:pPr lvl="1" eaLnBrk="0" fontAlgn="base" hangingPunct="0">
              <a:spcBef>
                <a:spcPct val="20000"/>
              </a:spcBef>
              <a:spcAft>
                <a:spcPct val="0"/>
              </a:spcAft>
              <a:buClr>
                <a:srgbClr val="000000"/>
              </a:buClr>
            </a:pPr>
            <a:endParaRPr lang="en-US" altLang="en-US" kern="0" dirty="0">
              <a:solidFill>
                <a:srgbClr val="000000"/>
              </a:solidFill>
            </a:endParaRPr>
          </a:p>
          <a:p>
            <a:pPr eaLnBrk="1" hangingPunct="1">
              <a:buFontTx/>
              <a:buNone/>
              <a:defRPr/>
            </a:pPr>
            <a:r>
              <a:rPr lang="en-US" sz="1800" dirty="0" smtClean="0"/>
              <a:t>Note: transaction MB01 is now obsolete and not in use currently.</a:t>
            </a:r>
            <a:endParaRPr lang="en-US" sz="1800" dirty="0"/>
          </a:p>
          <a:p>
            <a:pPr eaLnBrk="1" hangingPunct="1">
              <a:buFontTx/>
              <a:buNone/>
              <a:defRPr/>
            </a:pPr>
            <a:endParaRPr lang="en-US" dirty="0">
              <a:latin typeface="Arial" charset="0"/>
            </a:endParaRPr>
          </a:p>
          <a:p>
            <a:pPr>
              <a:buFontTx/>
              <a:buNone/>
              <a:defRPr/>
            </a:pPr>
            <a:endParaRPr lang="en-US" dirty="0">
              <a:latin typeface="Arial" charset="0"/>
            </a:endParaRPr>
          </a:p>
        </p:txBody>
      </p:sp>
    </p:spTree>
    <p:extLst>
      <p:ext uri="{BB962C8B-B14F-4D97-AF65-F5344CB8AC3E}">
        <p14:creationId xmlns="" xmlns:p14="http://schemas.microsoft.com/office/powerpoint/2010/main" val="103579931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smtClean="0"/>
              <a:t>Accounting entries for </a:t>
            </a:r>
            <a:r>
              <a:rPr lang="en-US" altLang="en-US" dirty="0"/>
              <a:t>Goods Receipt</a:t>
            </a:r>
            <a:endParaRPr lang="en-US" dirty="0"/>
          </a:p>
        </p:txBody>
      </p:sp>
      <p:sp>
        <p:nvSpPr>
          <p:cNvPr id="3" name="Content Placeholder 2"/>
          <p:cNvSpPr>
            <a:spLocks noGrp="1"/>
          </p:cNvSpPr>
          <p:nvPr>
            <p:ph idx="1"/>
          </p:nvPr>
        </p:nvSpPr>
        <p:spPr>
          <a:xfrm>
            <a:off x="365760" y="1554480"/>
            <a:ext cx="8458200" cy="5334000"/>
          </a:xfrm>
        </p:spPr>
        <p:txBody>
          <a:bodyPr/>
          <a:lstStyle/>
          <a:p>
            <a:pPr>
              <a:buFont typeface="Arial" pitchFamily="34" charset="0"/>
              <a:buChar char="•"/>
            </a:pPr>
            <a:r>
              <a:rPr lang="en-US" sz="1800" dirty="0"/>
              <a:t>T</a:t>
            </a:r>
            <a:r>
              <a:rPr lang="en-US" sz="1800" dirty="0" smtClean="0"/>
              <a:t>he financial entries will be posted once the goods receipt is done and accounting document will be posted</a:t>
            </a:r>
          </a:p>
          <a:p>
            <a:pPr marL="0" indent="0">
              <a:buFont typeface="Arial" pitchFamily="34" charset="0"/>
              <a:buChar char="•"/>
            </a:pPr>
            <a:endParaRPr lang="en-US" sz="1800" dirty="0" smtClean="0"/>
          </a:p>
          <a:p>
            <a:pPr>
              <a:buFont typeface="Arial" pitchFamily="34" charset="0"/>
              <a:buChar char="•"/>
            </a:pPr>
            <a:r>
              <a:rPr lang="en-US" sz="1800" dirty="0" smtClean="0"/>
              <a:t>Acc. entry for Stock material</a:t>
            </a:r>
          </a:p>
          <a:p>
            <a:pPr lvl="1">
              <a:buFont typeface="Arial" pitchFamily="34" charset="0"/>
              <a:buChar char="•"/>
            </a:pPr>
            <a:r>
              <a:rPr lang="en-US" sz="1800" dirty="0"/>
              <a:t>Stock account - Material (BSX ) : </a:t>
            </a:r>
            <a:r>
              <a:rPr lang="en-US" sz="1800" dirty="0" smtClean="0"/>
              <a:t>Debit</a:t>
            </a:r>
            <a:endParaRPr lang="en-US" sz="1800" dirty="0"/>
          </a:p>
          <a:p>
            <a:pPr lvl="1">
              <a:buFont typeface="Arial" pitchFamily="34" charset="0"/>
              <a:buChar char="•"/>
            </a:pPr>
            <a:r>
              <a:rPr lang="en-US" sz="1800" dirty="0"/>
              <a:t>GR/IR clearing - Material (WRX): </a:t>
            </a:r>
            <a:r>
              <a:rPr lang="en-US" sz="1800" dirty="0" smtClean="0"/>
              <a:t>Credit</a:t>
            </a:r>
          </a:p>
          <a:p>
            <a:pPr marL="276225" lvl="1" indent="0">
              <a:buFont typeface="Arial" pitchFamily="34" charset="0"/>
              <a:buChar char="•"/>
            </a:pPr>
            <a:endParaRPr lang="en-US" sz="1800" dirty="0" smtClean="0"/>
          </a:p>
          <a:p>
            <a:pPr marL="274638" lvl="1">
              <a:buFont typeface="Arial" pitchFamily="34" charset="0"/>
              <a:buChar char="•"/>
            </a:pPr>
            <a:r>
              <a:rPr lang="en-US" sz="1800" dirty="0" smtClean="0"/>
              <a:t> Acc. </a:t>
            </a:r>
            <a:r>
              <a:rPr lang="en-US" sz="1800" dirty="0"/>
              <a:t>entry for account assigned PO</a:t>
            </a:r>
          </a:p>
          <a:p>
            <a:pPr lvl="1">
              <a:buFont typeface="Arial" pitchFamily="34" charset="0"/>
              <a:buChar char="•"/>
            </a:pPr>
            <a:r>
              <a:rPr lang="en-US" sz="1800" dirty="0" smtClean="0"/>
              <a:t>Consumption account/Asset account </a:t>
            </a:r>
            <a:r>
              <a:rPr lang="en-US" sz="1800" dirty="0"/>
              <a:t>-: Dr</a:t>
            </a:r>
          </a:p>
          <a:p>
            <a:pPr lvl="1">
              <a:buFont typeface="Arial" pitchFamily="34" charset="0"/>
              <a:buChar char="•"/>
            </a:pPr>
            <a:r>
              <a:rPr lang="en-US" sz="1800" dirty="0"/>
              <a:t>GR/IR clearing - Material (WRX): </a:t>
            </a:r>
            <a:r>
              <a:rPr lang="en-US" sz="1800" dirty="0" smtClean="0"/>
              <a:t>Cr</a:t>
            </a:r>
          </a:p>
          <a:p>
            <a:pPr lvl="1"/>
            <a:endParaRPr lang="en-US" dirty="0"/>
          </a:p>
          <a:p>
            <a:pPr marL="276225" lvl="1" indent="0">
              <a:buNone/>
            </a:pPr>
            <a:endParaRPr lang="en-US" dirty="0"/>
          </a:p>
          <a:p>
            <a:pPr lvl="1"/>
            <a:endParaRPr lang="en-US" dirty="0" smtClean="0"/>
          </a:p>
          <a:p>
            <a:pPr lvl="1"/>
            <a:endParaRPr lang="en-US" dirty="0"/>
          </a:p>
          <a:p>
            <a:pPr lvl="1"/>
            <a:endParaRPr lang="en-US" dirty="0"/>
          </a:p>
        </p:txBody>
      </p:sp>
      <p:sp>
        <p:nvSpPr>
          <p:cNvPr id="4" name="Slide Number Placeholder 3"/>
          <p:cNvSpPr>
            <a:spLocks noGrp="1"/>
          </p:cNvSpPr>
          <p:nvPr>
            <p:ph type="sldNum" sz="quarter" idx="10"/>
          </p:nvPr>
        </p:nvSpPr>
        <p:spPr/>
        <p:txBody>
          <a:bodyPr/>
          <a:lstStyle/>
          <a:p>
            <a:pPr>
              <a:defRPr/>
            </a:pPr>
            <a:endParaRPr lang="en-US" altLang="en-US" dirty="0" smtClean="0"/>
          </a:p>
          <a:p>
            <a:pPr>
              <a:defRPr/>
            </a:pPr>
            <a:fld id="{3CDBBDE3-7701-427B-B3DF-B9364CB0369A}" type="slidenum">
              <a:rPr lang="en-US" altLang="en-US" smtClean="0"/>
              <a:pPr>
                <a:defRPr/>
              </a:pPr>
              <a:t>17</a:t>
            </a:fld>
            <a:endParaRPr lang="en-US" altLang="en-US" dirty="0"/>
          </a:p>
        </p:txBody>
      </p:sp>
    </p:spTree>
    <p:extLst>
      <p:ext uri="{BB962C8B-B14F-4D97-AF65-F5344CB8AC3E}">
        <p14:creationId xmlns="" xmlns:p14="http://schemas.microsoft.com/office/powerpoint/2010/main" val="183251740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7F193FF4-4D9E-4517-AB46-898FED37D5A2}" type="slidenum">
              <a:rPr lang="en-US" altLang="en-US" sz="1000" smtClean="0">
                <a:solidFill>
                  <a:srgbClr val="000000"/>
                </a:solidFill>
              </a:rPr>
              <a:pPr/>
              <a:t>18</a:t>
            </a:fld>
            <a:endParaRPr lang="en-US" altLang="en-US" sz="1000" dirty="0" smtClean="0">
              <a:solidFill>
                <a:srgbClr val="000000"/>
              </a:solidFill>
            </a:endParaRPr>
          </a:p>
        </p:txBody>
      </p:sp>
      <p:sp>
        <p:nvSpPr>
          <p:cNvPr id="5123" name="Rectangle 2"/>
          <p:cNvSpPr>
            <a:spLocks noGrp="1" noChangeArrowheads="1"/>
          </p:cNvSpPr>
          <p:nvPr>
            <p:ph type="body" idx="1"/>
          </p:nvPr>
        </p:nvSpPr>
        <p:spPr>
          <a:xfrm>
            <a:off x="365760" y="1554480"/>
            <a:ext cx="6315075" cy="5334000"/>
          </a:xfrm>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Lst>
        </p:spPr>
        <p:txBody>
          <a:bodyPr/>
          <a:lstStyle/>
          <a:p>
            <a:pPr lvl="1">
              <a:buFont typeface="Arial" panose="020B0604020202020204" pitchFamily="34" charset="0"/>
              <a:buChar char="•"/>
            </a:pPr>
            <a:r>
              <a:rPr lang="en-US" altLang="ko-KR" sz="1800" dirty="0">
                <a:ea typeface="Gulim" pitchFamily="34" charset="-127"/>
              </a:rPr>
              <a:t>Concept of Goods receipt process</a:t>
            </a:r>
          </a:p>
          <a:p>
            <a:pPr lvl="1">
              <a:buFont typeface="Arial" panose="020B0604020202020204" pitchFamily="34" charset="0"/>
              <a:buChar char="•"/>
            </a:pPr>
            <a:r>
              <a:rPr lang="en-US" altLang="ko-KR" sz="1800" dirty="0" smtClean="0">
                <a:ea typeface="Gulim" pitchFamily="34" charset="-127"/>
              </a:rPr>
              <a:t>Overview of various </a:t>
            </a:r>
            <a:r>
              <a:rPr lang="en-US" altLang="ko-KR" sz="1800" dirty="0">
                <a:ea typeface="Gulim" pitchFamily="34" charset="-127"/>
              </a:rPr>
              <a:t>types of Goods Receipt scenarios</a:t>
            </a:r>
          </a:p>
          <a:p>
            <a:pPr lvl="1">
              <a:buFont typeface="Arial" panose="020B0604020202020204" pitchFamily="34" charset="0"/>
              <a:buChar char="•"/>
            </a:pPr>
            <a:r>
              <a:rPr lang="en-US" altLang="ko-KR" sz="1800" dirty="0">
                <a:solidFill>
                  <a:schemeClr val="accent2"/>
                </a:solidFill>
                <a:ea typeface="+mn-ea"/>
                <a:cs typeface="+mn-cs"/>
              </a:rPr>
              <a:t>Other goods receipts.</a:t>
            </a:r>
          </a:p>
          <a:p>
            <a:pPr lvl="1">
              <a:buFont typeface="Arial" panose="020B0604020202020204" pitchFamily="34" charset="0"/>
              <a:buChar char="•"/>
            </a:pPr>
            <a:r>
              <a:rPr lang="en-US" altLang="ko-KR" sz="1800" dirty="0">
                <a:ea typeface="Gulim" pitchFamily="34" charset="-127"/>
              </a:rPr>
              <a:t>Demo on Goods Receipt scenarios.</a:t>
            </a:r>
          </a:p>
          <a:p>
            <a:pPr>
              <a:defRPr/>
            </a:pPr>
            <a:endParaRPr lang="en-US" dirty="0"/>
          </a:p>
          <a:p>
            <a:pPr marL="0" indent="0">
              <a:buNone/>
            </a:pPr>
            <a:endParaRPr lang="en-US" altLang="en-US" dirty="0" smtClean="0"/>
          </a:p>
          <a:p>
            <a:endParaRPr lang="en-US" altLang="en-US" dirty="0" smtClean="0"/>
          </a:p>
          <a:p>
            <a:endParaRPr lang="en-US" altLang="en-US" dirty="0" smtClean="0">
              <a:solidFill>
                <a:schemeClr val="accent1"/>
              </a:solidFill>
            </a:endParaRPr>
          </a:p>
          <a:p>
            <a:endParaRPr lang="en-US" altLang="en-US" b="1" dirty="0" smtClean="0">
              <a:solidFill>
                <a:srgbClr val="FF6600"/>
              </a:solidFill>
            </a:endParaRPr>
          </a:p>
        </p:txBody>
      </p:sp>
      <p:sp>
        <p:nvSpPr>
          <p:cNvPr id="5124" name="Rectangle 3"/>
          <p:cNvSpPr>
            <a:spLocks noGrp="1" noChangeArrowheads="1"/>
          </p:cNvSpPr>
          <p:nvPr>
            <p:ph type="title"/>
          </p:nvPr>
        </p:nvSpPr>
        <p:spPr>
          <a:xfrm>
            <a:off x="0" y="182880"/>
            <a:ext cx="8153400" cy="914400"/>
          </a:xfrm>
        </p:spPr>
        <p:txBody>
          <a:bodyPr/>
          <a:lstStyle/>
          <a:p>
            <a:r>
              <a:rPr lang="en-US" altLang="en-US" dirty="0" smtClean="0"/>
              <a:t>Agenda</a:t>
            </a:r>
          </a:p>
        </p:txBody>
      </p:sp>
      <p:pic>
        <p:nvPicPr>
          <p:cNvPr id="5125" name="Picture 4" descr="agend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81800" y="1371600"/>
            <a:ext cx="18288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63059528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dirty="0"/>
              <a:t>Goods receipt </a:t>
            </a:r>
            <a:r>
              <a:rPr lang="en-US" dirty="0" smtClean="0"/>
              <a:t>without reference Document</a:t>
            </a:r>
            <a:endParaRPr lang="en-US" dirty="0"/>
          </a:p>
        </p:txBody>
      </p:sp>
      <p:sp>
        <p:nvSpPr>
          <p:cNvPr id="3" name="Content Placeholder 2"/>
          <p:cNvSpPr>
            <a:spLocks noGrp="1"/>
          </p:cNvSpPr>
          <p:nvPr>
            <p:ph idx="1"/>
          </p:nvPr>
        </p:nvSpPr>
        <p:spPr>
          <a:xfrm>
            <a:off x="365760" y="1554480"/>
            <a:ext cx="8458200" cy="5334000"/>
          </a:xfrm>
        </p:spPr>
        <p:txBody>
          <a:bodyPr/>
          <a:lstStyle/>
          <a:p>
            <a:r>
              <a:rPr lang="en-US" altLang="en-US" sz="1800" dirty="0"/>
              <a:t>Goods Receipt can be created </a:t>
            </a:r>
            <a:r>
              <a:rPr lang="en-US" altLang="en-US" sz="1800" dirty="0" smtClean="0"/>
              <a:t>without reference by using option others</a:t>
            </a:r>
          </a:p>
          <a:p>
            <a:r>
              <a:rPr lang="en-US" altLang="en-US" sz="1800" dirty="0" smtClean="0"/>
              <a:t>The others is usually used for scenario like initial stock upload, free sample or free goods or goods received without Purchase order and etc</a:t>
            </a:r>
          </a:p>
          <a:p>
            <a:r>
              <a:rPr lang="en-US" altLang="en-US" sz="1800" dirty="0" smtClean="0"/>
              <a:t>There will be no preceding document for reference or tracking</a:t>
            </a:r>
            <a:endParaRPr lang="en-US" altLang="en-US" sz="1800" dirty="0"/>
          </a:p>
          <a:p>
            <a:pPr marL="0" indent="0">
              <a:buNone/>
            </a:pPr>
            <a:r>
              <a:rPr lang="en-US" sz="1800" dirty="0" smtClean="0"/>
              <a:t> </a:t>
            </a:r>
            <a:endParaRPr lang="en-US" sz="1800" dirty="0"/>
          </a:p>
        </p:txBody>
      </p:sp>
      <p:sp>
        <p:nvSpPr>
          <p:cNvPr id="4" name="Slide Number Placeholder 3"/>
          <p:cNvSpPr>
            <a:spLocks noGrp="1"/>
          </p:cNvSpPr>
          <p:nvPr>
            <p:ph type="sldNum" sz="quarter" idx="10"/>
          </p:nvPr>
        </p:nvSpPr>
        <p:spPr/>
        <p:txBody>
          <a:bodyPr/>
          <a:lstStyle/>
          <a:p>
            <a:pPr>
              <a:defRPr/>
            </a:pPr>
            <a:endParaRPr lang="en-US" altLang="en-US" dirty="0" smtClean="0"/>
          </a:p>
          <a:p>
            <a:pPr>
              <a:defRPr/>
            </a:pPr>
            <a:fld id="{3CDBBDE3-7701-427B-B3DF-B9364CB0369A}" type="slidenum">
              <a:rPr lang="en-US" altLang="en-US" smtClean="0"/>
              <a:pPr>
                <a:defRPr/>
              </a:pPr>
              <a:t>19</a:t>
            </a:fld>
            <a:endParaRPr lang="en-US" altLang="en-US" dirty="0"/>
          </a:p>
        </p:txBody>
      </p:sp>
    </p:spTree>
    <p:extLst>
      <p:ext uri="{BB962C8B-B14F-4D97-AF65-F5344CB8AC3E}">
        <p14:creationId xmlns="" xmlns:p14="http://schemas.microsoft.com/office/powerpoint/2010/main" val="233425716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7F193FF4-4D9E-4517-AB46-898FED37D5A2}" type="slidenum">
              <a:rPr lang="en-US" altLang="en-US" sz="1000" smtClean="0">
                <a:solidFill>
                  <a:srgbClr val="000000"/>
                </a:solidFill>
              </a:rPr>
              <a:pPr/>
              <a:t>2</a:t>
            </a:fld>
            <a:endParaRPr lang="en-US" altLang="en-US" sz="1000" dirty="0" smtClean="0">
              <a:solidFill>
                <a:srgbClr val="000000"/>
              </a:solidFill>
            </a:endParaRPr>
          </a:p>
        </p:txBody>
      </p:sp>
      <p:sp>
        <p:nvSpPr>
          <p:cNvPr id="5123" name="Rectangle 2"/>
          <p:cNvSpPr>
            <a:spLocks noGrp="1" noChangeArrowheads="1"/>
          </p:cNvSpPr>
          <p:nvPr>
            <p:ph type="body" idx="1"/>
          </p:nvPr>
        </p:nvSpPr>
        <p:spPr>
          <a:xfrm>
            <a:off x="365760" y="1554480"/>
            <a:ext cx="6315075" cy="5334000"/>
          </a:xfrm>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Lst>
        </p:spPr>
        <p:txBody>
          <a:bodyPr/>
          <a:lstStyle/>
          <a:p>
            <a:pPr lvl="1">
              <a:buFont typeface="Arial" panose="020B0604020202020204" pitchFamily="34" charset="0"/>
              <a:buChar char="•"/>
            </a:pPr>
            <a:r>
              <a:rPr lang="en-US" altLang="ko-KR" sz="1800" dirty="0" smtClean="0">
                <a:ea typeface="Gulim" pitchFamily="34" charset="-127"/>
              </a:rPr>
              <a:t>Concept </a:t>
            </a:r>
            <a:r>
              <a:rPr lang="en-US" altLang="ko-KR" sz="1800" dirty="0">
                <a:ea typeface="Gulim" pitchFamily="34" charset="-127"/>
              </a:rPr>
              <a:t>of Goods </a:t>
            </a:r>
            <a:r>
              <a:rPr lang="en-US" altLang="ko-KR" sz="1800" dirty="0" smtClean="0">
                <a:ea typeface="Gulim" pitchFamily="34" charset="-127"/>
              </a:rPr>
              <a:t>receipt process</a:t>
            </a:r>
            <a:endParaRPr lang="en-US" altLang="ko-KR" sz="1800" dirty="0">
              <a:ea typeface="Gulim" pitchFamily="34" charset="-127"/>
            </a:endParaRPr>
          </a:p>
          <a:p>
            <a:pPr lvl="1">
              <a:buFont typeface="Arial" panose="020B0604020202020204" pitchFamily="34" charset="0"/>
              <a:buChar char="•"/>
            </a:pPr>
            <a:r>
              <a:rPr lang="en-US" altLang="ko-KR" sz="1800" dirty="0" smtClean="0">
                <a:ea typeface="Gulim" pitchFamily="34" charset="-127"/>
              </a:rPr>
              <a:t>Overview of various </a:t>
            </a:r>
            <a:r>
              <a:rPr lang="en-US" altLang="ko-KR" sz="1800" dirty="0">
                <a:ea typeface="Gulim" pitchFamily="34" charset="-127"/>
              </a:rPr>
              <a:t>types of Goods Receipt scenarios</a:t>
            </a:r>
          </a:p>
          <a:p>
            <a:pPr lvl="1">
              <a:buFont typeface="Arial" panose="020B0604020202020204" pitchFamily="34" charset="0"/>
              <a:buChar char="•"/>
            </a:pPr>
            <a:r>
              <a:rPr lang="en-US" altLang="ko-KR" sz="1800" dirty="0">
                <a:ea typeface="Gulim" pitchFamily="34" charset="-127"/>
              </a:rPr>
              <a:t>Other goods receipts.</a:t>
            </a:r>
          </a:p>
          <a:p>
            <a:pPr lvl="1">
              <a:buFont typeface="Arial" panose="020B0604020202020204" pitchFamily="34" charset="0"/>
              <a:buChar char="•"/>
            </a:pPr>
            <a:r>
              <a:rPr lang="en-US" altLang="ko-KR" sz="1800" dirty="0">
                <a:ea typeface="Gulim" pitchFamily="34" charset="-127"/>
              </a:rPr>
              <a:t>Demo on Goods Receipt scenarios.</a:t>
            </a:r>
          </a:p>
          <a:p>
            <a:pPr>
              <a:defRPr/>
            </a:pPr>
            <a:endParaRPr lang="en-US" dirty="0"/>
          </a:p>
          <a:p>
            <a:pPr marL="0" indent="0">
              <a:buNone/>
            </a:pPr>
            <a:endParaRPr lang="en-US" altLang="en-US" dirty="0" smtClean="0"/>
          </a:p>
          <a:p>
            <a:endParaRPr lang="en-US" altLang="en-US" dirty="0" smtClean="0"/>
          </a:p>
          <a:p>
            <a:endParaRPr lang="en-US" altLang="en-US" dirty="0" smtClean="0">
              <a:solidFill>
                <a:schemeClr val="accent1"/>
              </a:solidFill>
            </a:endParaRPr>
          </a:p>
          <a:p>
            <a:endParaRPr lang="en-US" altLang="en-US" b="1" dirty="0" smtClean="0">
              <a:solidFill>
                <a:srgbClr val="FF6600"/>
              </a:solidFill>
            </a:endParaRPr>
          </a:p>
        </p:txBody>
      </p:sp>
      <p:sp>
        <p:nvSpPr>
          <p:cNvPr id="5124" name="Rectangle 3"/>
          <p:cNvSpPr>
            <a:spLocks noGrp="1" noChangeArrowheads="1"/>
          </p:cNvSpPr>
          <p:nvPr>
            <p:ph type="title"/>
          </p:nvPr>
        </p:nvSpPr>
        <p:spPr>
          <a:xfrm>
            <a:off x="0" y="182880"/>
            <a:ext cx="8153400" cy="914400"/>
          </a:xfrm>
        </p:spPr>
        <p:txBody>
          <a:bodyPr/>
          <a:lstStyle/>
          <a:p>
            <a:r>
              <a:rPr lang="en-US" altLang="en-US" dirty="0" smtClean="0"/>
              <a:t>Agenda</a:t>
            </a:r>
          </a:p>
        </p:txBody>
      </p:sp>
      <p:pic>
        <p:nvPicPr>
          <p:cNvPr id="5125" name="Picture 4" descr="agend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81800" y="1371600"/>
            <a:ext cx="18288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1616500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dirty="0"/>
              <a:t>Goods receipt </a:t>
            </a:r>
            <a:r>
              <a:rPr lang="en-US" dirty="0" smtClean="0"/>
              <a:t>without reference Document</a:t>
            </a:r>
            <a:endParaRPr lang="en-US" dirty="0"/>
          </a:p>
        </p:txBody>
      </p:sp>
      <p:sp>
        <p:nvSpPr>
          <p:cNvPr id="3" name="Content Placeholder 2"/>
          <p:cNvSpPr>
            <a:spLocks noGrp="1"/>
          </p:cNvSpPr>
          <p:nvPr>
            <p:ph idx="1"/>
          </p:nvPr>
        </p:nvSpPr>
        <p:spPr>
          <a:xfrm>
            <a:off x="365760" y="1554480"/>
            <a:ext cx="8458200" cy="5334000"/>
          </a:xfrm>
        </p:spPr>
        <p:txBody>
          <a:bodyPr/>
          <a:lstStyle/>
          <a:p>
            <a:r>
              <a:rPr lang="en-US" sz="1800" b="1" dirty="0"/>
              <a:t>Other Goods </a:t>
            </a:r>
            <a:r>
              <a:rPr lang="en-US" sz="1800" b="1" dirty="0" smtClean="0"/>
              <a:t>Receipts: </a:t>
            </a:r>
            <a:r>
              <a:rPr lang="en-US" sz="1800" dirty="0" smtClean="0"/>
              <a:t>In </a:t>
            </a:r>
            <a:r>
              <a:rPr lang="en-US" sz="1800" dirty="0"/>
              <a:t>addition to the goods receipts described previously, you can enter goods receipts in the SAP system without referencing another document. You enter such goods receipts by </a:t>
            </a:r>
            <a:r>
              <a:rPr lang="en-US" sz="1800" dirty="0" smtClean="0"/>
              <a:t>selecting </a:t>
            </a:r>
            <a:r>
              <a:rPr lang="en-US" sz="1800" i="1" dirty="0" smtClean="0"/>
              <a:t>Goods </a:t>
            </a:r>
            <a:r>
              <a:rPr lang="en-US" sz="1800" i="1" dirty="0"/>
              <a:t>movement</a:t>
            </a:r>
            <a:r>
              <a:rPr lang="en-US" sz="1800" dirty="0"/>
              <a:t>→</a:t>
            </a:r>
            <a:r>
              <a:rPr lang="en-US" sz="1800" i="1" dirty="0"/>
              <a:t> Goods receipt</a:t>
            </a:r>
            <a:r>
              <a:rPr lang="en-US" sz="1800" dirty="0"/>
              <a:t>→</a:t>
            </a:r>
            <a:r>
              <a:rPr lang="en-US" sz="1800" i="1" dirty="0"/>
              <a:t> Other</a:t>
            </a:r>
            <a:r>
              <a:rPr lang="en-US" sz="1800" dirty="0"/>
              <a:t>. </a:t>
            </a:r>
          </a:p>
          <a:p>
            <a:pPr marL="0" indent="0">
              <a:buNone/>
            </a:pPr>
            <a:r>
              <a:rPr lang="en-US" sz="1800" dirty="0" smtClean="0"/>
              <a:t> </a:t>
            </a:r>
            <a:endParaRPr lang="en-US" sz="1800" dirty="0"/>
          </a:p>
        </p:txBody>
      </p:sp>
      <p:sp>
        <p:nvSpPr>
          <p:cNvPr id="4" name="Slide Number Placeholder 3"/>
          <p:cNvSpPr>
            <a:spLocks noGrp="1"/>
          </p:cNvSpPr>
          <p:nvPr>
            <p:ph type="sldNum" sz="quarter" idx="10"/>
          </p:nvPr>
        </p:nvSpPr>
        <p:spPr/>
        <p:txBody>
          <a:bodyPr/>
          <a:lstStyle/>
          <a:p>
            <a:pPr>
              <a:defRPr/>
            </a:pPr>
            <a:endParaRPr lang="en-US" altLang="en-US" dirty="0" smtClean="0"/>
          </a:p>
          <a:p>
            <a:pPr>
              <a:defRPr/>
            </a:pPr>
            <a:fld id="{3CDBBDE3-7701-427B-B3DF-B9364CB0369A}" type="slidenum">
              <a:rPr lang="en-US" altLang="en-US" smtClean="0"/>
              <a:pPr>
                <a:defRPr/>
              </a:pPr>
              <a:t>20</a:t>
            </a:fld>
            <a:endParaRPr lang="en-US" altLang="en-US" dirty="0"/>
          </a:p>
        </p:txBody>
      </p:sp>
    </p:spTree>
    <p:extLst>
      <p:ext uri="{BB962C8B-B14F-4D97-AF65-F5344CB8AC3E}">
        <p14:creationId xmlns="" xmlns:p14="http://schemas.microsoft.com/office/powerpoint/2010/main" val="219063544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dirty="0"/>
              <a:t>Goods receipt </a:t>
            </a:r>
            <a:r>
              <a:rPr lang="en-US" dirty="0" smtClean="0"/>
              <a:t>without reference Document</a:t>
            </a:r>
            <a:endParaRPr lang="en-US" dirty="0"/>
          </a:p>
        </p:txBody>
      </p:sp>
      <p:sp>
        <p:nvSpPr>
          <p:cNvPr id="3" name="Content Placeholder 2"/>
          <p:cNvSpPr>
            <a:spLocks noGrp="1"/>
          </p:cNvSpPr>
          <p:nvPr>
            <p:ph idx="1"/>
          </p:nvPr>
        </p:nvSpPr>
        <p:spPr>
          <a:xfrm>
            <a:off x="365760" y="1554480"/>
            <a:ext cx="8458200" cy="5105400"/>
          </a:xfrm>
        </p:spPr>
        <p:txBody>
          <a:bodyPr/>
          <a:lstStyle/>
          <a:p>
            <a:pPr marL="0" indent="0">
              <a:buNone/>
            </a:pPr>
            <a:r>
              <a:rPr lang="en-US" sz="1800" b="1" dirty="0"/>
              <a:t>Scope of Functions</a:t>
            </a:r>
          </a:p>
          <a:p>
            <a:pPr marL="0" indent="0">
              <a:buNone/>
            </a:pPr>
            <a:r>
              <a:rPr lang="en-US" sz="1800" dirty="0"/>
              <a:t>You can enter the following types of goods receipts this way:</a:t>
            </a:r>
          </a:p>
          <a:p>
            <a:r>
              <a:rPr lang="en-US" sz="1800" dirty="0" smtClean="0"/>
              <a:t> </a:t>
            </a:r>
            <a:r>
              <a:rPr lang="en-US" sz="1800" b="1" dirty="0"/>
              <a:t>Initial Entry of Inventory </a:t>
            </a:r>
            <a:r>
              <a:rPr lang="en-US" sz="1800" b="1" dirty="0" smtClean="0"/>
              <a:t>Data: </a:t>
            </a:r>
            <a:r>
              <a:rPr lang="en-US" sz="1800" dirty="0" smtClean="0"/>
              <a:t>Using </a:t>
            </a:r>
            <a:r>
              <a:rPr lang="en-US" sz="1800" dirty="0"/>
              <a:t>this goods movement, you can transfer book inventory balances from an existing system to the SAP System when you first implement the </a:t>
            </a:r>
            <a:r>
              <a:rPr lang="en-US" sz="1800" i="1" dirty="0"/>
              <a:t>Inventory Management</a:t>
            </a:r>
            <a:r>
              <a:rPr lang="en-US" sz="1800" dirty="0"/>
              <a:t> component.</a:t>
            </a:r>
          </a:p>
          <a:p>
            <a:r>
              <a:rPr lang="en-US" sz="1800" b="1" dirty="0" smtClean="0"/>
              <a:t>External </a:t>
            </a:r>
            <a:r>
              <a:rPr lang="en-US" sz="1800" b="1" dirty="0"/>
              <a:t>Goods Receipts Without a Purchase </a:t>
            </a:r>
            <a:r>
              <a:rPr lang="en-US" sz="1800" b="1" dirty="0" smtClean="0"/>
              <a:t>Order: </a:t>
            </a:r>
            <a:r>
              <a:rPr lang="en-US" sz="1800" dirty="0" smtClean="0"/>
              <a:t>If </a:t>
            </a:r>
            <a:r>
              <a:rPr lang="en-US" sz="1800" dirty="0"/>
              <a:t>you are working without the </a:t>
            </a:r>
            <a:r>
              <a:rPr lang="en-US" sz="1800" i="1" dirty="0"/>
              <a:t>Purchasing</a:t>
            </a:r>
            <a:r>
              <a:rPr lang="en-US" sz="1800" dirty="0"/>
              <a:t> component, you enter external receipts as ‘other’ goods receipts. You can plan such a movement with a reservation.</a:t>
            </a:r>
          </a:p>
          <a:p>
            <a:r>
              <a:rPr lang="en-US" sz="1800" b="1" dirty="0" smtClean="0"/>
              <a:t>Internal </a:t>
            </a:r>
            <a:r>
              <a:rPr lang="en-US" sz="1800" b="1" dirty="0"/>
              <a:t>Goods Receipts Without a Production </a:t>
            </a:r>
            <a:r>
              <a:rPr lang="en-US" sz="1800" b="1" dirty="0" smtClean="0"/>
              <a:t>Order: </a:t>
            </a:r>
            <a:r>
              <a:rPr lang="en-US" sz="1800" dirty="0" smtClean="0"/>
              <a:t>If </a:t>
            </a:r>
            <a:r>
              <a:rPr lang="en-US" sz="1800" dirty="0"/>
              <a:t>you are not using the PP Production Orders component, you enter receipts from production </a:t>
            </a:r>
            <a:r>
              <a:rPr lang="en-US" sz="1800" dirty="0" smtClean="0"/>
              <a:t>as ‘Other</a:t>
            </a:r>
            <a:r>
              <a:rPr lang="en-US" sz="1800" dirty="0"/>
              <a:t>’ goods receipts. You can plan such a movement with a reservation</a:t>
            </a:r>
            <a:r>
              <a:rPr lang="en-US" sz="1800" dirty="0" smtClean="0"/>
              <a:t>.</a:t>
            </a:r>
            <a:endParaRPr lang="en-US" sz="1800" dirty="0"/>
          </a:p>
        </p:txBody>
      </p:sp>
      <p:sp>
        <p:nvSpPr>
          <p:cNvPr id="4" name="Slide Number Placeholder 3"/>
          <p:cNvSpPr>
            <a:spLocks noGrp="1"/>
          </p:cNvSpPr>
          <p:nvPr>
            <p:ph type="sldNum" sz="quarter" idx="10"/>
          </p:nvPr>
        </p:nvSpPr>
        <p:spPr/>
        <p:txBody>
          <a:bodyPr/>
          <a:lstStyle/>
          <a:p>
            <a:pPr>
              <a:defRPr/>
            </a:pPr>
            <a:endParaRPr lang="en-US" altLang="en-US" dirty="0" smtClean="0"/>
          </a:p>
          <a:p>
            <a:pPr>
              <a:defRPr/>
            </a:pPr>
            <a:fld id="{3CDBBDE3-7701-427B-B3DF-B9364CB0369A}" type="slidenum">
              <a:rPr lang="en-US" altLang="en-US" smtClean="0"/>
              <a:pPr>
                <a:defRPr/>
              </a:pPr>
              <a:t>21</a:t>
            </a:fld>
            <a:endParaRPr lang="en-US" altLang="en-US" dirty="0"/>
          </a:p>
        </p:txBody>
      </p:sp>
    </p:spTree>
    <p:extLst>
      <p:ext uri="{BB962C8B-B14F-4D97-AF65-F5344CB8AC3E}">
        <p14:creationId xmlns="" xmlns:p14="http://schemas.microsoft.com/office/powerpoint/2010/main" val="35631003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dirty="0"/>
              <a:t>Goods receipt </a:t>
            </a:r>
            <a:r>
              <a:rPr lang="en-US" dirty="0" smtClean="0"/>
              <a:t>without reference Document</a:t>
            </a:r>
            <a:endParaRPr lang="en-US" dirty="0"/>
          </a:p>
        </p:txBody>
      </p:sp>
      <p:sp>
        <p:nvSpPr>
          <p:cNvPr id="3" name="Content Placeholder 2"/>
          <p:cNvSpPr>
            <a:spLocks noGrp="1"/>
          </p:cNvSpPr>
          <p:nvPr>
            <p:ph idx="1"/>
          </p:nvPr>
        </p:nvSpPr>
        <p:spPr>
          <a:xfrm>
            <a:off x="365760" y="1554480"/>
            <a:ext cx="8458200" cy="5334000"/>
          </a:xfrm>
        </p:spPr>
        <p:txBody>
          <a:bodyPr/>
          <a:lstStyle/>
          <a:p>
            <a:r>
              <a:rPr lang="en-US" sz="1800" b="1" dirty="0" smtClean="0"/>
              <a:t>Goods </a:t>
            </a:r>
            <a:r>
              <a:rPr lang="en-US" sz="1800" b="1" dirty="0"/>
              <a:t>Receipt of </a:t>
            </a:r>
            <a:r>
              <a:rPr lang="en-US" sz="1800" b="1" dirty="0" smtClean="0"/>
              <a:t>By-Products: </a:t>
            </a:r>
            <a:r>
              <a:rPr lang="en-US" sz="1800" dirty="0" smtClean="0"/>
              <a:t>Goods </a:t>
            </a:r>
            <a:r>
              <a:rPr lang="en-US" sz="1800" dirty="0"/>
              <a:t>receipts of by-products can also be entered as miscellaneous goods </a:t>
            </a:r>
            <a:r>
              <a:rPr lang="en-US" sz="1800" dirty="0" smtClean="0"/>
              <a:t>receipts.</a:t>
            </a:r>
            <a:endParaRPr lang="en-US" sz="1800" dirty="0"/>
          </a:p>
          <a:p>
            <a:r>
              <a:rPr lang="en-US" sz="1800" b="1" dirty="0" smtClean="0"/>
              <a:t>Delivery </a:t>
            </a:r>
            <a:r>
              <a:rPr lang="en-US" sz="1800" b="1" dirty="0"/>
              <a:t>Free of </a:t>
            </a:r>
            <a:r>
              <a:rPr lang="en-US" sz="1800" b="1" dirty="0" smtClean="0"/>
              <a:t>Charge: </a:t>
            </a:r>
            <a:r>
              <a:rPr lang="en-US" sz="1800" dirty="0" smtClean="0"/>
              <a:t>If </a:t>
            </a:r>
            <a:r>
              <a:rPr lang="en-US" sz="1800" dirty="0"/>
              <a:t>you receive a delivery from a vendor free of charge, for which no purchase order was placed, you can only enter the receipt of the goods as </a:t>
            </a:r>
            <a:r>
              <a:rPr lang="en-US" sz="1800" dirty="0" smtClean="0"/>
              <a:t>an ‘Other</a:t>
            </a:r>
            <a:r>
              <a:rPr lang="en-US" sz="1800" dirty="0"/>
              <a:t>’ goods receipt.</a:t>
            </a:r>
          </a:p>
          <a:p>
            <a:r>
              <a:rPr lang="en-US" sz="1800" b="1" dirty="0" smtClean="0"/>
              <a:t>Returns </a:t>
            </a:r>
            <a:r>
              <a:rPr lang="en-US" sz="1800" b="1" dirty="0"/>
              <a:t>From </a:t>
            </a:r>
            <a:r>
              <a:rPr lang="en-US" sz="1800" b="1" dirty="0" smtClean="0"/>
              <a:t>Customer: </a:t>
            </a:r>
            <a:r>
              <a:rPr lang="en-US" sz="1800" dirty="0" smtClean="0"/>
              <a:t>Even </a:t>
            </a:r>
            <a:r>
              <a:rPr lang="en-US" sz="1800" dirty="0"/>
              <a:t>without a returns delivery from the </a:t>
            </a:r>
            <a:r>
              <a:rPr lang="en-US" sz="1800" i="1" dirty="0"/>
              <a:t>Sales</a:t>
            </a:r>
            <a:r>
              <a:rPr lang="en-US" sz="1800" dirty="0"/>
              <a:t> component, you can post returns from a customer into blocked stock returns.</a:t>
            </a:r>
          </a:p>
          <a:p>
            <a:pPr marL="0" indent="0">
              <a:buNone/>
            </a:pPr>
            <a:r>
              <a:rPr lang="en-US" sz="1800" dirty="0" smtClean="0"/>
              <a:t> </a:t>
            </a:r>
            <a:endParaRPr lang="en-US" sz="1800" dirty="0"/>
          </a:p>
        </p:txBody>
      </p:sp>
      <p:sp>
        <p:nvSpPr>
          <p:cNvPr id="4" name="Slide Number Placeholder 3"/>
          <p:cNvSpPr>
            <a:spLocks noGrp="1"/>
          </p:cNvSpPr>
          <p:nvPr>
            <p:ph type="sldNum" sz="quarter" idx="10"/>
          </p:nvPr>
        </p:nvSpPr>
        <p:spPr/>
        <p:txBody>
          <a:bodyPr/>
          <a:lstStyle/>
          <a:p>
            <a:pPr>
              <a:defRPr/>
            </a:pPr>
            <a:endParaRPr lang="en-US" altLang="en-US" dirty="0" smtClean="0"/>
          </a:p>
          <a:p>
            <a:pPr>
              <a:defRPr/>
            </a:pPr>
            <a:fld id="{3CDBBDE3-7701-427B-B3DF-B9364CB0369A}" type="slidenum">
              <a:rPr lang="en-US" altLang="en-US" smtClean="0"/>
              <a:pPr>
                <a:defRPr/>
              </a:pPr>
              <a:t>22</a:t>
            </a:fld>
            <a:endParaRPr lang="en-US" altLang="en-US" dirty="0"/>
          </a:p>
        </p:txBody>
      </p:sp>
    </p:spTree>
    <p:extLst>
      <p:ext uri="{BB962C8B-B14F-4D97-AF65-F5344CB8AC3E}">
        <p14:creationId xmlns="" xmlns:p14="http://schemas.microsoft.com/office/powerpoint/2010/main" val="50403661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dirty="0"/>
              <a:t>Goods receipt </a:t>
            </a:r>
            <a:r>
              <a:rPr lang="en-US" dirty="0" smtClean="0"/>
              <a:t>without reference Document</a:t>
            </a:r>
            <a:endParaRPr lang="en-US" dirty="0"/>
          </a:p>
        </p:txBody>
      </p:sp>
      <p:sp>
        <p:nvSpPr>
          <p:cNvPr id="3" name="Content Placeholder 2"/>
          <p:cNvSpPr>
            <a:spLocks noGrp="1"/>
          </p:cNvSpPr>
          <p:nvPr>
            <p:ph idx="1"/>
          </p:nvPr>
        </p:nvSpPr>
        <p:spPr>
          <a:xfrm>
            <a:off x="365760" y="1554480"/>
            <a:ext cx="8458200" cy="5334000"/>
          </a:xfrm>
        </p:spPr>
        <p:txBody>
          <a:bodyPr/>
          <a:lstStyle/>
          <a:p>
            <a:pPr marL="0" indent="0">
              <a:buNone/>
            </a:pPr>
            <a:r>
              <a:rPr lang="en-US" sz="1800" dirty="0" smtClean="0"/>
              <a:t>Below are the commonly used movement types for Goods receipt without reference:</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endParaRPr lang="en-US" altLang="en-US" dirty="0" smtClean="0"/>
          </a:p>
          <a:p>
            <a:pPr>
              <a:defRPr/>
            </a:pPr>
            <a:fld id="{3CDBBDE3-7701-427B-B3DF-B9364CB0369A}" type="slidenum">
              <a:rPr lang="en-US" altLang="en-US" smtClean="0"/>
              <a:pPr>
                <a:defRPr/>
              </a:pPr>
              <a:t>23</a:t>
            </a:fld>
            <a:endParaRPr lang="en-US" altLang="en-US" dirty="0"/>
          </a:p>
        </p:txBody>
      </p:sp>
      <p:graphicFrame>
        <p:nvGraphicFramePr>
          <p:cNvPr id="5" name="Table 4"/>
          <p:cNvGraphicFramePr>
            <a:graphicFrameLocks noGrp="1"/>
          </p:cNvGraphicFramePr>
          <p:nvPr>
            <p:extLst>
              <p:ext uri="{D42A27DB-BD31-4B8C-83A1-F6EECF244321}">
                <p14:modId xmlns="" xmlns:p14="http://schemas.microsoft.com/office/powerpoint/2010/main" val="1063014079"/>
              </p:ext>
            </p:extLst>
          </p:nvPr>
        </p:nvGraphicFramePr>
        <p:xfrm>
          <a:off x="533400" y="2667000"/>
          <a:ext cx="7620000" cy="3454400"/>
        </p:xfrm>
        <a:graphic>
          <a:graphicData uri="http://schemas.openxmlformats.org/drawingml/2006/table">
            <a:tbl>
              <a:tblPr firstRow="1" bandRow="1">
                <a:tableStyleId>{5C22544A-7EE6-4342-B048-85BDC9FD1C3A}</a:tableStyleId>
              </a:tblPr>
              <a:tblGrid>
                <a:gridCol w="1600200"/>
                <a:gridCol w="6019800"/>
              </a:tblGrid>
              <a:tr h="345440">
                <a:tc>
                  <a:txBody>
                    <a:bodyPr/>
                    <a:lstStyle/>
                    <a:p>
                      <a:pPr algn="l" fontAlgn="ctr"/>
                      <a:r>
                        <a:rPr lang="en-US" sz="1600" b="1" i="0" u="none" strike="noStrike" dirty="0">
                          <a:solidFill>
                            <a:srgbClr val="000000"/>
                          </a:solidFill>
                          <a:effectLst/>
                          <a:latin typeface="+mn-lt"/>
                        </a:rPr>
                        <a:t>Movement Type</a:t>
                      </a:r>
                    </a:p>
                  </a:txBody>
                  <a:tcPr marL="9525" marR="9525" marT="9525" marB="0" anchor="ctr"/>
                </a:tc>
                <a:tc>
                  <a:txBody>
                    <a:bodyPr/>
                    <a:lstStyle/>
                    <a:p>
                      <a:pPr algn="l" fontAlgn="ctr"/>
                      <a:r>
                        <a:rPr lang="en-US" sz="1600" b="1" i="0" u="none" strike="noStrike" dirty="0">
                          <a:solidFill>
                            <a:srgbClr val="000000"/>
                          </a:solidFill>
                          <a:effectLst/>
                          <a:latin typeface="+mn-lt"/>
                        </a:rPr>
                        <a:t>Description of movement type</a:t>
                      </a:r>
                    </a:p>
                  </a:txBody>
                  <a:tcPr marL="9525" marR="9525" marT="9525" marB="0" anchor="ctr"/>
                </a:tc>
              </a:tr>
              <a:tr h="345440">
                <a:tc>
                  <a:txBody>
                    <a:bodyPr/>
                    <a:lstStyle/>
                    <a:p>
                      <a:pPr algn="ctr" fontAlgn="ctr"/>
                      <a:r>
                        <a:rPr lang="en-US" sz="1600" b="0" i="0" u="none" strike="noStrike" dirty="0">
                          <a:solidFill>
                            <a:srgbClr val="000000"/>
                          </a:solidFill>
                          <a:effectLst/>
                          <a:latin typeface="+mn-lt"/>
                        </a:rPr>
                        <a:t>501</a:t>
                      </a:r>
                    </a:p>
                  </a:txBody>
                  <a:tcPr marL="9525" marR="9525" marT="9525" marB="0" anchor="ctr"/>
                </a:tc>
                <a:tc>
                  <a:txBody>
                    <a:bodyPr/>
                    <a:lstStyle/>
                    <a:p>
                      <a:pPr algn="l" fontAlgn="ctr"/>
                      <a:r>
                        <a:rPr lang="en-US" sz="1600" b="0" i="0" u="none" strike="noStrike" dirty="0">
                          <a:solidFill>
                            <a:srgbClr val="000000"/>
                          </a:solidFill>
                          <a:effectLst/>
                          <a:latin typeface="+mn-lt"/>
                        </a:rPr>
                        <a:t>Goods receipt without purchase order - unrestricted-use stock</a:t>
                      </a:r>
                    </a:p>
                  </a:txBody>
                  <a:tcPr marL="9525" marR="9525" marT="9525" marB="0" anchor="ctr"/>
                </a:tc>
              </a:tr>
              <a:tr h="345440">
                <a:tc>
                  <a:txBody>
                    <a:bodyPr/>
                    <a:lstStyle/>
                    <a:p>
                      <a:pPr algn="ctr" fontAlgn="ctr"/>
                      <a:r>
                        <a:rPr lang="en-US" sz="1600" b="0" i="0" u="none" strike="noStrike" dirty="0">
                          <a:solidFill>
                            <a:srgbClr val="000000"/>
                          </a:solidFill>
                          <a:effectLst/>
                          <a:latin typeface="+mn-lt"/>
                        </a:rPr>
                        <a:t>503</a:t>
                      </a:r>
                    </a:p>
                  </a:txBody>
                  <a:tcPr marL="9525" marR="9525" marT="9525" marB="0" anchor="ctr"/>
                </a:tc>
                <a:tc>
                  <a:txBody>
                    <a:bodyPr/>
                    <a:lstStyle/>
                    <a:p>
                      <a:pPr algn="l" fontAlgn="ctr"/>
                      <a:r>
                        <a:rPr lang="en-US" sz="1600" b="0" i="0" u="none" strike="noStrike" dirty="0">
                          <a:solidFill>
                            <a:srgbClr val="000000"/>
                          </a:solidFill>
                          <a:effectLst/>
                          <a:latin typeface="+mn-lt"/>
                        </a:rPr>
                        <a:t>Goods receipt without purchase order - stock in quality inspection</a:t>
                      </a:r>
                    </a:p>
                  </a:txBody>
                  <a:tcPr marL="9525" marR="9525" marT="9525" marB="0" anchor="ctr"/>
                </a:tc>
              </a:tr>
              <a:tr h="345440">
                <a:tc>
                  <a:txBody>
                    <a:bodyPr/>
                    <a:lstStyle/>
                    <a:p>
                      <a:pPr algn="ctr" fontAlgn="ctr"/>
                      <a:r>
                        <a:rPr lang="en-US" sz="1600" b="0" i="0" u="none" strike="noStrike" dirty="0">
                          <a:solidFill>
                            <a:srgbClr val="000000"/>
                          </a:solidFill>
                          <a:effectLst/>
                          <a:latin typeface="+mn-lt"/>
                        </a:rPr>
                        <a:t>505</a:t>
                      </a:r>
                    </a:p>
                  </a:txBody>
                  <a:tcPr marL="9525" marR="9525" marT="9525" marB="0" anchor="ctr"/>
                </a:tc>
                <a:tc>
                  <a:txBody>
                    <a:bodyPr/>
                    <a:lstStyle/>
                    <a:p>
                      <a:pPr algn="l" fontAlgn="ctr"/>
                      <a:r>
                        <a:rPr lang="en-US" sz="1600" b="0" i="0" u="none" strike="noStrike" dirty="0">
                          <a:solidFill>
                            <a:srgbClr val="000000"/>
                          </a:solidFill>
                          <a:effectLst/>
                          <a:latin typeface="+mn-lt"/>
                        </a:rPr>
                        <a:t>Goods receipt without purchase order - blocked stock</a:t>
                      </a:r>
                    </a:p>
                  </a:txBody>
                  <a:tcPr marL="9525" marR="9525" marT="9525" marB="0" anchor="ctr"/>
                </a:tc>
              </a:tr>
              <a:tr h="345440">
                <a:tc>
                  <a:txBody>
                    <a:bodyPr/>
                    <a:lstStyle/>
                    <a:p>
                      <a:pPr algn="ctr" fontAlgn="ctr"/>
                      <a:r>
                        <a:rPr lang="en-US" sz="1600" b="0" i="0" u="none" strike="noStrike" dirty="0">
                          <a:solidFill>
                            <a:srgbClr val="000000"/>
                          </a:solidFill>
                          <a:effectLst/>
                          <a:latin typeface="+mn-lt"/>
                        </a:rPr>
                        <a:t>511</a:t>
                      </a:r>
                    </a:p>
                  </a:txBody>
                  <a:tcPr marL="9525" marR="9525" marT="9525" marB="0" anchor="ctr"/>
                </a:tc>
                <a:tc>
                  <a:txBody>
                    <a:bodyPr/>
                    <a:lstStyle/>
                    <a:p>
                      <a:pPr algn="l" fontAlgn="ctr"/>
                      <a:r>
                        <a:rPr lang="en-US" sz="1600" b="0" i="0" u="none" strike="noStrike" dirty="0">
                          <a:solidFill>
                            <a:srgbClr val="000000"/>
                          </a:solidFill>
                          <a:effectLst/>
                          <a:latin typeface="+mn-lt"/>
                        </a:rPr>
                        <a:t>Free-of-charge delivery from vendor</a:t>
                      </a:r>
                    </a:p>
                  </a:txBody>
                  <a:tcPr marL="9525" marR="9525" marT="9525" marB="0" anchor="ctr"/>
                </a:tc>
              </a:tr>
              <a:tr h="345440">
                <a:tc>
                  <a:txBody>
                    <a:bodyPr/>
                    <a:lstStyle/>
                    <a:p>
                      <a:pPr algn="ctr" fontAlgn="ctr"/>
                      <a:r>
                        <a:rPr lang="en-US" sz="1600" b="0" i="0" u="none" strike="noStrike" dirty="0">
                          <a:solidFill>
                            <a:srgbClr val="000000"/>
                          </a:solidFill>
                          <a:effectLst/>
                          <a:latin typeface="+mn-lt"/>
                        </a:rPr>
                        <a:t>521</a:t>
                      </a:r>
                    </a:p>
                  </a:txBody>
                  <a:tcPr marL="9525" marR="9525" marT="9525" marB="0" anchor="ctr"/>
                </a:tc>
                <a:tc>
                  <a:txBody>
                    <a:bodyPr/>
                    <a:lstStyle/>
                    <a:p>
                      <a:pPr algn="l" fontAlgn="ctr"/>
                      <a:r>
                        <a:rPr lang="en-US" sz="1600" b="0" i="0" u="none" strike="noStrike" dirty="0">
                          <a:solidFill>
                            <a:srgbClr val="000000"/>
                          </a:solidFill>
                          <a:effectLst/>
                          <a:latin typeface="+mn-lt"/>
                        </a:rPr>
                        <a:t>Goods receipt without order - unrestricted-use stock</a:t>
                      </a:r>
                    </a:p>
                  </a:txBody>
                  <a:tcPr marL="9525" marR="9525" marT="9525" marB="0" anchor="ctr"/>
                </a:tc>
              </a:tr>
              <a:tr h="345440">
                <a:tc>
                  <a:txBody>
                    <a:bodyPr/>
                    <a:lstStyle/>
                    <a:p>
                      <a:pPr algn="ctr" fontAlgn="ctr"/>
                      <a:r>
                        <a:rPr lang="en-US" sz="1600" b="0" i="0" u="none" strike="noStrike" dirty="0">
                          <a:solidFill>
                            <a:srgbClr val="000000"/>
                          </a:solidFill>
                          <a:effectLst/>
                          <a:latin typeface="+mn-lt"/>
                        </a:rPr>
                        <a:t>523</a:t>
                      </a:r>
                    </a:p>
                  </a:txBody>
                  <a:tcPr marL="9525" marR="9525" marT="9525" marB="0" anchor="ctr"/>
                </a:tc>
                <a:tc>
                  <a:txBody>
                    <a:bodyPr/>
                    <a:lstStyle/>
                    <a:p>
                      <a:pPr algn="l" fontAlgn="ctr"/>
                      <a:r>
                        <a:rPr lang="en-US" sz="1600" b="0" i="0" u="none" strike="noStrike" dirty="0">
                          <a:solidFill>
                            <a:srgbClr val="000000"/>
                          </a:solidFill>
                          <a:effectLst/>
                          <a:latin typeface="+mn-lt"/>
                        </a:rPr>
                        <a:t>Goods receipt without order - stock in quality inspection</a:t>
                      </a:r>
                    </a:p>
                  </a:txBody>
                  <a:tcPr marL="9525" marR="9525" marT="9525" marB="0" anchor="ctr"/>
                </a:tc>
              </a:tr>
              <a:tr h="345440">
                <a:tc>
                  <a:txBody>
                    <a:bodyPr/>
                    <a:lstStyle/>
                    <a:p>
                      <a:pPr algn="ctr" fontAlgn="ctr"/>
                      <a:r>
                        <a:rPr lang="en-US" sz="1600" b="0" i="0" u="none" strike="noStrike" dirty="0">
                          <a:solidFill>
                            <a:srgbClr val="000000"/>
                          </a:solidFill>
                          <a:effectLst/>
                          <a:latin typeface="+mn-lt"/>
                        </a:rPr>
                        <a:t>561</a:t>
                      </a:r>
                    </a:p>
                  </a:txBody>
                  <a:tcPr marL="9525" marR="9525" marT="9525" marB="0" anchor="ctr"/>
                </a:tc>
                <a:tc>
                  <a:txBody>
                    <a:bodyPr/>
                    <a:lstStyle/>
                    <a:p>
                      <a:pPr algn="l" fontAlgn="ctr"/>
                      <a:r>
                        <a:rPr lang="en-US" sz="1600" b="0" i="0" u="none" strike="noStrike" dirty="0">
                          <a:solidFill>
                            <a:srgbClr val="000000"/>
                          </a:solidFill>
                          <a:effectLst/>
                          <a:latin typeface="+mn-lt"/>
                        </a:rPr>
                        <a:t>Initial entry of stock - unrestricted-use stock</a:t>
                      </a:r>
                    </a:p>
                  </a:txBody>
                  <a:tcPr marL="9525" marR="9525" marT="9525" marB="0" anchor="ctr"/>
                </a:tc>
              </a:tr>
              <a:tr h="345440">
                <a:tc>
                  <a:txBody>
                    <a:bodyPr/>
                    <a:lstStyle/>
                    <a:p>
                      <a:pPr algn="ctr" fontAlgn="ctr"/>
                      <a:r>
                        <a:rPr lang="en-US" sz="1600" b="0" i="0" u="none" strike="noStrike" dirty="0">
                          <a:solidFill>
                            <a:srgbClr val="000000"/>
                          </a:solidFill>
                          <a:effectLst/>
                          <a:latin typeface="+mn-lt"/>
                        </a:rPr>
                        <a:t>563</a:t>
                      </a:r>
                    </a:p>
                  </a:txBody>
                  <a:tcPr marL="9525" marR="9525" marT="9525" marB="0" anchor="ctr"/>
                </a:tc>
                <a:tc>
                  <a:txBody>
                    <a:bodyPr/>
                    <a:lstStyle/>
                    <a:p>
                      <a:pPr algn="l" fontAlgn="ctr"/>
                      <a:r>
                        <a:rPr lang="en-US" sz="1600" b="0" i="0" u="none" strike="noStrike" dirty="0">
                          <a:solidFill>
                            <a:srgbClr val="000000"/>
                          </a:solidFill>
                          <a:effectLst/>
                          <a:latin typeface="+mn-lt"/>
                        </a:rPr>
                        <a:t>Initial entry of stock - quality inspection</a:t>
                      </a:r>
                    </a:p>
                  </a:txBody>
                  <a:tcPr marL="9525" marR="9525" marT="9525" marB="0" anchor="ctr"/>
                </a:tc>
              </a:tr>
              <a:tr h="345440">
                <a:tc>
                  <a:txBody>
                    <a:bodyPr/>
                    <a:lstStyle/>
                    <a:p>
                      <a:pPr algn="ctr" fontAlgn="ctr"/>
                      <a:r>
                        <a:rPr lang="en-US" sz="1600" b="0" i="0" u="none" strike="noStrike" dirty="0">
                          <a:solidFill>
                            <a:srgbClr val="000000"/>
                          </a:solidFill>
                          <a:effectLst/>
                          <a:latin typeface="+mn-lt"/>
                        </a:rPr>
                        <a:t>565</a:t>
                      </a:r>
                    </a:p>
                  </a:txBody>
                  <a:tcPr marL="9525" marR="9525" marT="9525" marB="0" anchor="ctr"/>
                </a:tc>
                <a:tc>
                  <a:txBody>
                    <a:bodyPr/>
                    <a:lstStyle/>
                    <a:p>
                      <a:pPr algn="l" fontAlgn="ctr"/>
                      <a:r>
                        <a:rPr lang="en-US" sz="1600" b="0" i="0" u="none" strike="noStrike" dirty="0">
                          <a:solidFill>
                            <a:srgbClr val="000000"/>
                          </a:solidFill>
                          <a:effectLst/>
                          <a:latin typeface="+mn-lt"/>
                        </a:rPr>
                        <a:t>Initial entry of stock - blocked stock</a:t>
                      </a:r>
                    </a:p>
                  </a:txBody>
                  <a:tcPr marL="9525" marR="9525" marT="9525" marB="0" anchor="ctr"/>
                </a:tc>
              </a:tr>
            </a:tbl>
          </a:graphicData>
        </a:graphic>
      </p:graphicFrame>
    </p:spTree>
    <p:extLst>
      <p:ext uri="{BB962C8B-B14F-4D97-AF65-F5344CB8AC3E}">
        <p14:creationId xmlns="" xmlns:p14="http://schemas.microsoft.com/office/powerpoint/2010/main" val="197192483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8153400" cy="914400"/>
          </a:xfrm>
        </p:spPr>
        <p:txBody>
          <a:bodyPr/>
          <a:lstStyle/>
          <a:p>
            <a:r>
              <a:rPr lang="en-US" altLang="en-US" dirty="0" smtClean="0"/>
              <a:t>Accounting entries for </a:t>
            </a:r>
            <a:r>
              <a:rPr lang="en-US" altLang="en-US" dirty="0"/>
              <a:t>Goods </a:t>
            </a:r>
            <a:r>
              <a:rPr lang="en-US" altLang="en-US" dirty="0" smtClean="0"/>
              <a:t>Receipt without reference</a:t>
            </a:r>
            <a:endParaRPr lang="en-US" dirty="0"/>
          </a:p>
        </p:txBody>
      </p:sp>
      <p:sp>
        <p:nvSpPr>
          <p:cNvPr id="3" name="Content Placeholder 2"/>
          <p:cNvSpPr>
            <a:spLocks noGrp="1"/>
          </p:cNvSpPr>
          <p:nvPr>
            <p:ph idx="1"/>
          </p:nvPr>
        </p:nvSpPr>
        <p:spPr>
          <a:xfrm>
            <a:off x="365760" y="1554480"/>
            <a:ext cx="8458200" cy="5334000"/>
          </a:xfrm>
        </p:spPr>
        <p:txBody>
          <a:bodyPr/>
          <a:lstStyle/>
          <a:p>
            <a:pPr>
              <a:buFont typeface="Arial" pitchFamily="34" charset="0"/>
              <a:buChar char="•"/>
            </a:pPr>
            <a:r>
              <a:rPr lang="en-US" sz="1800" dirty="0" smtClean="0"/>
              <a:t>When stock is posted at the time of initial stock posting, the below postings happen:</a:t>
            </a:r>
          </a:p>
          <a:p>
            <a:pPr marL="0" indent="0">
              <a:buFont typeface="Arial" pitchFamily="34" charset="0"/>
              <a:buChar char="•"/>
            </a:pPr>
            <a:r>
              <a:rPr lang="en-US" sz="1800" dirty="0" smtClean="0"/>
              <a:t>  MT 561- Initial Stock entry</a:t>
            </a:r>
          </a:p>
          <a:p>
            <a:pPr lvl="1">
              <a:buFont typeface="Arial" pitchFamily="34" charset="0"/>
              <a:buChar char="•"/>
            </a:pPr>
            <a:r>
              <a:rPr lang="en-US" sz="1800" dirty="0" smtClean="0"/>
              <a:t>Stock </a:t>
            </a:r>
            <a:r>
              <a:rPr lang="en-US" sz="1800" dirty="0"/>
              <a:t>account - Material (BSX ) : </a:t>
            </a:r>
            <a:r>
              <a:rPr lang="en-US" sz="1800" dirty="0" smtClean="0"/>
              <a:t>Debit</a:t>
            </a:r>
            <a:endParaRPr lang="en-US" sz="1800" dirty="0"/>
          </a:p>
          <a:p>
            <a:pPr lvl="1">
              <a:buFont typeface="Arial" pitchFamily="34" charset="0"/>
              <a:buChar char="•"/>
            </a:pPr>
            <a:r>
              <a:rPr lang="en-US" sz="1800" dirty="0" smtClean="0"/>
              <a:t>Offsetting entry for stock posting- GBB – BSA: Credit</a:t>
            </a:r>
          </a:p>
          <a:p>
            <a:pPr marL="276225" lvl="1" indent="0">
              <a:buFont typeface="Arial" pitchFamily="34" charset="0"/>
              <a:buChar char="•"/>
            </a:pPr>
            <a:endParaRPr lang="en-US" sz="1800" dirty="0" smtClean="0"/>
          </a:p>
          <a:p>
            <a:pPr marL="0" indent="0">
              <a:buFont typeface="Arial" pitchFamily="34" charset="0"/>
              <a:buChar char="•"/>
            </a:pPr>
            <a:r>
              <a:rPr lang="en-US" sz="1800" dirty="0" smtClean="0"/>
              <a:t>  MT 501- GR without purchase order</a:t>
            </a:r>
            <a:endParaRPr lang="en-US" sz="1800" dirty="0"/>
          </a:p>
          <a:p>
            <a:pPr lvl="1">
              <a:buFont typeface="Arial" pitchFamily="34" charset="0"/>
              <a:buChar char="•"/>
            </a:pPr>
            <a:r>
              <a:rPr lang="en-US" sz="1800" dirty="0"/>
              <a:t>Stock account - Material (BSX ) : Debit</a:t>
            </a:r>
          </a:p>
          <a:p>
            <a:pPr lvl="1">
              <a:buFont typeface="Arial" pitchFamily="34" charset="0"/>
              <a:buChar char="•"/>
            </a:pPr>
            <a:r>
              <a:rPr lang="en-US" sz="1800" dirty="0"/>
              <a:t>Offsetting entry for stock posting- GBB – </a:t>
            </a:r>
            <a:r>
              <a:rPr lang="en-US" sz="1800" dirty="0" smtClean="0"/>
              <a:t>ZOB: </a:t>
            </a:r>
            <a:r>
              <a:rPr lang="en-US" sz="1800" dirty="0"/>
              <a:t>Credit</a:t>
            </a:r>
          </a:p>
          <a:p>
            <a:pPr marL="276225" lvl="1" indent="0">
              <a:buNone/>
            </a:pPr>
            <a:endParaRPr lang="en-US" dirty="0"/>
          </a:p>
          <a:p>
            <a:pPr lvl="1"/>
            <a:endParaRPr lang="en-US" dirty="0" smtClean="0"/>
          </a:p>
          <a:p>
            <a:pPr lvl="1"/>
            <a:endParaRPr lang="en-US" dirty="0"/>
          </a:p>
          <a:p>
            <a:pPr lvl="1"/>
            <a:endParaRPr lang="en-US" dirty="0"/>
          </a:p>
        </p:txBody>
      </p:sp>
      <p:sp>
        <p:nvSpPr>
          <p:cNvPr id="4" name="Slide Number Placeholder 3"/>
          <p:cNvSpPr>
            <a:spLocks noGrp="1"/>
          </p:cNvSpPr>
          <p:nvPr>
            <p:ph type="sldNum" sz="quarter" idx="10"/>
          </p:nvPr>
        </p:nvSpPr>
        <p:spPr/>
        <p:txBody>
          <a:bodyPr/>
          <a:lstStyle/>
          <a:p>
            <a:pPr>
              <a:defRPr/>
            </a:pPr>
            <a:endParaRPr lang="en-US" altLang="en-US" dirty="0" smtClean="0"/>
          </a:p>
          <a:p>
            <a:pPr>
              <a:defRPr/>
            </a:pPr>
            <a:fld id="{3CDBBDE3-7701-427B-B3DF-B9364CB0369A}" type="slidenum">
              <a:rPr lang="en-US" altLang="en-US" smtClean="0"/>
              <a:pPr>
                <a:defRPr/>
              </a:pPr>
              <a:t>24</a:t>
            </a:fld>
            <a:endParaRPr lang="en-US" altLang="en-US" dirty="0"/>
          </a:p>
        </p:txBody>
      </p:sp>
    </p:spTree>
    <p:extLst>
      <p:ext uri="{BB962C8B-B14F-4D97-AF65-F5344CB8AC3E}">
        <p14:creationId xmlns="" xmlns:p14="http://schemas.microsoft.com/office/powerpoint/2010/main" val="183251740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7F193FF4-4D9E-4517-AB46-898FED37D5A2}" type="slidenum">
              <a:rPr lang="en-US" altLang="en-US" sz="1000" smtClean="0">
                <a:solidFill>
                  <a:srgbClr val="000000"/>
                </a:solidFill>
              </a:rPr>
              <a:pPr/>
              <a:t>25</a:t>
            </a:fld>
            <a:endParaRPr lang="en-US" altLang="en-US" sz="1000" dirty="0" smtClean="0">
              <a:solidFill>
                <a:srgbClr val="000000"/>
              </a:solidFill>
            </a:endParaRPr>
          </a:p>
        </p:txBody>
      </p:sp>
      <p:sp>
        <p:nvSpPr>
          <p:cNvPr id="5123" name="Rectangle 2"/>
          <p:cNvSpPr>
            <a:spLocks noGrp="1" noChangeArrowheads="1"/>
          </p:cNvSpPr>
          <p:nvPr>
            <p:ph type="body" idx="1"/>
          </p:nvPr>
        </p:nvSpPr>
        <p:spPr>
          <a:xfrm>
            <a:off x="365760" y="1554480"/>
            <a:ext cx="6315075" cy="5334000"/>
          </a:xfrm>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Lst>
        </p:spPr>
        <p:txBody>
          <a:bodyPr/>
          <a:lstStyle/>
          <a:p>
            <a:pPr lvl="1">
              <a:buFont typeface="Arial" panose="020B0604020202020204" pitchFamily="34" charset="0"/>
              <a:buChar char="•"/>
            </a:pPr>
            <a:r>
              <a:rPr lang="en-US" altLang="ko-KR" sz="1800" dirty="0">
                <a:ea typeface="Gulim" pitchFamily="34" charset="-127"/>
              </a:rPr>
              <a:t>Concept of Goods receipt process</a:t>
            </a:r>
          </a:p>
          <a:p>
            <a:pPr lvl="1">
              <a:buFont typeface="Arial" panose="020B0604020202020204" pitchFamily="34" charset="0"/>
              <a:buChar char="•"/>
            </a:pPr>
            <a:r>
              <a:rPr lang="en-US" altLang="ko-KR" sz="1800" dirty="0" smtClean="0">
                <a:ea typeface="Gulim" pitchFamily="34" charset="-127"/>
              </a:rPr>
              <a:t>Overview of various </a:t>
            </a:r>
            <a:r>
              <a:rPr lang="en-US" altLang="ko-KR" sz="1800" dirty="0">
                <a:ea typeface="Gulim" pitchFamily="34" charset="-127"/>
              </a:rPr>
              <a:t>types of Goods Receipt scenarios</a:t>
            </a:r>
          </a:p>
          <a:p>
            <a:pPr lvl="1">
              <a:buFont typeface="Arial" panose="020B0604020202020204" pitchFamily="34" charset="0"/>
              <a:buChar char="•"/>
            </a:pPr>
            <a:r>
              <a:rPr lang="en-US" altLang="ko-KR" sz="1800" dirty="0">
                <a:ea typeface="Gulim" pitchFamily="34" charset="-127"/>
              </a:rPr>
              <a:t>Other goods receipts.</a:t>
            </a:r>
          </a:p>
          <a:p>
            <a:pPr lvl="1">
              <a:buFont typeface="Arial" panose="020B0604020202020204" pitchFamily="34" charset="0"/>
              <a:buChar char="•"/>
            </a:pPr>
            <a:r>
              <a:rPr lang="en-US" altLang="ko-KR" sz="1800" dirty="0">
                <a:solidFill>
                  <a:schemeClr val="accent2"/>
                </a:solidFill>
                <a:ea typeface="+mn-ea"/>
                <a:cs typeface="+mn-cs"/>
              </a:rPr>
              <a:t>Demo on Goods Receipt scenarios</a:t>
            </a:r>
            <a:r>
              <a:rPr lang="en-US" altLang="ko-KR" sz="2200" dirty="0">
                <a:solidFill>
                  <a:schemeClr val="accent2"/>
                </a:solidFill>
                <a:ea typeface="+mn-ea"/>
                <a:cs typeface="+mn-cs"/>
              </a:rPr>
              <a:t>.</a:t>
            </a:r>
          </a:p>
          <a:p>
            <a:pPr>
              <a:defRPr/>
            </a:pPr>
            <a:endParaRPr lang="en-US" dirty="0"/>
          </a:p>
          <a:p>
            <a:pPr marL="0" indent="0">
              <a:buNone/>
            </a:pPr>
            <a:endParaRPr lang="en-US" altLang="en-US" dirty="0" smtClean="0"/>
          </a:p>
          <a:p>
            <a:endParaRPr lang="en-US" altLang="en-US" dirty="0" smtClean="0"/>
          </a:p>
          <a:p>
            <a:endParaRPr lang="en-US" altLang="en-US" dirty="0" smtClean="0">
              <a:solidFill>
                <a:schemeClr val="accent1"/>
              </a:solidFill>
            </a:endParaRPr>
          </a:p>
          <a:p>
            <a:endParaRPr lang="en-US" altLang="en-US" b="1" dirty="0" smtClean="0">
              <a:solidFill>
                <a:srgbClr val="FF6600"/>
              </a:solidFill>
            </a:endParaRPr>
          </a:p>
        </p:txBody>
      </p:sp>
      <p:sp>
        <p:nvSpPr>
          <p:cNvPr id="5124" name="Rectangle 3"/>
          <p:cNvSpPr>
            <a:spLocks noGrp="1" noChangeArrowheads="1"/>
          </p:cNvSpPr>
          <p:nvPr>
            <p:ph type="title"/>
          </p:nvPr>
        </p:nvSpPr>
        <p:spPr>
          <a:xfrm>
            <a:off x="0" y="182880"/>
            <a:ext cx="8153400" cy="914400"/>
          </a:xfrm>
        </p:spPr>
        <p:txBody>
          <a:bodyPr/>
          <a:lstStyle/>
          <a:p>
            <a:r>
              <a:rPr lang="en-US" altLang="en-US" dirty="0" smtClean="0"/>
              <a:t>Agenda</a:t>
            </a:r>
          </a:p>
        </p:txBody>
      </p:sp>
      <p:pic>
        <p:nvPicPr>
          <p:cNvPr id="5125" name="Picture 4" descr="agend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81800" y="1371600"/>
            <a:ext cx="18288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630595288"/>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26</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Demo1_ Goods Receipt for PO</a:t>
            </a:r>
          </a:p>
        </p:txBody>
      </p:sp>
      <p:sp>
        <p:nvSpPr>
          <p:cNvPr id="4" name="TextBox 3"/>
          <p:cNvSpPr txBox="1"/>
          <p:nvPr/>
        </p:nvSpPr>
        <p:spPr>
          <a:xfrm>
            <a:off x="381000" y="2028682"/>
            <a:ext cx="8382000" cy="1200329"/>
          </a:xfrm>
          <a:prstGeom prst="rect">
            <a:avLst/>
          </a:prstGeom>
          <a:noFill/>
        </p:spPr>
        <p:txBody>
          <a:bodyPr>
            <a:spAutoFit/>
          </a:bodyPr>
          <a:lstStyle/>
          <a:p>
            <a:pPr>
              <a:defRPr/>
            </a:pPr>
            <a:endParaRPr lang="en-US" altLang="en-US" b="1" dirty="0" smtClean="0"/>
          </a:p>
          <a:p>
            <a:pPr>
              <a:defRPr/>
            </a:pPr>
            <a:endParaRPr lang="en-US" altLang="en-US" b="1" dirty="0"/>
          </a:p>
          <a:p>
            <a:pPr eaLnBrk="1" hangingPunct="1">
              <a:buFontTx/>
              <a:buNone/>
              <a:defRPr/>
            </a:pPr>
            <a:endParaRPr lang="en-US" dirty="0" smtClean="0">
              <a:latin typeface="Arial" charset="0"/>
            </a:endParaRPr>
          </a:p>
          <a:p>
            <a:pPr>
              <a:buFontTx/>
              <a:buNone/>
              <a:defRPr/>
            </a:pPr>
            <a:endParaRPr lang="en-US" dirty="0">
              <a:latin typeface="Arial" charset="0"/>
            </a:endParaRPr>
          </a:p>
        </p:txBody>
      </p:sp>
      <p:graphicFrame>
        <p:nvGraphicFramePr>
          <p:cNvPr id="5" name="Group 3"/>
          <p:cNvGraphicFramePr>
            <a:graphicFrameLocks noGrp="1"/>
          </p:cNvGraphicFramePr>
          <p:nvPr>
            <p:ph idx="1"/>
            <p:extLst>
              <p:ext uri="{D42A27DB-BD31-4B8C-83A1-F6EECF244321}">
                <p14:modId xmlns="" xmlns:p14="http://schemas.microsoft.com/office/powerpoint/2010/main" val="1623325300"/>
              </p:ext>
            </p:extLst>
          </p:nvPr>
        </p:nvGraphicFramePr>
        <p:xfrm>
          <a:off x="76200" y="1295400"/>
          <a:ext cx="8991600" cy="365276"/>
        </p:xfrm>
        <a:graphic>
          <a:graphicData uri="http://schemas.openxmlformats.org/drawingml/2006/table">
            <a:tbl>
              <a:tblPr/>
              <a:tblGrid>
                <a:gridCol w="1401815"/>
                <a:gridCol w="7589785"/>
              </a:tblGrid>
              <a:tr h="365125">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Objective</a:t>
                      </a:r>
                    </a:p>
                  </a:txBody>
                  <a:tcPr marT="45478" marB="45478"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8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rPr>
                        <a:t>Goods Receipt for PO (MIGO)</a:t>
                      </a:r>
                    </a:p>
                  </a:txBody>
                  <a:tcPr marT="45478" marB="45478"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6" name="Picture 11"/>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b="3187"/>
          <a:stretch/>
        </p:blipFill>
        <p:spPr bwMode="auto">
          <a:xfrm>
            <a:off x="0" y="1765300"/>
            <a:ext cx="9144000" cy="5092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Rectangle 12"/>
          <p:cNvSpPr>
            <a:spLocks noChangeArrowheads="1"/>
          </p:cNvSpPr>
          <p:nvPr/>
        </p:nvSpPr>
        <p:spPr bwMode="auto">
          <a:xfrm>
            <a:off x="2490787" y="2667000"/>
            <a:ext cx="2005013" cy="304800"/>
          </a:xfrm>
          <a:prstGeom prst="rect">
            <a:avLst/>
          </a:prstGeom>
          <a:noFill/>
          <a:ln w="25400">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dirty="0"/>
          </a:p>
        </p:txBody>
      </p:sp>
      <p:sp>
        <p:nvSpPr>
          <p:cNvPr id="8" name="Rectangle 13"/>
          <p:cNvSpPr>
            <a:spLocks noChangeArrowheads="1"/>
          </p:cNvSpPr>
          <p:nvPr/>
        </p:nvSpPr>
        <p:spPr bwMode="auto">
          <a:xfrm>
            <a:off x="1524000" y="5562600"/>
            <a:ext cx="2438400" cy="152400"/>
          </a:xfrm>
          <a:prstGeom prst="rect">
            <a:avLst/>
          </a:prstGeom>
          <a:noFill/>
          <a:ln w="25400">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dirty="0"/>
          </a:p>
        </p:txBody>
      </p:sp>
      <p:sp>
        <p:nvSpPr>
          <p:cNvPr id="9" name="Rectangle 14"/>
          <p:cNvSpPr>
            <a:spLocks noChangeArrowheads="1"/>
          </p:cNvSpPr>
          <p:nvPr/>
        </p:nvSpPr>
        <p:spPr bwMode="auto">
          <a:xfrm>
            <a:off x="1828800" y="6400800"/>
            <a:ext cx="627063" cy="168275"/>
          </a:xfrm>
          <a:prstGeom prst="rect">
            <a:avLst/>
          </a:prstGeom>
          <a:noFill/>
          <a:ln w="25400">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tLang="en-US" dirty="0"/>
          </a:p>
        </p:txBody>
      </p:sp>
    </p:spTree>
    <p:extLst>
      <p:ext uri="{BB962C8B-B14F-4D97-AF65-F5344CB8AC3E}">
        <p14:creationId xmlns="" xmlns:p14="http://schemas.microsoft.com/office/powerpoint/2010/main" val="382462898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27</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Demo1_ Goods Receipt for PO</a:t>
            </a:r>
          </a:p>
        </p:txBody>
      </p:sp>
      <p:sp>
        <p:nvSpPr>
          <p:cNvPr id="4" name="TextBox 3"/>
          <p:cNvSpPr txBox="1"/>
          <p:nvPr/>
        </p:nvSpPr>
        <p:spPr>
          <a:xfrm>
            <a:off x="228600" y="1752600"/>
            <a:ext cx="8382000" cy="923330"/>
          </a:xfrm>
          <a:prstGeom prst="rect">
            <a:avLst/>
          </a:prstGeom>
          <a:noFill/>
        </p:spPr>
        <p:txBody>
          <a:bodyPr>
            <a:spAutoFit/>
          </a:bodyPr>
          <a:lstStyle/>
          <a:p>
            <a:pPr>
              <a:defRPr/>
            </a:pPr>
            <a:r>
              <a:rPr lang="en-US" altLang="en-US" b="1" dirty="0" smtClean="0"/>
              <a:t>System will post entries as below:</a:t>
            </a:r>
          </a:p>
          <a:p>
            <a:pPr>
              <a:defRPr/>
            </a:pPr>
            <a:r>
              <a:rPr lang="en-US" altLang="en-US" b="1" dirty="0" smtClean="0"/>
              <a:t>Debit – Inventory account</a:t>
            </a:r>
          </a:p>
          <a:p>
            <a:pPr>
              <a:defRPr/>
            </a:pPr>
            <a:r>
              <a:rPr lang="en-US" altLang="en-US" b="1" dirty="0" smtClean="0"/>
              <a:t>Credit – GR/ IR clearing account</a:t>
            </a:r>
            <a:endParaRPr lang="en-US" dirty="0">
              <a:latin typeface="Arial" charset="0"/>
            </a:endParaRPr>
          </a:p>
        </p:txBody>
      </p:sp>
      <p:graphicFrame>
        <p:nvGraphicFramePr>
          <p:cNvPr id="5" name="Group 3"/>
          <p:cNvGraphicFramePr>
            <a:graphicFrameLocks noGrp="1"/>
          </p:cNvGraphicFramePr>
          <p:nvPr>
            <p:ph idx="1"/>
            <p:extLst>
              <p:ext uri="{D42A27DB-BD31-4B8C-83A1-F6EECF244321}">
                <p14:modId xmlns="" xmlns:p14="http://schemas.microsoft.com/office/powerpoint/2010/main" val="267328607"/>
              </p:ext>
            </p:extLst>
          </p:nvPr>
        </p:nvGraphicFramePr>
        <p:xfrm>
          <a:off x="76200" y="1295400"/>
          <a:ext cx="8991600" cy="365276"/>
        </p:xfrm>
        <a:graphic>
          <a:graphicData uri="http://schemas.openxmlformats.org/drawingml/2006/table">
            <a:tbl>
              <a:tblPr/>
              <a:tblGrid>
                <a:gridCol w="1401815"/>
                <a:gridCol w="7589785"/>
              </a:tblGrid>
              <a:tr h="365125">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Objective</a:t>
                      </a:r>
                    </a:p>
                  </a:txBody>
                  <a:tcPr marT="45478" marB="45478"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8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rPr>
                        <a:t>Display accounting document for the GR document</a:t>
                      </a:r>
                    </a:p>
                  </a:txBody>
                  <a:tcPr marT="45478" marB="45478"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409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1552" y="2819400"/>
            <a:ext cx="8299048" cy="34273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50210734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28</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Demo1_ Goods Receipt for PO</a:t>
            </a:r>
          </a:p>
        </p:txBody>
      </p:sp>
      <p:sp>
        <p:nvSpPr>
          <p:cNvPr id="4" name="TextBox 3"/>
          <p:cNvSpPr txBox="1"/>
          <p:nvPr/>
        </p:nvSpPr>
        <p:spPr>
          <a:xfrm>
            <a:off x="228600" y="1752600"/>
            <a:ext cx="8382000" cy="369332"/>
          </a:xfrm>
          <a:prstGeom prst="rect">
            <a:avLst/>
          </a:prstGeom>
          <a:noFill/>
        </p:spPr>
        <p:txBody>
          <a:bodyPr>
            <a:spAutoFit/>
          </a:bodyPr>
          <a:lstStyle/>
          <a:p>
            <a:pPr>
              <a:defRPr/>
            </a:pPr>
            <a:endParaRPr lang="en-US" dirty="0">
              <a:latin typeface="Arial" charset="0"/>
            </a:endParaRPr>
          </a:p>
        </p:txBody>
      </p:sp>
      <p:graphicFrame>
        <p:nvGraphicFramePr>
          <p:cNvPr id="5" name="Group 3"/>
          <p:cNvGraphicFramePr>
            <a:graphicFrameLocks noGrp="1"/>
          </p:cNvGraphicFramePr>
          <p:nvPr>
            <p:ph idx="1"/>
            <p:extLst>
              <p:ext uri="{D42A27DB-BD31-4B8C-83A1-F6EECF244321}">
                <p14:modId xmlns="" xmlns:p14="http://schemas.microsoft.com/office/powerpoint/2010/main" val="3789971060"/>
              </p:ext>
            </p:extLst>
          </p:nvPr>
        </p:nvGraphicFramePr>
        <p:xfrm>
          <a:off x="76200" y="1295400"/>
          <a:ext cx="8991600" cy="365276"/>
        </p:xfrm>
        <a:graphic>
          <a:graphicData uri="http://schemas.openxmlformats.org/drawingml/2006/table">
            <a:tbl>
              <a:tblPr/>
              <a:tblGrid>
                <a:gridCol w="1401815"/>
                <a:gridCol w="7589785"/>
              </a:tblGrid>
              <a:tr h="365125">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Objective</a:t>
                      </a:r>
                    </a:p>
                  </a:txBody>
                  <a:tcPr marT="45478" marB="45478"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8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rPr>
                        <a:t>Display Stock Overview report. T.Code: MMBE</a:t>
                      </a:r>
                    </a:p>
                  </a:txBody>
                  <a:tcPr marT="45478" marB="45478"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5123"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1701970"/>
            <a:ext cx="4895850" cy="161610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65253" y="3318076"/>
            <a:ext cx="7239000" cy="29264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Curved Right Arrow 1"/>
          <p:cNvSpPr/>
          <p:nvPr/>
        </p:nvSpPr>
        <p:spPr bwMode="auto">
          <a:xfrm>
            <a:off x="228600" y="3124200"/>
            <a:ext cx="762000" cy="838200"/>
          </a:xfrm>
          <a:prstGeom prst="curvedRightArrow">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ct val="0"/>
              </a:spcAft>
              <a:buClr>
                <a:schemeClr val="tx1"/>
              </a:buClr>
              <a:buSzTx/>
              <a:buFontTx/>
              <a:buChar char="•"/>
              <a:tabLst/>
            </a:pPr>
            <a:endParaRPr kumimoji="0" lang="en-US" sz="2800" b="0" i="0" u="none" strike="noStrike" cap="none" normalizeH="0" baseline="0" dirty="0" smtClean="0">
              <a:ln>
                <a:noFill/>
              </a:ln>
              <a:solidFill>
                <a:schemeClr val="tx1"/>
              </a:solidFill>
              <a:effectLst/>
              <a:latin typeface="Arial" charset="0"/>
            </a:endParaRPr>
          </a:p>
        </p:txBody>
      </p:sp>
      <p:sp>
        <p:nvSpPr>
          <p:cNvPr id="3" name="Curved Right Arrow 2"/>
          <p:cNvSpPr/>
          <p:nvPr/>
        </p:nvSpPr>
        <p:spPr bwMode="auto">
          <a:xfrm>
            <a:off x="457200" y="3124200"/>
            <a:ext cx="990600" cy="990600"/>
          </a:xfrm>
          <a:prstGeom prst="curvedRightArrow">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ct val="0"/>
              </a:spcAft>
              <a:buClr>
                <a:schemeClr val="tx1"/>
              </a:buClr>
              <a:buSzTx/>
              <a:buFontTx/>
              <a:buChar char="•"/>
              <a:tabLst/>
            </a:pPr>
            <a:endParaRPr kumimoji="0" lang="en-US" sz="2800" b="0" i="0" u="none" strike="noStrike" cap="none" normalizeH="0" baseline="0" dirty="0" smtClean="0">
              <a:ln>
                <a:noFill/>
              </a:ln>
              <a:solidFill>
                <a:schemeClr val="tx1"/>
              </a:solidFill>
              <a:effectLst/>
              <a:latin typeface="Arial" charset="0"/>
            </a:endParaRPr>
          </a:p>
        </p:txBody>
      </p:sp>
      <p:sp>
        <p:nvSpPr>
          <p:cNvPr id="6" name="Curved Right Arrow 5"/>
          <p:cNvSpPr/>
          <p:nvPr/>
        </p:nvSpPr>
        <p:spPr bwMode="auto">
          <a:xfrm>
            <a:off x="457200" y="3318076"/>
            <a:ext cx="152400" cy="949124"/>
          </a:xfrm>
          <a:prstGeom prst="curvedRightArrow">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ct val="0"/>
              </a:spcAft>
              <a:buClr>
                <a:schemeClr val="tx1"/>
              </a:buClr>
              <a:buSzTx/>
              <a:buFontTx/>
              <a:buChar char="•"/>
              <a:tabLst/>
            </a:pPr>
            <a:endParaRPr kumimoji="0" lang="en-US" sz="2800" b="0" i="0" u="none" strike="noStrike" cap="none" normalizeH="0" baseline="0" dirty="0" smtClean="0">
              <a:ln>
                <a:noFill/>
              </a:ln>
              <a:solidFill>
                <a:schemeClr val="tx1"/>
              </a:solidFill>
              <a:effectLst/>
              <a:latin typeface="Arial" charset="0"/>
            </a:endParaRPr>
          </a:p>
        </p:txBody>
      </p:sp>
      <p:sp>
        <p:nvSpPr>
          <p:cNvPr id="8" name="Curved Right Arrow 7"/>
          <p:cNvSpPr/>
          <p:nvPr/>
        </p:nvSpPr>
        <p:spPr bwMode="auto">
          <a:xfrm>
            <a:off x="228600" y="3048000"/>
            <a:ext cx="1219200" cy="1524000"/>
          </a:xfrm>
          <a:prstGeom prst="curvedRightArrow">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ct val="0"/>
              </a:spcAft>
              <a:buClr>
                <a:schemeClr val="tx1"/>
              </a:buClr>
              <a:buSzTx/>
              <a:buFontTx/>
              <a:buChar char="•"/>
              <a:tabLst/>
            </a:pPr>
            <a:endParaRPr kumimoji="0" lang="en-US" sz="2800" b="0" i="0" u="none" strike="noStrike" cap="none" normalizeH="0" baseline="0" dirty="0" smtClean="0">
              <a:ln>
                <a:noFill/>
              </a:ln>
              <a:solidFill>
                <a:schemeClr val="tx1"/>
              </a:solidFill>
              <a:effectLst/>
              <a:latin typeface="Arial" charset="0"/>
            </a:endParaRPr>
          </a:p>
        </p:txBody>
      </p:sp>
    </p:spTree>
    <p:extLst>
      <p:ext uri="{BB962C8B-B14F-4D97-AF65-F5344CB8AC3E}">
        <p14:creationId xmlns="" xmlns:p14="http://schemas.microsoft.com/office/powerpoint/2010/main" val="730522342"/>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29</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Demo-2: Initial Stock Entry</a:t>
            </a:r>
          </a:p>
        </p:txBody>
      </p:sp>
      <p:graphicFrame>
        <p:nvGraphicFramePr>
          <p:cNvPr id="5" name="Group 3"/>
          <p:cNvGraphicFramePr>
            <a:graphicFrameLocks noGrp="1"/>
          </p:cNvGraphicFramePr>
          <p:nvPr>
            <p:ph idx="1"/>
            <p:extLst>
              <p:ext uri="{D42A27DB-BD31-4B8C-83A1-F6EECF244321}">
                <p14:modId xmlns="" xmlns:p14="http://schemas.microsoft.com/office/powerpoint/2010/main" val="35192152"/>
              </p:ext>
            </p:extLst>
          </p:nvPr>
        </p:nvGraphicFramePr>
        <p:xfrm>
          <a:off x="615870" y="1295400"/>
          <a:ext cx="7537530" cy="365276"/>
        </p:xfrm>
        <a:graphic>
          <a:graphicData uri="http://schemas.openxmlformats.org/drawingml/2006/table">
            <a:tbl>
              <a:tblPr/>
              <a:tblGrid>
                <a:gridCol w="1175122"/>
                <a:gridCol w="6362408"/>
              </a:tblGrid>
              <a:tr h="365125">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Objective</a:t>
                      </a:r>
                    </a:p>
                  </a:txBody>
                  <a:tcPr marT="45478" marB="45478"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8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rPr>
                        <a:t>Initial Stock Entry (MB1C/ MB11)</a:t>
                      </a:r>
                    </a:p>
                  </a:txBody>
                  <a:tcPr marT="45478" marB="45478"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614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9600" y="1794583"/>
            <a:ext cx="7543800" cy="21335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15870" y="3953260"/>
            <a:ext cx="7537530" cy="22288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5870" y="6150038"/>
            <a:ext cx="4413330" cy="40316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404522278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7F193FF4-4D9E-4517-AB46-898FED37D5A2}" type="slidenum">
              <a:rPr lang="en-US" altLang="en-US" sz="1000" smtClean="0">
                <a:solidFill>
                  <a:srgbClr val="000000"/>
                </a:solidFill>
              </a:rPr>
              <a:pPr/>
              <a:t>3</a:t>
            </a:fld>
            <a:endParaRPr lang="en-US" altLang="en-US" sz="1000" dirty="0" smtClean="0">
              <a:solidFill>
                <a:srgbClr val="000000"/>
              </a:solidFill>
            </a:endParaRPr>
          </a:p>
        </p:txBody>
      </p:sp>
      <p:sp>
        <p:nvSpPr>
          <p:cNvPr id="5123" name="Rectangle 2"/>
          <p:cNvSpPr>
            <a:spLocks noGrp="1" noChangeArrowheads="1"/>
          </p:cNvSpPr>
          <p:nvPr>
            <p:ph type="body" idx="1"/>
          </p:nvPr>
        </p:nvSpPr>
        <p:spPr>
          <a:xfrm>
            <a:off x="365760" y="1554480"/>
            <a:ext cx="6315075" cy="5334000"/>
          </a:xfrm>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Lst>
        </p:spPr>
        <p:txBody>
          <a:bodyPr/>
          <a:lstStyle/>
          <a:p>
            <a:pPr lvl="1">
              <a:buFont typeface="Arial" panose="020B0604020202020204" pitchFamily="34" charset="0"/>
              <a:buChar char="•"/>
            </a:pPr>
            <a:r>
              <a:rPr lang="en-US" altLang="ko-KR" sz="1800" dirty="0">
                <a:solidFill>
                  <a:schemeClr val="accent2"/>
                </a:solidFill>
                <a:ea typeface="+mn-ea"/>
                <a:cs typeface="+mn-cs"/>
              </a:rPr>
              <a:t>Concept of Goods receipt process</a:t>
            </a:r>
          </a:p>
          <a:p>
            <a:pPr lvl="1">
              <a:buFont typeface="Arial" panose="020B0604020202020204" pitchFamily="34" charset="0"/>
              <a:buChar char="•"/>
            </a:pPr>
            <a:r>
              <a:rPr lang="en-US" altLang="ko-KR" sz="1800" dirty="0" smtClean="0">
                <a:ea typeface="Gulim" pitchFamily="34" charset="-127"/>
              </a:rPr>
              <a:t>Overview of various </a:t>
            </a:r>
            <a:r>
              <a:rPr lang="en-US" altLang="ko-KR" sz="1800" dirty="0">
                <a:ea typeface="Gulim" pitchFamily="34" charset="-127"/>
              </a:rPr>
              <a:t>types of Goods Receipt scenarios</a:t>
            </a:r>
          </a:p>
          <a:p>
            <a:pPr lvl="1">
              <a:buFont typeface="Arial" panose="020B0604020202020204" pitchFamily="34" charset="0"/>
              <a:buChar char="•"/>
            </a:pPr>
            <a:r>
              <a:rPr lang="en-US" altLang="ko-KR" sz="1800" dirty="0">
                <a:ea typeface="Gulim" pitchFamily="34" charset="-127"/>
              </a:rPr>
              <a:t>Other goods receipts.</a:t>
            </a:r>
          </a:p>
          <a:p>
            <a:pPr lvl="1">
              <a:buFont typeface="Arial" panose="020B0604020202020204" pitchFamily="34" charset="0"/>
              <a:buChar char="•"/>
            </a:pPr>
            <a:r>
              <a:rPr lang="en-US" altLang="ko-KR" sz="1800" dirty="0">
                <a:ea typeface="Gulim" pitchFamily="34" charset="-127"/>
              </a:rPr>
              <a:t>Demo on Goods Receipt scenarios.</a:t>
            </a:r>
          </a:p>
          <a:p>
            <a:pPr>
              <a:defRPr/>
            </a:pPr>
            <a:endParaRPr lang="en-US" dirty="0"/>
          </a:p>
          <a:p>
            <a:pPr marL="0" indent="0">
              <a:buNone/>
            </a:pPr>
            <a:endParaRPr lang="en-US" altLang="en-US" dirty="0" smtClean="0"/>
          </a:p>
          <a:p>
            <a:endParaRPr lang="en-US" altLang="en-US" dirty="0" smtClean="0"/>
          </a:p>
          <a:p>
            <a:endParaRPr lang="en-US" altLang="en-US" dirty="0" smtClean="0">
              <a:solidFill>
                <a:schemeClr val="accent1"/>
              </a:solidFill>
            </a:endParaRPr>
          </a:p>
          <a:p>
            <a:endParaRPr lang="en-US" altLang="en-US" b="1" dirty="0" smtClean="0">
              <a:solidFill>
                <a:srgbClr val="FF6600"/>
              </a:solidFill>
            </a:endParaRPr>
          </a:p>
        </p:txBody>
      </p:sp>
      <p:sp>
        <p:nvSpPr>
          <p:cNvPr id="5124" name="Rectangle 3"/>
          <p:cNvSpPr>
            <a:spLocks noGrp="1" noChangeArrowheads="1"/>
          </p:cNvSpPr>
          <p:nvPr>
            <p:ph type="title"/>
          </p:nvPr>
        </p:nvSpPr>
        <p:spPr>
          <a:xfrm>
            <a:off x="0" y="182880"/>
            <a:ext cx="8153400" cy="914400"/>
          </a:xfrm>
        </p:spPr>
        <p:txBody>
          <a:bodyPr/>
          <a:lstStyle/>
          <a:p>
            <a:r>
              <a:rPr lang="en-US" altLang="en-US" dirty="0" smtClean="0"/>
              <a:t>Agenda</a:t>
            </a:r>
          </a:p>
        </p:txBody>
      </p:sp>
      <p:pic>
        <p:nvPicPr>
          <p:cNvPr id="5125" name="Picture 4" descr="agend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81800" y="1371600"/>
            <a:ext cx="18288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915715257"/>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30</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Demo1_ Goods Receipt for PO</a:t>
            </a:r>
          </a:p>
        </p:txBody>
      </p:sp>
      <p:sp>
        <p:nvSpPr>
          <p:cNvPr id="4" name="TextBox 3"/>
          <p:cNvSpPr txBox="1"/>
          <p:nvPr/>
        </p:nvSpPr>
        <p:spPr>
          <a:xfrm>
            <a:off x="228600" y="1752600"/>
            <a:ext cx="8382000" cy="923330"/>
          </a:xfrm>
          <a:prstGeom prst="rect">
            <a:avLst/>
          </a:prstGeom>
          <a:noFill/>
        </p:spPr>
        <p:txBody>
          <a:bodyPr>
            <a:spAutoFit/>
          </a:bodyPr>
          <a:lstStyle/>
          <a:p>
            <a:pPr>
              <a:defRPr/>
            </a:pPr>
            <a:r>
              <a:rPr lang="en-US" altLang="en-US" b="1" dirty="0" smtClean="0"/>
              <a:t>System will post entries as below:</a:t>
            </a:r>
          </a:p>
          <a:p>
            <a:pPr>
              <a:defRPr/>
            </a:pPr>
            <a:r>
              <a:rPr lang="en-US" altLang="en-US" b="1" dirty="0" smtClean="0"/>
              <a:t>Debit – Inventory account (BSX)</a:t>
            </a:r>
          </a:p>
          <a:p>
            <a:pPr>
              <a:defRPr/>
            </a:pPr>
            <a:r>
              <a:rPr lang="en-US" altLang="en-US" b="1" dirty="0" smtClean="0"/>
              <a:t>Credit – Offsetting entry for stock account (GBB- BSA)</a:t>
            </a:r>
            <a:endParaRPr lang="en-US" dirty="0">
              <a:latin typeface="Arial" charset="0"/>
            </a:endParaRPr>
          </a:p>
        </p:txBody>
      </p:sp>
      <p:graphicFrame>
        <p:nvGraphicFramePr>
          <p:cNvPr id="5" name="Group 3"/>
          <p:cNvGraphicFramePr>
            <a:graphicFrameLocks noGrp="1"/>
          </p:cNvGraphicFramePr>
          <p:nvPr>
            <p:ph idx="1"/>
            <p:extLst>
              <p:ext uri="{D42A27DB-BD31-4B8C-83A1-F6EECF244321}">
                <p14:modId xmlns="" xmlns:p14="http://schemas.microsoft.com/office/powerpoint/2010/main" val="94089717"/>
              </p:ext>
            </p:extLst>
          </p:nvPr>
        </p:nvGraphicFramePr>
        <p:xfrm>
          <a:off x="381000" y="1295400"/>
          <a:ext cx="7620000" cy="365276"/>
        </p:xfrm>
        <a:graphic>
          <a:graphicData uri="http://schemas.openxmlformats.org/drawingml/2006/table">
            <a:tbl>
              <a:tblPr/>
              <a:tblGrid>
                <a:gridCol w="1187979"/>
                <a:gridCol w="6432021"/>
              </a:tblGrid>
              <a:tr h="365125">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altLang="en-US" sz="1800" b="0" i="0" u="none" strike="noStrike" cap="none" normalizeH="0" baseline="0" dirty="0" smtClean="0">
                          <a:ln>
                            <a:noFill/>
                          </a:ln>
                          <a:solidFill>
                            <a:schemeClr val="tx1"/>
                          </a:solidFill>
                          <a:effectLst/>
                          <a:latin typeface="Arial" pitchFamily="34" charset="0"/>
                        </a:rPr>
                        <a:t>Objective</a:t>
                      </a:r>
                    </a:p>
                  </a:txBody>
                  <a:tcPr marT="45478" marB="45478"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buClr>
                          <a:schemeClr val="tx1"/>
                        </a:buClr>
                        <a:defRPr sz="1800" kern="1200">
                          <a:solidFill>
                            <a:schemeClr val="tx1"/>
                          </a:solidFill>
                          <a:latin typeface="Arial" pitchFamily="34" charset="0"/>
                          <a:ea typeface=""/>
                          <a:cs typeface=""/>
                        </a:defRPr>
                      </a:lvl1pPr>
                      <a:lvl2pPr marL="457200" algn="l" defTabSz="914400" rtl="0" eaLnBrk="1" latinLnBrk="0" hangingPunct="1">
                        <a:spcBef>
                          <a:spcPct val="20000"/>
                        </a:spcBef>
                        <a:buClr>
                          <a:schemeClr val="tx1"/>
                        </a:buClr>
                        <a:defRPr sz="1600" kern="1200">
                          <a:solidFill>
                            <a:schemeClr val="tx1"/>
                          </a:solidFill>
                          <a:latin typeface="Arial" pitchFamily="34" charset="0"/>
                          <a:ea typeface=""/>
                          <a:cs typeface=""/>
                        </a:defRPr>
                      </a:lvl2pPr>
                      <a:lvl3pPr marL="914400" algn="l" defTabSz="914400" rtl="0" eaLnBrk="1" latinLnBrk="0" hangingPunct="1">
                        <a:spcBef>
                          <a:spcPct val="20000"/>
                        </a:spcBef>
                        <a:buClr>
                          <a:schemeClr val="tx1"/>
                        </a:buClr>
                        <a:defRPr sz="1400" kern="1200">
                          <a:solidFill>
                            <a:schemeClr val="tx1"/>
                          </a:solidFill>
                          <a:latin typeface="Arial" pitchFamily="34" charset="0"/>
                          <a:ea typeface=""/>
                          <a:cs typeface=""/>
                        </a:defRPr>
                      </a:lvl3pPr>
                      <a:lvl4pPr marL="1371600" algn="l" defTabSz="914400" rtl="0" eaLnBrk="1" latinLnBrk="0" hangingPunct="1">
                        <a:spcBef>
                          <a:spcPct val="20000"/>
                        </a:spcBef>
                        <a:buClr>
                          <a:schemeClr val="tx1"/>
                        </a:buClr>
                        <a:defRPr sz="1800" kern="1200">
                          <a:solidFill>
                            <a:schemeClr val="tx1"/>
                          </a:solidFill>
                          <a:latin typeface="Arial" pitchFamily="34" charset="0"/>
                          <a:ea typeface=""/>
                          <a:cs typeface=""/>
                        </a:defRPr>
                      </a:lvl4pPr>
                      <a:lvl5pPr marL="1828800" algn="l" defTabSz="914400" rtl="0" eaLnBrk="1" latinLnBrk="0" hangingPunct="1">
                        <a:spcBef>
                          <a:spcPct val="20000"/>
                        </a:spcBef>
                        <a:buClr>
                          <a:schemeClr val="tx1"/>
                        </a:buClr>
                        <a:defRPr sz="1800" kern="1200">
                          <a:solidFill>
                            <a:schemeClr val="tx1"/>
                          </a:solidFill>
                          <a:latin typeface="Arial" pitchFamily="34" charset="0"/>
                          <a:ea typeface=""/>
                          <a:cs typeface=""/>
                        </a:defRPr>
                      </a:lvl5pPr>
                      <a:lvl6pPr marL="22860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6pPr>
                      <a:lvl7pPr marL="27432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7pPr>
                      <a:lvl8pPr marL="32004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8pPr>
                      <a:lvl9pPr marL="3657600" algn="l" defTabSz="914400" rtl="0" eaLnBrk="0" fontAlgn="base" latinLnBrk="0" hangingPunct="0">
                        <a:spcBef>
                          <a:spcPct val="20000"/>
                        </a:spcBef>
                        <a:spcAft>
                          <a:spcPct val="0"/>
                        </a:spcAft>
                        <a:buClr>
                          <a:schemeClr val="tx1"/>
                        </a:buClr>
                        <a:defRPr sz="1800" kern="1200">
                          <a:solidFill>
                            <a:schemeClr val="tx1"/>
                          </a:solidFill>
                          <a:latin typeface="Arial" pitchFamily="34" charset="0"/>
                          <a:ea typeface=""/>
                          <a:cs typeface=""/>
                        </a:defRPr>
                      </a:lvl9pPr>
                    </a:lstStyle>
                    <a:p>
                      <a:pPr marL="0" marR="0" lvl="0" indent="0" algn="l" defTabSz="914400" rtl="0" eaLnBrk="0" fontAlgn="base" latinLnBrk="0" hangingPunct="0">
                        <a:lnSpc>
                          <a:spcPct val="8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rPr>
                        <a:t>Display accounting document for the GR document</a:t>
                      </a:r>
                    </a:p>
                  </a:txBody>
                  <a:tcPr marT="45478" marB="45478"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3400" y="3124200"/>
            <a:ext cx="7620000" cy="28575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434135439"/>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Slide Number Placeholder 4"/>
          <p:cNvSpPr>
            <a:spLocks noGrp="1"/>
          </p:cNvSpPr>
          <p:nvPr>
            <p:ph type="sldNum" sz="quarter" idx="10"/>
          </p:nvPr>
        </p:nvSpPr>
        <p:spPr>
          <a:noFill/>
        </p:spPr>
        <p:txBody>
          <a:bodyPr/>
          <a:lstStyle>
            <a:lvl1pPr>
              <a:defRPr sz="3200" b="1">
                <a:solidFill>
                  <a:schemeClr val="tx1"/>
                </a:solidFill>
                <a:latin typeface="Arial" pitchFamily="34" charset="0"/>
              </a:defRPr>
            </a:lvl1pPr>
            <a:lvl2pPr marL="742950" indent="-285750">
              <a:defRPr sz="3200" b="1">
                <a:solidFill>
                  <a:schemeClr val="tx1"/>
                </a:solidFill>
                <a:latin typeface="Arial" pitchFamily="34" charset="0"/>
              </a:defRPr>
            </a:lvl2pPr>
            <a:lvl3pPr marL="1143000" indent="-228600">
              <a:defRPr sz="3200" b="1">
                <a:solidFill>
                  <a:schemeClr val="tx1"/>
                </a:solidFill>
                <a:latin typeface="Arial" pitchFamily="34" charset="0"/>
              </a:defRPr>
            </a:lvl3pPr>
            <a:lvl4pPr marL="1600200" indent="-228600">
              <a:defRPr sz="3200" b="1">
                <a:solidFill>
                  <a:schemeClr val="tx1"/>
                </a:solidFill>
                <a:latin typeface="Arial" pitchFamily="34" charset="0"/>
              </a:defRPr>
            </a:lvl4pPr>
            <a:lvl5pPr marL="2057400" indent="-228600">
              <a:defRPr sz="3200" b="1">
                <a:solidFill>
                  <a:schemeClr val="tx1"/>
                </a:solidFill>
                <a:latin typeface="Arial" pitchFamily="34" charset="0"/>
              </a:defRPr>
            </a:lvl5pPr>
            <a:lvl6pPr marL="2514600" indent="-228600" eaLnBrk="0" fontAlgn="base" hangingPunct="0">
              <a:lnSpc>
                <a:spcPct val="80000"/>
              </a:lnSpc>
              <a:spcBef>
                <a:spcPct val="0"/>
              </a:spcBef>
              <a:spcAft>
                <a:spcPct val="0"/>
              </a:spcAft>
              <a:defRPr sz="3200" b="1">
                <a:solidFill>
                  <a:schemeClr val="tx1"/>
                </a:solidFill>
                <a:latin typeface="Arial" pitchFamily="34" charset="0"/>
              </a:defRPr>
            </a:lvl6pPr>
            <a:lvl7pPr marL="2971800" indent="-228600" eaLnBrk="0" fontAlgn="base" hangingPunct="0">
              <a:lnSpc>
                <a:spcPct val="80000"/>
              </a:lnSpc>
              <a:spcBef>
                <a:spcPct val="0"/>
              </a:spcBef>
              <a:spcAft>
                <a:spcPct val="0"/>
              </a:spcAft>
              <a:defRPr sz="3200" b="1">
                <a:solidFill>
                  <a:schemeClr val="tx1"/>
                </a:solidFill>
                <a:latin typeface="Arial" pitchFamily="34" charset="0"/>
              </a:defRPr>
            </a:lvl7pPr>
            <a:lvl8pPr marL="3429000" indent="-228600" eaLnBrk="0" fontAlgn="base" hangingPunct="0">
              <a:lnSpc>
                <a:spcPct val="80000"/>
              </a:lnSpc>
              <a:spcBef>
                <a:spcPct val="0"/>
              </a:spcBef>
              <a:spcAft>
                <a:spcPct val="0"/>
              </a:spcAft>
              <a:defRPr sz="3200" b="1">
                <a:solidFill>
                  <a:schemeClr val="tx1"/>
                </a:solidFill>
                <a:latin typeface="Arial" pitchFamily="34" charset="0"/>
              </a:defRPr>
            </a:lvl8pPr>
            <a:lvl9pPr marL="3886200" indent="-228600" eaLnBrk="0" fontAlgn="base" hangingPunct="0">
              <a:lnSpc>
                <a:spcPct val="80000"/>
              </a:lnSpc>
              <a:spcBef>
                <a:spcPct val="0"/>
              </a:spcBef>
              <a:spcAft>
                <a:spcPct val="0"/>
              </a:spcAft>
              <a:defRPr sz="3200" b="1">
                <a:solidFill>
                  <a:schemeClr val="tx1"/>
                </a:solidFill>
                <a:latin typeface="Arial" pitchFamily="34" charset="0"/>
              </a:defRPr>
            </a:lvl9pPr>
          </a:lstStyle>
          <a:p>
            <a:endParaRPr lang="en-US" altLang="en-US" sz="1000" dirty="0" smtClean="0">
              <a:solidFill>
                <a:srgbClr val="000000"/>
              </a:solidFill>
            </a:endParaRPr>
          </a:p>
          <a:p>
            <a:fld id="{8B238F71-B469-4FC0-BFDE-079B9086E8B4}" type="slidenum">
              <a:rPr lang="en-US" altLang="en-US" sz="1000" smtClean="0">
                <a:solidFill>
                  <a:srgbClr val="000000"/>
                </a:solidFill>
              </a:rPr>
              <a:pPr/>
              <a:t>31</a:t>
            </a:fld>
            <a:endParaRPr lang="en-US" altLang="en-US" sz="1000" dirty="0" smtClean="0">
              <a:solidFill>
                <a:srgbClr val="000000"/>
              </a:solidFill>
            </a:endParaRPr>
          </a:p>
        </p:txBody>
      </p:sp>
      <p:sp>
        <p:nvSpPr>
          <p:cNvPr id="68611" name="Rectangle 2"/>
          <p:cNvSpPr>
            <a:spLocks noGrp="1" noChangeArrowheads="1"/>
          </p:cNvSpPr>
          <p:nvPr>
            <p:ph type="title"/>
          </p:nvPr>
        </p:nvSpPr>
        <p:spPr>
          <a:xfrm>
            <a:off x="0" y="182880"/>
            <a:ext cx="8153400" cy="914400"/>
          </a:xfrm>
        </p:spPr>
        <p:txBody>
          <a:bodyPr/>
          <a:lstStyle/>
          <a:p>
            <a:r>
              <a:rPr lang="en-US" altLang="en-US" dirty="0" smtClean="0"/>
              <a:t>Quiz/Check point</a:t>
            </a:r>
          </a:p>
        </p:txBody>
      </p:sp>
      <p:sp>
        <p:nvSpPr>
          <p:cNvPr id="68612" name="Rectangle 3"/>
          <p:cNvSpPr>
            <a:spLocks noGrp="1" noChangeArrowheads="1"/>
          </p:cNvSpPr>
          <p:nvPr>
            <p:ph type="body" sz="half" idx="1"/>
          </p:nvPr>
        </p:nvSpPr>
        <p:spPr>
          <a:xfrm>
            <a:off x="365760" y="1554480"/>
            <a:ext cx="5330825" cy="5334000"/>
          </a:xfrm>
        </p:spPr>
        <p:txBody>
          <a:bodyPr/>
          <a:lstStyle/>
          <a:p>
            <a:pPr marL="280988" indent="-280988">
              <a:buFont typeface="Arial" pitchFamily="34" charset="0"/>
              <a:buChar char="•"/>
            </a:pPr>
            <a:r>
              <a:rPr lang="en-US" altLang="en-US" sz="1800" dirty="0" smtClean="0"/>
              <a:t>Questions/Discussions :</a:t>
            </a:r>
          </a:p>
          <a:p>
            <a:pPr lvl="1">
              <a:buFont typeface="Arial" pitchFamily="34" charset="0"/>
              <a:buChar char="•"/>
            </a:pPr>
            <a:r>
              <a:rPr lang="en-US" altLang="en-US" sz="1800" dirty="0" smtClean="0"/>
              <a:t>What are effects of goods receipt?</a:t>
            </a:r>
          </a:p>
        </p:txBody>
      </p:sp>
      <p:pic>
        <p:nvPicPr>
          <p:cNvPr id="68613" name="Picture 4" descr="debrief"/>
          <p:cNvPicPr>
            <a:picLocks noGrp="1" noChangeAspect="1" noChangeArrowheads="1"/>
          </p:cNvPicPr>
          <p:nvPr>
            <p:ph sz="half" idx="2"/>
          </p:nvPr>
        </p:nvPicPr>
        <p:blipFill>
          <a:blip r:embed="rId3" cstate="print">
            <a:extLst>
              <a:ext uri="{28A0092B-C50C-407E-A947-70E740481C1C}">
                <a14:useLocalDpi xmlns="" xmlns:a14="http://schemas.microsoft.com/office/drawing/2010/main" val="0"/>
              </a:ext>
            </a:extLst>
          </a:blip>
          <a:srcRect/>
          <a:stretch>
            <a:fillRect/>
          </a:stretch>
        </p:blipFill>
        <p:spPr>
          <a:xfrm>
            <a:off x="6305550" y="1397000"/>
            <a:ext cx="2238375" cy="3556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extLst>
      <p:ext uri="{BB962C8B-B14F-4D97-AF65-F5344CB8AC3E}">
        <p14:creationId xmlns="" xmlns:p14="http://schemas.microsoft.com/office/powerpoint/2010/main" val="4013053506"/>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a:noFill/>
        </p:spPr>
        <p:txBody>
          <a:bodyPr/>
          <a:lstStyle>
            <a:lvl1pPr>
              <a:defRPr sz="3200" b="1">
                <a:solidFill>
                  <a:schemeClr val="tx1"/>
                </a:solidFill>
                <a:latin typeface="Arial" pitchFamily="34" charset="0"/>
              </a:defRPr>
            </a:lvl1pPr>
            <a:lvl2pPr marL="742950" indent="-285750">
              <a:defRPr sz="3200" b="1">
                <a:solidFill>
                  <a:schemeClr val="tx1"/>
                </a:solidFill>
                <a:latin typeface="Arial" pitchFamily="34" charset="0"/>
              </a:defRPr>
            </a:lvl2pPr>
            <a:lvl3pPr marL="1143000" indent="-228600">
              <a:defRPr sz="3200" b="1">
                <a:solidFill>
                  <a:schemeClr val="tx1"/>
                </a:solidFill>
                <a:latin typeface="Arial" pitchFamily="34" charset="0"/>
              </a:defRPr>
            </a:lvl3pPr>
            <a:lvl4pPr marL="1600200" indent="-228600">
              <a:defRPr sz="3200" b="1">
                <a:solidFill>
                  <a:schemeClr val="tx1"/>
                </a:solidFill>
                <a:latin typeface="Arial" pitchFamily="34" charset="0"/>
              </a:defRPr>
            </a:lvl4pPr>
            <a:lvl5pPr marL="2057400" indent="-228600">
              <a:defRPr sz="3200" b="1">
                <a:solidFill>
                  <a:schemeClr val="tx1"/>
                </a:solidFill>
                <a:latin typeface="Arial" pitchFamily="34" charset="0"/>
              </a:defRPr>
            </a:lvl5pPr>
            <a:lvl6pPr marL="2514600" indent="-228600" eaLnBrk="0" fontAlgn="base" hangingPunct="0">
              <a:lnSpc>
                <a:spcPct val="80000"/>
              </a:lnSpc>
              <a:spcBef>
                <a:spcPct val="0"/>
              </a:spcBef>
              <a:spcAft>
                <a:spcPct val="0"/>
              </a:spcAft>
              <a:defRPr sz="3200" b="1">
                <a:solidFill>
                  <a:schemeClr val="tx1"/>
                </a:solidFill>
                <a:latin typeface="Arial" pitchFamily="34" charset="0"/>
              </a:defRPr>
            </a:lvl6pPr>
            <a:lvl7pPr marL="2971800" indent="-228600" eaLnBrk="0" fontAlgn="base" hangingPunct="0">
              <a:lnSpc>
                <a:spcPct val="80000"/>
              </a:lnSpc>
              <a:spcBef>
                <a:spcPct val="0"/>
              </a:spcBef>
              <a:spcAft>
                <a:spcPct val="0"/>
              </a:spcAft>
              <a:defRPr sz="3200" b="1">
                <a:solidFill>
                  <a:schemeClr val="tx1"/>
                </a:solidFill>
                <a:latin typeface="Arial" pitchFamily="34" charset="0"/>
              </a:defRPr>
            </a:lvl7pPr>
            <a:lvl8pPr marL="3429000" indent="-228600" eaLnBrk="0" fontAlgn="base" hangingPunct="0">
              <a:lnSpc>
                <a:spcPct val="80000"/>
              </a:lnSpc>
              <a:spcBef>
                <a:spcPct val="0"/>
              </a:spcBef>
              <a:spcAft>
                <a:spcPct val="0"/>
              </a:spcAft>
              <a:defRPr sz="3200" b="1">
                <a:solidFill>
                  <a:schemeClr val="tx1"/>
                </a:solidFill>
                <a:latin typeface="Arial" pitchFamily="34" charset="0"/>
              </a:defRPr>
            </a:lvl8pPr>
            <a:lvl9pPr marL="3886200" indent="-228600" eaLnBrk="0" fontAlgn="base" hangingPunct="0">
              <a:lnSpc>
                <a:spcPct val="80000"/>
              </a:lnSpc>
              <a:spcBef>
                <a:spcPct val="0"/>
              </a:spcBef>
              <a:spcAft>
                <a:spcPct val="0"/>
              </a:spcAft>
              <a:defRPr sz="3200" b="1">
                <a:solidFill>
                  <a:schemeClr val="tx1"/>
                </a:solidFill>
                <a:latin typeface="Arial" pitchFamily="34" charset="0"/>
              </a:defRPr>
            </a:lvl9pPr>
          </a:lstStyle>
          <a:p>
            <a:endParaRPr lang="en-US" altLang="en-US" sz="1000" dirty="0" smtClean="0">
              <a:solidFill>
                <a:srgbClr val="000000"/>
              </a:solidFill>
            </a:endParaRPr>
          </a:p>
          <a:p>
            <a:fld id="{9C606548-A6F9-48CC-A278-DFBA15C80B57}" type="slidenum">
              <a:rPr lang="en-US" altLang="en-US" sz="1000" smtClean="0">
                <a:solidFill>
                  <a:srgbClr val="000000"/>
                </a:solidFill>
              </a:rPr>
              <a:pPr/>
              <a:t>32</a:t>
            </a:fld>
            <a:endParaRPr lang="en-US" altLang="en-US" sz="1000" dirty="0" smtClean="0">
              <a:solidFill>
                <a:srgbClr val="000000"/>
              </a:solidFill>
            </a:endParaRPr>
          </a:p>
        </p:txBody>
      </p:sp>
      <p:sp>
        <p:nvSpPr>
          <p:cNvPr id="69635" name="Rectangle 2"/>
          <p:cNvSpPr>
            <a:spLocks noGrp="1" noChangeArrowheads="1"/>
          </p:cNvSpPr>
          <p:nvPr>
            <p:ph type="title"/>
          </p:nvPr>
        </p:nvSpPr>
        <p:spPr>
          <a:xfrm>
            <a:off x="0" y="182880"/>
            <a:ext cx="8153400" cy="914400"/>
          </a:xfrm>
        </p:spPr>
        <p:txBody>
          <a:bodyPr/>
          <a:lstStyle/>
          <a:p>
            <a:r>
              <a:rPr lang="en-US" altLang="en-US" dirty="0" smtClean="0"/>
              <a:t>Questions and Comments</a:t>
            </a:r>
          </a:p>
        </p:txBody>
      </p:sp>
      <p:sp>
        <p:nvSpPr>
          <p:cNvPr id="69636" name="Rectangle 4"/>
          <p:cNvSpPr>
            <a:spLocks noGrp="1" noChangeArrowheads="1"/>
          </p:cNvSpPr>
          <p:nvPr>
            <p:ph type="body" idx="1"/>
          </p:nvPr>
        </p:nvSpPr>
        <p:spPr>
          <a:xfrm>
            <a:off x="365760" y="1554480"/>
            <a:ext cx="4410075" cy="5334000"/>
          </a:xfrm>
        </p:spPr>
        <p:txBody>
          <a:bodyPr/>
          <a:lstStyle/>
          <a:p>
            <a:r>
              <a:rPr lang="en-US" altLang="en-US" sz="1800" dirty="0" smtClean="0"/>
              <a:t>What questions or comments </a:t>
            </a:r>
            <a:br>
              <a:rPr lang="en-US" altLang="en-US" sz="1800" dirty="0" smtClean="0"/>
            </a:br>
            <a:r>
              <a:rPr lang="en-US" altLang="en-US" sz="1800" dirty="0" smtClean="0"/>
              <a:t>do you have?</a:t>
            </a:r>
          </a:p>
        </p:txBody>
      </p:sp>
      <p:pic>
        <p:nvPicPr>
          <p:cNvPr id="69637" name="Picture 5" descr="5204101-sized"/>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800600" y="1543050"/>
            <a:ext cx="4140200" cy="3105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22056754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4</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Goods Receipt</a:t>
            </a:r>
          </a:p>
        </p:txBody>
      </p:sp>
      <p:sp>
        <p:nvSpPr>
          <p:cNvPr id="4" name="TextBox 3"/>
          <p:cNvSpPr txBox="1"/>
          <p:nvPr/>
        </p:nvSpPr>
        <p:spPr>
          <a:xfrm>
            <a:off x="365760" y="1554480"/>
            <a:ext cx="8382000" cy="6020110"/>
          </a:xfrm>
          <a:prstGeom prst="rect">
            <a:avLst/>
          </a:prstGeom>
          <a:noFill/>
        </p:spPr>
        <p:txBody>
          <a:bodyPr>
            <a:spAutoFit/>
          </a:bodyPr>
          <a:lstStyle/>
          <a:p>
            <a:pPr>
              <a:spcBef>
                <a:spcPct val="20000"/>
              </a:spcBef>
              <a:buFont typeface="Arial" pitchFamily="34" charset="0"/>
              <a:buChar char="•"/>
            </a:pPr>
            <a:r>
              <a:rPr lang="en-US" altLang="en-US" dirty="0" smtClean="0"/>
              <a:t> A </a:t>
            </a:r>
            <a:r>
              <a:rPr lang="en-US" altLang="en-US" i="1" dirty="0">
                <a:solidFill>
                  <a:srgbClr val="0000CC"/>
                </a:solidFill>
              </a:rPr>
              <a:t>Goods Receipt (GR)</a:t>
            </a:r>
            <a:r>
              <a:rPr lang="en-US" altLang="en-US" dirty="0"/>
              <a:t> is a goods movement with which the receipt of goods </a:t>
            </a:r>
            <a:endParaRPr lang="en-US" altLang="en-US" dirty="0" smtClean="0"/>
          </a:p>
          <a:p>
            <a:pPr>
              <a:spcBef>
                <a:spcPct val="20000"/>
              </a:spcBef>
            </a:pPr>
            <a:r>
              <a:rPr lang="en-US" altLang="en-US" dirty="0"/>
              <a:t> </a:t>
            </a:r>
            <a:r>
              <a:rPr lang="en-US" altLang="en-US" dirty="0" smtClean="0"/>
              <a:t> from </a:t>
            </a:r>
            <a:r>
              <a:rPr lang="en-US" altLang="en-US" dirty="0"/>
              <a:t>a vendor or from production is posted.</a:t>
            </a:r>
          </a:p>
          <a:p>
            <a:pPr>
              <a:spcBef>
                <a:spcPct val="20000"/>
              </a:spcBef>
              <a:buFont typeface="Arial" pitchFamily="34" charset="0"/>
              <a:buChar char="•"/>
            </a:pPr>
            <a:r>
              <a:rPr lang="en-US" altLang="en-US" dirty="0" smtClean="0"/>
              <a:t> A </a:t>
            </a:r>
            <a:r>
              <a:rPr lang="en-US" altLang="en-US" dirty="0"/>
              <a:t>goods receipt leads to an increase in warehouse stock.  </a:t>
            </a:r>
          </a:p>
          <a:p>
            <a:pPr>
              <a:spcBef>
                <a:spcPct val="20000"/>
              </a:spcBef>
              <a:buFont typeface="Arial" pitchFamily="34" charset="0"/>
              <a:buChar char="•"/>
            </a:pPr>
            <a:r>
              <a:rPr lang="en-US" altLang="en-US" dirty="0" smtClean="0"/>
              <a:t> All </a:t>
            </a:r>
            <a:r>
              <a:rPr lang="en-US" altLang="en-US" dirty="0"/>
              <a:t>transactions that bring about a change in stock are entered real time in SAP </a:t>
            </a:r>
            <a:endParaRPr lang="en-US" altLang="en-US" dirty="0" smtClean="0"/>
          </a:p>
          <a:p>
            <a:pPr>
              <a:spcBef>
                <a:spcPct val="20000"/>
              </a:spcBef>
            </a:pPr>
            <a:r>
              <a:rPr lang="en-US" altLang="en-US" dirty="0"/>
              <a:t> </a:t>
            </a:r>
            <a:r>
              <a:rPr lang="en-US" altLang="en-US" dirty="0" smtClean="0"/>
              <a:t> R/3</a:t>
            </a:r>
            <a:r>
              <a:rPr lang="en-US" altLang="en-US" dirty="0"/>
              <a:t>.  </a:t>
            </a:r>
          </a:p>
          <a:p>
            <a:pPr>
              <a:spcBef>
                <a:spcPct val="20000"/>
              </a:spcBef>
              <a:buFont typeface="Arial" pitchFamily="34" charset="0"/>
              <a:buChar char="•"/>
            </a:pPr>
            <a:r>
              <a:rPr lang="en-US" altLang="en-US" dirty="0" smtClean="0"/>
              <a:t> Stock </a:t>
            </a:r>
            <a:r>
              <a:rPr lang="en-US" altLang="en-US" dirty="0"/>
              <a:t>is updated real time at the time of posting of a goods receipt.</a:t>
            </a:r>
          </a:p>
          <a:p>
            <a:pPr>
              <a:spcBef>
                <a:spcPct val="20000"/>
              </a:spcBef>
              <a:buFont typeface="Arial" pitchFamily="34" charset="0"/>
              <a:buChar char="•"/>
            </a:pPr>
            <a:r>
              <a:rPr lang="en-US" altLang="en-US" dirty="0" smtClean="0"/>
              <a:t> Goods </a:t>
            </a:r>
            <a:r>
              <a:rPr lang="en-US" altLang="en-US" dirty="0"/>
              <a:t>receipts are processed against the open purchase order quantity.</a:t>
            </a:r>
          </a:p>
          <a:p>
            <a:pPr>
              <a:spcBef>
                <a:spcPct val="20000"/>
              </a:spcBef>
              <a:buFont typeface="Arial" pitchFamily="34" charset="0"/>
              <a:buChar char="•"/>
            </a:pPr>
            <a:r>
              <a:rPr lang="en-US" altLang="en-US" dirty="0" smtClean="0"/>
              <a:t> The </a:t>
            </a:r>
            <a:r>
              <a:rPr lang="en-US" altLang="en-US" dirty="0"/>
              <a:t>open purchase order quantity is the quantity still to be delivered for an </a:t>
            </a:r>
            <a:endParaRPr lang="en-US" altLang="en-US" dirty="0" smtClean="0"/>
          </a:p>
          <a:p>
            <a:pPr>
              <a:spcBef>
                <a:spcPct val="20000"/>
              </a:spcBef>
            </a:pPr>
            <a:r>
              <a:rPr lang="en-US" altLang="en-US" dirty="0"/>
              <a:t> </a:t>
            </a:r>
            <a:r>
              <a:rPr lang="en-US" altLang="en-US" dirty="0" smtClean="0"/>
              <a:t> ordered </a:t>
            </a:r>
            <a:r>
              <a:rPr lang="en-US" altLang="en-US" dirty="0"/>
              <a:t>item</a:t>
            </a:r>
            <a:r>
              <a:rPr lang="en-US" altLang="en-US" dirty="0" smtClean="0"/>
              <a:t>. </a:t>
            </a:r>
            <a:r>
              <a:rPr lang="en-US" altLang="en-US" dirty="0"/>
              <a:t>It is calculated as the difference between the quantity ordered </a:t>
            </a:r>
            <a:endParaRPr lang="en-US" altLang="en-US" dirty="0" smtClean="0"/>
          </a:p>
          <a:p>
            <a:pPr>
              <a:spcBef>
                <a:spcPct val="20000"/>
              </a:spcBef>
            </a:pPr>
            <a:r>
              <a:rPr lang="en-US" altLang="en-US" dirty="0"/>
              <a:t> </a:t>
            </a:r>
            <a:r>
              <a:rPr lang="en-US" altLang="en-US" dirty="0" smtClean="0"/>
              <a:t> and </a:t>
            </a:r>
            <a:r>
              <a:rPr lang="en-US" altLang="en-US" dirty="0"/>
              <a:t>the quantity delivered to date.</a:t>
            </a:r>
          </a:p>
          <a:p>
            <a:pPr>
              <a:spcBef>
                <a:spcPct val="20000"/>
              </a:spcBef>
              <a:buFont typeface="Arial" pitchFamily="34" charset="0"/>
              <a:buChar char="•"/>
            </a:pPr>
            <a:r>
              <a:rPr lang="en-US" altLang="en-US" dirty="0" smtClean="0"/>
              <a:t> The </a:t>
            </a:r>
            <a:r>
              <a:rPr lang="en-US" altLang="en-US" dirty="0"/>
              <a:t>movement type in SAP R/3 system is a three digit key used to differentiate </a:t>
            </a:r>
            <a:endParaRPr lang="en-US" altLang="en-US" dirty="0" smtClean="0"/>
          </a:p>
          <a:p>
            <a:pPr>
              <a:spcBef>
                <a:spcPct val="20000"/>
              </a:spcBef>
            </a:pPr>
            <a:r>
              <a:rPr lang="en-US" altLang="en-US" dirty="0" smtClean="0"/>
              <a:t>  between </a:t>
            </a:r>
            <a:r>
              <a:rPr lang="en-US" altLang="en-US" dirty="0"/>
              <a:t>goods movements.  Examples of such goods movements are goods </a:t>
            </a:r>
            <a:endParaRPr lang="en-US" altLang="en-US" dirty="0" smtClean="0"/>
          </a:p>
          <a:p>
            <a:pPr>
              <a:spcBef>
                <a:spcPct val="20000"/>
              </a:spcBef>
            </a:pPr>
            <a:r>
              <a:rPr lang="en-US" altLang="en-US" dirty="0"/>
              <a:t> </a:t>
            </a:r>
            <a:r>
              <a:rPr lang="en-US" altLang="en-US" dirty="0" smtClean="0"/>
              <a:t> receipts</a:t>
            </a:r>
            <a:r>
              <a:rPr lang="en-US" altLang="en-US" dirty="0"/>
              <a:t>, goods issues, or transfer posting.</a:t>
            </a:r>
          </a:p>
          <a:p>
            <a:pPr>
              <a:defRPr/>
            </a:pPr>
            <a:endParaRPr lang="en-US" altLang="en-US" dirty="0"/>
          </a:p>
          <a:p>
            <a:pPr>
              <a:defRPr/>
            </a:pPr>
            <a:endParaRPr lang="en-US" altLang="en-US" dirty="0" smtClean="0"/>
          </a:p>
          <a:p>
            <a:pPr>
              <a:defRPr/>
            </a:pPr>
            <a:endParaRPr lang="en-US" altLang="en-US" dirty="0"/>
          </a:p>
          <a:p>
            <a:pPr eaLnBrk="1" hangingPunct="1">
              <a:buFontTx/>
              <a:buNone/>
              <a:defRPr/>
            </a:pPr>
            <a:endParaRPr lang="en-US" sz="1800" dirty="0">
              <a:latin typeface="+mn-lt"/>
            </a:endParaRPr>
          </a:p>
          <a:p>
            <a:pPr eaLnBrk="1" hangingPunct="1">
              <a:buFontTx/>
              <a:buNone/>
              <a:defRPr/>
            </a:pPr>
            <a:endParaRPr lang="en-US" dirty="0">
              <a:latin typeface="Arial" charset="0"/>
            </a:endParaRPr>
          </a:p>
          <a:p>
            <a:pPr>
              <a:buFontTx/>
              <a:buNone/>
              <a:defRPr/>
            </a:pPr>
            <a:endParaRPr lang="en-US" dirty="0">
              <a:latin typeface="Arial" charset="0"/>
            </a:endParaRPr>
          </a:p>
        </p:txBody>
      </p:sp>
    </p:spTree>
    <p:extLst>
      <p:ext uri="{BB962C8B-B14F-4D97-AF65-F5344CB8AC3E}">
        <p14:creationId xmlns="" xmlns:p14="http://schemas.microsoft.com/office/powerpoint/2010/main" val="12092943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5</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Goods Receipt</a:t>
            </a:r>
          </a:p>
        </p:txBody>
      </p:sp>
      <p:sp>
        <p:nvSpPr>
          <p:cNvPr id="4" name="TextBox 3"/>
          <p:cNvSpPr txBox="1"/>
          <p:nvPr/>
        </p:nvSpPr>
        <p:spPr>
          <a:xfrm>
            <a:off x="365760" y="1554480"/>
            <a:ext cx="8382000" cy="2862322"/>
          </a:xfrm>
          <a:prstGeom prst="rect">
            <a:avLst/>
          </a:prstGeom>
          <a:noFill/>
        </p:spPr>
        <p:txBody>
          <a:bodyPr>
            <a:spAutoFit/>
          </a:bodyPr>
          <a:lstStyle/>
          <a:p>
            <a:r>
              <a:rPr lang="en-US" b="1" dirty="0" smtClean="0"/>
              <a:t>Purpose:</a:t>
            </a:r>
            <a:endParaRPr lang="en-US" b="1" dirty="0"/>
          </a:p>
          <a:p>
            <a:r>
              <a:rPr lang="en-US" dirty="0"/>
              <a:t>You use this component to post the receipt of goods from an external vendor or from </a:t>
            </a:r>
            <a:r>
              <a:rPr lang="en-US" dirty="0" smtClean="0"/>
              <a:t>production or from another plant. </a:t>
            </a:r>
            <a:r>
              <a:rPr lang="en-US" dirty="0"/>
              <a:t>A goods receipt leads to an increase in warehouse stock.</a:t>
            </a:r>
          </a:p>
          <a:p>
            <a:pPr>
              <a:defRPr/>
            </a:pPr>
            <a:endParaRPr lang="en-US" altLang="en-US" dirty="0"/>
          </a:p>
          <a:p>
            <a:pPr>
              <a:defRPr/>
            </a:pPr>
            <a:endParaRPr lang="en-US" altLang="en-US" dirty="0" smtClean="0"/>
          </a:p>
          <a:p>
            <a:pPr>
              <a:defRPr/>
            </a:pPr>
            <a:endParaRPr lang="en-US" altLang="en-US" dirty="0"/>
          </a:p>
          <a:p>
            <a:pPr eaLnBrk="1" hangingPunct="1">
              <a:buFontTx/>
              <a:buNone/>
              <a:defRPr/>
            </a:pPr>
            <a:endParaRPr lang="en-US" sz="1800" dirty="0">
              <a:latin typeface="+mn-lt"/>
            </a:endParaRPr>
          </a:p>
          <a:p>
            <a:pPr eaLnBrk="1" hangingPunct="1">
              <a:buFontTx/>
              <a:buNone/>
              <a:defRPr/>
            </a:pPr>
            <a:endParaRPr lang="en-US" dirty="0">
              <a:latin typeface="Arial" charset="0"/>
            </a:endParaRPr>
          </a:p>
          <a:p>
            <a:pPr>
              <a:buFontTx/>
              <a:buNone/>
              <a:defRPr/>
            </a:pPr>
            <a:endParaRPr lang="en-US" dirty="0">
              <a:latin typeface="Arial" charset="0"/>
            </a:endParaRP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9600" y="2743200"/>
            <a:ext cx="7620000" cy="3810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8333692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6</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Goods Receipt</a:t>
            </a:r>
          </a:p>
        </p:txBody>
      </p:sp>
      <p:sp>
        <p:nvSpPr>
          <p:cNvPr id="4" name="TextBox 3"/>
          <p:cNvSpPr txBox="1"/>
          <p:nvPr/>
        </p:nvSpPr>
        <p:spPr>
          <a:xfrm>
            <a:off x="365760" y="1554480"/>
            <a:ext cx="8382000" cy="6463308"/>
          </a:xfrm>
          <a:prstGeom prst="rect">
            <a:avLst/>
          </a:prstGeom>
          <a:noFill/>
        </p:spPr>
        <p:txBody>
          <a:bodyPr>
            <a:spAutoFit/>
          </a:bodyPr>
          <a:lstStyle/>
          <a:p>
            <a:pPr>
              <a:buFont typeface="Arial" pitchFamily="34" charset="0"/>
              <a:buChar char="•"/>
            </a:pPr>
            <a:r>
              <a:rPr lang="en-US" dirty="0" smtClean="0"/>
              <a:t>Goods receipts can be categorized into 2 types:</a:t>
            </a:r>
          </a:p>
          <a:p>
            <a:pPr marL="342900" indent="-342900">
              <a:buFont typeface="Arial" pitchFamily="34" charset="0"/>
              <a:buChar char="•"/>
            </a:pPr>
            <a:r>
              <a:rPr lang="en-US" dirty="0" smtClean="0"/>
              <a:t>Planned </a:t>
            </a:r>
            <a:r>
              <a:rPr lang="en-US" dirty="0"/>
              <a:t>goods receipts and</a:t>
            </a:r>
            <a:r>
              <a:rPr lang="en-US" b="1" dirty="0"/>
              <a:t> </a:t>
            </a:r>
            <a:endParaRPr lang="en-US" b="1" dirty="0" smtClean="0"/>
          </a:p>
          <a:p>
            <a:pPr marL="342900" indent="-342900">
              <a:buFont typeface="Arial" pitchFamily="34" charset="0"/>
              <a:buChar char="•"/>
            </a:pPr>
            <a:r>
              <a:rPr lang="en-US" dirty="0" smtClean="0"/>
              <a:t>Unplanned </a:t>
            </a:r>
            <a:r>
              <a:rPr lang="en-US" dirty="0"/>
              <a:t>goods receipts. </a:t>
            </a:r>
            <a:endParaRPr lang="en-US" dirty="0" smtClean="0"/>
          </a:p>
          <a:p>
            <a:pPr>
              <a:buFont typeface="Arial" pitchFamily="34" charset="0"/>
              <a:buChar char="•"/>
            </a:pPr>
            <a:endParaRPr lang="en-US" dirty="0"/>
          </a:p>
          <a:p>
            <a:pPr>
              <a:buFont typeface="Arial" pitchFamily="34" charset="0"/>
              <a:buChar char="•"/>
            </a:pPr>
            <a:r>
              <a:rPr lang="en-US" dirty="0" smtClean="0"/>
              <a:t> Planning </a:t>
            </a:r>
            <a:r>
              <a:rPr lang="en-US" dirty="0"/>
              <a:t>a goods receipt in advance means storing certain information that is </a:t>
            </a:r>
            <a:endParaRPr lang="en-US" dirty="0" smtClean="0"/>
          </a:p>
          <a:p>
            <a:r>
              <a:rPr lang="en-US" dirty="0"/>
              <a:t> </a:t>
            </a:r>
            <a:r>
              <a:rPr lang="en-US" dirty="0" smtClean="0"/>
              <a:t>  important </a:t>
            </a:r>
            <a:r>
              <a:rPr lang="en-US" dirty="0"/>
              <a:t>for the goods receipt before the actual goods receipt is </a:t>
            </a:r>
            <a:r>
              <a:rPr lang="en-US" dirty="0" smtClean="0"/>
              <a:t>posted.</a:t>
            </a:r>
          </a:p>
          <a:p>
            <a:pPr>
              <a:buFont typeface="Arial" pitchFamily="34" charset="0"/>
              <a:buChar char="•"/>
            </a:pPr>
            <a:endParaRPr lang="en-US" dirty="0"/>
          </a:p>
          <a:p>
            <a:pPr>
              <a:buFont typeface="Arial" pitchFamily="34" charset="0"/>
              <a:buChar char="•"/>
            </a:pPr>
            <a:r>
              <a:rPr lang="en-US" dirty="0" smtClean="0"/>
              <a:t>  Advantages of Planned GR:</a:t>
            </a:r>
          </a:p>
          <a:p>
            <a:pPr marL="285750" indent="-285750">
              <a:buFont typeface="Arial" pitchFamily="34" charset="0"/>
              <a:buChar char="•"/>
            </a:pPr>
            <a:r>
              <a:rPr lang="en-US" dirty="0" smtClean="0"/>
              <a:t>Simplify and accelerate the goods receipt process and to better organize the work at the goods receiving point.</a:t>
            </a:r>
          </a:p>
          <a:p>
            <a:pPr>
              <a:buFont typeface="Arial" pitchFamily="34" charset="0"/>
              <a:buChar char="•"/>
            </a:pPr>
            <a:endParaRPr lang="en-US" dirty="0" smtClean="0"/>
          </a:p>
          <a:p>
            <a:pPr marL="285750" indent="-285750">
              <a:buFont typeface="Arial" pitchFamily="34" charset="0"/>
              <a:buChar char="•"/>
            </a:pPr>
            <a:r>
              <a:rPr lang="en-US" dirty="0" smtClean="0"/>
              <a:t>Materials </a:t>
            </a:r>
            <a:r>
              <a:rPr lang="en-US" dirty="0"/>
              <a:t>Planning can monitor the stocks of ordered or manufactured materials and achieve an optimal inventory balance.</a:t>
            </a:r>
          </a:p>
          <a:p>
            <a:pPr marL="285750" indent="-285750">
              <a:buFont typeface="Arial" pitchFamily="34" charset="0"/>
              <a:buChar char="•"/>
            </a:pPr>
            <a:endParaRPr lang="en-US" dirty="0" smtClean="0"/>
          </a:p>
          <a:p>
            <a:pPr marL="285750" indent="-285750">
              <a:buFont typeface="Arial" pitchFamily="34" charset="0"/>
              <a:buChar char="•"/>
            </a:pPr>
            <a:r>
              <a:rPr lang="en-US" dirty="0" smtClean="0"/>
              <a:t>Planned </a:t>
            </a:r>
            <a:r>
              <a:rPr lang="en-US" dirty="0"/>
              <a:t>receipts are also important for determining whether you have received materials promised by vendors or in-house production. Without them, the system cannot establish a link between orders and received material. </a:t>
            </a:r>
          </a:p>
          <a:p>
            <a:pPr>
              <a:defRPr/>
            </a:pPr>
            <a:endParaRPr lang="en-US" altLang="en-US" dirty="0"/>
          </a:p>
          <a:p>
            <a:pPr>
              <a:defRPr/>
            </a:pPr>
            <a:endParaRPr lang="en-US" altLang="en-US" dirty="0" smtClean="0"/>
          </a:p>
          <a:p>
            <a:pPr>
              <a:defRPr/>
            </a:pPr>
            <a:endParaRPr lang="en-US" altLang="en-US" dirty="0"/>
          </a:p>
          <a:p>
            <a:pPr eaLnBrk="1" hangingPunct="1">
              <a:buFontTx/>
              <a:buNone/>
              <a:defRPr/>
            </a:pPr>
            <a:endParaRPr lang="en-US" sz="1800" dirty="0"/>
          </a:p>
          <a:p>
            <a:pPr eaLnBrk="1" hangingPunct="1">
              <a:buFontTx/>
              <a:buNone/>
              <a:defRPr/>
            </a:pPr>
            <a:endParaRPr lang="en-US" dirty="0">
              <a:latin typeface="Arial" charset="0"/>
            </a:endParaRPr>
          </a:p>
          <a:p>
            <a:pPr>
              <a:buFontTx/>
              <a:buNone/>
              <a:defRPr/>
            </a:pPr>
            <a:endParaRPr lang="en-US" dirty="0">
              <a:latin typeface="Arial" charset="0"/>
            </a:endParaRPr>
          </a:p>
        </p:txBody>
      </p:sp>
    </p:spTree>
    <p:extLst>
      <p:ext uri="{BB962C8B-B14F-4D97-AF65-F5344CB8AC3E}">
        <p14:creationId xmlns="" xmlns:p14="http://schemas.microsoft.com/office/powerpoint/2010/main" val="417143365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7</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Goods Receipt</a:t>
            </a:r>
          </a:p>
        </p:txBody>
      </p:sp>
      <p:sp>
        <p:nvSpPr>
          <p:cNvPr id="4" name="TextBox 3"/>
          <p:cNvSpPr txBox="1"/>
          <p:nvPr/>
        </p:nvSpPr>
        <p:spPr>
          <a:xfrm>
            <a:off x="365760" y="1554480"/>
            <a:ext cx="8382000" cy="3970318"/>
          </a:xfrm>
          <a:prstGeom prst="rect">
            <a:avLst/>
          </a:prstGeom>
          <a:noFill/>
        </p:spPr>
        <p:txBody>
          <a:bodyPr>
            <a:spAutoFit/>
          </a:bodyPr>
          <a:lstStyle/>
          <a:p>
            <a:r>
              <a:rPr lang="en-US" b="1" dirty="0" smtClean="0"/>
              <a:t>Features of planned Goods receipt processes:</a:t>
            </a:r>
            <a:endParaRPr lang="en-US" b="1" dirty="0"/>
          </a:p>
          <a:p>
            <a:pPr>
              <a:buFont typeface="Arial" pitchFamily="34" charset="0"/>
              <a:buChar char="•"/>
            </a:pPr>
            <a:r>
              <a:rPr lang="en-US" dirty="0" smtClean="0"/>
              <a:t>    Depending </a:t>
            </a:r>
            <a:r>
              <a:rPr lang="en-US" dirty="0"/>
              <a:t>on the source of information (that is, the document in which the </a:t>
            </a:r>
            <a:r>
              <a:rPr lang="en-US" dirty="0" smtClean="0"/>
              <a:t>     data </a:t>
            </a:r>
            <a:r>
              <a:rPr lang="en-US" dirty="0"/>
              <a:t>relevant to planning is stored), the system distinguishes between three types of planned goods receipts:</a:t>
            </a:r>
          </a:p>
          <a:p>
            <a:pPr marL="285750" indent="-285750">
              <a:buFont typeface="Arial" pitchFamily="34" charset="0"/>
              <a:buChar char="•"/>
            </a:pPr>
            <a:r>
              <a:rPr lang="en-US" dirty="0" smtClean="0"/>
              <a:t>Planned </a:t>
            </a:r>
            <a:r>
              <a:rPr lang="en-US" dirty="0"/>
              <a:t>goods receipts using purchase </a:t>
            </a:r>
            <a:r>
              <a:rPr lang="en-US" dirty="0" smtClean="0"/>
              <a:t>orders: Purchase </a:t>
            </a:r>
            <a:r>
              <a:rPr lang="en-US" dirty="0"/>
              <a:t>orders </a:t>
            </a:r>
            <a:r>
              <a:rPr lang="en-US" dirty="0" smtClean="0"/>
              <a:t>contain </a:t>
            </a:r>
            <a:r>
              <a:rPr lang="en-US" dirty="0"/>
              <a:t>all of the information needed for planning the goods receipt</a:t>
            </a:r>
            <a:r>
              <a:rPr lang="en-US" dirty="0" smtClean="0"/>
              <a:t>.</a:t>
            </a:r>
          </a:p>
          <a:p>
            <a:pPr marL="285750" indent="-285750">
              <a:buFont typeface="Arial" pitchFamily="34" charset="0"/>
              <a:buChar char="•"/>
            </a:pPr>
            <a:endParaRPr lang="en-US" dirty="0" smtClean="0"/>
          </a:p>
          <a:p>
            <a:pPr marL="285750" indent="-285750">
              <a:buFont typeface="Arial" pitchFamily="34" charset="0"/>
              <a:buChar char="•"/>
            </a:pPr>
            <a:r>
              <a:rPr lang="en-US" dirty="0" smtClean="0"/>
              <a:t>Planned </a:t>
            </a:r>
            <a:r>
              <a:rPr lang="en-US" dirty="0"/>
              <a:t>goods receipts using production </a:t>
            </a:r>
            <a:r>
              <a:rPr lang="en-US" dirty="0" smtClean="0"/>
              <a:t>orders: Production </a:t>
            </a:r>
            <a:r>
              <a:rPr lang="en-US" dirty="0"/>
              <a:t>orders </a:t>
            </a:r>
            <a:r>
              <a:rPr lang="en-US" dirty="0" smtClean="0"/>
              <a:t>contain </a:t>
            </a:r>
            <a:r>
              <a:rPr lang="en-US" dirty="0"/>
              <a:t>all information necessary to plan a goods receipt</a:t>
            </a:r>
            <a:r>
              <a:rPr lang="en-US" dirty="0" smtClean="0"/>
              <a:t>.</a:t>
            </a:r>
          </a:p>
          <a:p>
            <a:pPr marL="285750" indent="-285750">
              <a:buFont typeface="Arial" pitchFamily="34" charset="0"/>
              <a:buChar char="•"/>
            </a:pPr>
            <a:endParaRPr lang="en-US" dirty="0"/>
          </a:p>
          <a:p>
            <a:pPr marL="285750" indent="-285750">
              <a:buFont typeface="Arial" pitchFamily="34" charset="0"/>
              <a:buChar char="•"/>
            </a:pPr>
            <a:r>
              <a:rPr lang="en-US" dirty="0" smtClean="0"/>
              <a:t>Planned </a:t>
            </a:r>
            <a:r>
              <a:rPr lang="en-US" dirty="0"/>
              <a:t>goods receipts using </a:t>
            </a:r>
            <a:r>
              <a:rPr lang="en-US" dirty="0" smtClean="0"/>
              <a:t>reservations: If </a:t>
            </a:r>
            <a:r>
              <a:rPr lang="en-US" dirty="0"/>
              <a:t>your company does not have the MM </a:t>
            </a:r>
            <a:r>
              <a:rPr lang="en-US" i="1" dirty="0"/>
              <a:t>Purchasing</a:t>
            </a:r>
            <a:r>
              <a:rPr lang="en-US" dirty="0"/>
              <a:t> component or the PP </a:t>
            </a:r>
            <a:r>
              <a:rPr lang="en-US" i="1" dirty="0"/>
              <a:t>Production Orders</a:t>
            </a:r>
            <a:r>
              <a:rPr lang="en-US" dirty="0"/>
              <a:t> component, you enter reservations to plan goods receipts from the vendor or from production.</a:t>
            </a:r>
          </a:p>
          <a:p>
            <a:endParaRPr lang="en-US" dirty="0"/>
          </a:p>
        </p:txBody>
      </p:sp>
    </p:spTree>
    <p:extLst>
      <p:ext uri="{BB962C8B-B14F-4D97-AF65-F5344CB8AC3E}">
        <p14:creationId xmlns="" xmlns:p14="http://schemas.microsoft.com/office/powerpoint/2010/main" val="420810462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7F193FF4-4D9E-4517-AB46-898FED37D5A2}" type="slidenum">
              <a:rPr lang="en-US" altLang="en-US" sz="1000" smtClean="0">
                <a:solidFill>
                  <a:srgbClr val="000000"/>
                </a:solidFill>
              </a:rPr>
              <a:pPr/>
              <a:t>8</a:t>
            </a:fld>
            <a:endParaRPr lang="en-US" altLang="en-US" sz="1000" dirty="0" smtClean="0">
              <a:solidFill>
                <a:srgbClr val="000000"/>
              </a:solidFill>
            </a:endParaRPr>
          </a:p>
        </p:txBody>
      </p:sp>
      <p:sp>
        <p:nvSpPr>
          <p:cNvPr id="5123" name="Rectangle 2"/>
          <p:cNvSpPr>
            <a:spLocks noGrp="1" noChangeArrowheads="1"/>
          </p:cNvSpPr>
          <p:nvPr>
            <p:ph type="body" idx="1"/>
          </p:nvPr>
        </p:nvSpPr>
        <p:spPr>
          <a:xfrm>
            <a:off x="365760" y="1554480"/>
            <a:ext cx="6315075" cy="5334000"/>
          </a:xfrm>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Lst>
        </p:spPr>
        <p:txBody>
          <a:bodyPr/>
          <a:lstStyle/>
          <a:p>
            <a:pPr lvl="1">
              <a:buFont typeface="Arial" panose="020B0604020202020204" pitchFamily="34" charset="0"/>
              <a:buChar char="•"/>
            </a:pPr>
            <a:r>
              <a:rPr lang="en-US" altLang="ko-KR" sz="1800" dirty="0">
                <a:ea typeface="Gulim" pitchFamily="34" charset="-127"/>
              </a:rPr>
              <a:t>Concept of Goods receipt process</a:t>
            </a:r>
          </a:p>
          <a:p>
            <a:pPr lvl="1">
              <a:buFont typeface="Arial" panose="020B0604020202020204" pitchFamily="34" charset="0"/>
              <a:buChar char="•"/>
            </a:pPr>
            <a:r>
              <a:rPr lang="en-US" altLang="ko-KR" sz="1800" dirty="0">
                <a:solidFill>
                  <a:schemeClr val="accent2"/>
                </a:solidFill>
                <a:ea typeface="+mn-ea"/>
                <a:cs typeface="+mn-cs"/>
              </a:rPr>
              <a:t>Overview of various types of Goods Receipt scenarios</a:t>
            </a:r>
          </a:p>
          <a:p>
            <a:pPr lvl="1">
              <a:buFont typeface="Arial" panose="020B0604020202020204" pitchFamily="34" charset="0"/>
              <a:buChar char="•"/>
            </a:pPr>
            <a:r>
              <a:rPr lang="en-US" altLang="ko-KR" sz="1800" dirty="0">
                <a:ea typeface="Gulim" pitchFamily="34" charset="-127"/>
              </a:rPr>
              <a:t>Other goods receipts.</a:t>
            </a:r>
          </a:p>
          <a:p>
            <a:pPr lvl="1">
              <a:buFont typeface="Arial" panose="020B0604020202020204" pitchFamily="34" charset="0"/>
              <a:buChar char="•"/>
            </a:pPr>
            <a:r>
              <a:rPr lang="en-US" altLang="ko-KR" sz="1800" dirty="0">
                <a:ea typeface="Gulim" pitchFamily="34" charset="-127"/>
              </a:rPr>
              <a:t>Demo on Goods Receipt scenarios.</a:t>
            </a:r>
          </a:p>
          <a:p>
            <a:pPr>
              <a:defRPr/>
            </a:pPr>
            <a:endParaRPr lang="en-US" dirty="0"/>
          </a:p>
          <a:p>
            <a:pPr marL="0" indent="0">
              <a:buNone/>
            </a:pPr>
            <a:endParaRPr lang="en-US" altLang="en-US" dirty="0" smtClean="0"/>
          </a:p>
          <a:p>
            <a:endParaRPr lang="en-US" altLang="en-US" dirty="0" smtClean="0"/>
          </a:p>
          <a:p>
            <a:endParaRPr lang="en-US" altLang="en-US" dirty="0" smtClean="0">
              <a:solidFill>
                <a:schemeClr val="accent1"/>
              </a:solidFill>
            </a:endParaRPr>
          </a:p>
          <a:p>
            <a:endParaRPr lang="en-US" altLang="en-US" b="1" dirty="0" smtClean="0">
              <a:solidFill>
                <a:srgbClr val="FF6600"/>
              </a:solidFill>
            </a:endParaRPr>
          </a:p>
        </p:txBody>
      </p:sp>
      <p:sp>
        <p:nvSpPr>
          <p:cNvPr id="5124" name="Rectangle 3"/>
          <p:cNvSpPr>
            <a:spLocks noGrp="1" noChangeArrowheads="1"/>
          </p:cNvSpPr>
          <p:nvPr>
            <p:ph type="title"/>
          </p:nvPr>
        </p:nvSpPr>
        <p:spPr>
          <a:xfrm>
            <a:off x="0" y="182880"/>
            <a:ext cx="8153400" cy="914400"/>
          </a:xfrm>
        </p:spPr>
        <p:txBody>
          <a:bodyPr/>
          <a:lstStyle/>
          <a:p>
            <a:r>
              <a:rPr lang="en-US" altLang="en-US" dirty="0" smtClean="0"/>
              <a:t>Agenda</a:t>
            </a:r>
          </a:p>
        </p:txBody>
      </p:sp>
      <p:pic>
        <p:nvPicPr>
          <p:cNvPr id="5125" name="Picture 4" descr="agend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81800" y="1371600"/>
            <a:ext cx="1828800"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55730366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2800">
                <a:solidFill>
                  <a:schemeClr val="tx1"/>
                </a:solidFill>
                <a:latin typeface="Arial" pitchFamily="34" charset="0"/>
              </a:defRPr>
            </a:lvl1pPr>
            <a:lvl2pPr marL="742950" indent="-285750">
              <a:defRPr sz="2800">
                <a:solidFill>
                  <a:schemeClr val="tx1"/>
                </a:solidFill>
                <a:latin typeface="Arial" pitchFamily="34" charset="0"/>
              </a:defRPr>
            </a:lvl2pPr>
            <a:lvl3pPr marL="1143000" indent="-228600">
              <a:defRPr sz="2800">
                <a:solidFill>
                  <a:schemeClr val="tx1"/>
                </a:solidFill>
                <a:latin typeface="Arial" pitchFamily="34" charset="0"/>
              </a:defRPr>
            </a:lvl3pPr>
            <a:lvl4pPr marL="1600200" indent="-228600">
              <a:defRPr sz="2800">
                <a:solidFill>
                  <a:schemeClr val="tx1"/>
                </a:solidFill>
                <a:latin typeface="Arial" pitchFamily="34" charset="0"/>
              </a:defRPr>
            </a:lvl4pPr>
            <a:lvl5pPr marL="2057400" indent="-228600">
              <a:defRPr sz="2800">
                <a:solidFill>
                  <a:schemeClr val="tx1"/>
                </a:solidFill>
                <a:latin typeface="Arial" pitchFamily="34"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pitchFamily="34"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pitchFamily="34"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pitchFamily="34"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pitchFamily="34" charset="0"/>
              </a:defRPr>
            </a:lvl9pPr>
          </a:lstStyle>
          <a:p>
            <a:endParaRPr lang="en-US" altLang="en-US" sz="1000" dirty="0" smtClean="0">
              <a:solidFill>
                <a:srgbClr val="000000"/>
              </a:solidFill>
            </a:endParaRPr>
          </a:p>
          <a:p>
            <a:fld id="{B5BFF5A3-D773-497E-9026-B19BE6523EBA}" type="slidenum">
              <a:rPr lang="en-US" altLang="en-US" sz="1000" smtClean="0">
                <a:solidFill>
                  <a:srgbClr val="000000"/>
                </a:solidFill>
              </a:rPr>
              <a:pPr/>
              <a:t>9</a:t>
            </a:fld>
            <a:endParaRPr lang="en-US" altLang="en-US" sz="1000" dirty="0" smtClean="0">
              <a:solidFill>
                <a:srgbClr val="000000"/>
              </a:solidFill>
            </a:endParaRPr>
          </a:p>
        </p:txBody>
      </p:sp>
      <p:sp>
        <p:nvSpPr>
          <p:cNvPr id="7171" name="Rectangle 2"/>
          <p:cNvSpPr>
            <a:spLocks noGrp="1" noChangeArrowheads="1"/>
          </p:cNvSpPr>
          <p:nvPr>
            <p:ph type="title"/>
          </p:nvPr>
        </p:nvSpPr>
        <p:spPr>
          <a:xfrm>
            <a:off x="0" y="182880"/>
            <a:ext cx="8153400" cy="95885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smtClean="0"/>
              <a:t>Goods Receipt</a:t>
            </a:r>
          </a:p>
        </p:txBody>
      </p:sp>
      <p:sp>
        <p:nvSpPr>
          <p:cNvPr id="4" name="TextBox 3"/>
          <p:cNvSpPr txBox="1"/>
          <p:nvPr/>
        </p:nvSpPr>
        <p:spPr>
          <a:xfrm>
            <a:off x="365760" y="1645920"/>
            <a:ext cx="8382000" cy="2862322"/>
          </a:xfrm>
          <a:prstGeom prst="rect">
            <a:avLst/>
          </a:prstGeom>
          <a:noFill/>
        </p:spPr>
        <p:txBody>
          <a:bodyPr>
            <a:spAutoFit/>
          </a:bodyPr>
          <a:lstStyle/>
          <a:p>
            <a:r>
              <a:rPr lang="en-US" dirty="0" smtClean="0"/>
              <a:t>Goods receipt with reference to Purchase Order:</a:t>
            </a:r>
            <a:endParaRPr lang="en-US" dirty="0"/>
          </a:p>
          <a:p>
            <a:pPr marL="285750" indent="-285750">
              <a:buFont typeface="Arial" panose="020B0604020202020204" pitchFamily="34" charset="0"/>
              <a:buChar char="•"/>
            </a:pPr>
            <a:r>
              <a:rPr lang="en-US" dirty="0"/>
              <a:t>The delivery is marked in the purchase order history. This allows the Purchasing department to monitor the purchase order history and initiate reminder procedures in the event of a late delivery.</a:t>
            </a:r>
          </a:p>
          <a:p>
            <a:pPr marL="285750" indent="-285750">
              <a:buFont typeface="Arial" panose="020B0604020202020204" pitchFamily="34" charset="0"/>
              <a:buChar char="•"/>
            </a:pPr>
            <a:r>
              <a:rPr lang="en-US" dirty="0"/>
              <a:t>The vendor invoice is checked against the ordered quantity and the delivered quantity.</a:t>
            </a:r>
          </a:p>
          <a:p>
            <a:pPr marL="285750" indent="-285750">
              <a:buFont typeface="Arial" panose="020B0604020202020204" pitchFamily="34" charset="0"/>
              <a:buChar char="•"/>
            </a:pPr>
            <a:r>
              <a:rPr lang="en-US" dirty="0"/>
              <a:t>The goods receipt is valuated on the basis of the purchase order price or the invoice price.</a:t>
            </a:r>
          </a:p>
          <a:p>
            <a:pPr marL="285750" indent="-285750">
              <a:buFont typeface="Arial" panose="020B0604020202020204" pitchFamily="34" charset="0"/>
              <a:buChar char="•"/>
            </a:pPr>
            <a:endParaRPr lang="en-US" dirty="0"/>
          </a:p>
          <a:p>
            <a:endParaRPr lang="en-US" dirty="0"/>
          </a:p>
        </p:txBody>
      </p:sp>
      <p:pic>
        <p:nvPicPr>
          <p:cNvPr id="5"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3400" y="3962400"/>
            <a:ext cx="8153400" cy="2590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6915953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ATS Branded_v3">
  <a:themeElements>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fontScheme name="ATS Branded_v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alt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altLang="en-US" sz="2800" b="0" i="0" u="none" strike="noStrike" cap="none" normalizeH="0" baseline="0" smtClean="0">
            <a:ln>
              <a:noFill/>
            </a:ln>
            <a:solidFill>
              <a:schemeClr val="tx1"/>
            </a:solidFill>
            <a:effectLst/>
            <a:latin typeface="Arial" charset="0"/>
          </a:defRPr>
        </a:defPPr>
      </a:lstStyle>
    </a:lnDef>
  </a:objectDefaults>
  <a:extraClrSchemeLst>
    <a:extraClrScheme>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ATS Branded_v3">
  <a:themeElements>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fontScheme name="ATS Branded_v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alt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altLang="en-US" sz="2800" b="0" i="0" u="none" strike="noStrike" cap="none" normalizeH="0" baseline="0" smtClean="0">
            <a:ln>
              <a:noFill/>
            </a:ln>
            <a:solidFill>
              <a:schemeClr val="tx1"/>
            </a:solidFill>
            <a:effectLst/>
            <a:latin typeface="Arial" charset="0"/>
          </a:defRPr>
        </a:defPPr>
      </a:lstStyle>
    </a:lnDef>
  </a:objectDefaults>
  <a:extraClrSchemeLst>
    <a:extraClrScheme>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104DE32136F4D4F8B91DE44C434FF89" ma:contentTypeVersion="0" ma:contentTypeDescription="Create a new document." ma:contentTypeScope="" ma:versionID="51781ce6f9edcc76a54a87506d8d885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8B8802-CC1A-424F-A1AE-159D0AB2B880}">
  <ds:schemaRefs>
    <ds:schemaRef ds:uri="http://schemas.microsoft.com/sharepoint/v3/contenttype/forms"/>
  </ds:schemaRefs>
</ds:datastoreItem>
</file>

<file path=customXml/itemProps2.xml><?xml version="1.0" encoding="utf-8"?>
<ds:datastoreItem xmlns:ds="http://schemas.openxmlformats.org/officeDocument/2006/customXml" ds:itemID="{78509536-3695-49FB-9F4E-EE8F02AF555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7A844F7-2DD6-43B2-96F6-BFA0DFB366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1951</TotalTime>
  <Words>2616</Words>
  <Application>Microsoft Office PowerPoint</Application>
  <PresentationFormat>On-screen Show (4:3)</PresentationFormat>
  <Paragraphs>507</Paragraphs>
  <Slides>32</Slides>
  <Notes>29</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1_ATS Branded_v3</vt:lpstr>
      <vt:lpstr>2_ATS Branded_v3</vt:lpstr>
      <vt:lpstr>Module Objectives</vt:lpstr>
      <vt:lpstr>Agenda</vt:lpstr>
      <vt:lpstr>Agenda</vt:lpstr>
      <vt:lpstr>      Goods Receipt</vt:lpstr>
      <vt:lpstr>      Goods Receipt</vt:lpstr>
      <vt:lpstr>      Goods Receipt</vt:lpstr>
      <vt:lpstr>      Goods Receipt</vt:lpstr>
      <vt:lpstr>Agenda</vt:lpstr>
      <vt:lpstr>      Goods Receipt</vt:lpstr>
      <vt:lpstr>      Effects of Goods Receipt</vt:lpstr>
      <vt:lpstr>      Goods Receipt</vt:lpstr>
      <vt:lpstr>      Goods Receipt</vt:lpstr>
      <vt:lpstr>      Goods Receipt</vt:lpstr>
      <vt:lpstr>      Goods Receipt</vt:lpstr>
      <vt:lpstr>      Goods Receipt</vt:lpstr>
      <vt:lpstr>      Reference documents for Goods Receipt </vt:lpstr>
      <vt:lpstr>Accounting entries for Goods Receipt</vt:lpstr>
      <vt:lpstr>Agenda</vt:lpstr>
      <vt:lpstr>Goods receipt without reference Document</vt:lpstr>
      <vt:lpstr>Goods receipt without reference Document</vt:lpstr>
      <vt:lpstr>Goods receipt without reference Document</vt:lpstr>
      <vt:lpstr>Goods receipt without reference Document</vt:lpstr>
      <vt:lpstr>Goods receipt without reference Document</vt:lpstr>
      <vt:lpstr>Accounting entries for Goods Receipt without reference</vt:lpstr>
      <vt:lpstr>Agenda</vt:lpstr>
      <vt:lpstr>      Demo1_ Goods Receipt for PO</vt:lpstr>
      <vt:lpstr>      Demo1_ Goods Receipt for PO</vt:lpstr>
      <vt:lpstr>      Demo1_ Goods Receipt for PO</vt:lpstr>
      <vt:lpstr>      Demo-2: Initial Stock Entry</vt:lpstr>
      <vt:lpstr>      Demo1_ Goods Receipt for PO</vt:lpstr>
      <vt:lpstr>Quiz/Check point</vt:lpstr>
      <vt:lpstr>Questions and Comments</vt:lpstr>
    </vt:vector>
  </TitlesOfParts>
  <Company>Accenture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8 – Unit 24</dc:title>
  <dc:creator>feny.paresh.chheda</dc:creator>
  <cp:lastModifiedBy>sirc</cp:lastModifiedBy>
  <cp:revision>31</cp:revision>
  <dcterms:created xsi:type="dcterms:W3CDTF">2014-08-10T18:15:20Z</dcterms:created>
  <dcterms:modified xsi:type="dcterms:W3CDTF">2020-02-07T14:43:51Z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0x0101003104DE32136F4D4F8B91DE44C434FF89</vt:lpwstr>
  </property>
</Properties>
</file>