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84"/>
  </p:notesMasterIdLst>
  <p:sldIdLst>
    <p:sldId id="256" r:id="rId2"/>
    <p:sldId id="497" r:id="rId3"/>
    <p:sldId id="864" r:id="rId4"/>
    <p:sldId id="837" r:id="rId5"/>
    <p:sldId id="838" r:id="rId6"/>
    <p:sldId id="840" r:id="rId7"/>
    <p:sldId id="860" r:id="rId8"/>
    <p:sldId id="825" r:id="rId9"/>
    <p:sldId id="845" r:id="rId10"/>
    <p:sldId id="846" r:id="rId11"/>
    <p:sldId id="841" r:id="rId12"/>
    <p:sldId id="843" r:id="rId13"/>
    <p:sldId id="859" r:id="rId14"/>
    <p:sldId id="849" r:id="rId15"/>
    <p:sldId id="850" r:id="rId16"/>
    <p:sldId id="851" r:id="rId17"/>
    <p:sldId id="847" r:id="rId18"/>
    <p:sldId id="804" r:id="rId19"/>
    <p:sldId id="805" r:id="rId20"/>
    <p:sldId id="862" r:id="rId21"/>
    <p:sldId id="821" r:id="rId22"/>
    <p:sldId id="868" r:id="rId23"/>
    <p:sldId id="880" r:id="rId24"/>
    <p:sldId id="869" r:id="rId25"/>
    <p:sldId id="874" r:id="rId26"/>
    <p:sldId id="870" r:id="rId27"/>
    <p:sldId id="871" r:id="rId28"/>
    <p:sldId id="866" r:id="rId29"/>
    <p:sldId id="867" r:id="rId30"/>
    <p:sldId id="873" r:id="rId31"/>
    <p:sldId id="305" r:id="rId32"/>
    <p:sldId id="306" r:id="rId33"/>
    <p:sldId id="891" r:id="rId34"/>
    <p:sldId id="885" r:id="rId35"/>
    <p:sldId id="886" r:id="rId36"/>
    <p:sldId id="887" r:id="rId37"/>
    <p:sldId id="888" r:id="rId38"/>
    <p:sldId id="889" r:id="rId39"/>
    <p:sldId id="890" r:id="rId40"/>
    <p:sldId id="892" r:id="rId41"/>
    <p:sldId id="895" r:id="rId42"/>
    <p:sldId id="896" r:id="rId43"/>
    <p:sldId id="897" r:id="rId44"/>
    <p:sldId id="898" r:id="rId45"/>
    <p:sldId id="900" r:id="rId46"/>
    <p:sldId id="901" r:id="rId47"/>
    <p:sldId id="902" r:id="rId48"/>
    <p:sldId id="903" r:id="rId49"/>
    <p:sldId id="904" r:id="rId50"/>
    <p:sldId id="905" r:id="rId51"/>
    <p:sldId id="906" r:id="rId52"/>
    <p:sldId id="907" r:id="rId53"/>
    <p:sldId id="908" r:id="rId54"/>
    <p:sldId id="909" r:id="rId55"/>
    <p:sldId id="910" r:id="rId56"/>
    <p:sldId id="911" r:id="rId57"/>
    <p:sldId id="912" r:id="rId58"/>
    <p:sldId id="913" r:id="rId59"/>
    <p:sldId id="914" r:id="rId60"/>
    <p:sldId id="915" r:id="rId61"/>
    <p:sldId id="916" r:id="rId62"/>
    <p:sldId id="918" r:id="rId63"/>
    <p:sldId id="919" r:id="rId64"/>
    <p:sldId id="925" r:id="rId65"/>
    <p:sldId id="926" r:id="rId66"/>
    <p:sldId id="920" r:id="rId67"/>
    <p:sldId id="921" r:id="rId68"/>
    <p:sldId id="922" r:id="rId69"/>
    <p:sldId id="923" r:id="rId70"/>
    <p:sldId id="924" r:id="rId71"/>
    <p:sldId id="930" r:id="rId72"/>
    <p:sldId id="936" r:id="rId73"/>
    <p:sldId id="937" r:id="rId74"/>
    <p:sldId id="933" r:id="rId75"/>
    <p:sldId id="390" r:id="rId76"/>
    <p:sldId id="760" r:id="rId77"/>
    <p:sldId id="763" r:id="rId78"/>
    <p:sldId id="928" r:id="rId79"/>
    <p:sldId id="929" r:id="rId80"/>
    <p:sldId id="932" r:id="rId81"/>
    <p:sldId id="839" r:id="rId82"/>
    <p:sldId id="882" r:id="rId8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arlyne Walker" initials="CW"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1429" autoAdjust="0"/>
  </p:normalViewPr>
  <p:slideViewPr>
    <p:cSldViewPr>
      <p:cViewPr varScale="1">
        <p:scale>
          <a:sx n="71" d="100"/>
          <a:sy n="71" d="100"/>
        </p:scale>
        <p:origin x="-14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63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6FD9E1-5C5A-4DD3-9402-F91B210D04ED}" type="datetimeFigureOut">
              <a:rPr lang="en-IN" smtClean="0"/>
              <a:pPr/>
              <a:t>29-05-2014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CDC5B0-7B1E-4F76-B7A5-E0716A29B43B}"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FCDC5B0-7B1E-4F76-B7A5-E0716A29B43B}" type="slidenum">
              <a:rPr lang="en-IN" smtClean="0"/>
              <a:pPr/>
              <a:t>1</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B1D6D8B-02F3-4CA0-B76F-0F721729AA36}" type="slidenum">
              <a:rPr lang="en-US">
                <a:latin typeface="Arial" pitchFamily="34" charset="0"/>
                <a:cs typeface="Arial" pitchFamily="34" charset="0"/>
              </a:rPr>
              <a:pPr/>
              <a:t>12</a:t>
            </a:fld>
            <a:endParaRPr lang="en-US">
              <a:latin typeface="Arial" pitchFamily="34" charset="0"/>
              <a:cs typeface="Arial"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14400" y="4343400"/>
            <a:ext cx="5029200" cy="4114800"/>
          </a:xfrm>
          <a:noFill/>
          <a:ln/>
        </p:spPr>
        <p:txBody>
          <a:bodyPr/>
          <a:lstStyle/>
          <a:p>
            <a:pPr eaLnBrk="1" hangingPunct="1"/>
            <a:endParaRPr lang="en-US" dirty="0"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ln/>
        </p:spPr>
      </p:sp>
      <p:sp>
        <p:nvSpPr>
          <p:cNvPr id="17203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7203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A9FC18CA-6E47-4DF2-8AEC-EA80AD732DD3}" type="slidenum">
              <a:rPr lang="en-US" smtClean="0"/>
              <a:pPr/>
              <a:t>13</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pPr eaLnBrk="1" hangingPunct="1"/>
            <a:fld id="{A1BE28B4-5301-42D9-AA78-CBA498B8EF01}" type="slidenum">
              <a:rPr lang="en-US" smtClean="0">
                <a:latin typeface="Times New Roman" pitchFamily="18" charset="0"/>
              </a:rPr>
              <a:pPr eaLnBrk="1" hangingPunct="1"/>
              <a:t>21</a:t>
            </a:fld>
            <a:endParaRPr lang="en-US" smtClean="0">
              <a:latin typeface="Times New Roman" pitchFamily="18"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50291B3-7872-4402-A855-131922C01513}" type="slidenum">
              <a:rPr lang="en-US"/>
              <a:pPr/>
              <a:t>22</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dirty="0" smtClean="0"/>
          </a:p>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C5B3EF15-3B21-4455-AD8F-CB105C5B0F0F}" type="slidenum">
              <a:rPr lang="en-US"/>
              <a:pPr/>
              <a:t>23</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a:ln/>
        </p:spPr>
      </p:sp>
      <p:sp>
        <p:nvSpPr>
          <p:cNvPr id="19558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9558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A12AB456-E0A5-4723-B34B-A0CDE1E098AF}" type="slidenum">
              <a:rPr lang="en-US" smtClean="0"/>
              <a:pPr/>
              <a:t>24</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9661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E2E91FE7-7CAB-4264-AD35-E69B516C2397}" type="slidenum">
              <a:rPr lang="en-US" smtClean="0"/>
              <a:pPr/>
              <a:t>26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a:ln/>
        </p:spPr>
      </p:sp>
      <p:sp>
        <p:nvSpPr>
          <p:cNvPr id="1986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9866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989628D9-F57C-4547-B695-C0EC5A8FEA86}" type="slidenum">
              <a:rPr lang="en-US" smtClean="0"/>
              <a:pPr/>
              <a:t>27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a:ln/>
        </p:spPr>
      </p:sp>
      <p:sp>
        <p:nvSpPr>
          <p:cNvPr id="20070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20070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0D5A4826-4BAC-4B3F-AA3C-692EE2AFB5D7}" type="slidenum">
              <a:rPr lang="en-US" smtClean="0"/>
              <a:pPr/>
              <a:t>30</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8022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8F82726A-2AB1-4AA9-B29D-A01CD53ADFF7}" type="slidenum">
              <a:rPr lang="en-US" smtClean="0"/>
              <a:pPr/>
              <a:t>33</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xfrm>
            <a:off x="1425575" y="1311275"/>
            <a:ext cx="4030663" cy="3022600"/>
          </a:xfrm>
          <a:noFill/>
          <a:ln cap="flat">
            <a:solidFill>
              <a:schemeClr val="tx1"/>
            </a:solidFill>
            <a:miter lim="800000"/>
            <a:headEnd/>
            <a:tailEnd/>
          </a:ln>
        </p:spPr>
      </p:sp>
      <p:sp>
        <p:nvSpPr>
          <p:cNvPr id="59395" name="Rectangle 3"/>
          <p:cNvSpPr>
            <a:spLocks noGrp="1" noChangeArrowheads="1"/>
          </p:cNvSpPr>
          <p:nvPr>
            <p:ph type="body" idx="1"/>
          </p:nvPr>
        </p:nvSpPr>
        <p:spPr bwMode="auto">
          <a:xfrm>
            <a:off x="656916" y="4835890"/>
            <a:ext cx="5519323" cy="3177602"/>
          </a:xfrm>
          <a:noFill/>
        </p:spPr>
        <p:txBody>
          <a:bodyPr wrap="square" lIns="95156" tIns="49163" rIns="95156" bIns="49163" numCol="1" anchor="t" anchorCtr="0" compatLnSpc="1">
            <a:prstTxWarp prst="textNoShape">
              <a:avLst/>
            </a:prstTxWarp>
          </a:bodyPr>
          <a:lstStyle/>
          <a:p>
            <a:pPr defTabSz="909763">
              <a:lnSpc>
                <a:spcPts val="5790"/>
              </a:lnSpc>
              <a:tabLst>
                <a:tab pos="934688" algn="l"/>
                <a:tab pos="1869377" algn="l"/>
                <a:tab pos="2804065" algn="l"/>
                <a:tab pos="3740311" algn="l"/>
                <a:tab pos="5841802" algn="r"/>
              </a:tabLst>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309D1AE8-C4E2-4ED0-8F8C-EE52A22227F2}" type="slidenum">
              <a:rPr lang="en-US"/>
              <a:pPr/>
              <a:t>34</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A099679C-70DA-4532-8F79-459DF1B84E55}" type="slidenum">
              <a:rPr lang="en-US"/>
              <a:pPr/>
              <a:t>35</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3222971A-2FAD-4F9B-905B-C4F2727ABCE7}" type="slidenum">
              <a:rPr lang="en-US"/>
              <a:pPr/>
              <a:t>36</a:t>
            </a:fld>
            <a:endParaRPr lang="en-US"/>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E4603A07-27CE-436A-B335-0E99BB82B3EF}" type="slidenum">
              <a:rPr lang="en-US"/>
              <a:pPr/>
              <a:t>37</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5026188C-C771-4813-B0AB-CBB8ED8844E1}" type="slidenum">
              <a:rPr lang="en-US"/>
              <a:pPr/>
              <a:t>38</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56ECF092-919A-4A41-A7CC-842EB7B84FA5}" type="slidenum">
              <a:rPr lang="en-US"/>
              <a:pPr/>
              <a:t>39</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pPr eaLnBrk="1" hangingPunct="1"/>
            <a:fld id="{F03EDA91-828A-47C3-8097-9915CE89C440}" type="slidenum">
              <a:rPr lang="en-US" smtClean="0">
                <a:latin typeface="Times New Roman" pitchFamily="18" charset="0"/>
              </a:rPr>
              <a:pPr eaLnBrk="1" hangingPunct="1"/>
              <a:t>41</a:t>
            </a:fld>
            <a:endParaRPr lang="en-US" smtClean="0">
              <a:latin typeface="Times New Roman" pitchFamily="18"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r>
              <a:rPr lang="en-US" dirty="0" smtClean="0"/>
              <a: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pPr eaLnBrk="1" hangingPunct="1"/>
            <a:fld id="{D645B4F9-77BB-49D8-B9C0-B859C3CAEB1D}" type="slidenum">
              <a:rPr lang="en-US" smtClean="0">
                <a:latin typeface="Times New Roman" pitchFamily="18" charset="0"/>
              </a:rPr>
              <a:pPr eaLnBrk="1" hangingPunct="1"/>
              <a:t>42</a:t>
            </a:fld>
            <a:endParaRPr lang="en-US" smtClean="0">
              <a:latin typeface="Times New Roman" pitchFamily="18"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pPr eaLnBrk="1" hangingPunct="1"/>
            <a:fld id="{6BC252F4-06A1-4079-8C1D-A17F72939684}" type="slidenum">
              <a:rPr lang="en-US" smtClean="0">
                <a:latin typeface="Times New Roman" pitchFamily="18" charset="0"/>
              </a:rPr>
              <a:pPr eaLnBrk="1" hangingPunct="1"/>
              <a:t>43</a:t>
            </a:fld>
            <a:endParaRPr lang="en-US" smtClean="0">
              <a:latin typeface="Times New Roman" pitchFamily="18"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pPr eaLnBrk="1" hangingPunct="1"/>
            <a:fld id="{C97F346E-79C7-4C1D-B4E3-439AD660B480}" type="slidenum">
              <a:rPr lang="en-US" smtClean="0">
                <a:latin typeface="Times New Roman" pitchFamily="18" charset="0"/>
              </a:rPr>
              <a:pPr eaLnBrk="1" hangingPunct="1"/>
              <a:t>44</a:t>
            </a:fld>
            <a:endParaRPr lang="en-US" smtClean="0">
              <a:latin typeface="Times New Roman" pitchFamily="18"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pPr eaLnBrk="1" hangingPunct="1"/>
            <a:fld id="{40CB42AC-C434-4289-9B90-CC6196DE3E45}" type="slidenum">
              <a:rPr lang="en-US" smtClean="0">
                <a:latin typeface="Times New Roman" pitchFamily="18" charset="0"/>
              </a:rPr>
              <a:pPr eaLnBrk="1" hangingPunct="1"/>
              <a:t>4</a:t>
            </a:fld>
            <a:endParaRPr lang="en-US" smtClean="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9E49E14-5ABA-4262-B798-8180B8D59558}" type="slidenum">
              <a:rPr lang="en-US"/>
              <a:pPr/>
              <a:t>45</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0FFC2958-AB6C-4317-B850-2C150EF8B8CC}" type="slidenum">
              <a:rPr lang="en-US"/>
              <a:pPr/>
              <a:t>46</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r>
              <a:rPr lang="en-US" b="1" dirty="0" smtClean="0"/>
              <a:t> </a:t>
            </a:r>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213175D5-D872-479E-828D-99252D0433D4}" type="slidenum">
              <a:rPr lang="en-US"/>
              <a:pPr/>
              <a:t>47</a:t>
            </a:fld>
            <a:endParaRPr lang="en-US"/>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r>
              <a:rPr lang="en-US" b="1" dirty="0" smtClean="0"/>
              <a:t> </a:t>
            </a:r>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B34023E1-01A0-4511-85C0-B4E66C29128D}" type="slidenum">
              <a:rPr lang="en-US"/>
              <a:pPr/>
              <a:t>48</a:t>
            </a:fld>
            <a:endParaRPr 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ED01EB8-4CF2-4412-BD25-77D6CD297CD8}" type="slidenum">
              <a:rPr lang="en-US"/>
              <a:pPr/>
              <a:t>49</a:t>
            </a:fld>
            <a:endParaRPr 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1DC7CC7B-D7A3-4AC0-A947-AD42D4116082}" type="slidenum">
              <a:rPr lang="en-US"/>
              <a:pPr/>
              <a:t>50</a:t>
            </a:fld>
            <a:endParaRPr 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B9924607-F6E6-41D1-BE0F-5C198CBE70C8}" type="slidenum">
              <a:rPr lang="en-US"/>
              <a:pPr/>
              <a:t>51</a:t>
            </a:fld>
            <a:endParaRPr 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A9DC4D20-E206-4D04-B984-595D5548C9D0}" type="slidenum">
              <a:rPr lang="en-US"/>
              <a:pPr/>
              <a:t>53</a:t>
            </a:fld>
            <a:endParaRPr lang="en-US"/>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z="1000"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C98EE19B-BD36-46F5-9AC6-36B963D2F0D1}" type="slidenum">
              <a:rPr lang="en-US"/>
              <a:pPr/>
              <a:t>54</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en-US" sz="1000"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21280103-F970-4CB9-BE85-9EFDB953AF9C}" type="slidenum">
              <a:rPr lang="en-US"/>
              <a:pPr/>
              <a:t>55</a:t>
            </a:fld>
            <a:endParaRPr 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en-US" sz="100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pPr eaLnBrk="1" hangingPunct="1"/>
            <a:fld id="{248551E3-A952-4AFA-A3CE-BFF1A3167B35}" type="slidenum">
              <a:rPr lang="en-US" smtClean="0">
                <a:latin typeface="Times New Roman" pitchFamily="18" charset="0"/>
              </a:rPr>
              <a:pPr eaLnBrk="1" hangingPunct="1"/>
              <a:t>5</a:t>
            </a:fld>
            <a:endParaRPr lang="en-US" smtClean="0">
              <a:latin typeface="Times New Roman" pitchFamily="18"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4700A9BE-E571-48FA-8B8C-3CAE9077D74F}" type="slidenum">
              <a:rPr lang="en-US"/>
              <a:pPr/>
              <a:t>56</a:t>
            </a:fld>
            <a:endParaRPr lang="en-US"/>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64CF3C43-B68E-4E1A-867D-F342A2022308}" type="slidenum">
              <a:rPr lang="en-US"/>
              <a:pPr/>
              <a:t>57</a:t>
            </a:fld>
            <a:endParaRPr lang="en-US"/>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8CED91E7-5294-4CBD-9FE3-2468A880D119}" type="slidenum">
              <a:rPr lang="en-US"/>
              <a:pPr/>
              <a:t>58</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834A1559-FE48-4D15-BD66-66EB1C89DBEB}" type="slidenum">
              <a:rPr lang="en-US"/>
              <a:pPr/>
              <a:t>59</a:t>
            </a:fld>
            <a:endParaRPr lang="en-US"/>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9B0E689C-C72E-4934-9BE4-416E60CAFCC7}" type="slidenum">
              <a:rPr lang="en-US"/>
              <a:pPr/>
              <a:t>60</a:t>
            </a:fld>
            <a:endParaRPr lang="en-US"/>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42502BCC-3775-4309-8A17-167F09AC68AD}" type="slidenum">
              <a:rPr lang="en-US"/>
              <a:pPr/>
              <a:t>61</a:t>
            </a:fld>
            <a:endParaRPr lang="en-US"/>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18125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8125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6CEFF445-426F-41FB-87FC-74A335283C37}" type="slidenum">
              <a:rPr lang="en-US" smtClean="0"/>
              <a:pPr/>
              <a:t>63</a:t>
            </a:fld>
            <a:endParaRPr lang="en-US"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18125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8125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6CEFF445-426F-41FB-87FC-74A335283C37}" type="slidenum">
              <a:rPr lang="en-US" smtClean="0"/>
              <a:pPr/>
              <a:t>64</a:t>
            </a:fld>
            <a:endParaRPr lang="en-US"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lnSpcReduction="10000"/>
          </a:bodyPr>
          <a:lstStyle/>
          <a:p>
            <a:pPr>
              <a:defRPr/>
            </a:pPr>
            <a:endParaRPr lang="en-US" dirty="0">
              <a:cs typeface="+mn-cs"/>
            </a:endParaRPr>
          </a:p>
        </p:txBody>
      </p:sp>
      <p:sp>
        <p:nvSpPr>
          <p:cNvPr id="18227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5D780207-8341-4D20-BD9A-954136A70A3B}" type="slidenum">
              <a:rPr lang="en-US" smtClean="0"/>
              <a:pPr/>
              <a:t>66</a:t>
            </a:fld>
            <a:endParaRPr lang="en-US" dirty="0"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a:ln/>
        </p:spPr>
      </p:sp>
      <p:sp>
        <p:nvSpPr>
          <p:cNvPr id="18329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8330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628896B0-DF85-4372-866F-3B159C7110EF}" type="slidenum">
              <a:rPr lang="en-US" smtClean="0"/>
              <a:pPr/>
              <a:t>67</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a:ln/>
        </p:spPr>
      </p:sp>
      <p:sp>
        <p:nvSpPr>
          <p:cNvPr id="17101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z="1100" dirty="0" smtClean="0"/>
          </a:p>
        </p:txBody>
      </p:sp>
      <p:sp>
        <p:nvSpPr>
          <p:cNvPr id="17101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A19D45A9-5551-47CB-BC3E-921F0B373DF0}" type="slidenum">
              <a:rPr lang="en-US" smtClean="0"/>
              <a:pPr/>
              <a:t>7</a:t>
            </a:fld>
            <a:endParaRPr lang="en-US"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8432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278145C6-850F-4D77-99DA-FC9E00534171}" type="slidenum">
              <a:rPr lang="en-US" smtClean="0"/>
              <a:pPr/>
              <a:t>68</a:t>
            </a:fld>
            <a:endParaRPr lang="en-US" dirty="0"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a:ln/>
        </p:spPr>
      </p:sp>
      <p:sp>
        <p:nvSpPr>
          <p:cNvPr id="18534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8534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1CB0E501-09CB-4FB5-9E8A-DE0FFE229BF6}" type="slidenum">
              <a:rPr lang="en-US" smtClean="0"/>
              <a:pPr/>
              <a:t>69</a:t>
            </a:fld>
            <a:endParaRPr lang="en-US" dirty="0"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a:ln/>
        </p:spPr>
      </p:sp>
      <p:sp>
        <p:nvSpPr>
          <p:cNvPr id="186371"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86372"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8701FAA9-D007-415D-9A75-AEDF00252C4B}" type="slidenum">
              <a:rPr lang="en-US" smtClean="0"/>
              <a:pPr/>
              <a:t>70</a:t>
            </a:fld>
            <a:endParaRPr lang="en-US" dirty="0"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a:ln/>
        </p:spPr>
      </p:sp>
      <p:sp>
        <p:nvSpPr>
          <p:cNvPr id="18739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8739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BF160F66-2E3B-4F55-8C81-36679CD355AF}" type="slidenum">
              <a:rPr lang="en-US" smtClean="0"/>
              <a:pPr/>
              <a:t>71</a:t>
            </a:fld>
            <a:endParaRPr lang="en-US" dirty="0"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A7FEBB-0464-43A5-B4C7-49F751283FBB}" type="slidenum">
              <a:rPr lang="en-US" smtClean="0"/>
              <a:pPr fontAlgn="base">
                <a:spcBef>
                  <a:spcPct val="0"/>
                </a:spcBef>
                <a:spcAft>
                  <a:spcPct val="0"/>
                </a:spcAft>
                <a:defRPr/>
              </a:pPr>
              <a:t>74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a:ln/>
        </p:spPr>
      </p:sp>
      <p:sp>
        <p:nvSpPr>
          <p:cNvPr id="17305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7306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6B08D2D1-561C-4EE6-905F-19D95EA26683}" type="slidenum">
              <a:rPr lang="en-US" smtClean="0"/>
              <a:pPr/>
              <a:t>76</a:t>
            </a:fld>
            <a:endParaRPr lang="en-US" dirty="0"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a:ln/>
        </p:spPr>
      </p:sp>
      <p:sp>
        <p:nvSpPr>
          <p:cNvPr id="17715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7715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00BF82F8-A9A1-4C82-96CA-D0C90F53FE2E}" type="slidenum">
              <a:rPr lang="en-US" smtClean="0"/>
              <a:pPr/>
              <a:t>77</a:t>
            </a:fld>
            <a:endParaRPr lang="en-US" dirty="0"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Slide Image Placeholder 1"/>
          <p:cNvSpPr>
            <a:spLocks noGrp="1" noRot="1" noChangeAspect="1" noTextEdit="1"/>
          </p:cNvSpPr>
          <p:nvPr>
            <p:ph type="sldImg"/>
          </p:nvPr>
        </p:nvSpPr>
        <p:spPr>
          <a:ln/>
        </p:spPr>
      </p:sp>
      <p:sp>
        <p:nvSpPr>
          <p:cNvPr id="20889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20890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D73E6D39-97B6-4CC7-8E37-3EA7C15F8925}" type="slidenum">
              <a:rPr lang="en-US" smtClean="0"/>
              <a:pPr/>
              <a:t>78</a:t>
            </a:fld>
            <a:endParaRPr lang="en-US" dirty="0"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a:ln/>
        </p:spPr>
      </p:sp>
      <p:sp>
        <p:nvSpPr>
          <p:cNvPr id="20992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20992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BC2B6460-23D7-4B18-A8F4-B68787E437BD}" type="slidenum">
              <a:rPr lang="en-US" smtClean="0"/>
              <a:pPr/>
              <a:t>79</a:t>
            </a:fld>
            <a:endParaRPr lang="en-US" dirty="0"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pPr eaLnBrk="1" hangingPunct="1"/>
            <a:fld id="{3B89BD99-66B4-44C9-9EDA-59558C98A935}" type="slidenum">
              <a:rPr lang="en-US" smtClean="0">
                <a:latin typeface="Times New Roman" pitchFamily="18" charset="0"/>
              </a:rPr>
              <a:pPr eaLnBrk="1" hangingPunct="1"/>
              <a:t>81</a:t>
            </a:fld>
            <a:endParaRPr lang="en-US" smtClean="0">
              <a:latin typeface="Times New Roman" pitchFamily="18"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a:ln/>
        </p:spPr>
      </p:sp>
      <p:sp>
        <p:nvSpPr>
          <p:cNvPr id="16998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smtClean="0"/>
          </a:p>
        </p:txBody>
      </p:sp>
      <p:sp>
        <p:nvSpPr>
          <p:cNvPr id="16998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36ABB2AD-6B21-4768-86B5-5D8F7B56D858}" type="slidenum">
              <a:rPr lang="en-US" smtClean="0"/>
              <a:pPr/>
              <a:t>8</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DF1D89-E193-4372-BE17-44AC5A1BB765}" type="slidenum">
              <a:rPr lang="en-US"/>
              <a:pPr/>
              <a:t>9</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2B257287-5116-4334-80AB-2E0AF6387503}" type="slidenum">
              <a:rPr lang="en-US"/>
              <a:pPr/>
              <a:t>10</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pPr eaLnBrk="1" hangingPunct="1"/>
            <a:fld id="{D69D44BA-9933-4A7A-8B65-1E97422CED37}" type="slidenum">
              <a:rPr lang="en-US" smtClean="0">
                <a:latin typeface="Times New Roman" pitchFamily="18" charset="0"/>
              </a:rPr>
              <a:pPr eaLnBrk="1" hangingPunct="1"/>
              <a:t>11</a:t>
            </a:fld>
            <a:endParaRPr lang="en-US" smtClean="0">
              <a:latin typeface="Times New Roman" pitchFamily="18"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1E690F4-BFF8-47E9-85CC-8646F25AB3D2}" type="datetime1">
              <a:rPr lang="en-IN" smtClean="0"/>
              <a:t>29-05-2014</a:t>
            </a:fld>
            <a:endParaRPr lang="en-IN"/>
          </a:p>
        </p:txBody>
      </p:sp>
      <p:sp>
        <p:nvSpPr>
          <p:cNvPr id="19" name="Footer Placeholder 18"/>
          <p:cNvSpPr>
            <a:spLocks noGrp="1"/>
          </p:cNvSpPr>
          <p:nvPr>
            <p:ph type="ftr" sz="quarter" idx="11"/>
          </p:nvPr>
        </p:nvSpPr>
        <p:spPr/>
        <p:txBody>
          <a:bodyPr/>
          <a:lstStyle/>
          <a:p>
            <a:r>
              <a:rPr lang="en-IN" smtClean="0"/>
              <a:t>01 June, 2014</a:t>
            </a:r>
            <a:endParaRPr lang="en-IN"/>
          </a:p>
        </p:txBody>
      </p:sp>
      <p:sp>
        <p:nvSpPr>
          <p:cNvPr id="27" name="Slide Number Placeholder 26"/>
          <p:cNvSpPr>
            <a:spLocks noGrp="1"/>
          </p:cNvSpPr>
          <p:nvPr>
            <p:ph type="sldNum" sz="quarter" idx="12"/>
          </p:nvPr>
        </p:nvSpPr>
        <p:spPr/>
        <p:txBody>
          <a:bodyPr/>
          <a:lstStyle/>
          <a:p>
            <a:fld id="{7A5D9C1E-3C09-4DC3-BE54-445F0753D17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BEBAD9-15D8-4A78-8A96-82EF88A3BA8E}" type="datetime1">
              <a:rPr lang="en-IN" smtClean="0"/>
              <a:t>29-05-2014</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FBEE49-80FF-437C-90BB-C27B0EFF3794}" type="datetime1">
              <a:rPr lang="en-IN" smtClean="0"/>
              <a:t>29-05-2014</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61C7C4-E2F1-45AE-B90A-A110AF55B43B}" type="datetime1">
              <a:rPr lang="en-IN" smtClean="0"/>
              <a:t>29-05-2014</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1B14D0-2A86-4F2B-A96E-1DEAF78FE55E}" type="datetime1">
              <a:rPr lang="en-IN" smtClean="0"/>
              <a:t>29-05-2014</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8E9A95-0196-4CFC-8AE4-587649FFED61}" type="datetime1">
              <a:rPr lang="en-IN" smtClean="0"/>
              <a:t>29-05-2014</a:t>
            </a:fld>
            <a:endParaRPr lang="en-IN"/>
          </a:p>
        </p:txBody>
      </p:sp>
      <p:sp>
        <p:nvSpPr>
          <p:cNvPr id="6" name="Footer Placeholder 5"/>
          <p:cNvSpPr>
            <a:spLocks noGrp="1"/>
          </p:cNvSpPr>
          <p:nvPr>
            <p:ph type="ftr" sz="quarter" idx="11"/>
          </p:nvPr>
        </p:nvSpPr>
        <p:spPr/>
        <p:txBody>
          <a:bodyPr/>
          <a:lstStyle/>
          <a:p>
            <a:r>
              <a:rPr lang="en-IN" smtClean="0"/>
              <a:t>01 June, 2014</a:t>
            </a:r>
            <a:endParaRPr lang="en-IN"/>
          </a:p>
        </p:txBody>
      </p:sp>
      <p:sp>
        <p:nvSpPr>
          <p:cNvPr id="7" name="Slide Number Placeholder 6"/>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B330A1-53B1-43F2-8B57-B1C90A943CC5}" type="datetime1">
              <a:rPr lang="en-IN" smtClean="0"/>
              <a:t>29-05-2014</a:t>
            </a:fld>
            <a:endParaRPr lang="en-IN"/>
          </a:p>
        </p:txBody>
      </p:sp>
      <p:sp>
        <p:nvSpPr>
          <p:cNvPr id="8" name="Footer Placeholder 7"/>
          <p:cNvSpPr>
            <a:spLocks noGrp="1"/>
          </p:cNvSpPr>
          <p:nvPr>
            <p:ph type="ftr" sz="quarter" idx="11"/>
          </p:nvPr>
        </p:nvSpPr>
        <p:spPr/>
        <p:txBody>
          <a:bodyPr/>
          <a:lstStyle/>
          <a:p>
            <a:r>
              <a:rPr lang="en-IN" smtClean="0"/>
              <a:t>01 June, 2014</a:t>
            </a:r>
            <a:endParaRPr lang="en-IN"/>
          </a:p>
        </p:txBody>
      </p:sp>
      <p:sp>
        <p:nvSpPr>
          <p:cNvPr id="9" name="Slide Number Placeholder 8"/>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7DB419-0EE4-453E-9EC7-D7B1AB69038F}" type="datetime1">
              <a:rPr lang="en-IN" smtClean="0"/>
              <a:t>29-05-2014</a:t>
            </a:fld>
            <a:endParaRPr lang="en-IN"/>
          </a:p>
        </p:txBody>
      </p:sp>
      <p:sp>
        <p:nvSpPr>
          <p:cNvPr id="4" name="Footer Placeholder 3"/>
          <p:cNvSpPr>
            <a:spLocks noGrp="1"/>
          </p:cNvSpPr>
          <p:nvPr>
            <p:ph type="ftr" sz="quarter" idx="11"/>
          </p:nvPr>
        </p:nvSpPr>
        <p:spPr/>
        <p:txBody>
          <a:bodyPr/>
          <a:lstStyle/>
          <a:p>
            <a:r>
              <a:rPr lang="en-IN" smtClean="0"/>
              <a:t>01 June,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EFAB4-1D01-437C-96C4-6B6689F9949E}" type="datetime1">
              <a:rPr lang="en-IN" smtClean="0"/>
              <a:t>29-05-2014</a:t>
            </a:fld>
            <a:endParaRPr lang="en-IN"/>
          </a:p>
        </p:txBody>
      </p:sp>
      <p:sp>
        <p:nvSpPr>
          <p:cNvPr id="3" name="Footer Placeholder 2"/>
          <p:cNvSpPr>
            <a:spLocks noGrp="1"/>
          </p:cNvSpPr>
          <p:nvPr>
            <p:ph type="ftr" sz="quarter" idx="11"/>
          </p:nvPr>
        </p:nvSpPr>
        <p:spPr/>
        <p:txBody>
          <a:bodyPr/>
          <a:lstStyle/>
          <a:p>
            <a:r>
              <a:rPr lang="en-IN" smtClean="0"/>
              <a:t>01 June, 2014</a:t>
            </a:r>
            <a:endParaRPr lang="en-IN"/>
          </a:p>
        </p:txBody>
      </p:sp>
      <p:sp>
        <p:nvSpPr>
          <p:cNvPr id="4" name="Slide Number Placeholder 3"/>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9920F1-B350-4364-A7B7-567D14016B6D}" type="datetime1">
              <a:rPr lang="en-IN" smtClean="0"/>
              <a:t>29-05-2014</a:t>
            </a:fld>
            <a:endParaRPr lang="en-IN"/>
          </a:p>
        </p:txBody>
      </p:sp>
      <p:sp>
        <p:nvSpPr>
          <p:cNvPr id="6" name="Footer Placeholder 5"/>
          <p:cNvSpPr>
            <a:spLocks noGrp="1"/>
          </p:cNvSpPr>
          <p:nvPr>
            <p:ph type="ftr" sz="quarter" idx="11"/>
          </p:nvPr>
        </p:nvSpPr>
        <p:spPr/>
        <p:txBody>
          <a:bodyPr/>
          <a:lstStyle/>
          <a:p>
            <a:r>
              <a:rPr lang="en-IN" smtClean="0"/>
              <a:t>01 June, 2014</a:t>
            </a:r>
            <a:endParaRPr lang="en-IN"/>
          </a:p>
        </p:txBody>
      </p:sp>
      <p:sp>
        <p:nvSpPr>
          <p:cNvPr id="7" name="Slide Number Placeholder 6"/>
          <p:cNvSpPr>
            <a:spLocks noGrp="1"/>
          </p:cNvSpPr>
          <p:nvPr>
            <p:ph type="sldNum" sz="quarter" idx="12"/>
          </p:nvPr>
        </p:nvSpPr>
        <p:spPr/>
        <p:txBody>
          <a:bodyPr/>
          <a:lstStyle/>
          <a:p>
            <a:fld id="{7A5D9C1E-3C09-4DC3-BE54-445F0753D17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7F612A8-8A7C-4599-B98C-18A66C353129}" type="datetime1">
              <a:rPr lang="en-IN" smtClean="0"/>
              <a:t>29-05-2014</a:t>
            </a:fld>
            <a:endParaRPr lang="en-IN"/>
          </a:p>
        </p:txBody>
      </p:sp>
      <p:sp>
        <p:nvSpPr>
          <p:cNvPr id="6" name="Footer Placeholder 5"/>
          <p:cNvSpPr>
            <a:spLocks noGrp="1"/>
          </p:cNvSpPr>
          <p:nvPr>
            <p:ph type="ftr" sz="quarter" idx="11"/>
          </p:nvPr>
        </p:nvSpPr>
        <p:spPr/>
        <p:txBody>
          <a:bodyPr/>
          <a:lstStyle/>
          <a:p>
            <a:r>
              <a:rPr lang="en-IN" smtClean="0"/>
              <a:t>01 June, 2014</a:t>
            </a:r>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7A5D9C1E-3C09-4DC3-BE54-445F0753D174}"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2856A3-AD51-4603-ADB3-206A42B80268}" type="datetime1">
              <a:rPr lang="en-IN" smtClean="0"/>
              <a:t>29-05-2014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IN" smtClean="0"/>
              <a:t>01 June, 2014</a:t>
            </a:r>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5D9C1E-3C09-4DC3-BE54-445F0753D174}"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345432"/>
          </a:xfrm>
        </p:spPr>
        <p:txBody>
          <a:bodyPr>
            <a:noAutofit/>
          </a:bodyPr>
          <a:lstStyle/>
          <a:p>
            <a:r>
              <a:rPr lang="en-IN" sz="5400" dirty="0" smtClean="0"/>
              <a:t>IS Management practices</a:t>
            </a:r>
            <a:endParaRPr lang="en-IN" sz="5400" dirty="0"/>
          </a:p>
        </p:txBody>
      </p:sp>
      <p:sp>
        <p:nvSpPr>
          <p:cNvPr id="3" name="Subtitle 2"/>
          <p:cNvSpPr>
            <a:spLocks noGrp="1"/>
          </p:cNvSpPr>
          <p:nvPr>
            <p:ph type="subTitle" idx="1"/>
          </p:nvPr>
        </p:nvSpPr>
        <p:spPr>
          <a:xfrm>
            <a:off x="539552" y="4077072"/>
            <a:ext cx="7854696" cy="1512168"/>
          </a:xfrm>
        </p:spPr>
        <p:txBody>
          <a:bodyPr>
            <a:normAutofit/>
          </a:bodyPr>
          <a:lstStyle/>
          <a:p>
            <a:r>
              <a:rPr lang="en-US" dirty="0" smtClean="0"/>
              <a:t>Mrs. Geetha Murugesan</a:t>
            </a:r>
          </a:p>
          <a:p>
            <a:r>
              <a:rPr lang="en-US" dirty="0" smtClean="0"/>
              <a:t>CISA,CRISC , CGEIT (Passed), COBIT 5.0</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1086466" name="Rectangle 2"/>
          <p:cNvSpPr>
            <a:spLocks noGrp="1" noChangeArrowheads="1"/>
          </p:cNvSpPr>
          <p:nvPr>
            <p:ph type="title"/>
          </p:nvPr>
        </p:nvSpPr>
        <p:spPr/>
        <p:txBody>
          <a:bodyPr/>
          <a:lstStyle/>
          <a:p>
            <a:pPr eaLnBrk="1" hangingPunct="1">
              <a:defRPr/>
            </a:pPr>
            <a:r>
              <a:rPr lang="en-US" smtClean="0"/>
              <a:t>Types of Policy </a:t>
            </a:r>
          </a:p>
        </p:txBody>
      </p:sp>
      <p:sp>
        <p:nvSpPr>
          <p:cNvPr id="1086467" name="Rectangle 3"/>
          <p:cNvSpPr>
            <a:spLocks noGrp="1" noChangeArrowheads="1"/>
          </p:cNvSpPr>
          <p:nvPr>
            <p:ph type="body" idx="1"/>
          </p:nvPr>
        </p:nvSpPr>
        <p:spPr/>
        <p:txBody>
          <a:bodyPr/>
          <a:lstStyle/>
          <a:p>
            <a:pPr eaLnBrk="1" hangingPunct="1">
              <a:buFont typeface="Symbol" pitchFamily="18" charset="2"/>
              <a:buNone/>
              <a:defRPr/>
            </a:pPr>
            <a:r>
              <a:rPr lang="en-US" dirty="0" smtClean="0"/>
              <a:t>	In General Management defines three types of security policy:</a:t>
            </a:r>
          </a:p>
          <a:p>
            <a:pPr lvl="1" eaLnBrk="1" hangingPunct="1">
              <a:defRPr/>
            </a:pPr>
            <a:r>
              <a:rPr lang="en-US" dirty="0" smtClean="0"/>
              <a:t>General or security program policy</a:t>
            </a:r>
          </a:p>
          <a:p>
            <a:pPr lvl="1" eaLnBrk="1" hangingPunct="1">
              <a:defRPr/>
            </a:pPr>
            <a:r>
              <a:rPr lang="en-US" dirty="0" smtClean="0"/>
              <a:t>Issue-specific security policies – Cyber crime, Payment card industry policy , etc. </a:t>
            </a:r>
          </a:p>
          <a:p>
            <a:pPr lvl="1" eaLnBrk="1" hangingPunct="1">
              <a:defRPr/>
            </a:pPr>
            <a:r>
              <a:rPr lang="en-US" dirty="0" smtClean="0"/>
              <a:t>Systems-specific security policies – Firewall , IDS , IPS etc.</a:t>
            </a:r>
          </a:p>
        </p:txBody>
      </p:sp>
      <p:sp>
        <p:nvSpPr>
          <p:cNvPr id="6" name="Slide Number Placeholder 5"/>
          <p:cNvSpPr>
            <a:spLocks noGrp="1"/>
          </p:cNvSpPr>
          <p:nvPr>
            <p:ph type="sldNum" sz="quarter" idx="12"/>
          </p:nvPr>
        </p:nvSpPr>
        <p:spPr/>
        <p:txBody>
          <a:bodyPr/>
          <a:lstStyle/>
          <a:p>
            <a:fld id="{7A5D9C1E-3C09-4DC3-BE54-445F0753D174}" type="slidenum">
              <a:rPr lang="en-IN" smtClean="0"/>
              <a:pPr/>
              <a:t>10</a:t>
            </a:fld>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title"/>
          </p:nvPr>
        </p:nvSpPr>
        <p:spPr/>
        <p:txBody>
          <a:bodyPr/>
          <a:lstStyle/>
          <a:p>
            <a:r>
              <a:rPr lang="en-US" smtClean="0"/>
              <a:t>Policy Management</a:t>
            </a:r>
          </a:p>
        </p:txBody>
      </p:sp>
      <p:sp>
        <p:nvSpPr>
          <p:cNvPr id="24579" name="Rectangle 7"/>
          <p:cNvSpPr>
            <a:spLocks noGrp="1" noChangeArrowheads="1"/>
          </p:cNvSpPr>
          <p:nvPr>
            <p:ph type="body" idx="1"/>
          </p:nvPr>
        </p:nvSpPr>
        <p:spPr/>
        <p:txBody>
          <a:bodyPr/>
          <a:lstStyle/>
          <a:p>
            <a:r>
              <a:rPr lang="en-US" smtClean="0"/>
              <a:t>Policies must be managed as they constantly change </a:t>
            </a:r>
          </a:p>
          <a:p>
            <a:r>
              <a:rPr lang="en-US" smtClean="0"/>
              <a:t>To remain viable, security policies must have:</a:t>
            </a:r>
          </a:p>
          <a:p>
            <a:pPr lvl="1"/>
            <a:r>
              <a:rPr lang="en-US" smtClean="0"/>
              <a:t>Individual responsible for the policy (policy administrator)</a:t>
            </a:r>
          </a:p>
          <a:p>
            <a:pPr lvl="1"/>
            <a:r>
              <a:rPr lang="en-US" smtClean="0"/>
              <a:t>A schedule of reviews</a:t>
            </a:r>
          </a:p>
          <a:p>
            <a:pPr lvl="1"/>
            <a:r>
              <a:rPr lang="en-US" smtClean="0"/>
              <a:t>Method for making recommendations for reviews</a:t>
            </a:r>
          </a:p>
          <a:p>
            <a:pPr lvl="1"/>
            <a:r>
              <a:rPr lang="en-US" smtClean="0"/>
              <a:t>Specific policy issuance and revision date</a:t>
            </a:r>
          </a:p>
          <a:p>
            <a:pPr lvl="1"/>
            <a:r>
              <a:rPr lang="en-US" smtClean="0"/>
              <a:t>Automated policy management</a:t>
            </a:r>
          </a:p>
        </p:txBody>
      </p:sp>
      <p:sp>
        <p:nvSpPr>
          <p:cNvPr id="6" name="Slide Number Placeholder 5"/>
          <p:cNvSpPr>
            <a:spLocks noGrp="1"/>
          </p:cNvSpPr>
          <p:nvPr>
            <p:ph type="sldNum" sz="quarter" idx="12"/>
          </p:nvPr>
        </p:nvSpPr>
        <p:spPr/>
        <p:txBody>
          <a:bodyPr/>
          <a:lstStyle/>
          <a:p>
            <a:fld id="{7A5D9C1E-3C09-4DC3-BE54-445F0753D174}" type="slidenum">
              <a:rPr lang="en-IN" smtClean="0"/>
              <a:pPr/>
              <a:t>11</a:t>
            </a:fld>
            <a:endParaRPr lang="en-IN"/>
          </a:p>
        </p:txBody>
      </p:sp>
      <p:sp>
        <p:nvSpPr>
          <p:cNvPr id="7" name="Footer Placeholder 6"/>
          <p:cNvSpPr>
            <a:spLocks noGrp="1"/>
          </p:cNvSpPr>
          <p:nvPr>
            <p:ph type="ftr" sz="quarter" idx="11"/>
          </p:nvPr>
        </p:nvSpPr>
        <p:spPr/>
        <p:txBody>
          <a:bodyPr/>
          <a:lstStyle/>
          <a:p>
            <a:r>
              <a:rPr lang="en-IN" smtClean="0"/>
              <a:t>01 June, 2014</a:t>
            </a:r>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536" y="476672"/>
            <a:ext cx="8229600" cy="1143000"/>
          </a:xfrm>
        </p:spPr>
        <p:txBody>
          <a:bodyPr>
            <a:noAutofit/>
          </a:bodyPr>
          <a:lstStyle/>
          <a:p>
            <a:pPr eaLnBrk="1" hangingPunct="1"/>
            <a:r>
              <a:rPr lang="en-US" sz="4000" dirty="0" smtClean="0"/>
              <a:t>Enterprise Information Security Policy (EISP)</a:t>
            </a:r>
          </a:p>
        </p:txBody>
      </p:sp>
      <p:sp>
        <p:nvSpPr>
          <p:cNvPr id="8195" name="Rectangle 3"/>
          <p:cNvSpPr>
            <a:spLocks noGrp="1" noChangeArrowheads="1"/>
          </p:cNvSpPr>
          <p:nvPr>
            <p:ph type="body" idx="1"/>
          </p:nvPr>
        </p:nvSpPr>
        <p:spPr>
          <a:xfrm>
            <a:off x="457200" y="1739900"/>
            <a:ext cx="8229600" cy="4386263"/>
          </a:xfrm>
        </p:spPr>
        <p:txBody>
          <a:bodyPr>
            <a:normAutofit fontScale="85000" lnSpcReduction="20000"/>
          </a:bodyPr>
          <a:lstStyle/>
          <a:p>
            <a:pPr eaLnBrk="1" hangingPunct="1">
              <a:spcBef>
                <a:spcPct val="50000"/>
              </a:spcBef>
            </a:pPr>
            <a:r>
              <a:rPr lang="en-US" sz="2800" dirty="0" smtClean="0"/>
              <a:t>Sets strategic direction, scope, and tone for all security efforts within the organization </a:t>
            </a:r>
          </a:p>
          <a:p>
            <a:pPr eaLnBrk="1" hangingPunct="1">
              <a:spcBef>
                <a:spcPct val="50000"/>
              </a:spcBef>
            </a:pPr>
            <a:r>
              <a:rPr lang="en-US" sz="2800" dirty="0" smtClean="0"/>
              <a:t>Executive-level document, usually drafted by or with CIO of the organization</a:t>
            </a:r>
          </a:p>
          <a:p>
            <a:pPr eaLnBrk="1" hangingPunct="1">
              <a:spcBef>
                <a:spcPct val="50000"/>
              </a:spcBef>
            </a:pPr>
            <a:r>
              <a:rPr lang="en-US" sz="2800" dirty="0" smtClean="0"/>
              <a:t>Typically addresses compliance in two areas</a:t>
            </a:r>
          </a:p>
          <a:p>
            <a:pPr lvl="1" eaLnBrk="1" hangingPunct="1">
              <a:spcBef>
                <a:spcPct val="50000"/>
              </a:spcBef>
            </a:pPr>
            <a:r>
              <a:rPr lang="en-US" sz="2400" dirty="0" smtClean="0"/>
              <a:t>Ensure meeting requirements to establish program and responsibilities assigned therein to various organizational components</a:t>
            </a:r>
          </a:p>
          <a:p>
            <a:pPr lvl="1" eaLnBrk="1" hangingPunct="1">
              <a:spcBef>
                <a:spcPct val="50000"/>
              </a:spcBef>
            </a:pPr>
            <a:r>
              <a:rPr lang="en-US" sz="2400" dirty="0" smtClean="0"/>
              <a:t>Use of specified penalties and disciplinary action</a:t>
            </a:r>
          </a:p>
          <a:p>
            <a:r>
              <a:rPr lang="en-US" sz="2800" dirty="0" smtClean="0"/>
              <a:t>Management’s goals and objectives in writing</a:t>
            </a:r>
          </a:p>
          <a:p>
            <a:r>
              <a:rPr lang="en-US" sz="2800" dirty="0" smtClean="0"/>
              <a:t>Documents compliance</a:t>
            </a:r>
          </a:p>
          <a:p>
            <a:r>
              <a:rPr lang="en-US" sz="2800" dirty="0" smtClean="0"/>
              <a:t>Creates security culture</a:t>
            </a:r>
          </a:p>
          <a:p>
            <a:pPr lvl="1" eaLnBrk="1" hangingPunct="1">
              <a:spcBef>
                <a:spcPct val="50000"/>
              </a:spcBef>
            </a:pPr>
            <a:endParaRPr lang="en-US" sz="2400" dirty="0" smtClean="0"/>
          </a:p>
        </p:txBody>
      </p:sp>
      <p:sp>
        <p:nvSpPr>
          <p:cNvPr id="4" name="Slide Number Placeholder 3"/>
          <p:cNvSpPr>
            <a:spLocks noGrp="1"/>
          </p:cNvSpPr>
          <p:nvPr>
            <p:ph type="sldNum" sz="quarter" idx="12"/>
          </p:nvPr>
        </p:nvSpPr>
        <p:spPr/>
        <p:txBody>
          <a:bodyPr/>
          <a:lstStyle/>
          <a:p>
            <a:fld id="{7A5D9C1E-3C09-4DC3-BE54-445F0753D174}" type="slidenum">
              <a:rPr lang="en-IN" smtClean="0"/>
              <a:pPr/>
              <a:t>12</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67544" y="548680"/>
            <a:ext cx="8229600" cy="1143000"/>
          </a:xfrm>
        </p:spPr>
        <p:txBody>
          <a:bodyPr/>
          <a:lstStyle/>
          <a:p>
            <a:r>
              <a:rPr lang="en-US" dirty="0" smtClean="0"/>
              <a:t>Procedures</a:t>
            </a:r>
          </a:p>
        </p:txBody>
      </p:sp>
      <p:sp>
        <p:nvSpPr>
          <p:cNvPr id="2" name="Content Placeholder 1"/>
          <p:cNvSpPr>
            <a:spLocks noGrp="1"/>
          </p:cNvSpPr>
          <p:nvPr>
            <p:ph idx="1"/>
          </p:nvPr>
        </p:nvSpPr>
        <p:spPr/>
        <p:txBody>
          <a:bodyPr>
            <a:normAutofit/>
          </a:bodyPr>
          <a:lstStyle/>
          <a:p>
            <a:pPr marL="0" indent="0">
              <a:lnSpc>
                <a:spcPct val="90000"/>
              </a:lnSpc>
              <a:spcAft>
                <a:spcPts val="600"/>
              </a:spcAft>
              <a:buNone/>
            </a:pPr>
            <a:r>
              <a:rPr lang="en-US" dirty="0"/>
              <a:t>Procedures are detailed documents that:</a:t>
            </a:r>
          </a:p>
          <a:p>
            <a:pPr marL="457200" lvl="1">
              <a:lnSpc>
                <a:spcPct val="90000"/>
              </a:lnSpc>
              <a:spcAft>
                <a:spcPts val="600"/>
              </a:spcAft>
              <a:buFont typeface="Arial" pitchFamily="34" charset="0"/>
              <a:buChar char="•"/>
              <a:defRPr/>
            </a:pPr>
            <a:r>
              <a:rPr lang="en-US" sz="2400" dirty="0" smtClean="0"/>
              <a:t>Document and </a:t>
            </a:r>
            <a:r>
              <a:rPr lang="en-US" sz="2400" dirty="0"/>
              <a:t>define steps for achieving </a:t>
            </a:r>
            <a:r>
              <a:rPr lang="en-US" sz="2400" dirty="0" smtClean="0"/>
              <a:t>policy objectives</a:t>
            </a:r>
            <a:endParaRPr lang="en-US" sz="2400" dirty="0"/>
          </a:p>
          <a:p>
            <a:pPr marL="457200" lvl="1">
              <a:lnSpc>
                <a:spcPct val="90000"/>
              </a:lnSpc>
              <a:spcAft>
                <a:spcPts val="600"/>
              </a:spcAft>
              <a:buFont typeface="Arial" pitchFamily="34" charset="0"/>
              <a:buChar char="•"/>
              <a:defRPr/>
            </a:pPr>
            <a:r>
              <a:rPr lang="en-US" sz="2400" dirty="0" smtClean="0"/>
              <a:t>Must </a:t>
            </a:r>
            <a:r>
              <a:rPr lang="en-US" sz="2400" dirty="0"/>
              <a:t>be derived from the parent policy</a:t>
            </a:r>
          </a:p>
          <a:p>
            <a:pPr marL="457200" lvl="1">
              <a:lnSpc>
                <a:spcPct val="90000"/>
              </a:lnSpc>
              <a:spcAft>
                <a:spcPts val="600"/>
              </a:spcAft>
              <a:buFont typeface="Arial" pitchFamily="34" charset="0"/>
              <a:buChar char="•"/>
              <a:defRPr/>
            </a:pPr>
            <a:r>
              <a:rPr lang="en-US" sz="2400" dirty="0"/>
              <a:t>Must implement the spirit (intent) of the policy statement</a:t>
            </a:r>
          </a:p>
          <a:p>
            <a:pPr marL="457200" lvl="1">
              <a:lnSpc>
                <a:spcPct val="90000"/>
              </a:lnSpc>
              <a:spcAft>
                <a:spcPts val="600"/>
              </a:spcAft>
              <a:buFont typeface="Arial" pitchFamily="34" charset="0"/>
              <a:buChar char="•"/>
              <a:defRPr/>
            </a:pPr>
            <a:r>
              <a:rPr lang="en-US" sz="2400" dirty="0"/>
              <a:t>Must be written in a clear and concise </a:t>
            </a:r>
            <a:r>
              <a:rPr lang="en-US" sz="2400" dirty="0" smtClean="0"/>
              <a:t>manner</a:t>
            </a:r>
          </a:p>
          <a:p>
            <a:pPr marL="457200" lvl="1">
              <a:lnSpc>
                <a:spcPct val="90000"/>
              </a:lnSpc>
              <a:spcAft>
                <a:spcPts val="600"/>
              </a:spcAft>
              <a:buFont typeface="Arial" pitchFamily="34" charset="0"/>
              <a:buChar char="•"/>
              <a:defRPr/>
            </a:pPr>
            <a:r>
              <a:rPr lang="en-US" dirty="0" smtClean="0"/>
              <a:t>Decommissioning resources, adding user accounts, deleting user accounts, change management, etc</a:t>
            </a:r>
          </a:p>
          <a:p>
            <a:pPr marL="457200" lvl="1">
              <a:lnSpc>
                <a:spcPct val="90000"/>
              </a:lnSpc>
              <a:spcAft>
                <a:spcPts val="600"/>
              </a:spcAft>
              <a:buFont typeface="Arial" pitchFamily="34" charset="0"/>
              <a:buChar char="•"/>
              <a:defRPr/>
            </a:pPr>
            <a:endParaRPr lang="en-US" sz="2400" dirty="0" smtClean="0"/>
          </a:p>
          <a:p>
            <a:pPr>
              <a:spcAft>
                <a:spcPts val="600"/>
              </a:spcAft>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13</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2354496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
          <p:cNvSpPr>
            <a:spLocks noGrp="1" noChangeArrowheads="1"/>
          </p:cNvSpPr>
          <p:nvPr>
            <p:ph type="title"/>
          </p:nvPr>
        </p:nvSpPr>
        <p:spPr/>
        <p:txBody>
          <a:bodyPr tIns="32146" rIns="134853"/>
          <a:lstStyle/>
          <a:p>
            <a:pPr eaLnBrk="1" hangingPunct="1"/>
            <a:r>
              <a:rPr lang="en-US" smtClean="0"/>
              <a:t>Standards</a:t>
            </a:r>
          </a:p>
        </p:txBody>
      </p:sp>
      <p:sp>
        <p:nvSpPr>
          <p:cNvPr id="12292" name="Rectangle 2"/>
          <p:cNvSpPr>
            <a:spLocks noGrp="1" noChangeArrowheads="1"/>
          </p:cNvSpPr>
          <p:nvPr>
            <p:ph type="body" idx="1"/>
          </p:nvPr>
        </p:nvSpPr>
        <p:spPr/>
        <p:txBody>
          <a:bodyPr lIns="64291" tIns="32146" rIns="134853" bIns="32146"/>
          <a:lstStyle/>
          <a:p>
            <a:pPr eaLnBrk="1" hangingPunct="1"/>
            <a:r>
              <a:rPr lang="en-US" smtClean="0"/>
              <a:t>Standards specify the use of specific technologies in a uniform manner</a:t>
            </a:r>
          </a:p>
          <a:p>
            <a:pPr eaLnBrk="1" hangingPunct="1"/>
            <a:r>
              <a:rPr lang="en-US" smtClean="0"/>
              <a:t>Requires uniformity throughout the organization</a:t>
            </a:r>
          </a:p>
          <a:p>
            <a:pPr eaLnBrk="1" hangingPunct="1"/>
            <a:r>
              <a:rPr lang="en-US" smtClean="0"/>
              <a:t>Operating systems, applications, server tools, router configurations, etc</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14</a:t>
            </a:fld>
            <a:endParaRPr lang="en-IN"/>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
          <p:cNvSpPr>
            <a:spLocks noGrp="1" noChangeArrowheads="1"/>
          </p:cNvSpPr>
          <p:nvPr>
            <p:ph type="title"/>
          </p:nvPr>
        </p:nvSpPr>
        <p:spPr/>
        <p:txBody>
          <a:bodyPr tIns="32146" rIns="134853"/>
          <a:lstStyle/>
          <a:p>
            <a:pPr eaLnBrk="1" hangingPunct="1"/>
            <a:r>
              <a:rPr lang="en-US" smtClean="0"/>
              <a:t>Guidelines</a:t>
            </a:r>
          </a:p>
        </p:txBody>
      </p:sp>
      <p:sp>
        <p:nvSpPr>
          <p:cNvPr id="13316" name="Rectangle 2"/>
          <p:cNvSpPr>
            <a:spLocks noGrp="1" noChangeArrowheads="1"/>
          </p:cNvSpPr>
          <p:nvPr>
            <p:ph type="body" idx="1"/>
          </p:nvPr>
        </p:nvSpPr>
        <p:spPr/>
        <p:txBody>
          <a:bodyPr lIns="64291" tIns="32146" rIns="134853" bIns="32146"/>
          <a:lstStyle/>
          <a:p>
            <a:pPr eaLnBrk="1" hangingPunct="1"/>
            <a:r>
              <a:rPr lang="en-US" smtClean="0"/>
              <a:t>Guidelines are recommended methods for performing a task</a:t>
            </a:r>
          </a:p>
          <a:p>
            <a:pPr eaLnBrk="1" hangingPunct="1"/>
            <a:r>
              <a:rPr lang="en-US" smtClean="0"/>
              <a:t>Recommended, but not required</a:t>
            </a:r>
          </a:p>
          <a:p>
            <a:pPr eaLnBrk="1" hangingPunct="1"/>
            <a:r>
              <a:rPr lang="en-US" smtClean="0"/>
              <a:t>Malware cleanup, spyware removal, data conversion, sanitization, etc</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15</a:t>
            </a:fld>
            <a:endParaRPr lang="en-IN"/>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
          <p:cNvSpPr>
            <a:spLocks noGrp="1" noChangeArrowheads="1"/>
          </p:cNvSpPr>
          <p:nvPr>
            <p:ph type="title"/>
          </p:nvPr>
        </p:nvSpPr>
        <p:spPr/>
        <p:txBody>
          <a:bodyPr tIns="32146" rIns="134853"/>
          <a:lstStyle/>
          <a:p>
            <a:pPr eaLnBrk="1" hangingPunct="1"/>
            <a:r>
              <a:rPr lang="en-US" smtClean="0"/>
              <a:t>Baselines</a:t>
            </a:r>
          </a:p>
        </p:txBody>
      </p:sp>
      <p:sp>
        <p:nvSpPr>
          <p:cNvPr id="14340" name="Rectangle 2"/>
          <p:cNvSpPr>
            <a:spLocks noGrp="1" noChangeArrowheads="1"/>
          </p:cNvSpPr>
          <p:nvPr>
            <p:ph type="body" idx="1"/>
          </p:nvPr>
        </p:nvSpPr>
        <p:spPr/>
        <p:txBody>
          <a:bodyPr lIns="64291" tIns="32146" rIns="134853" bIns="32146"/>
          <a:lstStyle/>
          <a:p>
            <a:pPr eaLnBrk="1" hangingPunct="1"/>
            <a:r>
              <a:rPr lang="en-US" dirty="0" smtClean="0"/>
              <a:t>Baselines are similar to standards but account for differences in technologies and versions from different vendors</a:t>
            </a:r>
          </a:p>
          <a:p>
            <a:pPr eaLnBrk="1" hangingPunct="1"/>
            <a:r>
              <a:rPr lang="en-US" dirty="0" smtClean="0"/>
              <a:t>Operating system security baselines</a:t>
            </a:r>
          </a:p>
          <a:p>
            <a:pPr marL="783552" lvl="1"/>
            <a:r>
              <a:rPr lang="en-US" dirty="0" smtClean="0"/>
              <a:t>FreeBSD 6.2, Mac OS X Panther, Solaris 10, Red Hat Enterprise Linux 5, Windows 2000, Windows XP, Windows Vista, etc</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16</a:t>
            </a:fld>
            <a:endParaRPr lang="en-IN"/>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1088514" name="Rectangle 2"/>
          <p:cNvSpPr>
            <a:spLocks noGrp="1" noChangeArrowheads="1"/>
          </p:cNvSpPr>
          <p:nvPr>
            <p:ph type="title"/>
          </p:nvPr>
        </p:nvSpPr>
        <p:spPr>
          <a:xfrm>
            <a:off x="539552" y="404664"/>
            <a:ext cx="8229600" cy="1143000"/>
          </a:xfrm>
        </p:spPr>
        <p:txBody>
          <a:bodyPr/>
          <a:lstStyle/>
          <a:p>
            <a:pPr eaLnBrk="1" hangingPunct="1">
              <a:defRPr/>
            </a:pPr>
            <a:r>
              <a:rPr lang="en-US" dirty="0" smtClean="0"/>
              <a:t>Policies Standards &amp; Practices</a:t>
            </a:r>
          </a:p>
        </p:txBody>
      </p:sp>
      <p:pic>
        <p:nvPicPr>
          <p:cNvPr id="9221" name="Picture 3" descr="Fig06-01"/>
          <p:cNvPicPr>
            <a:picLocks noChangeAspect="1" noChangeArrowheads="1"/>
          </p:cNvPicPr>
          <p:nvPr/>
        </p:nvPicPr>
        <p:blipFill>
          <a:blip r:embed="rId2" cstate="print"/>
          <a:srcRect/>
          <a:stretch>
            <a:fillRect/>
          </a:stretch>
        </p:blipFill>
        <p:spPr bwMode="auto">
          <a:xfrm>
            <a:off x="1547664" y="1700808"/>
            <a:ext cx="6248400" cy="46863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A5D9C1E-3C09-4DC3-BE54-445F0753D174}" type="slidenum">
              <a:rPr lang="en-IN" smtClean="0"/>
              <a:pPr/>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smtClean="0"/>
              <a:t>ISMS</a:t>
            </a:r>
          </a:p>
        </p:txBody>
      </p:sp>
      <p:sp>
        <p:nvSpPr>
          <p:cNvPr id="29698" name="Content Placeholder 2"/>
          <p:cNvSpPr>
            <a:spLocks noGrp="1"/>
          </p:cNvSpPr>
          <p:nvPr>
            <p:ph idx="1"/>
          </p:nvPr>
        </p:nvSpPr>
        <p:spPr/>
        <p:txBody>
          <a:bodyPr/>
          <a:lstStyle/>
          <a:p>
            <a:r>
              <a:rPr lang="en-US" dirty="0" smtClean="0"/>
              <a:t>ISMS requires that everyone is clear about what is required of them, that:</a:t>
            </a:r>
          </a:p>
          <a:p>
            <a:pPr lvl="1"/>
            <a:r>
              <a:rPr lang="en-US" dirty="0" smtClean="0"/>
              <a:t>they are trained in what they are meant to do, </a:t>
            </a:r>
          </a:p>
          <a:p>
            <a:pPr lvl="1"/>
            <a:r>
              <a:rPr lang="en-US" dirty="0" smtClean="0"/>
              <a:t>they have the facilities and resources they need, etc.</a:t>
            </a:r>
          </a:p>
          <a:p>
            <a:endParaRPr lang="th-TH" dirty="0" smtClean="0">
              <a:latin typeface="Lucida Sans Unicode" pitchFamily="34" charset="0"/>
            </a:endParaRPr>
          </a:p>
          <a:p>
            <a:r>
              <a:rPr lang="en-US" dirty="0" smtClean="0"/>
              <a:t>ISMS to initiate the production of standard set of (broad) requirements which all have to be complied with.</a:t>
            </a:r>
          </a:p>
        </p:txBody>
      </p:sp>
      <p:sp>
        <p:nvSpPr>
          <p:cNvPr id="4" name="Footer Placeholder 3"/>
          <p:cNvSpPr>
            <a:spLocks noGrp="1"/>
          </p:cNvSpPr>
          <p:nvPr>
            <p:ph type="ftr" sz="quarter" idx="11"/>
          </p:nvPr>
        </p:nvSpPr>
        <p:spPr/>
        <p:txBody>
          <a:bodyPr/>
          <a:lstStyle/>
          <a:p>
            <a:pPr>
              <a:defRPr/>
            </a:pPr>
            <a:r>
              <a:rPr lang="en-US" smtClean="0"/>
              <a:t>01 June, 2014</a:t>
            </a:r>
            <a:endParaRPr lang="en-US"/>
          </a:p>
        </p:txBody>
      </p:sp>
      <p:sp>
        <p:nvSpPr>
          <p:cNvPr id="29700" name="Slide Number Placeholder 4"/>
          <p:cNvSpPr>
            <a:spLocks noGrp="1"/>
          </p:cNvSpPr>
          <p:nvPr>
            <p:ph type="sldNum" sz="quarter" idx="12"/>
          </p:nvPr>
        </p:nvSpPr>
        <p:spPr>
          <a:noFill/>
        </p:spPr>
        <p:txBody>
          <a:bodyPr/>
          <a:lstStyle/>
          <a:p>
            <a:fld id="{FADA6A58-A417-4537-A7CA-1B210347231D}"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dirty="0" smtClean="0"/>
              <a:t>Steps of ISMS </a:t>
            </a:r>
          </a:p>
        </p:txBody>
      </p:sp>
      <p:sp>
        <p:nvSpPr>
          <p:cNvPr id="3" name="Content Placeholder 2"/>
          <p:cNvSpPr>
            <a:spLocks noGrp="1"/>
          </p:cNvSpPr>
          <p:nvPr>
            <p:ph idx="1"/>
          </p:nvPr>
        </p:nvSpPr>
        <p:spPr/>
        <p:txBody>
          <a:bodyPr/>
          <a:lstStyle/>
          <a:p>
            <a:pPr marL="457200" indent="-457200">
              <a:defRPr/>
            </a:pPr>
            <a:r>
              <a:rPr lang="en-US" dirty="0" smtClean="0">
                <a:ea typeface="ＭＳ Ｐゴシック" charset="0"/>
              </a:rPr>
              <a:t>Establish the ISMS</a:t>
            </a:r>
          </a:p>
          <a:p>
            <a:pPr marL="457200" indent="-457200">
              <a:defRPr/>
            </a:pPr>
            <a:r>
              <a:rPr lang="en-US" dirty="0" smtClean="0">
                <a:ea typeface="ＭＳ Ｐゴシック" charset="0"/>
              </a:rPr>
              <a:t>Implement and operate the ISMS</a:t>
            </a:r>
          </a:p>
          <a:p>
            <a:pPr marL="457200" indent="-457200">
              <a:defRPr/>
            </a:pPr>
            <a:r>
              <a:rPr lang="en-US" dirty="0" smtClean="0">
                <a:ea typeface="ＭＳ Ｐゴシック" charset="0"/>
              </a:rPr>
              <a:t>Monitor and review the ISMS</a:t>
            </a:r>
          </a:p>
          <a:p>
            <a:pPr marL="457200" indent="-457200">
              <a:defRPr/>
            </a:pPr>
            <a:r>
              <a:rPr lang="en-US" dirty="0" smtClean="0">
                <a:ea typeface="ＭＳ Ｐゴシック" charset="0"/>
              </a:rPr>
              <a:t>Maintain and improve the ISMS</a:t>
            </a:r>
          </a:p>
          <a:p>
            <a:pPr>
              <a:buFont typeface="Wingdings" charset="0"/>
              <a:buChar char=""/>
              <a:defRPr/>
            </a:pPr>
            <a:endParaRPr lang="en-US" dirty="0">
              <a:ea typeface="ＭＳ Ｐゴシック" charset="0"/>
            </a:endParaRPr>
          </a:p>
        </p:txBody>
      </p:sp>
      <p:sp>
        <p:nvSpPr>
          <p:cNvPr id="4" name="Footer Placeholder 3"/>
          <p:cNvSpPr>
            <a:spLocks noGrp="1"/>
          </p:cNvSpPr>
          <p:nvPr>
            <p:ph type="ftr" sz="quarter" idx="11"/>
          </p:nvPr>
        </p:nvSpPr>
        <p:spPr/>
        <p:txBody>
          <a:bodyPr/>
          <a:lstStyle/>
          <a:p>
            <a:pPr>
              <a:defRPr/>
            </a:pPr>
            <a:r>
              <a:rPr lang="en-US" smtClean="0"/>
              <a:t>01 June, 2014</a:t>
            </a:r>
            <a:endParaRPr lang="en-US"/>
          </a:p>
        </p:txBody>
      </p:sp>
      <p:sp>
        <p:nvSpPr>
          <p:cNvPr id="47108" name="Slide Number Placeholder 4"/>
          <p:cNvSpPr>
            <a:spLocks noGrp="1"/>
          </p:cNvSpPr>
          <p:nvPr>
            <p:ph type="sldNum" sz="quarter" idx="12"/>
          </p:nvPr>
        </p:nvSpPr>
        <p:spPr>
          <a:noFill/>
        </p:spPr>
        <p:txBody>
          <a:bodyPr/>
          <a:lstStyle/>
          <a:p>
            <a:fld id="{0828B584-CFD4-4DD4-8D8A-3D8CF2E01774}" type="slidenum">
              <a:rPr lang="en-US"/>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objectives </a:t>
            </a:r>
            <a:endParaRPr lang="en-IN" dirty="0"/>
          </a:p>
        </p:txBody>
      </p:sp>
      <p:sp>
        <p:nvSpPr>
          <p:cNvPr id="3" name="Content Placeholder 2"/>
          <p:cNvSpPr>
            <a:spLocks noGrp="1"/>
          </p:cNvSpPr>
          <p:nvPr>
            <p:ph idx="1"/>
          </p:nvPr>
        </p:nvSpPr>
        <p:spPr>
          <a:ln>
            <a:solidFill>
              <a:schemeClr val="accent1"/>
            </a:solidFill>
          </a:ln>
        </p:spPr>
        <p:txBody>
          <a:bodyPr>
            <a:normAutofit/>
          </a:bodyPr>
          <a:lstStyle/>
          <a:p>
            <a:r>
              <a:rPr lang="en-US" dirty="0" smtClean="0"/>
              <a:t>IS Policy</a:t>
            </a:r>
          </a:p>
          <a:p>
            <a:r>
              <a:rPr lang="en-US" dirty="0" smtClean="0"/>
              <a:t>IS  Procedure</a:t>
            </a:r>
          </a:p>
          <a:p>
            <a:r>
              <a:rPr lang="en-US" dirty="0" smtClean="0"/>
              <a:t>Risk Management </a:t>
            </a:r>
          </a:p>
          <a:p>
            <a:r>
              <a:rPr lang="en-US" dirty="0" smtClean="0"/>
              <a:t>Human Resources Management </a:t>
            </a:r>
          </a:p>
          <a:p>
            <a:r>
              <a:rPr lang="en-US" dirty="0" smtClean="0"/>
              <a:t>Sourcing practices </a:t>
            </a:r>
          </a:p>
          <a:p>
            <a:r>
              <a:rPr lang="en-US" dirty="0" smtClean="0"/>
              <a:t>Change management </a:t>
            </a:r>
          </a:p>
          <a:p>
            <a:endParaRPr lang="en-IN" dirty="0" smtClean="0"/>
          </a:p>
          <a:p>
            <a:endParaRPr lang="en-IN" dirty="0"/>
          </a:p>
        </p:txBody>
      </p:sp>
      <p:sp>
        <p:nvSpPr>
          <p:cNvPr id="4" name="Footer Placeholder 3"/>
          <p:cNvSpPr>
            <a:spLocks noGrp="1"/>
          </p:cNvSpPr>
          <p:nvPr>
            <p:ph type="ftr" sz="quarter" idx="11"/>
          </p:nvPr>
        </p:nvSpPr>
        <p:spPr/>
        <p:txBody>
          <a:bodyPr/>
          <a:lstStyle/>
          <a:p>
            <a:r>
              <a:rPr lang="en-IN" smtClean="0"/>
              <a:t>01 June, 2014</a:t>
            </a:r>
            <a:endParaRPr lang="en-IN" dirty="0"/>
          </a:p>
        </p:txBody>
      </p:sp>
      <p:sp>
        <p:nvSpPr>
          <p:cNvPr id="5" name="Slide Number Placeholder 4"/>
          <p:cNvSpPr>
            <a:spLocks noGrp="1"/>
          </p:cNvSpPr>
          <p:nvPr>
            <p:ph type="sldNum" sz="quarter" idx="12"/>
          </p:nvPr>
        </p:nvSpPr>
        <p:spPr/>
        <p:txBody>
          <a:bodyPr/>
          <a:lstStyle/>
          <a:p>
            <a:fld id="{7A5D9C1E-3C09-4DC3-BE54-445F0753D174}" type="slidenum">
              <a:rPr lang="en-IN" smtClean="0"/>
              <a:pPr/>
              <a:t>2</a:t>
            </a:fld>
            <a:endParaRPr lang="en-I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
          <p:cNvSpPr>
            <a:spLocks noGrp="1" noChangeArrowheads="1"/>
          </p:cNvSpPr>
          <p:nvPr>
            <p:ph type="title"/>
          </p:nvPr>
        </p:nvSpPr>
        <p:spPr/>
        <p:txBody>
          <a:bodyPr tIns="32146" rIns="134853"/>
          <a:lstStyle/>
          <a:p>
            <a:pPr eaLnBrk="1" hangingPunct="1"/>
            <a:r>
              <a:rPr lang="en-US" smtClean="0"/>
              <a:t>Security Governance</a:t>
            </a:r>
          </a:p>
        </p:txBody>
      </p:sp>
      <p:sp>
        <p:nvSpPr>
          <p:cNvPr id="8196" name="Rectangle 2"/>
          <p:cNvSpPr>
            <a:spLocks noGrp="1" noChangeArrowheads="1"/>
          </p:cNvSpPr>
          <p:nvPr>
            <p:ph type="body" idx="1"/>
          </p:nvPr>
        </p:nvSpPr>
        <p:spPr/>
        <p:txBody>
          <a:bodyPr lIns="64291" tIns="32146" rIns="134853" bIns="32146"/>
          <a:lstStyle/>
          <a:p>
            <a:pPr eaLnBrk="1" hangingPunct="1"/>
            <a:r>
              <a:rPr lang="en-US" dirty="0" smtClean="0"/>
              <a:t>Security Governance is the organizational processes and relationships for managing risk</a:t>
            </a:r>
          </a:p>
          <a:p>
            <a:pPr marL="783552" lvl="1"/>
            <a:r>
              <a:rPr lang="en-US" dirty="0" smtClean="0"/>
              <a:t>Policies, Procedures, Standards, Guidelines, Baselines</a:t>
            </a:r>
          </a:p>
          <a:p>
            <a:pPr marL="783552" lvl="1"/>
            <a:r>
              <a:rPr lang="en-US" dirty="0" smtClean="0"/>
              <a:t>Organizational Structures</a:t>
            </a:r>
          </a:p>
          <a:p>
            <a:pPr marL="783552" lvl="1"/>
            <a:r>
              <a:rPr lang="en-US" dirty="0" smtClean="0"/>
              <a:t>Roles and Responsibilities</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20</a:t>
            </a:fld>
            <a:endParaRPr lang="en-IN"/>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title"/>
          </p:nvPr>
        </p:nvSpPr>
        <p:spPr>
          <a:xfrm>
            <a:off x="395536" y="548680"/>
            <a:ext cx="8229600" cy="1143000"/>
          </a:xfrm>
        </p:spPr>
        <p:txBody>
          <a:bodyPr>
            <a:normAutofit fontScale="90000"/>
          </a:bodyPr>
          <a:lstStyle/>
          <a:p>
            <a:r>
              <a:rPr lang="en-US" dirty="0" smtClean="0"/>
              <a:t>The Information Security Blueprint</a:t>
            </a:r>
          </a:p>
        </p:txBody>
      </p:sp>
      <p:sp>
        <p:nvSpPr>
          <p:cNvPr id="25603" name="Rectangle 7"/>
          <p:cNvSpPr>
            <a:spLocks noGrp="1" noChangeArrowheads="1"/>
          </p:cNvSpPr>
          <p:nvPr>
            <p:ph type="body" idx="1"/>
          </p:nvPr>
        </p:nvSpPr>
        <p:spPr/>
        <p:txBody>
          <a:bodyPr>
            <a:normAutofit lnSpcReduction="10000"/>
          </a:bodyPr>
          <a:lstStyle/>
          <a:p>
            <a:r>
              <a:rPr lang="en-US" dirty="0" smtClean="0"/>
              <a:t>Basis for design, selection, and implementation of all security policies, education and training programs, and technological controls</a:t>
            </a:r>
          </a:p>
          <a:p>
            <a:r>
              <a:rPr lang="en-US" dirty="0" smtClean="0"/>
              <a:t>More detailed version of security framework (outline of overall information security strategy for organization)</a:t>
            </a:r>
          </a:p>
          <a:p>
            <a:r>
              <a:rPr lang="en-US" dirty="0" smtClean="0"/>
              <a:t>Should specify tasks to be accomplished and the order in which they are to be realized</a:t>
            </a:r>
          </a:p>
          <a:p>
            <a:r>
              <a:rPr lang="en-US" dirty="0" smtClean="0"/>
              <a:t>Should also serve as scalable, upgradeable, and comprehensive plan for information security needs for coming years</a:t>
            </a:r>
          </a:p>
        </p:txBody>
      </p:sp>
      <p:sp>
        <p:nvSpPr>
          <p:cNvPr id="6" name="Slide Number Placeholder 5"/>
          <p:cNvSpPr>
            <a:spLocks noGrp="1"/>
          </p:cNvSpPr>
          <p:nvPr>
            <p:ph type="sldNum" sz="quarter" idx="12"/>
          </p:nvPr>
        </p:nvSpPr>
        <p:spPr/>
        <p:txBody>
          <a:bodyPr/>
          <a:lstStyle/>
          <a:p>
            <a:fld id="{7A5D9C1E-3C09-4DC3-BE54-445F0753D174}" type="slidenum">
              <a:rPr lang="en-IN" smtClean="0"/>
              <a:pPr/>
              <a:t>21</a:t>
            </a:fld>
            <a:endParaRPr lang="en-IN"/>
          </a:p>
        </p:txBody>
      </p:sp>
      <p:sp>
        <p:nvSpPr>
          <p:cNvPr id="7" name="Footer Placeholder 6"/>
          <p:cNvSpPr>
            <a:spLocks noGrp="1"/>
          </p:cNvSpPr>
          <p:nvPr>
            <p:ph type="ftr" sz="quarter" idx="11"/>
          </p:nvPr>
        </p:nvSpPr>
        <p:spPr/>
        <p:txBody>
          <a:bodyPr/>
          <a:lstStyle/>
          <a:p>
            <a:r>
              <a:rPr lang="en-IN" smtClean="0"/>
              <a:t>01 June, 2014</a:t>
            </a:r>
            <a:endParaRPr lang="en-IN"/>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735B11B2-0ECD-4FB7-B326-B9E5A62CE95F}" type="slidenum">
              <a:rPr lang="en-US"/>
              <a:pPr>
                <a:defRPr/>
              </a:pPr>
              <a:t>22</a:t>
            </a:fld>
            <a:endParaRPr lang="en-US"/>
          </a:p>
        </p:txBody>
      </p:sp>
      <p:sp>
        <p:nvSpPr>
          <p:cNvPr id="5124" name="Rectangle 6"/>
          <p:cNvSpPr>
            <a:spLocks noGrp="1" noChangeArrowheads="1"/>
          </p:cNvSpPr>
          <p:nvPr>
            <p:ph type="title"/>
          </p:nvPr>
        </p:nvSpPr>
        <p:spPr/>
        <p:txBody>
          <a:bodyPr/>
          <a:lstStyle/>
          <a:p>
            <a:pPr eaLnBrk="1" hangingPunct="1"/>
            <a:r>
              <a:rPr lang="en-US" dirty="0" err="1" smtClean="0"/>
              <a:t>InfoSec</a:t>
            </a:r>
            <a:r>
              <a:rPr lang="en-US" dirty="0" smtClean="0"/>
              <a:t> - Function</a:t>
            </a:r>
          </a:p>
        </p:txBody>
      </p:sp>
      <p:sp>
        <p:nvSpPr>
          <p:cNvPr id="5125" name="Rectangle 7"/>
          <p:cNvSpPr>
            <a:spLocks noGrp="1" noChangeArrowheads="1"/>
          </p:cNvSpPr>
          <p:nvPr>
            <p:ph type="body" idx="1"/>
          </p:nvPr>
        </p:nvSpPr>
        <p:spPr/>
        <p:txBody>
          <a:bodyPr/>
          <a:lstStyle/>
          <a:p>
            <a:pPr eaLnBrk="1" hangingPunct="1">
              <a:spcBef>
                <a:spcPct val="200000"/>
              </a:spcBef>
            </a:pPr>
            <a:r>
              <a:rPr lang="en-US" smtClean="0"/>
              <a:t>InfoSec department must be carefully structured and staffed with appropriately credentialed personnel</a:t>
            </a:r>
          </a:p>
          <a:p>
            <a:pPr eaLnBrk="1" hangingPunct="1">
              <a:spcBef>
                <a:spcPct val="200000"/>
              </a:spcBef>
            </a:pPr>
            <a:r>
              <a:rPr lang="en-US" smtClean="0"/>
              <a:t>Proper procedures must be integrated into all human resources activities, including hiring, training, promotion, and termination practices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89A196A6-9BCA-4BAC-908A-123D7E21320E}" type="slidenum">
              <a:rPr lang="en-US"/>
              <a:pPr>
                <a:defRPr/>
              </a:pPr>
              <a:t>23</a:t>
            </a:fld>
            <a:endParaRPr lang="en-US"/>
          </a:p>
        </p:txBody>
      </p:sp>
      <p:sp>
        <p:nvSpPr>
          <p:cNvPr id="12292" name="Rectangle 6"/>
          <p:cNvSpPr>
            <a:spLocks noGrp="1" noChangeArrowheads="1"/>
          </p:cNvSpPr>
          <p:nvPr>
            <p:ph type="title"/>
          </p:nvPr>
        </p:nvSpPr>
        <p:spPr/>
        <p:txBody>
          <a:bodyPr>
            <a:normAutofit fontScale="90000"/>
          </a:bodyPr>
          <a:lstStyle/>
          <a:p>
            <a:pPr eaLnBrk="1" hangingPunct="1"/>
            <a:r>
              <a:rPr lang="en-US" smtClean="0"/>
              <a:t>Chief information Security Officer (CISO)</a:t>
            </a:r>
          </a:p>
        </p:txBody>
      </p:sp>
      <p:sp>
        <p:nvSpPr>
          <p:cNvPr id="12293" name="Rectangle 7"/>
          <p:cNvSpPr>
            <a:spLocks noGrp="1" noChangeArrowheads="1"/>
          </p:cNvSpPr>
          <p:nvPr>
            <p:ph type="body" idx="1"/>
          </p:nvPr>
        </p:nvSpPr>
        <p:spPr/>
        <p:txBody>
          <a:bodyPr/>
          <a:lstStyle/>
          <a:p>
            <a:pPr eaLnBrk="1" hangingPunct="1">
              <a:spcBef>
                <a:spcPct val="180000"/>
              </a:spcBef>
            </a:pPr>
            <a:r>
              <a:rPr lang="en-US" smtClean="0"/>
              <a:t>CISO is typically considered the top information security officer in the organization, although the CISO is usually not an executive-level position and frequently reports to the CIO</a:t>
            </a:r>
          </a:p>
          <a:p>
            <a:pPr eaLnBrk="1" hangingPunct="1">
              <a:spcBef>
                <a:spcPct val="180000"/>
              </a:spcBef>
            </a:pPr>
            <a:r>
              <a:rPr lang="en-US" smtClean="0"/>
              <a:t>Although these individuals are business managers first and technologists second, they must be conversant in all areas of information security, including technology, planning, and policy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67544" y="260648"/>
            <a:ext cx="8229600" cy="1143000"/>
          </a:xfrm>
        </p:spPr>
        <p:txBody>
          <a:bodyPr>
            <a:noAutofit/>
          </a:bodyPr>
          <a:lstStyle/>
          <a:p>
            <a:r>
              <a:rPr lang="en-US" sz="4000" dirty="0" smtClean="0"/>
              <a:t>A Typical IS Organizational Structure and Responsibilities</a:t>
            </a:r>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24</a:t>
            </a:fld>
            <a:endParaRPr lang="en-US" dirty="0"/>
          </a:p>
        </p:txBody>
      </p:sp>
      <p:pic>
        <p:nvPicPr>
          <p:cNvPr id="148481" name="Picture 1"/>
          <p:cNvPicPr>
            <a:picLocks noChangeAspect="1" noChangeArrowheads="1"/>
          </p:cNvPicPr>
          <p:nvPr/>
        </p:nvPicPr>
        <p:blipFill>
          <a:blip r:embed="rId3" cstate="print"/>
          <a:srcRect/>
          <a:stretch>
            <a:fillRect/>
          </a:stretch>
        </p:blipFill>
        <p:spPr bwMode="auto">
          <a:xfrm>
            <a:off x="247650" y="1340768"/>
            <a:ext cx="8800298" cy="468052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19399547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F0830A6C-2402-4EC6-8D0F-25691F078CF8}" type="slidenum">
              <a:rPr lang="en-US"/>
              <a:pPr>
                <a:defRPr/>
              </a:pPr>
              <a:t>25</a:t>
            </a:fld>
            <a:endParaRPr lang="en-US"/>
          </a:p>
        </p:txBody>
      </p:sp>
      <p:sp>
        <p:nvSpPr>
          <p:cNvPr id="11268" name="Rectangle 5"/>
          <p:cNvSpPr>
            <a:spLocks noGrp="1" noChangeArrowheads="1"/>
          </p:cNvSpPr>
          <p:nvPr>
            <p:ph type="title"/>
          </p:nvPr>
        </p:nvSpPr>
        <p:spPr>
          <a:xfrm>
            <a:off x="467544" y="332656"/>
            <a:ext cx="8229600" cy="1143000"/>
          </a:xfrm>
        </p:spPr>
        <p:txBody>
          <a:bodyPr>
            <a:noAutofit/>
          </a:bodyPr>
          <a:lstStyle/>
          <a:p>
            <a:pPr eaLnBrk="1" hangingPunct="1"/>
            <a:r>
              <a:rPr lang="en-US" sz="3600" dirty="0" smtClean="0"/>
              <a:t>Information Security Positions and Relationships </a:t>
            </a:r>
          </a:p>
        </p:txBody>
      </p:sp>
      <p:pic>
        <p:nvPicPr>
          <p:cNvPr id="11269" name="Picture 8"/>
          <p:cNvPicPr>
            <a:picLocks noGrp="1" noChangeAspect="1" noChangeArrowheads="1"/>
          </p:cNvPicPr>
          <p:nvPr>
            <p:ph idx="1"/>
          </p:nvPr>
        </p:nvPicPr>
        <p:blipFill>
          <a:blip r:embed="rId2" cstate="print"/>
          <a:srcRect/>
          <a:stretch>
            <a:fillRect/>
          </a:stretch>
        </p:blipFill>
        <p:spPr>
          <a:xfrm>
            <a:off x="457200" y="1371600"/>
            <a:ext cx="8153400" cy="4956175"/>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323528" y="188640"/>
            <a:ext cx="8229600" cy="792088"/>
          </a:xfrm>
        </p:spPr>
        <p:txBody>
          <a:bodyPr>
            <a:normAutofit/>
          </a:bodyPr>
          <a:lstStyle/>
          <a:p>
            <a:r>
              <a:rPr lang="en-US" sz="4400" dirty="0" smtClean="0"/>
              <a:t>IS Roles</a:t>
            </a:r>
          </a:p>
        </p:txBody>
      </p:sp>
      <p:sp>
        <p:nvSpPr>
          <p:cNvPr id="2" name="Content Placeholder 1"/>
          <p:cNvSpPr>
            <a:spLocks noGrp="1"/>
          </p:cNvSpPr>
          <p:nvPr>
            <p:ph idx="1"/>
          </p:nvPr>
        </p:nvSpPr>
        <p:spPr>
          <a:xfrm>
            <a:off x="539552" y="1124744"/>
            <a:ext cx="8229600" cy="5400600"/>
          </a:xfrm>
          <a:ln>
            <a:solidFill>
              <a:schemeClr val="accent1"/>
            </a:solidFill>
          </a:ln>
        </p:spPr>
        <p:txBody>
          <a:bodyPr>
            <a:noAutofit/>
          </a:bodyPr>
          <a:lstStyle/>
          <a:p>
            <a:pPr>
              <a:lnSpc>
                <a:spcPct val="120000"/>
              </a:lnSpc>
              <a:spcAft>
                <a:spcPts val="1200"/>
              </a:spcAft>
            </a:pPr>
            <a:r>
              <a:rPr lang="en-US" sz="1800" dirty="0"/>
              <a:t>Systems development manager</a:t>
            </a:r>
          </a:p>
          <a:p>
            <a:pPr>
              <a:lnSpc>
                <a:spcPct val="120000"/>
              </a:lnSpc>
              <a:spcAft>
                <a:spcPts val="1200"/>
              </a:spcAft>
            </a:pPr>
            <a:r>
              <a:rPr lang="en-US" sz="1800" dirty="0"/>
              <a:t>Project management</a:t>
            </a:r>
          </a:p>
          <a:p>
            <a:pPr>
              <a:lnSpc>
                <a:spcPct val="120000"/>
              </a:lnSpc>
              <a:spcAft>
                <a:spcPts val="1200"/>
              </a:spcAft>
            </a:pPr>
            <a:r>
              <a:rPr lang="en-US" sz="1800" dirty="0"/>
              <a:t>Service Desk (help desk)</a:t>
            </a:r>
          </a:p>
          <a:p>
            <a:pPr>
              <a:lnSpc>
                <a:spcPct val="120000"/>
              </a:lnSpc>
              <a:spcAft>
                <a:spcPts val="1200"/>
              </a:spcAft>
            </a:pPr>
            <a:r>
              <a:rPr lang="en-US" sz="1800" dirty="0"/>
              <a:t>End user</a:t>
            </a:r>
          </a:p>
          <a:p>
            <a:pPr>
              <a:lnSpc>
                <a:spcPct val="120000"/>
              </a:lnSpc>
              <a:spcAft>
                <a:spcPts val="1200"/>
              </a:spcAft>
            </a:pPr>
            <a:r>
              <a:rPr lang="en-US" sz="1800" dirty="0"/>
              <a:t>End user support manager</a:t>
            </a:r>
          </a:p>
          <a:p>
            <a:pPr>
              <a:lnSpc>
                <a:spcPct val="120000"/>
              </a:lnSpc>
              <a:spcAft>
                <a:spcPts val="1200"/>
              </a:spcAft>
            </a:pPr>
            <a:r>
              <a:rPr lang="en-US" sz="1800" dirty="0"/>
              <a:t>Data management</a:t>
            </a:r>
          </a:p>
          <a:p>
            <a:pPr>
              <a:lnSpc>
                <a:spcPct val="120000"/>
              </a:lnSpc>
              <a:spcAft>
                <a:spcPts val="1200"/>
              </a:spcAft>
            </a:pPr>
            <a:r>
              <a:rPr lang="en-US" sz="1800" dirty="0"/>
              <a:t>Quality assurance manager</a:t>
            </a:r>
          </a:p>
          <a:p>
            <a:pPr>
              <a:lnSpc>
                <a:spcPct val="120000"/>
              </a:lnSpc>
              <a:spcAft>
                <a:spcPts val="1200"/>
              </a:spcAft>
            </a:pPr>
            <a:r>
              <a:rPr lang="en-US" sz="1800" dirty="0"/>
              <a:t>Information security </a:t>
            </a:r>
            <a:r>
              <a:rPr lang="en-US" sz="1800" dirty="0" smtClean="0"/>
              <a:t>manager</a:t>
            </a:r>
          </a:p>
          <a:p>
            <a:pPr>
              <a:lnSpc>
                <a:spcPct val="120000"/>
              </a:lnSpc>
              <a:spcBef>
                <a:spcPts val="600"/>
              </a:spcBef>
              <a:spcAft>
                <a:spcPts val="600"/>
              </a:spcAft>
            </a:pPr>
            <a:r>
              <a:rPr lang="en-US" sz="1800" dirty="0" smtClean="0"/>
              <a:t>Vendor and outsourcer management</a:t>
            </a:r>
          </a:p>
          <a:p>
            <a:pPr>
              <a:lnSpc>
                <a:spcPct val="120000"/>
              </a:lnSpc>
              <a:spcBef>
                <a:spcPts val="600"/>
              </a:spcBef>
              <a:spcAft>
                <a:spcPts val="600"/>
              </a:spcAft>
            </a:pPr>
            <a:r>
              <a:rPr lang="en-US" sz="1800" dirty="0" smtClean="0"/>
              <a:t>Infrastructure operations and maintenance</a:t>
            </a:r>
          </a:p>
          <a:p>
            <a:pPr>
              <a:lnSpc>
                <a:spcPct val="120000"/>
              </a:lnSpc>
              <a:spcAft>
                <a:spcPts val="1200"/>
              </a:spcAft>
            </a:pPr>
            <a:endParaRPr lang="en-US" sz="1800" dirty="0"/>
          </a:p>
          <a:p>
            <a:endParaRPr lang="en-US" sz="1800"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26</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29841626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normAutofit/>
          </a:bodyPr>
          <a:lstStyle/>
          <a:p>
            <a:r>
              <a:rPr lang="en-US" dirty="0" smtClean="0"/>
              <a:t>IS Roles </a:t>
            </a:r>
            <a:r>
              <a:rPr lang="en-US" sz="2500" dirty="0" smtClean="0"/>
              <a:t>(cont.)</a:t>
            </a:r>
            <a:endParaRPr lang="en-US" dirty="0" smtClean="0"/>
          </a:p>
        </p:txBody>
      </p:sp>
      <p:sp>
        <p:nvSpPr>
          <p:cNvPr id="2" name="Content Placeholder 1"/>
          <p:cNvSpPr>
            <a:spLocks noGrp="1"/>
          </p:cNvSpPr>
          <p:nvPr>
            <p:ph idx="1"/>
          </p:nvPr>
        </p:nvSpPr>
        <p:spPr>
          <a:ln>
            <a:solidFill>
              <a:schemeClr val="accent1"/>
            </a:solidFill>
          </a:ln>
        </p:spPr>
        <p:txBody>
          <a:bodyPr>
            <a:normAutofit fontScale="77500" lnSpcReduction="20000"/>
          </a:bodyPr>
          <a:lstStyle/>
          <a:p>
            <a:pPr>
              <a:lnSpc>
                <a:spcPct val="120000"/>
              </a:lnSpc>
              <a:spcBef>
                <a:spcPts val="600"/>
              </a:spcBef>
              <a:spcAft>
                <a:spcPts val="600"/>
              </a:spcAft>
            </a:pPr>
            <a:r>
              <a:rPr lang="en-US" dirty="0" smtClean="0"/>
              <a:t>Media </a:t>
            </a:r>
            <a:r>
              <a:rPr lang="en-US" dirty="0"/>
              <a:t>management</a:t>
            </a:r>
          </a:p>
          <a:p>
            <a:pPr>
              <a:lnSpc>
                <a:spcPct val="120000"/>
              </a:lnSpc>
              <a:spcBef>
                <a:spcPts val="600"/>
              </a:spcBef>
              <a:spcAft>
                <a:spcPts val="600"/>
              </a:spcAft>
            </a:pPr>
            <a:r>
              <a:rPr lang="en-US" dirty="0"/>
              <a:t>Data </a:t>
            </a:r>
            <a:r>
              <a:rPr lang="en-US" dirty="0" smtClean="0"/>
              <a:t>entry</a:t>
            </a:r>
          </a:p>
          <a:p>
            <a:pPr>
              <a:lnSpc>
                <a:spcPct val="120000"/>
              </a:lnSpc>
              <a:spcBef>
                <a:spcPts val="600"/>
              </a:spcBef>
              <a:spcAft>
                <a:spcPts val="600"/>
              </a:spcAft>
            </a:pPr>
            <a:r>
              <a:rPr lang="en-US" dirty="0" smtClean="0"/>
              <a:t>Systems administration</a:t>
            </a:r>
          </a:p>
          <a:p>
            <a:pPr>
              <a:lnSpc>
                <a:spcPct val="120000"/>
              </a:lnSpc>
              <a:spcBef>
                <a:spcPts val="600"/>
              </a:spcBef>
              <a:spcAft>
                <a:spcPts val="600"/>
              </a:spcAft>
            </a:pPr>
            <a:r>
              <a:rPr lang="en-US" dirty="0" smtClean="0"/>
              <a:t>Database administration</a:t>
            </a:r>
          </a:p>
          <a:p>
            <a:pPr>
              <a:lnSpc>
                <a:spcPct val="120000"/>
              </a:lnSpc>
              <a:spcBef>
                <a:spcPts val="600"/>
              </a:spcBef>
              <a:spcAft>
                <a:spcPts val="600"/>
              </a:spcAft>
            </a:pPr>
            <a:r>
              <a:rPr lang="en-US" dirty="0" smtClean="0"/>
              <a:t>Systems analyst</a:t>
            </a:r>
          </a:p>
          <a:p>
            <a:pPr>
              <a:lnSpc>
                <a:spcPct val="120000"/>
              </a:lnSpc>
              <a:spcBef>
                <a:spcPts val="600"/>
              </a:spcBef>
              <a:spcAft>
                <a:spcPts val="600"/>
              </a:spcAft>
            </a:pPr>
            <a:r>
              <a:rPr lang="en-US" dirty="0" smtClean="0"/>
              <a:t>Security architect</a:t>
            </a:r>
          </a:p>
          <a:p>
            <a:pPr>
              <a:lnSpc>
                <a:spcPct val="120000"/>
              </a:lnSpc>
              <a:spcBef>
                <a:spcPts val="600"/>
              </a:spcBef>
              <a:spcAft>
                <a:spcPts val="600"/>
              </a:spcAft>
            </a:pPr>
            <a:r>
              <a:rPr lang="en-US" dirty="0" smtClean="0"/>
              <a:t>Applications development and maintenance</a:t>
            </a:r>
          </a:p>
          <a:p>
            <a:pPr>
              <a:lnSpc>
                <a:spcPct val="120000"/>
              </a:lnSpc>
              <a:spcBef>
                <a:spcPts val="600"/>
              </a:spcBef>
              <a:spcAft>
                <a:spcPts val="600"/>
              </a:spcAft>
            </a:pPr>
            <a:r>
              <a:rPr lang="en-US" dirty="0" smtClean="0"/>
              <a:t>Infrastructure development and maintenance</a:t>
            </a:r>
          </a:p>
          <a:p>
            <a:pPr>
              <a:lnSpc>
                <a:spcPct val="120000"/>
              </a:lnSpc>
              <a:spcBef>
                <a:spcPts val="600"/>
              </a:spcBef>
              <a:spcAft>
                <a:spcPts val="600"/>
              </a:spcAft>
            </a:pPr>
            <a:r>
              <a:rPr lang="en-US" dirty="0" smtClean="0"/>
              <a:t>Network management</a:t>
            </a:r>
          </a:p>
          <a:p>
            <a:pPr>
              <a:lnSpc>
                <a:spcPct val="120000"/>
              </a:lnSpc>
              <a:spcBef>
                <a:spcPts val="600"/>
              </a:spcBef>
              <a:spcAft>
                <a:spcPts val="600"/>
              </a:spcAft>
            </a:pPr>
            <a:endParaRPr lang="en-US" dirty="0"/>
          </a:p>
          <a:p>
            <a:pPr>
              <a:lnSpc>
                <a:spcPct val="120000"/>
              </a:lnSpc>
              <a:spcBef>
                <a:spcPts val="600"/>
              </a:spcBef>
              <a:spcAft>
                <a:spcPts val="600"/>
              </a:spcAft>
              <a:buClr>
                <a:schemeClr val="tx1"/>
              </a:buClr>
              <a:buNone/>
            </a:pPr>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27</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570546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
          <p:cNvSpPr>
            <a:spLocks noGrp="1" noChangeArrowheads="1"/>
          </p:cNvSpPr>
          <p:nvPr>
            <p:ph type="title"/>
          </p:nvPr>
        </p:nvSpPr>
        <p:spPr/>
        <p:txBody>
          <a:bodyPr tIns="32146" rIns="134853"/>
          <a:lstStyle/>
          <a:p>
            <a:pPr eaLnBrk="1" hangingPunct="1"/>
            <a:r>
              <a:rPr lang="en-US" smtClean="0"/>
              <a:t>Roles and Responsibilities</a:t>
            </a:r>
          </a:p>
        </p:txBody>
      </p:sp>
      <p:sp>
        <p:nvSpPr>
          <p:cNvPr id="20484" name="Rectangle 2"/>
          <p:cNvSpPr>
            <a:spLocks noGrp="1" noChangeArrowheads="1"/>
          </p:cNvSpPr>
          <p:nvPr>
            <p:ph type="body" idx="1"/>
          </p:nvPr>
        </p:nvSpPr>
        <p:spPr/>
        <p:txBody>
          <a:bodyPr lIns="64291" tIns="32146" rIns="134853" bIns="32146"/>
          <a:lstStyle/>
          <a:p>
            <a:pPr eaLnBrk="1" hangingPunct="1"/>
            <a:r>
              <a:rPr lang="en-US" dirty="0" smtClean="0"/>
              <a:t>Best Practices:</a:t>
            </a:r>
          </a:p>
          <a:p>
            <a:pPr marL="783552" lvl="1"/>
            <a:r>
              <a:rPr lang="en-US" dirty="0" smtClean="0"/>
              <a:t>Least Privilege</a:t>
            </a:r>
          </a:p>
          <a:p>
            <a:pPr marL="783552" lvl="1"/>
            <a:r>
              <a:rPr lang="en-US" dirty="0" smtClean="0"/>
              <a:t>Mandatory Vacations</a:t>
            </a:r>
          </a:p>
          <a:p>
            <a:pPr marL="783552" lvl="1"/>
            <a:r>
              <a:rPr lang="en-US" dirty="0" smtClean="0"/>
              <a:t>Job Rotation</a:t>
            </a:r>
          </a:p>
          <a:p>
            <a:pPr marL="783552" lvl="1"/>
            <a:r>
              <a:rPr lang="en-US" dirty="0" smtClean="0"/>
              <a:t>Separation of Duties</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28</a:t>
            </a:fld>
            <a:endParaRPr lang="en-IN"/>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1"/>
          <p:cNvSpPr>
            <a:spLocks noGrp="1" noChangeArrowheads="1"/>
          </p:cNvSpPr>
          <p:nvPr>
            <p:ph type="title"/>
          </p:nvPr>
        </p:nvSpPr>
        <p:spPr/>
        <p:txBody>
          <a:bodyPr tIns="32146" rIns="134853"/>
          <a:lstStyle/>
          <a:p>
            <a:pPr eaLnBrk="1" hangingPunct="1"/>
            <a:r>
              <a:rPr lang="en-US" smtClean="0"/>
              <a:t>Roles and Responsibilities</a:t>
            </a:r>
          </a:p>
        </p:txBody>
      </p:sp>
      <p:sp>
        <p:nvSpPr>
          <p:cNvPr id="21508" name="Rectangle 2"/>
          <p:cNvSpPr>
            <a:spLocks noGrp="1" noChangeArrowheads="1"/>
          </p:cNvSpPr>
          <p:nvPr>
            <p:ph type="body" idx="1"/>
          </p:nvPr>
        </p:nvSpPr>
        <p:spPr/>
        <p:txBody>
          <a:bodyPr lIns="64291" tIns="32146" rIns="134853" bIns="32146"/>
          <a:lstStyle/>
          <a:p>
            <a:pPr eaLnBrk="1" hangingPunct="1"/>
            <a:r>
              <a:rPr lang="en-US" dirty="0" smtClean="0"/>
              <a:t>Owners</a:t>
            </a:r>
          </a:p>
          <a:p>
            <a:pPr marL="783552" lvl="1"/>
            <a:r>
              <a:rPr lang="en-US" dirty="0" smtClean="0"/>
              <a:t>Determine security requirements</a:t>
            </a:r>
          </a:p>
          <a:p>
            <a:pPr eaLnBrk="1" hangingPunct="1"/>
            <a:r>
              <a:rPr lang="en-US" dirty="0" smtClean="0"/>
              <a:t>Custodians</a:t>
            </a:r>
          </a:p>
          <a:p>
            <a:pPr marL="783552" lvl="1"/>
            <a:r>
              <a:rPr lang="en-US" dirty="0" smtClean="0"/>
              <a:t>Manage security based on requirements</a:t>
            </a:r>
          </a:p>
          <a:p>
            <a:pPr eaLnBrk="1" hangingPunct="1"/>
            <a:r>
              <a:rPr lang="en-US" dirty="0" smtClean="0"/>
              <a:t>Users</a:t>
            </a:r>
          </a:p>
          <a:p>
            <a:pPr marL="783552" lvl="1"/>
            <a:r>
              <a:rPr lang="en-US" dirty="0" smtClean="0"/>
              <a:t>Access as allowed by security requirements</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29</a:t>
            </a:fld>
            <a:endParaRPr lang="en-IN"/>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95536" y="332656"/>
            <a:ext cx="8229600" cy="1143000"/>
          </a:xfrm>
          <a:noFill/>
        </p:spPr>
        <p:txBody>
          <a:bodyPr>
            <a:noAutofit/>
          </a:bodyPr>
          <a:lstStyle/>
          <a:p>
            <a:r>
              <a:rPr lang="en-US" sz="4000" dirty="0" smtClean="0"/>
              <a:t>Security Management, Administration and Governance</a:t>
            </a:r>
          </a:p>
        </p:txBody>
      </p:sp>
      <p:sp>
        <p:nvSpPr>
          <p:cNvPr id="19459" name="Rectangle 3"/>
          <p:cNvSpPr>
            <a:spLocks noGrp="1" noChangeArrowheads="1"/>
          </p:cNvSpPr>
          <p:nvPr>
            <p:ph type="body" idx="1"/>
          </p:nvPr>
        </p:nvSpPr>
        <p:spPr>
          <a:xfrm>
            <a:off x="395536" y="1484784"/>
            <a:ext cx="8135815" cy="4896544"/>
          </a:xfrm>
          <a:noFill/>
          <a:ln>
            <a:solidFill>
              <a:schemeClr val="accent1"/>
            </a:solidFill>
          </a:ln>
        </p:spPr>
        <p:txBody>
          <a:bodyPr>
            <a:noAutofit/>
          </a:bodyPr>
          <a:lstStyle/>
          <a:p>
            <a:r>
              <a:rPr lang="en-US" sz="2000" dirty="0" smtClean="0"/>
              <a:t>Develop the information security strategy in support of business strategy and direction. </a:t>
            </a:r>
          </a:p>
          <a:p>
            <a:r>
              <a:rPr lang="en-US" sz="2000" dirty="0" smtClean="0"/>
              <a:t>Obtain senior management commitment and support</a:t>
            </a:r>
          </a:p>
          <a:p>
            <a:r>
              <a:rPr lang="en-US" sz="2000" dirty="0" smtClean="0"/>
              <a:t>Ensure that definitions of roles and responsibilities throughout the enterprise include information security governance activities. </a:t>
            </a:r>
          </a:p>
          <a:p>
            <a:r>
              <a:rPr lang="en-US" sz="2000" dirty="0" smtClean="0"/>
              <a:t>Establish reporting and communication channels that support information security governance activities. </a:t>
            </a:r>
          </a:p>
          <a:p>
            <a:r>
              <a:rPr lang="en-US" sz="2000" dirty="0" smtClean="0"/>
              <a:t>Identify current and potential legal and regulatory issues affecting information security and assess their impact on the enterprise. </a:t>
            </a:r>
          </a:p>
          <a:p>
            <a:r>
              <a:rPr lang="en-US" sz="2000" dirty="0" smtClean="0"/>
              <a:t>Establish and maintain information security policies that support business goals and objectives. </a:t>
            </a:r>
          </a:p>
          <a:p>
            <a:r>
              <a:rPr lang="en-US" sz="2000" dirty="0" smtClean="0"/>
              <a:t>Ensure the development of procedures and guidelines that support information security policies. </a:t>
            </a:r>
          </a:p>
          <a:p>
            <a:r>
              <a:rPr lang="en-US" sz="2000" dirty="0" smtClean="0"/>
              <a:t>Develop business case for information security program investments. </a:t>
            </a:r>
          </a:p>
          <a:p>
            <a:endParaRPr lang="en-US" sz="2000" dirty="0" smtClean="0"/>
          </a:p>
          <a:p>
            <a:endParaRPr lang="en-US" sz="2000" dirty="0" smtClean="0"/>
          </a:p>
          <a:p>
            <a:pPr>
              <a:buFont typeface="MITRE" pitchFamily="82" charset="0"/>
              <a:buNone/>
            </a:pPr>
            <a:endParaRPr lang="en-US" sz="2000" dirty="0" smtClean="0"/>
          </a:p>
          <a:p>
            <a:pPr>
              <a:buFont typeface="MITRE" pitchFamily="82" charset="0"/>
              <a:buNone/>
            </a:pPr>
            <a:endParaRPr lang="en-US" sz="2000" dirty="0" smtClean="0"/>
          </a:p>
        </p:txBody>
      </p:sp>
      <p:sp>
        <p:nvSpPr>
          <p:cNvPr id="4" name="Slide Number Placeholder 3"/>
          <p:cNvSpPr>
            <a:spLocks noGrp="1"/>
          </p:cNvSpPr>
          <p:nvPr>
            <p:ph type="sldNum" sz="quarter" idx="12"/>
          </p:nvPr>
        </p:nvSpPr>
        <p:spPr/>
        <p:txBody>
          <a:bodyPr/>
          <a:lstStyle/>
          <a:p>
            <a:fld id="{7A5D9C1E-3C09-4DC3-BE54-445F0753D174}" type="slidenum">
              <a:rPr lang="en-IN" smtClean="0"/>
              <a:pPr/>
              <a:t>3</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normAutofit/>
          </a:bodyPr>
          <a:lstStyle/>
          <a:p>
            <a:r>
              <a:rPr lang="en-US" dirty="0" smtClean="0"/>
              <a:t>Segregation of Duties Within IS</a:t>
            </a:r>
          </a:p>
        </p:txBody>
      </p:sp>
      <p:sp>
        <p:nvSpPr>
          <p:cNvPr id="2" name="Content Placeholder 1"/>
          <p:cNvSpPr>
            <a:spLocks noGrp="1"/>
          </p:cNvSpPr>
          <p:nvPr>
            <p:ph idx="1"/>
          </p:nvPr>
        </p:nvSpPr>
        <p:spPr/>
        <p:txBody>
          <a:bodyPr>
            <a:normAutofit fontScale="85000" lnSpcReduction="10000"/>
          </a:bodyPr>
          <a:lstStyle/>
          <a:p>
            <a:r>
              <a:rPr lang="en-US" dirty="0" smtClean="0"/>
              <a:t>Duties that should be segregated include:</a:t>
            </a:r>
          </a:p>
          <a:p>
            <a:pPr lvl="1"/>
            <a:r>
              <a:rPr lang="en-US" dirty="0" smtClean="0"/>
              <a:t>Custody of the assets</a:t>
            </a:r>
          </a:p>
          <a:p>
            <a:pPr lvl="1"/>
            <a:r>
              <a:rPr lang="en-US" dirty="0" smtClean="0"/>
              <a:t>Authorization</a:t>
            </a:r>
          </a:p>
          <a:p>
            <a:pPr lvl="1"/>
            <a:r>
              <a:rPr lang="en-US" dirty="0" smtClean="0"/>
              <a:t>Recording transactions</a:t>
            </a:r>
          </a:p>
          <a:p>
            <a:r>
              <a:rPr lang="en-US" dirty="0" smtClean="0"/>
              <a:t>If adequate segregation of duties does not exist, the following could occur:</a:t>
            </a:r>
          </a:p>
          <a:p>
            <a:pPr lvl="1"/>
            <a:r>
              <a:rPr lang="en-US" dirty="0" smtClean="0"/>
              <a:t>Misappropriation of assets</a:t>
            </a:r>
          </a:p>
          <a:p>
            <a:pPr lvl="1"/>
            <a:r>
              <a:rPr lang="en-US" dirty="0" smtClean="0"/>
              <a:t>Misstated financial statements</a:t>
            </a:r>
          </a:p>
          <a:p>
            <a:pPr lvl="1"/>
            <a:r>
              <a:rPr lang="en-US" dirty="0" smtClean="0"/>
              <a:t>Inaccurate financial documentation (i.e., errors or irregularities)</a:t>
            </a:r>
          </a:p>
          <a:p>
            <a:pPr lvl="1"/>
            <a:r>
              <a:rPr lang="en-US" dirty="0" smtClean="0"/>
              <a:t>Improper use of funds or modification of data could go undetected</a:t>
            </a:r>
          </a:p>
          <a:p>
            <a:pPr lvl="1"/>
            <a:r>
              <a:rPr lang="en-US" dirty="0" smtClean="0"/>
              <a:t>Unauthorized or erroneous changes or modification of data and programs may not be detected</a:t>
            </a:r>
          </a:p>
          <a:p>
            <a:endParaRPr lang="en-US" b="1" dirty="0" smtClean="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30</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36679687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51692" y="304800"/>
            <a:ext cx="8229600" cy="1143000"/>
          </a:xfrm>
        </p:spPr>
        <p:txBody>
          <a:bodyPr/>
          <a:lstStyle/>
          <a:p>
            <a:pPr eaLnBrk="1" hangingPunct="1"/>
            <a:r>
              <a:rPr lang="en-US" smtClean="0"/>
              <a:t>Internal Roles</a:t>
            </a:r>
          </a:p>
        </p:txBody>
      </p:sp>
      <p:sp>
        <p:nvSpPr>
          <p:cNvPr id="9219" name="Content Placeholder 2"/>
          <p:cNvSpPr>
            <a:spLocks noGrp="1"/>
          </p:cNvSpPr>
          <p:nvPr>
            <p:ph idx="1"/>
          </p:nvPr>
        </p:nvSpPr>
        <p:spPr>
          <a:xfrm>
            <a:off x="457200" y="1600201"/>
            <a:ext cx="7983415" cy="4525963"/>
          </a:xfrm>
        </p:spPr>
        <p:txBody>
          <a:bodyPr>
            <a:normAutofit fontScale="92500" lnSpcReduction="10000"/>
          </a:bodyPr>
          <a:lstStyle/>
          <a:p>
            <a:r>
              <a:rPr lang="en-US" sz="2400" smtClean="0"/>
              <a:t>Executive Management</a:t>
            </a:r>
          </a:p>
          <a:p>
            <a:r>
              <a:rPr lang="en-US" sz="2400" smtClean="0"/>
              <a:t>Information Systems Security Professionals</a:t>
            </a:r>
          </a:p>
          <a:p>
            <a:r>
              <a:rPr lang="en-US" sz="2400" smtClean="0"/>
              <a:t>Owners</a:t>
            </a:r>
          </a:p>
          <a:p>
            <a:r>
              <a:rPr lang="en-US" sz="2400" smtClean="0"/>
              <a:t>Custodians</a:t>
            </a:r>
          </a:p>
          <a:p>
            <a:r>
              <a:rPr lang="en-US" sz="2400" smtClean="0"/>
              <a:t>Operations Staff</a:t>
            </a:r>
          </a:p>
          <a:p>
            <a:r>
              <a:rPr lang="en-US" sz="2400" smtClean="0"/>
              <a:t>Security Staff</a:t>
            </a:r>
          </a:p>
          <a:p>
            <a:r>
              <a:rPr lang="en-US" sz="2400" smtClean="0"/>
              <a:t>Data and System Owners</a:t>
            </a:r>
          </a:p>
          <a:p>
            <a:r>
              <a:rPr lang="en-US" sz="2400" smtClean="0"/>
              <a:t>Users</a:t>
            </a:r>
            <a:endParaRPr lang="en-US" sz="2000" smtClean="0"/>
          </a:p>
          <a:p>
            <a:r>
              <a:rPr lang="en-US" sz="2400" smtClean="0"/>
              <a:t>Operations Staff</a:t>
            </a:r>
          </a:p>
          <a:p>
            <a:r>
              <a:rPr lang="en-US" sz="2400" smtClean="0"/>
              <a:t>Security Staff</a:t>
            </a:r>
          </a:p>
          <a:p>
            <a:r>
              <a:rPr lang="en-US" sz="2400" smtClean="0"/>
              <a:t>Data and System Owners</a:t>
            </a:r>
          </a:p>
          <a:p>
            <a:r>
              <a:rPr lang="en-US" sz="2400" smtClean="0"/>
              <a:t>Users</a:t>
            </a:r>
            <a:endParaRPr lang="en-US" sz="2000" smtClean="0"/>
          </a:p>
          <a:p>
            <a:endParaRPr lang="en-US" sz="2400" smtClean="0"/>
          </a:p>
          <a:p>
            <a:pPr lvl="2">
              <a:buFont typeface="Courier New" pitchFamily="49" charset="0"/>
              <a:buChar char="o"/>
            </a:pPr>
            <a:endParaRPr lang="en-US" sz="2000" smtClean="0"/>
          </a:p>
        </p:txBody>
      </p:sp>
      <p:sp>
        <p:nvSpPr>
          <p:cNvPr id="8" name="Slide Number Placeholder 7"/>
          <p:cNvSpPr>
            <a:spLocks noGrp="1"/>
          </p:cNvSpPr>
          <p:nvPr>
            <p:ph type="sldNum" sz="quarter" idx="12"/>
          </p:nvPr>
        </p:nvSpPr>
        <p:spPr/>
        <p:txBody>
          <a:bodyPr/>
          <a:lstStyle/>
          <a:p>
            <a:fld id="{7A5D9C1E-3C09-4DC3-BE54-445F0753D174}" type="slidenum">
              <a:rPr lang="en-IN" smtClean="0"/>
              <a:pPr/>
              <a:t>31</a:t>
            </a:fld>
            <a:endParaRPr lang="en-IN"/>
          </a:p>
        </p:txBody>
      </p:sp>
      <p:sp>
        <p:nvSpPr>
          <p:cNvPr id="9" name="Footer Placeholder 8"/>
          <p:cNvSpPr>
            <a:spLocks noGrp="1"/>
          </p:cNvSpPr>
          <p:nvPr>
            <p:ph type="ftr" sz="quarter" idx="11"/>
          </p:nvPr>
        </p:nvSpPr>
        <p:spPr/>
        <p:txBody>
          <a:bodyPr/>
          <a:lstStyle/>
          <a:p>
            <a:r>
              <a:rPr lang="en-IN" smtClean="0"/>
              <a:t>01 June, 2014</a:t>
            </a:r>
            <a:endParaRPr lang="en-IN"/>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51692" y="304800"/>
            <a:ext cx="8229600" cy="1143000"/>
          </a:xfrm>
        </p:spPr>
        <p:txBody>
          <a:bodyPr/>
          <a:lstStyle/>
          <a:p>
            <a:pPr eaLnBrk="1" hangingPunct="1"/>
            <a:r>
              <a:rPr lang="en-US" smtClean="0"/>
              <a:t>External Roles</a:t>
            </a:r>
          </a:p>
        </p:txBody>
      </p:sp>
      <p:sp>
        <p:nvSpPr>
          <p:cNvPr id="10243" name="Content Placeholder 2"/>
          <p:cNvSpPr>
            <a:spLocks noGrp="1"/>
          </p:cNvSpPr>
          <p:nvPr>
            <p:ph idx="1"/>
          </p:nvPr>
        </p:nvSpPr>
        <p:spPr>
          <a:xfrm>
            <a:off x="457200" y="1600201"/>
            <a:ext cx="7983415" cy="4525963"/>
          </a:xfrm>
        </p:spPr>
        <p:txBody>
          <a:bodyPr/>
          <a:lstStyle/>
          <a:p>
            <a:r>
              <a:rPr lang="en-US" sz="2400" smtClean="0"/>
              <a:t>Vendors/Suppliers</a:t>
            </a:r>
          </a:p>
          <a:p>
            <a:r>
              <a:rPr lang="en-US" sz="2400" smtClean="0"/>
              <a:t>Contractors</a:t>
            </a:r>
          </a:p>
          <a:p>
            <a:r>
              <a:rPr lang="en-US" sz="2400" smtClean="0"/>
              <a:t>Temporary Employees</a:t>
            </a:r>
          </a:p>
          <a:p>
            <a:r>
              <a:rPr lang="en-US" sz="2400" smtClean="0"/>
              <a:t>Customers</a:t>
            </a:r>
          </a:p>
          <a:p>
            <a:r>
              <a:rPr lang="en-US" sz="2000" smtClean="0"/>
              <a:t>Business Partners</a:t>
            </a:r>
          </a:p>
          <a:p>
            <a:r>
              <a:rPr lang="en-US" sz="2000" smtClean="0"/>
              <a:t>Outsourced Relationships</a:t>
            </a:r>
          </a:p>
          <a:p>
            <a:r>
              <a:rPr lang="en-US" sz="2000" smtClean="0"/>
              <a:t>Outsourced Security</a:t>
            </a:r>
            <a:endParaRPr lang="en-US" sz="1800" smtClean="0"/>
          </a:p>
          <a:p>
            <a:endParaRPr lang="en-US" sz="2000" smtClean="0"/>
          </a:p>
        </p:txBody>
      </p:sp>
      <p:sp>
        <p:nvSpPr>
          <p:cNvPr id="8" name="Slide Number Placeholder 7"/>
          <p:cNvSpPr>
            <a:spLocks noGrp="1"/>
          </p:cNvSpPr>
          <p:nvPr>
            <p:ph type="sldNum" sz="quarter" idx="12"/>
          </p:nvPr>
        </p:nvSpPr>
        <p:spPr/>
        <p:txBody>
          <a:bodyPr/>
          <a:lstStyle/>
          <a:p>
            <a:fld id="{7A5D9C1E-3C09-4DC3-BE54-445F0753D174}" type="slidenum">
              <a:rPr lang="en-IN" smtClean="0"/>
              <a:pPr/>
              <a:t>32</a:t>
            </a:fld>
            <a:endParaRPr lang="en-IN"/>
          </a:p>
        </p:txBody>
      </p:sp>
      <p:sp>
        <p:nvSpPr>
          <p:cNvPr id="9" name="Footer Placeholder 8"/>
          <p:cNvSpPr>
            <a:spLocks noGrp="1"/>
          </p:cNvSpPr>
          <p:nvPr>
            <p:ph type="ftr" sz="quarter" idx="11"/>
          </p:nvPr>
        </p:nvSpPr>
        <p:spPr/>
        <p:txBody>
          <a:bodyPr/>
          <a:lstStyle/>
          <a:p>
            <a:r>
              <a:rPr lang="en-IN" smtClean="0"/>
              <a:t>01 June, 2014</a:t>
            </a:r>
            <a:endParaRPr lang="en-IN"/>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normAutofit/>
          </a:bodyPr>
          <a:lstStyle/>
          <a:p>
            <a:r>
              <a:rPr lang="en-US" dirty="0" smtClean="0"/>
              <a:t>Human Resource Management</a:t>
            </a:r>
          </a:p>
        </p:txBody>
      </p:sp>
      <p:sp>
        <p:nvSpPr>
          <p:cNvPr id="2" name="Content Placeholder 1"/>
          <p:cNvSpPr>
            <a:spLocks noGrp="1"/>
          </p:cNvSpPr>
          <p:nvPr>
            <p:ph idx="1"/>
          </p:nvPr>
        </p:nvSpPr>
        <p:spPr/>
        <p:txBody>
          <a:bodyPr/>
          <a:lstStyle/>
          <a:p>
            <a:pPr>
              <a:spcBef>
                <a:spcPts val="600"/>
              </a:spcBef>
              <a:spcAft>
                <a:spcPts val="500"/>
              </a:spcAft>
            </a:pPr>
            <a:r>
              <a:rPr lang="en-US" dirty="0"/>
              <a:t>Hiring</a:t>
            </a:r>
          </a:p>
          <a:p>
            <a:pPr>
              <a:spcBef>
                <a:spcPts val="600"/>
              </a:spcBef>
              <a:spcAft>
                <a:spcPts val="500"/>
              </a:spcAft>
            </a:pPr>
            <a:r>
              <a:rPr lang="en-US" dirty="0"/>
              <a:t>Employee handbook</a:t>
            </a:r>
          </a:p>
          <a:p>
            <a:pPr>
              <a:spcBef>
                <a:spcPts val="600"/>
              </a:spcBef>
              <a:spcAft>
                <a:spcPts val="500"/>
              </a:spcAft>
            </a:pPr>
            <a:r>
              <a:rPr lang="en-US" dirty="0"/>
              <a:t>Promotion policies</a:t>
            </a:r>
          </a:p>
          <a:p>
            <a:pPr>
              <a:spcBef>
                <a:spcPts val="600"/>
              </a:spcBef>
              <a:spcAft>
                <a:spcPts val="500"/>
              </a:spcAft>
            </a:pPr>
            <a:r>
              <a:rPr lang="en-US" dirty="0"/>
              <a:t>Training</a:t>
            </a:r>
          </a:p>
          <a:p>
            <a:pPr>
              <a:spcBef>
                <a:spcPts val="600"/>
              </a:spcBef>
              <a:spcAft>
                <a:spcPts val="500"/>
              </a:spcAft>
            </a:pPr>
            <a:r>
              <a:rPr lang="en-US" dirty="0"/>
              <a:t>Scheduling and time reporting</a:t>
            </a:r>
          </a:p>
          <a:p>
            <a:pPr>
              <a:spcBef>
                <a:spcPts val="600"/>
              </a:spcBef>
              <a:spcAft>
                <a:spcPts val="500"/>
              </a:spcAft>
            </a:pPr>
            <a:r>
              <a:rPr lang="en-US" dirty="0"/>
              <a:t>Employee performance evaluations</a:t>
            </a:r>
          </a:p>
          <a:p>
            <a:pPr>
              <a:spcBef>
                <a:spcPts val="600"/>
              </a:spcBef>
              <a:spcAft>
                <a:spcPts val="500"/>
              </a:spcAft>
            </a:pPr>
            <a:r>
              <a:rPr lang="en-US" dirty="0"/>
              <a:t>Required vacations</a:t>
            </a:r>
          </a:p>
          <a:p>
            <a:pPr>
              <a:spcBef>
                <a:spcPts val="600"/>
              </a:spcBef>
              <a:spcAft>
                <a:spcPts val="500"/>
              </a:spcAft>
            </a:pPr>
            <a:r>
              <a:rPr lang="en-US" dirty="0"/>
              <a:t>Termination policies</a:t>
            </a:r>
          </a:p>
          <a:p>
            <a:pPr>
              <a:spcAft>
                <a:spcPts val="600"/>
              </a:spcAft>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33</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38387083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E4784C76-61B7-488B-A414-14B47DE6BFB8}" type="slidenum">
              <a:rPr lang="en-US"/>
              <a:pPr>
                <a:defRPr/>
              </a:pPr>
              <a:t>34</a:t>
            </a:fld>
            <a:endParaRPr lang="en-US"/>
          </a:p>
        </p:txBody>
      </p:sp>
      <p:sp>
        <p:nvSpPr>
          <p:cNvPr id="37892" name="Rectangle 6"/>
          <p:cNvSpPr>
            <a:spLocks noGrp="1" noChangeArrowheads="1"/>
          </p:cNvSpPr>
          <p:nvPr>
            <p:ph type="title"/>
          </p:nvPr>
        </p:nvSpPr>
        <p:spPr/>
        <p:txBody>
          <a:bodyPr/>
          <a:lstStyle/>
          <a:p>
            <a:pPr eaLnBrk="1" hangingPunct="1"/>
            <a:r>
              <a:rPr lang="en-US" smtClean="0"/>
              <a:t>Hiring </a:t>
            </a:r>
          </a:p>
        </p:txBody>
      </p:sp>
      <p:sp>
        <p:nvSpPr>
          <p:cNvPr id="37893" name="Rectangle 7"/>
          <p:cNvSpPr>
            <a:spLocks noGrp="1" noChangeArrowheads="1"/>
          </p:cNvSpPr>
          <p:nvPr>
            <p:ph type="body" idx="1"/>
          </p:nvPr>
        </p:nvSpPr>
        <p:spPr/>
        <p:txBody>
          <a:bodyPr/>
          <a:lstStyle/>
          <a:p>
            <a:pPr eaLnBrk="1" hangingPunct="1">
              <a:spcBef>
                <a:spcPct val="200000"/>
              </a:spcBef>
            </a:pPr>
            <a:r>
              <a:rPr lang="en-US" smtClean="0"/>
              <a:t>From information security perspective, hiring of employees is laden with potential security pitfalls</a:t>
            </a:r>
          </a:p>
          <a:p>
            <a:pPr eaLnBrk="1" hangingPunct="1">
              <a:spcBef>
                <a:spcPct val="200000"/>
              </a:spcBef>
            </a:pPr>
            <a:r>
              <a:rPr lang="en-US" smtClean="0"/>
              <a:t>CISO, in cooperation with CIO and relevant information security managers, should establish a dialogue with human resources personnel so that information security considerations become part of the hiring process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112151BF-CE24-483B-AB1C-DCC079721E87}" type="slidenum">
              <a:rPr lang="en-US"/>
              <a:pPr>
                <a:defRPr/>
              </a:pPr>
              <a:t>35</a:t>
            </a:fld>
            <a:endParaRPr lang="en-US"/>
          </a:p>
        </p:txBody>
      </p:sp>
      <p:sp>
        <p:nvSpPr>
          <p:cNvPr id="38916" name="Rectangle 8"/>
          <p:cNvSpPr>
            <a:spLocks noGrp="1" noChangeArrowheads="1"/>
          </p:cNvSpPr>
          <p:nvPr>
            <p:ph type="title"/>
          </p:nvPr>
        </p:nvSpPr>
        <p:spPr/>
        <p:txBody>
          <a:bodyPr/>
          <a:lstStyle/>
          <a:p>
            <a:pPr eaLnBrk="1" hangingPunct="1"/>
            <a:r>
              <a:rPr lang="en-US" smtClean="0"/>
              <a:t>Hiring Issues</a:t>
            </a:r>
          </a:p>
        </p:txBody>
      </p:sp>
      <p:sp>
        <p:nvSpPr>
          <p:cNvPr id="38917" name="Rectangle 9"/>
          <p:cNvSpPr>
            <a:spLocks noGrp="1" noChangeArrowheads="1"/>
          </p:cNvSpPr>
          <p:nvPr>
            <p:ph type="body" idx="1"/>
          </p:nvPr>
        </p:nvSpPr>
        <p:spPr/>
        <p:txBody>
          <a:bodyPr>
            <a:normAutofit lnSpcReduction="10000"/>
          </a:bodyPr>
          <a:lstStyle/>
          <a:p>
            <a:pPr eaLnBrk="1" hangingPunct="1">
              <a:spcBef>
                <a:spcPct val="60000"/>
              </a:spcBef>
            </a:pPr>
            <a:r>
              <a:rPr lang="en-US" sz="2400" u="sng" smtClean="0"/>
              <a:t>Job Descriptions</a:t>
            </a:r>
            <a:r>
              <a:rPr lang="en-US" sz="2400" smtClean="0"/>
              <a:t> - Organizations that provide complete job descriptions when advertising open positions should omit elements of the job description that describe access privileges</a:t>
            </a:r>
          </a:p>
          <a:p>
            <a:pPr eaLnBrk="1" hangingPunct="1">
              <a:spcBef>
                <a:spcPct val="60000"/>
              </a:spcBef>
            </a:pPr>
            <a:r>
              <a:rPr lang="en-US" sz="2400" u="sng" smtClean="0"/>
              <a:t>Interviews</a:t>
            </a:r>
            <a:r>
              <a:rPr lang="en-US" sz="2400" smtClean="0"/>
              <a:t> - Information security should advise HR to limit information provided to candidates on access rights of the position</a:t>
            </a:r>
          </a:p>
          <a:p>
            <a:pPr lvl="1" eaLnBrk="1" hangingPunct="1">
              <a:spcBef>
                <a:spcPct val="60000"/>
              </a:spcBef>
            </a:pPr>
            <a:r>
              <a:rPr lang="en-US" sz="2200" smtClean="0"/>
              <a:t>When an interview includes a site visit, tour should avoid secure and restricted sites </a:t>
            </a:r>
            <a:r>
              <a:rPr lang="en-US" sz="2200" smtClean="0">
                <a:sym typeface="Wingdings" pitchFamily="2" charset="2"/>
              </a:rPr>
              <a:t> v</a:t>
            </a:r>
            <a:r>
              <a:rPr lang="en-US" sz="2200" smtClean="0"/>
              <a:t>isitor could observe enough information about the operations or information security functions to represent a potential threat to the organization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D361BC14-ED86-430A-A0DD-07F79B499D60}" type="slidenum">
              <a:rPr lang="en-US"/>
              <a:pPr>
                <a:defRPr/>
              </a:pPr>
              <a:t>36</a:t>
            </a:fld>
            <a:endParaRPr lang="en-US"/>
          </a:p>
        </p:txBody>
      </p:sp>
      <p:sp>
        <p:nvSpPr>
          <p:cNvPr id="39940" name="Rectangle 4"/>
          <p:cNvSpPr>
            <a:spLocks noGrp="1" noChangeArrowheads="1"/>
          </p:cNvSpPr>
          <p:nvPr>
            <p:ph type="title"/>
          </p:nvPr>
        </p:nvSpPr>
        <p:spPr/>
        <p:txBody>
          <a:bodyPr/>
          <a:lstStyle/>
          <a:p>
            <a:pPr eaLnBrk="1" hangingPunct="1"/>
            <a:r>
              <a:rPr lang="en-US" smtClean="0"/>
              <a:t>Hiring Issues (Continued)</a:t>
            </a:r>
          </a:p>
        </p:txBody>
      </p:sp>
      <p:sp>
        <p:nvSpPr>
          <p:cNvPr id="39941" name="Rectangle 5"/>
          <p:cNvSpPr>
            <a:spLocks noGrp="1" noChangeArrowheads="1"/>
          </p:cNvSpPr>
          <p:nvPr>
            <p:ph type="body" idx="1"/>
          </p:nvPr>
        </p:nvSpPr>
        <p:spPr/>
        <p:txBody>
          <a:bodyPr>
            <a:normAutofit lnSpcReduction="10000"/>
          </a:bodyPr>
          <a:lstStyle/>
          <a:p>
            <a:pPr eaLnBrk="1" hangingPunct="1">
              <a:spcBef>
                <a:spcPct val="100000"/>
              </a:spcBef>
            </a:pPr>
            <a:r>
              <a:rPr lang="en-US" sz="2400" u="sng" smtClean="0"/>
              <a:t>New Hire Orientation</a:t>
            </a:r>
            <a:r>
              <a:rPr lang="en-US" sz="2400" smtClean="0"/>
              <a:t> - New employees should receive, as part of their orientation, an extensive information security briefing</a:t>
            </a:r>
          </a:p>
          <a:p>
            <a:pPr eaLnBrk="1" hangingPunct="1">
              <a:spcBef>
                <a:spcPct val="100000"/>
              </a:spcBef>
            </a:pPr>
            <a:r>
              <a:rPr lang="en-US" sz="2400" u="sng" smtClean="0"/>
              <a:t>On-the-Job Security Training</a:t>
            </a:r>
            <a:r>
              <a:rPr lang="en-US" sz="2400" smtClean="0"/>
              <a:t> - Organizations should conduct periodic security awareness and training activities to keep security at the forefront of employees’ minds and minimize employee mistakes </a:t>
            </a:r>
          </a:p>
          <a:p>
            <a:pPr eaLnBrk="1" hangingPunct="1">
              <a:spcBef>
                <a:spcPct val="100000"/>
              </a:spcBef>
            </a:pPr>
            <a:r>
              <a:rPr lang="en-US" sz="2400" u="sng" smtClean="0"/>
              <a:t>Security Checks</a:t>
            </a:r>
            <a:r>
              <a:rPr lang="en-US" sz="2400" smtClean="0"/>
              <a:t> - Background check should be conducted before organization extends an offer to any candidate, regardless of job level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47825306-B9AF-4AD7-BD11-B533A1C9B396}" type="slidenum">
              <a:rPr lang="en-US"/>
              <a:pPr>
                <a:defRPr/>
              </a:pPr>
              <a:t>37</a:t>
            </a:fld>
            <a:endParaRPr lang="en-US"/>
          </a:p>
        </p:txBody>
      </p:sp>
      <p:sp>
        <p:nvSpPr>
          <p:cNvPr id="40964" name="Rectangle 6"/>
          <p:cNvSpPr>
            <a:spLocks noGrp="1" noChangeArrowheads="1"/>
          </p:cNvSpPr>
          <p:nvPr>
            <p:ph type="title"/>
          </p:nvPr>
        </p:nvSpPr>
        <p:spPr/>
        <p:txBody>
          <a:bodyPr/>
          <a:lstStyle/>
          <a:p>
            <a:pPr eaLnBrk="1" hangingPunct="1"/>
            <a:r>
              <a:rPr lang="en-US" smtClean="0"/>
              <a:t>Common Background Checks</a:t>
            </a:r>
          </a:p>
        </p:txBody>
      </p:sp>
      <p:sp>
        <p:nvSpPr>
          <p:cNvPr id="40965" name="Rectangle 7"/>
          <p:cNvSpPr>
            <a:spLocks noGrp="1" noChangeArrowheads="1"/>
          </p:cNvSpPr>
          <p:nvPr>
            <p:ph type="body" idx="1"/>
          </p:nvPr>
        </p:nvSpPr>
        <p:spPr/>
        <p:txBody>
          <a:bodyPr/>
          <a:lstStyle/>
          <a:p>
            <a:pPr eaLnBrk="1" hangingPunct="1">
              <a:spcBef>
                <a:spcPct val="60000"/>
              </a:spcBef>
            </a:pPr>
            <a:r>
              <a:rPr lang="en-US" sz="2400" u="sng" smtClean="0"/>
              <a:t>Identity checks</a:t>
            </a:r>
            <a:r>
              <a:rPr lang="en-US" sz="2400" smtClean="0"/>
              <a:t>: Personal identity validation</a:t>
            </a:r>
          </a:p>
          <a:p>
            <a:pPr eaLnBrk="1" hangingPunct="1">
              <a:spcBef>
                <a:spcPct val="60000"/>
              </a:spcBef>
            </a:pPr>
            <a:r>
              <a:rPr lang="en-US" sz="2400" u="sng" smtClean="0"/>
              <a:t>Education and credential checks</a:t>
            </a:r>
            <a:r>
              <a:rPr lang="en-US" sz="2400" smtClean="0"/>
              <a:t>: Institutions attended, degrees and certifications earned, and certification status</a:t>
            </a:r>
          </a:p>
          <a:p>
            <a:pPr eaLnBrk="1" hangingPunct="1">
              <a:spcBef>
                <a:spcPct val="60000"/>
              </a:spcBef>
            </a:pPr>
            <a:r>
              <a:rPr lang="en-US" sz="2400" u="sng" smtClean="0"/>
              <a:t>Previous employment verification</a:t>
            </a:r>
            <a:r>
              <a:rPr lang="en-US" sz="2400" smtClean="0"/>
              <a:t>: Where candidates worked, why they left, what they did, and for how long</a:t>
            </a:r>
          </a:p>
          <a:p>
            <a:pPr eaLnBrk="1" hangingPunct="1">
              <a:spcBef>
                <a:spcPct val="60000"/>
              </a:spcBef>
            </a:pPr>
            <a:r>
              <a:rPr lang="en-US" sz="2400" u="sng" smtClean="0"/>
              <a:t>Reference checks</a:t>
            </a:r>
            <a:r>
              <a:rPr lang="en-US" sz="2400" smtClean="0"/>
              <a:t>: Validity of references and integrity of reference sources</a:t>
            </a:r>
          </a:p>
          <a:p>
            <a:pPr eaLnBrk="1" hangingPunct="1">
              <a:spcBef>
                <a:spcPct val="60000"/>
              </a:spcBef>
            </a:pPr>
            <a:r>
              <a:rPr lang="en-US" sz="2400" u="sng" smtClean="0"/>
              <a:t>Worker’s compensation history</a:t>
            </a:r>
            <a:r>
              <a:rPr lang="en-US" sz="2400" smtClean="0"/>
              <a:t>: Claims from worker’s compensation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9E320954-729B-4EFE-B509-BC10BB5B1407}" type="slidenum">
              <a:rPr lang="en-US"/>
              <a:pPr>
                <a:defRPr/>
              </a:pPr>
              <a:t>38</a:t>
            </a:fld>
            <a:endParaRPr lang="en-US"/>
          </a:p>
        </p:txBody>
      </p:sp>
      <p:sp>
        <p:nvSpPr>
          <p:cNvPr id="41988" name="Rectangle 2"/>
          <p:cNvSpPr>
            <a:spLocks noGrp="1" noChangeArrowheads="1"/>
          </p:cNvSpPr>
          <p:nvPr>
            <p:ph type="title"/>
          </p:nvPr>
        </p:nvSpPr>
        <p:spPr/>
        <p:txBody>
          <a:bodyPr>
            <a:normAutofit fontScale="90000"/>
          </a:bodyPr>
          <a:lstStyle/>
          <a:p>
            <a:pPr eaLnBrk="1" hangingPunct="1"/>
            <a:r>
              <a:rPr lang="en-US" smtClean="0"/>
              <a:t>Common Background Checks (Continued)</a:t>
            </a:r>
          </a:p>
        </p:txBody>
      </p:sp>
      <p:sp>
        <p:nvSpPr>
          <p:cNvPr id="41989" name="Rectangle 3"/>
          <p:cNvSpPr>
            <a:spLocks noGrp="1" noChangeArrowheads="1"/>
          </p:cNvSpPr>
          <p:nvPr>
            <p:ph type="body" idx="1"/>
          </p:nvPr>
        </p:nvSpPr>
        <p:spPr/>
        <p:txBody>
          <a:bodyPr>
            <a:normAutofit lnSpcReduction="10000"/>
          </a:bodyPr>
          <a:lstStyle/>
          <a:p>
            <a:pPr eaLnBrk="1" hangingPunct="1">
              <a:lnSpc>
                <a:spcPct val="90000"/>
              </a:lnSpc>
            </a:pPr>
            <a:r>
              <a:rPr lang="en-US" sz="2400" u="sng" smtClean="0"/>
              <a:t>Motor vehicle records</a:t>
            </a:r>
            <a:r>
              <a:rPr lang="en-US" sz="2400" smtClean="0"/>
              <a:t>: driving records, suspensions, and other items noted in the applicant’s public record</a:t>
            </a:r>
          </a:p>
          <a:p>
            <a:pPr eaLnBrk="1" hangingPunct="1">
              <a:lnSpc>
                <a:spcPct val="90000"/>
              </a:lnSpc>
            </a:pPr>
            <a:r>
              <a:rPr lang="en-US" sz="2400" u="sng" smtClean="0"/>
              <a:t>Drug history</a:t>
            </a:r>
            <a:r>
              <a:rPr lang="en-US" sz="2400" smtClean="0"/>
              <a:t>: drug screening and drug usage, past and present</a:t>
            </a:r>
          </a:p>
          <a:p>
            <a:pPr eaLnBrk="1" hangingPunct="1">
              <a:lnSpc>
                <a:spcPct val="90000"/>
              </a:lnSpc>
            </a:pPr>
            <a:r>
              <a:rPr lang="en-US" sz="2400" u="sng" smtClean="0"/>
              <a:t>Medical history</a:t>
            </a:r>
            <a:r>
              <a:rPr lang="en-US" sz="2400" smtClean="0"/>
              <a:t>: current and previous medical conditions, usually associated with physical capability to perform the work in the specified position</a:t>
            </a:r>
          </a:p>
          <a:p>
            <a:pPr eaLnBrk="1" hangingPunct="1">
              <a:lnSpc>
                <a:spcPct val="90000"/>
              </a:lnSpc>
            </a:pPr>
            <a:r>
              <a:rPr lang="en-US" sz="2400" u="sng" smtClean="0"/>
              <a:t>Credit history</a:t>
            </a:r>
            <a:r>
              <a:rPr lang="en-US" sz="2400" smtClean="0"/>
              <a:t>: credit problems, financial problems, and bankruptcy</a:t>
            </a:r>
          </a:p>
          <a:p>
            <a:pPr eaLnBrk="1" hangingPunct="1">
              <a:lnSpc>
                <a:spcPct val="90000"/>
              </a:lnSpc>
            </a:pPr>
            <a:r>
              <a:rPr lang="en-US" sz="2400" u="sng" smtClean="0"/>
              <a:t>Civil court history</a:t>
            </a:r>
            <a:r>
              <a:rPr lang="en-US" sz="2400" smtClean="0"/>
              <a:t>: involvement as the plaintiff or defendant in civil suits</a:t>
            </a:r>
          </a:p>
          <a:p>
            <a:pPr eaLnBrk="1" hangingPunct="1">
              <a:lnSpc>
                <a:spcPct val="90000"/>
              </a:lnSpc>
            </a:pPr>
            <a:r>
              <a:rPr lang="en-US" sz="2400" u="sng" smtClean="0"/>
              <a:t>Criminal court history</a:t>
            </a:r>
            <a:r>
              <a:rPr lang="en-US" sz="2400" smtClean="0"/>
              <a:t>: criminal background, arrests, convictions, and time served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50263F68-F37E-4D37-8D7B-8F34FFA97554}" type="slidenum">
              <a:rPr lang="en-US"/>
              <a:pPr>
                <a:defRPr/>
              </a:pPr>
              <a:t>39</a:t>
            </a:fld>
            <a:endParaRPr lang="en-US"/>
          </a:p>
        </p:txBody>
      </p:sp>
      <p:sp>
        <p:nvSpPr>
          <p:cNvPr id="43012" name="Rectangle 6"/>
          <p:cNvSpPr>
            <a:spLocks noGrp="1" noChangeArrowheads="1"/>
          </p:cNvSpPr>
          <p:nvPr>
            <p:ph type="title"/>
          </p:nvPr>
        </p:nvSpPr>
        <p:spPr/>
        <p:txBody>
          <a:bodyPr/>
          <a:lstStyle/>
          <a:p>
            <a:pPr eaLnBrk="1" hangingPunct="1"/>
            <a:r>
              <a:rPr lang="en-US" smtClean="0"/>
              <a:t>Contracts and Employment </a:t>
            </a:r>
          </a:p>
        </p:txBody>
      </p:sp>
      <p:sp>
        <p:nvSpPr>
          <p:cNvPr id="43013" name="Rectangle 7"/>
          <p:cNvSpPr>
            <a:spLocks noGrp="1" noChangeArrowheads="1"/>
          </p:cNvSpPr>
          <p:nvPr>
            <p:ph type="body" idx="1"/>
          </p:nvPr>
        </p:nvSpPr>
        <p:spPr/>
        <p:txBody>
          <a:bodyPr/>
          <a:lstStyle/>
          <a:p>
            <a:pPr eaLnBrk="1" hangingPunct="1">
              <a:spcBef>
                <a:spcPct val="200000"/>
              </a:spcBef>
            </a:pPr>
            <a:r>
              <a:rPr lang="en-US" smtClean="0"/>
              <a:t>Once a candidate has accepted a job offer, the employment contract becomes an important security instrument</a:t>
            </a:r>
          </a:p>
          <a:p>
            <a:pPr eaLnBrk="1" hangingPunct="1">
              <a:spcBef>
                <a:spcPct val="200000"/>
              </a:spcBef>
            </a:pPr>
            <a:r>
              <a:rPr lang="en-US" smtClean="0"/>
              <a:t>It is important to have these contracts and agreements in place at the time of the hire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title"/>
          </p:nvPr>
        </p:nvSpPr>
        <p:spPr>
          <a:xfrm>
            <a:off x="395536" y="476672"/>
            <a:ext cx="8229600" cy="1143000"/>
          </a:xfrm>
        </p:spPr>
        <p:txBody>
          <a:bodyPr/>
          <a:lstStyle/>
          <a:p>
            <a:r>
              <a:rPr lang="en-US" dirty="0" smtClean="0"/>
              <a:t>Introduction</a:t>
            </a:r>
          </a:p>
        </p:txBody>
      </p:sp>
      <p:sp>
        <p:nvSpPr>
          <p:cNvPr id="12291" name="Rectangle 7"/>
          <p:cNvSpPr>
            <a:spLocks noGrp="1" noChangeArrowheads="1"/>
          </p:cNvSpPr>
          <p:nvPr>
            <p:ph type="body" idx="1"/>
          </p:nvPr>
        </p:nvSpPr>
        <p:spPr>
          <a:xfrm>
            <a:off x="395536" y="1700808"/>
            <a:ext cx="8229600" cy="4389120"/>
          </a:xfrm>
        </p:spPr>
        <p:txBody>
          <a:bodyPr/>
          <a:lstStyle/>
          <a:p>
            <a:pPr algn="just"/>
            <a:r>
              <a:rPr lang="en-US" dirty="0" smtClean="0"/>
              <a:t>Creation of information security program begins with creation and/or review of an organization’s information security policies, standards, and practices</a:t>
            </a:r>
          </a:p>
          <a:p>
            <a:pPr algn="just"/>
            <a:r>
              <a:rPr lang="en-US" dirty="0" smtClean="0"/>
              <a:t>Then, selection or creation of information security architecture and the development and use of a detailed information security blueprint creates a plan for future success</a:t>
            </a:r>
          </a:p>
          <a:p>
            <a:pPr algn="just"/>
            <a:r>
              <a:rPr lang="en-US" dirty="0" smtClean="0"/>
              <a:t>Without policy, blueprints, and planning, an organization is unable to meet information security needs of various communities of interest</a:t>
            </a:r>
          </a:p>
        </p:txBody>
      </p:sp>
      <p:sp>
        <p:nvSpPr>
          <p:cNvPr id="12293" name="Slide Number Placeholder 5"/>
          <p:cNvSpPr>
            <a:spLocks noGrp="1"/>
          </p:cNvSpPr>
          <p:nvPr>
            <p:ph type="sldNum" sz="quarter" idx="11"/>
          </p:nvPr>
        </p:nvSpPr>
        <p:spPr>
          <a:xfrm>
            <a:off x="7452320" y="6237312"/>
            <a:ext cx="1152128" cy="365125"/>
          </a:xfrm>
        </p:spPr>
        <p:txBody>
          <a:bodyPr/>
          <a:lstStyle/>
          <a:p>
            <a:pPr>
              <a:defRPr/>
            </a:pPr>
            <a:r>
              <a:rPr lang="en-US" dirty="0" smtClean="0"/>
              <a:t>						 </a:t>
            </a:r>
            <a:fld id="{90130AF3-C810-4859-BC23-41E2FA6A0921}" type="slidenum">
              <a:rPr lang="en-US" smtClean="0"/>
              <a:pPr>
                <a:defRPr/>
              </a:pPr>
              <a:t>4</a:t>
            </a:fld>
            <a:endParaRPr lang="en-US" dirty="0" smtClean="0"/>
          </a:p>
        </p:txBody>
      </p:sp>
      <p:sp>
        <p:nvSpPr>
          <p:cNvPr id="6" name="Footer Placeholder 5"/>
          <p:cNvSpPr>
            <a:spLocks noGrp="1"/>
          </p:cNvSpPr>
          <p:nvPr>
            <p:ph type="ftr" sz="quarter" idx="11"/>
          </p:nvPr>
        </p:nvSpPr>
        <p:spPr/>
        <p:txBody>
          <a:bodyPr/>
          <a:lstStyle/>
          <a:p>
            <a:r>
              <a:rPr lang="en-IN" smtClean="0"/>
              <a:t>01 June, 2014</a:t>
            </a:r>
            <a:endParaRPr lang="en-IN"/>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Handbook / Manual</a:t>
            </a:r>
            <a:endParaRPr lang="en-IN" dirty="0"/>
          </a:p>
        </p:txBody>
      </p:sp>
      <p:sp>
        <p:nvSpPr>
          <p:cNvPr id="3" name="Content Placeholder 2"/>
          <p:cNvSpPr>
            <a:spLocks noGrp="1"/>
          </p:cNvSpPr>
          <p:nvPr>
            <p:ph idx="1"/>
          </p:nvPr>
        </p:nvSpPr>
        <p:spPr/>
        <p:txBody>
          <a:bodyPr/>
          <a:lstStyle/>
          <a:p>
            <a:pPr>
              <a:lnSpc>
                <a:spcPct val="90000"/>
              </a:lnSpc>
            </a:pPr>
            <a:r>
              <a:rPr lang="en-US" sz="2800" dirty="0" smtClean="0"/>
              <a:t>A permanent reference guide for employers and employees that contains information about a company, its goals and its current employment policies and procedures. </a:t>
            </a:r>
          </a:p>
          <a:p>
            <a:pPr>
              <a:lnSpc>
                <a:spcPct val="90000"/>
              </a:lnSpc>
            </a:pPr>
            <a:endParaRPr lang="en-US" sz="2800" b="1" dirty="0" smtClean="0"/>
          </a:p>
          <a:p>
            <a:endParaRPr lang="en-IN" dirty="0"/>
          </a:p>
        </p:txBody>
      </p:sp>
      <p:sp>
        <p:nvSpPr>
          <p:cNvPr id="4" name="Footer Placeholder 3"/>
          <p:cNvSpPr>
            <a:spLocks noGrp="1"/>
          </p:cNvSpPr>
          <p:nvPr>
            <p:ph type="ftr" sz="quarter" idx="11"/>
          </p:nvPr>
        </p:nvSpPr>
        <p:spPr/>
        <p:txBody>
          <a:bodyPr/>
          <a:lstStyle/>
          <a:p>
            <a:r>
              <a:rPr lang="en-IN" smtClean="0"/>
              <a:t>01 June,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40</a:t>
            </a:fld>
            <a:endParaRPr lang="en-IN"/>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p:txBody>
          <a:bodyPr>
            <a:normAutofit fontScale="90000"/>
          </a:bodyPr>
          <a:lstStyle/>
          <a:p>
            <a:r>
              <a:rPr lang="en-US" dirty="0" smtClean="0"/>
              <a:t>Security Education, Training, and Awareness Program (SETA)</a:t>
            </a:r>
          </a:p>
        </p:txBody>
      </p:sp>
      <p:sp>
        <p:nvSpPr>
          <p:cNvPr id="45059" name="Rectangle 5"/>
          <p:cNvSpPr>
            <a:spLocks noGrp="1" noChangeArrowheads="1"/>
          </p:cNvSpPr>
          <p:nvPr>
            <p:ph type="body" idx="1"/>
          </p:nvPr>
        </p:nvSpPr>
        <p:spPr/>
        <p:txBody>
          <a:bodyPr>
            <a:normAutofit lnSpcReduction="10000"/>
          </a:bodyPr>
          <a:lstStyle/>
          <a:p>
            <a:r>
              <a:rPr lang="en-US" dirty="0" smtClean="0"/>
              <a:t>As soon as general security policy exists, policies to implement security education, training, and awareness program should follow</a:t>
            </a:r>
          </a:p>
          <a:p>
            <a:r>
              <a:rPr lang="en-US" dirty="0" smtClean="0"/>
              <a:t>SETA is a control measure designed to reduce accidental security breaches</a:t>
            </a:r>
          </a:p>
          <a:p>
            <a:r>
              <a:rPr lang="en-US" dirty="0" smtClean="0"/>
              <a:t>Security education and training builds on the general knowledge the employees must possess to do their jobs, familiarizing them with the way to do their jobs securely</a:t>
            </a:r>
          </a:p>
          <a:p>
            <a:r>
              <a:rPr lang="en-US" dirty="0" smtClean="0"/>
              <a:t>The SETA program consists of: security education; security training; and security awareness</a:t>
            </a:r>
          </a:p>
        </p:txBody>
      </p:sp>
      <p:sp>
        <p:nvSpPr>
          <p:cNvPr id="6" name="Slide Number Placeholder 5"/>
          <p:cNvSpPr>
            <a:spLocks noGrp="1"/>
          </p:cNvSpPr>
          <p:nvPr>
            <p:ph type="sldNum" sz="quarter" idx="12"/>
          </p:nvPr>
        </p:nvSpPr>
        <p:spPr/>
        <p:txBody>
          <a:bodyPr/>
          <a:lstStyle/>
          <a:p>
            <a:fld id="{7A5D9C1E-3C09-4DC3-BE54-445F0753D174}" type="slidenum">
              <a:rPr lang="en-IN" smtClean="0"/>
              <a:pPr/>
              <a:t>41</a:t>
            </a:fld>
            <a:endParaRPr lang="en-IN"/>
          </a:p>
        </p:txBody>
      </p:sp>
      <p:sp>
        <p:nvSpPr>
          <p:cNvPr id="7" name="Footer Placeholder 6"/>
          <p:cNvSpPr>
            <a:spLocks noGrp="1"/>
          </p:cNvSpPr>
          <p:nvPr>
            <p:ph type="ftr" sz="quarter" idx="11"/>
          </p:nvPr>
        </p:nvSpPr>
        <p:spPr/>
        <p:txBody>
          <a:bodyPr/>
          <a:lstStyle/>
          <a:p>
            <a:r>
              <a:rPr lang="en-IN" smtClean="0"/>
              <a:t>01 June, 2014</a:t>
            </a:r>
            <a:endParaRPr lang="en-IN"/>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smtClean="0"/>
              <a:t>Security Education</a:t>
            </a:r>
          </a:p>
        </p:txBody>
      </p:sp>
      <p:sp>
        <p:nvSpPr>
          <p:cNvPr id="46083" name="Rectangle 5"/>
          <p:cNvSpPr>
            <a:spLocks noGrp="1" noChangeArrowheads="1"/>
          </p:cNvSpPr>
          <p:nvPr>
            <p:ph type="body" idx="1"/>
          </p:nvPr>
        </p:nvSpPr>
        <p:spPr/>
        <p:txBody>
          <a:bodyPr/>
          <a:lstStyle/>
          <a:p>
            <a:r>
              <a:rPr lang="en-US" smtClean="0"/>
              <a:t>Everyone in an organization needs to be trained and aware of information security; not every member needs formal degree or certificate in information security</a:t>
            </a:r>
          </a:p>
          <a:p>
            <a:r>
              <a:rPr lang="en-US" smtClean="0"/>
              <a:t>When formal education for individuals in security is needed, an employee can identify curriculum available from local institutions of higher learning or continuing education</a:t>
            </a:r>
          </a:p>
          <a:p>
            <a:r>
              <a:rPr lang="en-US" smtClean="0"/>
              <a:t>A number of universities have formal coursework in information security</a:t>
            </a:r>
          </a:p>
        </p:txBody>
      </p:sp>
      <p:sp>
        <p:nvSpPr>
          <p:cNvPr id="6" name="Slide Number Placeholder 5"/>
          <p:cNvSpPr>
            <a:spLocks noGrp="1"/>
          </p:cNvSpPr>
          <p:nvPr>
            <p:ph type="sldNum" sz="quarter" idx="12"/>
          </p:nvPr>
        </p:nvSpPr>
        <p:spPr/>
        <p:txBody>
          <a:bodyPr/>
          <a:lstStyle/>
          <a:p>
            <a:fld id="{7A5D9C1E-3C09-4DC3-BE54-445F0753D174}" type="slidenum">
              <a:rPr lang="en-IN" smtClean="0"/>
              <a:pPr/>
              <a:t>42</a:t>
            </a:fld>
            <a:endParaRPr lang="en-IN"/>
          </a:p>
        </p:txBody>
      </p:sp>
      <p:sp>
        <p:nvSpPr>
          <p:cNvPr id="7" name="Footer Placeholder 6"/>
          <p:cNvSpPr>
            <a:spLocks noGrp="1"/>
          </p:cNvSpPr>
          <p:nvPr>
            <p:ph type="ftr" sz="quarter" idx="11"/>
          </p:nvPr>
        </p:nvSpPr>
        <p:spPr/>
        <p:txBody>
          <a:bodyPr/>
          <a:lstStyle/>
          <a:p>
            <a:r>
              <a:rPr lang="en-IN" smtClean="0"/>
              <a:t>01 June, 2014</a:t>
            </a:r>
            <a:endParaRPr lang="en-IN"/>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smtClean="0"/>
              <a:t>Security Training</a:t>
            </a:r>
          </a:p>
        </p:txBody>
      </p:sp>
      <p:sp>
        <p:nvSpPr>
          <p:cNvPr id="47107" name="Rectangle 5"/>
          <p:cNvSpPr>
            <a:spLocks noGrp="1" noChangeArrowheads="1"/>
          </p:cNvSpPr>
          <p:nvPr>
            <p:ph type="body" idx="1"/>
          </p:nvPr>
        </p:nvSpPr>
        <p:spPr/>
        <p:txBody>
          <a:bodyPr/>
          <a:lstStyle/>
          <a:p>
            <a:r>
              <a:rPr lang="en-US" smtClean="0"/>
              <a:t>Involves providing members of organization with detailed information and hands-on instruction designed to prepare them to perform their duties securely</a:t>
            </a:r>
          </a:p>
          <a:p>
            <a:r>
              <a:rPr lang="en-US" smtClean="0"/>
              <a:t>Management of information security can develop customized in-house training or outsource the training program</a:t>
            </a:r>
          </a:p>
          <a:p>
            <a:r>
              <a:rPr lang="en-US" smtClean="0"/>
              <a:t>Alternatives to formal training include conferences and programs offered through professional organizations</a:t>
            </a:r>
          </a:p>
        </p:txBody>
      </p:sp>
      <p:sp>
        <p:nvSpPr>
          <p:cNvPr id="6" name="Slide Number Placeholder 5"/>
          <p:cNvSpPr>
            <a:spLocks noGrp="1"/>
          </p:cNvSpPr>
          <p:nvPr>
            <p:ph type="sldNum" sz="quarter" idx="12"/>
          </p:nvPr>
        </p:nvSpPr>
        <p:spPr/>
        <p:txBody>
          <a:bodyPr/>
          <a:lstStyle/>
          <a:p>
            <a:fld id="{7A5D9C1E-3C09-4DC3-BE54-445F0753D174}" type="slidenum">
              <a:rPr lang="en-IN" smtClean="0"/>
              <a:pPr/>
              <a:t>43</a:t>
            </a:fld>
            <a:endParaRPr lang="en-IN"/>
          </a:p>
        </p:txBody>
      </p:sp>
      <p:sp>
        <p:nvSpPr>
          <p:cNvPr id="7" name="Footer Placeholder 6"/>
          <p:cNvSpPr>
            <a:spLocks noGrp="1"/>
          </p:cNvSpPr>
          <p:nvPr>
            <p:ph type="ftr" sz="quarter" idx="11"/>
          </p:nvPr>
        </p:nvSpPr>
        <p:spPr/>
        <p:txBody>
          <a:bodyPr/>
          <a:lstStyle/>
          <a:p>
            <a:r>
              <a:rPr lang="en-IN" smtClean="0"/>
              <a:t>01 June, 2014</a:t>
            </a:r>
            <a:endParaRPr lang="en-IN"/>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r>
              <a:rPr lang="en-US" smtClean="0"/>
              <a:t>Security Awareness</a:t>
            </a:r>
          </a:p>
        </p:txBody>
      </p:sp>
      <p:sp>
        <p:nvSpPr>
          <p:cNvPr id="48131" name="Rectangle 5"/>
          <p:cNvSpPr>
            <a:spLocks noGrp="1" noChangeArrowheads="1"/>
          </p:cNvSpPr>
          <p:nvPr>
            <p:ph type="body" idx="1"/>
          </p:nvPr>
        </p:nvSpPr>
        <p:spPr/>
        <p:txBody>
          <a:bodyPr/>
          <a:lstStyle/>
          <a:p>
            <a:r>
              <a:rPr lang="en-US" dirty="0" smtClean="0"/>
              <a:t>One of least frequently implemented but most beneficial programs is the security awareness program</a:t>
            </a:r>
          </a:p>
          <a:p>
            <a:r>
              <a:rPr lang="en-US" dirty="0" smtClean="0"/>
              <a:t>Designed to keep information security at the forefront of users’ minds </a:t>
            </a:r>
          </a:p>
          <a:p>
            <a:r>
              <a:rPr lang="en-US" dirty="0" smtClean="0"/>
              <a:t>Need not be complicated or expensive</a:t>
            </a:r>
          </a:p>
          <a:p>
            <a:r>
              <a:rPr lang="en-US" dirty="0" smtClean="0"/>
              <a:t>If the program is not actively implemented, employees begin to “tune out” and risk of security incidents increases</a:t>
            </a:r>
          </a:p>
        </p:txBody>
      </p:sp>
      <p:sp>
        <p:nvSpPr>
          <p:cNvPr id="6" name="Slide Number Placeholder 5"/>
          <p:cNvSpPr>
            <a:spLocks noGrp="1"/>
          </p:cNvSpPr>
          <p:nvPr>
            <p:ph type="sldNum" sz="quarter" idx="12"/>
          </p:nvPr>
        </p:nvSpPr>
        <p:spPr/>
        <p:txBody>
          <a:bodyPr/>
          <a:lstStyle/>
          <a:p>
            <a:fld id="{7A5D9C1E-3C09-4DC3-BE54-445F0753D174}" type="slidenum">
              <a:rPr lang="en-IN" smtClean="0"/>
              <a:pPr/>
              <a:t>44</a:t>
            </a:fld>
            <a:endParaRPr lang="en-IN"/>
          </a:p>
        </p:txBody>
      </p:sp>
      <p:sp>
        <p:nvSpPr>
          <p:cNvPr id="7" name="Footer Placeholder 6"/>
          <p:cNvSpPr>
            <a:spLocks noGrp="1"/>
          </p:cNvSpPr>
          <p:nvPr>
            <p:ph type="ftr" sz="quarter" idx="11"/>
          </p:nvPr>
        </p:nvSpPr>
        <p:spPr/>
        <p:txBody>
          <a:bodyPr/>
          <a:lstStyle/>
          <a:p>
            <a:r>
              <a:rPr lang="en-IN" smtClean="0"/>
              <a:t>01 June, 2014</a:t>
            </a:r>
            <a:endParaRPr lang="en-IN"/>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EEBFD74E-7727-4C0F-A916-7BAEAFA9E8E3}" type="slidenum">
              <a:rPr lang="en-US"/>
              <a:pPr>
                <a:defRPr/>
              </a:pPr>
              <a:t>45</a:t>
            </a:fld>
            <a:endParaRPr lang="en-US"/>
          </a:p>
        </p:txBody>
      </p:sp>
      <p:sp>
        <p:nvSpPr>
          <p:cNvPr id="44036" name="Rectangle 6"/>
          <p:cNvSpPr>
            <a:spLocks noGrp="1" noChangeArrowheads="1"/>
          </p:cNvSpPr>
          <p:nvPr>
            <p:ph type="title"/>
          </p:nvPr>
        </p:nvSpPr>
        <p:spPr/>
        <p:txBody>
          <a:bodyPr>
            <a:normAutofit fontScale="90000"/>
          </a:bodyPr>
          <a:lstStyle/>
          <a:p>
            <a:pPr eaLnBrk="1" hangingPunct="1"/>
            <a:r>
              <a:rPr lang="en-US" smtClean="0"/>
              <a:t>Security as Part of Performance Evaluation</a:t>
            </a:r>
          </a:p>
        </p:txBody>
      </p:sp>
      <p:sp>
        <p:nvSpPr>
          <p:cNvPr id="44037" name="Rectangle 7"/>
          <p:cNvSpPr>
            <a:spLocks noGrp="1" noChangeArrowheads="1"/>
          </p:cNvSpPr>
          <p:nvPr>
            <p:ph type="body" idx="1"/>
          </p:nvPr>
        </p:nvSpPr>
        <p:spPr/>
        <p:txBody>
          <a:bodyPr/>
          <a:lstStyle/>
          <a:p>
            <a:pPr eaLnBrk="1" hangingPunct="1"/>
            <a:r>
              <a:rPr lang="en-US" dirty="0" smtClean="0"/>
              <a:t>To heighten information security awareness and change workplace behavior, organizations should incorporate information security components into employee performance evaluations</a:t>
            </a:r>
          </a:p>
          <a:p>
            <a:pPr eaLnBrk="1" hangingPunct="1"/>
            <a:r>
              <a:rPr lang="en-US" dirty="0" smtClean="0"/>
              <a:t>Employees pay close attention to job performance evaluations</a:t>
            </a:r>
          </a:p>
          <a:p>
            <a:pPr lvl="1" eaLnBrk="1" hangingPunct="1"/>
            <a:r>
              <a:rPr lang="en-US" dirty="0" smtClean="0"/>
              <a:t>Including information security tasks in them will motivate employees to take more care when performing their tasks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46673E37-1FA9-442B-ADB1-8E3A6DC8A3CE}" type="slidenum">
              <a:rPr lang="en-US"/>
              <a:pPr>
                <a:defRPr/>
              </a:pPr>
              <a:t>46</a:t>
            </a:fld>
            <a:endParaRPr lang="en-US"/>
          </a:p>
        </p:txBody>
      </p:sp>
      <p:sp>
        <p:nvSpPr>
          <p:cNvPr id="45060" name="Rectangle 8"/>
          <p:cNvSpPr>
            <a:spLocks noGrp="1" noChangeArrowheads="1"/>
          </p:cNvSpPr>
          <p:nvPr>
            <p:ph type="title"/>
          </p:nvPr>
        </p:nvSpPr>
        <p:spPr/>
        <p:txBody>
          <a:bodyPr/>
          <a:lstStyle/>
          <a:p>
            <a:pPr eaLnBrk="1" hangingPunct="1"/>
            <a:r>
              <a:rPr lang="en-US" smtClean="0"/>
              <a:t> Termination Issues</a:t>
            </a:r>
          </a:p>
        </p:txBody>
      </p:sp>
      <p:sp>
        <p:nvSpPr>
          <p:cNvPr id="45061" name="Rectangle 9"/>
          <p:cNvSpPr>
            <a:spLocks noGrp="1" noChangeArrowheads="1"/>
          </p:cNvSpPr>
          <p:nvPr>
            <p:ph type="body" idx="1"/>
          </p:nvPr>
        </p:nvSpPr>
        <p:spPr/>
        <p:txBody>
          <a:bodyPr>
            <a:normAutofit lnSpcReduction="10000"/>
          </a:bodyPr>
          <a:lstStyle/>
          <a:p>
            <a:pPr eaLnBrk="1" hangingPunct="1">
              <a:spcBef>
                <a:spcPct val="70000"/>
              </a:spcBef>
            </a:pPr>
            <a:r>
              <a:rPr lang="en-US" sz="2600" smtClean="0"/>
              <a:t>When an employee leaves an organization, the following tasks must be performed:</a:t>
            </a:r>
          </a:p>
          <a:p>
            <a:pPr lvl="1" eaLnBrk="1" hangingPunct="1">
              <a:spcBef>
                <a:spcPct val="70000"/>
              </a:spcBef>
            </a:pPr>
            <a:r>
              <a:rPr lang="en-US" sz="2400" smtClean="0"/>
              <a:t>Access to organization’s systems must be disabled</a:t>
            </a:r>
          </a:p>
          <a:p>
            <a:pPr lvl="1" eaLnBrk="1" hangingPunct="1">
              <a:spcBef>
                <a:spcPct val="70000"/>
              </a:spcBef>
            </a:pPr>
            <a:r>
              <a:rPr lang="en-US" sz="2400" smtClean="0"/>
              <a:t>Former employee must return all removable media</a:t>
            </a:r>
          </a:p>
          <a:p>
            <a:pPr lvl="1" eaLnBrk="1" hangingPunct="1">
              <a:spcBef>
                <a:spcPct val="70000"/>
              </a:spcBef>
            </a:pPr>
            <a:r>
              <a:rPr lang="en-US" sz="2400" smtClean="0"/>
              <a:t>Former employee’s hard drives must be secured</a:t>
            </a:r>
          </a:p>
          <a:p>
            <a:pPr lvl="1" eaLnBrk="1" hangingPunct="1">
              <a:spcBef>
                <a:spcPct val="70000"/>
              </a:spcBef>
            </a:pPr>
            <a:r>
              <a:rPr lang="en-US" sz="2400" smtClean="0"/>
              <a:t>File cabinet locks must be changed</a:t>
            </a:r>
          </a:p>
          <a:p>
            <a:pPr lvl="1" eaLnBrk="1" hangingPunct="1">
              <a:spcBef>
                <a:spcPct val="70000"/>
              </a:spcBef>
            </a:pPr>
            <a:r>
              <a:rPr lang="en-US" sz="2400" smtClean="0"/>
              <a:t>Office door locks must be changed</a:t>
            </a:r>
          </a:p>
          <a:p>
            <a:pPr lvl="1" eaLnBrk="1" hangingPunct="1">
              <a:spcBef>
                <a:spcPct val="70000"/>
              </a:spcBef>
            </a:pPr>
            <a:r>
              <a:rPr lang="en-US" sz="2400" smtClean="0"/>
              <a:t>Former employee’s keycard access must be revoked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B13741D5-9058-4A4B-A34D-B6AF219AD607}" type="slidenum">
              <a:rPr lang="en-US"/>
              <a:pPr>
                <a:defRPr/>
              </a:pPr>
              <a:t>47</a:t>
            </a:fld>
            <a:endParaRPr lang="en-US"/>
          </a:p>
        </p:txBody>
      </p:sp>
      <p:sp>
        <p:nvSpPr>
          <p:cNvPr id="46084" name="Rectangle 2"/>
          <p:cNvSpPr>
            <a:spLocks noGrp="1" noChangeArrowheads="1"/>
          </p:cNvSpPr>
          <p:nvPr>
            <p:ph type="title"/>
          </p:nvPr>
        </p:nvSpPr>
        <p:spPr/>
        <p:txBody>
          <a:bodyPr/>
          <a:lstStyle/>
          <a:p>
            <a:pPr eaLnBrk="1" hangingPunct="1"/>
            <a:r>
              <a:rPr lang="en-US" smtClean="0"/>
              <a:t> Termination Issues (Continued)</a:t>
            </a:r>
          </a:p>
        </p:txBody>
      </p:sp>
      <p:sp>
        <p:nvSpPr>
          <p:cNvPr id="46085" name="Rectangle 3"/>
          <p:cNvSpPr>
            <a:spLocks noGrp="1" noChangeArrowheads="1"/>
          </p:cNvSpPr>
          <p:nvPr>
            <p:ph type="body" idx="1"/>
          </p:nvPr>
        </p:nvSpPr>
        <p:spPr/>
        <p:txBody>
          <a:bodyPr>
            <a:normAutofit lnSpcReduction="10000"/>
          </a:bodyPr>
          <a:lstStyle/>
          <a:p>
            <a:pPr lvl="1" eaLnBrk="1" hangingPunct="1">
              <a:spcBef>
                <a:spcPct val="30000"/>
              </a:spcBef>
            </a:pPr>
            <a:r>
              <a:rPr lang="en-US" sz="2400" smtClean="0"/>
              <a:t>Former employee’s personal effects must be removed from the premises</a:t>
            </a:r>
          </a:p>
          <a:p>
            <a:pPr lvl="1" eaLnBrk="1" hangingPunct="1">
              <a:spcBef>
                <a:spcPct val="30000"/>
              </a:spcBef>
            </a:pPr>
            <a:r>
              <a:rPr lang="en-US" sz="2400" smtClean="0"/>
              <a:t>Former employee should be escorted from the premises, once keys, keycards, and other business property have been turned over</a:t>
            </a:r>
          </a:p>
          <a:p>
            <a:pPr lvl="1" eaLnBrk="1" hangingPunct="1">
              <a:spcBef>
                <a:spcPct val="30000"/>
              </a:spcBef>
            </a:pPr>
            <a:r>
              <a:rPr lang="en-US" sz="2400" smtClean="0"/>
              <a:t>Exit interview to remind employee of any contractual obligations, such as nondisclosure agreements, and to obtain feedback on the employee’s tenure in the organization</a:t>
            </a:r>
          </a:p>
          <a:p>
            <a:pPr lvl="1" eaLnBrk="1" hangingPunct="1">
              <a:spcBef>
                <a:spcPct val="30000"/>
              </a:spcBef>
            </a:pPr>
            <a:r>
              <a:rPr lang="en-US" sz="2400" smtClean="0"/>
              <a:t>Two methods for handling employee outprocessing, depending on the employee’s reasons for leaving, are hostile and friendly departures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59F3A023-8864-4463-B43D-F7E80E3EEC64}" type="slidenum">
              <a:rPr lang="en-US"/>
              <a:pPr>
                <a:defRPr/>
              </a:pPr>
              <a:t>48</a:t>
            </a:fld>
            <a:endParaRPr lang="en-US"/>
          </a:p>
        </p:txBody>
      </p:sp>
      <p:sp>
        <p:nvSpPr>
          <p:cNvPr id="47108" name="Rectangle 6"/>
          <p:cNvSpPr>
            <a:spLocks noGrp="1" noChangeArrowheads="1"/>
          </p:cNvSpPr>
          <p:nvPr>
            <p:ph type="title"/>
          </p:nvPr>
        </p:nvSpPr>
        <p:spPr/>
        <p:txBody>
          <a:bodyPr/>
          <a:lstStyle/>
          <a:p>
            <a:pPr eaLnBrk="1" hangingPunct="1"/>
            <a:r>
              <a:rPr lang="en-US" smtClean="0"/>
              <a:t>Hostile Departure</a:t>
            </a:r>
          </a:p>
        </p:txBody>
      </p:sp>
      <p:sp>
        <p:nvSpPr>
          <p:cNvPr id="47109" name="Rectangle 7"/>
          <p:cNvSpPr>
            <a:spLocks noGrp="1" noChangeArrowheads="1"/>
          </p:cNvSpPr>
          <p:nvPr>
            <p:ph type="body" idx="1"/>
          </p:nvPr>
        </p:nvSpPr>
        <p:spPr/>
        <p:txBody>
          <a:bodyPr>
            <a:normAutofit lnSpcReduction="10000"/>
          </a:bodyPr>
          <a:lstStyle/>
          <a:p>
            <a:pPr eaLnBrk="1" hangingPunct="1">
              <a:lnSpc>
                <a:spcPct val="90000"/>
              </a:lnSpc>
            </a:pPr>
            <a:r>
              <a:rPr lang="en-US" sz="2400" smtClean="0"/>
              <a:t>Security cuts off all logical and keycard access before employee is terminated</a:t>
            </a:r>
          </a:p>
          <a:p>
            <a:pPr eaLnBrk="1" hangingPunct="1">
              <a:lnSpc>
                <a:spcPct val="90000"/>
              </a:lnSpc>
            </a:pPr>
            <a:r>
              <a:rPr lang="en-US" sz="2400" smtClean="0"/>
              <a:t>Employee reports for work and is escorted into supervisor’s office to receive bad news</a:t>
            </a:r>
          </a:p>
          <a:p>
            <a:pPr eaLnBrk="1" hangingPunct="1">
              <a:lnSpc>
                <a:spcPct val="90000"/>
              </a:lnSpc>
            </a:pPr>
            <a:r>
              <a:rPr lang="en-US" sz="2400" smtClean="0"/>
              <a:t>Individual is then escorted from the workplace and informed that his or her personal property will be forwarded, or is escorted to his or her office, cubicle, or personal area to collect personal effects under supervision</a:t>
            </a:r>
          </a:p>
          <a:p>
            <a:pPr eaLnBrk="1" hangingPunct="1">
              <a:lnSpc>
                <a:spcPct val="90000"/>
              </a:lnSpc>
            </a:pPr>
            <a:r>
              <a:rPr lang="en-US" sz="2400" smtClean="0"/>
              <a:t>Once personal property has been gathered, the employee is asked to surrender all keys, keycards, and other organizational identification and access devices, PDAs, pagers, cell phones, and all remaining company property, and is then escorted from the building</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55CBD2FA-6A1F-43F5-A943-E6094254FE84}" type="slidenum">
              <a:rPr lang="en-US"/>
              <a:pPr>
                <a:defRPr/>
              </a:pPr>
              <a:t>49</a:t>
            </a:fld>
            <a:endParaRPr lang="en-US"/>
          </a:p>
        </p:txBody>
      </p:sp>
      <p:sp>
        <p:nvSpPr>
          <p:cNvPr id="48132" name="Rectangle 6"/>
          <p:cNvSpPr>
            <a:spLocks noGrp="1" noChangeArrowheads="1"/>
          </p:cNvSpPr>
          <p:nvPr>
            <p:ph type="title"/>
          </p:nvPr>
        </p:nvSpPr>
        <p:spPr/>
        <p:txBody>
          <a:bodyPr/>
          <a:lstStyle/>
          <a:p>
            <a:pPr eaLnBrk="1" hangingPunct="1"/>
            <a:r>
              <a:rPr lang="en-US" smtClean="0"/>
              <a:t>Friendly Departure</a:t>
            </a:r>
          </a:p>
        </p:txBody>
      </p:sp>
      <p:sp>
        <p:nvSpPr>
          <p:cNvPr id="48133" name="Rectangle 7"/>
          <p:cNvSpPr>
            <a:spLocks noGrp="1" noChangeArrowheads="1"/>
          </p:cNvSpPr>
          <p:nvPr>
            <p:ph type="body" idx="1"/>
          </p:nvPr>
        </p:nvSpPr>
        <p:spPr/>
        <p:txBody>
          <a:bodyPr>
            <a:normAutofit fontScale="92500" lnSpcReduction="10000"/>
          </a:bodyPr>
          <a:lstStyle/>
          <a:p>
            <a:pPr eaLnBrk="1" hangingPunct="1">
              <a:spcBef>
                <a:spcPct val="100000"/>
              </a:spcBef>
            </a:pPr>
            <a:r>
              <a:rPr lang="en-US" sz="2400" smtClean="0"/>
              <a:t>Employee may have tendered notice well in advance of actual departure date which can make it much more difficult for security to maintain positive control over employee’s access and information usage</a:t>
            </a:r>
          </a:p>
          <a:p>
            <a:pPr eaLnBrk="1" hangingPunct="1">
              <a:spcBef>
                <a:spcPct val="100000"/>
              </a:spcBef>
            </a:pPr>
            <a:r>
              <a:rPr lang="en-US" sz="2400" smtClean="0"/>
              <a:t>Employee accounts are usually allowed to continue with a new expiration date</a:t>
            </a:r>
          </a:p>
          <a:p>
            <a:pPr eaLnBrk="1" hangingPunct="1">
              <a:spcBef>
                <a:spcPct val="100000"/>
              </a:spcBef>
            </a:pPr>
            <a:r>
              <a:rPr lang="en-US" sz="2400" smtClean="0"/>
              <a:t>Employee can come and go at will, usually collects any belongings and leaves without escort</a:t>
            </a:r>
          </a:p>
          <a:p>
            <a:pPr eaLnBrk="1" hangingPunct="1">
              <a:spcBef>
                <a:spcPct val="100000"/>
              </a:spcBef>
            </a:pPr>
            <a:r>
              <a:rPr lang="en-US" sz="2400" smtClean="0"/>
              <a:t>Employee is asked to drop off all organizational property before departing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title"/>
          </p:nvPr>
        </p:nvSpPr>
        <p:spPr/>
        <p:txBody>
          <a:bodyPr>
            <a:noAutofit/>
          </a:bodyPr>
          <a:lstStyle/>
          <a:p>
            <a:r>
              <a:rPr lang="en-US" sz="4000" dirty="0" smtClean="0"/>
              <a:t>Information Security Policy, Standards, </a:t>
            </a:r>
            <a:br>
              <a:rPr lang="en-US" sz="4000" dirty="0" smtClean="0"/>
            </a:br>
            <a:r>
              <a:rPr lang="en-US" sz="4000" dirty="0" smtClean="0"/>
              <a:t>and Practices</a:t>
            </a:r>
          </a:p>
        </p:txBody>
      </p:sp>
      <p:sp>
        <p:nvSpPr>
          <p:cNvPr id="15363" name="Rectangle 7"/>
          <p:cNvSpPr>
            <a:spLocks noGrp="1" noChangeArrowheads="1"/>
          </p:cNvSpPr>
          <p:nvPr>
            <p:ph type="body" idx="1"/>
          </p:nvPr>
        </p:nvSpPr>
        <p:spPr/>
        <p:txBody>
          <a:bodyPr/>
          <a:lstStyle/>
          <a:p>
            <a:r>
              <a:rPr lang="en-US" dirty="0" smtClean="0"/>
              <a:t>Communities of interest must consider policies as the basis for all information security efforts</a:t>
            </a:r>
          </a:p>
          <a:p>
            <a:r>
              <a:rPr lang="en-US" dirty="0" smtClean="0"/>
              <a:t>Policies direct how issues should be addressed and technologies used</a:t>
            </a:r>
          </a:p>
          <a:p>
            <a:r>
              <a:rPr lang="en-US" dirty="0" smtClean="0"/>
              <a:t>Policies should never contradict law</a:t>
            </a:r>
          </a:p>
          <a:p>
            <a:r>
              <a:rPr lang="en-US" dirty="0" smtClean="0"/>
              <a:t>Policies should be disseminated within the organization  </a:t>
            </a:r>
          </a:p>
        </p:txBody>
      </p:sp>
      <p:sp>
        <p:nvSpPr>
          <p:cNvPr id="6" name="Slide Number Placeholder 5"/>
          <p:cNvSpPr>
            <a:spLocks noGrp="1"/>
          </p:cNvSpPr>
          <p:nvPr>
            <p:ph type="sldNum" sz="quarter" idx="12"/>
          </p:nvPr>
        </p:nvSpPr>
        <p:spPr/>
        <p:txBody>
          <a:bodyPr/>
          <a:lstStyle/>
          <a:p>
            <a:fld id="{7A5D9C1E-3C09-4DC3-BE54-445F0753D174}" type="slidenum">
              <a:rPr lang="en-IN" smtClean="0"/>
              <a:pPr/>
              <a:t>5</a:t>
            </a:fld>
            <a:endParaRPr lang="en-IN"/>
          </a:p>
        </p:txBody>
      </p:sp>
      <p:sp>
        <p:nvSpPr>
          <p:cNvPr id="7" name="Footer Placeholder 6"/>
          <p:cNvSpPr>
            <a:spLocks noGrp="1"/>
          </p:cNvSpPr>
          <p:nvPr>
            <p:ph type="ftr" sz="quarter" idx="11"/>
          </p:nvPr>
        </p:nvSpPr>
        <p:spPr/>
        <p:txBody>
          <a:bodyPr/>
          <a:lstStyle/>
          <a:p>
            <a:r>
              <a:rPr lang="en-IN" smtClean="0"/>
              <a:t>01 June, 2014</a:t>
            </a:r>
            <a:endParaRPr lang="en-IN"/>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036B3447-C7EB-4D5F-A325-0FDCE1AF14AB}" type="slidenum">
              <a:rPr lang="en-US"/>
              <a:pPr>
                <a:defRPr/>
              </a:pPr>
              <a:t>50</a:t>
            </a:fld>
            <a:endParaRPr lang="en-US"/>
          </a:p>
        </p:txBody>
      </p:sp>
      <p:sp>
        <p:nvSpPr>
          <p:cNvPr id="49156" name="Rectangle 6"/>
          <p:cNvSpPr>
            <a:spLocks noGrp="1" noChangeArrowheads="1"/>
          </p:cNvSpPr>
          <p:nvPr>
            <p:ph type="title"/>
          </p:nvPr>
        </p:nvSpPr>
        <p:spPr/>
        <p:txBody>
          <a:bodyPr/>
          <a:lstStyle/>
          <a:p>
            <a:pPr eaLnBrk="1" hangingPunct="1"/>
            <a:r>
              <a:rPr lang="en-US" smtClean="0"/>
              <a:t>Termination Issues Concluded</a:t>
            </a:r>
          </a:p>
        </p:txBody>
      </p:sp>
      <p:sp>
        <p:nvSpPr>
          <p:cNvPr id="49157" name="Rectangle 7"/>
          <p:cNvSpPr>
            <a:spLocks noGrp="1" noChangeArrowheads="1"/>
          </p:cNvSpPr>
          <p:nvPr>
            <p:ph type="body" idx="1"/>
          </p:nvPr>
        </p:nvSpPr>
        <p:spPr/>
        <p:txBody>
          <a:bodyPr>
            <a:normAutofit lnSpcReduction="10000"/>
          </a:bodyPr>
          <a:lstStyle/>
          <a:p>
            <a:pPr eaLnBrk="1" hangingPunct="1">
              <a:spcBef>
                <a:spcPct val="40000"/>
              </a:spcBef>
            </a:pPr>
            <a:r>
              <a:rPr lang="en-US" sz="2400" smtClean="0"/>
              <a:t>In either circumstance, offices and information used by departing employees must be inventoried, their files stored or destroyed, and all property returned to organizational stores</a:t>
            </a:r>
          </a:p>
          <a:p>
            <a:pPr eaLnBrk="1" hangingPunct="1">
              <a:spcBef>
                <a:spcPct val="40000"/>
              </a:spcBef>
            </a:pPr>
            <a:r>
              <a:rPr lang="en-US" sz="2400" smtClean="0"/>
              <a:t>Possible that departing employees have collected and taken home information or assets that could be valuable in their future jobs</a:t>
            </a:r>
          </a:p>
          <a:p>
            <a:pPr eaLnBrk="1" hangingPunct="1">
              <a:spcBef>
                <a:spcPct val="40000"/>
              </a:spcBef>
            </a:pPr>
            <a:r>
              <a:rPr lang="en-US" sz="2400" smtClean="0"/>
              <a:t>Only by scrutinizing system logs during transition period and after employee has departed, and sorting out authorized actions from system misuse or information theft, can the organization determine whether a breach of policy or a loss of information has occurred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AF70796C-1E54-413F-A313-16E02C62FED8}" type="slidenum">
              <a:rPr lang="en-US"/>
              <a:pPr>
                <a:defRPr/>
              </a:pPr>
              <a:t>51</a:t>
            </a:fld>
            <a:endParaRPr lang="en-US"/>
          </a:p>
        </p:txBody>
      </p:sp>
      <p:sp>
        <p:nvSpPr>
          <p:cNvPr id="50180" name="Rectangle 6"/>
          <p:cNvSpPr>
            <a:spLocks noGrp="1" noChangeArrowheads="1"/>
          </p:cNvSpPr>
          <p:nvPr>
            <p:ph type="title"/>
          </p:nvPr>
        </p:nvSpPr>
        <p:spPr/>
        <p:txBody>
          <a:bodyPr/>
          <a:lstStyle/>
          <a:p>
            <a:pPr eaLnBrk="1" hangingPunct="1"/>
            <a:r>
              <a:rPr lang="en-US" smtClean="0"/>
              <a:t>Personnel Security Practices</a:t>
            </a:r>
          </a:p>
        </p:txBody>
      </p:sp>
      <p:sp>
        <p:nvSpPr>
          <p:cNvPr id="50181" name="Rectangle 7"/>
          <p:cNvSpPr>
            <a:spLocks noGrp="1" noChangeArrowheads="1"/>
          </p:cNvSpPr>
          <p:nvPr>
            <p:ph type="body" idx="1"/>
          </p:nvPr>
        </p:nvSpPr>
        <p:spPr/>
        <p:txBody>
          <a:bodyPr/>
          <a:lstStyle/>
          <a:p>
            <a:pPr eaLnBrk="1" hangingPunct="1">
              <a:spcBef>
                <a:spcPct val="80000"/>
              </a:spcBef>
            </a:pPr>
            <a:r>
              <a:rPr lang="en-US" smtClean="0"/>
              <a:t>There are various ways of monitoring and controlling employees to minimize their opportunities to misuse information</a:t>
            </a:r>
          </a:p>
          <a:p>
            <a:pPr lvl="1" eaLnBrk="1" hangingPunct="1">
              <a:spcBef>
                <a:spcPct val="80000"/>
              </a:spcBef>
            </a:pPr>
            <a:r>
              <a:rPr lang="en-US" smtClean="0"/>
              <a:t>Separation of duties is used to make it difficult for an individual to violate information security and breach the confidentiality, integrity, or availability of information</a:t>
            </a:r>
          </a:p>
          <a:p>
            <a:pPr lvl="1" eaLnBrk="1" hangingPunct="1">
              <a:spcBef>
                <a:spcPct val="80000"/>
              </a:spcBef>
            </a:pPr>
            <a:r>
              <a:rPr lang="en-US" smtClean="0"/>
              <a:t>Two-man control requires that two individuals review and approve each other’s work before the task is considered complete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F24D9606-CF90-458F-9136-0CB384D7F33A}" type="slidenum">
              <a:rPr lang="en-US"/>
              <a:pPr>
                <a:defRPr/>
              </a:pPr>
              <a:t>52</a:t>
            </a:fld>
            <a:endParaRPr lang="en-US"/>
          </a:p>
        </p:txBody>
      </p:sp>
      <p:sp>
        <p:nvSpPr>
          <p:cNvPr id="51204" name="Rectangle 5"/>
          <p:cNvSpPr>
            <a:spLocks noGrp="1" noChangeArrowheads="1"/>
          </p:cNvSpPr>
          <p:nvPr>
            <p:ph type="title"/>
          </p:nvPr>
        </p:nvSpPr>
        <p:spPr>
          <a:xfrm>
            <a:off x="539552" y="260648"/>
            <a:ext cx="8229600" cy="1143000"/>
          </a:xfrm>
        </p:spPr>
        <p:txBody>
          <a:bodyPr>
            <a:normAutofit fontScale="90000"/>
          </a:bodyPr>
          <a:lstStyle/>
          <a:p>
            <a:pPr eaLnBrk="1" hangingPunct="1"/>
            <a:r>
              <a:rPr lang="en-US" dirty="0" smtClean="0"/>
              <a:t/>
            </a:r>
            <a:br>
              <a:rPr lang="en-US" dirty="0" smtClean="0"/>
            </a:br>
            <a:r>
              <a:rPr lang="en-US" dirty="0" smtClean="0"/>
              <a:t>Personnel Security Controls</a:t>
            </a:r>
          </a:p>
        </p:txBody>
      </p:sp>
      <p:pic>
        <p:nvPicPr>
          <p:cNvPr id="51205" name="Picture 7"/>
          <p:cNvPicPr>
            <a:picLocks noGrp="1" noChangeAspect="1" noChangeArrowheads="1"/>
          </p:cNvPicPr>
          <p:nvPr>
            <p:ph idx="1"/>
          </p:nvPr>
        </p:nvPicPr>
        <p:blipFill>
          <a:blip r:embed="rId2" cstate="print"/>
          <a:srcRect/>
          <a:stretch>
            <a:fillRect/>
          </a:stretch>
        </p:blipFill>
        <p:spPr>
          <a:xfrm>
            <a:off x="457200" y="1447800"/>
            <a:ext cx="8153400" cy="4800600"/>
          </a:xfr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B3108802-BF87-4515-BEA2-5D74C06D523D}" type="slidenum">
              <a:rPr lang="en-US"/>
              <a:pPr>
                <a:defRPr/>
              </a:pPr>
              <a:t>53</a:t>
            </a:fld>
            <a:endParaRPr lang="en-US"/>
          </a:p>
        </p:txBody>
      </p:sp>
      <p:sp>
        <p:nvSpPr>
          <p:cNvPr id="52228" name="Rectangle 6"/>
          <p:cNvSpPr>
            <a:spLocks noGrp="1" noChangeArrowheads="1"/>
          </p:cNvSpPr>
          <p:nvPr>
            <p:ph type="title"/>
          </p:nvPr>
        </p:nvSpPr>
        <p:spPr/>
        <p:txBody>
          <a:bodyPr>
            <a:normAutofit fontScale="90000"/>
          </a:bodyPr>
          <a:lstStyle/>
          <a:p>
            <a:pPr eaLnBrk="1" hangingPunct="1"/>
            <a:r>
              <a:rPr lang="en-US" smtClean="0"/>
              <a:t>Personnel Security Practices (Continued)</a:t>
            </a:r>
          </a:p>
        </p:txBody>
      </p:sp>
      <p:sp>
        <p:nvSpPr>
          <p:cNvPr id="52229" name="Rectangle 7"/>
          <p:cNvSpPr>
            <a:spLocks noGrp="1" noChangeArrowheads="1"/>
          </p:cNvSpPr>
          <p:nvPr>
            <p:ph type="body" idx="1"/>
          </p:nvPr>
        </p:nvSpPr>
        <p:spPr/>
        <p:txBody>
          <a:bodyPr/>
          <a:lstStyle/>
          <a:p>
            <a:pPr eaLnBrk="1" hangingPunct="1">
              <a:lnSpc>
                <a:spcPct val="90000"/>
              </a:lnSpc>
            </a:pPr>
            <a:r>
              <a:rPr lang="en-US" sz="2400" smtClean="0"/>
              <a:t>Job rotation</a:t>
            </a:r>
          </a:p>
          <a:p>
            <a:pPr lvl="1" eaLnBrk="1" hangingPunct="1">
              <a:lnSpc>
                <a:spcPct val="90000"/>
              </a:lnSpc>
            </a:pPr>
            <a:r>
              <a:rPr lang="en-US" sz="2200" smtClean="0"/>
              <a:t>Another control used to prevent personnel from misusing information assets</a:t>
            </a:r>
          </a:p>
          <a:p>
            <a:pPr lvl="1" eaLnBrk="1" hangingPunct="1">
              <a:lnSpc>
                <a:spcPct val="90000"/>
              </a:lnSpc>
            </a:pPr>
            <a:r>
              <a:rPr lang="en-US" sz="2200" smtClean="0"/>
              <a:t>Requires that every employee be able to perform the work of at least one other employee</a:t>
            </a:r>
          </a:p>
          <a:p>
            <a:pPr eaLnBrk="1" hangingPunct="1">
              <a:lnSpc>
                <a:spcPct val="90000"/>
              </a:lnSpc>
            </a:pPr>
            <a:r>
              <a:rPr lang="en-US" sz="2400" smtClean="0"/>
              <a:t>Task rotation</a:t>
            </a:r>
          </a:p>
          <a:p>
            <a:pPr lvl="1" eaLnBrk="1" hangingPunct="1">
              <a:lnSpc>
                <a:spcPct val="90000"/>
              </a:lnSpc>
            </a:pPr>
            <a:r>
              <a:rPr lang="en-US" sz="2200" smtClean="0"/>
              <a:t>All critical tasks can be performed by multiple individuals</a:t>
            </a:r>
          </a:p>
          <a:p>
            <a:pPr eaLnBrk="1" hangingPunct="1">
              <a:lnSpc>
                <a:spcPct val="90000"/>
              </a:lnSpc>
            </a:pPr>
            <a:r>
              <a:rPr lang="en-US" sz="2400" smtClean="0"/>
              <a:t>Both job rotation and task rotation ensure that no one employee is performing actions that cannot be knowledgeably reviewed by another employee</a:t>
            </a:r>
          </a:p>
          <a:p>
            <a:pPr eaLnBrk="1" hangingPunct="1">
              <a:lnSpc>
                <a:spcPct val="90000"/>
              </a:lnSpc>
            </a:pPr>
            <a:r>
              <a:rPr lang="en-US" sz="2400" smtClean="0"/>
              <a:t>For similar reasons, each employee should be required to take a mandatory vacation, of at least one week per year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4CE1425F-4528-4BBB-A015-D354F9A29AEF}" type="slidenum">
              <a:rPr lang="en-US"/>
              <a:pPr>
                <a:defRPr/>
              </a:pPr>
              <a:t>54</a:t>
            </a:fld>
            <a:endParaRPr lang="en-US"/>
          </a:p>
        </p:txBody>
      </p:sp>
      <p:sp>
        <p:nvSpPr>
          <p:cNvPr id="53252" name="Rectangle 2"/>
          <p:cNvSpPr>
            <a:spLocks noGrp="1" noChangeArrowheads="1"/>
          </p:cNvSpPr>
          <p:nvPr>
            <p:ph type="title"/>
          </p:nvPr>
        </p:nvSpPr>
        <p:spPr/>
        <p:txBody>
          <a:bodyPr>
            <a:normAutofit fontScale="90000"/>
          </a:bodyPr>
          <a:lstStyle/>
          <a:p>
            <a:pPr eaLnBrk="1" hangingPunct="1"/>
            <a:r>
              <a:rPr lang="en-US" smtClean="0"/>
              <a:t>Personnel Security Practices (Continued)</a:t>
            </a:r>
          </a:p>
        </p:txBody>
      </p:sp>
      <p:sp>
        <p:nvSpPr>
          <p:cNvPr id="53253" name="Rectangle 3"/>
          <p:cNvSpPr>
            <a:spLocks noGrp="1" noChangeArrowheads="1"/>
          </p:cNvSpPr>
          <p:nvPr>
            <p:ph type="body" idx="1"/>
          </p:nvPr>
        </p:nvSpPr>
        <p:spPr/>
        <p:txBody>
          <a:bodyPr>
            <a:normAutofit lnSpcReduction="10000"/>
          </a:bodyPr>
          <a:lstStyle/>
          <a:p>
            <a:pPr eaLnBrk="1" hangingPunct="1">
              <a:spcBef>
                <a:spcPct val="40000"/>
              </a:spcBef>
            </a:pPr>
            <a:r>
              <a:rPr lang="en-US" sz="2400" dirty="0" smtClean="0"/>
              <a:t>Policy gives organization a chance to perform a detailed review of everyone’s work</a:t>
            </a:r>
          </a:p>
          <a:p>
            <a:pPr eaLnBrk="1" hangingPunct="1">
              <a:spcBef>
                <a:spcPct val="40000"/>
              </a:spcBef>
            </a:pPr>
            <a:r>
              <a:rPr lang="en-US" sz="2400" dirty="0" smtClean="0"/>
              <a:t>Finally, another important way to minimize opportunities for employee misuse information is to limit access to information</a:t>
            </a:r>
          </a:p>
          <a:p>
            <a:pPr eaLnBrk="1" hangingPunct="1">
              <a:spcBef>
                <a:spcPct val="40000"/>
              </a:spcBef>
            </a:pPr>
            <a:r>
              <a:rPr lang="en-US" sz="2400" dirty="0" smtClean="0"/>
              <a:t>Employees should be able to access only the information they </a:t>
            </a:r>
            <a:r>
              <a:rPr lang="en-US" sz="2400" dirty="0" smtClean="0">
                <a:solidFill>
                  <a:srgbClr val="FF0000"/>
                </a:solidFill>
              </a:rPr>
              <a:t>need and only for the period required </a:t>
            </a:r>
            <a:r>
              <a:rPr lang="en-US" sz="2400" dirty="0" smtClean="0"/>
              <a:t>to perform their tasks</a:t>
            </a:r>
          </a:p>
          <a:p>
            <a:pPr eaLnBrk="1" hangingPunct="1">
              <a:spcBef>
                <a:spcPct val="40000"/>
              </a:spcBef>
            </a:pPr>
            <a:r>
              <a:rPr lang="en-US" sz="2400" dirty="0" smtClean="0"/>
              <a:t>This policy gives the organization a chance to perform a detailed review of everyone’s work</a:t>
            </a:r>
          </a:p>
          <a:p>
            <a:pPr lvl="1" eaLnBrk="1" hangingPunct="1">
              <a:spcBef>
                <a:spcPct val="40000"/>
              </a:spcBef>
            </a:pPr>
            <a:r>
              <a:rPr lang="en-US" sz="2400" i="1" dirty="0" smtClean="0">
                <a:solidFill>
                  <a:srgbClr val="FF0000"/>
                </a:solidFill>
              </a:rPr>
              <a:t>Principle of least privilege</a:t>
            </a:r>
          </a:p>
          <a:p>
            <a:pPr eaLnBrk="1" hangingPunct="1">
              <a:lnSpc>
                <a:spcPct val="90000"/>
              </a:lnSpc>
            </a:pPr>
            <a:endParaRPr lang="en-US" sz="2400" dirty="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9EBD0C35-F9F0-480B-8633-9F73FA7CAE62}" type="slidenum">
              <a:rPr lang="en-US"/>
              <a:pPr>
                <a:defRPr/>
              </a:pPr>
              <a:t>55</a:t>
            </a:fld>
            <a:endParaRPr lang="en-US"/>
          </a:p>
        </p:txBody>
      </p:sp>
      <p:sp>
        <p:nvSpPr>
          <p:cNvPr id="54276" name="Rectangle 2"/>
          <p:cNvSpPr>
            <a:spLocks noGrp="1" noChangeArrowheads="1"/>
          </p:cNvSpPr>
          <p:nvPr>
            <p:ph type="title"/>
          </p:nvPr>
        </p:nvSpPr>
        <p:spPr/>
        <p:txBody>
          <a:bodyPr>
            <a:normAutofit fontScale="90000"/>
          </a:bodyPr>
          <a:lstStyle/>
          <a:p>
            <a:pPr eaLnBrk="1" hangingPunct="1"/>
            <a:r>
              <a:rPr lang="en-US" smtClean="0"/>
              <a:t>Personnel Security Practices (Continued)</a:t>
            </a:r>
          </a:p>
        </p:txBody>
      </p:sp>
      <p:sp>
        <p:nvSpPr>
          <p:cNvPr id="54277" name="Rectangle 3"/>
          <p:cNvSpPr>
            <a:spLocks noGrp="1" noChangeArrowheads="1"/>
          </p:cNvSpPr>
          <p:nvPr>
            <p:ph type="body" idx="1"/>
          </p:nvPr>
        </p:nvSpPr>
        <p:spPr/>
        <p:txBody>
          <a:bodyPr/>
          <a:lstStyle/>
          <a:p>
            <a:pPr eaLnBrk="1" hangingPunct="1">
              <a:spcBef>
                <a:spcPct val="200000"/>
              </a:spcBef>
            </a:pPr>
            <a:r>
              <a:rPr lang="en-US" sz="2400" dirty="0" smtClean="0"/>
              <a:t>Similar to the need-to-know concept, least privilege ensures that no unnecessary access to data occurs</a:t>
            </a:r>
          </a:p>
          <a:p>
            <a:pPr eaLnBrk="1" hangingPunct="1">
              <a:spcBef>
                <a:spcPct val="200000"/>
              </a:spcBef>
            </a:pPr>
            <a:r>
              <a:rPr lang="en-US" sz="2400" dirty="0" smtClean="0"/>
              <a:t>If all employees can access all the organization’s data all the time, it is almost certain that abuses—possibly leading </a:t>
            </a:r>
            <a:r>
              <a:rPr lang="en-US" sz="2400" i="1" dirty="0" smtClean="0">
                <a:solidFill>
                  <a:srgbClr val="FF0000"/>
                </a:solidFill>
              </a:rPr>
              <a:t>to losses in confidentiality, integrity, and availability.</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E4372344-8EFE-4008-81C0-1D108899EB47}" type="slidenum">
              <a:rPr lang="en-US"/>
              <a:pPr>
                <a:defRPr/>
              </a:pPr>
              <a:t>56</a:t>
            </a:fld>
            <a:endParaRPr lang="en-US"/>
          </a:p>
        </p:txBody>
      </p:sp>
      <p:sp>
        <p:nvSpPr>
          <p:cNvPr id="55300" name="Rectangle 6"/>
          <p:cNvSpPr>
            <a:spLocks noGrp="1" noChangeArrowheads="1"/>
          </p:cNvSpPr>
          <p:nvPr>
            <p:ph type="title"/>
          </p:nvPr>
        </p:nvSpPr>
        <p:spPr/>
        <p:txBody>
          <a:bodyPr>
            <a:normAutofit fontScale="90000"/>
          </a:bodyPr>
          <a:lstStyle/>
          <a:p>
            <a:pPr eaLnBrk="1" hangingPunct="1"/>
            <a:r>
              <a:rPr lang="en-US" smtClean="0"/>
              <a:t>Security of Personnel and Personal Data</a:t>
            </a:r>
          </a:p>
        </p:txBody>
      </p:sp>
      <p:sp>
        <p:nvSpPr>
          <p:cNvPr id="55301" name="Rectangle 7"/>
          <p:cNvSpPr>
            <a:spLocks noGrp="1" noChangeArrowheads="1"/>
          </p:cNvSpPr>
          <p:nvPr>
            <p:ph type="body" idx="1"/>
          </p:nvPr>
        </p:nvSpPr>
        <p:spPr/>
        <p:txBody>
          <a:bodyPr>
            <a:normAutofit fontScale="92500"/>
          </a:bodyPr>
          <a:lstStyle/>
          <a:p>
            <a:pPr eaLnBrk="1" hangingPunct="1">
              <a:lnSpc>
                <a:spcPct val="90000"/>
              </a:lnSpc>
            </a:pPr>
            <a:r>
              <a:rPr lang="en-US" sz="2400" smtClean="0"/>
              <a:t>Organizations are required by law to protect sensitive or personal employee information, including personally identifying facts such as employee addresses, phone numbers, Social Security numbers, medical conditions, and even names and addresses of family members</a:t>
            </a:r>
          </a:p>
          <a:p>
            <a:pPr eaLnBrk="1" hangingPunct="1">
              <a:lnSpc>
                <a:spcPct val="90000"/>
              </a:lnSpc>
            </a:pPr>
            <a:r>
              <a:rPr lang="en-US" sz="2400" smtClean="0"/>
              <a:t>This responsibility also extends to customers, patients, and anyone with whom the organization has business relationships</a:t>
            </a:r>
          </a:p>
          <a:p>
            <a:pPr eaLnBrk="1" hangingPunct="1">
              <a:lnSpc>
                <a:spcPct val="90000"/>
              </a:lnSpc>
            </a:pPr>
            <a:r>
              <a:rPr lang="en-US" sz="2400" smtClean="0"/>
              <a:t>While personnel data is, in principle, no different than other data that information security is expected to protect, certainly more regulations cover its protection</a:t>
            </a:r>
          </a:p>
          <a:p>
            <a:pPr eaLnBrk="1" hangingPunct="1">
              <a:lnSpc>
                <a:spcPct val="90000"/>
              </a:lnSpc>
            </a:pPr>
            <a:r>
              <a:rPr lang="en-US" sz="2400" smtClean="0"/>
              <a:t>As a result, information security procedures should ensure that this data receives at least the same level of protection as other important data in the organization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D9651E03-3CAD-4751-9406-F4882A5718C1}" type="slidenum">
              <a:rPr lang="en-US"/>
              <a:pPr>
                <a:defRPr/>
              </a:pPr>
              <a:t>57</a:t>
            </a:fld>
            <a:endParaRPr lang="en-US"/>
          </a:p>
        </p:txBody>
      </p:sp>
      <p:sp>
        <p:nvSpPr>
          <p:cNvPr id="56324" name="Rectangle 6"/>
          <p:cNvSpPr>
            <a:spLocks noGrp="1" noChangeArrowheads="1"/>
          </p:cNvSpPr>
          <p:nvPr>
            <p:ph type="title"/>
          </p:nvPr>
        </p:nvSpPr>
        <p:spPr/>
        <p:txBody>
          <a:bodyPr>
            <a:normAutofit fontScale="90000"/>
          </a:bodyPr>
          <a:lstStyle/>
          <a:p>
            <a:pPr eaLnBrk="1" hangingPunct="1"/>
            <a:r>
              <a:rPr lang="en-US" smtClean="0"/>
              <a:t>Security Considerations for Non-employees</a:t>
            </a:r>
          </a:p>
        </p:txBody>
      </p:sp>
      <p:sp>
        <p:nvSpPr>
          <p:cNvPr id="56325" name="Rectangle 7"/>
          <p:cNvSpPr>
            <a:spLocks noGrp="1" noChangeArrowheads="1"/>
          </p:cNvSpPr>
          <p:nvPr>
            <p:ph type="body" idx="1"/>
          </p:nvPr>
        </p:nvSpPr>
        <p:spPr/>
        <p:txBody>
          <a:bodyPr/>
          <a:lstStyle/>
          <a:p>
            <a:pPr eaLnBrk="1" hangingPunct="1">
              <a:spcBef>
                <a:spcPct val="200000"/>
              </a:spcBef>
            </a:pPr>
            <a:r>
              <a:rPr lang="en-US" smtClean="0"/>
              <a:t>Many individuals who are not employees often have access to sensitive organizational information</a:t>
            </a:r>
          </a:p>
          <a:p>
            <a:pPr eaLnBrk="1" hangingPunct="1">
              <a:spcBef>
                <a:spcPct val="200000"/>
              </a:spcBef>
            </a:pPr>
            <a:r>
              <a:rPr lang="en-US" smtClean="0"/>
              <a:t>Relationships with individuals in this category should be carefully managed to prevent threats to information assets from materializing</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5853E25D-E3AC-47C8-B2C8-3433948B1B70}" type="slidenum">
              <a:rPr lang="en-US"/>
              <a:pPr>
                <a:defRPr/>
              </a:pPr>
              <a:t>58</a:t>
            </a:fld>
            <a:endParaRPr lang="en-US"/>
          </a:p>
        </p:txBody>
      </p:sp>
      <p:sp>
        <p:nvSpPr>
          <p:cNvPr id="57348" name="Rectangle 6"/>
          <p:cNvSpPr>
            <a:spLocks noGrp="1" noChangeArrowheads="1"/>
          </p:cNvSpPr>
          <p:nvPr>
            <p:ph type="title"/>
          </p:nvPr>
        </p:nvSpPr>
        <p:spPr/>
        <p:txBody>
          <a:bodyPr/>
          <a:lstStyle/>
          <a:p>
            <a:pPr eaLnBrk="1" hangingPunct="1"/>
            <a:r>
              <a:rPr lang="en-US" smtClean="0"/>
              <a:t>Temporary Workers</a:t>
            </a:r>
          </a:p>
        </p:txBody>
      </p:sp>
      <p:sp>
        <p:nvSpPr>
          <p:cNvPr id="57349" name="Rectangle 7"/>
          <p:cNvSpPr>
            <a:spLocks noGrp="1" noChangeArrowheads="1"/>
          </p:cNvSpPr>
          <p:nvPr>
            <p:ph type="body" idx="1"/>
          </p:nvPr>
        </p:nvSpPr>
        <p:spPr/>
        <p:txBody>
          <a:bodyPr>
            <a:normAutofit lnSpcReduction="10000"/>
          </a:bodyPr>
          <a:lstStyle/>
          <a:p>
            <a:pPr eaLnBrk="1" hangingPunct="1">
              <a:spcBef>
                <a:spcPct val="100000"/>
              </a:spcBef>
            </a:pPr>
            <a:r>
              <a:rPr lang="en-US" sz="2600" smtClean="0"/>
              <a:t>Because temporary workers are not employed by the organization for which they are working, they may not be subject to contractual obligations or general policies that govern other employees</a:t>
            </a:r>
          </a:p>
          <a:p>
            <a:pPr eaLnBrk="1" hangingPunct="1">
              <a:spcBef>
                <a:spcPct val="100000"/>
              </a:spcBef>
            </a:pPr>
            <a:r>
              <a:rPr lang="en-US" sz="2600" smtClean="0"/>
              <a:t>Unless specified in contract, temp agency may not be liable for losses caused by its workers</a:t>
            </a:r>
          </a:p>
          <a:p>
            <a:pPr eaLnBrk="1" hangingPunct="1">
              <a:spcBef>
                <a:spcPct val="100000"/>
              </a:spcBef>
            </a:pPr>
            <a:r>
              <a:rPr lang="en-US" sz="2600" smtClean="0"/>
              <a:t>From a security standpoint, access to information for these individuals should be limited to what is necessary to perform their duties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C1696A9A-364B-49DA-AA23-2163E2A1C394}" type="slidenum">
              <a:rPr lang="en-US"/>
              <a:pPr>
                <a:defRPr/>
              </a:pPr>
              <a:t>59</a:t>
            </a:fld>
            <a:endParaRPr lang="en-US"/>
          </a:p>
        </p:txBody>
      </p:sp>
      <p:sp>
        <p:nvSpPr>
          <p:cNvPr id="58372" name="Rectangle 6"/>
          <p:cNvSpPr>
            <a:spLocks noGrp="1" noChangeArrowheads="1"/>
          </p:cNvSpPr>
          <p:nvPr>
            <p:ph type="title"/>
          </p:nvPr>
        </p:nvSpPr>
        <p:spPr/>
        <p:txBody>
          <a:bodyPr/>
          <a:lstStyle/>
          <a:p>
            <a:pPr eaLnBrk="1" hangingPunct="1"/>
            <a:r>
              <a:rPr lang="en-US" smtClean="0"/>
              <a:t>Contract Employees </a:t>
            </a:r>
          </a:p>
        </p:txBody>
      </p:sp>
      <p:sp>
        <p:nvSpPr>
          <p:cNvPr id="58373" name="Rectangle 7"/>
          <p:cNvSpPr>
            <a:spLocks noGrp="1" noChangeArrowheads="1"/>
          </p:cNvSpPr>
          <p:nvPr>
            <p:ph type="body" idx="1"/>
          </p:nvPr>
        </p:nvSpPr>
        <p:spPr/>
        <p:txBody>
          <a:bodyPr>
            <a:normAutofit fontScale="92500"/>
          </a:bodyPr>
          <a:lstStyle/>
          <a:p>
            <a:pPr eaLnBrk="1" hangingPunct="1">
              <a:spcBef>
                <a:spcPct val="40000"/>
              </a:spcBef>
            </a:pPr>
            <a:r>
              <a:rPr lang="en-US" sz="2200" smtClean="0"/>
              <a:t>While professional contractors may require access to virtually all areas of the organization to do their jobs, service contractors usually need access only to specific facilities </a:t>
            </a:r>
            <a:r>
              <a:rPr lang="en-US" sz="2200" smtClean="0">
                <a:sym typeface="Wingdings" pitchFamily="2" charset="2"/>
              </a:rPr>
              <a:t> </a:t>
            </a:r>
            <a:r>
              <a:rPr lang="en-US" sz="2200" smtClean="0"/>
              <a:t>should not be allowed to wander freely in and out of buildings</a:t>
            </a:r>
          </a:p>
          <a:p>
            <a:pPr eaLnBrk="1" hangingPunct="1">
              <a:spcBef>
                <a:spcPct val="40000"/>
              </a:spcBef>
            </a:pPr>
            <a:r>
              <a:rPr lang="en-US" sz="2200" smtClean="0"/>
              <a:t>In a secure facility, all service contractors are escorted from room to room and into and out of the facility</a:t>
            </a:r>
          </a:p>
          <a:p>
            <a:pPr eaLnBrk="1" hangingPunct="1">
              <a:spcBef>
                <a:spcPct val="40000"/>
              </a:spcBef>
            </a:pPr>
            <a:r>
              <a:rPr lang="en-US" sz="2200" smtClean="0"/>
              <a:t>Any service agreements or contracts should contain the following regulations:</a:t>
            </a:r>
          </a:p>
          <a:p>
            <a:pPr lvl="1" eaLnBrk="1" hangingPunct="1">
              <a:spcBef>
                <a:spcPct val="40000"/>
              </a:spcBef>
            </a:pPr>
            <a:r>
              <a:rPr lang="en-US" sz="2000" smtClean="0"/>
              <a:t>Facility requires 24 to 48 hours’ notice of a maintenance visit</a:t>
            </a:r>
          </a:p>
          <a:p>
            <a:pPr lvl="1" eaLnBrk="1" hangingPunct="1">
              <a:spcBef>
                <a:spcPct val="40000"/>
              </a:spcBef>
            </a:pPr>
            <a:r>
              <a:rPr lang="en-US" sz="2000" smtClean="0"/>
              <a:t>Facility requires all on-site personnel to undergo background checks</a:t>
            </a:r>
          </a:p>
          <a:p>
            <a:pPr lvl="1" eaLnBrk="1" hangingPunct="1">
              <a:spcBef>
                <a:spcPct val="40000"/>
              </a:spcBef>
            </a:pPr>
            <a:r>
              <a:rPr lang="en-US" sz="2000" smtClean="0"/>
              <a:t>Facility requires advance notice for cancellation or rescheduling of a maintenance visit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
          <p:cNvSpPr>
            <a:spLocks noGrp="1" noChangeArrowheads="1"/>
          </p:cNvSpPr>
          <p:nvPr>
            <p:ph type="title"/>
          </p:nvPr>
        </p:nvSpPr>
        <p:spPr>
          <a:xfrm>
            <a:off x="467544" y="404664"/>
            <a:ext cx="8229600" cy="1143000"/>
          </a:xfrm>
        </p:spPr>
        <p:txBody>
          <a:bodyPr tIns="32146" rIns="134853"/>
          <a:lstStyle/>
          <a:p>
            <a:pPr eaLnBrk="1" hangingPunct="1"/>
            <a:r>
              <a:rPr lang="en-US" dirty="0" smtClean="0"/>
              <a:t>Policies</a:t>
            </a:r>
          </a:p>
        </p:txBody>
      </p:sp>
      <p:sp>
        <p:nvSpPr>
          <p:cNvPr id="10244" name="Rectangle 2"/>
          <p:cNvSpPr>
            <a:spLocks noGrp="1" noChangeArrowheads="1"/>
          </p:cNvSpPr>
          <p:nvPr>
            <p:ph type="body" idx="1"/>
          </p:nvPr>
        </p:nvSpPr>
        <p:spPr/>
        <p:txBody>
          <a:bodyPr lIns="64291" tIns="32146" rIns="134853" bIns="32146">
            <a:normAutofit fontScale="92500" lnSpcReduction="10000"/>
          </a:bodyPr>
          <a:lstStyle/>
          <a:p>
            <a:pPr marL="0" indent="0">
              <a:spcAft>
                <a:spcPts val="1200"/>
              </a:spcAft>
              <a:buNone/>
              <a:defRPr/>
            </a:pPr>
            <a:r>
              <a:rPr lang="en-US" dirty="0" smtClean="0"/>
              <a:t>Policies are statements of management intentions and goals and reflects management guidance and direction in developing controls over:</a:t>
            </a:r>
          </a:p>
          <a:p>
            <a:pPr marL="457200" lvl="1">
              <a:lnSpc>
                <a:spcPct val="90000"/>
              </a:lnSpc>
              <a:spcAft>
                <a:spcPts val="600"/>
              </a:spcAft>
              <a:buFont typeface="Arial" pitchFamily="34" charset="0"/>
              <a:buChar char="•"/>
              <a:defRPr/>
            </a:pPr>
            <a:r>
              <a:rPr lang="en-US" dirty="0" smtClean="0"/>
              <a:t>Information systems</a:t>
            </a:r>
          </a:p>
          <a:p>
            <a:pPr marL="457200" lvl="1">
              <a:lnSpc>
                <a:spcPct val="90000"/>
              </a:lnSpc>
              <a:spcAft>
                <a:spcPts val="600"/>
              </a:spcAft>
              <a:buFont typeface="Arial" pitchFamily="34" charset="0"/>
              <a:buChar char="•"/>
              <a:defRPr/>
            </a:pPr>
            <a:r>
              <a:rPr lang="en-US" dirty="0" smtClean="0"/>
              <a:t>Related resources</a:t>
            </a:r>
          </a:p>
          <a:p>
            <a:pPr marL="457200" lvl="1">
              <a:lnSpc>
                <a:spcPct val="90000"/>
              </a:lnSpc>
              <a:spcAft>
                <a:spcPts val="600"/>
              </a:spcAft>
              <a:buFont typeface="Arial" pitchFamily="34" charset="0"/>
              <a:buChar char="•"/>
              <a:defRPr/>
            </a:pPr>
            <a:r>
              <a:rPr lang="en-US" dirty="0" smtClean="0"/>
              <a:t>IS department processes</a:t>
            </a:r>
          </a:p>
          <a:p>
            <a:pPr eaLnBrk="1" hangingPunct="1"/>
            <a:r>
              <a:rPr lang="en-US" dirty="0" smtClean="0"/>
              <a:t>Senior Management support and approval is vital to success</a:t>
            </a:r>
          </a:p>
          <a:p>
            <a:pPr eaLnBrk="1" hangingPunct="1"/>
            <a:r>
              <a:rPr lang="en-US" dirty="0" smtClean="0"/>
              <a:t>General, high-level objectives</a:t>
            </a:r>
          </a:p>
          <a:p>
            <a:pPr eaLnBrk="1" hangingPunct="1"/>
            <a:r>
              <a:rPr lang="en-US" dirty="0" smtClean="0"/>
              <a:t>Acceptable use, internet access, logging, information security, etc</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6</a:t>
            </a:fld>
            <a:endParaRPr lang="en-IN"/>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CBC19832-4D0C-4291-A741-C6BC0FF86C9C}" type="slidenum">
              <a:rPr lang="en-US"/>
              <a:pPr>
                <a:defRPr/>
              </a:pPr>
              <a:t>60</a:t>
            </a:fld>
            <a:endParaRPr lang="en-US"/>
          </a:p>
        </p:txBody>
      </p:sp>
      <p:sp>
        <p:nvSpPr>
          <p:cNvPr id="59396" name="Rectangle 6"/>
          <p:cNvSpPr>
            <a:spLocks noGrp="1" noChangeArrowheads="1"/>
          </p:cNvSpPr>
          <p:nvPr>
            <p:ph type="title"/>
          </p:nvPr>
        </p:nvSpPr>
        <p:spPr/>
        <p:txBody>
          <a:bodyPr/>
          <a:lstStyle/>
          <a:p>
            <a:pPr eaLnBrk="1" hangingPunct="1"/>
            <a:r>
              <a:rPr lang="en-US" smtClean="0"/>
              <a:t>Consultants</a:t>
            </a:r>
          </a:p>
        </p:txBody>
      </p:sp>
      <p:sp>
        <p:nvSpPr>
          <p:cNvPr id="59397" name="Rectangle 7"/>
          <p:cNvSpPr>
            <a:spLocks noGrp="1" noChangeArrowheads="1"/>
          </p:cNvSpPr>
          <p:nvPr>
            <p:ph type="body" idx="1"/>
          </p:nvPr>
        </p:nvSpPr>
        <p:spPr/>
        <p:txBody>
          <a:bodyPr>
            <a:normAutofit lnSpcReduction="10000"/>
          </a:bodyPr>
          <a:lstStyle/>
          <a:p>
            <a:pPr eaLnBrk="1" hangingPunct="1">
              <a:lnSpc>
                <a:spcPct val="80000"/>
              </a:lnSpc>
            </a:pPr>
            <a:r>
              <a:rPr lang="en-US" sz="2400" smtClean="0"/>
              <a:t>Consultants have their own security requirements and contractual obligations</a:t>
            </a:r>
          </a:p>
          <a:p>
            <a:pPr eaLnBrk="1" hangingPunct="1">
              <a:lnSpc>
                <a:spcPct val="80000"/>
              </a:lnSpc>
            </a:pPr>
            <a:r>
              <a:rPr lang="en-US" sz="2400" smtClean="0"/>
              <a:t>Should be handled like contract employees, with special requirements, such as information or facility access requirements, being integrated into the contract before they are given free access to the facility</a:t>
            </a:r>
          </a:p>
          <a:p>
            <a:pPr eaLnBrk="1" hangingPunct="1">
              <a:lnSpc>
                <a:spcPct val="80000"/>
              </a:lnSpc>
            </a:pPr>
            <a:r>
              <a:rPr lang="en-US" sz="2400" smtClean="0"/>
              <a:t>In particular, security and technology consultants must be prescreened, escorted, and subjected to nondisclosure agreements to protect the organization from intentional or accidental breaches of confidentiality</a:t>
            </a:r>
          </a:p>
          <a:p>
            <a:pPr eaLnBrk="1" hangingPunct="1">
              <a:lnSpc>
                <a:spcPct val="80000"/>
              </a:lnSpc>
            </a:pPr>
            <a:r>
              <a:rPr lang="en-US" sz="2400" smtClean="0"/>
              <a:t>Just because you pay security consultants, it doesn’t mean that protecting your information is their number one priority</a:t>
            </a:r>
          </a:p>
          <a:p>
            <a:pPr eaLnBrk="1" hangingPunct="1">
              <a:lnSpc>
                <a:spcPct val="80000"/>
              </a:lnSpc>
            </a:pPr>
            <a:r>
              <a:rPr lang="en-US" sz="2400" smtClean="0"/>
              <a:t>Always remember to apply the principle of least privilege when working with consultants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a:defRPr/>
            </a:pPr>
            <a:r>
              <a:rPr lang="en-US" smtClean="0"/>
              <a:t>01 June, 2014</a:t>
            </a:r>
            <a:endParaRPr lang="en-US"/>
          </a:p>
        </p:txBody>
      </p:sp>
      <p:sp>
        <p:nvSpPr>
          <p:cNvPr id="5" name="Slide Number Placeholder 5"/>
          <p:cNvSpPr>
            <a:spLocks noGrp="1"/>
          </p:cNvSpPr>
          <p:nvPr>
            <p:ph type="sldNum" sz="quarter" idx="12"/>
          </p:nvPr>
        </p:nvSpPr>
        <p:spPr/>
        <p:txBody>
          <a:bodyPr/>
          <a:lstStyle/>
          <a:p>
            <a:pPr>
              <a:defRPr/>
            </a:pPr>
            <a:r>
              <a:rPr lang="en-US"/>
              <a:t>  </a:t>
            </a:r>
            <a:fld id="{E0ADF23C-A00D-4516-A69B-FFBCC9ECDE1F}" type="slidenum">
              <a:rPr lang="en-US"/>
              <a:pPr>
                <a:defRPr/>
              </a:pPr>
              <a:t>61</a:t>
            </a:fld>
            <a:endParaRPr lang="en-US"/>
          </a:p>
        </p:txBody>
      </p:sp>
      <p:sp>
        <p:nvSpPr>
          <p:cNvPr id="60420" name="Rectangle 6"/>
          <p:cNvSpPr>
            <a:spLocks noGrp="1" noChangeArrowheads="1"/>
          </p:cNvSpPr>
          <p:nvPr>
            <p:ph type="title"/>
          </p:nvPr>
        </p:nvSpPr>
        <p:spPr/>
        <p:txBody>
          <a:bodyPr/>
          <a:lstStyle/>
          <a:p>
            <a:pPr eaLnBrk="1" hangingPunct="1"/>
            <a:r>
              <a:rPr lang="en-US" smtClean="0"/>
              <a:t>Business Partners</a:t>
            </a:r>
          </a:p>
        </p:txBody>
      </p:sp>
      <p:sp>
        <p:nvSpPr>
          <p:cNvPr id="60421" name="Rectangle 7"/>
          <p:cNvSpPr>
            <a:spLocks noGrp="1" noChangeArrowheads="1"/>
          </p:cNvSpPr>
          <p:nvPr>
            <p:ph type="body" idx="1"/>
          </p:nvPr>
        </p:nvSpPr>
        <p:spPr/>
        <p:txBody>
          <a:bodyPr>
            <a:normAutofit lnSpcReduction="10000"/>
          </a:bodyPr>
          <a:lstStyle/>
          <a:p>
            <a:pPr eaLnBrk="1" hangingPunct="1">
              <a:lnSpc>
                <a:spcPct val="90000"/>
              </a:lnSpc>
            </a:pPr>
            <a:r>
              <a:rPr lang="en-US" sz="2400" smtClean="0"/>
              <a:t>Businesses sometimes engage in strategic alliances with other organizations, so as to exchange information, integrate systems, or enjoy some other mutual advantage</a:t>
            </a:r>
          </a:p>
          <a:p>
            <a:pPr eaLnBrk="1" hangingPunct="1">
              <a:lnSpc>
                <a:spcPct val="90000"/>
              </a:lnSpc>
            </a:pPr>
            <a:r>
              <a:rPr lang="en-US" sz="2400" smtClean="0"/>
              <a:t>A prior business agreement must specify the levels of exposure that both organizations are willing to tolerate</a:t>
            </a:r>
          </a:p>
          <a:p>
            <a:pPr eaLnBrk="1" hangingPunct="1">
              <a:lnSpc>
                <a:spcPct val="90000"/>
              </a:lnSpc>
            </a:pPr>
            <a:r>
              <a:rPr lang="en-US" sz="2400" smtClean="0"/>
              <a:t>If strategic partnership evolves into an integration of the systems of both companies, competing groups may be provided with information that neither parent organization expected</a:t>
            </a:r>
          </a:p>
          <a:p>
            <a:pPr eaLnBrk="1" hangingPunct="1">
              <a:lnSpc>
                <a:spcPct val="90000"/>
              </a:lnSpc>
            </a:pPr>
            <a:r>
              <a:rPr lang="en-US" sz="2400" smtClean="0"/>
              <a:t>Level of security of both systems must be examined before any physical integration takes place, as system connection means that vulnerability on one system becomes vulnerability for all linked systems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1"/>
          <p:cNvSpPr>
            <a:spLocks noGrp="1" noChangeArrowheads="1"/>
          </p:cNvSpPr>
          <p:nvPr>
            <p:ph type="title"/>
          </p:nvPr>
        </p:nvSpPr>
        <p:spPr/>
        <p:txBody>
          <a:bodyPr tIns="32146" rIns="134853"/>
          <a:lstStyle/>
          <a:p>
            <a:pPr eaLnBrk="1" hangingPunct="1"/>
            <a:r>
              <a:rPr lang="en-US" smtClean="0"/>
              <a:t>Organizational Structure</a:t>
            </a:r>
          </a:p>
        </p:txBody>
      </p:sp>
      <p:sp>
        <p:nvSpPr>
          <p:cNvPr id="19460" name="Rectangle 2"/>
          <p:cNvSpPr>
            <a:spLocks noGrp="1" noChangeArrowheads="1"/>
          </p:cNvSpPr>
          <p:nvPr>
            <p:ph type="body" idx="1"/>
          </p:nvPr>
        </p:nvSpPr>
        <p:spPr/>
        <p:txBody>
          <a:bodyPr lIns="64291" tIns="32146" rIns="40638" bIns="32146"/>
          <a:lstStyle/>
          <a:p>
            <a:pPr eaLnBrk="1" hangingPunct="1">
              <a:spcBef>
                <a:spcPct val="0"/>
              </a:spcBef>
            </a:pPr>
            <a:r>
              <a:rPr lang="en-US" dirty="0" smtClean="0"/>
              <a:t>Audit should be separate from implementation and operations</a:t>
            </a:r>
          </a:p>
          <a:p>
            <a:pPr marL="783552" lvl="1"/>
            <a:r>
              <a:rPr lang="en-US" dirty="0" smtClean="0"/>
              <a:t>Independence is not compromised</a:t>
            </a:r>
          </a:p>
          <a:p>
            <a:pPr>
              <a:spcBef>
                <a:spcPts val="773"/>
              </a:spcBef>
            </a:pPr>
            <a:r>
              <a:rPr lang="en-US" dirty="0" smtClean="0"/>
              <a:t>Responsibilities for security should be defined in job descriptions</a:t>
            </a:r>
          </a:p>
          <a:p>
            <a:pPr>
              <a:spcBef>
                <a:spcPts val="773"/>
              </a:spcBef>
            </a:pPr>
            <a:r>
              <a:rPr lang="en-US" dirty="0" smtClean="0"/>
              <a:t>Senior management has ultimate responsibility for security</a:t>
            </a:r>
          </a:p>
          <a:p>
            <a:pPr>
              <a:spcBef>
                <a:spcPts val="773"/>
              </a:spcBef>
            </a:pPr>
            <a:r>
              <a:rPr lang="en-US" dirty="0" smtClean="0"/>
              <a:t>Security officers/managers have functional responsibility</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62</a:t>
            </a:fld>
            <a:endParaRPr lang="en-IN"/>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normAutofit/>
          </a:bodyPr>
          <a:lstStyle/>
          <a:p>
            <a:r>
              <a:rPr lang="en-US" dirty="0" smtClean="0"/>
              <a:t>Sourcing Practices</a:t>
            </a:r>
          </a:p>
        </p:txBody>
      </p:sp>
      <p:sp>
        <p:nvSpPr>
          <p:cNvPr id="2" name="Content Placeholder 1"/>
          <p:cNvSpPr>
            <a:spLocks noGrp="1"/>
          </p:cNvSpPr>
          <p:nvPr>
            <p:ph idx="1"/>
          </p:nvPr>
        </p:nvSpPr>
        <p:spPr/>
        <p:txBody>
          <a:bodyPr/>
          <a:lstStyle/>
          <a:p>
            <a:pPr>
              <a:lnSpc>
                <a:spcPct val="80000"/>
              </a:lnSpc>
              <a:spcAft>
                <a:spcPts val="600"/>
              </a:spcAft>
            </a:pPr>
            <a:r>
              <a:rPr lang="en-US" dirty="0"/>
              <a:t>Sourcing practices relate to the way an organization obtains the IS function required to support the business</a:t>
            </a:r>
          </a:p>
          <a:p>
            <a:pPr>
              <a:lnSpc>
                <a:spcPct val="90000"/>
              </a:lnSpc>
              <a:spcAft>
                <a:spcPts val="600"/>
              </a:spcAft>
            </a:pPr>
            <a:r>
              <a:rPr lang="en-US" dirty="0"/>
              <a:t>Organizations can perform all IS functions in-house or outsource all functions across the globe</a:t>
            </a:r>
          </a:p>
          <a:p>
            <a:pPr>
              <a:lnSpc>
                <a:spcPct val="90000"/>
              </a:lnSpc>
              <a:spcAft>
                <a:spcPts val="600"/>
              </a:spcAft>
            </a:pPr>
            <a:r>
              <a:rPr lang="en-US" dirty="0"/>
              <a:t>Sourcing strategy should consider each IS function and determine which approach allows the IS function to meet the organization’s goals</a:t>
            </a:r>
          </a:p>
          <a:p>
            <a:pPr>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63</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22789951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normAutofit/>
          </a:bodyPr>
          <a:lstStyle/>
          <a:p>
            <a:r>
              <a:rPr lang="en-US" dirty="0" smtClean="0"/>
              <a:t>Sourcing Practices </a:t>
            </a:r>
            <a:r>
              <a:rPr lang="en-US" sz="2800" dirty="0" smtClean="0"/>
              <a:t>(cont.)</a:t>
            </a:r>
          </a:p>
        </p:txBody>
      </p:sp>
      <p:sp>
        <p:nvSpPr>
          <p:cNvPr id="2" name="Content Placeholder 1"/>
          <p:cNvSpPr>
            <a:spLocks noGrp="1"/>
          </p:cNvSpPr>
          <p:nvPr>
            <p:ph idx="1"/>
          </p:nvPr>
        </p:nvSpPr>
        <p:spPr/>
        <p:txBody>
          <a:bodyPr>
            <a:normAutofit fontScale="92500" lnSpcReduction="20000"/>
          </a:bodyPr>
          <a:lstStyle/>
          <a:p>
            <a:pPr>
              <a:lnSpc>
                <a:spcPct val="90000"/>
              </a:lnSpc>
            </a:pPr>
            <a:r>
              <a:rPr lang="en-US" dirty="0" smtClean="0"/>
              <a:t>Delivery of IS functions can include:</a:t>
            </a:r>
          </a:p>
          <a:p>
            <a:pPr lvl="1">
              <a:lnSpc>
                <a:spcPct val="90000"/>
              </a:lnSpc>
            </a:pPr>
            <a:r>
              <a:rPr lang="en-US" dirty="0" err="1" smtClean="0"/>
              <a:t>Insourced</a:t>
            </a:r>
            <a:r>
              <a:rPr lang="en-US" dirty="0" smtClean="0"/>
              <a:t>—Fully performed by the organization’s staff</a:t>
            </a:r>
          </a:p>
          <a:p>
            <a:pPr lvl="1">
              <a:lnSpc>
                <a:spcPct val="90000"/>
              </a:lnSpc>
            </a:pPr>
            <a:r>
              <a:rPr lang="en-US" dirty="0" smtClean="0"/>
              <a:t>Outsourced—Fully performed by the vendor’s staff</a:t>
            </a:r>
          </a:p>
          <a:p>
            <a:pPr lvl="1">
              <a:lnSpc>
                <a:spcPct val="90000"/>
              </a:lnSpc>
            </a:pPr>
            <a:r>
              <a:rPr lang="en-US" dirty="0" smtClean="0"/>
              <a:t>Hybrid—Performed by a mix of the organization’s and vendor’s staff; can include joint ventures/supplemental staff </a:t>
            </a:r>
          </a:p>
          <a:p>
            <a:pPr>
              <a:lnSpc>
                <a:spcPct val="90000"/>
              </a:lnSpc>
            </a:pPr>
            <a:endParaRPr lang="en-US" dirty="0" smtClean="0"/>
          </a:p>
          <a:p>
            <a:pPr>
              <a:lnSpc>
                <a:spcPct val="90000"/>
              </a:lnSpc>
            </a:pPr>
            <a:r>
              <a:rPr lang="en-US" dirty="0" smtClean="0"/>
              <a:t>IS functions can be performed across the globe, taking advantage of time zones and arbitraging labor rates, and can include:</a:t>
            </a:r>
          </a:p>
          <a:p>
            <a:pPr lvl="1">
              <a:lnSpc>
                <a:spcPct val="90000"/>
              </a:lnSpc>
            </a:pPr>
            <a:r>
              <a:rPr lang="en-US" dirty="0" smtClean="0"/>
              <a:t>Onsite—Staff work onsite in the IS department</a:t>
            </a:r>
          </a:p>
          <a:p>
            <a:pPr lvl="1">
              <a:lnSpc>
                <a:spcPct val="90000"/>
              </a:lnSpc>
            </a:pPr>
            <a:r>
              <a:rPr lang="en-US" dirty="0" smtClean="0"/>
              <a:t>Offsite—Also known as </a:t>
            </a:r>
            <a:r>
              <a:rPr lang="en-US" dirty="0" err="1" smtClean="0"/>
              <a:t>nearshore</a:t>
            </a:r>
            <a:r>
              <a:rPr lang="en-US" dirty="0" smtClean="0"/>
              <a:t>, staff work at a remote location in the same geographical area</a:t>
            </a:r>
          </a:p>
          <a:p>
            <a:pPr lvl="1">
              <a:lnSpc>
                <a:spcPct val="90000"/>
              </a:lnSpc>
            </a:pPr>
            <a:r>
              <a:rPr lang="en-US" dirty="0" smtClean="0"/>
              <a:t>Offshore—Staff work at a remote location in a different geographic region</a:t>
            </a:r>
          </a:p>
          <a:p>
            <a:pPr>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64</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22789951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052736"/>
            <a:ext cx="8229600" cy="5472608"/>
          </a:xfrm>
        </p:spPr>
        <p:txBody>
          <a:bodyPr>
            <a:noAutofit/>
          </a:bodyPr>
          <a:lstStyle/>
          <a:p>
            <a:pPr>
              <a:defRPr/>
            </a:pPr>
            <a:r>
              <a:rPr lang="en-US" sz="2000" b="1" dirty="0" smtClean="0"/>
              <a:t> </a:t>
            </a:r>
            <a:r>
              <a:rPr lang="en-US" sz="2000" dirty="0" smtClean="0"/>
              <a:t>Reasons for outsourcing include:</a:t>
            </a:r>
          </a:p>
          <a:p>
            <a:pPr lvl="1">
              <a:defRPr/>
            </a:pPr>
            <a:r>
              <a:rPr lang="en-US" sz="1800" dirty="0" smtClean="0"/>
              <a:t>A desire to focus on core activities</a:t>
            </a:r>
          </a:p>
          <a:p>
            <a:pPr lvl="1">
              <a:defRPr/>
            </a:pPr>
            <a:r>
              <a:rPr lang="en-US" sz="1800" dirty="0" smtClean="0"/>
              <a:t>Pressure on profit margins</a:t>
            </a:r>
          </a:p>
          <a:p>
            <a:pPr lvl="1">
              <a:defRPr/>
            </a:pPr>
            <a:r>
              <a:rPr lang="en-US" sz="1800" dirty="0" smtClean="0"/>
              <a:t>Increasing competition that demands cost savings</a:t>
            </a:r>
          </a:p>
          <a:p>
            <a:pPr lvl="1">
              <a:defRPr/>
            </a:pPr>
            <a:r>
              <a:rPr lang="en-US" sz="1800" dirty="0" smtClean="0"/>
              <a:t>Flexibility with respect to both organization and structure</a:t>
            </a:r>
          </a:p>
          <a:p>
            <a:pPr>
              <a:defRPr/>
            </a:pPr>
            <a:r>
              <a:rPr lang="en-US" sz="2000" dirty="0" smtClean="0"/>
              <a:t>The services provided by a third party can include:</a:t>
            </a:r>
          </a:p>
          <a:p>
            <a:pPr lvl="1">
              <a:defRPr/>
            </a:pPr>
            <a:r>
              <a:rPr lang="en-US" sz="1800" dirty="0" smtClean="0"/>
              <a:t>Data entry</a:t>
            </a:r>
          </a:p>
          <a:p>
            <a:pPr lvl="1">
              <a:defRPr/>
            </a:pPr>
            <a:r>
              <a:rPr lang="en-US" sz="1800" dirty="0" smtClean="0"/>
              <a:t>Design and development of new systems in the event that the in-house staff does not have the requisite skills or is otherwise occupied in higher-priority tasks, or in the event of a one-time task in which case there is no need to recruit additional in-house skilled staff</a:t>
            </a:r>
          </a:p>
          <a:p>
            <a:pPr lvl="1">
              <a:defRPr/>
            </a:pPr>
            <a:r>
              <a:rPr lang="en-US" sz="1800" dirty="0" smtClean="0"/>
              <a:t>Maintenance of existing applications to free in-house staff to develop new applications</a:t>
            </a:r>
          </a:p>
          <a:p>
            <a:pPr lvl="1">
              <a:defRPr/>
            </a:pPr>
            <a:r>
              <a:rPr lang="en-US" sz="1800" dirty="0" smtClean="0"/>
              <a:t>Conversion of legacy applications to new platforms. For example, a specialist company may web-enable the front end of an old application.</a:t>
            </a:r>
          </a:p>
          <a:p>
            <a:pPr lvl="1">
              <a:defRPr/>
            </a:pPr>
            <a:r>
              <a:rPr lang="en-US" sz="1800" dirty="0" smtClean="0"/>
              <a:t>Operating the help desk or the call center</a:t>
            </a:r>
          </a:p>
          <a:p>
            <a:pPr lvl="1">
              <a:defRPr/>
            </a:pPr>
            <a:r>
              <a:rPr lang="en-US" sz="1800" dirty="0" smtClean="0"/>
              <a:t>Operations processing</a:t>
            </a:r>
          </a:p>
          <a:p>
            <a:pPr lvl="1"/>
            <a:endParaRPr lang="en-IN" sz="1800" dirty="0"/>
          </a:p>
        </p:txBody>
      </p:sp>
      <p:sp>
        <p:nvSpPr>
          <p:cNvPr id="4" name="Footer Placeholder 3"/>
          <p:cNvSpPr>
            <a:spLocks noGrp="1"/>
          </p:cNvSpPr>
          <p:nvPr>
            <p:ph type="ftr" sz="quarter" idx="11"/>
          </p:nvPr>
        </p:nvSpPr>
        <p:spPr/>
        <p:txBody>
          <a:bodyPr/>
          <a:lstStyle/>
          <a:p>
            <a:r>
              <a:rPr lang="en-IN" smtClean="0"/>
              <a:t>01 June,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65</a:t>
            </a:fld>
            <a:endParaRPr lang="en-IN"/>
          </a:p>
        </p:txBody>
      </p:sp>
      <p:sp>
        <p:nvSpPr>
          <p:cNvPr id="6" name="Title 1"/>
          <p:cNvSpPr>
            <a:spLocks noGrp="1"/>
          </p:cNvSpPr>
          <p:nvPr>
            <p:ph type="title"/>
          </p:nvPr>
        </p:nvSpPr>
        <p:spPr>
          <a:xfrm>
            <a:off x="539552" y="260648"/>
            <a:ext cx="8229600" cy="792088"/>
          </a:xfrm>
        </p:spPr>
        <p:txBody>
          <a:bodyPr>
            <a:normAutofit fontScale="90000"/>
          </a:bodyPr>
          <a:lstStyle/>
          <a:p>
            <a:r>
              <a:rPr lang="en-US" dirty="0" smtClean="0"/>
              <a:t>Sourcing Practices </a:t>
            </a:r>
            <a:r>
              <a:rPr lang="en-US" sz="2800" dirty="0" smtClean="0"/>
              <a:t>(cont.)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normAutofit/>
          </a:bodyPr>
          <a:lstStyle/>
          <a:p>
            <a:r>
              <a:rPr lang="en-US" dirty="0" smtClean="0"/>
              <a:t>Sourcing Practices </a:t>
            </a:r>
            <a:r>
              <a:rPr lang="en-US" sz="2500" dirty="0" smtClean="0"/>
              <a:t>(cont.)</a:t>
            </a:r>
            <a:endParaRPr lang="en-US" dirty="0" smtClean="0"/>
          </a:p>
        </p:txBody>
      </p:sp>
      <p:sp>
        <p:nvSpPr>
          <p:cNvPr id="2" name="Content Placeholder 1"/>
          <p:cNvSpPr>
            <a:spLocks noGrp="1"/>
          </p:cNvSpPr>
          <p:nvPr>
            <p:ph idx="1"/>
          </p:nvPr>
        </p:nvSpPr>
        <p:spPr/>
        <p:txBody>
          <a:bodyPr/>
          <a:lstStyle/>
          <a:p>
            <a:pPr>
              <a:spcAft>
                <a:spcPts val="600"/>
              </a:spcAft>
              <a:buNone/>
            </a:pPr>
            <a:r>
              <a:rPr lang="en-US" dirty="0"/>
              <a:t>Outsourcing practices and strategies</a:t>
            </a:r>
          </a:p>
          <a:p>
            <a:pPr>
              <a:spcBef>
                <a:spcPts val="600"/>
              </a:spcBef>
              <a:spcAft>
                <a:spcPts val="600"/>
              </a:spcAft>
            </a:pPr>
            <a:r>
              <a:rPr lang="en-US" dirty="0"/>
              <a:t>Contractual agreements under which an organization hands over control of part or all of the functions of the IS department to an external party</a:t>
            </a:r>
          </a:p>
          <a:p>
            <a:pPr>
              <a:spcBef>
                <a:spcPts val="600"/>
              </a:spcBef>
              <a:spcAft>
                <a:spcPts val="600"/>
              </a:spcAft>
            </a:pPr>
            <a:r>
              <a:rPr lang="en-US" dirty="0"/>
              <a:t>Becoming increasingly important in many organizations</a:t>
            </a:r>
          </a:p>
          <a:p>
            <a:pPr>
              <a:spcBef>
                <a:spcPts val="600"/>
              </a:spcBef>
              <a:spcAft>
                <a:spcPts val="600"/>
              </a:spcAft>
            </a:pPr>
            <a:r>
              <a:rPr lang="en-US" dirty="0"/>
              <a:t>The IS auditor must be aware of the various forms outsourcing can take as well as the associated risks</a:t>
            </a:r>
          </a:p>
          <a:p>
            <a:pPr>
              <a:spcAft>
                <a:spcPts val="600"/>
              </a:spcAft>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66</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61484429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95536" y="188640"/>
            <a:ext cx="8229600" cy="1143000"/>
          </a:xfrm>
        </p:spPr>
        <p:txBody>
          <a:bodyPr>
            <a:normAutofit/>
          </a:bodyPr>
          <a:lstStyle/>
          <a:p>
            <a:r>
              <a:rPr lang="en-US" dirty="0" smtClean="0"/>
              <a:t>Sourcing Practices </a:t>
            </a:r>
            <a:r>
              <a:rPr lang="en-US" sz="2500" dirty="0" smtClean="0"/>
              <a:t>(cont.)</a:t>
            </a:r>
            <a:endParaRPr lang="en-US" dirty="0" smtClean="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67</a:t>
            </a:fld>
            <a:endParaRPr lang="en-US" dirty="0"/>
          </a:p>
        </p:txBody>
      </p:sp>
      <p:pic>
        <p:nvPicPr>
          <p:cNvPr id="173057" name="Picture 1"/>
          <p:cNvPicPr>
            <a:picLocks noChangeAspect="1" noChangeArrowheads="1"/>
          </p:cNvPicPr>
          <p:nvPr/>
        </p:nvPicPr>
        <p:blipFill>
          <a:blip r:embed="rId3" cstate="print"/>
          <a:srcRect/>
          <a:stretch>
            <a:fillRect/>
          </a:stretch>
        </p:blipFill>
        <p:spPr bwMode="auto">
          <a:xfrm>
            <a:off x="251520" y="1412776"/>
            <a:ext cx="8566502" cy="4581525"/>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38903862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normAutofit/>
          </a:bodyPr>
          <a:lstStyle/>
          <a:p>
            <a:r>
              <a:rPr lang="en-US" dirty="0" smtClean="0"/>
              <a:t>Sourcing Practices </a:t>
            </a:r>
            <a:r>
              <a:rPr lang="en-US" sz="2500" dirty="0" smtClean="0"/>
              <a:t>(cont.)</a:t>
            </a:r>
            <a:endParaRPr lang="en-US" dirty="0" smtClean="0"/>
          </a:p>
        </p:txBody>
      </p:sp>
      <p:sp>
        <p:nvSpPr>
          <p:cNvPr id="2" name="Content Placeholder 1"/>
          <p:cNvSpPr>
            <a:spLocks noGrp="1"/>
          </p:cNvSpPr>
          <p:nvPr>
            <p:ph idx="1"/>
          </p:nvPr>
        </p:nvSpPr>
        <p:spPr/>
        <p:txBody>
          <a:bodyPr>
            <a:normAutofit fontScale="92500" lnSpcReduction="10000"/>
          </a:bodyPr>
          <a:lstStyle/>
          <a:p>
            <a:pPr marL="0" indent="0">
              <a:spcAft>
                <a:spcPts val="600"/>
              </a:spcAft>
              <a:buNone/>
              <a:defRPr/>
            </a:pPr>
            <a:r>
              <a:rPr lang="en-US" dirty="0"/>
              <a:t>Globalization practices and strategies</a:t>
            </a:r>
          </a:p>
          <a:p>
            <a:pPr>
              <a:spcAft>
                <a:spcPts val="300"/>
              </a:spcAft>
              <a:defRPr/>
            </a:pPr>
            <a:r>
              <a:rPr lang="en-US" dirty="0"/>
              <a:t>Requires management to actively oversee the remote or offshore locations</a:t>
            </a:r>
          </a:p>
          <a:p>
            <a:pPr>
              <a:spcAft>
                <a:spcPts val="300"/>
              </a:spcAft>
              <a:defRPr/>
            </a:pPr>
            <a:r>
              <a:rPr lang="en-US" dirty="0"/>
              <a:t>The IS auditor can assist an organization in moving IS functions offsite or offshore by ensuring that IS management considers the following:</a:t>
            </a:r>
          </a:p>
          <a:p>
            <a:pPr lvl="1">
              <a:defRPr/>
            </a:pPr>
            <a:r>
              <a:rPr lang="en-US" dirty="0"/>
              <a:t>Legal, regulatory and tax issues</a:t>
            </a:r>
          </a:p>
          <a:p>
            <a:pPr lvl="1">
              <a:defRPr/>
            </a:pPr>
            <a:r>
              <a:rPr lang="en-US" dirty="0"/>
              <a:t>Continuity of operations</a:t>
            </a:r>
          </a:p>
          <a:p>
            <a:pPr lvl="1">
              <a:defRPr/>
            </a:pPr>
            <a:r>
              <a:rPr lang="en-US" dirty="0"/>
              <a:t>Personnel</a:t>
            </a:r>
          </a:p>
          <a:p>
            <a:pPr lvl="1">
              <a:defRPr/>
            </a:pPr>
            <a:r>
              <a:rPr lang="en-US" dirty="0"/>
              <a:t>Telecommunication issues</a:t>
            </a:r>
          </a:p>
          <a:p>
            <a:pPr lvl="1">
              <a:defRPr/>
            </a:pPr>
            <a:r>
              <a:rPr lang="en-US" dirty="0"/>
              <a:t>Cross-border and cross-cultural issues</a:t>
            </a:r>
          </a:p>
          <a:p>
            <a:pPr>
              <a:spcAft>
                <a:spcPts val="600"/>
              </a:spcAft>
              <a:buFontTx/>
              <a:buNone/>
              <a:defRPr/>
            </a:pPr>
            <a:endParaRPr lang="en-US" sz="1400" dirty="0"/>
          </a:p>
          <a:p>
            <a:endParaRPr lang="en-US" sz="1400"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68</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261782636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normAutofit/>
          </a:bodyPr>
          <a:lstStyle/>
          <a:p>
            <a:r>
              <a:rPr lang="en-US" dirty="0" smtClean="0"/>
              <a:t>Sourcing Practices </a:t>
            </a:r>
            <a:r>
              <a:rPr lang="en-US" sz="2500" dirty="0" smtClean="0"/>
              <a:t>(cont.)</a:t>
            </a:r>
            <a:endParaRPr lang="en-US" dirty="0" smtClean="0"/>
          </a:p>
        </p:txBody>
      </p:sp>
      <p:sp>
        <p:nvSpPr>
          <p:cNvPr id="2" name="Content Placeholder 1"/>
          <p:cNvSpPr>
            <a:spLocks noGrp="1"/>
          </p:cNvSpPr>
          <p:nvPr>
            <p:ph idx="1"/>
          </p:nvPr>
        </p:nvSpPr>
        <p:spPr/>
        <p:txBody>
          <a:bodyPr/>
          <a:lstStyle/>
          <a:p>
            <a:pPr marL="0" indent="0">
              <a:spcAft>
                <a:spcPts val="600"/>
              </a:spcAft>
              <a:buNone/>
              <a:defRPr/>
            </a:pPr>
            <a:r>
              <a:rPr lang="en-US" dirty="0"/>
              <a:t>Governance in outsourcing</a:t>
            </a:r>
          </a:p>
          <a:p>
            <a:pPr>
              <a:spcAft>
                <a:spcPts val="600"/>
              </a:spcAft>
              <a:defRPr/>
            </a:pPr>
            <a:r>
              <a:rPr lang="en-US" dirty="0"/>
              <a:t>Mechanism that allows organizations to transfer the delivery of services to third parties</a:t>
            </a:r>
          </a:p>
          <a:p>
            <a:pPr>
              <a:spcAft>
                <a:spcPts val="600"/>
              </a:spcAft>
              <a:defRPr/>
            </a:pPr>
            <a:r>
              <a:rPr lang="en-US" dirty="0"/>
              <a:t>Accountability remains with the management of the client organization</a:t>
            </a:r>
          </a:p>
          <a:p>
            <a:pPr>
              <a:spcAft>
                <a:spcPts val="600"/>
              </a:spcAft>
              <a:defRPr/>
            </a:pPr>
            <a:r>
              <a:rPr lang="en-US" dirty="0"/>
              <a:t>Transparency and ownership of the decision-making process must reside within the purview of the client</a:t>
            </a:r>
          </a:p>
          <a:p>
            <a:pPr>
              <a:spcAft>
                <a:spcPts val="600"/>
              </a:spcAft>
              <a:defRPr/>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69</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1869975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67544" y="476672"/>
            <a:ext cx="8229600" cy="1143000"/>
          </a:xfrm>
        </p:spPr>
        <p:txBody>
          <a:bodyPr/>
          <a:lstStyle/>
          <a:p>
            <a:r>
              <a:rPr lang="en-US" dirty="0" smtClean="0"/>
              <a:t>Policies </a:t>
            </a:r>
            <a:r>
              <a:rPr lang="en-US" sz="2500" dirty="0" smtClean="0"/>
              <a:t>(cont.)</a:t>
            </a:r>
            <a:endParaRPr lang="en-US" dirty="0" smtClean="0"/>
          </a:p>
        </p:txBody>
      </p:sp>
      <p:sp>
        <p:nvSpPr>
          <p:cNvPr id="2" name="Content Placeholder 1"/>
          <p:cNvSpPr>
            <a:spLocks noGrp="1"/>
          </p:cNvSpPr>
          <p:nvPr>
            <p:ph idx="1"/>
          </p:nvPr>
        </p:nvSpPr>
        <p:spPr/>
        <p:txBody>
          <a:bodyPr>
            <a:normAutofit/>
          </a:bodyPr>
          <a:lstStyle/>
          <a:p>
            <a:pPr marL="0" indent="0">
              <a:spcAft>
                <a:spcPts val="600"/>
              </a:spcAft>
              <a:buNone/>
            </a:pPr>
            <a:r>
              <a:rPr lang="en-US" dirty="0"/>
              <a:t>Information Security Policy</a:t>
            </a:r>
          </a:p>
          <a:p>
            <a:pPr marL="457200" lvl="1">
              <a:lnSpc>
                <a:spcPct val="90000"/>
              </a:lnSpc>
              <a:spcAft>
                <a:spcPts val="600"/>
              </a:spcAft>
              <a:buFont typeface="Arial" pitchFamily="34" charset="0"/>
              <a:buChar char="•"/>
              <a:defRPr/>
            </a:pPr>
            <a:r>
              <a:rPr lang="en-US" sz="2400" dirty="0"/>
              <a:t>Defines information security, overall objectives and scope</a:t>
            </a:r>
          </a:p>
          <a:p>
            <a:pPr marL="457200" lvl="1">
              <a:lnSpc>
                <a:spcPct val="90000"/>
              </a:lnSpc>
              <a:spcAft>
                <a:spcPts val="600"/>
              </a:spcAft>
              <a:buFont typeface="Arial" pitchFamily="34" charset="0"/>
              <a:buChar char="•"/>
              <a:defRPr/>
            </a:pPr>
            <a:r>
              <a:rPr lang="en-US" sz="2400" dirty="0"/>
              <a:t>Is a statement of management intent</a:t>
            </a:r>
          </a:p>
          <a:p>
            <a:pPr marL="457200" lvl="1">
              <a:lnSpc>
                <a:spcPct val="90000"/>
              </a:lnSpc>
              <a:spcAft>
                <a:spcPts val="600"/>
              </a:spcAft>
              <a:buFont typeface="Arial" pitchFamily="34" charset="0"/>
              <a:buChar char="•"/>
              <a:defRPr/>
            </a:pPr>
            <a:r>
              <a:rPr lang="en-US" sz="2400" dirty="0"/>
              <a:t>Is a framework for setting control objectives including risk management</a:t>
            </a:r>
          </a:p>
          <a:p>
            <a:pPr marL="457200" lvl="1">
              <a:lnSpc>
                <a:spcPct val="90000"/>
              </a:lnSpc>
              <a:spcAft>
                <a:spcPts val="600"/>
              </a:spcAft>
              <a:buFont typeface="Arial" pitchFamily="34" charset="0"/>
              <a:buChar char="•"/>
              <a:defRPr/>
            </a:pPr>
            <a:r>
              <a:rPr lang="en-US" sz="2400" dirty="0"/>
              <a:t>Defines responsibilities for information security management</a:t>
            </a:r>
          </a:p>
          <a:p>
            <a:r>
              <a:rPr lang="en-US" dirty="0" smtClean="0"/>
              <a:t>Defines a set of guidelines and/or rules to control how its information system resources will be used</a:t>
            </a: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7</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18577086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normAutofit/>
          </a:bodyPr>
          <a:lstStyle/>
          <a:p>
            <a:r>
              <a:rPr lang="en-US" dirty="0" smtClean="0"/>
              <a:t>Sourcing Practices </a:t>
            </a:r>
            <a:r>
              <a:rPr lang="en-US" sz="2500" dirty="0" smtClean="0"/>
              <a:t>(cont.)</a:t>
            </a:r>
            <a:endParaRPr lang="en-US" dirty="0" smtClean="0"/>
          </a:p>
        </p:txBody>
      </p:sp>
      <p:sp>
        <p:nvSpPr>
          <p:cNvPr id="2" name="Content Placeholder 1"/>
          <p:cNvSpPr>
            <a:spLocks noGrp="1"/>
          </p:cNvSpPr>
          <p:nvPr>
            <p:ph idx="1"/>
          </p:nvPr>
        </p:nvSpPr>
        <p:spPr/>
        <p:txBody>
          <a:bodyPr>
            <a:normAutofit fontScale="92500"/>
          </a:bodyPr>
          <a:lstStyle/>
          <a:p>
            <a:pPr marL="0" indent="0">
              <a:spcAft>
                <a:spcPts val="600"/>
              </a:spcAft>
              <a:buNone/>
            </a:pPr>
            <a:r>
              <a:rPr lang="en-US" dirty="0"/>
              <a:t>Third-party service delivery management</a:t>
            </a:r>
          </a:p>
          <a:p>
            <a:pPr>
              <a:spcAft>
                <a:spcPts val="600"/>
              </a:spcAft>
              <a:defRPr/>
            </a:pPr>
            <a:r>
              <a:rPr lang="en-US" dirty="0"/>
              <a:t>Every organization using the services of third parties should have a service delivery management system in place to implement and maintain the appropriate level of information security and service delivery in line with third-party service delivery agreements</a:t>
            </a:r>
          </a:p>
          <a:p>
            <a:pPr>
              <a:spcAft>
                <a:spcPts val="600"/>
              </a:spcAft>
              <a:defRPr/>
            </a:pPr>
            <a:r>
              <a:rPr lang="en-US" dirty="0"/>
              <a:t>The organization should check the implementation of agreements, monitor compliance with the agreements and manage changes to ensure that the services delivered meet all requirements agreed to with the third party.</a:t>
            </a:r>
          </a:p>
          <a:p>
            <a:pPr>
              <a:spcAft>
                <a:spcPts val="600"/>
              </a:spcAft>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70</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90513311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normAutofit/>
          </a:bodyPr>
          <a:lstStyle/>
          <a:p>
            <a:r>
              <a:rPr lang="en-US" dirty="0" smtClean="0"/>
              <a:t>Change Management</a:t>
            </a:r>
          </a:p>
        </p:txBody>
      </p:sp>
      <p:sp>
        <p:nvSpPr>
          <p:cNvPr id="2" name="Content Placeholder 1"/>
          <p:cNvSpPr>
            <a:spLocks noGrp="1"/>
          </p:cNvSpPr>
          <p:nvPr>
            <p:ph idx="1"/>
          </p:nvPr>
        </p:nvSpPr>
        <p:spPr/>
        <p:txBody>
          <a:bodyPr>
            <a:normAutofit fontScale="85000" lnSpcReduction="10000"/>
          </a:bodyPr>
          <a:lstStyle/>
          <a:p>
            <a:pPr marL="0" indent="0">
              <a:spcBef>
                <a:spcPts val="1200"/>
              </a:spcBef>
              <a:spcAft>
                <a:spcPts val="1200"/>
              </a:spcAft>
              <a:buNone/>
            </a:pPr>
            <a:r>
              <a:rPr lang="en-US" dirty="0"/>
              <a:t>What is change management?</a:t>
            </a:r>
          </a:p>
          <a:p>
            <a:pPr>
              <a:spcBef>
                <a:spcPts val="1200"/>
              </a:spcBef>
              <a:spcAft>
                <a:spcPts val="1200"/>
              </a:spcAft>
            </a:pPr>
            <a:r>
              <a:rPr lang="en-US" dirty="0"/>
              <a:t>Managing IT changes for the organization</a:t>
            </a:r>
          </a:p>
          <a:p>
            <a:pPr lvl="1">
              <a:spcBef>
                <a:spcPts val="1200"/>
              </a:spcBef>
              <a:spcAft>
                <a:spcPts val="1200"/>
              </a:spcAft>
            </a:pPr>
            <a:r>
              <a:rPr lang="en-US" dirty="0"/>
              <a:t>Identify and apply technology improvements at the infrastructure and application level</a:t>
            </a:r>
          </a:p>
          <a:p>
            <a:r>
              <a:rPr lang="en-IN" dirty="0" smtClean="0"/>
              <a:t>Change Management ensures that changes are recorded, evaluated, authorized, prioritized, planned, tested, implemented, documented and reviewed in a controlled manner.</a:t>
            </a:r>
          </a:p>
          <a:p>
            <a:r>
              <a:rPr lang="en-IN" dirty="0" smtClean="0"/>
              <a:t>The purpose of the Change Management process is to ensure that standardized methods are used for the efficient and prompt handling of all changes, that all changes are recorded and that overall business risk is optimized.</a:t>
            </a:r>
          </a:p>
          <a:p>
            <a:endParaRPr lang="en-US" sz="1600"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71</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51640364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GB" smtClean="0"/>
              <a:t>Change Types</a:t>
            </a:r>
            <a:endParaRPr lang="en-US" smtClean="0"/>
          </a:p>
        </p:txBody>
      </p:sp>
      <p:sp>
        <p:nvSpPr>
          <p:cNvPr id="38915" name="Content Placeholder 2"/>
          <p:cNvSpPr>
            <a:spLocks noGrp="1"/>
          </p:cNvSpPr>
          <p:nvPr>
            <p:ph idx="1"/>
          </p:nvPr>
        </p:nvSpPr>
        <p:spPr/>
        <p:txBody>
          <a:bodyPr/>
          <a:lstStyle/>
          <a:p>
            <a:pPr eaLnBrk="1" hangingPunct="1"/>
            <a:r>
              <a:rPr lang="en-GB" smtClean="0"/>
              <a:t>Normal</a:t>
            </a:r>
          </a:p>
          <a:p>
            <a:pPr lvl="1" eaLnBrk="1" hangingPunct="1"/>
            <a:r>
              <a:rPr lang="en-GB" smtClean="0"/>
              <a:t>Non-urgent, requires approval</a:t>
            </a:r>
          </a:p>
          <a:p>
            <a:pPr eaLnBrk="1" hangingPunct="1"/>
            <a:r>
              <a:rPr lang="en-GB" smtClean="0"/>
              <a:t>Standard</a:t>
            </a:r>
          </a:p>
          <a:p>
            <a:pPr lvl="1" eaLnBrk="1" hangingPunct="1"/>
            <a:r>
              <a:rPr lang="en-GB" smtClean="0"/>
              <a:t>Non-urgent, follows established path, no approval needed</a:t>
            </a:r>
          </a:p>
          <a:p>
            <a:pPr eaLnBrk="1" hangingPunct="1"/>
            <a:r>
              <a:rPr lang="en-GB" smtClean="0"/>
              <a:t>Emergency</a:t>
            </a:r>
          </a:p>
          <a:p>
            <a:pPr lvl="1" eaLnBrk="1" hangingPunct="1"/>
            <a:r>
              <a:rPr lang="en-GB" smtClean="0"/>
              <a:t>Requires approval but too urgent for normal procedure</a:t>
            </a:r>
            <a:endParaRPr lang="en-US" smtClean="0"/>
          </a:p>
        </p:txBody>
      </p:sp>
      <p:sp>
        <p:nvSpPr>
          <p:cNvPr id="4" name="Slide Number Placeholder 3"/>
          <p:cNvSpPr>
            <a:spLocks noGrp="1"/>
          </p:cNvSpPr>
          <p:nvPr>
            <p:ph type="sldNum" sz="quarter" idx="12"/>
          </p:nvPr>
        </p:nvSpPr>
        <p:spPr/>
        <p:txBody>
          <a:bodyPr/>
          <a:lstStyle/>
          <a:p>
            <a:fld id="{7A5D9C1E-3C09-4DC3-BE54-445F0753D174}" type="slidenum">
              <a:rPr lang="en-IN" smtClean="0"/>
              <a:pPr/>
              <a:t>72</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GB" smtClean="0"/>
              <a:t>Change Advisory Board</a:t>
            </a:r>
            <a:endParaRPr lang="en-US" smtClean="0"/>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GB" dirty="0" smtClean="0"/>
              <a:t>Change Manager (VITAL)</a:t>
            </a:r>
          </a:p>
          <a:p>
            <a:pPr eaLnBrk="1" fontAlgn="auto" hangingPunct="1">
              <a:spcAft>
                <a:spcPts val="0"/>
              </a:spcAft>
              <a:buFont typeface="Arial" pitchFamily="34" charset="0"/>
              <a:buChar char="•"/>
              <a:defRPr/>
            </a:pPr>
            <a:r>
              <a:rPr lang="en-GB" dirty="0" smtClean="0"/>
              <a:t>One or more of</a:t>
            </a:r>
          </a:p>
          <a:p>
            <a:pPr lvl="1" eaLnBrk="1" fontAlgn="auto" hangingPunct="1">
              <a:spcAft>
                <a:spcPts val="0"/>
              </a:spcAft>
              <a:buFont typeface="Arial" pitchFamily="34" charset="0"/>
              <a:buChar char="–"/>
              <a:defRPr/>
            </a:pPr>
            <a:r>
              <a:rPr lang="en-GB" dirty="0" smtClean="0"/>
              <a:t>Customer/User</a:t>
            </a:r>
          </a:p>
          <a:p>
            <a:pPr lvl="1" eaLnBrk="1" fontAlgn="auto" hangingPunct="1">
              <a:spcAft>
                <a:spcPts val="0"/>
              </a:spcAft>
              <a:buFont typeface="Arial" pitchFamily="34" charset="0"/>
              <a:buChar char="–"/>
              <a:defRPr/>
            </a:pPr>
            <a:r>
              <a:rPr lang="en-GB" dirty="0" smtClean="0"/>
              <a:t>User Manager</a:t>
            </a:r>
          </a:p>
          <a:p>
            <a:pPr lvl="1" eaLnBrk="1" fontAlgn="auto" hangingPunct="1">
              <a:spcAft>
                <a:spcPts val="0"/>
              </a:spcAft>
              <a:buFont typeface="Arial" pitchFamily="34" charset="0"/>
              <a:buChar char="–"/>
              <a:defRPr/>
            </a:pPr>
            <a:r>
              <a:rPr lang="en-GB" dirty="0" smtClean="0"/>
              <a:t>Developer/Maintainer</a:t>
            </a:r>
          </a:p>
          <a:p>
            <a:pPr lvl="1" eaLnBrk="1" fontAlgn="auto" hangingPunct="1">
              <a:spcAft>
                <a:spcPts val="0"/>
              </a:spcAft>
              <a:buFont typeface="Arial" pitchFamily="34" charset="0"/>
              <a:buChar char="–"/>
              <a:defRPr/>
            </a:pPr>
            <a:r>
              <a:rPr lang="en-GB" dirty="0" smtClean="0"/>
              <a:t>Expert/Consultant</a:t>
            </a:r>
          </a:p>
          <a:p>
            <a:pPr lvl="1" eaLnBrk="1" fontAlgn="auto" hangingPunct="1">
              <a:spcAft>
                <a:spcPts val="0"/>
              </a:spcAft>
              <a:buFont typeface="Arial" pitchFamily="34" charset="0"/>
              <a:buChar char="–"/>
              <a:defRPr/>
            </a:pPr>
            <a:r>
              <a:rPr lang="en-GB" dirty="0" smtClean="0"/>
              <a:t>Contractor</a:t>
            </a:r>
          </a:p>
          <a:p>
            <a:pPr eaLnBrk="1" fontAlgn="auto" hangingPunct="1">
              <a:spcAft>
                <a:spcPts val="0"/>
              </a:spcAft>
              <a:buFont typeface="Arial" pitchFamily="34" charset="0"/>
              <a:buChar char="•"/>
              <a:defRPr/>
            </a:pPr>
            <a:r>
              <a:rPr lang="en-GB" dirty="0" smtClean="0"/>
              <a:t>CAB considers the 7 Rs</a:t>
            </a:r>
          </a:p>
          <a:p>
            <a:pPr lvl="1" eaLnBrk="1" fontAlgn="auto" hangingPunct="1">
              <a:spcAft>
                <a:spcPts val="0"/>
              </a:spcAft>
              <a:buFont typeface="Arial" pitchFamily="34" charset="0"/>
              <a:buChar char="–"/>
              <a:defRPr/>
            </a:pPr>
            <a:r>
              <a:rPr lang="en-GB" dirty="0" smtClean="0"/>
              <a:t>Who RAISED?, REASON, RETURN, RISKS, RESOURCES, RESPONSIBLE, RELATIONSHIPS to other changes</a:t>
            </a:r>
            <a:endParaRPr lang="en-US" dirty="0"/>
          </a:p>
        </p:txBody>
      </p:sp>
      <p:sp>
        <p:nvSpPr>
          <p:cNvPr id="4" name="Slide Number Placeholder 3"/>
          <p:cNvSpPr>
            <a:spLocks noGrp="1"/>
          </p:cNvSpPr>
          <p:nvPr>
            <p:ph type="sldNum" sz="quarter" idx="12"/>
          </p:nvPr>
        </p:nvSpPr>
        <p:spPr/>
        <p:txBody>
          <a:bodyPr/>
          <a:lstStyle/>
          <a:p>
            <a:fld id="{7A5D9C1E-3C09-4DC3-BE54-445F0753D174}" type="slidenum">
              <a:rPr lang="en-IN" smtClean="0"/>
              <a:pPr/>
              <a:t>73</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rtlCol="0">
            <a:normAutofit fontScale="90000"/>
          </a:bodyPr>
          <a:lstStyle/>
          <a:p>
            <a:pPr eaLnBrk="1" fontAlgn="auto" hangingPunct="1">
              <a:spcAft>
                <a:spcPts val="0"/>
              </a:spcAft>
              <a:defRPr/>
            </a:pPr>
            <a:r>
              <a:rPr lang="en-GB" dirty="0" smtClean="0"/>
              <a:t>Change Management – Challenges</a:t>
            </a:r>
            <a:endParaRPr lang="en-US" dirty="0"/>
          </a:p>
        </p:txBody>
      </p:sp>
      <p:sp>
        <p:nvSpPr>
          <p:cNvPr id="3" name="Content Placeholder 2"/>
          <p:cNvSpPr>
            <a:spLocks noGrp="1"/>
          </p:cNvSpPr>
          <p:nvPr>
            <p:ph idx="1"/>
          </p:nvPr>
        </p:nvSpPr>
        <p:spPr>
          <a:xfrm>
            <a:off x="457200" y="1600200"/>
            <a:ext cx="8229600" cy="4972050"/>
          </a:xfrm>
        </p:spPr>
        <p:txBody>
          <a:bodyPr rtlCol="0">
            <a:normAutofit/>
          </a:bodyPr>
          <a:lstStyle/>
          <a:p>
            <a:pPr eaLnBrk="1" fontAlgn="auto" hangingPunct="1">
              <a:spcAft>
                <a:spcPts val="0"/>
              </a:spcAft>
              <a:buFont typeface="Arial" pitchFamily="34" charset="0"/>
              <a:buChar char="•"/>
              <a:defRPr/>
            </a:pPr>
            <a:r>
              <a:rPr lang="en-GB" dirty="0" smtClean="0"/>
              <a:t>Respond to customers changing business requirements</a:t>
            </a:r>
          </a:p>
          <a:p>
            <a:pPr eaLnBrk="1" fontAlgn="auto" hangingPunct="1">
              <a:spcAft>
                <a:spcPts val="0"/>
              </a:spcAft>
              <a:buFont typeface="Arial" pitchFamily="34" charset="0"/>
              <a:buChar char="•"/>
              <a:defRPr/>
            </a:pPr>
            <a:r>
              <a:rPr lang="en-GB" dirty="0" smtClean="0"/>
              <a:t>Respond to business and IT requests for change that will align the services with the business needs</a:t>
            </a:r>
          </a:p>
          <a:p>
            <a:pPr eaLnBrk="1" fontAlgn="auto" hangingPunct="1">
              <a:spcAft>
                <a:spcPts val="0"/>
              </a:spcAft>
              <a:buFont typeface="Arial" pitchFamily="34" charset="0"/>
              <a:buChar char="•"/>
              <a:defRPr/>
            </a:pPr>
            <a:r>
              <a:rPr lang="en-GB" dirty="0" smtClean="0"/>
              <a:t>Roles</a:t>
            </a:r>
          </a:p>
          <a:p>
            <a:pPr lvl="1" eaLnBrk="1" fontAlgn="auto" hangingPunct="1">
              <a:spcAft>
                <a:spcPts val="0"/>
              </a:spcAft>
              <a:buFont typeface="Arial" pitchFamily="34" charset="0"/>
              <a:buChar char="–"/>
              <a:defRPr/>
            </a:pPr>
            <a:r>
              <a:rPr lang="en-GB" dirty="0" smtClean="0"/>
              <a:t>Change Manager</a:t>
            </a:r>
          </a:p>
          <a:p>
            <a:pPr lvl="1" eaLnBrk="1" fontAlgn="auto" hangingPunct="1">
              <a:spcAft>
                <a:spcPts val="0"/>
              </a:spcAft>
              <a:buFont typeface="Arial" pitchFamily="34" charset="0"/>
              <a:buChar char="–"/>
              <a:defRPr/>
            </a:pPr>
            <a:r>
              <a:rPr lang="en-GB" dirty="0" smtClean="0"/>
              <a:t>Change Authority</a:t>
            </a:r>
          </a:p>
          <a:p>
            <a:pPr lvl="2" eaLnBrk="1" fontAlgn="auto" hangingPunct="1">
              <a:spcAft>
                <a:spcPts val="0"/>
              </a:spcAft>
              <a:buFont typeface="Arial" pitchFamily="34" charset="0"/>
              <a:buChar char="•"/>
              <a:defRPr/>
            </a:pPr>
            <a:r>
              <a:rPr lang="en-GB" dirty="0" smtClean="0"/>
              <a:t>Change Advisory Board (CAB)</a:t>
            </a:r>
          </a:p>
          <a:p>
            <a:pPr lvl="2" eaLnBrk="1" fontAlgn="auto" hangingPunct="1">
              <a:spcAft>
                <a:spcPts val="0"/>
              </a:spcAft>
              <a:buFont typeface="Arial" pitchFamily="34" charset="0"/>
              <a:buChar char="•"/>
              <a:defRPr/>
            </a:pPr>
            <a:r>
              <a:rPr lang="en-GB" dirty="0" smtClean="0"/>
              <a:t>Emergency CAB (ECAB)</a:t>
            </a:r>
          </a:p>
          <a:p>
            <a:pPr eaLnBrk="1" fontAlgn="auto" hangingPunct="1">
              <a:spcAft>
                <a:spcPts val="0"/>
              </a:spcAft>
              <a:buFont typeface="Arial" pitchFamily="34" charset="0"/>
              <a:buChar char="•"/>
              <a:defRPr/>
            </a:pPr>
            <a:r>
              <a:rPr lang="en-GB" dirty="0" smtClean="0"/>
              <a:t>80% of service interruption is caused by operator error or poor change control (Gartner)</a:t>
            </a:r>
            <a:endParaRPr lang="en-US" dirty="0"/>
          </a:p>
        </p:txBody>
      </p:sp>
      <p:sp>
        <p:nvSpPr>
          <p:cNvPr id="4" name="Slide Number Placeholder 3"/>
          <p:cNvSpPr>
            <a:spLocks noGrp="1"/>
          </p:cNvSpPr>
          <p:nvPr>
            <p:ph type="sldNum" sz="quarter" idx="12"/>
          </p:nvPr>
        </p:nvSpPr>
        <p:spPr/>
        <p:txBody>
          <a:bodyPr/>
          <a:lstStyle/>
          <a:p>
            <a:fld id="{7A5D9C1E-3C09-4DC3-BE54-445F0753D174}" type="slidenum">
              <a:rPr lang="en-IN" smtClean="0"/>
              <a:pPr/>
              <a:t>74</a:t>
            </a:fld>
            <a:endParaRPr lang="en-IN"/>
          </a:p>
        </p:txBody>
      </p:sp>
      <p:sp>
        <p:nvSpPr>
          <p:cNvPr id="5" name="Footer Placeholder 4"/>
          <p:cNvSpPr>
            <a:spLocks noGrp="1"/>
          </p:cNvSpPr>
          <p:nvPr>
            <p:ph type="ftr" sz="quarter" idx="11"/>
          </p:nvPr>
        </p:nvSpPr>
        <p:spPr/>
        <p:txBody>
          <a:bodyPr/>
          <a:lstStyle/>
          <a:p>
            <a:r>
              <a:rPr lang="en-IN" smtClean="0"/>
              <a:t>01 June, 2014</a:t>
            </a:r>
            <a:endParaRPr lang="en-IN"/>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1"/>
          <p:cNvSpPr>
            <a:spLocks noGrp="1" noChangeArrowheads="1"/>
          </p:cNvSpPr>
          <p:nvPr>
            <p:ph type="title"/>
          </p:nvPr>
        </p:nvSpPr>
        <p:spPr/>
        <p:txBody>
          <a:bodyPr tIns="32146" rIns="134853"/>
          <a:lstStyle/>
          <a:p>
            <a:pPr eaLnBrk="1" hangingPunct="1"/>
            <a:r>
              <a:rPr lang="en-US" smtClean="0"/>
              <a:t>Risk Management</a:t>
            </a:r>
          </a:p>
        </p:txBody>
      </p:sp>
      <p:sp>
        <p:nvSpPr>
          <p:cNvPr id="26628" name="Rectangle 2"/>
          <p:cNvSpPr>
            <a:spLocks noGrp="1" noChangeArrowheads="1"/>
          </p:cNvSpPr>
          <p:nvPr>
            <p:ph type="body" idx="1"/>
          </p:nvPr>
        </p:nvSpPr>
        <p:spPr/>
        <p:txBody>
          <a:bodyPr lIns="64291" tIns="32146" rIns="134853" bIns="32146"/>
          <a:lstStyle/>
          <a:p>
            <a:pPr eaLnBrk="1" hangingPunct="1"/>
            <a:r>
              <a:rPr lang="en-US" dirty="0" smtClean="0"/>
              <a:t>Risk Management is identifying, evaluating, and mitigating risk to an organization</a:t>
            </a:r>
          </a:p>
          <a:p>
            <a:pPr marL="783552" lvl="1"/>
            <a:r>
              <a:rPr lang="en-US" dirty="0" smtClean="0"/>
              <a:t>It’s a cyclical, continuous process</a:t>
            </a:r>
          </a:p>
          <a:p>
            <a:pPr marL="783552" lvl="1"/>
            <a:r>
              <a:rPr lang="en-US" dirty="0" smtClean="0"/>
              <a:t>Need to know what you have</a:t>
            </a:r>
          </a:p>
          <a:p>
            <a:pPr marL="783552" lvl="1"/>
            <a:r>
              <a:rPr lang="en-US" dirty="0" smtClean="0"/>
              <a:t>Need to know what threats are likely</a:t>
            </a:r>
          </a:p>
          <a:p>
            <a:pPr marL="783552" lvl="1"/>
            <a:r>
              <a:rPr lang="en-US" dirty="0" smtClean="0"/>
              <a:t>Need to know how and how well it is protected</a:t>
            </a:r>
          </a:p>
          <a:p>
            <a:pPr marL="783552" lvl="1"/>
            <a:r>
              <a:rPr lang="en-US" dirty="0" smtClean="0"/>
              <a:t>Need to know where the gaps are</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75</a:t>
            </a:fld>
            <a:endParaRPr lang="en-IN"/>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smtClean="0"/>
              <a:t>Risk Management</a:t>
            </a:r>
          </a:p>
        </p:txBody>
      </p:sp>
      <p:sp>
        <p:nvSpPr>
          <p:cNvPr id="2" name="Content Placeholder 1"/>
          <p:cNvSpPr>
            <a:spLocks noGrp="1"/>
          </p:cNvSpPr>
          <p:nvPr>
            <p:ph idx="1"/>
          </p:nvPr>
        </p:nvSpPr>
        <p:spPr/>
        <p:txBody>
          <a:bodyPr/>
          <a:lstStyle/>
          <a:p>
            <a:pPr marL="0" indent="0">
              <a:spcAft>
                <a:spcPts val="600"/>
              </a:spcAft>
              <a:buNone/>
              <a:defRPr/>
            </a:pPr>
            <a:r>
              <a:rPr lang="en-US" dirty="0">
                <a:cs typeface="Arial" pitchFamily="34" charset="0"/>
              </a:rPr>
              <a:t>The process of identifying vulnerabilities and threats to the information resources used by an organization in achieving business objectives.</a:t>
            </a:r>
          </a:p>
          <a:p>
            <a:pPr>
              <a:spcAft>
                <a:spcPts val="600"/>
              </a:spcAft>
              <a:defRPr/>
            </a:pPr>
            <a:r>
              <a:rPr lang="en-US" dirty="0" smtClean="0"/>
              <a:t>Avoid</a:t>
            </a:r>
            <a:endParaRPr lang="en-US" dirty="0"/>
          </a:p>
          <a:p>
            <a:pPr>
              <a:spcAft>
                <a:spcPts val="600"/>
              </a:spcAft>
              <a:defRPr/>
            </a:pPr>
            <a:r>
              <a:rPr lang="en-US" dirty="0" smtClean="0"/>
              <a:t>Mitigate</a:t>
            </a:r>
            <a:endParaRPr lang="en-US" dirty="0"/>
          </a:p>
          <a:p>
            <a:pPr>
              <a:spcAft>
                <a:spcPts val="600"/>
              </a:spcAft>
              <a:defRPr/>
            </a:pPr>
            <a:r>
              <a:rPr lang="en-US" dirty="0" smtClean="0"/>
              <a:t>Transfer</a:t>
            </a:r>
            <a:endParaRPr lang="en-US" dirty="0"/>
          </a:p>
          <a:p>
            <a:pPr>
              <a:spcAft>
                <a:spcPts val="600"/>
              </a:spcAft>
              <a:defRPr/>
            </a:pPr>
            <a:r>
              <a:rPr lang="en-US" dirty="0" smtClean="0"/>
              <a:t>Accept</a:t>
            </a:r>
            <a:endParaRPr lang="en-US" dirty="0"/>
          </a:p>
          <a:p>
            <a:pPr>
              <a:spcAft>
                <a:spcPts val="600"/>
              </a:spcAft>
              <a:buFontTx/>
              <a:buNone/>
              <a:defRPr/>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76</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248257855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normAutofit/>
          </a:bodyPr>
          <a:lstStyle/>
          <a:p>
            <a:r>
              <a:rPr lang="en-US" dirty="0" smtClean="0"/>
              <a:t>Risk Management </a:t>
            </a:r>
            <a:r>
              <a:rPr lang="en-US" sz="2500" dirty="0" smtClean="0"/>
              <a:t>(cont.)</a:t>
            </a:r>
            <a:endParaRPr lang="en-US" dirty="0" smtClean="0"/>
          </a:p>
        </p:txBody>
      </p:sp>
      <p:sp>
        <p:nvSpPr>
          <p:cNvPr id="2" name="Content Placeholder 1"/>
          <p:cNvSpPr>
            <a:spLocks noGrp="1"/>
          </p:cNvSpPr>
          <p:nvPr>
            <p:ph idx="1"/>
          </p:nvPr>
        </p:nvSpPr>
        <p:spPr/>
        <p:txBody>
          <a:bodyPr/>
          <a:lstStyle/>
          <a:p>
            <a:pPr marL="0" indent="0">
              <a:lnSpc>
                <a:spcPct val="90000"/>
              </a:lnSpc>
              <a:spcAft>
                <a:spcPts val="600"/>
              </a:spcAft>
              <a:buClr>
                <a:schemeClr val="tx1"/>
              </a:buClr>
              <a:buNone/>
            </a:pPr>
            <a:r>
              <a:rPr lang="en-US" dirty="0"/>
              <a:t>IT risk management needs to operate at </a:t>
            </a:r>
            <a:r>
              <a:rPr lang="en-US" dirty="0" smtClean="0"/>
              <a:t>multiple </a:t>
            </a:r>
            <a:r>
              <a:rPr lang="en-US" dirty="0"/>
              <a:t>levels including:</a:t>
            </a:r>
          </a:p>
          <a:p>
            <a:pPr>
              <a:lnSpc>
                <a:spcPct val="90000"/>
              </a:lnSpc>
              <a:spcAft>
                <a:spcPts val="600"/>
              </a:spcAft>
              <a:buClr>
                <a:schemeClr val="tx1"/>
              </a:buClr>
            </a:pPr>
            <a:r>
              <a:rPr lang="en-US" dirty="0"/>
              <a:t>The operational level</a:t>
            </a:r>
          </a:p>
          <a:p>
            <a:pPr>
              <a:lnSpc>
                <a:spcPct val="90000"/>
              </a:lnSpc>
              <a:spcAft>
                <a:spcPts val="600"/>
              </a:spcAft>
              <a:buClr>
                <a:schemeClr val="tx1"/>
              </a:buClr>
            </a:pPr>
            <a:r>
              <a:rPr lang="en-US" dirty="0"/>
              <a:t>The project level </a:t>
            </a:r>
          </a:p>
          <a:p>
            <a:pPr>
              <a:lnSpc>
                <a:spcPct val="90000"/>
              </a:lnSpc>
              <a:spcAft>
                <a:spcPts val="600"/>
              </a:spcAft>
              <a:buClr>
                <a:schemeClr val="tx1"/>
              </a:buClr>
            </a:pPr>
            <a:r>
              <a:rPr lang="en-US" dirty="0"/>
              <a:t>The strategic level</a:t>
            </a:r>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77</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162216997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normAutofit fontScale="90000"/>
          </a:bodyPr>
          <a:lstStyle/>
          <a:p>
            <a:r>
              <a:rPr lang="en-US" dirty="0" smtClean="0"/>
              <a:t>Auditing IT Governance Structure and Implementation</a:t>
            </a:r>
          </a:p>
        </p:txBody>
      </p:sp>
      <p:sp>
        <p:nvSpPr>
          <p:cNvPr id="2" name="Content Placeholder 1"/>
          <p:cNvSpPr>
            <a:spLocks noGrp="1"/>
          </p:cNvSpPr>
          <p:nvPr>
            <p:ph idx="1"/>
          </p:nvPr>
        </p:nvSpPr>
        <p:spPr/>
        <p:txBody>
          <a:bodyPr>
            <a:normAutofit fontScale="92500" lnSpcReduction="10000"/>
          </a:bodyPr>
          <a:lstStyle/>
          <a:p>
            <a:pPr marL="0" indent="0">
              <a:spcBef>
                <a:spcPts val="600"/>
              </a:spcBef>
              <a:spcAft>
                <a:spcPts val="600"/>
              </a:spcAft>
              <a:buNone/>
              <a:defRPr/>
            </a:pPr>
            <a:r>
              <a:rPr lang="en-US" dirty="0"/>
              <a:t>Indicators of potential problems include:</a:t>
            </a:r>
          </a:p>
          <a:p>
            <a:pPr marL="457200" lvl="1">
              <a:lnSpc>
                <a:spcPct val="110000"/>
              </a:lnSpc>
              <a:spcAft>
                <a:spcPts val="1200"/>
              </a:spcAft>
              <a:buFont typeface="Arial" pitchFamily="34" charset="0"/>
              <a:buChar char="•"/>
              <a:defRPr/>
            </a:pPr>
            <a:r>
              <a:rPr lang="en-US" altLang="ar-SA" sz="2400" dirty="0"/>
              <a:t>Unfavorable end-user attitudes</a:t>
            </a:r>
          </a:p>
          <a:p>
            <a:pPr marL="457200" lvl="1">
              <a:lnSpc>
                <a:spcPct val="110000"/>
              </a:lnSpc>
              <a:spcAft>
                <a:spcPts val="1200"/>
              </a:spcAft>
              <a:buFont typeface="Arial" pitchFamily="34" charset="0"/>
              <a:buChar char="•"/>
              <a:defRPr/>
            </a:pPr>
            <a:r>
              <a:rPr lang="en-US" altLang="ar-SA" sz="2400" dirty="0"/>
              <a:t>Excessive costs</a:t>
            </a:r>
          </a:p>
          <a:p>
            <a:pPr marL="457200" lvl="1">
              <a:lnSpc>
                <a:spcPct val="110000"/>
              </a:lnSpc>
              <a:spcAft>
                <a:spcPts val="1200"/>
              </a:spcAft>
              <a:buFont typeface="Arial" pitchFamily="34" charset="0"/>
              <a:buChar char="•"/>
              <a:defRPr/>
            </a:pPr>
            <a:r>
              <a:rPr lang="en-US" altLang="ar-SA" sz="2400" dirty="0"/>
              <a:t>Budget overruns</a:t>
            </a:r>
          </a:p>
          <a:p>
            <a:pPr marL="457200" lvl="1">
              <a:lnSpc>
                <a:spcPct val="110000"/>
              </a:lnSpc>
              <a:spcAft>
                <a:spcPts val="1200"/>
              </a:spcAft>
              <a:buFont typeface="Arial" pitchFamily="34" charset="0"/>
              <a:buChar char="•"/>
              <a:defRPr/>
            </a:pPr>
            <a:r>
              <a:rPr lang="en-US" altLang="ar-SA" sz="2400" dirty="0"/>
              <a:t>Late projects</a:t>
            </a:r>
          </a:p>
          <a:p>
            <a:pPr marL="457200" lvl="1">
              <a:lnSpc>
                <a:spcPct val="110000"/>
              </a:lnSpc>
              <a:spcAft>
                <a:spcPts val="1200"/>
              </a:spcAft>
              <a:buFont typeface="Arial" pitchFamily="34" charset="0"/>
              <a:buChar char="•"/>
              <a:defRPr/>
            </a:pPr>
            <a:r>
              <a:rPr lang="en-US" altLang="ar-SA" sz="2400" dirty="0"/>
              <a:t>High staff turnover</a:t>
            </a:r>
          </a:p>
          <a:p>
            <a:pPr marL="457200" lvl="1">
              <a:lnSpc>
                <a:spcPct val="110000"/>
              </a:lnSpc>
              <a:spcAft>
                <a:spcPts val="1200"/>
              </a:spcAft>
              <a:buFont typeface="Arial" pitchFamily="34" charset="0"/>
              <a:buChar char="•"/>
              <a:defRPr/>
            </a:pPr>
            <a:r>
              <a:rPr lang="en-US" altLang="ar-SA" sz="2400" dirty="0"/>
              <a:t>Inexperienced staff</a:t>
            </a:r>
          </a:p>
          <a:p>
            <a:pPr marL="457200" lvl="1">
              <a:lnSpc>
                <a:spcPct val="110000"/>
              </a:lnSpc>
              <a:spcAft>
                <a:spcPts val="1200"/>
              </a:spcAft>
              <a:buFont typeface="Arial" pitchFamily="34" charset="0"/>
              <a:buChar char="•"/>
              <a:defRPr/>
            </a:pPr>
            <a:r>
              <a:rPr lang="en-US" altLang="ar-SA" sz="2400" dirty="0"/>
              <a:t>Frequent hardware/software errors</a:t>
            </a:r>
          </a:p>
          <a:p>
            <a:pPr>
              <a:spcAft>
                <a:spcPts val="600"/>
              </a:spcAft>
              <a:buFontTx/>
              <a:buNone/>
              <a:defRPr/>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78</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195476364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a:xfrm>
            <a:off x="467544" y="476672"/>
            <a:ext cx="8229600" cy="1143000"/>
          </a:xfrm>
        </p:spPr>
        <p:txBody>
          <a:bodyPr>
            <a:normAutofit fontScale="90000"/>
          </a:bodyPr>
          <a:lstStyle/>
          <a:p>
            <a:r>
              <a:rPr lang="en-US" dirty="0" smtClean="0"/>
              <a:t>Reviewing Documentation – IS Auditor</a:t>
            </a:r>
          </a:p>
        </p:txBody>
      </p:sp>
      <p:sp>
        <p:nvSpPr>
          <p:cNvPr id="2" name="Content Placeholder 1"/>
          <p:cNvSpPr>
            <a:spLocks noGrp="1"/>
          </p:cNvSpPr>
          <p:nvPr>
            <p:ph idx="1"/>
          </p:nvPr>
        </p:nvSpPr>
        <p:spPr/>
        <p:txBody>
          <a:bodyPr>
            <a:normAutofit fontScale="92500" lnSpcReduction="20000"/>
          </a:bodyPr>
          <a:lstStyle/>
          <a:p>
            <a:pPr marL="0" indent="0">
              <a:spcAft>
                <a:spcPts val="600"/>
              </a:spcAft>
              <a:buNone/>
              <a:defRPr/>
            </a:pPr>
            <a:r>
              <a:rPr lang="en-US" dirty="0"/>
              <a:t>The following documents should be reviewed:</a:t>
            </a:r>
          </a:p>
          <a:p>
            <a:pPr marL="457200" lvl="1">
              <a:spcAft>
                <a:spcPts val="600"/>
              </a:spcAft>
              <a:buFont typeface="Arial" pitchFamily="34" charset="0"/>
              <a:buChar char="•"/>
              <a:defRPr/>
            </a:pPr>
            <a:r>
              <a:rPr lang="en-US" altLang="ar-SA" sz="2400" dirty="0"/>
              <a:t>IT strategies, plans and budgets</a:t>
            </a:r>
          </a:p>
          <a:p>
            <a:pPr marL="457200" lvl="1">
              <a:spcAft>
                <a:spcPts val="600"/>
              </a:spcAft>
              <a:buFont typeface="Arial" pitchFamily="34" charset="0"/>
              <a:buChar char="•"/>
              <a:defRPr/>
            </a:pPr>
            <a:r>
              <a:rPr lang="en-US" altLang="ar-SA" sz="2400" dirty="0"/>
              <a:t>Security policy documentation</a:t>
            </a:r>
          </a:p>
          <a:p>
            <a:pPr marL="457200" lvl="1">
              <a:spcAft>
                <a:spcPts val="600"/>
              </a:spcAft>
              <a:buFont typeface="Arial" pitchFamily="34" charset="0"/>
              <a:buChar char="•"/>
              <a:defRPr/>
            </a:pPr>
            <a:r>
              <a:rPr lang="en-US" altLang="ar-SA" sz="2400" dirty="0"/>
              <a:t>Organization/functional charts</a:t>
            </a:r>
          </a:p>
          <a:p>
            <a:pPr marL="457200" lvl="1">
              <a:spcAft>
                <a:spcPts val="600"/>
              </a:spcAft>
              <a:buFont typeface="Arial" pitchFamily="34" charset="0"/>
              <a:buChar char="•"/>
              <a:defRPr/>
            </a:pPr>
            <a:r>
              <a:rPr lang="en-US" altLang="ar-SA" sz="2400" dirty="0"/>
              <a:t>Job descriptions</a:t>
            </a:r>
          </a:p>
          <a:p>
            <a:pPr marL="457200" lvl="1">
              <a:spcAft>
                <a:spcPts val="600"/>
              </a:spcAft>
              <a:buFont typeface="Arial" pitchFamily="34" charset="0"/>
              <a:buChar char="•"/>
              <a:defRPr/>
            </a:pPr>
            <a:r>
              <a:rPr lang="en-US" altLang="ar-SA" sz="2400" dirty="0"/>
              <a:t>Steering committee reports</a:t>
            </a:r>
          </a:p>
          <a:p>
            <a:pPr marL="457200" lvl="1">
              <a:spcAft>
                <a:spcPts val="600"/>
              </a:spcAft>
              <a:buFont typeface="Arial" pitchFamily="34" charset="0"/>
              <a:buChar char="•"/>
              <a:defRPr/>
            </a:pPr>
            <a:r>
              <a:rPr lang="en-US" altLang="ar-SA" sz="2400" dirty="0"/>
              <a:t>System development and program change procedures</a:t>
            </a:r>
          </a:p>
          <a:p>
            <a:pPr marL="457200" lvl="1">
              <a:spcAft>
                <a:spcPts val="600"/>
              </a:spcAft>
              <a:buFont typeface="Arial" pitchFamily="34" charset="0"/>
              <a:buChar char="•"/>
              <a:defRPr/>
            </a:pPr>
            <a:r>
              <a:rPr lang="en-US" altLang="ar-SA" sz="2400" dirty="0"/>
              <a:t>Operations procedures</a:t>
            </a:r>
          </a:p>
          <a:p>
            <a:pPr marL="457200" lvl="1">
              <a:spcAft>
                <a:spcPts val="600"/>
              </a:spcAft>
              <a:buFont typeface="Arial" pitchFamily="34" charset="0"/>
              <a:buChar char="•"/>
              <a:defRPr/>
            </a:pPr>
            <a:r>
              <a:rPr lang="en-US" altLang="ar-SA" sz="2400" dirty="0"/>
              <a:t>Human resource manuals</a:t>
            </a:r>
          </a:p>
          <a:p>
            <a:pPr marL="457200" lvl="1">
              <a:spcAft>
                <a:spcPts val="600"/>
              </a:spcAft>
              <a:buFont typeface="Arial" pitchFamily="34" charset="0"/>
              <a:buChar char="•"/>
              <a:defRPr/>
            </a:pPr>
            <a:r>
              <a:rPr lang="en-US" altLang="ar-SA" sz="2400" dirty="0"/>
              <a:t>Quality assurance procedures</a:t>
            </a:r>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79</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1635577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dirty="0" smtClean="0"/>
              <a:t>Policies</a:t>
            </a:r>
            <a:r>
              <a:rPr lang="en-US" sz="4000" dirty="0" smtClean="0"/>
              <a:t>(cont.)</a:t>
            </a:r>
            <a:endParaRPr lang="en-US" dirty="0" smtClean="0"/>
          </a:p>
        </p:txBody>
      </p:sp>
      <p:sp>
        <p:nvSpPr>
          <p:cNvPr id="2" name="Content Placeholder 1"/>
          <p:cNvSpPr>
            <a:spLocks noGrp="1"/>
          </p:cNvSpPr>
          <p:nvPr>
            <p:ph idx="1"/>
          </p:nvPr>
        </p:nvSpPr>
        <p:spPr/>
        <p:txBody>
          <a:bodyPr/>
          <a:lstStyle/>
          <a:p>
            <a:pPr>
              <a:spcAft>
                <a:spcPts val="600"/>
              </a:spcAft>
            </a:pPr>
            <a:r>
              <a:rPr lang="en-US" dirty="0">
                <a:solidFill>
                  <a:srgbClr val="FF0000"/>
                </a:solidFill>
              </a:rPr>
              <a:t>High level documents </a:t>
            </a:r>
          </a:p>
          <a:p>
            <a:pPr>
              <a:spcAft>
                <a:spcPts val="600"/>
              </a:spcAft>
            </a:pPr>
            <a:r>
              <a:rPr lang="en-US" dirty="0">
                <a:solidFill>
                  <a:srgbClr val="FF0000"/>
                </a:solidFill>
              </a:rPr>
              <a:t>Must be clear and concise</a:t>
            </a:r>
          </a:p>
          <a:p>
            <a:pPr>
              <a:spcAft>
                <a:spcPts val="600"/>
              </a:spcAft>
            </a:pPr>
            <a:r>
              <a:rPr lang="en-US" dirty="0"/>
              <a:t>Set tone for organization as a whole (top down)</a:t>
            </a:r>
          </a:p>
          <a:p>
            <a:pPr>
              <a:spcAft>
                <a:spcPts val="600"/>
              </a:spcAft>
            </a:pPr>
            <a:r>
              <a:rPr lang="en-US" dirty="0"/>
              <a:t>Lower-level policies – defined by individual divisions and departments</a:t>
            </a:r>
          </a:p>
          <a:p>
            <a:pPr>
              <a:buFontTx/>
              <a:buNone/>
            </a:pPr>
            <a:endParaRPr lang="en-US" dirty="0"/>
          </a:p>
          <a:p>
            <a:endParaRPr lang="en-US" dirty="0"/>
          </a:p>
        </p:txBody>
      </p:sp>
      <p:sp>
        <p:nvSpPr>
          <p:cNvPr id="4" name="Slide Number Placeholder 3"/>
          <p:cNvSpPr>
            <a:spLocks noGrp="1"/>
          </p:cNvSpPr>
          <p:nvPr>
            <p:ph type="sldNum" sz="quarter" idx="12"/>
          </p:nvPr>
        </p:nvSpPr>
        <p:spPr>
          <a:prstGeom prst="rect">
            <a:avLst/>
          </a:prstGeom>
        </p:spPr>
        <p:txBody>
          <a:bodyPr/>
          <a:lstStyle/>
          <a:p>
            <a:fld id="{22EFDD5A-472C-42B4-86F6-589194E78E94}" type="slidenum">
              <a:rPr lang="en-US" smtClean="0"/>
              <a:pPr/>
              <a:t>8</a:t>
            </a:fld>
            <a:endParaRPr lang="en-US" dirty="0"/>
          </a:p>
        </p:txBody>
      </p:sp>
      <p:sp>
        <p:nvSpPr>
          <p:cNvPr id="5" name="Footer Placeholder 4"/>
          <p:cNvSpPr>
            <a:spLocks noGrp="1"/>
          </p:cNvSpPr>
          <p:nvPr>
            <p:ph type="ftr" sz="quarter" idx="11"/>
          </p:nvPr>
        </p:nvSpPr>
        <p:spPr/>
        <p:txBody>
          <a:bodyPr/>
          <a:lstStyle/>
          <a:p>
            <a:r>
              <a:rPr lang="en-IN" smtClean="0"/>
              <a:t>01 June, 2014</a:t>
            </a:r>
            <a:endParaRPr lang="en-IN"/>
          </a:p>
        </p:txBody>
      </p:sp>
    </p:spTree>
    <p:extLst>
      <p:ext uri="{BB962C8B-B14F-4D97-AF65-F5344CB8AC3E}">
        <p14:creationId xmlns="" xmlns:p14="http://schemas.microsoft.com/office/powerpoint/2010/main" val="112748603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1"/>
          <p:cNvSpPr>
            <a:spLocks noGrp="1" noChangeArrowheads="1"/>
          </p:cNvSpPr>
          <p:nvPr>
            <p:ph type="title"/>
          </p:nvPr>
        </p:nvSpPr>
        <p:spPr/>
        <p:txBody>
          <a:bodyPr tIns="32146" rIns="134853"/>
          <a:lstStyle/>
          <a:p>
            <a:pPr eaLnBrk="1" hangingPunct="1"/>
            <a:r>
              <a:rPr lang="en-US" smtClean="0"/>
              <a:t>Summary</a:t>
            </a:r>
          </a:p>
        </p:txBody>
      </p:sp>
      <p:sp>
        <p:nvSpPr>
          <p:cNvPr id="30724" name="Rectangle 2"/>
          <p:cNvSpPr>
            <a:spLocks noGrp="1" noChangeArrowheads="1"/>
          </p:cNvSpPr>
          <p:nvPr>
            <p:ph type="body" idx="1"/>
          </p:nvPr>
        </p:nvSpPr>
        <p:spPr/>
        <p:txBody>
          <a:bodyPr lIns="64291" tIns="32146" rIns="134853" bIns="32146"/>
          <a:lstStyle/>
          <a:p>
            <a:pPr eaLnBrk="1" hangingPunct="1"/>
            <a:r>
              <a:rPr lang="en-US" smtClean="0"/>
              <a:t>Security Management practices involve balancing security processes and proper management and oversight</a:t>
            </a:r>
          </a:p>
          <a:p>
            <a:pPr eaLnBrk="1" hangingPunct="1"/>
            <a:r>
              <a:rPr lang="en-US" smtClean="0"/>
              <a:t>Risk Management is a big part of managing holistic security of an organization</a:t>
            </a:r>
          </a:p>
        </p:txBody>
      </p:sp>
      <p:sp>
        <p:nvSpPr>
          <p:cNvPr id="5" name="Footer Placeholder 4"/>
          <p:cNvSpPr>
            <a:spLocks noGrp="1"/>
          </p:cNvSpPr>
          <p:nvPr>
            <p:ph type="ftr" sz="quarter" idx="11"/>
          </p:nvPr>
        </p:nvSpPr>
        <p:spPr/>
        <p:txBody>
          <a:bodyPr/>
          <a:lstStyle/>
          <a:p>
            <a:r>
              <a:rPr lang="en-IN" smtClean="0"/>
              <a:t>01 June, 2014</a:t>
            </a:r>
            <a:endParaRPr lang="en-IN"/>
          </a:p>
        </p:txBody>
      </p:sp>
      <p:sp>
        <p:nvSpPr>
          <p:cNvPr id="6" name="Slide Number Placeholder 5"/>
          <p:cNvSpPr>
            <a:spLocks noGrp="1"/>
          </p:cNvSpPr>
          <p:nvPr>
            <p:ph type="sldNum" sz="quarter" idx="12"/>
          </p:nvPr>
        </p:nvSpPr>
        <p:spPr/>
        <p:txBody>
          <a:bodyPr/>
          <a:lstStyle/>
          <a:p>
            <a:fld id="{7A5D9C1E-3C09-4DC3-BE54-445F0753D174}" type="slidenum">
              <a:rPr lang="en-IN" smtClean="0"/>
              <a:pPr/>
              <a:t>80</a:t>
            </a:fld>
            <a:endParaRPr lang="en-IN"/>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title"/>
          </p:nvPr>
        </p:nvSpPr>
        <p:spPr/>
        <p:txBody>
          <a:bodyPr>
            <a:normAutofit/>
          </a:bodyPr>
          <a:lstStyle/>
          <a:p>
            <a:r>
              <a:rPr lang="en-US" dirty="0" smtClean="0"/>
              <a:t>References</a:t>
            </a:r>
          </a:p>
        </p:txBody>
      </p:sp>
      <p:sp>
        <p:nvSpPr>
          <p:cNvPr id="33795" name="Rectangle 7"/>
          <p:cNvSpPr>
            <a:spLocks noGrp="1" noChangeArrowheads="1"/>
          </p:cNvSpPr>
          <p:nvPr>
            <p:ph type="body" idx="1"/>
          </p:nvPr>
        </p:nvSpPr>
        <p:spPr/>
        <p:txBody>
          <a:bodyPr>
            <a:normAutofit lnSpcReduction="10000"/>
          </a:bodyPr>
          <a:lstStyle/>
          <a:p>
            <a:r>
              <a:rPr lang="en-US" dirty="0" smtClean="0"/>
              <a:t>ISO 27001 : 2013 </a:t>
            </a:r>
          </a:p>
          <a:p>
            <a:r>
              <a:rPr lang="en-US" dirty="0" smtClean="0"/>
              <a:t>NIST publications </a:t>
            </a:r>
          </a:p>
          <a:p>
            <a:pPr lvl="1"/>
            <a:r>
              <a:rPr lang="en-US" dirty="0" smtClean="0"/>
              <a:t>SP 800-12, </a:t>
            </a:r>
            <a:r>
              <a:rPr lang="en-US" i="1" dirty="0" smtClean="0"/>
              <a:t>The Computer Security Handbook</a:t>
            </a:r>
            <a:endParaRPr lang="en-US" dirty="0" smtClean="0"/>
          </a:p>
          <a:p>
            <a:pPr lvl="1"/>
            <a:r>
              <a:rPr lang="en-US" dirty="0" smtClean="0"/>
              <a:t>SP 800-14, </a:t>
            </a:r>
            <a:r>
              <a:rPr lang="en-US" i="1" dirty="0" smtClean="0"/>
              <a:t>Generally Accepted Principles and Practices for Securing IT Systems</a:t>
            </a:r>
            <a:r>
              <a:rPr lang="en-US" dirty="0" smtClean="0"/>
              <a:t> </a:t>
            </a:r>
          </a:p>
          <a:p>
            <a:pPr lvl="1"/>
            <a:r>
              <a:rPr lang="en-US" dirty="0" smtClean="0"/>
              <a:t>SP 800-18, </a:t>
            </a:r>
            <a:r>
              <a:rPr lang="en-US" i="1" dirty="0" smtClean="0"/>
              <a:t>The Guide for Developing Security Plans for IT Systems </a:t>
            </a:r>
            <a:endParaRPr lang="en-US" dirty="0" smtClean="0"/>
          </a:p>
          <a:p>
            <a:pPr lvl="1"/>
            <a:r>
              <a:rPr lang="en-US" dirty="0" smtClean="0"/>
              <a:t>SP 800-26, </a:t>
            </a:r>
            <a:r>
              <a:rPr lang="en-US" i="1" dirty="0" smtClean="0"/>
              <a:t>Security Self-Assessment Guide for Information Technology Systems</a:t>
            </a:r>
          </a:p>
          <a:p>
            <a:pPr lvl="1"/>
            <a:r>
              <a:rPr lang="en-US" dirty="0" smtClean="0"/>
              <a:t>SP 800-30, </a:t>
            </a:r>
            <a:r>
              <a:rPr lang="en-US" i="1" dirty="0" smtClean="0"/>
              <a:t>Risk Management Guide for Information Technology Systems</a:t>
            </a:r>
          </a:p>
        </p:txBody>
      </p:sp>
      <p:sp>
        <p:nvSpPr>
          <p:cNvPr id="7" name="Slide Number Placeholder 6"/>
          <p:cNvSpPr>
            <a:spLocks noGrp="1"/>
          </p:cNvSpPr>
          <p:nvPr>
            <p:ph type="sldNum" sz="quarter" idx="12"/>
          </p:nvPr>
        </p:nvSpPr>
        <p:spPr/>
        <p:txBody>
          <a:bodyPr/>
          <a:lstStyle/>
          <a:p>
            <a:fld id="{7A5D9C1E-3C09-4DC3-BE54-445F0753D174}" type="slidenum">
              <a:rPr lang="en-IN" smtClean="0"/>
              <a:pPr/>
              <a:t>81</a:t>
            </a:fld>
            <a:endParaRPr lang="en-IN"/>
          </a:p>
        </p:txBody>
      </p:sp>
      <p:sp>
        <p:nvSpPr>
          <p:cNvPr id="8" name="Footer Placeholder 7"/>
          <p:cNvSpPr>
            <a:spLocks noGrp="1"/>
          </p:cNvSpPr>
          <p:nvPr>
            <p:ph type="ftr" sz="quarter" idx="11"/>
          </p:nvPr>
        </p:nvSpPr>
        <p:spPr/>
        <p:txBody>
          <a:bodyPr/>
          <a:lstStyle/>
          <a:p>
            <a:r>
              <a:rPr lang="en-IN" smtClean="0"/>
              <a:t>01 June, 2014</a:t>
            </a:r>
            <a:endParaRPr lang="en-IN"/>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11560" y="2564904"/>
            <a:ext cx="8305800" cy="1143000"/>
          </a:xfrm>
        </p:spPr>
        <p:txBody>
          <a:bodyPr/>
          <a:lstStyle/>
          <a:p>
            <a:pPr algn="ctr"/>
            <a:r>
              <a:rPr lang="en-US" dirty="0" smtClean="0"/>
              <a:t> Questions ?</a:t>
            </a:r>
            <a:endParaRPr lang="en-IN" dirty="0"/>
          </a:p>
        </p:txBody>
      </p:sp>
      <p:sp>
        <p:nvSpPr>
          <p:cNvPr id="4" name="Footer Placeholder 3"/>
          <p:cNvSpPr>
            <a:spLocks noGrp="1"/>
          </p:cNvSpPr>
          <p:nvPr>
            <p:ph type="ftr" sz="quarter" idx="11"/>
          </p:nvPr>
        </p:nvSpPr>
        <p:spPr/>
        <p:txBody>
          <a:bodyPr/>
          <a:lstStyle/>
          <a:p>
            <a:r>
              <a:rPr lang="en-IN" smtClean="0"/>
              <a:t>01 June, 2014</a:t>
            </a:r>
            <a:endParaRPr lang="en-IN"/>
          </a:p>
        </p:txBody>
      </p:sp>
      <p:sp>
        <p:nvSpPr>
          <p:cNvPr id="5" name="Slide Number Placeholder 4"/>
          <p:cNvSpPr>
            <a:spLocks noGrp="1"/>
          </p:cNvSpPr>
          <p:nvPr>
            <p:ph type="sldNum" sz="quarter" idx="12"/>
          </p:nvPr>
        </p:nvSpPr>
        <p:spPr/>
        <p:txBody>
          <a:bodyPr/>
          <a:lstStyle/>
          <a:p>
            <a:fld id="{7A5D9C1E-3C09-4DC3-BE54-445F0753D174}" type="slidenum">
              <a:rPr lang="en-IN" smtClean="0"/>
              <a:pPr/>
              <a:t>82</a:t>
            </a:fld>
            <a:endParaRPr lang="en-IN"/>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418" name="Rectangle 2"/>
          <p:cNvSpPr>
            <a:spLocks noGrp="1" noChangeArrowheads="1"/>
          </p:cNvSpPr>
          <p:nvPr>
            <p:ph type="title"/>
          </p:nvPr>
        </p:nvSpPr>
        <p:spPr/>
        <p:txBody>
          <a:bodyPr/>
          <a:lstStyle/>
          <a:p>
            <a:pPr eaLnBrk="1" hangingPunct="1">
              <a:defRPr/>
            </a:pPr>
            <a:r>
              <a:rPr lang="en-US" smtClean="0"/>
              <a:t>Definitions</a:t>
            </a:r>
          </a:p>
        </p:txBody>
      </p:sp>
      <p:sp>
        <p:nvSpPr>
          <p:cNvPr id="1084419" name="Rectangle 3"/>
          <p:cNvSpPr>
            <a:spLocks noGrp="1" noChangeArrowheads="1"/>
          </p:cNvSpPr>
          <p:nvPr>
            <p:ph type="body" idx="1"/>
          </p:nvPr>
        </p:nvSpPr>
        <p:spPr/>
        <p:txBody>
          <a:bodyPr>
            <a:normAutofit lnSpcReduction="10000"/>
          </a:bodyPr>
          <a:lstStyle/>
          <a:p>
            <a:pPr eaLnBrk="1" hangingPunct="1">
              <a:defRPr/>
            </a:pPr>
            <a:r>
              <a:rPr lang="en-US" sz="2400" dirty="0" smtClean="0"/>
              <a:t>A policy is </a:t>
            </a:r>
          </a:p>
          <a:p>
            <a:pPr lvl="1" eaLnBrk="1" hangingPunct="1">
              <a:buFontTx/>
              <a:buNone/>
              <a:defRPr/>
            </a:pPr>
            <a:r>
              <a:rPr lang="en-US" sz="2400" i="1" dirty="0" smtClean="0"/>
              <a:t>	A plan or course of action  business intends  to influence and determine decisions, and actions</a:t>
            </a:r>
          </a:p>
          <a:p>
            <a:pPr eaLnBrk="1" hangingPunct="1">
              <a:defRPr/>
            </a:pPr>
            <a:r>
              <a:rPr lang="en-US" sz="2400" dirty="0" smtClean="0"/>
              <a:t>Policies are organizational laws</a:t>
            </a:r>
          </a:p>
          <a:p>
            <a:pPr eaLnBrk="1" hangingPunct="1">
              <a:defRPr/>
            </a:pPr>
            <a:r>
              <a:rPr lang="en-US" sz="2400" dirty="0" smtClean="0"/>
              <a:t>Standards, on the other hand, are more detailed statements of what must be done to comply with policy </a:t>
            </a:r>
          </a:p>
          <a:p>
            <a:pPr eaLnBrk="1" hangingPunct="1">
              <a:defRPr/>
            </a:pPr>
            <a:r>
              <a:rPr lang="en-US" sz="2400" dirty="0" smtClean="0"/>
              <a:t>Practices, procedures and guidelines effectively explain how to comply with policy</a:t>
            </a:r>
          </a:p>
          <a:p>
            <a:pPr eaLnBrk="1" hangingPunct="1">
              <a:defRPr/>
            </a:pPr>
            <a:r>
              <a:rPr lang="en-US" sz="2400" dirty="0" smtClean="0"/>
              <a:t>For a policy to be effective it must be properly disseminated, read, understood and agreed to by all members of the organization</a:t>
            </a:r>
          </a:p>
        </p:txBody>
      </p:sp>
      <p:sp>
        <p:nvSpPr>
          <p:cNvPr id="6" name="Slide Number Placeholder 5"/>
          <p:cNvSpPr>
            <a:spLocks noGrp="1"/>
          </p:cNvSpPr>
          <p:nvPr>
            <p:ph type="sldNum" sz="quarter" idx="12"/>
          </p:nvPr>
        </p:nvSpPr>
        <p:spPr/>
        <p:txBody>
          <a:bodyPr/>
          <a:lstStyle/>
          <a:p>
            <a:fld id="{7A5D9C1E-3C09-4DC3-BE54-445F0753D174}" type="slidenum">
              <a:rPr lang="en-IN" smtClean="0"/>
              <a:pPr/>
              <a:t>9</a:t>
            </a:fld>
            <a:endParaRPr lang="en-IN"/>
          </a:p>
        </p:txBody>
      </p:sp>
      <p:sp>
        <p:nvSpPr>
          <p:cNvPr id="7" name="Footer Placeholder 6"/>
          <p:cNvSpPr>
            <a:spLocks noGrp="1"/>
          </p:cNvSpPr>
          <p:nvPr>
            <p:ph type="ftr" sz="quarter" idx="11"/>
          </p:nvPr>
        </p:nvSpPr>
        <p:spPr/>
        <p:txBody>
          <a:bodyPr/>
          <a:lstStyle/>
          <a:p>
            <a:r>
              <a:rPr lang="en-IN" smtClean="0"/>
              <a:t>01 June, 2014</a:t>
            </a:r>
            <a:endParaRPr lang="en-IN"/>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1530</TotalTime>
  <Words>4568</Words>
  <Application>Microsoft Office PowerPoint</Application>
  <PresentationFormat>On-screen Show (4:3)</PresentationFormat>
  <Paragraphs>696</Paragraphs>
  <Slides>82</Slides>
  <Notes>59</Notes>
  <HiddenSlides>0</HiddenSlides>
  <MMClips>0</MMClips>
  <ScaleCrop>false</ScaleCrop>
  <HeadingPairs>
    <vt:vector size="4" baseType="variant">
      <vt:variant>
        <vt:lpstr>Theme</vt:lpstr>
      </vt:variant>
      <vt:variant>
        <vt:i4>1</vt:i4>
      </vt:variant>
      <vt:variant>
        <vt:lpstr>Slide Titles</vt:lpstr>
      </vt:variant>
      <vt:variant>
        <vt:i4>82</vt:i4>
      </vt:variant>
    </vt:vector>
  </HeadingPairs>
  <TitlesOfParts>
    <vt:vector size="83" baseType="lpstr">
      <vt:lpstr>Flow</vt:lpstr>
      <vt:lpstr>IS Management practices</vt:lpstr>
      <vt:lpstr>Knowledge objectives </vt:lpstr>
      <vt:lpstr>Security Management, Administration and Governance</vt:lpstr>
      <vt:lpstr>Introduction</vt:lpstr>
      <vt:lpstr>Information Security Policy, Standards,  and Practices</vt:lpstr>
      <vt:lpstr>Policies</vt:lpstr>
      <vt:lpstr>Policies (cont.)</vt:lpstr>
      <vt:lpstr>Policies(cont.)</vt:lpstr>
      <vt:lpstr>Definitions</vt:lpstr>
      <vt:lpstr>Types of Policy </vt:lpstr>
      <vt:lpstr>Policy Management</vt:lpstr>
      <vt:lpstr>Enterprise Information Security Policy (EISP)</vt:lpstr>
      <vt:lpstr>Procedures</vt:lpstr>
      <vt:lpstr>Standards</vt:lpstr>
      <vt:lpstr>Guidelines</vt:lpstr>
      <vt:lpstr>Baselines</vt:lpstr>
      <vt:lpstr>Policies Standards &amp; Practices</vt:lpstr>
      <vt:lpstr>ISMS</vt:lpstr>
      <vt:lpstr>Steps of ISMS </vt:lpstr>
      <vt:lpstr>Security Governance</vt:lpstr>
      <vt:lpstr>The Information Security Blueprint</vt:lpstr>
      <vt:lpstr>InfoSec - Function</vt:lpstr>
      <vt:lpstr>Chief information Security Officer (CISO)</vt:lpstr>
      <vt:lpstr>A Typical IS Organizational Structure and Responsibilities</vt:lpstr>
      <vt:lpstr>Information Security Positions and Relationships </vt:lpstr>
      <vt:lpstr>IS Roles</vt:lpstr>
      <vt:lpstr>IS Roles (cont.)</vt:lpstr>
      <vt:lpstr>Roles and Responsibilities</vt:lpstr>
      <vt:lpstr>Roles and Responsibilities</vt:lpstr>
      <vt:lpstr>Segregation of Duties Within IS</vt:lpstr>
      <vt:lpstr>Internal Roles</vt:lpstr>
      <vt:lpstr>External Roles</vt:lpstr>
      <vt:lpstr>Human Resource Management</vt:lpstr>
      <vt:lpstr>Hiring </vt:lpstr>
      <vt:lpstr>Hiring Issues</vt:lpstr>
      <vt:lpstr>Hiring Issues (Continued)</vt:lpstr>
      <vt:lpstr>Common Background Checks</vt:lpstr>
      <vt:lpstr>Common Background Checks (Continued)</vt:lpstr>
      <vt:lpstr>Contracts and Employment </vt:lpstr>
      <vt:lpstr>Employee Handbook / Manual</vt:lpstr>
      <vt:lpstr>Security Education, Training, and Awareness Program (SETA)</vt:lpstr>
      <vt:lpstr>Security Education</vt:lpstr>
      <vt:lpstr>Security Training</vt:lpstr>
      <vt:lpstr>Security Awareness</vt:lpstr>
      <vt:lpstr>Security as Part of Performance Evaluation</vt:lpstr>
      <vt:lpstr> Termination Issues</vt:lpstr>
      <vt:lpstr> Termination Issues (Continued)</vt:lpstr>
      <vt:lpstr>Hostile Departure</vt:lpstr>
      <vt:lpstr>Friendly Departure</vt:lpstr>
      <vt:lpstr>Termination Issues Concluded</vt:lpstr>
      <vt:lpstr>Personnel Security Practices</vt:lpstr>
      <vt:lpstr> Personnel Security Controls</vt:lpstr>
      <vt:lpstr>Personnel Security Practices (Continued)</vt:lpstr>
      <vt:lpstr>Personnel Security Practices (Continued)</vt:lpstr>
      <vt:lpstr>Personnel Security Practices (Continued)</vt:lpstr>
      <vt:lpstr>Security of Personnel and Personal Data</vt:lpstr>
      <vt:lpstr>Security Considerations for Non-employees</vt:lpstr>
      <vt:lpstr>Temporary Workers</vt:lpstr>
      <vt:lpstr>Contract Employees </vt:lpstr>
      <vt:lpstr>Consultants</vt:lpstr>
      <vt:lpstr>Business Partners</vt:lpstr>
      <vt:lpstr>Organizational Structure</vt:lpstr>
      <vt:lpstr>Sourcing Practices</vt:lpstr>
      <vt:lpstr>Sourcing Practices (cont.)</vt:lpstr>
      <vt:lpstr>Sourcing Practices (cont.)</vt:lpstr>
      <vt:lpstr>Sourcing Practices (cont.)</vt:lpstr>
      <vt:lpstr>Sourcing Practices (cont.)</vt:lpstr>
      <vt:lpstr>Sourcing Practices (cont.)</vt:lpstr>
      <vt:lpstr>Sourcing Practices (cont.)</vt:lpstr>
      <vt:lpstr>Sourcing Practices (cont.)</vt:lpstr>
      <vt:lpstr>Change Management</vt:lpstr>
      <vt:lpstr>Change Types</vt:lpstr>
      <vt:lpstr>Change Advisory Board</vt:lpstr>
      <vt:lpstr>Change Management – Challenges</vt:lpstr>
      <vt:lpstr>Risk Management</vt:lpstr>
      <vt:lpstr>Risk Management</vt:lpstr>
      <vt:lpstr>Risk Management (cont.)</vt:lpstr>
      <vt:lpstr>Auditing IT Governance Structure and Implementation</vt:lpstr>
      <vt:lpstr>Reviewing Documentation – IS Auditor</vt:lpstr>
      <vt:lpstr>Summary</vt:lpstr>
      <vt:lpstr>References</vt:lpstr>
      <vt:lpstr> Questions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Governance &amp;  IS Governance</dc:title>
  <dc:creator>Geetha Murugesan</dc:creator>
  <cp:lastModifiedBy>Geetha Murugesan</cp:lastModifiedBy>
  <cp:revision>242</cp:revision>
  <dcterms:created xsi:type="dcterms:W3CDTF">2014-05-14T11:10:15Z</dcterms:created>
  <dcterms:modified xsi:type="dcterms:W3CDTF">2014-05-28T18:55:48Z</dcterms:modified>
</cp:coreProperties>
</file>