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8" r:id="rId2"/>
    <p:sldId id="264" r:id="rId3"/>
    <p:sldId id="593" r:id="rId4"/>
    <p:sldId id="356" r:id="rId5"/>
    <p:sldId id="511" r:id="rId6"/>
    <p:sldId id="534" r:id="rId7"/>
    <p:sldId id="268" r:id="rId8"/>
    <p:sldId id="269" r:id="rId9"/>
    <p:sldId id="440" r:id="rId10"/>
    <p:sldId id="441" r:id="rId11"/>
    <p:sldId id="442" r:id="rId12"/>
    <p:sldId id="350" r:id="rId13"/>
    <p:sldId id="443" r:id="rId14"/>
    <p:sldId id="458" r:id="rId15"/>
    <p:sldId id="459" r:id="rId16"/>
    <p:sldId id="446" r:id="rId17"/>
    <p:sldId id="447" r:id="rId18"/>
    <p:sldId id="284" r:id="rId19"/>
    <p:sldId id="450" r:id="rId20"/>
    <p:sldId id="452" r:id="rId21"/>
    <p:sldId id="451" r:id="rId22"/>
    <p:sldId id="538" r:id="rId23"/>
    <p:sldId id="581" r:id="rId24"/>
    <p:sldId id="585" r:id="rId25"/>
    <p:sldId id="582" r:id="rId26"/>
    <p:sldId id="583" r:id="rId27"/>
    <p:sldId id="584" r:id="rId28"/>
    <p:sldId id="526" r:id="rId29"/>
    <p:sldId id="500" r:id="rId30"/>
    <p:sldId id="501" r:id="rId31"/>
    <p:sldId id="480" r:id="rId32"/>
    <p:sldId id="482" r:id="rId33"/>
    <p:sldId id="483" r:id="rId34"/>
    <p:sldId id="484" r:id="rId35"/>
    <p:sldId id="491" r:id="rId36"/>
    <p:sldId id="492" r:id="rId37"/>
    <p:sldId id="493" r:id="rId38"/>
    <p:sldId id="494" r:id="rId39"/>
    <p:sldId id="495" r:id="rId40"/>
    <p:sldId id="496" r:id="rId41"/>
    <p:sldId id="543" r:id="rId42"/>
    <p:sldId id="481" r:id="rId43"/>
    <p:sldId id="463" r:id="rId44"/>
    <p:sldId id="586" r:id="rId45"/>
    <p:sldId id="588" r:id="rId46"/>
    <p:sldId id="527" r:id="rId47"/>
    <p:sldId id="580" r:id="rId48"/>
    <p:sldId id="465" r:id="rId49"/>
    <p:sldId id="502" r:id="rId50"/>
    <p:sldId id="589" r:id="rId51"/>
    <p:sldId id="579" r:id="rId52"/>
    <p:sldId id="539" r:id="rId53"/>
    <p:sldId id="454" r:id="rId54"/>
    <p:sldId id="528" r:id="rId55"/>
    <p:sldId id="466" r:id="rId56"/>
    <p:sldId id="529" r:id="rId57"/>
    <p:sldId id="530" r:id="rId58"/>
    <p:sldId id="531" r:id="rId59"/>
    <p:sldId id="590" r:id="rId60"/>
    <p:sldId id="592" r:id="rId61"/>
    <p:sldId id="591" r:id="rId62"/>
    <p:sldId id="594"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65" autoAdjust="0"/>
  </p:normalViewPr>
  <p:slideViewPr>
    <p:cSldViewPr>
      <p:cViewPr>
        <p:scale>
          <a:sx n="51" d="100"/>
          <a:sy n="51" d="100"/>
        </p:scale>
        <p:origin x="-97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B5A851-C69E-4562-A6EB-25DBD4DE43AC}" type="datetimeFigureOut">
              <a:rPr lang="en-US"/>
              <a:pPr>
                <a:defRPr/>
              </a:pPr>
              <a:t>4/24/2014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96F2D03-BDBE-4AA2-86E6-53F4F3ECE45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FA36F0-BF40-477A-8610-66F02905BCC9}" type="datetimeFigureOut">
              <a:rPr lang="en-US"/>
              <a:pPr>
                <a:defRPr/>
              </a:pPr>
              <a:t>4/24/2014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80DA843-CCDD-465B-A8DD-6A1214F4812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D4801D-E04C-4860-AF3D-B165938EF1EE}" type="slidenum">
              <a:rPr lang="en-US" smtClean="0"/>
              <a:pPr fontAlgn="base">
                <a:spcBef>
                  <a:spcPct val="0"/>
                </a:spcBef>
                <a:spcAft>
                  <a:spcPct val="0"/>
                </a:spcAft>
                <a:defRPr/>
              </a:pPr>
              <a:t>8</a:t>
            </a:fld>
            <a:endParaRPr lang="en-US" smtClean="0"/>
          </a:p>
        </p:txBody>
      </p:sp>
      <p:sp>
        <p:nvSpPr>
          <p:cNvPr id="76803" name="Rectangle 1026"/>
          <p:cNvSpPr>
            <a:spLocks noGrp="1" noChangeArrowheads="1"/>
          </p:cNvSpPr>
          <p:nvPr>
            <p:ph type="body" idx="1"/>
          </p:nvPr>
        </p:nvSpPr>
        <p:spPr bwMode="auto">
          <a:xfrm>
            <a:off x="914400" y="4343400"/>
            <a:ext cx="5029200" cy="4114800"/>
          </a:xfrm>
          <a:noFill/>
        </p:spPr>
        <p:txBody>
          <a:bodyPr wrap="square" lIns="90673" tIns="44542" rIns="90673" bIns="44542" numCol="1" anchor="t" anchorCtr="0" compatLnSpc="1">
            <a:prstTxWarp prst="textNoShape">
              <a:avLst/>
            </a:prstTxWarp>
          </a:bodyPr>
          <a:lstStyle/>
          <a:p>
            <a:pPr eaLnBrk="1" hangingPunct="1">
              <a:spcBef>
                <a:spcPct val="0"/>
              </a:spcBef>
            </a:pPr>
            <a:endParaRPr lang="en-US" smtClean="0"/>
          </a:p>
        </p:txBody>
      </p:sp>
      <p:sp>
        <p:nvSpPr>
          <p:cNvPr id="76804" name="Rectangle 1027"/>
          <p:cNvSpPr>
            <a:spLocks noGrp="1" noRot="1" noChangeAspect="1" noChangeArrowheads="1" noTextEdit="1"/>
          </p:cNvSpPr>
          <p:nvPr>
            <p:ph type="sldImg"/>
          </p:nvPr>
        </p:nvSpPr>
        <p:spPr bwMode="auto">
          <a:xfrm>
            <a:off x="1147763" y="687388"/>
            <a:ext cx="4567237" cy="3425825"/>
          </a:xfrm>
          <a:noFill/>
          <a:ln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t>Ref 3.1</a:t>
            </a:r>
            <a:endParaRPr lang="en-US" dirty="0"/>
          </a:p>
        </p:txBody>
      </p:sp>
      <p:sp>
        <p:nvSpPr>
          <p:cNvPr id="327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09" indent="-280388" eaLnBrk="0" hangingPunct="0">
              <a:defRPr sz="2400">
                <a:solidFill>
                  <a:schemeClr val="tx1"/>
                </a:solidFill>
                <a:latin typeface="Arial" charset="0"/>
                <a:ea typeface="ＭＳ Ｐゴシック" charset="0"/>
              </a:defRPr>
            </a:lvl2pPr>
            <a:lvl3pPr marL="1121553" indent="-224310" eaLnBrk="0" hangingPunct="0">
              <a:defRPr sz="2400">
                <a:solidFill>
                  <a:schemeClr val="tx1"/>
                </a:solidFill>
                <a:latin typeface="Arial" charset="0"/>
                <a:ea typeface="ＭＳ Ｐゴシック" charset="0"/>
              </a:defRPr>
            </a:lvl3pPr>
            <a:lvl4pPr marL="1570173" indent="-224310" eaLnBrk="0" hangingPunct="0">
              <a:defRPr sz="2400">
                <a:solidFill>
                  <a:schemeClr val="tx1"/>
                </a:solidFill>
                <a:latin typeface="Arial" charset="0"/>
                <a:ea typeface="ＭＳ Ｐゴシック" charset="0"/>
              </a:defRPr>
            </a:lvl4pPr>
            <a:lvl5pPr marL="2018795" indent="-224310" eaLnBrk="0" hangingPunct="0">
              <a:defRPr sz="2400">
                <a:solidFill>
                  <a:schemeClr val="tx1"/>
                </a:solidFill>
                <a:latin typeface="Arial" charset="0"/>
                <a:ea typeface="ＭＳ Ｐゴシック" charset="0"/>
              </a:defRPr>
            </a:lvl5pPr>
            <a:lvl6pPr marL="2467416" indent="-224310" eaLnBrk="0" fontAlgn="base" hangingPunct="0">
              <a:spcBef>
                <a:spcPct val="0"/>
              </a:spcBef>
              <a:spcAft>
                <a:spcPct val="0"/>
              </a:spcAft>
              <a:defRPr sz="2400">
                <a:solidFill>
                  <a:schemeClr val="tx1"/>
                </a:solidFill>
                <a:latin typeface="Arial" charset="0"/>
                <a:ea typeface="ＭＳ Ｐゴシック" charset="0"/>
              </a:defRPr>
            </a:lvl6pPr>
            <a:lvl7pPr marL="2916038" indent="-224310" eaLnBrk="0" fontAlgn="base" hangingPunct="0">
              <a:spcBef>
                <a:spcPct val="0"/>
              </a:spcBef>
              <a:spcAft>
                <a:spcPct val="0"/>
              </a:spcAft>
              <a:defRPr sz="2400">
                <a:solidFill>
                  <a:schemeClr val="tx1"/>
                </a:solidFill>
                <a:latin typeface="Arial" charset="0"/>
                <a:ea typeface="ＭＳ Ｐゴシック" charset="0"/>
              </a:defRPr>
            </a:lvl7pPr>
            <a:lvl8pPr marL="3364659" indent="-224310" eaLnBrk="0" fontAlgn="base" hangingPunct="0">
              <a:spcBef>
                <a:spcPct val="0"/>
              </a:spcBef>
              <a:spcAft>
                <a:spcPct val="0"/>
              </a:spcAft>
              <a:defRPr sz="2400">
                <a:solidFill>
                  <a:schemeClr val="tx1"/>
                </a:solidFill>
                <a:latin typeface="Arial" charset="0"/>
                <a:ea typeface="ＭＳ Ｐゴシック" charset="0"/>
              </a:defRPr>
            </a:lvl8pPr>
            <a:lvl9pPr marL="3813280" indent="-22431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27A1E8-FECD-BC42-8B22-5BE4DDE89DB8}" type="slidenum">
              <a:rPr lang="es-ES" sz="1200"/>
              <a:pPr eaLnBrk="1" hangingPunct="1"/>
              <a:t>23</a:t>
            </a:fld>
            <a:endParaRPr lang="es-E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t>Ref 3.1</a:t>
            </a:r>
            <a:endParaRPr lang="en-US" dirty="0"/>
          </a:p>
        </p:txBody>
      </p:sp>
      <p:sp>
        <p:nvSpPr>
          <p:cNvPr id="307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1" indent="-285731" eaLnBrk="0" hangingPunct="0">
              <a:defRPr sz="2400">
                <a:solidFill>
                  <a:schemeClr val="tx1"/>
                </a:solidFill>
                <a:latin typeface="Arial" charset="0"/>
                <a:ea typeface="ＭＳ Ｐゴシック" charset="0"/>
              </a:defRPr>
            </a:lvl2pPr>
            <a:lvl3pPr marL="1142926" indent="-228585" eaLnBrk="0" hangingPunct="0">
              <a:defRPr sz="2400">
                <a:solidFill>
                  <a:schemeClr val="tx1"/>
                </a:solidFill>
                <a:latin typeface="Arial" charset="0"/>
                <a:ea typeface="ＭＳ Ｐゴシック" charset="0"/>
              </a:defRPr>
            </a:lvl3pPr>
            <a:lvl4pPr marL="1600095" indent="-228585" eaLnBrk="0" hangingPunct="0">
              <a:defRPr sz="2400">
                <a:solidFill>
                  <a:schemeClr val="tx1"/>
                </a:solidFill>
                <a:latin typeface="Arial" charset="0"/>
                <a:ea typeface="ＭＳ Ｐゴシック" charset="0"/>
              </a:defRPr>
            </a:lvl4pPr>
            <a:lvl5pPr marL="2057266" indent="-228585" eaLnBrk="0" hangingPunct="0">
              <a:defRPr sz="2400">
                <a:solidFill>
                  <a:schemeClr val="tx1"/>
                </a:solidFill>
                <a:latin typeface="Arial" charset="0"/>
                <a:ea typeface="ＭＳ Ｐゴシック" charset="0"/>
              </a:defRPr>
            </a:lvl5pPr>
            <a:lvl6pPr marL="2514436" indent="-228585" eaLnBrk="0" fontAlgn="base" hangingPunct="0">
              <a:spcBef>
                <a:spcPct val="0"/>
              </a:spcBef>
              <a:spcAft>
                <a:spcPct val="0"/>
              </a:spcAft>
              <a:defRPr sz="2400">
                <a:solidFill>
                  <a:schemeClr val="tx1"/>
                </a:solidFill>
                <a:latin typeface="Arial" charset="0"/>
                <a:ea typeface="ＭＳ Ｐゴシック" charset="0"/>
              </a:defRPr>
            </a:lvl6pPr>
            <a:lvl7pPr marL="2971607" indent="-228585" eaLnBrk="0" fontAlgn="base" hangingPunct="0">
              <a:spcBef>
                <a:spcPct val="0"/>
              </a:spcBef>
              <a:spcAft>
                <a:spcPct val="0"/>
              </a:spcAft>
              <a:defRPr sz="2400">
                <a:solidFill>
                  <a:schemeClr val="tx1"/>
                </a:solidFill>
                <a:latin typeface="Arial" charset="0"/>
                <a:ea typeface="ＭＳ Ｐゴシック" charset="0"/>
              </a:defRPr>
            </a:lvl7pPr>
            <a:lvl8pPr marL="3428777" indent="-228585" eaLnBrk="0" fontAlgn="base" hangingPunct="0">
              <a:spcBef>
                <a:spcPct val="0"/>
              </a:spcBef>
              <a:spcAft>
                <a:spcPct val="0"/>
              </a:spcAft>
              <a:defRPr sz="2400">
                <a:solidFill>
                  <a:schemeClr val="tx1"/>
                </a:solidFill>
                <a:latin typeface="Arial" charset="0"/>
                <a:ea typeface="ＭＳ Ｐゴシック" charset="0"/>
              </a:defRPr>
            </a:lvl8pPr>
            <a:lvl9pPr marL="3885947" indent="-22858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D00D30-38D7-A34C-9DE5-FBF3C1DF7167}" type="slidenum">
              <a:rPr lang="es-ES" sz="1200"/>
              <a:pPr eaLnBrk="1" hangingPunct="1"/>
              <a:t>26</a:t>
            </a:fld>
            <a:endParaRPr lang="es-E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Risk perception of CFO/CISO/CEO etc will keep varying</a:t>
            </a:r>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ABF644-1352-48D6-B886-05F1A0BAEE3F}" type="slidenum">
              <a:rPr lang="en-GB" smtClean="0"/>
              <a:pPr fontAlgn="base">
                <a:spcBef>
                  <a:spcPct val="0"/>
                </a:spcBef>
                <a:spcAft>
                  <a:spcPct val="0"/>
                </a:spcAft>
                <a:defRPr/>
              </a:pPr>
              <a:t>34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3.2 in facilitator’s guide</a:t>
            </a:r>
            <a:endParaRPr lang="en-GB" dirty="0"/>
          </a:p>
        </p:txBody>
      </p:sp>
      <p:sp>
        <p:nvSpPr>
          <p:cNvPr id="4" name="Slide Number Placeholder 3"/>
          <p:cNvSpPr>
            <a:spLocks noGrp="1"/>
          </p:cNvSpPr>
          <p:nvPr>
            <p:ph type="sldNum" sz="quarter" idx="10"/>
          </p:nvPr>
        </p:nvSpPr>
        <p:spPr/>
        <p:txBody>
          <a:bodyPr/>
          <a:lstStyle/>
          <a:p>
            <a:pPr>
              <a:defRPr/>
            </a:pPr>
            <a:fld id="{778CDDA2-26E5-41AD-8D9D-696025B0DF64}" type="slidenum">
              <a:rPr lang="en-GB" smtClean="0"/>
              <a:pPr>
                <a:defRPr/>
              </a:pPr>
              <a:t>44</a:t>
            </a:fld>
            <a:endParaRPr lang="en-GB" dirty="0"/>
          </a:p>
        </p:txBody>
      </p:sp>
    </p:spTree>
    <p:extLst>
      <p:ext uri="{BB962C8B-B14F-4D97-AF65-F5344CB8AC3E}">
        <p14:creationId xmlns="" xmlns:p14="http://schemas.microsoft.com/office/powerpoint/2010/main" val="392238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 3.3.2 see also </a:t>
            </a:r>
            <a:r>
              <a:rPr lang="en-US" b="1" dirty="0" smtClean="0">
                <a:solidFill>
                  <a:schemeClr val="accent2"/>
                </a:solidFill>
              </a:rPr>
              <a:t>www.takinggovernance</a:t>
            </a:r>
            <a:r>
              <a:rPr lang="en-US" b="1" baseline="0" dirty="0" smtClean="0">
                <a:solidFill>
                  <a:schemeClr val="accent2"/>
                </a:solidFill>
              </a:rPr>
              <a:t>forward.org</a:t>
            </a:r>
          </a:p>
          <a:p>
            <a:endParaRPr lang="en-US" dirty="0"/>
          </a:p>
        </p:txBody>
      </p:sp>
      <p:sp>
        <p:nvSpPr>
          <p:cNvPr id="4" name="Slide Number Placeholder 3"/>
          <p:cNvSpPr>
            <a:spLocks noGrp="1"/>
          </p:cNvSpPr>
          <p:nvPr>
            <p:ph type="sldNum" sz="quarter" idx="10"/>
          </p:nvPr>
        </p:nvSpPr>
        <p:spPr/>
        <p:txBody>
          <a:bodyPr/>
          <a:lstStyle/>
          <a:p>
            <a:pPr>
              <a:defRPr/>
            </a:pPr>
            <a:fld id="{57914719-2202-8440-94E3-821B1DA5B953}" type="slidenum">
              <a:rPr lang="es-ES" smtClean="0"/>
              <a:pPr>
                <a:defRPr/>
              </a:pPr>
              <a:t>61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13E167D-5A99-45FF-8D79-16844726F2A5}" type="datetime1">
              <a:rPr lang="en-US"/>
              <a:pPr>
                <a:defRPr/>
              </a:pPr>
              <a:t>4/24/2014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2A3FF9-BD72-43C7-9F11-E9226A5B133C}"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F904408-7933-4959-8CC0-347B3EC0ADA3}" type="datetime1">
              <a:rPr lang="en-US"/>
              <a:pPr>
                <a:defRPr/>
              </a:pPr>
              <a:t>4/24/2014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8A54C1-0260-402E-A2AA-987B0F548489}"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3B93308-CB03-42E6-8F31-5D56BC4FA953}" type="datetime1">
              <a:rPr lang="en-US"/>
              <a:pPr>
                <a:defRPr/>
              </a:pPr>
              <a:t>4/24/2014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686CBF0-36FD-42A9-95A6-1EC4A05211E3}"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7747D83E-442A-4770-BD7E-B402D265043C}" type="datetime1">
              <a:rPr lang="en-US"/>
              <a:pPr>
                <a:defRPr/>
              </a:pPr>
              <a:t>4/24/2014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330B77E-DB58-4E08-8594-1CF103B29CE1}"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FEC409-6DFC-4292-A801-D310CA2131BB}" type="datetime1">
              <a:rPr lang="en-US"/>
              <a:pPr>
                <a:defRPr/>
              </a:pPr>
              <a:t>4/24/2014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CF6A4B-3566-4ABB-8D6E-C6E51464D4EF}"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0D0754E-4EAA-47DC-B2C2-90C58BED26A9}" type="datetime1">
              <a:rPr lang="en-US"/>
              <a:pPr>
                <a:defRPr/>
              </a:pPr>
              <a:t>4/24/2014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D5B0C4A-39D6-4C54-ABE9-2B051A234BD0}"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E8E9DF1-71CF-4C91-AE63-6CBB4E257592}" type="datetime1">
              <a:rPr lang="en-US"/>
              <a:pPr>
                <a:defRPr/>
              </a:pPr>
              <a:t>4/24/2014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56105BB-BA19-4171-8E97-8F7D794D4E16}"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F22F308-1A58-4A25-B383-E4013AE93060}" type="datetime1">
              <a:rPr lang="en-US"/>
              <a:pPr>
                <a:defRPr/>
              </a:pPr>
              <a:t>4/24/2014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1804ACF-25CB-4300-A384-81DF1BB55884}"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4C9E01-E641-43E0-A956-44C802BA9643}" type="datetime1">
              <a:rPr lang="en-US"/>
              <a:pPr>
                <a:defRPr/>
              </a:pPr>
              <a:t>4/24/2014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699FFB5-0B85-4640-B9D4-49F49B9DF948}"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804E88-5C9F-46EC-8454-A56AB3BE5733}" type="datetime1">
              <a:rPr lang="en-US"/>
              <a:pPr>
                <a:defRPr/>
              </a:pPr>
              <a:t>4/24/2014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3BFC796-65AA-446E-A8B1-488D6B3FB4EC}"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734BED-195F-4ED1-8F73-ED58C3D46CC6}" type="datetime1">
              <a:rPr lang="en-US"/>
              <a:pPr>
                <a:defRPr/>
              </a:pPr>
              <a:t>4/24/2014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A22A794-1A63-4257-AEFC-CF08BB8BC92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43212" y="274638"/>
            <a:ext cx="576123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80B0827-7CB7-45F6-8F09-8F33D717FEEE}" type="datetime1">
              <a:rPr lang="en-US"/>
              <a:pPr>
                <a:defRPr/>
              </a:pPr>
              <a:t>4/24/2014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cs typeface="+mn-cs"/>
              </a:defRPr>
            </a:lvl1pPr>
          </a:lstStyle>
          <a:p>
            <a:pPr>
              <a:defRPr/>
            </a:pPr>
            <a:fld id="{6367C953-7142-456D-B9A0-1927999725F0}" type="slidenum">
              <a:rPr lang="en-GB"/>
              <a:pPr>
                <a:defRPr/>
              </a:pPr>
              <a:t>‹#›</a:t>
            </a:fld>
            <a:endParaRPr lang="en-GB" dirty="0"/>
          </a:p>
        </p:txBody>
      </p:sp>
      <p:pic>
        <p:nvPicPr>
          <p:cNvPr id="1032" name="Picture 2"/>
          <p:cNvPicPr>
            <a:picLocks noChangeAspect="1" noChangeArrowheads="1"/>
          </p:cNvPicPr>
          <p:nvPr userDrawn="1"/>
        </p:nvPicPr>
        <p:blipFill>
          <a:blip r:embed="rId13" cstate="print"/>
          <a:srcRect/>
          <a:stretch>
            <a:fillRect/>
          </a:stretch>
        </p:blipFill>
        <p:spPr bwMode="auto">
          <a:xfrm>
            <a:off x="251520" y="0"/>
            <a:ext cx="2376488" cy="1152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kern="1200">
          <a:solidFill>
            <a:srgbClr val="0070C0"/>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70C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70C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70C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D:\Users\nmds\Music\Pandimelam,%20chenda,%20drum,%20percussion,%20traditional,%20orchestra,%20Kerala,%20India.mp3" TargetMode="Externa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14.wmf"/><Relationship Id="rId2" Type="http://schemas.openxmlformats.org/officeDocument/2006/relationships/image" Target="../media/image4.wmf"/><Relationship Id="rId1" Type="http://schemas.openxmlformats.org/officeDocument/2006/relationships/slideLayout" Target="../slideLayouts/slideLayout7.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IN" dirty="0" smtClean="0"/>
              <a:t>COBIT 5 Webinar -1</a:t>
            </a:r>
          </a:p>
        </p:txBody>
      </p:sp>
      <p:sp>
        <p:nvSpPr>
          <p:cNvPr id="2051" name="Subtitle 2"/>
          <p:cNvSpPr>
            <a:spLocks noGrp="1"/>
          </p:cNvSpPr>
          <p:nvPr>
            <p:ph type="subTitle" idx="1"/>
          </p:nvPr>
        </p:nvSpPr>
        <p:spPr>
          <a:xfrm>
            <a:off x="971600" y="3356992"/>
            <a:ext cx="7056784" cy="1752600"/>
          </a:xfrm>
        </p:spPr>
        <p:txBody>
          <a:bodyPr/>
          <a:lstStyle/>
          <a:p>
            <a:r>
              <a:rPr lang="en-US" dirty="0" smtClean="0"/>
              <a:t>Nanda Mohan Shenoy D</a:t>
            </a:r>
          </a:p>
          <a:p>
            <a:r>
              <a:rPr lang="en-US" dirty="0" smtClean="0"/>
              <a:t>CAIIB,DBM-Part I,CISA,NCFM in(Commodities, FNO, Currency Derivatives, AMFI , Depository) PG Diploma in IRPM, PG Diploma in EDP and Computer Management, DIM,LA ISO 9001,LA ISO 27001</a:t>
            </a:r>
          </a:p>
          <a:p>
            <a:r>
              <a:rPr lang="en-US" dirty="0" smtClean="0"/>
              <a:t>President ISACA Mumbai Chapter(2010-2012)</a:t>
            </a:r>
          </a:p>
        </p:txBody>
      </p:sp>
      <p:sp>
        <p:nvSpPr>
          <p:cNvPr id="6" name="Slide Number Placeholder 5"/>
          <p:cNvSpPr>
            <a:spLocks noGrp="1"/>
          </p:cNvSpPr>
          <p:nvPr>
            <p:ph type="sldNum" sz="quarter" idx="12"/>
          </p:nvPr>
        </p:nvSpPr>
        <p:spPr/>
        <p:txBody>
          <a:bodyPr/>
          <a:lstStyle/>
          <a:p>
            <a:fld id="{5BB87399-B1C4-49D0-9C8C-193EDB5A06E7}" type="slidenum">
              <a:rPr lang="en-GB" smtClean="0"/>
              <a:pPr/>
              <a:t>1</a:t>
            </a:fld>
            <a:endParaRPr lang="en-GB"/>
          </a:p>
        </p:txBody>
      </p:sp>
      <p:pic>
        <p:nvPicPr>
          <p:cNvPr id="2052" name="Picture 2"/>
          <p:cNvPicPr>
            <a:picLocks noChangeAspect="1" noChangeArrowheads="1"/>
          </p:cNvPicPr>
          <p:nvPr/>
        </p:nvPicPr>
        <p:blipFill>
          <a:blip r:embed="rId2" cstate="print"/>
          <a:srcRect/>
          <a:stretch>
            <a:fillRect/>
          </a:stretch>
        </p:blipFill>
        <p:spPr bwMode="auto">
          <a:xfrm>
            <a:off x="3643313" y="214313"/>
            <a:ext cx="1257300" cy="1724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Version</a:t>
            </a:r>
            <a:endParaRPr lang="en-IN" smtClean="0"/>
          </a:p>
        </p:txBody>
      </p:sp>
      <p:sp>
        <p:nvSpPr>
          <p:cNvPr id="8195" name="Content Placeholder 2"/>
          <p:cNvSpPr>
            <a:spLocks noGrp="1"/>
          </p:cNvSpPr>
          <p:nvPr>
            <p:ph idx="1"/>
          </p:nvPr>
        </p:nvSpPr>
        <p:spPr/>
        <p:txBody>
          <a:bodyPr/>
          <a:lstStyle/>
          <a:p>
            <a:r>
              <a:rPr lang="en-US" smtClean="0"/>
              <a:t>Latest 5.0 released on 10th April 2012</a:t>
            </a:r>
          </a:p>
          <a:p>
            <a:r>
              <a:rPr lang="en-US" smtClean="0"/>
              <a:t>Earlier Versions</a:t>
            </a:r>
          </a:p>
          <a:p>
            <a:pPr lvl="1"/>
            <a:r>
              <a:rPr lang="en-US" smtClean="0"/>
              <a:t>4.1 released in 2007</a:t>
            </a:r>
          </a:p>
          <a:p>
            <a:pPr lvl="1"/>
            <a:r>
              <a:rPr lang="en-US" smtClean="0"/>
              <a:t>4.0 released in 2005</a:t>
            </a:r>
          </a:p>
          <a:p>
            <a:r>
              <a:rPr lang="en-US" smtClean="0"/>
              <a:t>Major overhaul of the framework between 4.1 &amp; 5.0 </a:t>
            </a:r>
            <a:endParaRPr lang="en-IN" smtClean="0"/>
          </a:p>
        </p:txBody>
      </p:sp>
      <p:sp>
        <p:nvSpPr>
          <p:cNvPr id="5" name="Slide Number Placeholder 4"/>
          <p:cNvSpPr>
            <a:spLocks noGrp="1"/>
          </p:cNvSpPr>
          <p:nvPr>
            <p:ph type="sldNum" sz="quarter" idx="12"/>
          </p:nvPr>
        </p:nvSpPr>
        <p:spPr/>
        <p:txBody>
          <a:bodyPr/>
          <a:lstStyle/>
          <a:p>
            <a:fld id="{FD695CEF-F2A3-4D26-9157-1870CF1EDF1A}"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Integrated Framework</a:t>
            </a:r>
            <a:endParaRPr lang="en-IN" dirty="0"/>
          </a:p>
        </p:txBody>
      </p:sp>
      <p:sp>
        <p:nvSpPr>
          <p:cNvPr id="6" name="Slide Number Placeholder 5"/>
          <p:cNvSpPr>
            <a:spLocks noGrp="1"/>
          </p:cNvSpPr>
          <p:nvPr>
            <p:ph type="sldNum" sz="quarter" idx="12"/>
          </p:nvPr>
        </p:nvSpPr>
        <p:spPr/>
        <p:txBody>
          <a:bodyPr/>
          <a:lstStyle/>
          <a:p>
            <a:fld id="{3F30EF0A-28E8-453F-889C-CC179358C56B}" type="slidenum">
              <a:rPr lang="en-GB" smtClean="0"/>
              <a:pPr/>
              <a:t>11</a:t>
            </a:fld>
            <a:endParaRPr lang="en-GB"/>
          </a:p>
        </p:txBody>
      </p:sp>
      <p:pic>
        <p:nvPicPr>
          <p:cNvPr id="9219" name="Picture 2"/>
          <p:cNvPicPr>
            <a:picLocks noChangeAspect="1" noChangeArrowheads="1"/>
          </p:cNvPicPr>
          <p:nvPr/>
        </p:nvPicPr>
        <p:blipFill>
          <a:blip r:embed="rId2" cstate="print"/>
          <a:srcRect/>
          <a:stretch>
            <a:fillRect/>
          </a:stretch>
        </p:blipFill>
        <p:spPr bwMode="auto">
          <a:xfrm>
            <a:off x="323850" y="1628775"/>
            <a:ext cx="8496300"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Definitions</a:t>
            </a:r>
          </a:p>
        </p:txBody>
      </p:sp>
      <p:sp>
        <p:nvSpPr>
          <p:cNvPr id="10243" name="Rectangle 3"/>
          <p:cNvSpPr>
            <a:spLocks noGrp="1" noChangeArrowheads="1"/>
          </p:cNvSpPr>
          <p:nvPr>
            <p:ph type="body" idx="1"/>
          </p:nvPr>
        </p:nvSpPr>
        <p:spPr/>
        <p:txBody>
          <a:bodyPr/>
          <a:lstStyle/>
          <a:p>
            <a:r>
              <a:rPr lang="en-US" dirty="0" smtClean="0"/>
              <a:t>Control</a:t>
            </a:r>
          </a:p>
          <a:p>
            <a:pPr lvl="1"/>
            <a:r>
              <a:rPr lang="en-US" dirty="0" smtClean="0"/>
              <a:t>The means of managing risk ,including policies, procedures, guidelines, practices or </a:t>
            </a:r>
            <a:r>
              <a:rPr lang="en-US" dirty="0" err="1" smtClean="0"/>
              <a:t>organisational</a:t>
            </a:r>
            <a:r>
              <a:rPr lang="en-US" dirty="0" smtClean="0"/>
              <a:t> structures  which can be of administrative , technical, management or legal nature. Also used as a synonym for safeguard or counter measure</a:t>
            </a:r>
          </a:p>
          <a:p>
            <a:r>
              <a:rPr lang="en-US" dirty="0" smtClean="0"/>
              <a:t>Objective</a:t>
            </a:r>
          </a:p>
          <a:p>
            <a:pPr lvl="1"/>
            <a:r>
              <a:rPr lang="en-US" dirty="0" smtClean="0"/>
              <a:t>Statement of the desired  outcome.</a:t>
            </a:r>
          </a:p>
          <a:p>
            <a:r>
              <a:rPr lang="en-US" dirty="0" smtClean="0"/>
              <a:t>             Appendix H- Glossary</a:t>
            </a:r>
          </a:p>
        </p:txBody>
      </p:sp>
      <p:sp>
        <p:nvSpPr>
          <p:cNvPr id="7" name="Slide Number Placeholder 6"/>
          <p:cNvSpPr>
            <a:spLocks noGrp="1"/>
          </p:cNvSpPr>
          <p:nvPr>
            <p:ph type="sldNum" sz="quarter" idx="12"/>
          </p:nvPr>
        </p:nvSpPr>
        <p:spPr/>
        <p:txBody>
          <a:bodyPr/>
          <a:lstStyle/>
          <a:p>
            <a:fld id="{F312320F-1D22-444A-9827-4CE03232AB78}"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GB" smtClean="0"/>
              <a:t>Inputs?</a:t>
            </a:r>
          </a:p>
        </p:txBody>
      </p:sp>
      <p:sp>
        <p:nvSpPr>
          <p:cNvPr id="5" name="Slide Number Placeholder 4"/>
          <p:cNvSpPr>
            <a:spLocks noGrp="1"/>
          </p:cNvSpPr>
          <p:nvPr>
            <p:ph type="sldNum" sz="quarter" idx="12"/>
          </p:nvPr>
        </p:nvSpPr>
        <p:spPr/>
        <p:txBody>
          <a:bodyPr/>
          <a:lstStyle/>
          <a:p>
            <a:fld id="{C8BD2BB8-C3D0-458A-87D4-02167B2B4D47}" type="slidenum">
              <a:rPr lang="en-GB" smtClean="0"/>
              <a:pPr/>
              <a:t>13</a:t>
            </a:fld>
            <a:endParaRPr lang="en-GB"/>
          </a:p>
        </p:txBody>
      </p:sp>
      <p:pic>
        <p:nvPicPr>
          <p:cNvPr id="11267" name="Picture 2" descr="H:\cobit khichdi.jpg"/>
          <p:cNvPicPr>
            <a:picLocks noChangeAspect="1" noChangeArrowheads="1"/>
          </p:cNvPicPr>
          <p:nvPr/>
        </p:nvPicPr>
        <p:blipFill>
          <a:blip r:embed="rId2" cstate="print"/>
          <a:srcRect/>
          <a:stretch>
            <a:fillRect/>
          </a:stretch>
        </p:blipFill>
        <p:spPr bwMode="auto">
          <a:xfrm>
            <a:off x="357188" y="1628775"/>
            <a:ext cx="8286750" cy="487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Inputs</a:t>
            </a:r>
            <a:endParaRPr lang="en-IN" smtClean="0"/>
          </a:p>
        </p:txBody>
      </p:sp>
      <p:sp>
        <p:nvSpPr>
          <p:cNvPr id="12291" name="Content Placeholder 2"/>
          <p:cNvSpPr>
            <a:spLocks noGrp="1"/>
          </p:cNvSpPr>
          <p:nvPr>
            <p:ph idx="1"/>
          </p:nvPr>
        </p:nvSpPr>
        <p:spPr>
          <a:xfrm>
            <a:off x="457200" y="1268760"/>
            <a:ext cx="8229600" cy="5589240"/>
          </a:xfrm>
        </p:spPr>
        <p:txBody>
          <a:bodyPr/>
          <a:lstStyle/>
          <a:p>
            <a:r>
              <a:rPr lang="en-US" sz="3100" dirty="0" smtClean="0"/>
              <a:t>ISO/IEC 38500 –Corporate Governance of Information Technology (adopted from AS 8015)</a:t>
            </a:r>
          </a:p>
          <a:p>
            <a:r>
              <a:rPr lang="en-US" sz="3100" dirty="0" smtClean="0"/>
              <a:t>ITIL</a:t>
            </a:r>
          </a:p>
          <a:p>
            <a:r>
              <a:rPr lang="en-US" sz="3100" dirty="0" smtClean="0"/>
              <a:t>ISO/IEC 27000-Information Security Management Systems</a:t>
            </a:r>
          </a:p>
          <a:p>
            <a:r>
              <a:rPr lang="en-US" sz="3100" dirty="0" smtClean="0"/>
              <a:t>ISO/IEC 31000 – Risk Management</a:t>
            </a:r>
          </a:p>
          <a:p>
            <a:r>
              <a:rPr lang="en-US" sz="3100" dirty="0" smtClean="0"/>
              <a:t>TOGAF(The Open Group Architecture Framework)</a:t>
            </a:r>
          </a:p>
          <a:p>
            <a:r>
              <a:rPr lang="en-US" sz="3100" dirty="0" smtClean="0"/>
              <a:t>CMMI</a:t>
            </a:r>
          </a:p>
          <a:p>
            <a:r>
              <a:rPr lang="en-US" sz="3100" dirty="0" smtClean="0"/>
              <a:t>PRINCE2</a:t>
            </a:r>
          </a:p>
          <a:p>
            <a:endParaRPr lang="en-IN" sz="3100" dirty="0" smtClean="0"/>
          </a:p>
        </p:txBody>
      </p:sp>
      <p:sp>
        <p:nvSpPr>
          <p:cNvPr id="5" name="Slide Number Placeholder 4"/>
          <p:cNvSpPr>
            <a:spLocks noGrp="1"/>
          </p:cNvSpPr>
          <p:nvPr>
            <p:ph type="sldNum" sz="quarter" idx="12"/>
          </p:nvPr>
        </p:nvSpPr>
        <p:spPr/>
        <p:txBody>
          <a:bodyPr/>
          <a:lstStyle/>
          <a:p>
            <a:fld id="{5608C9AD-CE6C-4DEE-A1A6-A0EEE2F980D1}"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smtClean="0"/>
              <a:t>Overlaps</a:t>
            </a:r>
            <a:endParaRPr lang="en-IN" smtClean="0"/>
          </a:p>
        </p:txBody>
      </p:sp>
      <p:sp>
        <p:nvSpPr>
          <p:cNvPr id="5" name="Slide Number Placeholder 4"/>
          <p:cNvSpPr>
            <a:spLocks noGrp="1"/>
          </p:cNvSpPr>
          <p:nvPr>
            <p:ph type="sldNum" sz="quarter" idx="12"/>
          </p:nvPr>
        </p:nvSpPr>
        <p:spPr/>
        <p:txBody>
          <a:bodyPr/>
          <a:lstStyle/>
          <a:p>
            <a:fld id="{39298200-7BF9-4A52-AB1A-349CDD48EE18}" type="slidenum">
              <a:rPr lang="en-GB" smtClean="0"/>
              <a:pPr/>
              <a:t>15</a:t>
            </a:fld>
            <a:endParaRPr lang="en-GB"/>
          </a:p>
        </p:txBody>
      </p:sp>
      <p:pic>
        <p:nvPicPr>
          <p:cNvPr id="13315" name="Picture 2"/>
          <p:cNvPicPr>
            <a:picLocks noChangeAspect="1" noChangeArrowheads="1"/>
          </p:cNvPicPr>
          <p:nvPr/>
        </p:nvPicPr>
        <p:blipFill>
          <a:blip r:embed="rId2" cstate="print"/>
          <a:srcRect/>
          <a:stretch>
            <a:fillRect/>
          </a:stretch>
        </p:blipFill>
        <p:spPr bwMode="auto">
          <a:xfrm>
            <a:off x="468313" y="1412875"/>
            <a:ext cx="8207375" cy="514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Other Q</a:t>
            </a:r>
            <a:endParaRPr lang="en-IN" smtClean="0"/>
          </a:p>
        </p:txBody>
      </p:sp>
      <p:sp>
        <p:nvSpPr>
          <p:cNvPr id="16387" name="Content Placeholder 2"/>
          <p:cNvSpPr>
            <a:spLocks noGrp="1"/>
          </p:cNvSpPr>
          <p:nvPr>
            <p:ph idx="1"/>
          </p:nvPr>
        </p:nvSpPr>
        <p:spPr/>
        <p:txBody>
          <a:bodyPr/>
          <a:lstStyle/>
          <a:p>
            <a:r>
              <a:rPr lang="en-US" smtClean="0"/>
              <a:t>Where?</a:t>
            </a:r>
          </a:p>
          <a:p>
            <a:pPr lvl="1"/>
            <a:r>
              <a:rPr lang="en-US" smtClean="0"/>
              <a:t>Any type of organisation irrespective of size ,sector and profit motive</a:t>
            </a:r>
          </a:p>
          <a:p>
            <a:r>
              <a:rPr lang="en-US" smtClean="0"/>
              <a:t>When?</a:t>
            </a:r>
          </a:p>
          <a:p>
            <a:endParaRPr lang="en-US" smtClean="0"/>
          </a:p>
          <a:p>
            <a:r>
              <a:rPr lang="en-US" smtClean="0"/>
              <a:t>How?</a:t>
            </a:r>
            <a:endParaRPr lang="en-IN" smtClean="0"/>
          </a:p>
        </p:txBody>
      </p:sp>
      <p:sp>
        <p:nvSpPr>
          <p:cNvPr id="5" name="Slide Number Placeholder 4"/>
          <p:cNvSpPr>
            <a:spLocks noGrp="1"/>
          </p:cNvSpPr>
          <p:nvPr>
            <p:ph type="sldNum" sz="quarter" idx="12"/>
          </p:nvPr>
        </p:nvSpPr>
        <p:spPr/>
        <p:txBody>
          <a:bodyPr/>
          <a:lstStyle/>
          <a:p>
            <a:fld id="{DAA3DA72-BC5F-471F-833C-6DE12DEDAE12}"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smtClean="0"/>
              <a:t>Product Family</a:t>
            </a:r>
            <a:endParaRPr lang="en-IN" smtClean="0"/>
          </a:p>
        </p:txBody>
      </p:sp>
      <p:sp>
        <p:nvSpPr>
          <p:cNvPr id="6" name="Slide Number Placeholder 5"/>
          <p:cNvSpPr>
            <a:spLocks noGrp="1"/>
          </p:cNvSpPr>
          <p:nvPr>
            <p:ph type="sldNum" sz="quarter" idx="12"/>
          </p:nvPr>
        </p:nvSpPr>
        <p:spPr/>
        <p:txBody>
          <a:bodyPr/>
          <a:lstStyle/>
          <a:p>
            <a:fld id="{26E02C26-22CF-4603-90AB-CF26ACBF8C62}" type="slidenum">
              <a:rPr lang="en-GB" smtClean="0"/>
              <a:pPr/>
              <a:t>17</a:t>
            </a:fld>
            <a:endParaRPr lang="en-GB"/>
          </a:p>
        </p:txBody>
      </p:sp>
      <p:pic>
        <p:nvPicPr>
          <p:cNvPr id="17411" name="Picture 2"/>
          <p:cNvPicPr>
            <a:picLocks noChangeAspect="1" noChangeArrowheads="1"/>
          </p:cNvPicPr>
          <p:nvPr/>
        </p:nvPicPr>
        <p:blipFill>
          <a:blip r:embed="rId2" cstate="print"/>
          <a:srcRect/>
          <a:stretch>
            <a:fillRect/>
          </a:stretch>
        </p:blipFill>
        <p:spPr bwMode="auto">
          <a:xfrm>
            <a:off x="251520" y="1628774"/>
            <a:ext cx="8640960" cy="4896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Audience for COBIT</a:t>
            </a:r>
          </a:p>
        </p:txBody>
      </p:sp>
      <p:sp>
        <p:nvSpPr>
          <p:cNvPr id="20483" name="Rectangle 3"/>
          <p:cNvSpPr>
            <a:spLocks noGrp="1" noChangeArrowheads="1"/>
          </p:cNvSpPr>
          <p:nvPr>
            <p:ph type="body" idx="1"/>
          </p:nvPr>
        </p:nvSpPr>
        <p:spPr/>
        <p:txBody>
          <a:bodyPr/>
          <a:lstStyle/>
          <a:p>
            <a:r>
              <a:rPr lang="en-US" smtClean="0"/>
              <a:t>Executive Management and Boards</a:t>
            </a:r>
          </a:p>
          <a:p>
            <a:endParaRPr lang="en-US" smtClean="0"/>
          </a:p>
          <a:p>
            <a:r>
              <a:rPr lang="en-US" smtClean="0"/>
              <a:t>Business and IT Management</a:t>
            </a:r>
          </a:p>
          <a:p>
            <a:endParaRPr lang="en-US" smtClean="0"/>
          </a:p>
          <a:p>
            <a:r>
              <a:rPr lang="en-US" smtClean="0"/>
              <a:t>Governance Assurance ,control and Security Professionals</a:t>
            </a:r>
          </a:p>
        </p:txBody>
      </p:sp>
      <p:sp>
        <p:nvSpPr>
          <p:cNvPr id="7" name="Slide Number Placeholder 6"/>
          <p:cNvSpPr>
            <a:spLocks noGrp="1"/>
          </p:cNvSpPr>
          <p:nvPr>
            <p:ph type="sldNum" sz="quarter" idx="12"/>
          </p:nvPr>
        </p:nvSpPr>
        <p:spPr/>
        <p:txBody>
          <a:bodyPr/>
          <a:lstStyle/>
          <a:p>
            <a:fld id="{07625FC3-9152-4E41-8509-1F88A56B4EBD}"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Framework Contents</a:t>
            </a:r>
            <a:endParaRPr lang="en-IN" dirty="0"/>
          </a:p>
        </p:txBody>
      </p:sp>
      <p:sp>
        <p:nvSpPr>
          <p:cNvPr id="3" name="Content Placeholder 2"/>
          <p:cNvSpPr>
            <a:spLocks noGrp="1"/>
          </p:cNvSpPr>
          <p:nvPr>
            <p:ph idx="1"/>
          </p:nvPr>
        </p:nvSpPr>
        <p:spPr/>
        <p:txBody>
          <a:bodyPr/>
          <a:lstStyle/>
          <a:p>
            <a:r>
              <a:rPr lang="en-US" dirty="0" err="1" smtClean="0"/>
              <a:t>Organised</a:t>
            </a:r>
            <a:r>
              <a:rPr lang="en-US" dirty="0" smtClean="0"/>
              <a:t> into 8 chapters</a:t>
            </a:r>
          </a:p>
          <a:p>
            <a:r>
              <a:rPr lang="en-US" dirty="0" smtClean="0"/>
              <a:t>Ch-1-Overview of COBIT 5</a:t>
            </a:r>
          </a:p>
          <a:p>
            <a:r>
              <a:rPr lang="en-US" dirty="0" smtClean="0"/>
              <a:t>Ch-2Principle 1- Meeting Stakeholder needs</a:t>
            </a:r>
          </a:p>
          <a:p>
            <a:r>
              <a:rPr lang="en-US" dirty="0" smtClean="0"/>
              <a:t>Ch-3Principle 2- Covering Enterprise end to end</a:t>
            </a:r>
          </a:p>
          <a:p>
            <a:r>
              <a:rPr lang="en-US" dirty="0" smtClean="0"/>
              <a:t>Ch-4Principle 3- Applying a Single Integrated Framework </a:t>
            </a:r>
          </a:p>
          <a:p>
            <a:r>
              <a:rPr lang="en-US" dirty="0" smtClean="0"/>
              <a:t>Ch-5Principle 4-Enabling a holistic approach</a:t>
            </a:r>
            <a:endParaRPr lang="en-IN" dirty="0"/>
          </a:p>
        </p:txBody>
      </p:sp>
      <p:sp>
        <p:nvSpPr>
          <p:cNvPr id="5" name="Slide Number Placeholder 4"/>
          <p:cNvSpPr>
            <a:spLocks noGrp="1"/>
          </p:cNvSpPr>
          <p:nvPr>
            <p:ph type="sldNum" sz="quarter" idx="12"/>
          </p:nvPr>
        </p:nvSpPr>
        <p:spPr/>
        <p:txBody>
          <a:bodyPr/>
          <a:lstStyle/>
          <a:p>
            <a:fld id="{9AE68F36-B1F3-49CB-95CA-9CF9222FFBD5}"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US" dirty="0" smtClean="0"/>
              <a:t>Disclaimer</a:t>
            </a:r>
            <a:endParaRPr lang="en-IN" dirty="0" smtClean="0"/>
          </a:p>
        </p:txBody>
      </p:sp>
      <p:sp>
        <p:nvSpPr>
          <p:cNvPr id="3" name="Content Placeholder 2"/>
          <p:cNvSpPr>
            <a:spLocks noGrp="1"/>
          </p:cNvSpPr>
          <p:nvPr>
            <p:ph type="body" idx="1"/>
          </p:nvPr>
        </p:nvSpPr>
        <p:spPr>
          <a:xfrm>
            <a:off x="722313" y="1844825"/>
            <a:ext cx="7772400" cy="2562076"/>
          </a:xfrm>
        </p:spPr>
        <p:txBody>
          <a:bodyPr/>
          <a:lstStyle/>
          <a:p>
            <a:r>
              <a:rPr lang="en-IN" dirty="0" smtClean="0"/>
              <a:t>This presentation is being made  on a Best Effort basis. </a:t>
            </a:r>
          </a:p>
          <a:p>
            <a:r>
              <a:rPr lang="en-IN" dirty="0" smtClean="0"/>
              <a:t>No representation or warranties are made by the ISACA Mumbai Chapter with regard to the speaker’s presentation.</a:t>
            </a:r>
          </a:p>
          <a:p>
            <a:r>
              <a:rPr lang="en-IN" dirty="0" smtClean="0"/>
              <a:t> Views expressed by the Speaker is his Own Views and do not represent the views of ISACA </a:t>
            </a:r>
          </a:p>
          <a:p>
            <a:r>
              <a:rPr lang="en-IN" dirty="0" smtClean="0"/>
              <a:t>Members are expected to perform their own due diligence.</a:t>
            </a:r>
          </a:p>
          <a:p>
            <a:r>
              <a:rPr lang="en-IN" dirty="0" smtClean="0"/>
              <a:t>COBIT 5 is the copyright of ISACA International</a:t>
            </a:r>
            <a:endParaRPr lang="en-IN" dirty="0"/>
          </a:p>
        </p:txBody>
      </p:sp>
      <p:sp>
        <p:nvSpPr>
          <p:cNvPr id="6" name="Slide Number Placeholder 5"/>
          <p:cNvSpPr>
            <a:spLocks noGrp="1"/>
          </p:cNvSpPr>
          <p:nvPr>
            <p:ph type="sldNum" sz="quarter" idx="12"/>
          </p:nvPr>
        </p:nvSpPr>
        <p:spPr/>
        <p:txBody>
          <a:bodyPr/>
          <a:lstStyle/>
          <a:p>
            <a:fld id="{80BCFF6B-D640-49C1-B1FF-583FB0A56F84}" type="slidenum">
              <a:rPr lang="en-GB" smtClean="0"/>
              <a:pPr/>
              <a:t>2</a:t>
            </a:fld>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Framework Contents</a:t>
            </a:r>
            <a:endParaRPr lang="en-IN" dirty="0"/>
          </a:p>
        </p:txBody>
      </p:sp>
      <p:sp>
        <p:nvSpPr>
          <p:cNvPr id="22531" name="Content Placeholder 2"/>
          <p:cNvSpPr>
            <a:spLocks noGrp="1"/>
          </p:cNvSpPr>
          <p:nvPr>
            <p:ph idx="1"/>
          </p:nvPr>
        </p:nvSpPr>
        <p:spPr/>
        <p:txBody>
          <a:bodyPr/>
          <a:lstStyle/>
          <a:p>
            <a:r>
              <a:rPr lang="en-US" dirty="0" smtClean="0"/>
              <a:t>Ch 6.Principle 5-Seperating Governance from Management</a:t>
            </a:r>
          </a:p>
          <a:p>
            <a:r>
              <a:rPr lang="en-US" dirty="0" smtClean="0"/>
              <a:t>Ch 7.Implementation  Guidance </a:t>
            </a:r>
          </a:p>
          <a:p>
            <a:r>
              <a:rPr lang="en-US" dirty="0" smtClean="0"/>
              <a:t>Ch 8.The COBIT 5 Process Capability Model  </a:t>
            </a:r>
          </a:p>
          <a:p>
            <a:r>
              <a:rPr lang="en-US" dirty="0" smtClean="0"/>
              <a:t>There are 8 Appendix to the main framework</a:t>
            </a:r>
          </a:p>
          <a:p>
            <a:endParaRPr lang="en-IN" dirty="0" smtClean="0"/>
          </a:p>
        </p:txBody>
      </p:sp>
      <p:sp>
        <p:nvSpPr>
          <p:cNvPr id="5" name="Slide Number Placeholder 4"/>
          <p:cNvSpPr>
            <a:spLocks noGrp="1"/>
          </p:cNvSpPr>
          <p:nvPr>
            <p:ph type="sldNum" sz="quarter" idx="12"/>
          </p:nvPr>
        </p:nvSpPr>
        <p:spPr/>
        <p:txBody>
          <a:bodyPr/>
          <a:lstStyle/>
          <a:p>
            <a:fld id="{2E07F8E0-990C-4A9B-94CB-41BE6CF7F383}" type="slidenum">
              <a:rPr lang="en-GB" smtClean="0"/>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smtClean="0"/>
              <a:t>5 Principles</a:t>
            </a:r>
            <a:endParaRPr lang="en-IN" smtClean="0"/>
          </a:p>
        </p:txBody>
      </p:sp>
      <p:sp>
        <p:nvSpPr>
          <p:cNvPr id="5" name="Slide Number Placeholder 4"/>
          <p:cNvSpPr>
            <a:spLocks noGrp="1"/>
          </p:cNvSpPr>
          <p:nvPr>
            <p:ph type="sldNum" sz="quarter" idx="12"/>
          </p:nvPr>
        </p:nvSpPr>
        <p:spPr/>
        <p:txBody>
          <a:bodyPr/>
          <a:lstStyle/>
          <a:p>
            <a:fld id="{590BA22C-763E-4A18-9EDB-768951C5EE13}" type="slidenum">
              <a:rPr lang="en-GB" smtClean="0"/>
              <a:pPr/>
              <a:t>21</a:t>
            </a:fld>
            <a:endParaRPr lang="en-GB"/>
          </a:p>
        </p:txBody>
      </p:sp>
      <p:pic>
        <p:nvPicPr>
          <p:cNvPr id="23555" name="Picture 2"/>
          <p:cNvPicPr>
            <a:picLocks noChangeAspect="1" noChangeArrowheads="1"/>
          </p:cNvPicPr>
          <p:nvPr/>
        </p:nvPicPr>
        <p:blipFill>
          <a:blip r:embed="rId2" cstate="print"/>
          <a:srcRect/>
          <a:stretch>
            <a:fillRect/>
          </a:stretch>
        </p:blipFill>
        <p:spPr bwMode="auto">
          <a:xfrm>
            <a:off x="250825" y="1443038"/>
            <a:ext cx="8893175" cy="515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Prin-1</a:t>
            </a:r>
            <a:endParaRPr lang="en-IN" dirty="0"/>
          </a:p>
        </p:txBody>
      </p:sp>
      <p:sp>
        <p:nvSpPr>
          <p:cNvPr id="3" name="Slide Number Placeholder 2"/>
          <p:cNvSpPr>
            <a:spLocks noGrp="1"/>
          </p:cNvSpPr>
          <p:nvPr>
            <p:ph type="sldNum" sz="quarter" idx="12"/>
          </p:nvPr>
        </p:nvSpPr>
        <p:spPr/>
        <p:txBody>
          <a:bodyPr/>
          <a:lstStyle/>
          <a:p>
            <a:pPr>
              <a:defRPr/>
            </a:pPr>
            <a:fld id="{71804ACF-25CB-4300-A384-81DF1BB55884}" type="slidenum">
              <a:rPr lang="en-GB" smtClean="0"/>
              <a:pPr>
                <a:defRPr/>
              </a:pPr>
              <a:t>22</a:t>
            </a:fld>
            <a:endParaRPr lang="en-GB" dirty="0"/>
          </a:p>
        </p:txBody>
      </p:sp>
      <p:pic>
        <p:nvPicPr>
          <p:cNvPr id="5" name="Picture 4" descr="1.jpg"/>
          <p:cNvPicPr>
            <a:picLocks noChangeAspect="1"/>
          </p:cNvPicPr>
          <p:nvPr/>
        </p:nvPicPr>
        <p:blipFill>
          <a:blip r:embed="rId2" cstate="print"/>
          <a:stretch>
            <a:fillRect/>
          </a:stretch>
        </p:blipFill>
        <p:spPr>
          <a:xfrm>
            <a:off x="0" y="1268760"/>
            <a:ext cx="9144000" cy="55892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1"/>
          <p:cNvSpPr>
            <a:spLocks noGrp="1"/>
          </p:cNvSpPr>
          <p:nvPr>
            <p:ph sz="quarter" idx="1"/>
          </p:nvPr>
        </p:nvSpPr>
        <p:spPr>
          <a:xfrm>
            <a:off x="179512" y="1124744"/>
            <a:ext cx="8735888" cy="4824536"/>
          </a:xfrm>
        </p:spPr>
        <p:txBody>
          <a:bodyPr/>
          <a:lstStyle/>
          <a:p>
            <a:pPr>
              <a:buFont typeface="Wingdings" pitchFamily="2" charset="2"/>
              <a:buChar char="§"/>
            </a:pPr>
            <a:r>
              <a:rPr lang="en-GB" sz="2400" dirty="0" smtClean="0"/>
              <a:t>Enterprises </a:t>
            </a:r>
            <a:r>
              <a:rPr lang="en-GB" sz="2400" dirty="0"/>
              <a:t>have </a:t>
            </a:r>
            <a:r>
              <a:rPr lang="en-GB" sz="2400" b="1" dirty="0"/>
              <a:t>many</a:t>
            </a:r>
            <a:r>
              <a:rPr lang="en-GB" sz="2400" dirty="0"/>
              <a:t> </a:t>
            </a:r>
            <a:r>
              <a:rPr lang="en-GB" sz="2400" dirty="0" smtClean="0"/>
              <a:t>stakeholders</a:t>
            </a:r>
            <a:endParaRPr lang="en-GB" sz="2400" dirty="0" smtClean="0">
              <a:solidFill>
                <a:srgbClr val="0070C0"/>
              </a:solidFill>
            </a:endParaRPr>
          </a:p>
          <a:p>
            <a:pPr lvl="1">
              <a:buFont typeface="Wingdings" pitchFamily="2" charset="2"/>
              <a:buChar char="q"/>
            </a:pPr>
            <a:r>
              <a:rPr lang="en-GB" sz="2000" dirty="0" smtClean="0">
                <a:solidFill>
                  <a:srgbClr val="0070C0"/>
                </a:solidFill>
              </a:rPr>
              <a:t>Internal</a:t>
            </a:r>
          </a:p>
          <a:p>
            <a:pPr lvl="1">
              <a:buFont typeface="Wingdings" pitchFamily="2" charset="2"/>
              <a:buChar char="q"/>
            </a:pPr>
            <a:r>
              <a:rPr lang="en-GB" sz="2000" dirty="0" smtClean="0">
                <a:solidFill>
                  <a:srgbClr val="0070C0"/>
                </a:solidFill>
              </a:rPr>
              <a:t>External</a:t>
            </a:r>
          </a:p>
          <a:p>
            <a:r>
              <a:rPr lang="en-GB" sz="2400" dirty="0" smtClean="0">
                <a:solidFill>
                  <a:srgbClr val="FF0000"/>
                </a:solidFill>
              </a:rPr>
              <a:t>Governance</a:t>
            </a:r>
            <a:r>
              <a:rPr lang="en-GB" sz="2400" dirty="0" smtClean="0"/>
              <a:t> </a:t>
            </a:r>
            <a:r>
              <a:rPr lang="en-GB" sz="2400" dirty="0"/>
              <a:t>is about </a:t>
            </a:r>
            <a:endParaRPr lang="en-GB" sz="2400" dirty="0" smtClean="0"/>
          </a:p>
          <a:p>
            <a:pPr lvl="1">
              <a:buFont typeface="Courier New" pitchFamily="49" charset="0"/>
              <a:buChar char="o"/>
            </a:pPr>
            <a:r>
              <a:rPr lang="en-GB" sz="2000" dirty="0" smtClean="0"/>
              <a:t>Negotiating</a:t>
            </a:r>
          </a:p>
          <a:p>
            <a:pPr lvl="1">
              <a:buFont typeface="Courier New" pitchFamily="49" charset="0"/>
              <a:buChar char="o"/>
            </a:pPr>
            <a:r>
              <a:rPr lang="en-GB" sz="2000" dirty="0" smtClean="0"/>
              <a:t>Deciding </a:t>
            </a:r>
            <a:r>
              <a:rPr lang="en-GB" sz="2000" dirty="0"/>
              <a:t>amongst different stakeholders’ value </a:t>
            </a:r>
            <a:r>
              <a:rPr lang="en-GB" sz="2000" dirty="0" smtClean="0"/>
              <a:t>interests</a:t>
            </a:r>
            <a:endParaRPr lang="en-GB" sz="2000" dirty="0"/>
          </a:p>
          <a:p>
            <a:pPr lvl="1">
              <a:buFont typeface="Courier New" pitchFamily="49" charset="0"/>
              <a:buChar char="o"/>
            </a:pPr>
            <a:r>
              <a:rPr lang="en-GB" sz="2000" dirty="0" smtClean="0"/>
              <a:t>Considering </a:t>
            </a:r>
            <a:r>
              <a:rPr lang="en-GB" sz="2000" dirty="0"/>
              <a:t>all stakeholders when making benefit, resource and risk assessment </a:t>
            </a:r>
            <a:r>
              <a:rPr lang="en-GB" sz="2000" dirty="0" smtClean="0"/>
              <a:t>decisions</a:t>
            </a:r>
            <a:endParaRPr lang="en-GB" sz="2400" dirty="0" smtClean="0"/>
          </a:p>
          <a:p>
            <a:pPr>
              <a:buFont typeface="Wingdings" pitchFamily="2" charset="2"/>
              <a:buChar char="§"/>
            </a:pPr>
            <a:r>
              <a:rPr lang="en-GB" sz="2400" dirty="0" smtClean="0"/>
              <a:t>For </a:t>
            </a:r>
            <a:r>
              <a:rPr lang="en-GB" sz="2400" dirty="0"/>
              <a:t>each decision, </a:t>
            </a:r>
            <a:r>
              <a:rPr lang="en-GB" sz="2400" dirty="0" smtClean="0"/>
              <a:t>ask:  </a:t>
            </a:r>
            <a:endParaRPr lang="en-GB" sz="2400" dirty="0"/>
          </a:p>
          <a:p>
            <a:pPr marL="914400" lvl="1" indent="-457200">
              <a:buFont typeface="Courier New" pitchFamily="49" charset="0"/>
              <a:buChar char="o"/>
            </a:pPr>
            <a:r>
              <a:rPr lang="en-GB" sz="2000" dirty="0"/>
              <a:t>For whom are the benefits? </a:t>
            </a:r>
          </a:p>
          <a:p>
            <a:pPr marL="914400" lvl="1" indent="-457200">
              <a:buFont typeface="Courier New" pitchFamily="49" charset="0"/>
              <a:buChar char="o"/>
            </a:pPr>
            <a:r>
              <a:rPr lang="en-GB" sz="2000" dirty="0"/>
              <a:t>Who bears the risk? </a:t>
            </a:r>
          </a:p>
          <a:p>
            <a:pPr marL="914400" lvl="1" indent="-457200">
              <a:buFont typeface="Courier New" pitchFamily="49" charset="0"/>
              <a:buChar char="o"/>
            </a:pPr>
            <a:r>
              <a:rPr lang="en-GB" sz="2000" dirty="0"/>
              <a:t>What resources are required?</a:t>
            </a:r>
          </a:p>
        </p:txBody>
      </p:sp>
      <p:sp>
        <p:nvSpPr>
          <p:cNvPr id="31746"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7" name="Title 2"/>
          <p:cNvSpPr>
            <a:spLocks noGrp="1"/>
          </p:cNvSpPr>
          <p:nvPr>
            <p:ph type="title"/>
          </p:nvPr>
        </p:nvSpPr>
        <p:spPr>
          <a:xfrm>
            <a:off x="685800" y="404664"/>
            <a:ext cx="8458200" cy="692696"/>
          </a:xfrm>
        </p:spPr>
        <p:txBody>
          <a:bodyPr/>
          <a:lstStyle/>
          <a:p>
            <a:r>
              <a:rPr lang="en-GB" sz="3200" dirty="0" smtClean="0"/>
              <a:t> </a:t>
            </a:r>
            <a:r>
              <a:rPr lang="en-GB" sz="2400" dirty="0" smtClean="0"/>
              <a:t>Principle 1:</a:t>
            </a:r>
            <a:br>
              <a:rPr lang="en-GB" sz="2400" dirty="0" smtClean="0"/>
            </a:br>
            <a:r>
              <a:rPr lang="en-GB" sz="2400" dirty="0" smtClean="0"/>
              <a:t>Meeting </a:t>
            </a:r>
            <a:r>
              <a:rPr lang="en-GB" sz="2400" dirty="0"/>
              <a:t>Stakeholder Needs</a:t>
            </a:r>
          </a:p>
        </p:txBody>
      </p:sp>
      <p:sp>
        <p:nvSpPr>
          <p:cNvPr id="8" name="Date Placeholder 3"/>
          <p:cNvSpPr>
            <a:spLocks noGrp="1"/>
          </p:cNvSpPr>
          <p:nvPr>
            <p:ph type="dt" sz="half" idx="4294967295"/>
          </p:nvPr>
        </p:nvSpPr>
        <p:spPr>
          <a:xfrm>
            <a:off x="1763688" y="6492875"/>
            <a:ext cx="3578225" cy="365125"/>
          </a:xfrm>
          <a:prstGeom prst="rect">
            <a:avLst/>
          </a:prstGeom>
        </p:spPr>
        <p:txBody>
          <a:bodyPr/>
          <a:lstStyle>
            <a:lvl1pPr>
              <a:defRPr/>
            </a:lvl1pPr>
          </a:lstStyle>
          <a:p>
            <a:pPr>
              <a:defRPr/>
            </a:pPr>
            <a:r>
              <a:rPr lang="en-US" sz="800" dirty="0" smtClean="0"/>
              <a:t>© 2012 ISACA. All Rights Reserved.</a:t>
            </a:r>
            <a:endParaRPr lang="en-US" sz="800" dirty="0"/>
          </a:p>
        </p:txBody>
      </p:sp>
    </p:spTree>
    <p:extLst>
      <p:ext uri="{BB962C8B-B14F-4D97-AF65-F5344CB8AC3E}">
        <p14:creationId xmlns="" xmlns:p14="http://schemas.microsoft.com/office/powerpoint/2010/main" val="11875763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a:t>
            </a:r>
            <a:endParaRPr lang="en-IN" dirty="0"/>
          </a:p>
        </p:txBody>
      </p:sp>
      <p:sp>
        <p:nvSpPr>
          <p:cNvPr id="3" name="Content Placeholder 2"/>
          <p:cNvSpPr>
            <a:spLocks noGrp="1"/>
          </p:cNvSpPr>
          <p:nvPr>
            <p:ph idx="1"/>
          </p:nvPr>
        </p:nvSpPr>
        <p:spPr/>
        <p:txBody>
          <a:bodyPr/>
          <a:lstStyle/>
          <a:p>
            <a:r>
              <a:rPr lang="en-IN" dirty="0" smtClean="0"/>
              <a:t>Anyone who has a responsibility for ,an exception from </a:t>
            </a:r>
            <a:r>
              <a:rPr lang="en-IN" smtClean="0"/>
              <a:t>or some other </a:t>
            </a:r>
            <a:r>
              <a:rPr lang="en-IN" dirty="0" smtClean="0"/>
              <a:t>interest to </a:t>
            </a:r>
            <a:r>
              <a:rPr lang="en-IN" smtClean="0"/>
              <a:t>the enterprise - e.g</a:t>
            </a:r>
            <a:r>
              <a:rPr lang="en-IN" dirty="0" smtClean="0"/>
              <a:t>., shareholders, users, government, suppliers, customers and the public</a:t>
            </a:r>
            <a:endParaRPr lang="en-IN" dirty="0"/>
          </a:p>
        </p:txBody>
      </p:sp>
      <p:sp>
        <p:nvSpPr>
          <p:cNvPr id="4" name="Slide Number Placeholder 3"/>
          <p:cNvSpPr>
            <a:spLocks noGrp="1"/>
          </p:cNvSpPr>
          <p:nvPr>
            <p:ph type="sldNum" sz="quarter" idx="12"/>
          </p:nvPr>
        </p:nvSpPr>
        <p:spPr/>
        <p:txBody>
          <a:bodyPr/>
          <a:lstStyle/>
          <a:p>
            <a:pPr>
              <a:defRPr/>
            </a:pPr>
            <a:fld id="{1330B77E-DB58-4E08-8594-1CF103B29CE1}" type="slidenum">
              <a:rPr lang="en-GB" smtClean="0"/>
              <a:pPr>
                <a:defRPr/>
              </a:pPr>
              <a:t>24</a:t>
            </a:fld>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70C0"/>
                </a:solidFill>
              </a:rPr>
              <a:t>Governance defined</a:t>
            </a:r>
            <a:endParaRPr lang="en-IN" dirty="0">
              <a:solidFill>
                <a:srgbClr val="0070C0"/>
              </a:solidFill>
            </a:endParaRPr>
          </a:p>
        </p:txBody>
      </p:sp>
      <p:sp>
        <p:nvSpPr>
          <p:cNvPr id="3" name="Content Placeholder 2"/>
          <p:cNvSpPr>
            <a:spLocks noGrp="1"/>
          </p:cNvSpPr>
          <p:nvPr>
            <p:ph idx="1"/>
          </p:nvPr>
        </p:nvSpPr>
        <p:spPr/>
        <p:txBody>
          <a:bodyPr/>
          <a:lstStyle/>
          <a:p>
            <a:r>
              <a:rPr lang="en-IN" dirty="0" smtClean="0">
                <a:solidFill>
                  <a:srgbClr val="0070C0"/>
                </a:solidFill>
              </a:rPr>
              <a:t>Governance ensures that stakeholder needs, conditions and options are evaluated to determine balanced ,agreed on enterprise objectives to be achieved ;setting direction through prioritisation and decision making  and monitoring performance and compliance against agreed on condition and objective-</a:t>
            </a:r>
          </a:p>
          <a:p>
            <a:pPr>
              <a:buNone/>
            </a:pPr>
            <a:endParaRPr lang="en-IN"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me fig 3.bmp"/>
          <p:cNvPicPr>
            <a:picLocks noChangeAspect="1"/>
          </p:cNvPicPr>
          <p:nvPr/>
        </p:nvPicPr>
        <p:blipFill>
          <a:blip r:embed="rId3" cstate="print"/>
          <a:stretch>
            <a:fillRect/>
          </a:stretch>
        </p:blipFill>
        <p:spPr>
          <a:xfrm>
            <a:off x="2555844" y="2057400"/>
            <a:ext cx="3618290" cy="2461539"/>
          </a:xfrm>
          <a:prstGeom prst="rect">
            <a:avLst/>
          </a:prstGeom>
        </p:spPr>
      </p:pic>
      <p:sp>
        <p:nvSpPr>
          <p:cNvPr id="29697" name="Title 2"/>
          <p:cNvSpPr>
            <a:spLocks noGrp="1"/>
          </p:cNvSpPr>
          <p:nvPr>
            <p:ph type="title"/>
          </p:nvPr>
        </p:nvSpPr>
        <p:spPr>
          <a:xfrm>
            <a:off x="2987824" y="76200"/>
            <a:ext cx="5698976" cy="904528"/>
          </a:xfrm>
        </p:spPr>
        <p:txBody>
          <a:bodyPr/>
          <a:lstStyle/>
          <a:p>
            <a:r>
              <a:rPr lang="en-GB" sz="3200" dirty="0" smtClean="0"/>
              <a:t> Principle 1:</a:t>
            </a:r>
            <a:br>
              <a:rPr lang="en-GB" sz="3200" dirty="0" smtClean="0"/>
            </a:br>
            <a:r>
              <a:rPr lang="en-GB" sz="3200" dirty="0" smtClean="0"/>
              <a:t>Meeting </a:t>
            </a:r>
            <a:r>
              <a:rPr lang="en-GB" sz="3200" dirty="0"/>
              <a:t>Stakeholder Needs</a:t>
            </a:r>
          </a:p>
        </p:txBody>
      </p:sp>
      <p:sp>
        <p:nvSpPr>
          <p:cNvPr id="29699" name="Content Placeholder 1"/>
          <p:cNvSpPr>
            <a:spLocks noGrp="1"/>
          </p:cNvSpPr>
          <p:nvPr>
            <p:ph sz="quarter" idx="1"/>
          </p:nvPr>
        </p:nvSpPr>
        <p:spPr>
          <a:xfrm>
            <a:off x="609600" y="1371600"/>
            <a:ext cx="8229600" cy="4876800"/>
          </a:xfrm>
        </p:spPr>
        <p:txBody>
          <a:bodyPr/>
          <a:lstStyle/>
          <a:p>
            <a:r>
              <a:rPr lang="en-GB" sz="2400" dirty="0" smtClean="0"/>
              <a:t>Enterprises </a:t>
            </a:r>
            <a:r>
              <a:rPr lang="en-GB" sz="2400" dirty="0"/>
              <a:t>exist to </a:t>
            </a:r>
            <a:r>
              <a:rPr lang="en-GB" sz="2400" b="1" u="sng" dirty="0"/>
              <a:t>create value</a:t>
            </a:r>
            <a:r>
              <a:rPr lang="en-GB" sz="2400" dirty="0"/>
              <a:t> for their </a:t>
            </a:r>
            <a:r>
              <a:rPr lang="en-GB" sz="2400" dirty="0" smtClean="0"/>
              <a:t>stakeholders</a:t>
            </a:r>
          </a:p>
          <a:p>
            <a:endParaRPr lang="en-GB" sz="2400" dirty="0" smtClean="0"/>
          </a:p>
          <a:p>
            <a:endParaRPr lang="en-GB" sz="2400" dirty="0" smtClean="0"/>
          </a:p>
          <a:p>
            <a:endParaRPr lang="en-GB" sz="2400" dirty="0" smtClean="0"/>
          </a:p>
          <a:p>
            <a:endParaRPr lang="en-GB" sz="2400" dirty="0" smtClean="0"/>
          </a:p>
          <a:p>
            <a:pPr>
              <a:buNone/>
            </a:pPr>
            <a:endParaRPr lang="en-GB" sz="2400" dirty="0" smtClean="0"/>
          </a:p>
          <a:p>
            <a:endParaRPr lang="en-GB" sz="2400" dirty="0" smtClean="0"/>
          </a:p>
          <a:p>
            <a:endParaRPr lang="en-GB" sz="2400" dirty="0" smtClean="0"/>
          </a:p>
          <a:p>
            <a:r>
              <a:rPr lang="en-GB" sz="2400" b="1" dirty="0" smtClean="0"/>
              <a:t>Value creation:  </a:t>
            </a:r>
            <a:r>
              <a:rPr lang="en-GB" sz="2400" dirty="0" smtClean="0"/>
              <a:t>realizing benefits at an optimal resource cost while optimizing risk.</a:t>
            </a:r>
          </a:p>
        </p:txBody>
      </p:sp>
      <p:sp>
        <p:nvSpPr>
          <p:cNvPr id="29698"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7" name="Oval 6"/>
          <p:cNvSpPr/>
          <p:nvPr/>
        </p:nvSpPr>
        <p:spPr>
          <a:xfrm>
            <a:off x="4572000" y="3352800"/>
            <a:ext cx="1219200" cy="609600"/>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chemeClr val="tx1"/>
                </a:solidFill>
                <a:prstDash val="lgDash"/>
              </a:ln>
            </a:endParaRPr>
          </a:p>
        </p:txBody>
      </p:sp>
      <p:sp>
        <p:nvSpPr>
          <p:cNvPr id="8" name="Date Placeholder 3"/>
          <p:cNvSpPr>
            <a:spLocks noGrp="1"/>
          </p:cNvSpPr>
          <p:nvPr>
            <p:ph type="dt" sz="half" idx="4294967295"/>
          </p:nvPr>
        </p:nvSpPr>
        <p:spPr>
          <a:xfrm>
            <a:off x="1691680" y="6453336"/>
            <a:ext cx="3578225" cy="365125"/>
          </a:xfrm>
          <a:prstGeom prst="rect">
            <a:avLst/>
          </a:prstGeom>
        </p:spPr>
        <p:txBody>
          <a:bodyPr/>
          <a:lstStyle>
            <a:lvl1pPr>
              <a:defRPr/>
            </a:lvl1pPr>
          </a:lstStyle>
          <a:p>
            <a:pPr>
              <a:defRPr/>
            </a:pPr>
            <a:r>
              <a:rPr lang="en-US" sz="800" dirty="0" smtClean="0"/>
              <a:t>© 2012 ISACA. All Rights Reserved.</a:t>
            </a:r>
            <a:endParaRPr lang="en-US" sz="800" dirty="0"/>
          </a:p>
        </p:txBody>
      </p:sp>
    </p:spTree>
    <p:extLst>
      <p:ext uri="{BB962C8B-B14F-4D97-AF65-F5344CB8AC3E}">
        <p14:creationId xmlns="" xmlns:p14="http://schemas.microsoft.com/office/powerpoint/2010/main" val="409405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solidFill>
                  <a:srgbClr val="0070C0"/>
                </a:solidFill>
              </a:rPr>
              <a:t>Benefit </a:t>
            </a:r>
            <a:r>
              <a:rPr lang="en-US" dirty="0" err="1" smtClean="0">
                <a:solidFill>
                  <a:srgbClr val="0070C0"/>
                </a:solidFill>
              </a:rPr>
              <a:t>Realisation</a:t>
            </a:r>
            <a:endParaRPr lang="en-IN" dirty="0" smtClean="0">
              <a:solidFill>
                <a:srgbClr val="0070C0"/>
              </a:solidFill>
            </a:endParaRPr>
          </a:p>
        </p:txBody>
      </p:sp>
      <p:sp>
        <p:nvSpPr>
          <p:cNvPr id="26627" name="Content Placeholder 2"/>
          <p:cNvSpPr>
            <a:spLocks noGrp="1"/>
          </p:cNvSpPr>
          <p:nvPr>
            <p:ph idx="1"/>
          </p:nvPr>
        </p:nvSpPr>
        <p:spPr/>
        <p:txBody>
          <a:bodyPr/>
          <a:lstStyle/>
          <a:p>
            <a:r>
              <a:rPr lang="en-IN" dirty="0" smtClean="0">
                <a:solidFill>
                  <a:srgbClr val="0070C0"/>
                </a:solidFill>
              </a:rPr>
              <a:t>One of the objectives of governance. The bringing about of new benefits for the enterprise, the maintenance and extension of existing forms of benefits, and the elimination of those initiatives and assets that are not creating sufficient value.</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56BA6B3F-7B93-47B2-96C9-46858EA7A7D2}"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Principle-1 </a:t>
            </a:r>
            <a:r>
              <a:rPr lang="en-US" dirty="0" err="1" smtClean="0"/>
              <a:t>contd</a:t>
            </a:r>
            <a:endParaRPr lang="en-IN" dirty="0"/>
          </a:p>
        </p:txBody>
      </p:sp>
      <p:sp>
        <p:nvSpPr>
          <p:cNvPr id="3" name="Content Placeholder 2"/>
          <p:cNvSpPr>
            <a:spLocks noGrp="1"/>
          </p:cNvSpPr>
          <p:nvPr>
            <p:ph idx="1"/>
          </p:nvPr>
        </p:nvSpPr>
        <p:spPr/>
        <p:txBody>
          <a:bodyPr/>
          <a:lstStyle/>
          <a:p>
            <a:r>
              <a:rPr lang="en-IN" dirty="0" smtClean="0"/>
              <a:t>Because every enterprise has different objectives, an enterprise can customise COBIT 5 to suit its own context through the goals cascade, translating high-level enterprise goals into manageable, specific, IT-related goals and  mapping these to specific processes and practices.</a:t>
            </a:r>
            <a:endParaRPr lang="en-IN" dirty="0"/>
          </a:p>
        </p:txBody>
      </p:sp>
      <p:sp>
        <p:nvSpPr>
          <p:cNvPr id="4" name="Slide Number Placeholder 3"/>
          <p:cNvSpPr>
            <a:spLocks noGrp="1"/>
          </p:cNvSpPr>
          <p:nvPr>
            <p:ph type="sldNum" sz="quarter" idx="12"/>
          </p:nvPr>
        </p:nvSpPr>
        <p:spPr/>
        <p:txBody>
          <a:bodyPr/>
          <a:lstStyle/>
          <a:p>
            <a:pPr>
              <a:defRPr/>
            </a:pPr>
            <a:fld id="{1330B77E-DB58-4E08-8594-1CF103B29CE1}" type="slidenum">
              <a:rPr lang="en-GB" smtClean="0"/>
              <a:pPr>
                <a:defRPr/>
              </a:pPr>
              <a:t>28</a:t>
            </a:fld>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ATM Trends</a:t>
            </a:r>
            <a:endParaRPr lang="en-IN" smtClean="0"/>
          </a:p>
        </p:txBody>
      </p:sp>
      <p:sp>
        <p:nvSpPr>
          <p:cNvPr id="9" name="Content Placeholder 8"/>
          <p:cNvSpPr>
            <a:spLocks noGrp="1"/>
          </p:cNvSpPr>
          <p:nvPr>
            <p:ph idx="1"/>
          </p:nvPr>
        </p:nvSpPr>
        <p:spPr/>
        <p:txBody>
          <a:bodyPr/>
          <a:lstStyle/>
          <a:p>
            <a:endParaRPr lang="en-IN"/>
          </a:p>
        </p:txBody>
      </p:sp>
      <p:sp>
        <p:nvSpPr>
          <p:cNvPr id="7" name="Slide Number Placeholder 6"/>
          <p:cNvSpPr>
            <a:spLocks noGrp="1"/>
          </p:cNvSpPr>
          <p:nvPr>
            <p:ph type="sldNum" sz="quarter" idx="12"/>
          </p:nvPr>
        </p:nvSpPr>
        <p:spPr/>
        <p:txBody>
          <a:bodyPr/>
          <a:lstStyle/>
          <a:p>
            <a:fld id="{CCD85738-1613-425A-AE64-94521817617C}" type="slidenum">
              <a:rPr lang="en-GB" smtClean="0"/>
              <a:pPr/>
              <a:t>29</a:t>
            </a:fld>
            <a:endParaRPr lang="en-GB"/>
          </a:p>
        </p:txBody>
      </p:sp>
      <p:pic>
        <p:nvPicPr>
          <p:cNvPr id="29700" name="Picture 2"/>
          <p:cNvPicPr>
            <a:picLocks noChangeAspect="1" noChangeArrowheads="1"/>
          </p:cNvPicPr>
          <p:nvPr/>
        </p:nvPicPr>
        <p:blipFill>
          <a:blip r:embed="rId2" cstate="print"/>
          <a:srcRect/>
          <a:stretch>
            <a:fillRect/>
          </a:stretch>
        </p:blipFill>
        <p:spPr bwMode="auto">
          <a:xfrm>
            <a:off x="0" y="1628775"/>
            <a:ext cx="9144000"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Agenda</a:t>
            </a:r>
            <a:endParaRPr lang="en-IN" dirty="0"/>
          </a:p>
        </p:txBody>
      </p:sp>
      <p:sp>
        <p:nvSpPr>
          <p:cNvPr id="6" name="Content Placeholder 5"/>
          <p:cNvSpPr>
            <a:spLocks noGrp="1"/>
          </p:cNvSpPr>
          <p:nvPr>
            <p:ph idx="1"/>
          </p:nvPr>
        </p:nvSpPr>
        <p:spPr/>
        <p:txBody>
          <a:bodyPr/>
          <a:lstStyle/>
          <a:p>
            <a:r>
              <a:rPr lang="en-IN" dirty="0" smtClean="0"/>
              <a:t>Two Modules</a:t>
            </a:r>
          </a:p>
          <a:p>
            <a:r>
              <a:rPr lang="en-IN" dirty="0" smtClean="0"/>
              <a:t>Part-1 &amp; Part -2 (11</a:t>
            </a:r>
            <a:r>
              <a:rPr lang="en-IN" baseline="30000" dirty="0" smtClean="0"/>
              <a:t>th</a:t>
            </a:r>
            <a:r>
              <a:rPr lang="en-IN" dirty="0" smtClean="0"/>
              <a:t> May 2014)</a:t>
            </a:r>
          </a:p>
          <a:p>
            <a:r>
              <a:rPr lang="en-IN" dirty="0" smtClean="0"/>
              <a:t>Part-1 Agenda</a:t>
            </a:r>
          </a:p>
          <a:p>
            <a:pPr lvl="1"/>
            <a:r>
              <a:rPr lang="en-IN" dirty="0" smtClean="0"/>
              <a:t>Introduction to COBIT</a:t>
            </a:r>
          </a:p>
          <a:p>
            <a:pPr lvl="1"/>
            <a:r>
              <a:rPr lang="en-IN" dirty="0" smtClean="0"/>
              <a:t>Understanding Principle-1</a:t>
            </a:r>
          </a:p>
          <a:p>
            <a:pPr lvl="1"/>
            <a:r>
              <a:rPr lang="en-IN" dirty="0" smtClean="0"/>
              <a:t>Understanding </a:t>
            </a:r>
            <a:r>
              <a:rPr lang="en-IN" dirty="0" smtClean="0"/>
              <a:t>Principle-2</a:t>
            </a:r>
          </a:p>
          <a:p>
            <a:pPr lvl="1"/>
            <a:r>
              <a:rPr lang="en-IN" dirty="0" smtClean="0"/>
              <a:t>Understanding </a:t>
            </a:r>
            <a:r>
              <a:rPr lang="en-IN" dirty="0" smtClean="0"/>
              <a:t>Principle-3</a:t>
            </a:r>
            <a:endParaRPr lang="en-IN" dirty="0" smtClean="0"/>
          </a:p>
          <a:p>
            <a:pPr lvl="1">
              <a:buNone/>
            </a:pPr>
            <a:endParaRPr lang="en-IN" dirty="0" smtClean="0"/>
          </a:p>
          <a:p>
            <a:pPr lvl="1"/>
            <a:endParaRPr lang="en-IN" dirty="0"/>
          </a:p>
        </p:txBody>
      </p:sp>
      <p:sp>
        <p:nvSpPr>
          <p:cNvPr id="4" name="Slide Number Placeholder 3"/>
          <p:cNvSpPr>
            <a:spLocks noGrp="1"/>
          </p:cNvSpPr>
          <p:nvPr>
            <p:ph type="sldNum" sz="quarter" idx="12"/>
          </p:nvPr>
        </p:nvSpPr>
        <p:spPr/>
        <p:txBody>
          <a:bodyPr/>
          <a:lstStyle/>
          <a:p>
            <a:pPr>
              <a:defRPr/>
            </a:pPr>
            <a:fld id="{64CF6A4B-3566-4ABB-8D6E-C6E51464D4EF}" type="slidenum">
              <a:rPr lang="en-GB" smtClean="0"/>
              <a:pPr>
                <a:defRPr/>
              </a:pPr>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ATM Trends</a:t>
            </a:r>
            <a:endParaRPr lang="en-IN" smtClean="0"/>
          </a:p>
        </p:txBody>
      </p:sp>
      <p:pic>
        <p:nvPicPr>
          <p:cNvPr id="30723" name="Content Placeholder 4" descr="indus_indbank.JPG"/>
          <p:cNvPicPr>
            <a:picLocks noGrp="1" noChangeAspect="1"/>
          </p:cNvPicPr>
          <p:nvPr>
            <p:ph idx="1"/>
          </p:nvPr>
        </p:nvPicPr>
        <p:blipFill>
          <a:blip r:embed="rId2" cstate="print"/>
          <a:srcRect/>
          <a:stretch>
            <a:fillRect/>
          </a:stretch>
        </p:blipFill>
        <p:spPr>
          <a:xfrm>
            <a:off x="467544" y="1556792"/>
            <a:ext cx="8424936" cy="5040560"/>
          </a:xfrm>
        </p:spPr>
      </p:pic>
      <p:sp>
        <p:nvSpPr>
          <p:cNvPr id="6" name="Slide Number Placeholder 5"/>
          <p:cNvSpPr>
            <a:spLocks noGrp="1"/>
          </p:cNvSpPr>
          <p:nvPr>
            <p:ph type="sldNum" sz="quarter" idx="12"/>
          </p:nvPr>
        </p:nvSpPr>
        <p:spPr/>
        <p:txBody>
          <a:bodyPr/>
          <a:lstStyle/>
          <a:p>
            <a:fld id="{0C5BD5AC-8082-4157-A344-815B73D34FA1}" type="slidenum">
              <a:rPr lang="en-GB" smtClean="0"/>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Risk Optimisation</a:t>
            </a:r>
            <a:endParaRPr lang="en-IN" smtClean="0"/>
          </a:p>
        </p:txBody>
      </p:sp>
      <p:sp>
        <p:nvSpPr>
          <p:cNvPr id="32771" name="Content Placeholder 2"/>
          <p:cNvSpPr>
            <a:spLocks noGrp="1"/>
          </p:cNvSpPr>
          <p:nvPr>
            <p:ph idx="1"/>
          </p:nvPr>
        </p:nvSpPr>
        <p:spPr/>
        <p:txBody>
          <a:bodyPr/>
          <a:lstStyle/>
          <a:p>
            <a:r>
              <a:rPr lang="en-IN" sz="2800" dirty="0" smtClean="0">
                <a:solidFill>
                  <a:srgbClr val="0070C0"/>
                </a:solidFill>
                <a:cs typeface="ＭＳ Ｐゴシック" charset="0"/>
              </a:rPr>
              <a:t>One of the governance objectives. Entails recognising risk; assessing the impact and likelihood of that risk; and developing strategies, such as avoiding the risk, reducing the negative effect of the risk and transferring  the risk , to manage it within the context of the enterprises’ risk appetite </a:t>
            </a:r>
          </a:p>
        </p:txBody>
      </p:sp>
      <p:sp>
        <p:nvSpPr>
          <p:cNvPr id="5" name="Slide Number Placeholder 4"/>
          <p:cNvSpPr>
            <a:spLocks noGrp="1"/>
          </p:cNvSpPr>
          <p:nvPr>
            <p:ph type="sldNum" sz="quarter" idx="12"/>
          </p:nvPr>
        </p:nvSpPr>
        <p:spPr/>
        <p:txBody>
          <a:bodyPr/>
          <a:lstStyle/>
          <a:p>
            <a:fld id="{9C87EEE4-A6DB-4038-AE62-4D46A2515FD3}" type="slidenum">
              <a:rPr lang="en-GB" smtClean="0"/>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100E3981.JPG"/>
          <p:cNvPicPr>
            <a:picLocks noChangeAspect="1"/>
          </p:cNvPicPr>
          <p:nvPr/>
        </p:nvPicPr>
        <p:blipFill>
          <a:blip r:embed="rId2" cstate="print"/>
          <a:srcRect/>
          <a:stretch>
            <a:fillRect/>
          </a:stretch>
        </p:blipFill>
        <p:spPr bwMode="auto">
          <a:xfrm>
            <a:off x="0" y="1557338"/>
            <a:ext cx="9144000" cy="5300662"/>
          </a:xfrm>
          <a:prstGeom prst="rect">
            <a:avLst/>
          </a:prstGeom>
          <a:noFill/>
          <a:ln w="9525">
            <a:noFill/>
            <a:miter lim="800000"/>
            <a:headEnd/>
            <a:tailEnd/>
          </a:ln>
        </p:spPr>
      </p:pic>
      <p:sp>
        <p:nvSpPr>
          <p:cNvPr id="33795" name="Title 2"/>
          <p:cNvSpPr>
            <a:spLocks noGrp="1"/>
          </p:cNvSpPr>
          <p:nvPr>
            <p:ph type="title"/>
          </p:nvPr>
        </p:nvSpPr>
        <p:spPr/>
        <p:txBody>
          <a:bodyPr/>
          <a:lstStyle/>
          <a:p>
            <a:r>
              <a:rPr lang="en-GB" smtClean="0"/>
              <a:t>Risk</a:t>
            </a:r>
          </a:p>
        </p:txBody>
      </p:sp>
      <p:sp>
        <p:nvSpPr>
          <p:cNvPr id="5" name="Slide Number Placeholder 4"/>
          <p:cNvSpPr>
            <a:spLocks noGrp="1"/>
          </p:cNvSpPr>
          <p:nvPr>
            <p:ph type="sldNum" sz="quarter" idx="12"/>
          </p:nvPr>
        </p:nvSpPr>
        <p:spPr/>
        <p:txBody>
          <a:bodyPr/>
          <a:lstStyle/>
          <a:p>
            <a:fld id="{2C70F605-8181-42AF-A93B-D9D48AFF489D}" type="slidenum">
              <a:rPr lang="en-GB" smtClean="0"/>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Risk ?</a:t>
            </a:r>
          </a:p>
        </p:txBody>
      </p:sp>
      <p:sp>
        <p:nvSpPr>
          <p:cNvPr id="5" name="Slide Number Placeholder 4"/>
          <p:cNvSpPr>
            <a:spLocks noGrp="1"/>
          </p:cNvSpPr>
          <p:nvPr>
            <p:ph type="sldNum" sz="quarter" idx="12"/>
          </p:nvPr>
        </p:nvSpPr>
        <p:spPr/>
        <p:txBody>
          <a:bodyPr/>
          <a:lstStyle/>
          <a:p>
            <a:fld id="{2231F63D-AB1B-4AC6-BC49-2C3623DA007C}" type="slidenum">
              <a:rPr lang="en-GB" smtClean="0"/>
              <a:pPr/>
              <a:t>33</a:t>
            </a:fld>
            <a:endParaRPr lang="en-GB"/>
          </a:p>
        </p:txBody>
      </p:sp>
      <p:pic>
        <p:nvPicPr>
          <p:cNvPr id="34819" name="Picture 2" descr="Glass-of-water.jpg"/>
          <p:cNvPicPr>
            <a:picLocks noChangeAspect="1"/>
          </p:cNvPicPr>
          <p:nvPr/>
        </p:nvPicPr>
        <p:blipFill>
          <a:blip r:embed="rId2" cstate="print"/>
          <a:srcRect/>
          <a:stretch>
            <a:fillRect/>
          </a:stretch>
        </p:blipFill>
        <p:spPr bwMode="auto">
          <a:xfrm>
            <a:off x="2228850" y="1857375"/>
            <a:ext cx="46863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lang="en-GB" smtClean="0"/>
              <a:t>Risk </a:t>
            </a:r>
          </a:p>
        </p:txBody>
      </p:sp>
      <p:sp>
        <p:nvSpPr>
          <p:cNvPr id="7" name="Content Placeholder 6"/>
          <p:cNvSpPr>
            <a:spLocks noGrp="1"/>
          </p:cNvSpPr>
          <p:nvPr>
            <p:ph sz="half" idx="2"/>
          </p:nvPr>
        </p:nvSpPr>
        <p:spPr>
          <a:xfrm>
            <a:off x="395536" y="1484784"/>
            <a:ext cx="4040188" cy="3951288"/>
          </a:xfrm>
        </p:spPr>
        <p:txBody>
          <a:bodyPr/>
          <a:lstStyle/>
          <a:p>
            <a:r>
              <a:rPr lang="en-IN" dirty="0" smtClean="0"/>
              <a:t>The optimist says the glass is half full.</a:t>
            </a:r>
          </a:p>
          <a:p>
            <a:r>
              <a:rPr lang="en-IN" dirty="0" smtClean="0"/>
              <a:t>The pessimist says the glass is half empty</a:t>
            </a:r>
          </a:p>
          <a:p>
            <a:r>
              <a:rPr lang="en-IN" dirty="0" smtClean="0"/>
              <a:t>The project manager engineer says the glass is twice as big as it needs to be</a:t>
            </a:r>
          </a:p>
          <a:p>
            <a:r>
              <a:rPr lang="en-IN" dirty="0" smtClean="0"/>
              <a:t>The realist says the glass contains half the required amount of liquid for it to overflow.</a:t>
            </a:r>
            <a:endParaRPr lang="en-GB" dirty="0" smtClean="0"/>
          </a:p>
        </p:txBody>
      </p:sp>
      <p:sp>
        <p:nvSpPr>
          <p:cNvPr id="9" name="Content Placeholder 8"/>
          <p:cNvSpPr>
            <a:spLocks noGrp="1"/>
          </p:cNvSpPr>
          <p:nvPr>
            <p:ph sz="quarter" idx="4"/>
          </p:nvPr>
        </p:nvSpPr>
        <p:spPr>
          <a:xfrm>
            <a:off x="4211960" y="1340768"/>
            <a:ext cx="4608512" cy="3951288"/>
          </a:xfrm>
        </p:spPr>
        <p:txBody>
          <a:bodyPr/>
          <a:lstStyle/>
          <a:p>
            <a:r>
              <a:rPr lang="en-IN" dirty="0" smtClean="0"/>
              <a:t>And the cynic... wonders who drank the other half</a:t>
            </a:r>
          </a:p>
          <a:p>
            <a:r>
              <a:rPr lang="en-IN" dirty="0" smtClean="0"/>
              <a:t>The school teacher says it's not about whether the glass is half empty or half full, it's whether there is something in the glass at all.</a:t>
            </a:r>
          </a:p>
          <a:p>
            <a:r>
              <a:rPr lang="en-IN" dirty="0" smtClean="0"/>
              <a:t>The professional trainer does not care if the glass is half full or half empty, he just knows that starting the discussion will give him ten minutes to figure out why his power point Presentation is not working</a:t>
            </a:r>
            <a:endParaRPr lang="en-GB" dirty="0"/>
          </a:p>
        </p:txBody>
      </p:sp>
      <p:sp>
        <p:nvSpPr>
          <p:cNvPr id="6" name="Slide Number Placeholder 5"/>
          <p:cNvSpPr>
            <a:spLocks noGrp="1"/>
          </p:cNvSpPr>
          <p:nvPr>
            <p:ph type="sldNum" sz="quarter" idx="12"/>
          </p:nvPr>
        </p:nvSpPr>
        <p:spPr/>
        <p:txBody>
          <a:bodyPr/>
          <a:lstStyle/>
          <a:p>
            <a:fld id="{6213F588-5FC6-4B08-9F7E-807147B129E0}" type="slidenum">
              <a:rPr lang="en-GB" smtClean="0"/>
              <a:pPr/>
              <a:t>34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
                                            <p:txEl>
                                              <p:pRg st="0" end="0"/>
                                            </p:txEl>
                                          </p:spTgt>
                                        </p:tgtEl>
                                        <p:attrNameLst>
                                          <p:attrName>ppt_x</p:attrName>
                                        </p:attrNameLst>
                                      </p:cBhvr>
                                    </p:anim>
                                    <p:anim from="0" to="-1.0" calcmode="lin" valueType="num">
                                      <p:cBhvr>
                                        <p:cTn id="8" dur="200" decel="50000" autoRev="1" fill="hold">
                                          <p:stCondLst>
                                            <p:cond delay="600"/>
                                          </p:stCondLst>
                                        </p:cTn>
                                        <p:tgtEl>
                                          <p:spTgt spid="7">
                                            <p:txEl>
                                              <p:pRg st="0" end="0"/>
                                            </p:txEl>
                                          </p:spTgt>
                                        </p:tgtEl>
                                        <p:attrNameLst>
                                          <p:attrName>xshear</p:attrName>
                                        </p:attrNameLst>
                                      </p:cBhvr>
                                    </p:anim>
                                    <p:animScale>
                                      <p:cBhvr>
                                        <p:cTn id="9" dur="200" decel="100000" autoRev="1" fill="hold">
                                          <p:stCondLst>
                                            <p:cond delay="600"/>
                                          </p:stCondLst>
                                        </p:cTn>
                                        <p:tgtEl>
                                          <p:spTgt spid="7">
                                            <p:txEl>
                                              <p:pRg st="0" end="0"/>
                                            </p:txEl>
                                          </p:spTgt>
                                        </p:tgtEl>
                                      </p:cBhvr>
                                      <p:from x="100000" y="100000"/>
                                      <p:to x="80000" y="100000"/>
                                    </p:animScale>
                                    <p:anim by="(#ppt_h/3+#ppt_w*0.1)" calcmode="lin" valueType="num">
                                      <p:cBhvr additive="sum">
                                        <p:cTn id="10" dur="200" decel="100000" autoRev="1" fill="hold">
                                          <p:stCondLst>
                                            <p:cond delay="600"/>
                                          </p:stCondLst>
                                        </p:cTn>
                                        <p:tgtEl>
                                          <p:spTgt spid="7">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7">
                                            <p:txEl>
                                              <p:pRg st="1" end="1"/>
                                            </p:txEl>
                                          </p:spTgt>
                                        </p:tgtEl>
                                        <p:attrNameLst>
                                          <p:attrName>ppt_x</p:attrName>
                                        </p:attrNameLst>
                                      </p:cBhvr>
                                    </p:anim>
                                    <p:anim from="0" to="-1.0" calcmode="lin" valueType="num">
                                      <p:cBhvr>
                                        <p:cTn id="16" dur="200" decel="50000" autoRev="1" fill="hold">
                                          <p:stCondLst>
                                            <p:cond delay="600"/>
                                          </p:stCondLst>
                                        </p:cTn>
                                        <p:tgtEl>
                                          <p:spTgt spid="7">
                                            <p:txEl>
                                              <p:pRg st="1" end="1"/>
                                            </p:txEl>
                                          </p:spTgt>
                                        </p:tgtEl>
                                        <p:attrNameLst>
                                          <p:attrName>xshear</p:attrName>
                                        </p:attrNameLst>
                                      </p:cBhvr>
                                    </p:anim>
                                    <p:animScale>
                                      <p:cBhvr>
                                        <p:cTn id="17" dur="200" decel="100000" autoRev="1" fill="hold">
                                          <p:stCondLst>
                                            <p:cond delay="600"/>
                                          </p:stCondLst>
                                        </p:cTn>
                                        <p:tgtEl>
                                          <p:spTgt spid="7">
                                            <p:txEl>
                                              <p:pRg st="1" end="1"/>
                                            </p:txEl>
                                          </p:spTgt>
                                        </p:tgtEl>
                                      </p:cBhvr>
                                      <p:from x="100000" y="100000"/>
                                      <p:to x="80000" y="100000"/>
                                    </p:animScale>
                                    <p:anim by="(#ppt_h/3+#ppt_w*0.1)" calcmode="lin" valueType="num">
                                      <p:cBhvr additive="sum">
                                        <p:cTn id="18" dur="200" decel="100000" autoRev="1" fill="hold">
                                          <p:stCondLst>
                                            <p:cond delay="600"/>
                                          </p:stCondLst>
                                        </p:cTn>
                                        <p:tgtEl>
                                          <p:spTgt spid="7">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7">
                                            <p:txEl>
                                              <p:pRg st="2" end="2"/>
                                            </p:txEl>
                                          </p:spTgt>
                                        </p:tgtEl>
                                        <p:attrNameLst>
                                          <p:attrName>ppt_x</p:attrName>
                                        </p:attrNameLst>
                                      </p:cBhvr>
                                    </p:anim>
                                    <p:anim from="0" to="-1.0" calcmode="lin" valueType="num">
                                      <p:cBhvr>
                                        <p:cTn id="24" dur="200" decel="50000" autoRev="1" fill="hold">
                                          <p:stCondLst>
                                            <p:cond delay="600"/>
                                          </p:stCondLst>
                                        </p:cTn>
                                        <p:tgtEl>
                                          <p:spTgt spid="7">
                                            <p:txEl>
                                              <p:pRg st="2" end="2"/>
                                            </p:txEl>
                                          </p:spTgt>
                                        </p:tgtEl>
                                        <p:attrNameLst>
                                          <p:attrName>xshear</p:attrName>
                                        </p:attrNameLst>
                                      </p:cBhvr>
                                    </p:anim>
                                    <p:animScale>
                                      <p:cBhvr>
                                        <p:cTn id="25" dur="200" decel="100000" autoRev="1" fill="hold">
                                          <p:stCondLst>
                                            <p:cond delay="600"/>
                                          </p:stCondLst>
                                        </p:cTn>
                                        <p:tgtEl>
                                          <p:spTgt spid="7">
                                            <p:txEl>
                                              <p:pRg st="2" end="2"/>
                                            </p:txEl>
                                          </p:spTgt>
                                        </p:tgtEl>
                                      </p:cBhvr>
                                      <p:from x="100000" y="100000"/>
                                      <p:to x="80000" y="100000"/>
                                    </p:animScale>
                                    <p:anim by="(#ppt_h/3+#ppt_w*0.1)" calcmode="lin" valueType="num">
                                      <p:cBhvr additive="sum">
                                        <p:cTn id="26" dur="200" decel="100000" autoRev="1" fill="hold">
                                          <p:stCondLst>
                                            <p:cond delay="600"/>
                                          </p:stCondLst>
                                        </p:cTn>
                                        <p:tgtEl>
                                          <p:spTgt spid="7">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7">
                                            <p:txEl>
                                              <p:pRg st="3" end="3"/>
                                            </p:txEl>
                                          </p:spTgt>
                                        </p:tgtEl>
                                        <p:attrNameLst>
                                          <p:attrName>ppt_x</p:attrName>
                                        </p:attrNameLst>
                                      </p:cBhvr>
                                    </p:anim>
                                    <p:anim from="0" to="-1.0" calcmode="lin" valueType="num">
                                      <p:cBhvr>
                                        <p:cTn id="32" dur="200" decel="50000" autoRev="1" fill="hold">
                                          <p:stCondLst>
                                            <p:cond delay="600"/>
                                          </p:stCondLst>
                                        </p:cTn>
                                        <p:tgtEl>
                                          <p:spTgt spid="7">
                                            <p:txEl>
                                              <p:pRg st="3" end="3"/>
                                            </p:txEl>
                                          </p:spTgt>
                                        </p:tgtEl>
                                        <p:attrNameLst>
                                          <p:attrName>xshear</p:attrName>
                                        </p:attrNameLst>
                                      </p:cBhvr>
                                    </p:anim>
                                    <p:animScale>
                                      <p:cBhvr>
                                        <p:cTn id="33" dur="200" decel="100000" autoRev="1" fill="hold">
                                          <p:stCondLst>
                                            <p:cond delay="600"/>
                                          </p:stCondLst>
                                        </p:cTn>
                                        <p:tgtEl>
                                          <p:spTgt spid="7">
                                            <p:txEl>
                                              <p:pRg st="3" end="3"/>
                                            </p:txEl>
                                          </p:spTgt>
                                        </p:tgtEl>
                                      </p:cBhvr>
                                      <p:from x="100000" y="100000"/>
                                      <p:to x="80000" y="100000"/>
                                    </p:animScale>
                                    <p:anim by="(#ppt_h/3+#ppt_w*0.1)" calcmode="lin" valueType="num">
                                      <p:cBhvr additive="sum">
                                        <p:cTn id="34" dur="200" decel="100000" autoRev="1" fill="hold">
                                          <p:stCondLst>
                                            <p:cond delay="600"/>
                                          </p:stCondLst>
                                        </p:cTn>
                                        <p:tgtEl>
                                          <p:spTgt spid="7">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box(in)">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box(in)">
                                      <p:cBhvr>
                                        <p:cTn id="44" dur="500"/>
                                        <p:tgtEl>
                                          <p:spTgt spid="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box(in)">
                                      <p:cBhvr>
                                        <p:cTn id="4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Case Study from nature</a:t>
            </a:r>
            <a:endParaRPr lang="en-IN" smtClean="0"/>
          </a:p>
        </p:txBody>
      </p:sp>
      <p:sp>
        <p:nvSpPr>
          <p:cNvPr id="36867" name="Content Placeholder 2"/>
          <p:cNvSpPr>
            <a:spLocks noGrp="1"/>
          </p:cNvSpPr>
          <p:nvPr>
            <p:ph idx="1"/>
          </p:nvPr>
        </p:nvSpPr>
        <p:spPr>
          <a:xfrm>
            <a:off x="3131840" y="1340768"/>
            <a:ext cx="5760640" cy="5256584"/>
          </a:xfrm>
        </p:spPr>
        <p:txBody>
          <a:bodyPr/>
          <a:lstStyle/>
          <a:p>
            <a:r>
              <a:rPr lang="en-US" sz="3000" dirty="0" smtClean="0"/>
              <a:t>Kerala has a number of elephants and these elephants are taken from temple to temple for processions. These elephants travel by road and that too on the national highway especially during the night. There have been a number of accidents in which the elephants were injured. Identify a practical solution to manage this risk.</a:t>
            </a:r>
            <a:endParaRPr lang="en-IN" sz="3000" dirty="0" smtClean="0"/>
          </a:p>
        </p:txBody>
      </p:sp>
      <p:sp>
        <p:nvSpPr>
          <p:cNvPr id="7" name="Slide Number Placeholder 6"/>
          <p:cNvSpPr>
            <a:spLocks noGrp="1"/>
          </p:cNvSpPr>
          <p:nvPr>
            <p:ph type="sldNum" sz="quarter" idx="12"/>
          </p:nvPr>
        </p:nvSpPr>
        <p:spPr/>
        <p:txBody>
          <a:bodyPr/>
          <a:lstStyle/>
          <a:p>
            <a:fld id="{47F6F269-E887-4F10-B862-AA0FE8EF16E6}" type="slidenum">
              <a:rPr lang="en-GB" smtClean="0"/>
              <a:pPr/>
              <a:t>35</a:t>
            </a:fld>
            <a:endParaRPr lang="en-GB"/>
          </a:p>
        </p:txBody>
      </p:sp>
      <p:pic>
        <p:nvPicPr>
          <p:cNvPr id="36868" name="Picture 4" descr="IMG_0048.JPG"/>
          <p:cNvPicPr>
            <a:picLocks noChangeAspect="1"/>
          </p:cNvPicPr>
          <p:nvPr/>
        </p:nvPicPr>
        <p:blipFill>
          <a:blip r:embed="rId3" cstate="print"/>
          <a:srcRect/>
          <a:stretch>
            <a:fillRect/>
          </a:stretch>
        </p:blipFill>
        <p:spPr bwMode="auto">
          <a:xfrm>
            <a:off x="251520" y="1412776"/>
            <a:ext cx="3059113" cy="4969023"/>
          </a:xfrm>
          <a:prstGeom prst="rect">
            <a:avLst/>
          </a:prstGeom>
          <a:noFill/>
          <a:ln w="9525">
            <a:noFill/>
            <a:miter lim="800000"/>
            <a:headEnd/>
            <a:tailEnd/>
          </a:ln>
        </p:spPr>
      </p:pic>
      <p:pic>
        <p:nvPicPr>
          <p:cNvPr id="8" name="Pandimelam, chenda, drum, percussion, traditional, orchestra, Kerala, India.mp3">
            <a:hlinkClick r:id="" action="ppaction://media"/>
          </p:cNvPr>
          <p:cNvPicPr>
            <a:picLocks noRot="1" noChangeAspect="1"/>
          </p:cNvPicPr>
          <p:nvPr>
            <a:audioFile r:link="rId1"/>
          </p:nvPr>
        </p:nvPicPr>
        <p:blipFill>
          <a:blip r:embed="rId4" cstate="print"/>
          <a:stretch>
            <a:fillRect/>
          </a:stretch>
        </p:blipFill>
        <p:spPr>
          <a:xfrm>
            <a:off x="2699792" y="580526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50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Solution</a:t>
            </a:r>
            <a:endParaRPr lang="en-IN" smtClean="0"/>
          </a:p>
        </p:txBody>
      </p:sp>
      <p:pic>
        <p:nvPicPr>
          <p:cNvPr id="37891" name="Content Placeholder 4" descr="elephant-with-reflectors_2.jpg"/>
          <p:cNvPicPr>
            <a:picLocks noGrp="1" noChangeAspect="1"/>
          </p:cNvPicPr>
          <p:nvPr>
            <p:ph idx="1"/>
          </p:nvPr>
        </p:nvPicPr>
        <p:blipFill>
          <a:blip r:embed="rId2" cstate="print"/>
          <a:srcRect/>
          <a:stretch>
            <a:fillRect/>
          </a:stretch>
        </p:blipFill>
        <p:spPr>
          <a:xfrm>
            <a:off x="3333750" y="1958181"/>
            <a:ext cx="2476500" cy="3810000"/>
          </a:xfrm>
        </p:spPr>
      </p:pic>
      <p:sp>
        <p:nvSpPr>
          <p:cNvPr id="7" name="Slide Number Placeholder 6"/>
          <p:cNvSpPr>
            <a:spLocks noGrp="1"/>
          </p:cNvSpPr>
          <p:nvPr>
            <p:ph type="sldNum" sz="quarter" idx="12"/>
          </p:nvPr>
        </p:nvSpPr>
        <p:spPr/>
        <p:txBody>
          <a:bodyPr/>
          <a:lstStyle/>
          <a:p>
            <a:fld id="{0CFD165D-3F17-4FDE-9635-088F74A35D86}" type="slidenum">
              <a:rPr lang="en-GB" smtClean="0"/>
              <a:pPr/>
              <a:t>36</a:t>
            </a:fld>
            <a:endParaRPr lang="en-GB"/>
          </a:p>
        </p:txBody>
      </p:sp>
      <p:pic>
        <p:nvPicPr>
          <p:cNvPr id="37892" name="Picture 5" descr="elephant-with-reflectors.jpg"/>
          <p:cNvPicPr>
            <a:picLocks noChangeAspect="1"/>
          </p:cNvPicPr>
          <p:nvPr/>
        </p:nvPicPr>
        <p:blipFill>
          <a:blip r:embed="rId3" cstate="print"/>
          <a:srcRect/>
          <a:stretch>
            <a:fillRect/>
          </a:stretch>
        </p:blipFill>
        <p:spPr bwMode="auto">
          <a:xfrm>
            <a:off x="0" y="1340768"/>
            <a:ext cx="9144000" cy="55172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Case Study-2</a:t>
            </a:r>
            <a:endParaRPr lang="en-IN" smtClean="0"/>
          </a:p>
        </p:txBody>
      </p:sp>
      <p:sp>
        <p:nvSpPr>
          <p:cNvPr id="59395" name="Content Placeholder 2"/>
          <p:cNvSpPr>
            <a:spLocks noGrp="1"/>
          </p:cNvSpPr>
          <p:nvPr>
            <p:ph idx="1"/>
          </p:nvPr>
        </p:nvSpPr>
        <p:spPr/>
        <p:txBody>
          <a:bodyPr/>
          <a:lstStyle/>
          <a:p>
            <a:r>
              <a:rPr lang="en-US" smtClean="0"/>
              <a:t>One of the most memorable case studies on Japanese management was the case of the empty soapbox, which happened in one of Japan 's biggest cosmetics companies. The company received a complaint that a consumer had bought a soapbox that was empty.</a:t>
            </a:r>
            <a:endParaRPr lang="en-IN" smtClean="0"/>
          </a:p>
        </p:txBody>
      </p:sp>
      <p:sp>
        <p:nvSpPr>
          <p:cNvPr id="5" name="Slide Number Placeholder 4"/>
          <p:cNvSpPr>
            <a:spLocks noGrp="1"/>
          </p:cNvSpPr>
          <p:nvPr>
            <p:ph type="sldNum" sz="quarter" idx="12"/>
          </p:nvPr>
        </p:nvSpPr>
        <p:spPr/>
        <p:txBody>
          <a:bodyPr/>
          <a:lstStyle/>
          <a:p>
            <a:fld id="{D104B3A4-4BC7-4D7F-876D-F492609138C7}" type="slidenum">
              <a:rPr lang="en-GB" smtClean="0"/>
              <a:pPr/>
              <a:t>37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ox(in)">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Case Study-2 Contd..</a:t>
            </a:r>
            <a:endParaRPr lang="en-IN" smtClean="0"/>
          </a:p>
        </p:txBody>
      </p:sp>
      <p:sp>
        <p:nvSpPr>
          <p:cNvPr id="39939" name="Content Placeholder 2"/>
          <p:cNvSpPr>
            <a:spLocks noGrp="1"/>
          </p:cNvSpPr>
          <p:nvPr>
            <p:ph idx="1"/>
          </p:nvPr>
        </p:nvSpPr>
        <p:spPr/>
        <p:txBody>
          <a:bodyPr/>
          <a:lstStyle/>
          <a:p>
            <a:r>
              <a:rPr lang="en-US" smtClean="0"/>
              <a:t>Immediately the authorities isolated the problem to the assembly Line, which transported all the packaged boxes of soap to the delivery department. For some reason, one soapbox went through the assembly line empty.</a:t>
            </a:r>
            <a:br>
              <a:rPr lang="en-US" smtClean="0"/>
            </a:br>
            <a:endParaRPr lang="en-IN" smtClean="0"/>
          </a:p>
        </p:txBody>
      </p:sp>
      <p:sp>
        <p:nvSpPr>
          <p:cNvPr id="5" name="Slide Number Placeholder 4"/>
          <p:cNvSpPr>
            <a:spLocks noGrp="1"/>
          </p:cNvSpPr>
          <p:nvPr>
            <p:ph type="sldNum" sz="quarter" idx="12"/>
          </p:nvPr>
        </p:nvSpPr>
        <p:spPr/>
        <p:txBody>
          <a:bodyPr/>
          <a:lstStyle/>
          <a:p>
            <a:fld id="{C40B9266-85A0-426A-AF53-89BC128910E4}" type="slidenum">
              <a:rPr lang="en-GB" smtClean="0"/>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Solution ?</a:t>
            </a:r>
            <a:endParaRPr lang="en-IN" smtClean="0"/>
          </a:p>
        </p:txBody>
      </p:sp>
      <p:sp>
        <p:nvSpPr>
          <p:cNvPr id="40963" name="Content Placeholder 2"/>
          <p:cNvSpPr>
            <a:spLocks noGrp="1"/>
          </p:cNvSpPr>
          <p:nvPr>
            <p:ph idx="1"/>
          </p:nvPr>
        </p:nvSpPr>
        <p:spPr/>
        <p:txBody>
          <a:bodyPr/>
          <a:lstStyle/>
          <a:p>
            <a:r>
              <a:rPr lang="en-US" smtClean="0"/>
              <a:t> Post-haste, the engineers worked hard to devise an X-ray machine with high-resolution monitors manned by two people to watch all the soapboxes that passed through the line to make sure they were not empty. No doubt, they worked hard and they worked fast but they spent a whoopee amount to do so.</a:t>
            </a:r>
            <a:endParaRPr lang="en-IN" smtClean="0"/>
          </a:p>
        </p:txBody>
      </p:sp>
      <p:sp>
        <p:nvSpPr>
          <p:cNvPr id="5" name="Slide Number Placeholder 4"/>
          <p:cNvSpPr>
            <a:spLocks noGrp="1"/>
          </p:cNvSpPr>
          <p:nvPr>
            <p:ph type="sldNum" sz="quarter" idx="12"/>
          </p:nvPr>
        </p:nvSpPr>
        <p:spPr/>
        <p:txBody>
          <a:bodyPr/>
          <a:lstStyle/>
          <a:p>
            <a:fld id="{E5C78EC3-BAD8-41BA-BC9E-85CE90D6EF22}" type="slidenum">
              <a:rPr lang="en-GB" smtClean="0"/>
              <a:pPr/>
              <a:t>39</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t>                  Prelude</a:t>
            </a:r>
          </a:p>
        </p:txBody>
      </p:sp>
      <p:sp>
        <p:nvSpPr>
          <p:cNvPr id="3" name="Content Placeholder 2"/>
          <p:cNvSpPr>
            <a:spLocks noGrp="1"/>
          </p:cNvSpPr>
          <p:nvPr>
            <p:ph idx="1"/>
          </p:nvPr>
        </p:nvSpPr>
        <p:spPr/>
        <p:txBody>
          <a:bodyPr/>
          <a:lstStyle/>
          <a:p>
            <a:r>
              <a:rPr lang="en-GB" smtClean="0"/>
              <a:t>Top of the mind recall two episodes which has affected the masses and showed IT in poor light in the last couple of years</a:t>
            </a:r>
          </a:p>
          <a:p>
            <a:r>
              <a:rPr lang="en-GB" smtClean="0"/>
              <a:t>Maharashtra Government online admissions to colleges for 11th Standard. Two years in a row</a:t>
            </a:r>
          </a:p>
          <a:p>
            <a:r>
              <a:rPr lang="en-GB" smtClean="0"/>
              <a:t>CAT Admission Fiasco</a:t>
            </a:r>
          </a:p>
          <a:p>
            <a:r>
              <a:rPr lang="en-GB" smtClean="0"/>
              <a:t>What went wrong?</a:t>
            </a:r>
          </a:p>
          <a:p>
            <a:pPr lvl="1"/>
            <a:r>
              <a:rPr lang="en-GB" smtClean="0"/>
              <a:t>IT or the Process of Implementing the IT?</a:t>
            </a:r>
          </a:p>
          <a:p>
            <a:endParaRPr lang="en-GB" smtClean="0"/>
          </a:p>
        </p:txBody>
      </p:sp>
      <p:sp>
        <p:nvSpPr>
          <p:cNvPr id="5" name="Slide Number Placeholder 4"/>
          <p:cNvSpPr>
            <a:spLocks noGrp="1"/>
          </p:cNvSpPr>
          <p:nvPr>
            <p:ph type="sldNum" sz="quarter" idx="12"/>
          </p:nvPr>
        </p:nvSpPr>
        <p:spPr/>
        <p:txBody>
          <a:bodyPr/>
          <a:lstStyle/>
          <a:p>
            <a:fld id="{1D4ECC7E-83B7-429A-A91C-FAD483863652}" type="slidenum">
              <a:rPr lang="en-GB" smtClean="0"/>
              <a:pPr/>
              <a:t>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Common Man Solution</a:t>
            </a:r>
            <a:endParaRPr lang="en-IN" smtClean="0"/>
          </a:p>
        </p:txBody>
      </p:sp>
      <p:sp>
        <p:nvSpPr>
          <p:cNvPr id="41987" name="Content Placeholder 2"/>
          <p:cNvSpPr>
            <a:spLocks noGrp="1"/>
          </p:cNvSpPr>
          <p:nvPr>
            <p:ph idx="1"/>
          </p:nvPr>
        </p:nvSpPr>
        <p:spPr>
          <a:xfrm>
            <a:off x="467544" y="1340768"/>
            <a:ext cx="8219256" cy="5184576"/>
          </a:xfrm>
        </p:spPr>
        <p:txBody>
          <a:bodyPr/>
          <a:lstStyle/>
          <a:p>
            <a:r>
              <a:rPr lang="en-US" dirty="0" smtClean="0"/>
              <a:t>A rank-and-file employee in a small company was posed with the same problem,</a:t>
            </a:r>
          </a:p>
          <a:p>
            <a:r>
              <a:rPr lang="en-US" dirty="0" smtClean="0"/>
              <a:t>He bought a strong industrial electric fan and pointed it at the assembly line.</a:t>
            </a:r>
          </a:p>
          <a:p>
            <a:r>
              <a:rPr lang="en-US" dirty="0" smtClean="0"/>
              <a:t> He switched the fan on, and as each soapbox passed the fan, it simply blew the empty boxes out of the line.</a:t>
            </a:r>
            <a:br>
              <a:rPr lang="en-US" dirty="0" smtClean="0"/>
            </a:br>
            <a:endParaRPr lang="en-IN" dirty="0" smtClean="0"/>
          </a:p>
        </p:txBody>
      </p:sp>
      <p:sp>
        <p:nvSpPr>
          <p:cNvPr id="6" name="Slide Number Placeholder 5"/>
          <p:cNvSpPr>
            <a:spLocks noGrp="1"/>
          </p:cNvSpPr>
          <p:nvPr>
            <p:ph type="sldNum" sz="quarter" idx="12"/>
          </p:nvPr>
        </p:nvSpPr>
        <p:spPr/>
        <p:txBody>
          <a:bodyPr/>
          <a:lstStyle/>
          <a:p>
            <a:fld id="{90CB75E1-8301-4166-89EF-749C5C37D77B}" type="slidenum">
              <a:rPr lang="en-GB" smtClean="0"/>
              <a:pPr/>
              <a:t>40</a:t>
            </a:fld>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Management</a:t>
            </a:r>
            <a:endParaRPr lang="en-IN" dirty="0"/>
          </a:p>
        </p:txBody>
      </p:sp>
      <p:sp>
        <p:nvSpPr>
          <p:cNvPr id="4" name="Slide Number Placeholder 3"/>
          <p:cNvSpPr>
            <a:spLocks noGrp="1"/>
          </p:cNvSpPr>
          <p:nvPr>
            <p:ph type="sldNum" sz="quarter" idx="12"/>
          </p:nvPr>
        </p:nvSpPr>
        <p:spPr/>
        <p:txBody>
          <a:bodyPr/>
          <a:lstStyle/>
          <a:p>
            <a:pPr>
              <a:defRPr/>
            </a:pPr>
            <a:fld id="{1330B77E-DB58-4E08-8594-1CF103B29CE1}" type="slidenum">
              <a:rPr lang="en-GB" smtClean="0"/>
              <a:pPr>
                <a:defRPr/>
              </a:pPr>
              <a:t>41</a:t>
            </a:fld>
            <a:endParaRPr lang="en-GB" dirty="0"/>
          </a:p>
        </p:txBody>
      </p:sp>
      <p:pic>
        <p:nvPicPr>
          <p:cNvPr id="6" name="Picture 5" descr="optical-illusion-4.jpg"/>
          <p:cNvPicPr>
            <a:picLocks noChangeAspect="1"/>
          </p:cNvPicPr>
          <p:nvPr/>
        </p:nvPicPr>
        <p:blipFill>
          <a:blip r:embed="rId2" cstate="print"/>
          <a:stretch>
            <a:fillRect/>
          </a:stretch>
        </p:blipFill>
        <p:spPr>
          <a:xfrm>
            <a:off x="323528" y="1556792"/>
            <a:ext cx="8496944" cy="496855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Resource Optimization</a:t>
            </a:r>
            <a:endParaRPr lang="en-IN" smtClean="0"/>
          </a:p>
        </p:txBody>
      </p:sp>
      <p:sp>
        <p:nvSpPr>
          <p:cNvPr id="43011" name="Content Placeholder 2"/>
          <p:cNvSpPr>
            <a:spLocks noGrp="1"/>
          </p:cNvSpPr>
          <p:nvPr>
            <p:ph idx="1"/>
          </p:nvPr>
        </p:nvSpPr>
        <p:spPr/>
        <p:txBody>
          <a:bodyPr/>
          <a:lstStyle/>
          <a:p>
            <a:r>
              <a:rPr lang="en-IN" smtClean="0"/>
              <a:t>One of the governance objectives. Involves effective, efficient and responsible use of all resources-human  financial ,equipment facilities etc</a:t>
            </a:r>
          </a:p>
        </p:txBody>
      </p:sp>
      <p:sp>
        <p:nvSpPr>
          <p:cNvPr id="5" name="Slide Number Placeholder 4"/>
          <p:cNvSpPr>
            <a:spLocks noGrp="1"/>
          </p:cNvSpPr>
          <p:nvPr>
            <p:ph type="sldNum" sz="quarter" idx="12"/>
          </p:nvPr>
        </p:nvSpPr>
        <p:spPr/>
        <p:txBody>
          <a:bodyPr/>
          <a:lstStyle/>
          <a:p>
            <a:fld id="{A6386BD8-4A7D-4C8C-8FAD-CD635E913D40}" type="slidenum">
              <a:rPr lang="en-GB" smtClean="0"/>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Principle-1</a:t>
            </a:r>
            <a:endParaRPr lang="en-IN" smtClean="0"/>
          </a:p>
        </p:txBody>
      </p:sp>
      <p:sp>
        <p:nvSpPr>
          <p:cNvPr id="5" name="Slide Number Placeholder 4"/>
          <p:cNvSpPr>
            <a:spLocks noGrp="1"/>
          </p:cNvSpPr>
          <p:nvPr>
            <p:ph type="sldNum" sz="quarter" idx="12"/>
          </p:nvPr>
        </p:nvSpPr>
        <p:spPr/>
        <p:txBody>
          <a:bodyPr/>
          <a:lstStyle/>
          <a:p>
            <a:fld id="{9897C30A-6616-4166-A339-A85FF37D6BDF}" type="slidenum">
              <a:rPr lang="en-GB" smtClean="0"/>
              <a:pPr/>
              <a:t>43</a:t>
            </a:fld>
            <a:endParaRPr lang="en-GB"/>
          </a:p>
        </p:txBody>
      </p:sp>
      <p:pic>
        <p:nvPicPr>
          <p:cNvPr id="44035" name="Picture 2"/>
          <p:cNvPicPr>
            <a:picLocks noChangeAspect="1" noChangeArrowheads="1"/>
          </p:cNvPicPr>
          <p:nvPr/>
        </p:nvPicPr>
        <p:blipFill>
          <a:blip r:embed="rId2" cstate="print"/>
          <a:srcRect/>
          <a:stretch>
            <a:fillRect/>
          </a:stretch>
        </p:blipFill>
        <p:spPr bwMode="auto">
          <a:xfrm>
            <a:off x="468313" y="1628775"/>
            <a:ext cx="8280400"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212" y="0"/>
            <a:ext cx="6300787" cy="836712"/>
          </a:xfrm>
        </p:spPr>
        <p:txBody>
          <a:bodyPr/>
          <a:lstStyle/>
          <a:p>
            <a:r>
              <a:rPr lang="en-GB" dirty="0" smtClean="0"/>
              <a:t>Principle 1 – Cascade Steps</a:t>
            </a:r>
            <a:endParaRPr lang="en-GB" dirty="0"/>
          </a:p>
        </p:txBody>
      </p:sp>
      <p:pic>
        <p:nvPicPr>
          <p:cNvPr id="911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052737"/>
            <a:ext cx="8568952" cy="50145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4084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6372199" cy="778098"/>
          </a:xfrm>
        </p:spPr>
        <p:txBody>
          <a:bodyPr/>
          <a:lstStyle/>
          <a:p>
            <a:r>
              <a:rPr lang="en-GB" dirty="0" smtClean="0"/>
              <a:t>Principle 1 – Cascade Steps</a:t>
            </a:r>
            <a:endParaRPr lang="en-GB" dirty="0"/>
          </a:p>
        </p:txBody>
      </p:sp>
      <p:sp>
        <p:nvSpPr>
          <p:cNvPr id="3" name="Rectangle 2"/>
          <p:cNvSpPr/>
          <p:nvPr/>
        </p:nvSpPr>
        <p:spPr>
          <a:xfrm>
            <a:off x="467544" y="1052736"/>
            <a:ext cx="8424936" cy="1323439"/>
          </a:xfrm>
          <a:prstGeom prst="rect">
            <a:avLst/>
          </a:prstGeom>
        </p:spPr>
        <p:txBody>
          <a:bodyPr wrap="square">
            <a:spAutoFit/>
          </a:bodyPr>
          <a:lstStyle/>
          <a:p>
            <a:r>
              <a:rPr lang="en-US" sz="1600" b="1" dirty="0" smtClean="0"/>
              <a:t>Step 3 - Enterprise </a:t>
            </a:r>
            <a:r>
              <a:rPr lang="en-US" sz="1600" b="1" dirty="0"/>
              <a:t>Goals cascade to IT related </a:t>
            </a:r>
            <a:r>
              <a:rPr lang="en-US" sz="1600" b="1" dirty="0" smtClean="0"/>
              <a:t>Goals</a:t>
            </a:r>
          </a:p>
          <a:p>
            <a:endParaRPr lang="en-US" sz="1600" b="1" dirty="0"/>
          </a:p>
          <a:p>
            <a:r>
              <a:rPr lang="en-US" sz="1600" dirty="0"/>
              <a:t>There are also 17 generic IT related goals as shown in Figure 6 (shown below) that are also categorised into the Balanced Score Card (BSC) categories. The relationship of enterprise goals to IT related Goals are shown in Appendix B Figure 22 page 50</a:t>
            </a:r>
          </a:p>
        </p:txBody>
      </p:sp>
      <p:pic>
        <p:nvPicPr>
          <p:cNvPr id="4" name="Picture 2" descr="frame fig 6.bmp"/>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376174"/>
            <a:ext cx="8136904" cy="4118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06383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Fig-5</a:t>
            </a:r>
            <a:endParaRPr lang="en-IN" dirty="0"/>
          </a:p>
        </p:txBody>
      </p:sp>
      <p:sp>
        <p:nvSpPr>
          <p:cNvPr id="3" name="Slide Number Placeholder 2"/>
          <p:cNvSpPr>
            <a:spLocks noGrp="1"/>
          </p:cNvSpPr>
          <p:nvPr>
            <p:ph type="sldNum" sz="quarter" idx="12"/>
          </p:nvPr>
        </p:nvSpPr>
        <p:spPr/>
        <p:txBody>
          <a:bodyPr/>
          <a:lstStyle/>
          <a:p>
            <a:pPr>
              <a:defRPr/>
            </a:pPr>
            <a:fld id="{71804ACF-25CB-4300-A384-81DF1BB55884}" type="slidenum">
              <a:rPr lang="en-GB" smtClean="0"/>
              <a:pPr>
                <a:defRPr/>
              </a:pPr>
              <a:t>46</a:t>
            </a:fld>
            <a:endParaRPr lang="en-GB" dirty="0"/>
          </a:p>
        </p:txBody>
      </p:sp>
      <p:pic>
        <p:nvPicPr>
          <p:cNvPr id="91138" name="Picture 2"/>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Appendix-D</a:t>
            </a:r>
            <a:endParaRPr lang="en-IN" dirty="0"/>
          </a:p>
        </p:txBody>
      </p:sp>
      <p:sp>
        <p:nvSpPr>
          <p:cNvPr id="3" name="Slide Number Placeholder 2"/>
          <p:cNvSpPr>
            <a:spLocks noGrp="1"/>
          </p:cNvSpPr>
          <p:nvPr>
            <p:ph type="sldNum" sz="quarter" idx="12"/>
          </p:nvPr>
        </p:nvSpPr>
        <p:spPr/>
        <p:txBody>
          <a:bodyPr/>
          <a:lstStyle/>
          <a:p>
            <a:pPr>
              <a:defRPr/>
            </a:pPr>
            <a:fld id="{71804ACF-25CB-4300-A384-81DF1BB55884}" type="slidenum">
              <a:rPr lang="en-GB" smtClean="0"/>
              <a:pPr>
                <a:defRPr/>
              </a:pPr>
              <a:t>47</a:t>
            </a:fld>
            <a:endParaRPr lang="en-GB" dirty="0"/>
          </a:p>
        </p:txBody>
      </p:sp>
      <p:pic>
        <p:nvPicPr>
          <p:cNvPr id="259074" name="Picture 2"/>
          <p:cNvPicPr>
            <a:picLocks noChangeAspect="1" noChangeArrowheads="1"/>
          </p:cNvPicPr>
          <p:nvPr/>
        </p:nvPicPr>
        <p:blipFill>
          <a:blip r:embed="rId2" cstate="print"/>
          <a:srcRect/>
          <a:stretch>
            <a:fillRect/>
          </a:stretch>
        </p:blipFill>
        <p:spPr bwMode="auto">
          <a:xfrm>
            <a:off x="251520" y="1604963"/>
            <a:ext cx="8496943" cy="4992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Fig-6</a:t>
            </a:r>
            <a:endParaRPr lang="en-IN" dirty="0" smtClean="0"/>
          </a:p>
        </p:txBody>
      </p:sp>
      <p:sp>
        <p:nvSpPr>
          <p:cNvPr id="5" name="Slide Number Placeholder 4"/>
          <p:cNvSpPr>
            <a:spLocks noGrp="1"/>
          </p:cNvSpPr>
          <p:nvPr>
            <p:ph type="sldNum" sz="quarter" idx="12"/>
          </p:nvPr>
        </p:nvSpPr>
        <p:spPr/>
        <p:txBody>
          <a:bodyPr/>
          <a:lstStyle/>
          <a:p>
            <a:fld id="{BC1FD344-09AE-4FDD-8B6C-A01C083AF6F5}" type="slidenum">
              <a:rPr lang="en-GB" smtClean="0"/>
              <a:pPr/>
              <a:t>48</a:t>
            </a:fld>
            <a:endParaRPr lang="en-GB"/>
          </a:p>
        </p:txBody>
      </p:sp>
      <p:pic>
        <p:nvPicPr>
          <p:cNvPr id="47107" name="Picture 2"/>
          <p:cNvPicPr>
            <a:picLocks noChangeAspect="1" noChangeArrowheads="1"/>
          </p:cNvPicPr>
          <p:nvPr/>
        </p:nvPicPr>
        <p:blipFill>
          <a:blip r:embed="rId2" cstate="print"/>
          <a:srcRect/>
          <a:stretch>
            <a:fillRect/>
          </a:stretch>
        </p:blipFill>
        <p:spPr bwMode="auto">
          <a:xfrm>
            <a:off x="250825" y="1628775"/>
            <a:ext cx="8569325"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411760" y="274638"/>
            <a:ext cx="3816424" cy="1143000"/>
          </a:xfrm>
        </p:spPr>
        <p:txBody>
          <a:bodyPr/>
          <a:lstStyle/>
          <a:p>
            <a:r>
              <a:rPr lang="en-US" dirty="0" smtClean="0"/>
              <a:t>Appendix-B</a:t>
            </a:r>
            <a:endParaRPr lang="en-IN" dirty="0" smtClean="0"/>
          </a:p>
        </p:txBody>
      </p:sp>
      <p:sp>
        <p:nvSpPr>
          <p:cNvPr id="3" name="Slide Number Placeholder 2"/>
          <p:cNvSpPr>
            <a:spLocks noGrp="1"/>
          </p:cNvSpPr>
          <p:nvPr>
            <p:ph type="sldNum" sz="quarter" idx="12"/>
          </p:nvPr>
        </p:nvSpPr>
        <p:spPr/>
        <p:txBody>
          <a:bodyPr/>
          <a:lstStyle/>
          <a:p>
            <a:fld id="{5E0DC0B3-DAF9-4E31-97BE-4B980436D8E1}" type="slidenum">
              <a:rPr lang="en-GB" smtClean="0"/>
              <a:pPr/>
              <a:t>49</a:t>
            </a:fld>
            <a:endParaRPr lang="en-GB"/>
          </a:p>
        </p:txBody>
      </p:sp>
      <p:pic>
        <p:nvPicPr>
          <p:cNvPr id="48132" name="Picture 2"/>
          <p:cNvPicPr>
            <a:picLocks noChangeAspect="1" noChangeArrowheads="1"/>
          </p:cNvPicPr>
          <p:nvPr/>
        </p:nvPicPr>
        <p:blipFill>
          <a:blip r:embed="rId2" cstate="print"/>
          <a:srcRect/>
          <a:stretch>
            <a:fillRect/>
          </a:stretch>
        </p:blipFill>
        <p:spPr bwMode="auto">
          <a:xfrm>
            <a:off x="0" y="1773238"/>
            <a:ext cx="914400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Blind Man &amp; the elephant</a:t>
            </a:r>
            <a:endParaRPr lang="en-IN" dirty="0"/>
          </a:p>
        </p:txBody>
      </p:sp>
      <p:pic>
        <p:nvPicPr>
          <p:cNvPr id="5" name="Content Placeholder 4" descr="blind_manand elephant.gif"/>
          <p:cNvPicPr>
            <a:picLocks noGrp="1" noChangeAspect="1"/>
          </p:cNvPicPr>
          <p:nvPr>
            <p:ph idx="1"/>
          </p:nvPr>
        </p:nvPicPr>
        <p:blipFill>
          <a:blip r:embed="rId2" cstate="print"/>
          <a:stretch>
            <a:fillRect/>
          </a:stretch>
        </p:blipFill>
        <p:spPr>
          <a:xfrm>
            <a:off x="1491949" y="1600200"/>
            <a:ext cx="6160101" cy="4525963"/>
          </a:xfrm>
        </p:spPr>
      </p:pic>
      <p:sp>
        <p:nvSpPr>
          <p:cNvPr id="4" name="Slide Number Placeholder 3"/>
          <p:cNvSpPr>
            <a:spLocks noGrp="1"/>
          </p:cNvSpPr>
          <p:nvPr>
            <p:ph type="sldNum" sz="quarter" idx="12"/>
          </p:nvPr>
        </p:nvSpPr>
        <p:spPr/>
        <p:txBody>
          <a:bodyPr/>
          <a:lstStyle/>
          <a:p>
            <a:fld id="{1330B77E-DB58-4E08-8594-1CF103B29CE1}" type="slidenum">
              <a:rPr lang="en-GB" smtClean="0"/>
              <a:pPr/>
              <a:t>5</a:t>
            </a:fld>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 1 – Cascade Steps</a:t>
            </a:r>
            <a:endParaRPr lang="en-GB" dirty="0"/>
          </a:p>
        </p:txBody>
      </p:sp>
      <p:sp>
        <p:nvSpPr>
          <p:cNvPr id="4" name="Rectangle 3"/>
          <p:cNvSpPr/>
          <p:nvPr/>
        </p:nvSpPr>
        <p:spPr>
          <a:xfrm>
            <a:off x="539552" y="1268760"/>
            <a:ext cx="8136904" cy="1754326"/>
          </a:xfrm>
          <a:prstGeom prst="rect">
            <a:avLst/>
          </a:prstGeom>
        </p:spPr>
        <p:txBody>
          <a:bodyPr wrap="square">
            <a:spAutoFit/>
          </a:bodyPr>
          <a:lstStyle/>
          <a:p>
            <a:r>
              <a:rPr lang="en-US" b="1" dirty="0"/>
              <a:t>Step 4 IT related Goals Cascade to Enabler </a:t>
            </a:r>
            <a:r>
              <a:rPr lang="en-US" b="1" dirty="0" smtClean="0"/>
              <a:t>Goals</a:t>
            </a:r>
          </a:p>
          <a:p>
            <a:endParaRPr lang="en-US" dirty="0"/>
          </a:p>
          <a:p>
            <a:r>
              <a:rPr lang="en-US" dirty="0"/>
              <a:t>Processes are one of the key enablers which is expanded on in the Enabler Learning Area module, but it is important to know that Enabler Goals are represented in the Process Reference module in all 37 processes. </a:t>
            </a:r>
            <a:r>
              <a:rPr lang="en-US" b="1" dirty="0"/>
              <a:t>A mapping is shown in Appendix </a:t>
            </a:r>
            <a:r>
              <a:rPr lang="en-US" b="1" dirty="0" smtClean="0"/>
              <a:t>C</a:t>
            </a:r>
            <a:endParaRPr lang="en-US" b="1" dirty="0"/>
          </a:p>
        </p:txBody>
      </p:sp>
    </p:spTree>
    <p:extLst>
      <p:ext uri="{BB962C8B-B14F-4D97-AF65-F5344CB8AC3E}">
        <p14:creationId xmlns="" xmlns:p14="http://schemas.microsoft.com/office/powerpoint/2010/main" val="2468782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C</a:t>
            </a:r>
            <a:endParaRPr lang="en-IN" dirty="0"/>
          </a:p>
        </p:txBody>
      </p:sp>
      <p:sp>
        <p:nvSpPr>
          <p:cNvPr id="3" name="Slide Number Placeholder 2"/>
          <p:cNvSpPr>
            <a:spLocks noGrp="1"/>
          </p:cNvSpPr>
          <p:nvPr>
            <p:ph type="sldNum" sz="quarter" idx="12"/>
          </p:nvPr>
        </p:nvSpPr>
        <p:spPr/>
        <p:txBody>
          <a:bodyPr/>
          <a:lstStyle/>
          <a:p>
            <a:pPr>
              <a:defRPr/>
            </a:pPr>
            <a:fld id="{71804ACF-25CB-4300-A384-81DF1BB55884}" type="slidenum">
              <a:rPr lang="en-GB" smtClean="0"/>
              <a:pPr>
                <a:defRPr/>
              </a:pPr>
              <a:t>51</a:t>
            </a:fld>
            <a:endParaRPr lang="en-GB" dirty="0"/>
          </a:p>
        </p:txBody>
      </p:sp>
      <p:pic>
        <p:nvPicPr>
          <p:cNvPr id="258050" name="Picture 2"/>
          <p:cNvPicPr>
            <a:picLocks noChangeAspect="1" noChangeArrowheads="1"/>
          </p:cNvPicPr>
          <p:nvPr/>
        </p:nvPicPr>
        <p:blipFill>
          <a:blip r:embed="rId2" cstate="print"/>
          <a:srcRect/>
          <a:stretch>
            <a:fillRect/>
          </a:stretch>
        </p:blipFill>
        <p:spPr bwMode="auto">
          <a:xfrm>
            <a:off x="0" y="1412776"/>
            <a:ext cx="914400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Prin-2</a:t>
            </a:r>
            <a:endParaRPr lang="en-IN" dirty="0"/>
          </a:p>
        </p:txBody>
      </p:sp>
      <p:sp>
        <p:nvSpPr>
          <p:cNvPr id="3" name="Slide Number Placeholder 2"/>
          <p:cNvSpPr>
            <a:spLocks noGrp="1"/>
          </p:cNvSpPr>
          <p:nvPr>
            <p:ph type="sldNum" sz="quarter" idx="12"/>
          </p:nvPr>
        </p:nvSpPr>
        <p:spPr/>
        <p:txBody>
          <a:bodyPr/>
          <a:lstStyle/>
          <a:p>
            <a:pPr>
              <a:defRPr/>
            </a:pPr>
            <a:fld id="{71804ACF-25CB-4300-A384-81DF1BB55884}" type="slidenum">
              <a:rPr lang="en-GB" smtClean="0"/>
              <a:pPr>
                <a:defRPr/>
              </a:pPr>
              <a:t>52</a:t>
            </a:fld>
            <a:endParaRPr lang="en-GB" dirty="0"/>
          </a:p>
        </p:txBody>
      </p:sp>
      <p:pic>
        <p:nvPicPr>
          <p:cNvPr id="4" name="Picture 3" descr="2.jpg"/>
          <p:cNvPicPr>
            <a:picLocks noChangeAspect="1"/>
          </p:cNvPicPr>
          <p:nvPr/>
        </p:nvPicPr>
        <p:blipFill>
          <a:blip r:embed="rId2" cstate="print"/>
          <a:stretch>
            <a:fillRect/>
          </a:stretch>
        </p:blipFill>
        <p:spPr>
          <a:xfrm>
            <a:off x="228600" y="1412776"/>
            <a:ext cx="8915400" cy="517207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Principle-2</a:t>
            </a:r>
            <a:endParaRPr lang="en-IN" smtClean="0"/>
          </a:p>
        </p:txBody>
      </p:sp>
      <p:sp>
        <p:nvSpPr>
          <p:cNvPr id="3" name="Content Placeholder 2"/>
          <p:cNvSpPr>
            <a:spLocks noGrp="1"/>
          </p:cNvSpPr>
          <p:nvPr>
            <p:ph idx="1"/>
          </p:nvPr>
        </p:nvSpPr>
        <p:spPr/>
        <p:txBody>
          <a:bodyPr/>
          <a:lstStyle/>
          <a:p>
            <a:r>
              <a:rPr lang="en-US" dirty="0" smtClean="0"/>
              <a:t>Covering the Enterprise end to end</a:t>
            </a:r>
            <a:endParaRPr lang="en-IN" dirty="0" smtClean="0"/>
          </a:p>
          <a:p>
            <a:r>
              <a:rPr lang="en-IN" dirty="0" smtClean="0"/>
              <a:t>COBIT 5 integrates governance of enterprise IT into enterprise governance:</a:t>
            </a:r>
          </a:p>
          <a:p>
            <a:r>
              <a:rPr lang="en-IN" dirty="0" smtClean="0"/>
              <a:t>– It covers all functions and processes within the enterprise; COBIT 5 does not focus only on the ‘IT function’, but treats information and related technologies as assets that need to be dealt with just like any other asset by everyone in the enterprise.</a:t>
            </a:r>
          </a:p>
        </p:txBody>
      </p:sp>
      <p:sp>
        <p:nvSpPr>
          <p:cNvPr id="5" name="Slide Number Placeholder 4"/>
          <p:cNvSpPr>
            <a:spLocks noGrp="1"/>
          </p:cNvSpPr>
          <p:nvPr>
            <p:ph type="sldNum" sz="quarter" idx="12"/>
          </p:nvPr>
        </p:nvSpPr>
        <p:spPr/>
        <p:txBody>
          <a:bodyPr/>
          <a:lstStyle/>
          <a:p>
            <a:fld id="{473D9392-54E8-4AFC-9DD3-2A605E23204E}" type="slidenum">
              <a:rPr lang="en-GB" smtClean="0"/>
              <a:pPr/>
              <a:t>53</a:t>
            </a:fld>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Principle-2 </a:t>
            </a:r>
            <a:endParaRPr lang="en-IN" dirty="0"/>
          </a:p>
        </p:txBody>
      </p:sp>
      <p:sp>
        <p:nvSpPr>
          <p:cNvPr id="3" name="Content Placeholder 2"/>
          <p:cNvSpPr>
            <a:spLocks noGrp="1"/>
          </p:cNvSpPr>
          <p:nvPr>
            <p:ph idx="1"/>
          </p:nvPr>
        </p:nvSpPr>
        <p:spPr/>
        <p:txBody>
          <a:bodyPr/>
          <a:lstStyle/>
          <a:p>
            <a:r>
              <a:rPr lang="en-IN" dirty="0" smtClean="0"/>
              <a:t>– It considers all IT-related governance and management enablers to be enterprise wide and end-to-end, i.e., inclusive of everything and everyone—internal and external—that is relevant to governance and management of enterprise information and related IT.</a:t>
            </a:r>
          </a:p>
          <a:p>
            <a:endParaRPr lang="en-IN" dirty="0"/>
          </a:p>
        </p:txBody>
      </p:sp>
      <p:sp>
        <p:nvSpPr>
          <p:cNvPr id="4" name="Slide Number Placeholder 3"/>
          <p:cNvSpPr>
            <a:spLocks noGrp="1"/>
          </p:cNvSpPr>
          <p:nvPr>
            <p:ph type="sldNum" sz="quarter" idx="12"/>
          </p:nvPr>
        </p:nvSpPr>
        <p:spPr/>
        <p:txBody>
          <a:bodyPr/>
          <a:lstStyle/>
          <a:p>
            <a:pPr>
              <a:defRPr/>
            </a:pPr>
            <a:fld id="{1330B77E-DB58-4E08-8594-1CF103B29CE1}" type="slidenum">
              <a:rPr lang="en-GB" smtClean="0"/>
              <a:pPr>
                <a:defRPr/>
              </a:pPr>
              <a:t>54</a:t>
            </a:fld>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r>
              <a:rPr lang="en-US" smtClean="0"/>
              <a:t>Principle-2</a:t>
            </a:r>
            <a:endParaRPr lang="en-IN" smtClean="0"/>
          </a:p>
        </p:txBody>
      </p:sp>
      <p:sp>
        <p:nvSpPr>
          <p:cNvPr id="5" name="Slide Number Placeholder 4"/>
          <p:cNvSpPr>
            <a:spLocks noGrp="1"/>
          </p:cNvSpPr>
          <p:nvPr>
            <p:ph type="sldNum" sz="quarter" idx="12"/>
          </p:nvPr>
        </p:nvSpPr>
        <p:spPr/>
        <p:txBody>
          <a:bodyPr/>
          <a:lstStyle/>
          <a:p>
            <a:fld id="{8987BC1B-1E86-4483-B15C-9F2F48D85BB4}" type="slidenum">
              <a:rPr lang="en-GB" smtClean="0"/>
              <a:pPr/>
              <a:t>55</a:t>
            </a:fld>
            <a:endParaRPr lang="en-GB"/>
          </a:p>
        </p:txBody>
      </p:sp>
      <p:pic>
        <p:nvPicPr>
          <p:cNvPr id="50179" name="Picture 3"/>
          <p:cNvPicPr>
            <a:picLocks noChangeAspect="1" noChangeArrowheads="1"/>
          </p:cNvPicPr>
          <p:nvPr/>
        </p:nvPicPr>
        <p:blipFill>
          <a:blip r:embed="rId2" cstate="print"/>
          <a:srcRect/>
          <a:stretch>
            <a:fillRect/>
          </a:stretch>
        </p:blipFill>
        <p:spPr bwMode="auto">
          <a:xfrm>
            <a:off x="395288" y="1804988"/>
            <a:ext cx="81375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Enablers</a:t>
            </a:r>
            <a:endParaRPr lang="en-IN" dirty="0"/>
          </a:p>
        </p:txBody>
      </p:sp>
      <p:sp>
        <p:nvSpPr>
          <p:cNvPr id="4" name="Content Placeholder 3"/>
          <p:cNvSpPr>
            <a:spLocks noGrp="1"/>
          </p:cNvSpPr>
          <p:nvPr>
            <p:ph idx="1"/>
          </p:nvPr>
        </p:nvSpPr>
        <p:spPr>
          <a:xfrm>
            <a:off x="251520" y="1484784"/>
            <a:ext cx="8640960" cy="4896544"/>
          </a:xfrm>
        </p:spPr>
        <p:txBody>
          <a:bodyPr/>
          <a:lstStyle/>
          <a:p>
            <a:pPr>
              <a:buNone/>
            </a:pPr>
            <a:r>
              <a:rPr lang="en-IN" dirty="0" smtClean="0"/>
              <a:t>Governance enablers are the organisational resources for governance, such as frameworks, principles, structures, processes and practices, through or towards which action is directed and objectives can be attained. Enablers also include the enterprise’s resources—e.g., service capabilities (IT infrastructure, applications, etc.), people and information. A lack of resources or enablers may affect the ability of the enterprise to create value</a:t>
            </a:r>
            <a:endParaRPr lang="en-IN" dirty="0"/>
          </a:p>
        </p:txBody>
      </p:sp>
      <p:sp>
        <p:nvSpPr>
          <p:cNvPr id="3" name="Slide Number Placeholder 2"/>
          <p:cNvSpPr>
            <a:spLocks noGrp="1"/>
          </p:cNvSpPr>
          <p:nvPr>
            <p:ph type="sldNum" sz="quarter" idx="12"/>
          </p:nvPr>
        </p:nvSpPr>
        <p:spPr/>
        <p:txBody>
          <a:bodyPr/>
          <a:lstStyle/>
          <a:p>
            <a:pPr>
              <a:defRPr/>
            </a:pPr>
            <a:fld id="{71804ACF-25CB-4300-A384-81DF1BB55884}" type="slidenum">
              <a:rPr lang="en-GB" smtClean="0"/>
              <a:pPr>
                <a:defRPr/>
              </a:pPr>
              <a:t>56</a:t>
            </a:fld>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Scope</a:t>
            </a:r>
            <a:endParaRPr lang="en-IN" dirty="0"/>
          </a:p>
        </p:txBody>
      </p:sp>
      <p:sp>
        <p:nvSpPr>
          <p:cNvPr id="3" name="Content Placeholder 2"/>
          <p:cNvSpPr>
            <a:spLocks noGrp="1"/>
          </p:cNvSpPr>
          <p:nvPr>
            <p:ph idx="1"/>
          </p:nvPr>
        </p:nvSpPr>
        <p:spPr/>
        <p:txBody>
          <a:bodyPr/>
          <a:lstStyle/>
          <a:p>
            <a:r>
              <a:rPr lang="en-IN" dirty="0" smtClean="0"/>
              <a:t>Governance can be applied to the entire enterprise, an entity, a tangible or intangible asset, etc. That is, it is possible to define different views of the enterprise to which governance is applied, and it is essential to define this scope of the governance system well. The scope of COBIT 5 is the enterprise—but in essence COBIT 5 can deal with any of the different views</a:t>
            </a:r>
            <a:endParaRPr lang="en-IN" dirty="0"/>
          </a:p>
        </p:txBody>
      </p:sp>
      <p:sp>
        <p:nvSpPr>
          <p:cNvPr id="4" name="Slide Number Placeholder 3"/>
          <p:cNvSpPr>
            <a:spLocks noGrp="1"/>
          </p:cNvSpPr>
          <p:nvPr>
            <p:ph type="sldNum" sz="quarter" idx="12"/>
          </p:nvPr>
        </p:nvSpPr>
        <p:spPr/>
        <p:txBody>
          <a:bodyPr/>
          <a:lstStyle/>
          <a:p>
            <a:pPr>
              <a:defRPr/>
            </a:pPr>
            <a:fld id="{1330B77E-DB58-4E08-8594-1CF103B29CE1}" type="slidenum">
              <a:rPr lang="en-GB" smtClean="0"/>
              <a:pPr>
                <a:defRPr/>
              </a:pPr>
              <a:t>57</a:t>
            </a:fld>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etc</a:t>
            </a:r>
            <a:endParaRPr lang="en-IN" dirty="0"/>
          </a:p>
        </p:txBody>
      </p:sp>
      <p:sp>
        <p:nvSpPr>
          <p:cNvPr id="4" name="Slide Number Placeholder 3"/>
          <p:cNvSpPr>
            <a:spLocks noGrp="1"/>
          </p:cNvSpPr>
          <p:nvPr>
            <p:ph type="sldNum" sz="quarter" idx="12"/>
          </p:nvPr>
        </p:nvSpPr>
        <p:spPr/>
        <p:txBody>
          <a:bodyPr/>
          <a:lstStyle/>
          <a:p>
            <a:pPr>
              <a:defRPr/>
            </a:pPr>
            <a:fld id="{1330B77E-DB58-4E08-8594-1CF103B29CE1}" type="slidenum">
              <a:rPr lang="en-GB" smtClean="0"/>
              <a:pPr>
                <a:defRPr/>
              </a:pPr>
              <a:t>58</a:t>
            </a:fld>
            <a:endParaRPr lang="en-GB" dirty="0"/>
          </a:p>
        </p:txBody>
      </p:sp>
      <p:pic>
        <p:nvPicPr>
          <p:cNvPr id="93186" name="Picture 2"/>
          <p:cNvPicPr>
            <a:picLocks noChangeAspect="1" noChangeArrowheads="1"/>
          </p:cNvPicPr>
          <p:nvPr/>
        </p:nvPicPr>
        <p:blipFill>
          <a:blip r:embed="rId2" cstate="print"/>
          <a:srcRect/>
          <a:stretch>
            <a:fillRect/>
          </a:stretch>
        </p:blipFill>
        <p:spPr bwMode="auto">
          <a:xfrm>
            <a:off x="467544" y="1700808"/>
            <a:ext cx="8208912"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15888"/>
            <a:ext cx="5976664" cy="1224880"/>
          </a:xfrm>
        </p:spPr>
        <p:txBody>
          <a:bodyPr/>
          <a:lstStyle/>
          <a:p>
            <a:r>
              <a:rPr lang="en-IN" dirty="0" smtClean="0">
                <a:solidFill>
                  <a:srgbClr val="0070C0"/>
                </a:solidFill>
              </a:rPr>
              <a:t>India Government End to end</a:t>
            </a:r>
            <a:endParaRPr lang="en-IN" dirty="0">
              <a:solidFill>
                <a:srgbClr val="0070C0"/>
              </a:solidFill>
            </a:endParaRPr>
          </a:p>
        </p:txBody>
      </p:sp>
      <p:sp>
        <p:nvSpPr>
          <p:cNvPr id="3" name="Content Placeholder 2"/>
          <p:cNvSpPr>
            <a:spLocks noGrp="1"/>
          </p:cNvSpPr>
          <p:nvPr>
            <p:ph idx="1"/>
          </p:nvPr>
        </p:nvSpPr>
        <p:spPr/>
        <p:txBody>
          <a:bodyPr/>
          <a:lstStyle/>
          <a:p>
            <a:r>
              <a:rPr lang="en-IN" dirty="0" smtClean="0">
                <a:solidFill>
                  <a:srgbClr val="0070C0"/>
                </a:solidFill>
              </a:rPr>
              <a:t>What is your perception of the Indian Government with respect to e-Governance covering all the departments?</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preferRelativeResize="0">
            <a:picLocks noChangeArrowheads="1"/>
          </p:cNvPicPr>
          <p:nvPr/>
        </p:nvPicPr>
        <p:blipFill>
          <a:blip r:embed="rId2" cstate="print"/>
          <a:srcRect/>
          <a:stretch>
            <a:fillRect/>
          </a:stretch>
        </p:blipFill>
        <p:spPr bwMode="auto">
          <a:xfrm>
            <a:off x="5867400" y="1357313"/>
            <a:ext cx="1441450" cy="2286000"/>
          </a:xfrm>
          <a:prstGeom prst="rect">
            <a:avLst/>
          </a:prstGeom>
          <a:noFill/>
          <a:ln w="9525">
            <a:noFill/>
            <a:miter lim="800000"/>
            <a:headEnd/>
            <a:tailEnd/>
          </a:ln>
        </p:spPr>
      </p:pic>
      <p:pic>
        <p:nvPicPr>
          <p:cNvPr id="2052" name="Picture 4"/>
          <p:cNvPicPr preferRelativeResize="0">
            <a:picLocks noChangeArrowheads="1"/>
          </p:cNvPicPr>
          <p:nvPr/>
        </p:nvPicPr>
        <p:blipFill>
          <a:blip r:embed="rId3" cstate="print"/>
          <a:srcRect/>
          <a:stretch>
            <a:fillRect/>
          </a:stretch>
        </p:blipFill>
        <p:spPr bwMode="auto">
          <a:xfrm>
            <a:off x="0" y="1196975"/>
            <a:ext cx="1441450" cy="2419350"/>
          </a:xfrm>
          <a:prstGeom prst="rect">
            <a:avLst/>
          </a:prstGeom>
          <a:noFill/>
          <a:ln w="9525">
            <a:noFill/>
            <a:miter lim="800000"/>
            <a:headEnd/>
            <a:tailEnd/>
          </a:ln>
        </p:spPr>
      </p:pic>
      <p:pic>
        <p:nvPicPr>
          <p:cNvPr id="2054" name="Picture 6"/>
          <p:cNvPicPr preferRelativeResize="0">
            <a:picLocks noChangeArrowheads="1"/>
          </p:cNvPicPr>
          <p:nvPr/>
        </p:nvPicPr>
        <p:blipFill>
          <a:blip r:embed="rId4" cstate="print"/>
          <a:srcRect/>
          <a:stretch>
            <a:fillRect/>
          </a:stretch>
        </p:blipFill>
        <p:spPr bwMode="auto">
          <a:xfrm>
            <a:off x="1331913" y="1196975"/>
            <a:ext cx="1441450" cy="2419350"/>
          </a:xfrm>
          <a:prstGeom prst="rect">
            <a:avLst/>
          </a:prstGeom>
          <a:noFill/>
          <a:ln w="9525">
            <a:noFill/>
            <a:miter lim="800000"/>
            <a:headEnd/>
            <a:tailEnd/>
          </a:ln>
        </p:spPr>
      </p:pic>
      <p:pic>
        <p:nvPicPr>
          <p:cNvPr id="2055" name="Picture 7"/>
          <p:cNvPicPr preferRelativeResize="0">
            <a:picLocks noChangeArrowheads="1"/>
          </p:cNvPicPr>
          <p:nvPr/>
        </p:nvPicPr>
        <p:blipFill>
          <a:blip r:embed="rId5" cstate="print"/>
          <a:srcRect/>
          <a:stretch>
            <a:fillRect/>
          </a:stretch>
        </p:blipFill>
        <p:spPr bwMode="auto">
          <a:xfrm>
            <a:off x="2771775" y="1196975"/>
            <a:ext cx="1441450" cy="2419350"/>
          </a:xfrm>
          <a:prstGeom prst="rect">
            <a:avLst/>
          </a:prstGeom>
          <a:noFill/>
          <a:ln w="9525">
            <a:noFill/>
            <a:miter lim="800000"/>
            <a:headEnd/>
            <a:tailEnd/>
          </a:ln>
        </p:spPr>
      </p:pic>
      <p:pic>
        <p:nvPicPr>
          <p:cNvPr id="2058" name="Picture 10"/>
          <p:cNvPicPr preferRelativeResize="0">
            <a:picLocks noChangeArrowheads="1"/>
          </p:cNvPicPr>
          <p:nvPr/>
        </p:nvPicPr>
        <p:blipFill>
          <a:blip r:embed="rId6" cstate="print"/>
          <a:srcRect/>
          <a:stretch>
            <a:fillRect/>
          </a:stretch>
        </p:blipFill>
        <p:spPr bwMode="auto">
          <a:xfrm>
            <a:off x="7358063" y="1285875"/>
            <a:ext cx="1441450" cy="2476500"/>
          </a:xfrm>
          <a:prstGeom prst="rect">
            <a:avLst/>
          </a:prstGeom>
          <a:noFill/>
          <a:ln w="9525">
            <a:noFill/>
            <a:miter lim="800000"/>
            <a:headEnd/>
            <a:tailEnd/>
          </a:ln>
        </p:spPr>
      </p:pic>
      <p:pic>
        <p:nvPicPr>
          <p:cNvPr id="2056" name="Picture 8"/>
          <p:cNvPicPr preferRelativeResize="0">
            <a:picLocks noChangeArrowheads="1"/>
          </p:cNvPicPr>
          <p:nvPr/>
        </p:nvPicPr>
        <p:blipFill>
          <a:blip r:embed="rId7" cstate="print"/>
          <a:srcRect/>
          <a:stretch>
            <a:fillRect/>
          </a:stretch>
        </p:blipFill>
        <p:spPr bwMode="auto">
          <a:xfrm>
            <a:off x="4284663" y="1196975"/>
            <a:ext cx="1441450" cy="2552700"/>
          </a:xfrm>
          <a:prstGeom prst="rect">
            <a:avLst/>
          </a:prstGeom>
          <a:noFill/>
          <a:ln w="9525">
            <a:noFill/>
            <a:miter lim="800000"/>
            <a:headEnd/>
            <a:tailEnd/>
          </a:ln>
        </p:spPr>
      </p:pic>
      <p:pic>
        <p:nvPicPr>
          <p:cNvPr id="2059" name="Picture 11"/>
          <p:cNvPicPr preferRelativeResize="0">
            <a:picLocks noChangeArrowheads="1"/>
          </p:cNvPicPr>
          <p:nvPr/>
        </p:nvPicPr>
        <p:blipFill>
          <a:blip r:embed="rId8" cstate="print"/>
          <a:srcRect/>
          <a:stretch>
            <a:fillRect/>
          </a:stretch>
        </p:blipFill>
        <p:spPr bwMode="auto">
          <a:xfrm>
            <a:off x="0" y="3789363"/>
            <a:ext cx="1441450" cy="3068637"/>
          </a:xfrm>
          <a:prstGeom prst="rect">
            <a:avLst/>
          </a:prstGeom>
          <a:noFill/>
          <a:ln w="9525">
            <a:noFill/>
            <a:miter lim="800000"/>
            <a:headEnd/>
            <a:tailEnd/>
          </a:ln>
        </p:spPr>
      </p:pic>
      <p:pic>
        <p:nvPicPr>
          <p:cNvPr id="2060" name="Picture 12"/>
          <p:cNvPicPr preferRelativeResize="0">
            <a:picLocks noChangeArrowheads="1"/>
          </p:cNvPicPr>
          <p:nvPr/>
        </p:nvPicPr>
        <p:blipFill>
          <a:blip r:embed="rId9" cstate="print"/>
          <a:srcRect/>
          <a:stretch>
            <a:fillRect/>
          </a:stretch>
        </p:blipFill>
        <p:spPr bwMode="auto">
          <a:xfrm>
            <a:off x="1403350" y="3756025"/>
            <a:ext cx="1441450" cy="3101975"/>
          </a:xfrm>
          <a:prstGeom prst="rect">
            <a:avLst/>
          </a:prstGeom>
          <a:noFill/>
          <a:ln w="9525">
            <a:noFill/>
            <a:miter lim="800000"/>
            <a:headEnd/>
            <a:tailEnd/>
          </a:ln>
        </p:spPr>
      </p:pic>
      <p:pic>
        <p:nvPicPr>
          <p:cNvPr id="2061" name="Picture 13"/>
          <p:cNvPicPr preferRelativeResize="0">
            <a:picLocks noChangeArrowheads="1"/>
          </p:cNvPicPr>
          <p:nvPr/>
        </p:nvPicPr>
        <p:blipFill>
          <a:blip r:embed="rId10" cstate="print"/>
          <a:srcRect/>
          <a:stretch>
            <a:fillRect/>
          </a:stretch>
        </p:blipFill>
        <p:spPr bwMode="auto">
          <a:xfrm>
            <a:off x="5940425" y="3789363"/>
            <a:ext cx="1441450" cy="3068637"/>
          </a:xfrm>
          <a:prstGeom prst="rect">
            <a:avLst/>
          </a:prstGeom>
          <a:noFill/>
          <a:ln w="9525">
            <a:noFill/>
            <a:miter lim="800000"/>
            <a:headEnd/>
            <a:tailEnd/>
          </a:ln>
        </p:spPr>
      </p:pic>
      <p:pic>
        <p:nvPicPr>
          <p:cNvPr id="2062" name="Picture 14"/>
          <p:cNvPicPr preferRelativeResize="0">
            <a:picLocks noChangeArrowheads="1"/>
          </p:cNvPicPr>
          <p:nvPr/>
        </p:nvPicPr>
        <p:blipFill>
          <a:blip r:embed="rId11" cstate="print"/>
          <a:srcRect/>
          <a:stretch>
            <a:fillRect/>
          </a:stretch>
        </p:blipFill>
        <p:spPr bwMode="auto">
          <a:xfrm>
            <a:off x="7451725" y="3789363"/>
            <a:ext cx="1441450" cy="3068637"/>
          </a:xfrm>
          <a:prstGeom prst="rect">
            <a:avLst/>
          </a:prstGeom>
          <a:noFill/>
          <a:ln w="9525">
            <a:noFill/>
            <a:miter lim="800000"/>
            <a:headEnd/>
            <a:tailEnd/>
          </a:ln>
        </p:spPr>
      </p:pic>
      <p:pic>
        <p:nvPicPr>
          <p:cNvPr id="2063" name="Picture 15"/>
          <p:cNvPicPr preferRelativeResize="0">
            <a:picLocks noChangeArrowheads="1"/>
          </p:cNvPicPr>
          <p:nvPr/>
        </p:nvPicPr>
        <p:blipFill>
          <a:blip r:embed="rId12" cstate="print"/>
          <a:srcRect/>
          <a:stretch>
            <a:fillRect/>
          </a:stretch>
        </p:blipFill>
        <p:spPr bwMode="auto">
          <a:xfrm>
            <a:off x="2843213" y="3789363"/>
            <a:ext cx="1441450" cy="3101975"/>
          </a:xfrm>
          <a:prstGeom prst="rect">
            <a:avLst/>
          </a:prstGeom>
          <a:noFill/>
          <a:ln w="9525">
            <a:noFill/>
            <a:miter lim="800000"/>
            <a:headEnd/>
            <a:tailEnd/>
          </a:ln>
        </p:spPr>
      </p:pic>
      <p:pic>
        <p:nvPicPr>
          <p:cNvPr id="2064" name="Picture 16"/>
          <p:cNvPicPr preferRelativeResize="0">
            <a:picLocks noChangeArrowheads="1"/>
          </p:cNvPicPr>
          <p:nvPr/>
        </p:nvPicPr>
        <p:blipFill>
          <a:blip r:embed="rId13" cstate="print"/>
          <a:srcRect/>
          <a:stretch>
            <a:fillRect/>
          </a:stretch>
        </p:blipFill>
        <p:spPr bwMode="auto">
          <a:xfrm>
            <a:off x="4284663" y="3789363"/>
            <a:ext cx="1441450" cy="3068637"/>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fld id="{15C748C9-B0F6-4C7B-864C-98AAC0E33C4C}" type="slidenum">
              <a:rPr lang="en-GB" smtClean="0"/>
              <a:pPr/>
              <a:t>6</a:t>
            </a:fld>
            <a:endParaRPr lang="en-GB"/>
          </a:p>
        </p:txBody>
      </p:sp>
      <p:sp>
        <p:nvSpPr>
          <p:cNvPr id="2065" name="Rectangle 17"/>
          <p:cNvSpPr>
            <a:spLocks noGrp="1"/>
          </p:cNvSpPr>
          <p:nvPr>
            <p:ph type="title" idx="4294967295"/>
          </p:nvPr>
        </p:nvSpPr>
        <p:spPr>
          <a:xfrm>
            <a:off x="2987824" y="260648"/>
            <a:ext cx="2808288" cy="766763"/>
          </a:xfrm>
        </p:spPr>
        <p:txBody>
          <a:bodyPr rtlCol="0">
            <a:normAutofit fontScale="90000"/>
          </a:bodyPr>
          <a:lstStyle/>
          <a:p>
            <a:pPr eaLnBrk="1" fontAlgn="auto" hangingPunct="1">
              <a:spcAft>
                <a:spcPts val="0"/>
              </a:spcAft>
              <a:defRPr/>
            </a:pPr>
            <a:r>
              <a:rPr lang="en-US" sz="2700" dirty="0" smtClean="0"/>
              <a:t> </a:t>
            </a:r>
            <a:r>
              <a:rPr lang="en-US" sz="4000" dirty="0" smtClean="0"/>
              <a:t>Business Vs IT Gap</a:t>
            </a:r>
            <a:endParaRPr lang="en-IN"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anim to="" calcmode="lin" valueType="num">
                                      <p:cBhvr>
                                        <p:cTn id="19" dur="1" fill="hold"/>
                                        <p:tgtEl>
                                          <p:spTgt spid="2055"/>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checkerboard(across)">
                                      <p:cBhvr>
                                        <p:cTn id="24" dur="500"/>
                                        <p:tgtEl>
                                          <p:spTgt spid="205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7"/>
                                        </p:tgtEl>
                                        <p:attrNameLst>
                                          <p:attrName>style.visibility</p:attrName>
                                        </p:attrNameLst>
                                      </p:cBhvr>
                                      <p:to>
                                        <p:strVal val="visible"/>
                                      </p:to>
                                    </p:set>
                                    <p:anim calcmode="lin" valueType="num">
                                      <p:cBhvr additive="base">
                                        <p:cTn id="29" dur="500" fill="hold"/>
                                        <p:tgtEl>
                                          <p:spTgt spid="2057"/>
                                        </p:tgtEl>
                                        <p:attrNameLst>
                                          <p:attrName>ppt_x</p:attrName>
                                        </p:attrNameLst>
                                      </p:cBhvr>
                                      <p:tavLst>
                                        <p:tav tm="0">
                                          <p:val>
                                            <p:strVal val="#ppt_x"/>
                                          </p:val>
                                        </p:tav>
                                        <p:tav tm="100000">
                                          <p:val>
                                            <p:strVal val="#ppt_x"/>
                                          </p:val>
                                        </p:tav>
                                      </p:tavLst>
                                    </p:anim>
                                    <p:anim calcmode="lin" valueType="num">
                                      <p:cBhvr additive="base">
                                        <p:cTn id="30"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checkerboard(across)">
                                      <p:cBhvr>
                                        <p:cTn id="35" dur="500"/>
                                        <p:tgtEl>
                                          <p:spTgt spid="205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59"/>
                                        </p:tgtEl>
                                        <p:attrNameLst>
                                          <p:attrName>style.visibility</p:attrName>
                                        </p:attrNameLst>
                                      </p:cBhvr>
                                      <p:to>
                                        <p:strVal val="visible"/>
                                      </p:to>
                                    </p:set>
                                    <p:anim calcmode="lin" valueType="num">
                                      <p:cBhvr additive="base">
                                        <p:cTn id="40" dur="500" fill="hold"/>
                                        <p:tgtEl>
                                          <p:spTgt spid="2059"/>
                                        </p:tgtEl>
                                        <p:attrNameLst>
                                          <p:attrName>ppt_x</p:attrName>
                                        </p:attrNameLst>
                                      </p:cBhvr>
                                      <p:tavLst>
                                        <p:tav tm="0">
                                          <p:val>
                                            <p:strVal val="#ppt_x"/>
                                          </p:val>
                                        </p:tav>
                                        <p:tav tm="100000">
                                          <p:val>
                                            <p:strVal val="#ppt_x"/>
                                          </p:val>
                                        </p:tav>
                                      </p:tavLst>
                                    </p:anim>
                                    <p:anim calcmode="lin" valueType="num">
                                      <p:cBhvr additive="base">
                                        <p:cTn id="41"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2060"/>
                                        </p:tgtEl>
                                        <p:attrNameLst>
                                          <p:attrName>style.visibility</p:attrName>
                                        </p:attrNameLst>
                                      </p:cBhvr>
                                      <p:to>
                                        <p:strVal val="visible"/>
                                      </p:to>
                                    </p:set>
                                    <p:animEffect transition="in" filter="slide(fromBottom)">
                                      <p:cBhvr>
                                        <p:cTn id="46" dur="500"/>
                                        <p:tgtEl>
                                          <p:spTgt spid="206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63"/>
                                        </p:tgtEl>
                                        <p:attrNameLst>
                                          <p:attrName>style.visibility</p:attrName>
                                        </p:attrNameLst>
                                      </p:cBhvr>
                                      <p:to>
                                        <p:strVal val="visible"/>
                                      </p:to>
                                    </p:set>
                                    <p:animEffect transition="in" filter="wipe(down)">
                                      <p:cBhvr>
                                        <p:cTn id="51" dur="500"/>
                                        <p:tgtEl>
                                          <p:spTgt spid="206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64"/>
                                        </p:tgtEl>
                                        <p:attrNameLst>
                                          <p:attrName>style.visibility</p:attrName>
                                        </p:attrNameLst>
                                      </p:cBhvr>
                                      <p:to>
                                        <p:strVal val="visible"/>
                                      </p:to>
                                    </p:set>
                                    <p:anim calcmode="lin" valueType="num">
                                      <p:cBhvr additive="base">
                                        <p:cTn id="56" dur="500" fill="hold"/>
                                        <p:tgtEl>
                                          <p:spTgt spid="2064"/>
                                        </p:tgtEl>
                                        <p:attrNameLst>
                                          <p:attrName>ppt_x</p:attrName>
                                        </p:attrNameLst>
                                      </p:cBhvr>
                                      <p:tavLst>
                                        <p:tav tm="0">
                                          <p:val>
                                            <p:strVal val="#ppt_x"/>
                                          </p:val>
                                        </p:tav>
                                        <p:tav tm="100000">
                                          <p:val>
                                            <p:strVal val="#ppt_x"/>
                                          </p:val>
                                        </p:tav>
                                      </p:tavLst>
                                    </p:anim>
                                    <p:anim calcmode="lin" valueType="num">
                                      <p:cBhvr additive="base">
                                        <p:cTn id="57"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2061"/>
                                        </p:tgtEl>
                                        <p:attrNameLst>
                                          <p:attrName>style.visibility</p:attrName>
                                        </p:attrNameLst>
                                      </p:cBhvr>
                                      <p:to>
                                        <p:strVal val="visible"/>
                                      </p:to>
                                    </p:set>
                                    <p:anim to="" calcmode="lin" valueType="num">
                                      <p:cBhvr>
                                        <p:cTn id="62" dur="1" fill="hold"/>
                                        <p:tgtEl>
                                          <p:spTgt spid="2061"/>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2062"/>
                                        </p:tgtEl>
                                        <p:attrNameLst>
                                          <p:attrName>style.visibility</p:attrName>
                                        </p:attrNameLst>
                                      </p:cBhvr>
                                      <p:to>
                                        <p:strVal val="visible"/>
                                      </p:to>
                                    </p:set>
                                    <p:animEffect transition="in" filter="diamond(in)">
                                      <p:cBhvr>
                                        <p:cTn id="67"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p:cNvPicPr>
            <a:picLocks noChangeAspect="1" noChangeArrowheads="1"/>
          </p:cNvPicPr>
          <p:nvPr/>
        </p:nvPicPr>
        <p:blipFill>
          <a:blip r:embed="rId2" cstate="print"/>
          <a:srcRect l="2579" t="861" r="1446" b="14720"/>
          <a:stretch>
            <a:fillRect/>
          </a:stretch>
        </p:blipFill>
        <p:spPr bwMode="auto">
          <a:xfrm>
            <a:off x="0" y="1016732"/>
            <a:ext cx="8892480" cy="4824536"/>
          </a:xfrm>
          <a:prstGeom prst="rect">
            <a:avLst/>
          </a:prstGeom>
          <a:noFill/>
          <a:ln w="9525">
            <a:noFill/>
            <a:miter lim="800000"/>
            <a:headEnd/>
            <a:tailEnd/>
          </a:ln>
        </p:spPr>
      </p:pic>
      <p:sp>
        <p:nvSpPr>
          <p:cNvPr id="2" name="Title 1"/>
          <p:cNvSpPr>
            <a:spLocks noGrp="1"/>
          </p:cNvSpPr>
          <p:nvPr>
            <p:ph type="title"/>
          </p:nvPr>
        </p:nvSpPr>
        <p:spPr>
          <a:xfrm>
            <a:off x="3203848" y="260648"/>
            <a:ext cx="5486400" cy="576064"/>
          </a:xfrm>
        </p:spPr>
        <p:txBody>
          <a:bodyPr/>
          <a:lstStyle/>
          <a:p>
            <a:r>
              <a:rPr lang="en-IN" dirty="0" err="1" smtClean="0">
                <a:solidFill>
                  <a:srgbClr val="0070C0"/>
                </a:solidFill>
              </a:rPr>
              <a:t>etaal</a:t>
            </a:r>
            <a:endParaRPr lang="en-IN" dirty="0">
              <a:solidFill>
                <a:srgbClr val="0070C0"/>
              </a:solidFill>
            </a:endParaRPr>
          </a:p>
        </p:txBody>
      </p:sp>
      <p:sp>
        <p:nvSpPr>
          <p:cNvPr id="6" name="Text Placeholder 5"/>
          <p:cNvSpPr>
            <a:spLocks noGrp="1"/>
          </p:cNvSpPr>
          <p:nvPr>
            <p:ph type="body" sz="half" idx="2"/>
          </p:nvPr>
        </p:nvSpPr>
        <p:spPr>
          <a:xfrm>
            <a:off x="1828800" y="6053138"/>
            <a:ext cx="5486400" cy="804862"/>
          </a:xfrm>
        </p:spPr>
        <p:txBody>
          <a:bodyPr/>
          <a:lstStyle/>
          <a:p>
            <a:r>
              <a:rPr lang="en-IN" sz="2400" dirty="0" smtClean="0">
                <a:solidFill>
                  <a:srgbClr val="0070C0"/>
                </a:solidFill>
              </a:rPr>
              <a:t>Which aspect of the BSC is this trying to address</a:t>
            </a:r>
            <a:endParaRPr lang="en-IN" sz="2400" dirty="0">
              <a:solidFill>
                <a:srgbClr val="0070C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013346"/>
            <a:ext cx="8229600" cy="4525963"/>
          </a:xfrm>
        </p:spPr>
        <p:txBody>
          <a:bodyPr/>
          <a:lstStyle/>
          <a:p>
            <a:r>
              <a:rPr lang="en-GB" sz="2400" dirty="0" smtClean="0"/>
              <a:t>Governance </a:t>
            </a:r>
            <a:r>
              <a:rPr lang="en-GB" sz="2400" dirty="0"/>
              <a:t>roles, activities and </a:t>
            </a:r>
            <a:r>
              <a:rPr lang="en-GB" sz="2400" dirty="0" smtClean="0"/>
              <a:t>relationships</a:t>
            </a:r>
          </a:p>
          <a:p>
            <a:pPr lvl="1"/>
            <a:r>
              <a:rPr lang="en-GB" sz="2400" dirty="0" smtClean="0"/>
              <a:t>Define </a:t>
            </a:r>
            <a:r>
              <a:rPr lang="en-GB" sz="2400" b="1" dirty="0" smtClean="0"/>
              <a:t>Who</a:t>
            </a:r>
            <a:r>
              <a:rPr lang="en-GB" sz="2400" dirty="0" smtClean="0"/>
              <a:t> </a:t>
            </a:r>
            <a:r>
              <a:rPr lang="en-GB" sz="2400" dirty="0"/>
              <a:t>is involved in </a:t>
            </a:r>
            <a:r>
              <a:rPr lang="en-GB" sz="2400" dirty="0" smtClean="0"/>
              <a:t>governance</a:t>
            </a:r>
          </a:p>
          <a:p>
            <a:pPr lvl="1"/>
            <a:r>
              <a:rPr lang="en-GB" sz="2400" b="1" dirty="0" smtClean="0"/>
              <a:t>How</a:t>
            </a:r>
            <a:r>
              <a:rPr lang="en-GB" sz="2400" dirty="0" smtClean="0"/>
              <a:t> </a:t>
            </a:r>
            <a:r>
              <a:rPr lang="en-GB" sz="2400" dirty="0"/>
              <a:t>they are </a:t>
            </a:r>
            <a:r>
              <a:rPr lang="en-GB" sz="2400" dirty="0" smtClean="0"/>
              <a:t>involved</a:t>
            </a:r>
          </a:p>
          <a:p>
            <a:pPr lvl="1"/>
            <a:r>
              <a:rPr lang="en-GB" sz="2400" b="1" dirty="0" smtClean="0"/>
              <a:t>What</a:t>
            </a:r>
            <a:r>
              <a:rPr lang="en-GB" sz="2400" dirty="0" smtClean="0"/>
              <a:t> </a:t>
            </a:r>
            <a:r>
              <a:rPr lang="en-GB" sz="2400" dirty="0"/>
              <a:t>they do and </a:t>
            </a:r>
            <a:endParaRPr lang="en-GB" sz="2400" dirty="0" smtClean="0"/>
          </a:p>
          <a:p>
            <a:pPr lvl="1"/>
            <a:r>
              <a:rPr lang="en-GB" sz="2400" b="1" dirty="0" smtClean="0"/>
              <a:t>How</a:t>
            </a:r>
            <a:r>
              <a:rPr lang="en-GB" sz="2400" dirty="0" smtClean="0"/>
              <a:t> </a:t>
            </a:r>
            <a:r>
              <a:rPr lang="en-GB" sz="2400" dirty="0"/>
              <a:t>they </a:t>
            </a:r>
            <a:r>
              <a:rPr lang="en-GB" sz="2400" dirty="0" smtClean="0"/>
              <a:t>interact</a:t>
            </a:r>
          </a:p>
          <a:p>
            <a:r>
              <a:rPr lang="en-GB" sz="2400" dirty="0" smtClean="0"/>
              <a:t>COBIT 5</a:t>
            </a:r>
            <a:r>
              <a:rPr lang="en-GB" sz="2400" dirty="0"/>
              <a:t> </a:t>
            </a:r>
            <a:r>
              <a:rPr lang="en-GB" sz="2400" dirty="0" smtClean="0"/>
              <a:t>defines the difference </a:t>
            </a:r>
            <a:r>
              <a:rPr lang="en-GB" sz="2400" dirty="0"/>
              <a:t>between governance and management </a:t>
            </a:r>
            <a:r>
              <a:rPr lang="en-GB" sz="2400" dirty="0" smtClean="0"/>
              <a:t>activities in principle 5</a:t>
            </a:r>
            <a:endParaRPr lang="en-US" sz="2400" dirty="0"/>
          </a:p>
        </p:txBody>
      </p:sp>
      <p:sp>
        <p:nvSpPr>
          <p:cNvPr id="4" name="Title 2"/>
          <p:cNvSpPr>
            <a:spLocks noGrp="1"/>
          </p:cNvSpPr>
          <p:nvPr>
            <p:ph type="title"/>
          </p:nvPr>
        </p:nvSpPr>
        <p:spPr>
          <a:xfrm>
            <a:off x="286603" y="76200"/>
            <a:ext cx="8323997" cy="688075"/>
          </a:xfrm>
        </p:spPr>
        <p:txBody>
          <a:bodyPr/>
          <a:lstStyle/>
          <a:p>
            <a:r>
              <a:rPr lang="en-GB" sz="3200" dirty="0" smtClean="0"/>
              <a:t> </a:t>
            </a:r>
            <a:r>
              <a:rPr lang="en-GB" sz="2400" dirty="0" smtClean="0"/>
              <a:t>Principle 2:</a:t>
            </a:r>
            <a:br>
              <a:rPr lang="en-GB" sz="2400" dirty="0" smtClean="0"/>
            </a:br>
            <a:r>
              <a:rPr lang="en-GB" sz="2400" dirty="0" smtClean="0"/>
              <a:t>Covering the Enterprise End–to–End</a:t>
            </a:r>
            <a:endParaRPr lang="en-GB" sz="2400" dirty="0"/>
          </a:p>
        </p:txBody>
      </p:sp>
      <p:sp>
        <p:nvSpPr>
          <p:cNvPr id="6" name="Date Placeholder 3"/>
          <p:cNvSpPr>
            <a:spLocks noGrp="1"/>
          </p:cNvSpPr>
          <p:nvPr>
            <p:ph type="dt" sz="half" idx="4294967295"/>
          </p:nvPr>
        </p:nvSpPr>
        <p:spPr>
          <a:xfrm>
            <a:off x="1763688" y="6482928"/>
            <a:ext cx="3578225" cy="365125"/>
          </a:xfrm>
          <a:prstGeom prst="rect">
            <a:avLst/>
          </a:prstGeom>
        </p:spPr>
        <p:txBody>
          <a:bodyPr/>
          <a:lstStyle>
            <a:lvl1pPr>
              <a:defRPr/>
            </a:lvl1pPr>
          </a:lstStyle>
          <a:p>
            <a:pPr>
              <a:defRPr/>
            </a:pPr>
            <a:r>
              <a:rPr lang="en-US" sz="800" dirty="0" smtClean="0"/>
              <a:t>© 2012 ISACA. All Rights Reserved.</a:t>
            </a:r>
            <a:endParaRPr lang="en-US" sz="800" dirty="0"/>
          </a:p>
        </p:txBody>
      </p:sp>
    </p:spTree>
    <p:extLst>
      <p:ext uri="{BB962C8B-B14F-4D97-AF65-F5344CB8AC3E}">
        <p14:creationId xmlns="" xmlns:p14="http://schemas.microsoft.com/office/powerpoint/2010/main" val="2169398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To BE CONTINUED</a:t>
            </a:r>
            <a:endParaRPr lang="en-IN" dirty="0"/>
          </a:p>
        </p:txBody>
      </p:sp>
      <p:sp>
        <p:nvSpPr>
          <p:cNvPr id="6" name="Text Placeholder 5"/>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pPr>
              <a:defRPr/>
            </a:pPr>
            <a:fld id="{1330B77E-DB58-4E08-8594-1CF103B29CE1}" type="slidenum">
              <a:rPr lang="en-GB" smtClean="0"/>
              <a:pPr>
                <a:defRPr/>
              </a:pPr>
              <a:t>62</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W and 1 H Principle</a:t>
            </a:r>
            <a:endParaRPr lang="en-IN" dirty="0"/>
          </a:p>
        </p:txBody>
      </p:sp>
      <p:sp>
        <p:nvSpPr>
          <p:cNvPr id="3" name="Content Placeholder 2"/>
          <p:cNvSpPr>
            <a:spLocks noGrp="1"/>
          </p:cNvSpPr>
          <p:nvPr>
            <p:ph idx="1"/>
          </p:nvPr>
        </p:nvSpPr>
        <p:spPr/>
        <p:txBody>
          <a:bodyPr/>
          <a:lstStyle/>
          <a:p>
            <a:r>
              <a:rPr lang="en-US" smtClean="0"/>
              <a:t>What</a:t>
            </a:r>
          </a:p>
          <a:p>
            <a:endParaRPr lang="en-US" smtClean="0"/>
          </a:p>
          <a:p>
            <a:r>
              <a:rPr lang="en-US" smtClean="0"/>
              <a:t>Why</a:t>
            </a:r>
          </a:p>
          <a:p>
            <a:endParaRPr lang="en-US" smtClean="0"/>
          </a:p>
          <a:p>
            <a:r>
              <a:rPr lang="en-US" smtClean="0"/>
              <a:t>Where</a:t>
            </a:r>
          </a:p>
          <a:p>
            <a:endParaRPr lang="en-US" smtClean="0"/>
          </a:p>
          <a:p>
            <a:r>
              <a:rPr lang="en-US" smtClean="0"/>
              <a:t>When</a:t>
            </a:r>
          </a:p>
          <a:p>
            <a:endParaRPr lang="en-US" smtClean="0"/>
          </a:p>
          <a:p>
            <a:r>
              <a:rPr lang="en-US" smtClean="0"/>
              <a:t>How</a:t>
            </a:r>
            <a:endParaRPr lang="en-IN" dirty="0"/>
          </a:p>
        </p:txBody>
      </p:sp>
      <p:sp>
        <p:nvSpPr>
          <p:cNvPr id="6" name="Slide Number Placeholder 5"/>
          <p:cNvSpPr>
            <a:spLocks noGrp="1"/>
          </p:cNvSpPr>
          <p:nvPr>
            <p:ph type="sldNum" sz="quarter" idx="12"/>
          </p:nvPr>
        </p:nvSpPr>
        <p:spPr/>
        <p:txBody>
          <a:bodyPr/>
          <a:lstStyle/>
          <a:p>
            <a:fld id="{93529BC6-0D04-436A-80D3-EA5508ADA2DA}" type="slidenum">
              <a:rPr lang="en-GB" smtClean="0"/>
              <a:pPr/>
              <a:t>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ox(i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What is COBIT </a:t>
            </a:r>
            <a:endParaRPr lang="en-US" dirty="0"/>
          </a:p>
        </p:txBody>
      </p:sp>
      <p:sp>
        <p:nvSpPr>
          <p:cNvPr id="7" name="Slide Number Placeholder 6"/>
          <p:cNvSpPr>
            <a:spLocks noGrp="1"/>
          </p:cNvSpPr>
          <p:nvPr>
            <p:ph type="sldNum" sz="quarter" idx="12"/>
          </p:nvPr>
        </p:nvSpPr>
        <p:spPr/>
        <p:txBody>
          <a:bodyPr/>
          <a:lstStyle/>
          <a:p>
            <a:fld id="{28A8C1D9-FF8D-4A76-8296-DC73C07B98CA}" type="slidenum">
              <a:rPr lang="en-GB" smtClean="0"/>
              <a:pPr/>
              <a:t>8</a:t>
            </a:fld>
            <a:endParaRPr lang="en-GB"/>
          </a:p>
        </p:txBody>
      </p:sp>
      <p:sp>
        <p:nvSpPr>
          <p:cNvPr id="6147" name="Rectangle 3"/>
          <p:cNvSpPr>
            <a:spLocks noChangeArrowheads="1"/>
          </p:cNvSpPr>
          <p:nvPr/>
        </p:nvSpPr>
        <p:spPr bwMode="auto">
          <a:xfrm>
            <a:off x="381000" y="1484313"/>
            <a:ext cx="8305800" cy="3414712"/>
          </a:xfrm>
          <a:prstGeom prst="rect">
            <a:avLst/>
          </a:prstGeom>
          <a:noFill/>
          <a:ln w="12700">
            <a:noFill/>
            <a:miter lim="800000"/>
            <a:headEnd/>
            <a:tailEnd/>
          </a:ln>
        </p:spPr>
        <p:txBody>
          <a:bodyPr lIns="90488" tIns="44450" rIns="90488" bIns="44450">
            <a:spAutoFit/>
          </a:bodyPr>
          <a:lstStyle/>
          <a:p>
            <a:pPr eaLnBrk="0" hangingPunct="0">
              <a:buFont typeface="Arial" charset="0"/>
              <a:buChar char="•"/>
            </a:pPr>
            <a:r>
              <a:rPr lang="en-US" sz="3200" dirty="0">
                <a:solidFill>
                  <a:srgbClr val="0070C0"/>
                </a:solidFill>
                <a:latin typeface="Calibri" pitchFamily="34" charset="0"/>
              </a:rPr>
              <a:t>It is an acronym</a:t>
            </a:r>
            <a:r>
              <a:rPr lang="en-US" sz="4000" dirty="0">
                <a:solidFill>
                  <a:srgbClr val="0070C0"/>
                </a:solidFill>
                <a:latin typeface="Calibri" pitchFamily="34" charset="0"/>
              </a:rPr>
              <a:t> </a:t>
            </a:r>
            <a:r>
              <a:rPr lang="en-US" sz="3200" dirty="0">
                <a:solidFill>
                  <a:srgbClr val="0070C0"/>
                </a:solidFill>
                <a:latin typeface="Calibri" pitchFamily="34" charset="0"/>
              </a:rPr>
              <a:t>for</a:t>
            </a:r>
            <a:r>
              <a:rPr lang="en-US" sz="4000" dirty="0">
                <a:solidFill>
                  <a:srgbClr val="0070C0"/>
                </a:solidFill>
                <a:latin typeface="Calibri" pitchFamily="34" charset="0"/>
              </a:rPr>
              <a:t>           </a:t>
            </a:r>
          </a:p>
          <a:p>
            <a:pPr eaLnBrk="0" hangingPunct="0"/>
            <a:r>
              <a:rPr lang="en-US" sz="4000" b="1" u="sng" dirty="0">
                <a:solidFill>
                  <a:srgbClr val="0070C0"/>
                </a:solidFill>
                <a:latin typeface="Calibri" pitchFamily="34" charset="0"/>
              </a:rPr>
              <a:t>C</a:t>
            </a:r>
            <a:r>
              <a:rPr lang="en-US" sz="4000" dirty="0">
                <a:solidFill>
                  <a:srgbClr val="0070C0"/>
                </a:solidFill>
                <a:latin typeface="Calibri" pitchFamily="34" charset="0"/>
              </a:rPr>
              <a:t>ontrol </a:t>
            </a:r>
            <a:r>
              <a:rPr lang="en-US" sz="4000" b="1" u="sng" dirty="0">
                <a:solidFill>
                  <a:srgbClr val="0070C0"/>
                </a:solidFill>
                <a:latin typeface="Calibri" pitchFamily="34" charset="0"/>
              </a:rPr>
              <a:t>Ob</a:t>
            </a:r>
            <a:r>
              <a:rPr lang="en-US" sz="4000" dirty="0">
                <a:solidFill>
                  <a:srgbClr val="0070C0"/>
                </a:solidFill>
                <a:latin typeface="Calibri" pitchFamily="34" charset="0"/>
              </a:rPr>
              <a:t>jectives for </a:t>
            </a:r>
            <a:r>
              <a:rPr lang="en-US" sz="4000" b="1" u="sng" dirty="0">
                <a:solidFill>
                  <a:srgbClr val="0070C0"/>
                </a:solidFill>
                <a:latin typeface="Calibri" pitchFamily="34" charset="0"/>
              </a:rPr>
              <a:t>I</a:t>
            </a:r>
            <a:r>
              <a:rPr lang="en-US" sz="4000" dirty="0">
                <a:solidFill>
                  <a:srgbClr val="0070C0"/>
                </a:solidFill>
                <a:latin typeface="Calibri" pitchFamily="34" charset="0"/>
              </a:rPr>
              <a:t>nformation</a:t>
            </a:r>
          </a:p>
          <a:p>
            <a:pPr eaLnBrk="0" hangingPunct="0"/>
            <a:r>
              <a:rPr lang="en-US" sz="4000" dirty="0">
                <a:solidFill>
                  <a:srgbClr val="0070C0"/>
                </a:solidFill>
                <a:latin typeface="Calibri" pitchFamily="34" charset="0"/>
              </a:rPr>
              <a:t>and Related </a:t>
            </a:r>
            <a:r>
              <a:rPr lang="en-US" sz="4000" b="1" u="sng" dirty="0">
                <a:solidFill>
                  <a:srgbClr val="0070C0"/>
                </a:solidFill>
                <a:latin typeface="Calibri" pitchFamily="34" charset="0"/>
              </a:rPr>
              <a:t>T</a:t>
            </a:r>
            <a:r>
              <a:rPr lang="en-US" sz="4000" dirty="0">
                <a:solidFill>
                  <a:srgbClr val="0070C0"/>
                </a:solidFill>
                <a:latin typeface="Calibri" pitchFamily="34" charset="0"/>
              </a:rPr>
              <a:t>echnology</a:t>
            </a:r>
          </a:p>
          <a:p>
            <a:pPr eaLnBrk="0" hangingPunct="0">
              <a:buFont typeface="Arial" charset="0"/>
              <a:buChar char="•"/>
            </a:pPr>
            <a:r>
              <a:rPr lang="en-US" sz="3200" dirty="0">
                <a:solidFill>
                  <a:srgbClr val="0070C0"/>
                </a:solidFill>
                <a:latin typeface="Calibri" pitchFamily="34" charset="0"/>
              </a:rPr>
              <a:t> It is a Framework by ISACA</a:t>
            </a:r>
          </a:p>
          <a:p>
            <a:pPr eaLnBrk="0" hangingPunct="0">
              <a:buFont typeface="Arial" charset="0"/>
              <a:buChar char="•"/>
            </a:pPr>
            <a:r>
              <a:rPr lang="en-US" sz="3200" dirty="0">
                <a:solidFill>
                  <a:srgbClr val="0070C0"/>
                </a:solidFill>
                <a:latin typeface="Calibri" pitchFamily="34" charset="0"/>
              </a:rPr>
              <a:t>Latest Version 5.0 released on 10</a:t>
            </a:r>
            <a:r>
              <a:rPr lang="en-US" sz="3200" baseline="30000" dirty="0">
                <a:solidFill>
                  <a:srgbClr val="0070C0"/>
                </a:solidFill>
                <a:latin typeface="Calibri" pitchFamily="34" charset="0"/>
              </a:rPr>
              <a:t>th</a:t>
            </a:r>
            <a:r>
              <a:rPr lang="en-US" sz="3200" dirty="0">
                <a:solidFill>
                  <a:srgbClr val="0070C0"/>
                </a:solidFill>
                <a:latin typeface="Calibri" pitchFamily="34" charset="0"/>
              </a:rPr>
              <a:t> April 2012</a:t>
            </a:r>
          </a:p>
          <a:p>
            <a:pPr eaLnBrk="0" hangingPunct="0">
              <a:buFont typeface="Arial" charset="0"/>
              <a:buChar char="•"/>
            </a:pPr>
            <a:endParaRPr lang="en-US" sz="3200" dirty="0">
              <a:solidFill>
                <a:srgbClr val="0070C0"/>
              </a:solidFill>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Framework Vs Standard</a:t>
            </a:r>
            <a:endParaRPr lang="en-IN" dirty="0"/>
          </a:p>
        </p:txBody>
      </p:sp>
      <p:sp>
        <p:nvSpPr>
          <p:cNvPr id="7171" name="Content Placeholder 2"/>
          <p:cNvSpPr>
            <a:spLocks noGrp="1"/>
          </p:cNvSpPr>
          <p:nvPr>
            <p:ph idx="1"/>
          </p:nvPr>
        </p:nvSpPr>
        <p:spPr/>
        <p:txBody>
          <a:bodyPr/>
          <a:lstStyle/>
          <a:p>
            <a:r>
              <a:rPr lang="en-US" smtClean="0"/>
              <a:t>Standards can be certified</a:t>
            </a:r>
          </a:p>
          <a:p>
            <a:r>
              <a:rPr lang="en-US" smtClean="0"/>
              <a:t>Standards for certification has to be implemented in totality </a:t>
            </a:r>
          </a:p>
          <a:p>
            <a:endParaRPr lang="en-US" smtClean="0"/>
          </a:p>
          <a:p>
            <a:r>
              <a:rPr lang="en-US" smtClean="0"/>
              <a:t>Frameworks cannot be certified</a:t>
            </a:r>
          </a:p>
          <a:p>
            <a:r>
              <a:rPr lang="en-US" smtClean="0"/>
              <a:t>Framework can be implemented in parts relevant to the organisation.</a:t>
            </a:r>
            <a:endParaRPr lang="en-IN" smtClean="0"/>
          </a:p>
        </p:txBody>
      </p:sp>
      <p:sp>
        <p:nvSpPr>
          <p:cNvPr id="5" name="Slide Number Placeholder 4"/>
          <p:cNvSpPr>
            <a:spLocks noGrp="1"/>
          </p:cNvSpPr>
          <p:nvPr>
            <p:ph type="sldNum" sz="quarter" idx="12"/>
          </p:nvPr>
        </p:nvSpPr>
        <p:spPr/>
        <p:txBody>
          <a:bodyPr/>
          <a:lstStyle/>
          <a:p>
            <a:fld id="{195D9207-C769-42F2-956F-845591CE8AEB}"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vert="vert27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4752</TotalTime>
  <Words>1798</Words>
  <Application>Microsoft Office PowerPoint</Application>
  <PresentationFormat>On-screen Show (4:3)</PresentationFormat>
  <Paragraphs>265</Paragraphs>
  <Slides>62</Slides>
  <Notes>6</Notes>
  <HiddenSlides>0</HiddenSlides>
  <MMClips>1</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COBIT 5 Webinar -1</vt:lpstr>
      <vt:lpstr>Disclaimer</vt:lpstr>
      <vt:lpstr>Agenda</vt:lpstr>
      <vt:lpstr>                  Prelude</vt:lpstr>
      <vt:lpstr>Blind Man &amp; the elephant</vt:lpstr>
      <vt:lpstr> Business Vs IT Gap</vt:lpstr>
      <vt:lpstr>4 W and 1 H Principle</vt:lpstr>
      <vt:lpstr>What is COBIT </vt:lpstr>
      <vt:lpstr>Framework Vs Standard</vt:lpstr>
      <vt:lpstr>Version</vt:lpstr>
      <vt:lpstr>Integrated Framework</vt:lpstr>
      <vt:lpstr>Definitions</vt:lpstr>
      <vt:lpstr>Inputs?</vt:lpstr>
      <vt:lpstr>Inputs</vt:lpstr>
      <vt:lpstr>Overlaps</vt:lpstr>
      <vt:lpstr>Other Q</vt:lpstr>
      <vt:lpstr>Product Family</vt:lpstr>
      <vt:lpstr>Audience for COBIT</vt:lpstr>
      <vt:lpstr>Framework Contents</vt:lpstr>
      <vt:lpstr>Framework Contents</vt:lpstr>
      <vt:lpstr>5 Principles</vt:lpstr>
      <vt:lpstr>Prin-1</vt:lpstr>
      <vt:lpstr> Principle 1: Meeting Stakeholder Needs</vt:lpstr>
      <vt:lpstr>Stakeholder</vt:lpstr>
      <vt:lpstr>Governance defined</vt:lpstr>
      <vt:lpstr> Principle 1: Meeting Stakeholder Needs</vt:lpstr>
      <vt:lpstr>Benefit Realisation</vt:lpstr>
      <vt:lpstr>Principle-1 contd</vt:lpstr>
      <vt:lpstr>ATM Trends</vt:lpstr>
      <vt:lpstr>ATM Trends</vt:lpstr>
      <vt:lpstr>Risk Optimisation</vt:lpstr>
      <vt:lpstr>Risk</vt:lpstr>
      <vt:lpstr>Risk ?</vt:lpstr>
      <vt:lpstr>Risk </vt:lpstr>
      <vt:lpstr>Case Study from nature</vt:lpstr>
      <vt:lpstr>Solution</vt:lpstr>
      <vt:lpstr>Case Study-2</vt:lpstr>
      <vt:lpstr>Case Study-2 Contd..</vt:lpstr>
      <vt:lpstr>Solution ?</vt:lpstr>
      <vt:lpstr>Common Man Solution</vt:lpstr>
      <vt:lpstr>Risk Management</vt:lpstr>
      <vt:lpstr>Resource Optimization</vt:lpstr>
      <vt:lpstr>Principle-1</vt:lpstr>
      <vt:lpstr>Principle 1 – Cascade Steps</vt:lpstr>
      <vt:lpstr>Principle 1 – Cascade Steps</vt:lpstr>
      <vt:lpstr>Fig-5</vt:lpstr>
      <vt:lpstr>Appendix-D</vt:lpstr>
      <vt:lpstr>Fig-6</vt:lpstr>
      <vt:lpstr>Appendix-B</vt:lpstr>
      <vt:lpstr>Principle 1 – Cascade Steps</vt:lpstr>
      <vt:lpstr>Appendix C</vt:lpstr>
      <vt:lpstr>Prin-2</vt:lpstr>
      <vt:lpstr>Principle-2</vt:lpstr>
      <vt:lpstr>Principle-2 </vt:lpstr>
      <vt:lpstr>Principle-2</vt:lpstr>
      <vt:lpstr>Governance Enablers</vt:lpstr>
      <vt:lpstr>Governance Scope</vt:lpstr>
      <vt:lpstr>Role etc</vt:lpstr>
      <vt:lpstr>India Government End to end</vt:lpstr>
      <vt:lpstr>etaal</vt:lpstr>
      <vt:lpstr> Principle 2: Covering the Enterprise End–to–End</vt:lpstr>
      <vt:lpstr>To BE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COBIT Vs ITIL V 3</dc:title>
  <dc:creator>NMDShenoy</dc:creator>
  <cp:lastModifiedBy>nmdshenoy</cp:lastModifiedBy>
  <cp:revision>158</cp:revision>
  <dcterms:created xsi:type="dcterms:W3CDTF">2010-02-10T15:57:14Z</dcterms:created>
  <dcterms:modified xsi:type="dcterms:W3CDTF">2014-04-24T03:40:49Z</dcterms:modified>
</cp:coreProperties>
</file>