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325" r:id="rId2"/>
    <p:sldId id="637" r:id="rId3"/>
    <p:sldId id="636" r:id="rId4"/>
    <p:sldId id="635" r:id="rId5"/>
    <p:sldId id="633" r:id="rId6"/>
    <p:sldId id="632" r:id="rId7"/>
    <p:sldId id="631" r:id="rId8"/>
    <p:sldId id="630" r:id="rId9"/>
    <p:sldId id="629" r:id="rId10"/>
    <p:sldId id="628" r:id="rId11"/>
    <p:sldId id="627" r:id="rId12"/>
    <p:sldId id="626" r:id="rId13"/>
    <p:sldId id="625" r:id="rId14"/>
    <p:sldId id="624" r:id="rId15"/>
    <p:sldId id="623" r:id="rId16"/>
    <p:sldId id="622" r:id="rId17"/>
    <p:sldId id="621" r:id="rId18"/>
    <p:sldId id="620" r:id="rId19"/>
    <p:sldId id="657" r:id="rId20"/>
    <p:sldId id="656" r:id="rId21"/>
    <p:sldId id="655" r:id="rId22"/>
    <p:sldId id="654" r:id="rId23"/>
    <p:sldId id="653" r:id="rId24"/>
    <p:sldId id="652" r:id="rId25"/>
    <p:sldId id="651" r:id="rId26"/>
    <p:sldId id="650" r:id="rId27"/>
    <p:sldId id="649" r:id="rId28"/>
    <p:sldId id="648" r:id="rId29"/>
    <p:sldId id="647" r:id="rId30"/>
    <p:sldId id="646" r:id="rId31"/>
    <p:sldId id="645" r:id="rId32"/>
    <p:sldId id="644" r:id="rId33"/>
    <p:sldId id="643" r:id="rId34"/>
    <p:sldId id="642" r:id="rId35"/>
    <p:sldId id="681" r:id="rId36"/>
    <p:sldId id="680" r:id="rId37"/>
    <p:sldId id="679" r:id="rId38"/>
    <p:sldId id="678" r:id="rId39"/>
    <p:sldId id="677" r:id="rId40"/>
    <p:sldId id="676" r:id="rId41"/>
    <p:sldId id="675" r:id="rId42"/>
    <p:sldId id="674" r:id="rId43"/>
    <p:sldId id="673" r:id="rId44"/>
    <p:sldId id="672" r:id="rId45"/>
    <p:sldId id="671" r:id="rId46"/>
    <p:sldId id="670" r:id="rId47"/>
    <p:sldId id="669" r:id="rId48"/>
    <p:sldId id="668" r:id="rId49"/>
    <p:sldId id="667" r:id="rId50"/>
    <p:sldId id="666" r:id="rId51"/>
    <p:sldId id="665" r:id="rId52"/>
    <p:sldId id="664" r:id="rId53"/>
    <p:sldId id="663" r:id="rId54"/>
    <p:sldId id="662" r:id="rId55"/>
    <p:sldId id="661" r:id="rId56"/>
    <p:sldId id="660" r:id="rId57"/>
    <p:sldId id="706" r:id="rId58"/>
    <p:sldId id="705" r:id="rId59"/>
    <p:sldId id="704" r:id="rId60"/>
    <p:sldId id="703" r:id="rId61"/>
    <p:sldId id="702" r:id="rId62"/>
    <p:sldId id="701" r:id="rId63"/>
    <p:sldId id="700" r:id="rId64"/>
    <p:sldId id="699" r:id="rId65"/>
    <p:sldId id="698" r:id="rId66"/>
    <p:sldId id="697" r:id="rId67"/>
    <p:sldId id="696" r:id="rId68"/>
    <p:sldId id="695" r:id="rId69"/>
    <p:sldId id="694" r:id="rId70"/>
    <p:sldId id="693" r:id="rId71"/>
    <p:sldId id="692" r:id="rId72"/>
    <p:sldId id="691" r:id="rId73"/>
    <p:sldId id="690" r:id="rId74"/>
    <p:sldId id="689" r:id="rId75"/>
    <p:sldId id="688" r:id="rId76"/>
    <p:sldId id="687" r:id="rId77"/>
    <p:sldId id="686" r:id="rId78"/>
    <p:sldId id="685" r:id="rId79"/>
    <p:sldId id="684" r:id="rId80"/>
    <p:sldId id="4250"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sorterViewPr>
    <p:cViewPr varScale="1">
      <p:scale>
        <a:sx n="100" d="100"/>
        <a:sy n="100" d="100"/>
      </p:scale>
      <p:origin x="0" y="-362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108A41-18D9-477A-A380-76685375C954}"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5A948157-3C57-41DD-93FB-BA05584A4F17}">
      <dgm:prSet phldrT="[Text]" custT="1"/>
      <dgm:spPr>
        <a:xfrm>
          <a:off x="3317" y="0"/>
          <a:ext cx="3191693" cy="1752600"/>
        </a:xfrm>
        <a:prstGeom prst="roundRect">
          <a:avLst>
            <a:gd name="adj" fmla="val 10000"/>
          </a:avLst>
        </a:prstGeom>
        <a:solidFill>
          <a:srgbClr val="FFBC1D">
            <a:tint val="40000"/>
            <a:hueOff val="0"/>
            <a:satOff val="0"/>
            <a:lumOff val="0"/>
            <a:alphaOff val="0"/>
          </a:srgbClr>
        </a:solidFill>
        <a:ln>
          <a:noFill/>
        </a:ln>
        <a:effectLst/>
      </dgm:spPr>
      <dgm:t>
        <a:bodyPr/>
        <a:lstStyle/>
        <a:p>
          <a:r>
            <a:rPr lang="en-US" sz="1800" b="1" u="sng">
              <a:solidFill>
                <a:srgbClr val="263147">
                  <a:hueOff val="0"/>
                  <a:satOff val="0"/>
                  <a:lumOff val="0"/>
                  <a:alphaOff val="0"/>
                </a:srgbClr>
              </a:solidFill>
              <a:latin typeface="Arial"/>
              <a:ea typeface="+mn-ea"/>
              <a:cs typeface="+mn-cs"/>
            </a:rPr>
            <a:t>Customer master</a:t>
          </a:r>
          <a:endParaRPr lang="en-US" sz="1800">
            <a:solidFill>
              <a:srgbClr val="263147">
                <a:hueOff val="0"/>
                <a:satOff val="0"/>
                <a:lumOff val="0"/>
                <a:alphaOff val="0"/>
              </a:srgbClr>
            </a:solidFill>
            <a:latin typeface="Arial"/>
            <a:ea typeface="+mn-ea"/>
            <a:cs typeface="+mn-cs"/>
          </a:endParaRPr>
        </a:p>
      </dgm:t>
    </dgm:pt>
    <dgm:pt modelId="{C8887481-B051-45AA-A3BA-471BF6C5D021}" type="parTrans" cxnId="{4C45F78A-1809-4C56-840D-206A5AF62385}">
      <dgm:prSet/>
      <dgm:spPr/>
      <dgm:t>
        <a:bodyPr/>
        <a:lstStyle/>
        <a:p>
          <a:endParaRPr lang="en-US"/>
        </a:p>
      </dgm:t>
    </dgm:pt>
    <dgm:pt modelId="{DD6FE227-A455-4D75-AC2E-A54E66A74AD4}" type="sibTrans" cxnId="{4C45F78A-1809-4C56-840D-206A5AF62385}">
      <dgm:prSet/>
      <dgm:spPr/>
      <dgm:t>
        <a:bodyPr/>
        <a:lstStyle/>
        <a:p>
          <a:endParaRPr lang="en-US"/>
        </a:p>
      </dgm:t>
    </dgm:pt>
    <dgm:pt modelId="{A8AFC350-8CF8-44FB-BA2D-CF4922D4D3A5}">
      <dgm:prSet phldrT="[Text]" custT="1"/>
      <dgm:spPr>
        <a:xfrm>
          <a:off x="322487" y="526293"/>
          <a:ext cx="2553354" cy="528432"/>
        </a:xfrm>
        <a:prstGeom prst="roundRect">
          <a:avLst>
            <a:gd name="adj" fmla="val 10000"/>
          </a:avLst>
        </a:prstGeom>
        <a:solidFill>
          <a:srgbClr val="909090"/>
        </a:solidFill>
        <a:ln w="25400" cap="flat" cmpd="sng" algn="ctr">
          <a:solidFill>
            <a:sysClr val="window" lastClr="FFFFFF">
              <a:hueOff val="0"/>
              <a:satOff val="0"/>
              <a:lumOff val="0"/>
              <a:alphaOff val="0"/>
            </a:sysClr>
          </a:solidFill>
          <a:prstDash val="solid"/>
        </a:ln>
        <a:effectLst/>
      </dgm:spPr>
      <dgm:t>
        <a:bodyPr/>
        <a:lstStyle/>
        <a:p>
          <a:endParaRPr lang="en-US" sz="1600">
            <a:solidFill>
              <a:sysClr val="window" lastClr="FFFFFF"/>
            </a:solidFill>
            <a:latin typeface="Arial"/>
            <a:ea typeface="+mn-ea"/>
            <a:cs typeface="+mn-cs"/>
          </a:endParaRPr>
        </a:p>
        <a:p>
          <a:r>
            <a:rPr lang="en-US" sz="1600">
              <a:solidFill>
                <a:sysClr val="window" lastClr="FFFFFF"/>
              </a:solidFill>
              <a:latin typeface="Arial"/>
              <a:ea typeface="+mn-ea"/>
              <a:cs typeface="+mn-cs"/>
            </a:rPr>
            <a:t>Company code segment</a:t>
          </a:r>
        </a:p>
        <a:p>
          <a:endParaRPr lang="en-US" sz="1600">
            <a:solidFill>
              <a:sysClr val="window" lastClr="FFFFFF"/>
            </a:solidFill>
            <a:latin typeface="Arial"/>
            <a:ea typeface="+mn-ea"/>
            <a:cs typeface="+mn-cs"/>
          </a:endParaRPr>
        </a:p>
      </dgm:t>
    </dgm:pt>
    <dgm:pt modelId="{6C86287B-E3CD-49F2-8D71-39EB56966C94}" type="parTrans" cxnId="{95936CAE-D915-4AA2-87A6-715E4AC3FEC4}">
      <dgm:prSet/>
      <dgm:spPr/>
      <dgm:t>
        <a:bodyPr/>
        <a:lstStyle/>
        <a:p>
          <a:endParaRPr lang="en-US"/>
        </a:p>
      </dgm:t>
    </dgm:pt>
    <dgm:pt modelId="{424193EB-96D4-435E-AE80-D924B882A56C}" type="sibTrans" cxnId="{95936CAE-D915-4AA2-87A6-715E4AC3FEC4}">
      <dgm:prSet/>
      <dgm:spPr/>
      <dgm:t>
        <a:bodyPr/>
        <a:lstStyle/>
        <a:p>
          <a:endParaRPr lang="en-US"/>
        </a:p>
      </dgm:t>
    </dgm:pt>
    <dgm:pt modelId="{6D7B5DC0-56DF-4AA3-95E9-DE48B9B2D9F1}">
      <dgm:prSet phldrT="[Text]"/>
      <dgm:spPr>
        <a:xfrm>
          <a:off x="322487" y="1136023"/>
          <a:ext cx="2553354" cy="528432"/>
        </a:xfrm>
        <a:prstGeom prst="roundRect">
          <a:avLst>
            <a:gd name="adj" fmla="val 10000"/>
          </a:avLst>
        </a:prstGeom>
        <a:solidFill>
          <a:srgbClr val="909090"/>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Arial"/>
              <a:ea typeface="+mn-ea"/>
              <a:cs typeface="+mn-cs"/>
            </a:rPr>
            <a:t>Sales area segment</a:t>
          </a:r>
        </a:p>
      </dgm:t>
    </dgm:pt>
    <dgm:pt modelId="{F8D85FD1-FB7E-4E7E-A848-E8CE9561C9FF}" type="parTrans" cxnId="{2F8CEA0E-B07B-410A-B734-5E7C0A4AA6C4}">
      <dgm:prSet/>
      <dgm:spPr/>
      <dgm:t>
        <a:bodyPr/>
        <a:lstStyle/>
        <a:p>
          <a:endParaRPr lang="en-US"/>
        </a:p>
      </dgm:t>
    </dgm:pt>
    <dgm:pt modelId="{172530BD-644B-442D-8B2B-49B8EFC32769}" type="sibTrans" cxnId="{2F8CEA0E-B07B-410A-B734-5E7C0A4AA6C4}">
      <dgm:prSet/>
      <dgm:spPr/>
      <dgm:t>
        <a:bodyPr/>
        <a:lstStyle/>
        <a:p>
          <a:endParaRPr lang="en-US"/>
        </a:p>
      </dgm:t>
    </dgm:pt>
    <dgm:pt modelId="{35B89D47-382D-4DF4-A2A2-C8FDD49B55BB}">
      <dgm:prSet phldrT="[Text]" custT="1"/>
      <dgm:spPr>
        <a:xfrm>
          <a:off x="3434388" y="0"/>
          <a:ext cx="3191693" cy="1752600"/>
        </a:xfrm>
        <a:prstGeom prst="roundRect">
          <a:avLst>
            <a:gd name="adj" fmla="val 10000"/>
          </a:avLst>
        </a:prstGeom>
        <a:solidFill>
          <a:srgbClr val="FFBC1D">
            <a:tint val="40000"/>
            <a:hueOff val="0"/>
            <a:satOff val="0"/>
            <a:lumOff val="0"/>
            <a:alphaOff val="0"/>
          </a:srgbClr>
        </a:solidFill>
        <a:ln>
          <a:noFill/>
        </a:ln>
        <a:effectLst/>
      </dgm:spPr>
      <dgm:t>
        <a:bodyPr/>
        <a:lstStyle/>
        <a:p>
          <a:r>
            <a:rPr lang="en-US" sz="1800" b="1" u="sng">
              <a:solidFill>
                <a:srgbClr val="263147">
                  <a:hueOff val="0"/>
                  <a:satOff val="0"/>
                  <a:lumOff val="0"/>
                  <a:alphaOff val="0"/>
                </a:srgbClr>
              </a:solidFill>
              <a:latin typeface="Arial"/>
              <a:ea typeface="+mn-ea"/>
              <a:cs typeface="+mn-cs"/>
            </a:rPr>
            <a:t>Vendor master</a:t>
          </a:r>
          <a:endParaRPr lang="en-US" sz="1800">
            <a:solidFill>
              <a:srgbClr val="263147">
                <a:hueOff val="0"/>
                <a:satOff val="0"/>
                <a:lumOff val="0"/>
                <a:alphaOff val="0"/>
              </a:srgbClr>
            </a:solidFill>
            <a:latin typeface="Arial"/>
            <a:ea typeface="+mn-ea"/>
            <a:cs typeface="+mn-cs"/>
          </a:endParaRPr>
        </a:p>
      </dgm:t>
    </dgm:pt>
    <dgm:pt modelId="{295F60C0-22F9-4FB5-80E8-10CDC3C25340}" type="parTrans" cxnId="{276C2830-49ED-4C09-8230-1BEE7D3F84D1}">
      <dgm:prSet/>
      <dgm:spPr/>
      <dgm:t>
        <a:bodyPr/>
        <a:lstStyle/>
        <a:p>
          <a:endParaRPr lang="en-US"/>
        </a:p>
      </dgm:t>
    </dgm:pt>
    <dgm:pt modelId="{0DDF98BB-739A-4E9D-822D-53F21CBE33BE}" type="sibTrans" cxnId="{276C2830-49ED-4C09-8230-1BEE7D3F84D1}">
      <dgm:prSet/>
      <dgm:spPr/>
      <dgm:t>
        <a:bodyPr/>
        <a:lstStyle/>
        <a:p>
          <a:endParaRPr lang="en-US"/>
        </a:p>
      </dgm:t>
    </dgm:pt>
    <dgm:pt modelId="{DC5643B1-7D66-422E-B4E8-ABCB6F687C82}">
      <dgm:prSet phldrT="[Text]"/>
      <dgm:spPr>
        <a:xfrm>
          <a:off x="3753557" y="526293"/>
          <a:ext cx="2553354" cy="528432"/>
        </a:xfrm>
        <a:prstGeom prst="roundRect">
          <a:avLst>
            <a:gd name="adj" fmla="val 10000"/>
          </a:avLst>
        </a:prstGeom>
        <a:solidFill>
          <a:srgbClr val="909090"/>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Arial"/>
              <a:ea typeface="+mn-ea"/>
              <a:cs typeface="+mn-cs"/>
            </a:rPr>
            <a:t>Company code segment</a:t>
          </a:r>
        </a:p>
      </dgm:t>
    </dgm:pt>
    <dgm:pt modelId="{413FB746-5B16-4C25-AD6B-78FB95487195}" type="parTrans" cxnId="{82818EDB-4974-4BB6-A97C-B331ED2142CB}">
      <dgm:prSet/>
      <dgm:spPr/>
      <dgm:t>
        <a:bodyPr/>
        <a:lstStyle/>
        <a:p>
          <a:endParaRPr lang="en-US"/>
        </a:p>
      </dgm:t>
    </dgm:pt>
    <dgm:pt modelId="{8F358157-2E41-4CFB-86D9-0324572336F1}" type="sibTrans" cxnId="{82818EDB-4974-4BB6-A97C-B331ED2142CB}">
      <dgm:prSet/>
      <dgm:spPr/>
      <dgm:t>
        <a:bodyPr/>
        <a:lstStyle/>
        <a:p>
          <a:endParaRPr lang="en-US"/>
        </a:p>
      </dgm:t>
    </dgm:pt>
    <dgm:pt modelId="{C0D55E6D-7F49-4DCE-8F98-5D847AEB8B8D}">
      <dgm:prSet phldrT="[Text]"/>
      <dgm:spPr>
        <a:xfrm>
          <a:off x="3753557" y="1136023"/>
          <a:ext cx="2553354" cy="528432"/>
        </a:xfrm>
        <a:prstGeom prst="roundRect">
          <a:avLst>
            <a:gd name="adj" fmla="val 10000"/>
          </a:avLst>
        </a:prstGeom>
        <a:solidFill>
          <a:srgbClr val="909090"/>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Arial"/>
              <a:ea typeface="+mn-ea"/>
              <a:cs typeface="+mn-cs"/>
            </a:rPr>
            <a:t>Purchasing organization segment</a:t>
          </a:r>
        </a:p>
      </dgm:t>
    </dgm:pt>
    <dgm:pt modelId="{13124A64-C4A1-49C6-9F90-D31ADAEB0B93}" type="parTrans" cxnId="{59B80959-68FF-4B29-BE2D-3331EE336F69}">
      <dgm:prSet/>
      <dgm:spPr/>
      <dgm:t>
        <a:bodyPr/>
        <a:lstStyle/>
        <a:p>
          <a:endParaRPr lang="en-US"/>
        </a:p>
      </dgm:t>
    </dgm:pt>
    <dgm:pt modelId="{695AB236-84FD-4244-8FF4-78F56B3C421C}" type="sibTrans" cxnId="{59B80959-68FF-4B29-BE2D-3331EE336F69}">
      <dgm:prSet/>
      <dgm:spPr/>
      <dgm:t>
        <a:bodyPr/>
        <a:lstStyle/>
        <a:p>
          <a:endParaRPr lang="en-US"/>
        </a:p>
      </dgm:t>
    </dgm:pt>
    <dgm:pt modelId="{1A61723B-00C5-4D3A-AB4B-67A28784810E}" type="pres">
      <dgm:prSet presAssocID="{D2108A41-18D9-477A-A380-76685375C954}" presName="theList" presStyleCnt="0">
        <dgm:presLayoutVars>
          <dgm:dir/>
          <dgm:animLvl val="lvl"/>
          <dgm:resizeHandles val="exact"/>
        </dgm:presLayoutVars>
      </dgm:prSet>
      <dgm:spPr/>
    </dgm:pt>
    <dgm:pt modelId="{14B368B8-5CEE-44B0-B35C-9E6482AE14A7}" type="pres">
      <dgm:prSet presAssocID="{5A948157-3C57-41DD-93FB-BA05584A4F17}" presName="compNode" presStyleCnt="0"/>
      <dgm:spPr/>
    </dgm:pt>
    <dgm:pt modelId="{40ECF43F-DFA3-423B-8975-34FDE2ABB9BC}" type="pres">
      <dgm:prSet presAssocID="{5A948157-3C57-41DD-93FB-BA05584A4F17}" presName="aNode" presStyleLbl="bgShp" presStyleIdx="0" presStyleCnt="2"/>
      <dgm:spPr/>
    </dgm:pt>
    <dgm:pt modelId="{7CE942AA-E9E6-4308-B15E-AE2A9E515D69}" type="pres">
      <dgm:prSet presAssocID="{5A948157-3C57-41DD-93FB-BA05584A4F17}" presName="textNode" presStyleLbl="bgShp" presStyleIdx="0" presStyleCnt="2"/>
      <dgm:spPr/>
    </dgm:pt>
    <dgm:pt modelId="{7FF563F9-43CA-40C0-8B87-C79356378CBD}" type="pres">
      <dgm:prSet presAssocID="{5A948157-3C57-41DD-93FB-BA05584A4F17}" presName="compChildNode" presStyleCnt="0"/>
      <dgm:spPr/>
    </dgm:pt>
    <dgm:pt modelId="{7FD7EE2B-BD35-4B4F-8CC1-BC632058B8DF}" type="pres">
      <dgm:prSet presAssocID="{5A948157-3C57-41DD-93FB-BA05584A4F17}" presName="theInnerList" presStyleCnt="0"/>
      <dgm:spPr/>
    </dgm:pt>
    <dgm:pt modelId="{099170D4-30F9-412E-92C6-C31A6BF4B878}" type="pres">
      <dgm:prSet presAssocID="{A8AFC350-8CF8-44FB-BA2D-CF4922D4D3A5}" presName="childNode" presStyleLbl="node1" presStyleIdx="0" presStyleCnt="4">
        <dgm:presLayoutVars>
          <dgm:bulletEnabled val="1"/>
        </dgm:presLayoutVars>
      </dgm:prSet>
      <dgm:spPr/>
    </dgm:pt>
    <dgm:pt modelId="{1A63502A-C8C3-4FC3-90D5-28E2710CF010}" type="pres">
      <dgm:prSet presAssocID="{A8AFC350-8CF8-44FB-BA2D-CF4922D4D3A5}" presName="aSpace2" presStyleCnt="0"/>
      <dgm:spPr/>
    </dgm:pt>
    <dgm:pt modelId="{E7F6F7A8-6C63-4AF2-B182-5AE0AAD495AD}" type="pres">
      <dgm:prSet presAssocID="{6D7B5DC0-56DF-4AA3-95E9-DE48B9B2D9F1}" presName="childNode" presStyleLbl="node1" presStyleIdx="1" presStyleCnt="4">
        <dgm:presLayoutVars>
          <dgm:bulletEnabled val="1"/>
        </dgm:presLayoutVars>
      </dgm:prSet>
      <dgm:spPr/>
    </dgm:pt>
    <dgm:pt modelId="{DF6BE2CC-B2D8-4015-83C0-31BAAA24338F}" type="pres">
      <dgm:prSet presAssocID="{5A948157-3C57-41DD-93FB-BA05584A4F17}" presName="aSpace" presStyleCnt="0"/>
      <dgm:spPr/>
    </dgm:pt>
    <dgm:pt modelId="{A585C13C-4FA4-4EB9-8FB9-FF62AD1C4DAC}" type="pres">
      <dgm:prSet presAssocID="{35B89D47-382D-4DF4-A2A2-C8FDD49B55BB}" presName="compNode" presStyleCnt="0"/>
      <dgm:spPr/>
    </dgm:pt>
    <dgm:pt modelId="{0F135966-9DF2-4544-A978-D995CF545F2E}" type="pres">
      <dgm:prSet presAssocID="{35B89D47-382D-4DF4-A2A2-C8FDD49B55BB}" presName="aNode" presStyleLbl="bgShp" presStyleIdx="1" presStyleCnt="2"/>
      <dgm:spPr/>
    </dgm:pt>
    <dgm:pt modelId="{C25B0AA1-E4A4-40F7-B3C7-5929DB94E13F}" type="pres">
      <dgm:prSet presAssocID="{35B89D47-382D-4DF4-A2A2-C8FDD49B55BB}" presName="textNode" presStyleLbl="bgShp" presStyleIdx="1" presStyleCnt="2"/>
      <dgm:spPr/>
    </dgm:pt>
    <dgm:pt modelId="{FD9CA0BD-3AAE-4548-A506-DDDF7F158C19}" type="pres">
      <dgm:prSet presAssocID="{35B89D47-382D-4DF4-A2A2-C8FDD49B55BB}" presName="compChildNode" presStyleCnt="0"/>
      <dgm:spPr/>
    </dgm:pt>
    <dgm:pt modelId="{8A323F1B-CC9B-43C3-BDAE-638AB5379347}" type="pres">
      <dgm:prSet presAssocID="{35B89D47-382D-4DF4-A2A2-C8FDD49B55BB}" presName="theInnerList" presStyleCnt="0"/>
      <dgm:spPr/>
    </dgm:pt>
    <dgm:pt modelId="{BA765A0B-62AF-4651-9B87-C3D783E000FC}" type="pres">
      <dgm:prSet presAssocID="{DC5643B1-7D66-422E-B4E8-ABCB6F687C82}" presName="childNode" presStyleLbl="node1" presStyleIdx="2" presStyleCnt="4">
        <dgm:presLayoutVars>
          <dgm:bulletEnabled val="1"/>
        </dgm:presLayoutVars>
      </dgm:prSet>
      <dgm:spPr/>
    </dgm:pt>
    <dgm:pt modelId="{CC64FF7E-B39F-489D-906F-A9B3370D9B30}" type="pres">
      <dgm:prSet presAssocID="{DC5643B1-7D66-422E-B4E8-ABCB6F687C82}" presName="aSpace2" presStyleCnt="0"/>
      <dgm:spPr/>
    </dgm:pt>
    <dgm:pt modelId="{69E3C9A2-E31E-4639-BC8E-8B275234387B}" type="pres">
      <dgm:prSet presAssocID="{C0D55E6D-7F49-4DCE-8F98-5D847AEB8B8D}" presName="childNode" presStyleLbl="node1" presStyleIdx="3" presStyleCnt="4">
        <dgm:presLayoutVars>
          <dgm:bulletEnabled val="1"/>
        </dgm:presLayoutVars>
      </dgm:prSet>
      <dgm:spPr/>
    </dgm:pt>
  </dgm:ptLst>
  <dgm:cxnLst>
    <dgm:cxn modelId="{2F8CEA0E-B07B-410A-B734-5E7C0A4AA6C4}" srcId="{5A948157-3C57-41DD-93FB-BA05584A4F17}" destId="{6D7B5DC0-56DF-4AA3-95E9-DE48B9B2D9F1}" srcOrd="1" destOrd="0" parTransId="{F8D85FD1-FB7E-4E7E-A848-E8CE9561C9FF}" sibTransId="{172530BD-644B-442D-8B2B-49B8EFC32769}"/>
    <dgm:cxn modelId="{276C2830-49ED-4C09-8230-1BEE7D3F84D1}" srcId="{D2108A41-18D9-477A-A380-76685375C954}" destId="{35B89D47-382D-4DF4-A2A2-C8FDD49B55BB}" srcOrd="1" destOrd="0" parTransId="{295F60C0-22F9-4FB5-80E8-10CDC3C25340}" sibTransId="{0DDF98BB-739A-4E9D-822D-53F21CBE33BE}"/>
    <dgm:cxn modelId="{CABAB347-A20E-41BE-95B2-EB8259C80528}" type="presOf" srcId="{35B89D47-382D-4DF4-A2A2-C8FDD49B55BB}" destId="{C25B0AA1-E4A4-40F7-B3C7-5929DB94E13F}" srcOrd="1" destOrd="0" presId="urn:microsoft.com/office/officeart/2005/8/layout/lProcess2"/>
    <dgm:cxn modelId="{33BE824A-6101-4610-8E40-D05619122E10}" type="presOf" srcId="{C0D55E6D-7F49-4DCE-8F98-5D847AEB8B8D}" destId="{69E3C9A2-E31E-4639-BC8E-8B275234387B}" srcOrd="0" destOrd="0" presId="urn:microsoft.com/office/officeart/2005/8/layout/lProcess2"/>
    <dgm:cxn modelId="{CE71434E-8A30-4351-B66D-583130E00066}" type="presOf" srcId="{35B89D47-382D-4DF4-A2A2-C8FDD49B55BB}" destId="{0F135966-9DF2-4544-A978-D995CF545F2E}" srcOrd="0" destOrd="0" presId="urn:microsoft.com/office/officeart/2005/8/layout/lProcess2"/>
    <dgm:cxn modelId="{0FD99850-AB54-40A9-87A6-46DD69DFFEE3}" type="presOf" srcId="{6D7B5DC0-56DF-4AA3-95E9-DE48B9B2D9F1}" destId="{E7F6F7A8-6C63-4AF2-B182-5AE0AAD495AD}" srcOrd="0" destOrd="0" presId="urn:microsoft.com/office/officeart/2005/8/layout/lProcess2"/>
    <dgm:cxn modelId="{59B80959-68FF-4B29-BE2D-3331EE336F69}" srcId="{35B89D47-382D-4DF4-A2A2-C8FDD49B55BB}" destId="{C0D55E6D-7F49-4DCE-8F98-5D847AEB8B8D}" srcOrd="1" destOrd="0" parTransId="{13124A64-C4A1-49C6-9F90-D31ADAEB0B93}" sibTransId="{695AB236-84FD-4244-8FF4-78F56B3C421C}"/>
    <dgm:cxn modelId="{4C45F78A-1809-4C56-840D-206A5AF62385}" srcId="{D2108A41-18D9-477A-A380-76685375C954}" destId="{5A948157-3C57-41DD-93FB-BA05584A4F17}" srcOrd="0" destOrd="0" parTransId="{C8887481-B051-45AA-A3BA-471BF6C5D021}" sibTransId="{DD6FE227-A455-4D75-AC2E-A54E66A74AD4}"/>
    <dgm:cxn modelId="{B9C4578F-BAE3-4542-907F-F323D6CEBB0F}" type="presOf" srcId="{D2108A41-18D9-477A-A380-76685375C954}" destId="{1A61723B-00C5-4D3A-AB4B-67A28784810E}" srcOrd="0" destOrd="0" presId="urn:microsoft.com/office/officeart/2005/8/layout/lProcess2"/>
    <dgm:cxn modelId="{587576A5-7DD1-4C2E-9B8B-4A0F15FB3795}" type="presOf" srcId="{5A948157-3C57-41DD-93FB-BA05584A4F17}" destId="{40ECF43F-DFA3-423B-8975-34FDE2ABB9BC}" srcOrd="0" destOrd="0" presId="urn:microsoft.com/office/officeart/2005/8/layout/lProcess2"/>
    <dgm:cxn modelId="{95936CAE-D915-4AA2-87A6-715E4AC3FEC4}" srcId="{5A948157-3C57-41DD-93FB-BA05584A4F17}" destId="{A8AFC350-8CF8-44FB-BA2D-CF4922D4D3A5}" srcOrd="0" destOrd="0" parTransId="{6C86287B-E3CD-49F2-8D71-39EB56966C94}" sibTransId="{424193EB-96D4-435E-AE80-D924B882A56C}"/>
    <dgm:cxn modelId="{1F2EEBB5-6AD8-4BF5-ABD7-50B044BAC055}" type="presOf" srcId="{DC5643B1-7D66-422E-B4E8-ABCB6F687C82}" destId="{BA765A0B-62AF-4651-9B87-C3D783E000FC}" srcOrd="0" destOrd="0" presId="urn:microsoft.com/office/officeart/2005/8/layout/lProcess2"/>
    <dgm:cxn modelId="{D99950D4-C84C-4556-A1AD-6B036400A69F}" type="presOf" srcId="{5A948157-3C57-41DD-93FB-BA05584A4F17}" destId="{7CE942AA-E9E6-4308-B15E-AE2A9E515D69}" srcOrd="1" destOrd="0" presId="urn:microsoft.com/office/officeart/2005/8/layout/lProcess2"/>
    <dgm:cxn modelId="{82818EDB-4974-4BB6-A97C-B331ED2142CB}" srcId="{35B89D47-382D-4DF4-A2A2-C8FDD49B55BB}" destId="{DC5643B1-7D66-422E-B4E8-ABCB6F687C82}" srcOrd="0" destOrd="0" parTransId="{413FB746-5B16-4C25-AD6B-78FB95487195}" sibTransId="{8F358157-2E41-4CFB-86D9-0324572336F1}"/>
    <dgm:cxn modelId="{0A963BEC-186E-4A29-80D8-861D75F8CD44}" type="presOf" srcId="{A8AFC350-8CF8-44FB-BA2D-CF4922D4D3A5}" destId="{099170D4-30F9-412E-92C6-C31A6BF4B878}" srcOrd="0" destOrd="0" presId="urn:microsoft.com/office/officeart/2005/8/layout/lProcess2"/>
    <dgm:cxn modelId="{B9C97AE9-83FE-4649-9059-B0AFB546067F}" type="presParOf" srcId="{1A61723B-00C5-4D3A-AB4B-67A28784810E}" destId="{14B368B8-5CEE-44B0-B35C-9E6482AE14A7}" srcOrd="0" destOrd="0" presId="urn:microsoft.com/office/officeart/2005/8/layout/lProcess2"/>
    <dgm:cxn modelId="{E26C5BB2-6CE0-42A9-AFCE-F32C882FC143}" type="presParOf" srcId="{14B368B8-5CEE-44B0-B35C-9E6482AE14A7}" destId="{40ECF43F-DFA3-423B-8975-34FDE2ABB9BC}" srcOrd="0" destOrd="0" presId="urn:microsoft.com/office/officeart/2005/8/layout/lProcess2"/>
    <dgm:cxn modelId="{4596A9E3-E5E0-4747-AEDA-4CF1EE719BAF}" type="presParOf" srcId="{14B368B8-5CEE-44B0-B35C-9E6482AE14A7}" destId="{7CE942AA-E9E6-4308-B15E-AE2A9E515D69}" srcOrd="1" destOrd="0" presId="urn:microsoft.com/office/officeart/2005/8/layout/lProcess2"/>
    <dgm:cxn modelId="{0E7A5B26-E35D-4815-BF3A-3498786609E2}" type="presParOf" srcId="{14B368B8-5CEE-44B0-B35C-9E6482AE14A7}" destId="{7FF563F9-43CA-40C0-8B87-C79356378CBD}" srcOrd="2" destOrd="0" presId="urn:microsoft.com/office/officeart/2005/8/layout/lProcess2"/>
    <dgm:cxn modelId="{0693B215-CD77-4CD0-96A9-C594ED114C52}" type="presParOf" srcId="{7FF563F9-43CA-40C0-8B87-C79356378CBD}" destId="{7FD7EE2B-BD35-4B4F-8CC1-BC632058B8DF}" srcOrd="0" destOrd="0" presId="urn:microsoft.com/office/officeart/2005/8/layout/lProcess2"/>
    <dgm:cxn modelId="{0D8541B8-BEE7-442D-A552-A9BD297F9997}" type="presParOf" srcId="{7FD7EE2B-BD35-4B4F-8CC1-BC632058B8DF}" destId="{099170D4-30F9-412E-92C6-C31A6BF4B878}" srcOrd="0" destOrd="0" presId="urn:microsoft.com/office/officeart/2005/8/layout/lProcess2"/>
    <dgm:cxn modelId="{53B87619-8C6D-4CD4-ADCC-7F1002762638}" type="presParOf" srcId="{7FD7EE2B-BD35-4B4F-8CC1-BC632058B8DF}" destId="{1A63502A-C8C3-4FC3-90D5-28E2710CF010}" srcOrd="1" destOrd="0" presId="urn:microsoft.com/office/officeart/2005/8/layout/lProcess2"/>
    <dgm:cxn modelId="{8807ACBB-2639-4636-8890-14085DFF1917}" type="presParOf" srcId="{7FD7EE2B-BD35-4B4F-8CC1-BC632058B8DF}" destId="{E7F6F7A8-6C63-4AF2-B182-5AE0AAD495AD}" srcOrd="2" destOrd="0" presId="urn:microsoft.com/office/officeart/2005/8/layout/lProcess2"/>
    <dgm:cxn modelId="{A09F5B34-1551-4D7E-96EE-08AC773EF4C4}" type="presParOf" srcId="{1A61723B-00C5-4D3A-AB4B-67A28784810E}" destId="{DF6BE2CC-B2D8-4015-83C0-31BAAA24338F}" srcOrd="1" destOrd="0" presId="urn:microsoft.com/office/officeart/2005/8/layout/lProcess2"/>
    <dgm:cxn modelId="{CBAFB699-D6BC-48E8-BCE8-3EECBA218C2C}" type="presParOf" srcId="{1A61723B-00C5-4D3A-AB4B-67A28784810E}" destId="{A585C13C-4FA4-4EB9-8FB9-FF62AD1C4DAC}" srcOrd="2" destOrd="0" presId="urn:microsoft.com/office/officeart/2005/8/layout/lProcess2"/>
    <dgm:cxn modelId="{90AE6587-97C1-4845-BEB4-5265BD22EBCB}" type="presParOf" srcId="{A585C13C-4FA4-4EB9-8FB9-FF62AD1C4DAC}" destId="{0F135966-9DF2-4544-A978-D995CF545F2E}" srcOrd="0" destOrd="0" presId="urn:microsoft.com/office/officeart/2005/8/layout/lProcess2"/>
    <dgm:cxn modelId="{46E1D265-AA1A-4F1A-84AE-465CAD8922F3}" type="presParOf" srcId="{A585C13C-4FA4-4EB9-8FB9-FF62AD1C4DAC}" destId="{C25B0AA1-E4A4-40F7-B3C7-5929DB94E13F}" srcOrd="1" destOrd="0" presId="urn:microsoft.com/office/officeart/2005/8/layout/lProcess2"/>
    <dgm:cxn modelId="{FA913705-650A-453C-AB84-CE2A66B85970}" type="presParOf" srcId="{A585C13C-4FA4-4EB9-8FB9-FF62AD1C4DAC}" destId="{FD9CA0BD-3AAE-4548-A506-DDDF7F158C19}" srcOrd="2" destOrd="0" presId="urn:microsoft.com/office/officeart/2005/8/layout/lProcess2"/>
    <dgm:cxn modelId="{C7722115-D36D-4145-8051-608E37B0B36B}" type="presParOf" srcId="{FD9CA0BD-3AAE-4548-A506-DDDF7F158C19}" destId="{8A323F1B-CC9B-43C3-BDAE-638AB5379347}" srcOrd="0" destOrd="0" presId="urn:microsoft.com/office/officeart/2005/8/layout/lProcess2"/>
    <dgm:cxn modelId="{C38CDADF-7897-42FC-B0BF-B5F992DB730C}" type="presParOf" srcId="{8A323F1B-CC9B-43C3-BDAE-638AB5379347}" destId="{BA765A0B-62AF-4651-9B87-C3D783E000FC}" srcOrd="0" destOrd="0" presId="urn:microsoft.com/office/officeart/2005/8/layout/lProcess2"/>
    <dgm:cxn modelId="{56E5B5D0-6515-434A-86AA-EB1B1CC6B861}" type="presParOf" srcId="{8A323F1B-CC9B-43C3-BDAE-638AB5379347}" destId="{CC64FF7E-B39F-489D-906F-A9B3370D9B30}" srcOrd="1" destOrd="0" presId="urn:microsoft.com/office/officeart/2005/8/layout/lProcess2"/>
    <dgm:cxn modelId="{C7FF2515-AAA0-4E98-8A5C-8B8033C74103}" type="presParOf" srcId="{8A323F1B-CC9B-43C3-BDAE-638AB5379347}" destId="{69E3C9A2-E31E-4639-BC8E-8B275234387B}"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AE0BFB-EEED-40C8-89A9-2B1131EF0DE5}"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8F3D0114-6616-4A47-ADD5-CE88CB0F3B31}">
      <dgm:prSet phldrT="[Text]"/>
      <dgm:spPr/>
      <dgm:t>
        <a:bodyPr/>
        <a:lstStyle/>
        <a:p>
          <a:r>
            <a:rPr lang="en-US">
              <a:latin typeface="+mn-lt"/>
            </a:rPr>
            <a:t>Invoices are entered</a:t>
          </a:r>
          <a:endParaRPr lang="en-US"/>
        </a:p>
      </dgm:t>
    </dgm:pt>
    <dgm:pt modelId="{BA93EE91-2CF5-4F3F-B670-5A80C8A6ECD1}" type="parTrans" cxnId="{D395A450-A5E2-4918-8EB8-9A09FDC6B435}">
      <dgm:prSet/>
      <dgm:spPr/>
      <dgm:t>
        <a:bodyPr/>
        <a:lstStyle/>
        <a:p>
          <a:endParaRPr lang="en-US"/>
        </a:p>
      </dgm:t>
    </dgm:pt>
    <dgm:pt modelId="{49B829D9-B3DC-4781-ACE3-30439C131938}" type="sibTrans" cxnId="{D395A450-A5E2-4918-8EB8-9A09FDC6B435}">
      <dgm:prSet/>
      <dgm:spPr/>
      <dgm:t>
        <a:bodyPr/>
        <a:lstStyle/>
        <a:p>
          <a:endParaRPr lang="en-US"/>
        </a:p>
      </dgm:t>
    </dgm:pt>
    <dgm:pt modelId="{149DCBC6-FC4E-4696-AC15-D601353E5F47}">
      <dgm:prSet/>
      <dgm:spPr/>
      <dgm:t>
        <a:bodyPr/>
        <a:lstStyle/>
        <a:p>
          <a:r>
            <a:rPr lang="en-US">
              <a:latin typeface="+mn-lt"/>
            </a:rPr>
            <a:t>Open invoices are analyzed for due date</a:t>
          </a:r>
        </a:p>
      </dgm:t>
    </dgm:pt>
    <dgm:pt modelId="{F46541AD-FAA4-474B-8630-E22F45A9E3CB}" type="parTrans" cxnId="{DB24D503-8A77-4F6A-9892-306FC41BDE0C}">
      <dgm:prSet/>
      <dgm:spPr/>
      <dgm:t>
        <a:bodyPr/>
        <a:lstStyle/>
        <a:p>
          <a:endParaRPr lang="en-US"/>
        </a:p>
      </dgm:t>
    </dgm:pt>
    <dgm:pt modelId="{170EEFF2-3E80-4C8D-8E64-1D7CC2AB88FD}" type="sibTrans" cxnId="{DB24D503-8A77-4F6A-9892-306FC41BDE0C}">
      <dgm:prSet/>
      <dgm:spPr/>
      <dgm:t>
        <a:bodyPr/>
        <a:lstStyle/>
        <a:p>
          <a:endParaRPr lang="en-US"/>
        </a:p>
      </dgm:t>
    </dgm:pt>
    <dgm:pt modelId="{29BCC83A-C5BE-4F1D-924D-4D1173886C4E}">
      <dgm:prSet/>
      <dgm:spPr/>
      <dgm:t>
        <a:bodyPr/>
        <a:lstStyle/>
        <a:p>
          <a:r>
            <a:rPr lang="en-US">
              <a:latin typeface="+mn-lt"/>
            </a:rPr>
            <a:t>Invoices due for payment are prepaid for review</a:t>
          </a:r>
        </a:p>
      </dgm:t>
    </dgm:pt>
    <dgm:pt modelId="{4CF6A6C3-BC80-48FB-A4A7-E0A364B71800}" type="parTrans" cxnId="{473E275F-3DE8-488A-A8E8-79EB81DCC646}">
      <dgm:prSet/>
      <dgm:spPr/>
      <dgm:t>
        <a:bodyPr/>
        <a:lstStyle/>
        <a:p>
          <a:endParaRPr lang="en-US"/>
        </a:p>
      </dgm:t>
    </dgm:pt>
    <dgm:pt modelId="{F3E5A5A0-A08F-48DB-92AD-AE4A703C3A74}" type="sibTrans" cxnId="{473E275F-3DE8-488A-A8E8-79EB81DCC646}">
      <dgm:prSet/>
      <dgm:spPr/>
      <dgm:t>
        <a:bodyPr/>
        <a:lstStyle/>
        <a:p>
          <a:endParaRPr lang="en-US"/>
        </a:p>
      </dgm:t>
    </dgm:pt>
    <dgm:pt modelId="{D26E6572-AFB1-4A6F-B62F-7448A9E4C414}">
      <dgm:prSet/>
      <dgm:spPr/>
      <dgm:t>
        <a:bodyPr/>
        <a:lstStyle/>
        <a:p>
          <a:r>
            <a:rPr lang="en-US">
              <a:latin typeface="+mn-lt"/>
            </a:rPr>
            <a:t>Payments are approved and/or modified</a:t>
          </a:r>
        </a:p>
      </dgm:t>
    </dgm:pt>
    <dgm:pt modelId="{075E137A-1AA2-4328-81C8-4C470BCBD7F1}" type="parTrans" cxnId="{D7C03A96-EBB2-4B0D-96CE-71AD643F56EC}">
      <dgm:prSet/>
      <dgm:spPr/>
      <dgm:t>
        <a:bodyPr/>
        <a:lstStyle/>
        <a:p>
          <a:endParaRPr lang="en-US"/>
        </a:p>
      </dgm:t>
    </dgm:pt>
    <dgm:pt modelId="{EE132582-854B-467B-B79F-672BB0DBF9B6}" type="sibTrans" cxnId="{D7C03A96-EBB2-4B0D-96CE-71AD643F56EC}">
      <dgm:prSet/>
      <dgm:spPr/>
      <dgm:t>
        <a:bodyPr/>
        <a:lstStyle/>
        <a:p>
          <a:endParaRPr lang="en-US"/>
        </a:p>
      </dgm:t>
    </dgm:pt>
    <dgm:pt modelId="{515F903B-DDE4-4481-8F8A-E8092350FD1F}">
      <dgm:prSet/>
      <dgm:spPr/>
      <dgm:t>
        <a:bodyPr/>
        <a:lstStyle/>
        <a:p>
          <a:r>
            <a:rPr lang="en-US">
              <a:latin typeface="+mn-lt"/>
            </a:rPr>
            <a:t>Invoices are paid</a:t>
          </a:r>
        </a:p>
      </dgm:t>
    </dgm:pt>
    <dgm:pt modelId="{181EECCC-7603-417A-A65E-4BBE7F5A0D0B}" type="parTrans" cxnId="{5F172E60-F481-4059-83A5-F63129288E3B}">
      <dgm:prSet/>
      <dgm:spPr/>
      <dgm:t>
        <a:bodyPr/>
        <a:lstStyle/>
        <a:p>
          <a:endParaRPr lang="en-US"/>
        </a:p>
      </dgm:t>
    </dgm:pt>
    <dgm:pt modelId="{21333A2B-9BFA-4997-A6DA-468A373D6F1E}" type="sibTrans" cxnId="{5F172E60-F481-4059-83A5-F63129288E3B}">
      <dgm:prSet/>
      <dgm:spPr/>
      <dgm:t>
        <a:bodyPr/>
        <a:lstStyle/>
        <a:p>
          <a:endParaRPr lang="en-US"/>
        </a:p>
      </dgm:t>
    </dgm:pt>
    <dgm:pt modelId="{7088B447-1BCB-4955-92F9-1B29170CFBB7}" type="pres">
      <dgm:prSet presAssocID="{31AE0BFB-EEED-40C8-89A9-2B1131EF0DE5}" presName="outerComposite" presStyleCnt="0">
        <dgm:presLayoutVars>
          <dgm:chMax val="5"/>
          <dgm:dir/>
          <dgm:resizeHandles val="exact"/>
        </dgm:presLayoutVars>
      </dgm:prSet>
      <dgm:spPr/>
    </dgm:pt>
    <dgm:pt modelId="{B2863C80-EEED-435F-B38A-DB1337117505}" type="pres">
      <dgm:prSet presAssocID="{31AE0BFB-EEED-40C8-89A9-2B1131EF0DE5}" presName="dummyMaxCanvas" presStyleCnt="0">
        <dgm:presLayoutVars/>
      </dgm:prSet>
      <dgm:spPr/>
    </dgm:pt>
    <dgm:pt modelId="{B15CB819-1CAE-43E3-8773-BE7EA29C1000}" type="pres">
      <dgm:prSet presAssocID="{31AE0BFB-EEED-40C8-89A9-2B1131EF0DE5}" presName="FiveNodes_1" presStyleLbl="node1" presStyleIdx="0" presStyleCnt="5">
        <dgm:presLayoutVars>
          <dgm:bulletEnabled val="1"/>
        </dgm:presLayoutVars>
      </dgm:prSet>
      <dgm:spPr/>
    </dgm:pt>
    <dgm:pt modelId="{20EAC688-4469-4932-82A0-560CCCC4E14F}" type="pres">
      <dgm:prSet presAssocID="{31AE0BFB-EEED-40C8-89A9-2B1131EF0DE5}" presName="FiveNodes_2" presStyleLbl="node1" presStyleIdx="1" presStyleCnt="5">
        <dgm:presLayoutVars>
          <dgm:bulletEnabled val="1"/>
        </dgm:presLayoutVars>
      </dgm:prSet>
      <dgm:spPr/>
    </dgm:pt>
    <dgm:pt modelId="{7C4BB55E-3C39-4C64-A610-23106F6D47FE}" type="pres">
      <dgm:prSet presAssocID="{31AE0BFB-EEED-40C8-89A9-2B1131EF0DE5}" presName="FiveNodes_3" presStyleLbl="node1" presStyleIdx="2" presStyleCnt="5">
        <dgm:presLayoutVars>
          <dgm:bulletEnabled val="1"/>
        </dgm:presLayoutVars>
      </dgm:prSet>
      <dgm:spPr/>
    </dgm:pt>
    <dgm:pt modelId="{8C77E098-687F-48E5-A85E-0642E6AA048B}" type="pres">
      <dgm:prSet presAssocID="{31AE0BFB-EEED-40C8-89A9-2B1131EF0DE5}" presName="FiveNodes_4" presStyleLbl="node1" presStyleIdx="3" presStyleCnt="5">
        <dgm:presLayoutVars>
          <dgm:bulletEnabled val="1"/>
        </dgm:presLayoutVars>
      </dgm:prSet>
      <dgm:spPr/>
    </dgm:pt>
    <dgm:pt modelId="{504B0287-690C-47FF-9317-52C255AC04FA}" type="pres">
      <dgm:prSet presAssocID="{31AE0BFB-EEED-40C8-89A9-2B1131EF0DE5}" presName="FiveNodes_5" presStyleLbl="node1" presStyleIdx="4" presStyleCnt="5">
        <dgm:presLayoutVars>
          <dgm:bulletEnabled val="1"/>
        </dgm:presLayoutVars>
      </dgm:prSet>
      <dgm:spPr/>
    </dgm:pt>
    <dgm:pt modelId="{76C381D5-E69F-4D76-A49A-9C2965F1C6C3}" type="pres">
      <dgm:prSet presAssocID="{31AE0BFB-EEED-40C8-89A9-2B1131EF0DE5}" presName="FiveConn_1-2" presStyleLbl="fgAccFollowNode1" presStyleIdx="0" presStyleCnt="4">
        <dgm:presLayoutVars>
          <dgm:bulletEnabled val="1"/>
        </dgm:presLayoutVars>
      </dgm:prSet>
      <dgm:spPr/>
    </dgm:pt>
    <dgm:pt modelId="{C8879193-AADD-4A88-9E6C-DF70AFB99B39}" type="pres">
      <dgm:prSet presAssocID="{31AE0BFB-EEED-40C8-89A9-2B1131EF0DE5}" presName="FiveConn_2-3" presStyleLbl="fgAccFollowNode1" presStyleIdx="1" presStyleCnt="4">
        <dgm:presLayoutVars>
          <dgm:bulletEnabled val="1"/>
        </dgm:presLayoutVars>
      </dgm:prSet>
      <dgm:spPr/>
    </dgm:pt>
    <dgm:pt modelId="{C8D8D25A-1795-4AB3-A493-18BF2B68CABF}" type="pres">
      <dgm:prSet presAssocID="{31AE0BFB-EEED-40C8-89A9-2B1131EF0DE5}" presName="FiveConn_3-4" presStyleLbl="fgAccFollowNode1" presStyleIdx="2" presStyleCnt="4">
        <dgm:presLayoutVars>
          <dgm:bulletEnabled val="1"/>
        </dgm:presLayoutVars>
      </dgm:prSet>
      <dgm:spPr/>
    </dgm:pt>
    <dgm:pt modelId="{B704AD77-109D-42DB-8073-B0C9B79541F2}" type="pres">
      <dgm:prSet presAssocID="{31AE0BFB-EEED-40C8-89A9-2B1131EF0DE5}" presName="FiveConn_4-5" presStyleLbl="fgAccFollowNode1" presStyleIdx="3" presStyleCnt="4">
        <dgm:presLayoutVars>
          <dgm:bulletEnabled val="1"/>
        </dgm:presLayoutVars>
      </dgm:prSet>
      <dgm:spPr/>
    </dgm:pt>
    <dgm:pt modelId="{E1384FEC-2FCD-4A84-96B8-4E5D86617EC2}" type="pres">
      <dgm:prSet presAssocID="{31AE0BFB-EEED-40C8-89A9-2B1131EF0DE5}" presName="FiveNodes_1_text" presStyleLbl="node1" presStyleIdx="4" presStyleCnt="5">
        <dgm:presLayoutVars>
          <dgm:bulletEnabled val="1"/>
        </dgm:presLayoutVars>
      </dgm:prSet>
      <dgm:spPr/>
    </dgm:pt>
    <dgm:pt modelId="{EE19A68C-5C6C-44FD-8313-30317B6533F9}" type="pres">
      <dgm:prSet presAssocID="{31AE0BFB-EEED-40C8-89A9-2B1131EF0DE5}" presName="FiveNodes_2_text" presStyleLbl="node1" presStyleIdx="4" presStyleCnt="5">
        <dgm:presLayoutVars>
          <dgm:bulletEnabled val="1"/>
        </dgm:presLayoutVars>
      </dgm:prSet>
      <dgm:spPr/>
    </dgm:pt>
    <dgm:pt modelId="{0A59CEA7-CCD8-4B16-A555-4666F8478AB1}" type="pres">
      <dgm:prSet presAssocID="{31AE0BFB-EEED-40C8-89A9-2B1131EF0DE5}" presName="FiveNodes_3_text" presStyleLbl="node1" presStyleIdx="4" presStyleCnt="5">
        <dgm:presLayoutVars>
          <dgm:bulletEnabled val="1"/>
        </dgm:presLayoutVars>
      </dgm:prSet>
      <dgm:spPr/>
    </dgm:pt>
    <dgm:pt modelId="{F5FFA496-16E0-4262-A6F0-72A7DC601133}" type="pres">
      <dgm:prSet presAssocID="{31AE0BFB-EEED-40C8-89A9-2B1131EF0DE5}" presName="FiveNodes_4_text" presStyleLbl="node1" presStyleIdx="4" presStyleCnt="5">
        <dgm:presLayoutVars>
          <dgm:bulletEnabled val="1"/>
        </dgm:presLayoutVars>
      </dgm:prSet>
      <dgm:spPr/>
    </dgm:pt>
    <dgm:pt modelId="{ECF058E9-70B5-44C0-8044-8404BBDC6EBB}" type="pres">
      <dgm:prSet presAssocID="{31AE0BFB-EEED-40C8-89A9-2B1131EF0DE5}" presName="FiveNodes_5_text" presStyleLbl="node1" presStyleIdx="4" presStyleCnt="5">
        <dgm:presLayoutVars>
          <dgm:bulletEnabled val="1"/>
        </dgm:presLayoutVars>
      </dgm:prSet>
      <dgm:spPr/>
    </dgm:pt>
  </dgm:ptLst>
  <dgm:cxnLst>
    <dgm:cxn modelId="{DB24D503-8A77-4F6A-9892-306FC41BDE0C}" srcId="{31AE0BFB-EEED-40C8-89A9-2B1131EF0DE5}" destId="{149DCBC6-FC4E-4696-AC15-D601353E5F47}" srcOrd="1" destOrd="0" parTransId="{F46541AD-FAA4-474B-8630-E22F45A9E3CB}" sibTransId="{170EEFF2-3E80-4C8D-8E64-1D7CC2AB88FD}"/>
    <dgm:cxn modelId="{A4243B15-3D59-4F3D-87F9-6BF0C4EBD843}" type="presOf" srcId="{EE132582-854B-467B-B79F-672BB0DBF9B6}" destId="{B704AD77-109D-42DB-8073-B0C9B79541F2}" srcOrd="0" destOrd="0" presId="urn:microsoft.com/office/officeart/2005/8/layout/vProcess5"/>
    <dgm:cxn modelId="{6A02E916-9205-4048-9FCD-63BDEE691110}" type="presOf" srcId="{149DCBC6-FC4E-4696-AC15-D601353E5F47}" destId="{EE19A68C-5C6C-44FD-8313-30317B6533F9}" srcOrd="1" destOrd="0" presId="urn:microsoft.com/office/officeart/2005/8/layout/vProcess5"/>
    <dgm:cxn modelId="{549A841E-4908-4D38-B539-2BA4F2619F70}" type="presOf" srcId="{29BCC83A-C5BE-4F1D-924D-4D1173886C4E}" destId="{0A59CEA7-CCD8-4B16-A555-4666F8478AB1}" srcOrd="1" destOrd="0" presId="urn:microsoft.com/office/officeart/2005/8/layout/vProcess5"/>
    <dgm:cxn modelId="{1E47A937-0F78-45EB-B578-11939E7A5BD1}" type="presOf" srcId="{515F903B-DDE4-4481-8F8A-E8092350FD1F}" destId="{504B0287-690C-47FF-9317-52C255AC04FA}" srcOrd="0" destOrd="0" presId="urn:microsoft.com/office/officeart/2005/8/layout/vProcess5"/>
    <dgm:cxn modelId="{BFA5163F-C366-4309-A791-F24D6ABC6133}" type="presOf" srcId="{49B829D9-B3DC-4781-ACE3-30439C131938}" destId="{76C381D5-E69F-4D76-A49A-9C2965F1C6C3}" srcOrd="0" destOrd="0" presId="urn:microsoft.com/office/officeart/2005/8/layout/vProcess5"/>
    <dgm:cxn modelId="{473E275F-3DE8-488A-A8E8-79EB81DCC646}" srcId="{31AE0BFB-EEED-40C8-89A9-2B1131EF0DE5}" destId="{29BCC83A-C5BE-4F1D-924D-4D1173886C4E}" srcOrd="2" destOrd="0" parTransId="{4CF6A6C3-BC80-48FB-A4A7-E0A364B71800}" sibTransId="{F3E5A5A0-A08F-48DB-92AD-AE4A703C3A74}"/>
    <dgm:cxn modelId="{5F172E60-F481-4059-83A5-F63129288E3B}" srcId="{31AE0BFB-EEED-40C8-89A9-2B1131EF0DE5}" destId="{515F903B-DDE4-4481-8F8A-E8092350FD1F}" srcOrd="4" destOrd="0" parTransId="{181EECCC-7603-417A-A65E-4BBE7F5A0D0B}" sibTransId="{21333A2B-9BFA-4997-A6DA-468A373D6F1E}"/>
    <dgm:cxn modelId="{3DF27D63-6177-48A9-99E9-651D86D74B10}" type="presOf" srcId="{29BCC83A-C5BE-4F1D-924D-4D1173886C4E}" destId="{7C4BB55E-3C39-4C64-A610-23106F6D47FE}" srcOrd="0" destOrd="0" presId="urn:microsoft.com/office/officeart/2005/8/layout/vProcess5"/>
    <dgm:cxn modelId="{D395A450-A5E2-4918-8EB8-9A09FDC6B435}" srcId="{31AE0BFB-EEED-40C8-89A9-2B1131EF0DE5}" destId="{8F3D0114-6616-4A47-ADD5-CE88CB0F3B31}" srcOrd="0" destOrd="0" parTransId="{BA93EE91-2CF5-4F3F-B670-5A80C8A6ECD1}" sibTransId="{49B829D9-B3DC-4781-ACE3-30439C131938}"/>
    <dgm:cxn modelId="{A6C92895-BBE3-428F-96B4-E278DE6BEB20}" type="presOf" srcId="{F3E5A5A0-A08F-48DB-92AD-AE4A703C3A74}" destId="{C8D8D25A-1795-4AB3-A493-18BF2B68CABF}" srcOrd="0" destOrd="0" presId="urn:microsoft.com/office/officeart/2005/8/layout/vProcess5"/>
    <dgm:cxn modelId="{D7C03A96-EBB2-4B0D-96CE-71AD643F56EC}" srcId="{31AE0BFB-EEED-40C8-89A9-2B1131EF0DE5}" destId="{D26E6572-AFB1-4A6F-B62F-7448A9E4C414}" srcOrd="3" destOrd="0" parTransId="{075E137A-1AA2-4328-81C8-4C470BCBD7F1}" sibTransId="{EE132582-854B-467B-B79F-672BB0DBF9B6}"/>
    <dgm:cxn modelId="{72CC2BB1-609D-4556-912C-824A7F76B417}" type="presOf" srcId="{515F903B-DDE4-4481-8F8A-E8092350FD1F}" destId="{ECF058E9-70B5-44C0-8044-8404BBDC6EBB}" srcOrd="1" destOrd="0" presId="urn:microsoft.com/office/officeart/2005/8/layout/vProcess5"/>
    <dgm:cxn modelId="{B0E794B2-1591-4E31-BEDE-1415DD0E849C}" type="presOf" srcId="{D26E6572-AFB1-4A6F-B62F-7448A9E4C414}" destId="{F5FFA496-16E0-4262-A6F0-72A7DC601133}" srcOrd="1" destOrd="0" presId="urn:microsoft.com/office/officeart/2005/8/layout/vProcess5"/>
    <dgm:cxn modelId="{216571BE-01AA-43E4-8C33-695DE09D8E69}" type="presOf" srcId="{D26E6572-AFB1-4A6F-B62F-7448A9E4C414}" destId="{8C77E098-687F-48E5-A85E-0642E6AA048B}" srcOrd="0" destOrd="0" presId="urn:microsoft.com/office/officeart/2005/8/layout/vProcess5"/>
    <dgm:cxn modelId="{2CF3F6D0-8DDE-4189-B5D6-79D16ABBA7FA}" type="presOf" srcId="{8F3D0114-6616-4A47-ADD5-CE88CB0F3B31}" destId="{E1384FEC-2FCD-4A84-96B8-4E5D86617EC2}" srcOrd="1" destOrd="0" presId="urn:microsoft.com/office/officeart/2005/8/layout/vProcess5"/>
    <dgm:cxn modelId="{85004AD2-5A49-4E3E-B443-839AA097A378}" type="presOf" srcId="{8F3D0114-6616-4A47-ADD5-CE88CB0F3B31}" destId="{B15CB819-1CAE-43E3-8773-BE7EA29C1000}" srcOrd="0" destOrd="0" presId="urn:microsoft.com/office/officeart/2005/8/layout/vProcess5"/>
    <dgm:cxn modelId="{06AC3BDC-4E86-4C67-8FD9-25390B6D2CDB}" type="presOf" srcId="{31AE0BFB-EEED-40C8-89A9-2B1131EF0DE5}" destId="{7088B447-1BCB-4955-92F9-1B29170CFBB7}" srcOrd="0" destOrd="0" presId="urn:microsoft.com/office/officeart/2005/8/layout/vProcess5"/>
    <dgm:cxn modelId="{A8F7F0EE-EFCF-4762-B3A7-AB10F6D33BCB}" type="presOf" srcId="{170EEFF2-3E80-4C8D-8E64-1D7CC2AB88FD}" destId="{C8879193-AADD-4A88-9E6C-DF70AFB99B39}" srcOrd="0" destOrd="0" presId="urn:microsoft.com/office/officeart/2005/8/layout/vProcess5"/>
    <dgm:cxn modelId="{9F6D3DF4-AABA-4D91-A0D9-DF96B1E78834}" type="presOf" srcId="{149DCBC6-FC4E-4696-AC15-D601353E5F47}" destId="{20EAC688-4469-4932-82A0-560CCCC4E14F}" srcOrd="0" destOrd="0" presId="urn:microsoft.com/office/officeart/2005/8/layout/vProcess5"/>
    <dgm:cxn modelId="{EA9AD087-78DF-4017-80B4-64EE7BE0FCC5}" type="presParOf" srcId="{7088B447-1BCB-4955-92F9-1B29170CFBB7}" destId="{B2863C80-EEED-435F-B38A-DB1337117505}" srcOrd="0" destOrd="0" presId="urn:microsoft.com/office/officeart/2005/8/layout/vProcess5"/>
    <dgm:cxn modelId="{3EA921CD-991E-4088-8C23-8D1817C37838}" type="presParOf" srcId="{7088B447-1BCB-4955-92F9-1B29170CFBB7}" destId="{B15CB819-1CAE-43E3-8773-BE7EA29C1000}" srcOrd="1" destOrd="0" presId="urn:microsoft.com/office/officeart/2005/8/layout/vProcess5"/>
    <dgm:cxn modelId="{C11116CC-139D-47EC-95EF-18F69AF9FD40}" type="presParOf" srcId="{7088B447-1BCB-4955-92F9-1B29170CFBB7}" destId="{20EAC688-4469-4932-82A0-560CCCC4E14F}" srcOrd="2" destOrd="0" presId="urn:microsoft.com/office/officeart/2005/8/layout/vProcess5"/>
    <dgm:cxn modelId="{12D77DE8-BA88-4EBE-BB4B-2DF81D0B591A}" type="presParOf" srcId="{7088B447-1BCB-4955-92F9-1B29170CFBB7}" destId="{7C4BB55E-3C39-4C64-A610-23106F6D47FE}" srcOrd="3" destOrd="0" presId="urn:microsoft.com/office/officeart/2005/8/layout/vProcess5"/>
    <dgm:cxn modelId="{2CBE710B-2ADF-4603-B359-64CDEC63C059}" type="presParOf" srcId="{7088B447-1BCB-4955-92F9-1B29170CFBB7}" destId="{8C77E098-687F-48E5-A85E-0642E6AA048B}" srcOrd="4" destOrd="0" presId="urn:microsoft.com/office/officeart/2005/8/layout/vProcess5"/>
    <dgm:cxn modelId="{EEC3B10C-27D6-4AD9-8FD0-61A2449EA6DF}" type="presParOf" srcId="{7088B447-1BCB-4955-92F9-1B29170CFBB7}" destId="{504B0287-690C-47FF-9317-52C255AC04FA}" srcOrd="5" destOrd="0" presId="urn:microsoft.com/office/officeart/2005/8/layout/vProcess5"/>
    <dgm:cxn modelId="{B04D035A-71D3-4FD6-9AB8-5D7E1FFBE9CB}" type="presParOf" srcId="{7088B447-1BCB-4955-92F9-1B29170CFBB7}" destId="{76C381D5-E69F-4D76-A49A-9C2965F1C6C3}" srcOrd="6" destOrd="0" presId="urn:microsoft.com/office/officeart/2005/8/layout/vProcess5"/>
    <dgm:cxn modelId="{8D8D90BD-12EB-430B-985D-4F1ECDF97A84}" type="presParOf" srcId="{7088B447-1BCB-4955-92F9-1B29170CFBB7}" destId="{C8879193-AADD-4A88-9E6C-DF70AFB99B39}" srcOrd="7" destOrd="0" presId="urn:microsoft.com/office/officeart/2005/8/layout/vProcess5"/>
    <dgm:cxn modelId="{53C135DD-9CE6-43DA-AE62-249325595B22}" type="presParOf" srcId="{7088B447-1BCB-4955-92F9-1B29170CFBB7}" destId="{C8D8D25A-1795-4AB3-A493-18BF2B68CABF}" srcOrd="8" destOrd="0" presId="urn:microsoft.com/office/officeart/2005/8/layout/vProcess5"/>
    <dgm:cxn modelId="{AFD44C98-9C31-4A6D-AB7E-E2A43AEDB1C5}" type="presParOf" srcId="{7088B447-1BCB-4955-92F9-1B29170CFBB7}" destId="{B704AD77-109D-42DB-8073-B0C9B79541F2}" srcOrd="9" destOrd="0" presId="urn:microsoft.com/office/officeart/2005/8/layout/vProcess5"/>
    <dgm:cxn modelId="{9FE10A30-F41F-4E8A-B44B-D7514B6E5831}" type="presParOf" srcId="{7088B447-1BCB-4955-92F9-1B29170CFBB7}" destId="{E1384FEC-2FCD-4A84-96B8-4E5D86617EC2}" srcOrd="10" destOrd="0" presId="urn:microsoft.com/office/officeart/2005/8/layout/vProcess5"/>
    <dgm:cxn modelId="{D65728B0-4498-47CD-BD2C-37A93259A6A6}" type="presParOf" srcId="{7088B447-1BCB-4955-92F9-1B29170CFBB7}" destId="{EE19A68C-5C6C-44FD-8313-30317B6533F9}" srcOrd="11" destOrd="0" presId="urn:microsoft.com/office/officeart/2005/8/layout/vProcess5"/>
    <dgm:cxn modelId="{9D9C6449-A09E-4D90-977F-16F41F395724}" type="presParOf" srcId="{7088B447-1BCB-4955-92F9-1B29170CFBB7}" destId="{0A59CEA7-CCD8-4B16-A555-4666F8478AB1}" srcOrd="12" destOrd="0" presId="urn:microsoft.com/office/officeart/2005/8/layout/vProcess5"/>
    <dgm:cxn modelId="{8C6D9240-E839-460F-A551-C7EF76709482}" type="presParOf" srcId="{7088B447-1BCB-4955-92F9-1B29170CFBB7}" destId="{F5FFA496-16E0-4262-A6F0-72A7DC601133}" srcOrd="13" destOrd="0" presId="urn:microsoft.com/office/officeart/2005/8/layout/vProcess5"/>
    <dgm:cxn modelId="{6D469826-6971-485E-B8F0-F10519D705DF}" type="presParOf" srcId="{7088B447-1BCB-4955-92F9-1B29170CFBB7}" destId="{ECF058E9-70B5-44C0-8044-8404BBDC6EBB}"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CF43F-DFA3-423B-8975-34FDE2ABB9BC}">
      <dsp:nvSpPr>
        <dsp:cNvPr id="0" name=""/>
        <dsp:cNvSpPr/>
      </dsp:nvSpPr>
      <dsp:spPr>
        <a:xfrm>
          <a:off x="3317" y="0"/>
          <a:ext cx="3191693" cy="1752600"/>
        </a:xfrm>
        <a:prstGeom prst="roundRect">
          <a:avLst>
            <a:gd name="adj" fmla="val 10000"/>
          </a:avLst>
        </a:prstGeom>
        <a:solidFill>
          <a:srgbClr val="FFBC1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u="sng" kern="1200">
              <a:solidFill>
                <a:srgbClr val="263147">
                  <a:hueOff val="0"/>
                  <a:satOff val="0"/>
                  <a:lumOff val="0"/>
                  <a:alphaOff val="0"/>
                </a:srgbClr>
              </a:solidFill>
              <a:latin typeface="Arial"/>
              <a:ea typeface="+mn-ea"/>
              <a:cs typeface="+mn-cs"/>
            </a:rPr>
            <a:t>Customer master</a:t>
          </a:r>
          <a:endParaRPr lang="en-US" sz="1800" kern="1200">
            <a:solidFill>
              <a:srgbClr val="263147">
                <a:hueOff val="0"/>
                <a:satOff val="0"/>
                <a:lumOff val="0"/>
                <a:alphaOff val="0"/>
              </a:srgbClr>
            </a:solidFill>
            <a:latin typeface="Arial"/>
            <a:ea typeface="+mn-ea"/>
            <a:cs typeface="+mn-cs"/>
          </a:endParaRPr>
        </a:p>
      </dsp:txBody>
      <dsp:txXfrm>
        <a:off x="18717" y="15400"/>
        <a:ext cx="3160893" cy="494980"/>
      </dsp:txXfrm>
    </dsp:sp>
    <dsp:sp modelId="{099170D4-30F9-412E-92C6-C31A6BF4B878}">
      <dsp:nvSpPr>
        <dsp:cNvPr id="0" name=""/>
        <dsp:cNvSpPr/>
      </dsp:nvSpPr>
      <dsp:spPr>
        <a:xfrm>
          <a:off x="322487" y="526293"/>
          <a:ext cx="2553354" cy="528432"/>
        </a:xfrm>
        <a:prstGeom prst="roundRect">
          <a:avLst>
            <a:gd name="adj" fmla="val 10000"/>
          </a:avLst>
        </a:prstGeom>
        <a:solidFill>
          <a:srgbClr val="909090"/>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endParaRPr lang="en-US" sz="1600" kern="1200">
            <a:solidFill>
              <a:sysClr val="window" lastClr="FFFFFF"/>
            </a:solidFill>
            <a:latin typeface="Arial"/>
            <a:ea typeface="+mn-ea"/>
            <a:cs typeface="+mn-cs"/>
          </a:endParaRPr>
        </a:p>
        <a:p>
          <a:pPr marL="0" lvl="0" indent="0" algn="ctr" defTabSz="711200">
            <a:lnSpc>
              <a:spcPct val="90000"/>
            </a:lnSpc>
            <a:spcBef>
              <a:spcPct val="0"/>
            </a:spcBef>
            <a:spcAft>
              <a:spcPct val="35000"/>
            </a:spcAft>
            <a:buNone/>
          </a:pPr>
          <a:r>
            <a:rPr lang="en-US" sz="1600" kern="1200">
              <a:solidFill>
                <a:sysClr val="window" lastClr="FFFFFF"/>
              </a:solidFill>
              <a:latin typeface="Arial"/>
              <a:ea typeface="+mn-ea"/>
              <a:cs typeface="+mn-cs"/>
            </a:rPr>
            <a:t>Company code segment</a:t>
          </a:r>
        </a:p>
        <a:p>
          <a:pPr marL="0" lvl="0" indent="0" algn="ctr" defTabSz="711200">
            <a:lnSpc>
              <a:spcPct val="90000"/>
            </a:lnSpc>
            <a:spcBef>
              <a:spcPct val="0"/>
            </a:spcBef>
            <a:spcAft>
              <a:spcPct val="35000"/>
            </a:spcAft>
            <a:buNone/>
          </a:pPr>
          <a:endParaRPr lang="en-US" sz="1600" kern="1200">
            <a:solidFill>
              <a:sysClr val="window" lastClr="FFFFFF"/>
            </a:solidFill>
            <a:latin typeface="Arial"/>
            <a:ea typeface="+mn-ea"/>
            <a:cs typeface="+mn-cs"/>
          </a:endParaRPr>
        </a:p>
      </dsp:txBody>
      <dsp:txXfrm>
        <a:off x="337964" y="541770"/>
        <a:ext cx="2522400" cy="497478"/>
      </dsp:txXfrm>
    </dsp:sp>
    <dsp:sp modelId="{E7F6F7A8-6C63-4AF2-B182-5AE0AAD495AD}">
      <dsp:nvSpPr>
        <dsp:cNvPr id="0" name=""/>
        <dsp:cNvSpPr/>
      </dsp:nvSpPr>
      <dsp:spPr>
        <a:xfrm>
          <a:off x="322487" y="1136023"/>
          <a:ext cx="2553354" cy="528432"/>
        </a:xfrm>
        <a:prstGeom prst="roundRect">
          <a:avLst>
            <a:gd name="adj" fmla="val 10000"/>
          </a:avLst>
        </a:prstGeom>
        <a:solidFill>
          <a:srgbClr val="909090"/>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a:solidFill>
                <a:sysClr val="window" lastClr="FFFFFF"/>
              </a:solidFill>
              <a:latin typeface="Arial"/>
              <a:ea typeface="+mn-ea"/>
              <a:cs typeface="+mn-cs"/>
            </a:rPr>
            <a:t>Sales area segment</a:t>
          </a:r>
        </a:p>
      </dsp:txBody>
      <dsp:txXfrm>
        <a:off x="337964" y="1151500"/>
        <a:ext cx="2522400" cy="497478"/>
      </dsp:txXfrm>
    </dsp:sp>
    <dsp:sp modelId="{0F135966-9DF2-4544-A978-D995CF545F2E}">
      <dsp:nvSpPr>
        <dsp:cNvPr id="0" name=""/>
        <dsp:cNvSpPr/>
      </dsp:nvSpPr>
      <dsp:spPr>
        <a:xfrm>
          <a:off x="3434388" y="0"/>
          <a:ext cx="3191693" cy="1752600"/>
        </a:xfrm>
        <a:prstGeom prst="roundRect">
          <a:avLst>
            <a:gd name="adj" fmla="val 10000"/>
          </a:avLst>
        </a:prstGeom>
        <a:solidFill>
          <a:srgbClr val="FFBC1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u="sng" kern="1200">
              <a:solidFill>
                <a:srgbClr val="263147">
                  <a:hueOff val="0"/>
                  <a:satOff val="0"/>
                  <a:lumOff val="0"/>
                  <a:alphaOff val="0"/>
                </a:srgbClr>
              </a:solidFill>
              <a:latin typeface="Arial"/>
              <a:ea typeface="+mn-ea"/>
              <a:cs typeface="+mn-cs"/>
            </a:rPr>
            <a:t>Vendor master</a:t>
          </a:r>
          <a:endParaRPr lang="en-US" sz="1800" kern="1200">
            <a:solidFill>
              <a:srgbClr val="263147">
                <a:hueOff val="0"/>
                <a:satOff val="0"/>
                <a:lumOff val="0"/>
                <a:alphaOff val="0"/>
              </a:srgbClr>
            </a:solidFill>
            <a:latin typeface="Arial"/>
            <a:ea typeface="+mn-ea"/>
            <a:cs typeface="+mn-cs"/>
          </a:endParaRPr>
        </a:p>
      </dsp:txBody>
      <dsp:txXfrm>
        <a:off x="3449788" y="15400"/>
        <a:ext cx="3160893" cy="494980"/>
      </dsp:txXfrm>
    </dsp:sp>
    <dsp:sp modelId="{BA765A0B-62AF-4651-9B87-C3D783E000FC}">
      <dsp:nvSpPr>
        <dsp:cNvPr id="0" name=""/>
        <dsp:cNvSpPr/>
      </dsp:nvSpPr>
      <dsp:spPr>
        <a:xfrm>
          <a:off x="3753557" y="526293"/>
          <a:ext cx="2553354" cy="528432"/>
        </a:xfrm>
        <a:prstGeom prst="roundRect">
          <a:avLst>
            <a:gd name="adj" fmla="val 10000"/>
          </a:avLst>
        </a:prstGeom>
        <a:solidFill>
          <a:srgbClr val="909090"/>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a:solidFill>
                <a:sysClr val="window" lastClr="FFFFFF"/>
              </a:solidFill>
              <a:latin typeface="Arial"/>
              <a:ea typeface="+mn-ea"/>
              <a:cs typeface="+mn-cs"/>
            </a:rPr>
            <a:t>Company code segment</a:t>
          </a:r>
        </a:p>
      </dsp:txBody>
      <dsp:txXfrm>
        <a:off x="3769034" y="541770"/>
        <a:ext cx="2522400" cy="497478"/>
      </dsp:txXfrm>
    </dsp:sp>
    <dsp:sp modelId="{69E3C9A2-E31E-4639-BC8E-8B275234387B}">
      <dsp:nvSpPr>
        <dsp:cNvPr id="0" name=""/>
        <dsp:cNvSpPr/>
      </dsp:nvSpPr>
      <dsp:spPr>
        <a:xfrm>
          <a:off x="3753557" y="1136023"/>
          <a:ext cx="2553354" cy="528432"/>
        </a:xfrm>
        <a:prstGeom prst="roundRect">
          <a:avLst>
            <a:gd name="adj" fmla="val 10000"/>
          </a:avLst>
        </a:prstGeom>
        <a:solidFill>
          <a:srgbClr val="909090"/>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a:solidFill>
                <a:sysClr val="window" lastClr="FFFFFF"/>
              </a:solidFill>
              <a:latin typeface="Arial"/>
              <a:ea typeface="+mn-ea"/>
              <a:cs typeface="+mn-cs"/>
            </a:rPr>
            <a:t>Purchasing organization segment</a:t>
          </a:r>
        </a:p>
      </dsp:txBody>
      <dsp:txXfrm>
        <a:off x="3769034" y="1151500"/>
        <a:ext cx="2522400" cy="4974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CB819-1CAE-43E3-8773-BE7EA29C1000}">
      <dsp:nvSpPr>
        <dsp:cNvPr id="0" name=""/>
        <dsp:cNvSpPr/>
      </dsp:nvSpPr>
      <dsp:spPr>
        <a:xfrm>
          <a:off x="0" y="0"/>
          <a:ext cx="3989832" cy="731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latin typeface="+mn-lt"/>
            </a:rPr>
            <a:t>Invoices are entered</a:t>
          </a:r>
          <a:endParaRPr lang="en-US" sz="1900" kern="1200"/>
        </a:p>
      </dsp:txBody>
      <dsp:txXfrm>
        <a:off x="21425" y="21425"/>
        <a:ext cx="3114878" cy="688670"/>
      </dsp:txXfrm>
    </dsp:sp>
    <dsp:sp modelId="{20EAC688-4469-4932-82A0-560CCCC4E14F}">
      <dsp:nvSpPr>
        <dsp:cNvPr id="0" name=""/>
        <dsp:cNvSpPr/>
      </dsp:nvSpPr>
      <dsp:spPr>
        <a:xfrm>
          <a:off x="297942" y="833120"/>
          <a:ext cx="3989832" cy="731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latin typeface="+mn-lt"/>
            </a:rPr>
            <a:t>Open invoices are analyzed for due date</a:t>
          </a:r>
        </a:p>
      </dsp:txBody>
      <dsp:txXfrm>
        <a:off x="319367" y="854545"/>
        <a:ext cx="3173552" cy="688669"/>
      </dsp:txXfrm>
    </dsp:sp>
    <dsp:sp modelId="{7C4BB55E-3C39-4C64-A610-23106F6D47FE}">
      <dsp:nvSpPr>
        <dsp:cNvPr id="0" name=""/>
        <dsp:cNvSpPr/>
      </dsp:nvSpPr>
      <dsp:spPr>
        <a:xfrm>
          <a:off x="595883" y="1666240"/>
          <a:ext cx="3989832" cy="731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latin typeface="+mn-lt"/>
            </a:rPr>
            <a:t>Invoices due for payment are prepaid for review</a:t>
          </a:r>
        </a:p>
      </dsp:txBody>
      <dsp:txXfrm>
        <a:off x="617308" y="1687665"/>
        <a:ext cx="3173552" cy="688669"/>
      </dsp:txXfrm>
    </dsp:sp>
    <dsp:sp modelId="{8C77E098-687F-48E5-A85E-0642E6AA048B}">
      <dsp:nvSpPr>
        <dsp:cNvPr id="0" name=""/>
        <dsp:cNvSpPr/>
      </dsp:nvSpPr>
      <dsp:spPr>
        <a:xfrm>
          <a:off x="893826" y="2499360"/>
          <a:ext cx="3989832" cy="731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latin typeface="+mn-lt"/>
            </a:rPr>
            <a:t>Payments are approved and/or modified</a:t>
          </a:r>
        </a:p>
      </dsp:txBody>
      <dsp:txXfrm>
        <a:off x="915251" y="2520785"/>
        <a:ext cx="3173552" cy="688669"/>
      </dsp:txXfrm>
    </dsp:sp>
    <dsp:sp modelId="{504B0287-690C-47FF-9317-52C255AC04FA}">
      <dsp:nvSpPr>
        <dsp:cNvPr id="0" name=""/>
        <dsp:cNvSpPr/>
      </dsp:nvSpPr>
      <dsp:spPr>
        <a:xfrm>
          <a:off x="1191767" y="3332480"/>
          <a:ext cx="3989832" cy="731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latin typeface="+mn-lt"/>
            </a:rPr>
            <a:t>Invoices are paid</a:t>
          </a:r>
        </a:p>
      </dsp:txBody>
      <dsp:txXfrm>
        <a:off x="1213192" y="3353905"/>
        <a:ext cx="3173552" cy="688669"/>
      </dsp:txXfrm>
    </dsp:sp>
    <dsp:sp modelId="{76C381D5-E69F-4D76-A49A-9C2965F1C6C3}">
      <dsp:nvSpPr>
        <dsp:cNvPr id="0" name=""/>
        <dsp:cNvSpPr/>
      </dsp:nvSpPr>
      <dsp:spPr>
        <a:xfrm>
          <a:off x="3514344" y="534416"/>
          <a:ext cx="475488" cy="47548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3621329" y="534416"/>
        <a:ext cx="261518" cy="357805"/>
      </dsp:txXfrm>
    </dsp:sp>
    <dsp:sp modelId="{C8879193-AADD-4A88-9E6C-DF70AFB99B39}">
      <dsp:nvSpPr>
        <dsp:cNvPr id="0" name=""/>
        <dsp:cNvSpPr/>
      </dsp:nvSpPr>
      <dsp:spPr>
        <a:xfrm>
          <a:off x="3812286" y="1367536"/>
          <a:ext cx="475488" cy="47548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3919271" y="1367536"/>
        <a:ext cx="261518" cy="357805"/>
      </dsp:txXfrm>
    </dsp:sp>
    <dsp:sp modelId="{C8D8D25A-1795-4AB3-A493-18BF2B68CABF}">
      <dsp:nvSpPr>
        <dsp:cNvPr id="0" name=""/>
        <dsp:cNvSpPr/>
      </dsp:nvSpPr>
      <dsp:spPr>
        <a:xfrm>
          <a:off x="4110228" y="2188464"/>
          <a:ext cx="475488" cy="47548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4217213" y="2188464"/>
        <a:ext cx="261518" cy="357805"/>
      </dsp:txXfrm>
    </dsp:sp>
    <dsp:sp modelId="{B704AD77-109D-42DB-8073-B0C9B79541F2}">
      <dsp:nvSpPr>
        <dsp:cNvPr id="0" name=""/>
        <dsp:cNvSpPr/>
      </dsp:nvSpPr>
      <dsp:spPr>
        <a:xfrm>
          <a:off x="4408170" y="3029712"/>
          <a:ext cx="475488" cy="47548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4515155" y="3029712"/>
        <a:ext cx="261518" cy="35780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D9EA2-FE92-42C3-A57B-B3DEBAD3B7F3}" type="datetimeFigureOut">
              <a:rPr lang="en-US" smtClean="0"/>
              <a:t>8/16/2020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9D6A72-6D68-4ADC-8E7E-61C13000CEF4}" type="slidenum">
              <a:rPr lang="en-US" smtClean="0"/>
              <a:t>‹#›</a:t>
            </a:fld>
            <a:endParaRPr lang="en-US"/>
          </a:p>
        </p:txBody>
      </p:sp>
    </p:spTree>
    <p:extLst>
      <p:ext uri="{BB962C8B-B14F-4D97-AF65-F5344CB8AC3E}">
        <p14:creationId xmlns:p14="http://schemas.microsoft.com/office/powerpoint/2010/main" val="4290081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696B5C-12A0-4042-B4D0-BD3B9A4F58C6}" type="slidenum">
              <a:rPr lang="pt-BR" smtClean="0"/>
              <a:pPr/>
              <a:t>1</a:t>
            </a:fld>
            <a:endParaRPr lang="pt-BR"/>
          </a:p>
        </p:txBody>
      </p:sp>
    </p:spTree>
    <p:extLst>
      <p:ext uri="{BB962C8B-B14F-4D97-AF65-F5344CB8AC3E}">
        <p14:creationId xmlns:p14="http://schemas.microsoft.com/office/powerpoint/2010/main" val="3214254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616D7-2907-4BF2-BBB5-D154ABE74E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BF0ECD-7741-421C-B86D-6E8CD61DA6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0F0F8F-8D3C-4327-B890-8EB535B243FE}"/>
              </a:ext>
            </a:extLst>
          </p:cNvPr>
          <p:cNvSpPr>
            <a:spLocks noGrp="1"/>
          </p:cNvSpPr>
          <p:nvPr>
            <p:ph type="dt" sz="half" idx="10"/>
          </p:nvPr>
        </p:nvSpPr>
        <p:spPr/>
        <p:txBody>
          <a:bodyPr/>
          <a:lstStyle/>
          <a:p>
            <a:fld id="{A3097EDA-0D9E-43E9-9C6A-9E743AC54639}" type="datetimeFigureOut">
              <a:rPr lang="en-US" smtClean="0"/>
              <a:t>8/16/2020</a:t>
            </a:fld>
            <a:endParaRPr lang="en-US"/>
          </a:p>
        </p:txBody>
      </p:sp>
      <p:sp>
        <p:nvSpPr>
          <p:cNvPr id="5" name="Footer Placeholder 4">
            <a:extLst>
              <a:ext uri="{FF2B5EF4-FFF2-40B4-BE49-F238E27FC236}">
                <a16:creationId xmlns:a16="http://schemas.microsoft.com/office/drawing/2014/main" id="{A8FAB1F6-57D8-400A-802E-9588618B74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33DFBB-CCAE-46EF-83C2-FB53C79FD047}"/>
              </a:ext>
            </a:extLst>
          </p:cNvPr>
          <p:cNvSpPr>
            <a:spLocks noGrp="1"/>
          </p:cNvSpPr>
          <p:nvPr>
            <p:ph type="sldNum" sz="quarter" idx="12"/>
          </p:nvPr>
        </p:nvSpPr>
        <p:spPr/>
        <p:txBody>
          <a:bodyPr/>
          <a:lstStyle/>
          <a:p>
            <a:fld id="{378FF461-712E-459B-9479-3EF2F4CFE03E}" type="slidenum">
              <a:rPr lang="en-US" smtClean="0"/>
              <a:t>‹#›</a:t>
            </a:fld>
            <a:endParaRPr lang="en-US"/>
          </a:p>
        </p:txBody>
      </p:sp>
    </p:spTree>
    <p:extLst>
      <p:ext uri="{BB962C8B-B14F-4D97-AF65-F5344CB8AC3E}">
        <p14:creationId xmlns:p14="http://schemas.microsoft.com/office/powerpoint/2010/main" val="2971952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19333-383E-4B07-8BAB-A52CD9C9A0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425132-0412-4357-BB91-E6A1A27E9D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1574E-BA34-474A-8FCA-48DD1D2FB006}"/>
              </a:ext>
            </a:extLst>
          </p:cNvPr>
          <p:cNvSpPr>
            <a:spLocks noGrp="1"/>
          </p:cNvSpPr>
          <p:nvPr>
            <p:ph type="dt" sz="half" idx="10"/>
          </p:nvPr>
        </p:nvSpPr>
        <p:spPr/>
        <p:txBody>
          <a:bodyPr/>
          <a:lstStyle/>
          <a:p>
            <a:fld id="{A3097EDA-0D9E-43E9-9C6A-9E743AC54639}" type="datetimeFigureOut">
              <a:rPr lang="en-US" smtClean="0"/>
              <a:t>8/16/2020</a:t>
            </a:fld>
            <a:endParaRPr lang="en-US"/>
          </a:p>
        </p:txBody>
      </p:sp>
      <p:sp>
        <p:nvSpPr>
          <p:cNvPr id="5" name="Footer Placeholder 4">
            <a:extLst>
              <a:ext uri="{FF2B5EF4-FFF2-40B4-BE49-F238E27FC236}">
                <a16:creationId xmlns:a16="http://schemas.microsoft.com/office/drawing/2014/main" id="{80AF3A38-179D-4038-B14B-913AE1AAA1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AEBD1-7948-41BC-A847-E23BC3776F93}"/>
              </a:ext>
            </a:extLst>
          </p:cNvPr>
          <p:cNvSpPr>
            <a:spLocks noGrp="1"/>
          </p:cNvSpPr>
          <p:nvPr>
            <p:ph type="sldNum" sz="quarter" idx="12"/>
          </p:nvPr>
        </p:nvSpPr>
        <p:spPr/>
        <p:txBody>
          <a:bodyPr/>
          <a:lstStyle/>
          <a:p>
            <a:fld id="{378FF461-712E-459B-9479-3EF2F4CFE03E}" type="slidenum">
              <a:rPr lang="en-US" smtClean="0"/>
              <a:t>‹#›</a:t>
            </a:fld>
            <a:endParaRPr lang="en-US"/>
          </a:p>
        </p:txBody>
      </p:sp>
    </p:spTree>
    <p:extLst>
      <p:ext uri="{BB962C8B-B14F-4D97-AF65-F5344CB8AC3E}">
        <p14:creationId xmlns:p14="http://schemas.microsoft.com/office/powerpoint/2010/main" val="3722335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EAFDA2-D6F3-4B6A-97E3-9F08E521EB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01AB89-2890-4E5E-A50D-CD2E61B8FB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641CBA-6EA3-43F6-A54E-603FEED22A08}"/>
              </a:ext>
            </a:extLst>
          </p:cNvPr>
          <p:cNvSpPr>
            <a:spLocks noGrp="1"/>
          </p:cNvSpPr>
          <p:nvPr>
            <p:ph type="dt" sz="half" idx="10"/>
          </p:nvPr>
        </p:nvSpPr>
        <p:spPr/>
        <p:txBody>
          <a:bodyPr/>
          <a:lstStyle/>
          <a:p>
            <a:fld id="{A3097EDA-0D9E-43E9-9C6A-9E743AC54639}" type="datetimeFigureOut">
              <a:rPr lang="en-US" smtClean="0"/>
              <a:t>8/16/2020</a:t>
            </a:fld>
            <a:endParaRPr lang="en-US"/>
          </a:p>
        </p:txBody>
      </p:sp>
      <p:sp>
        <p:nvSpPr>
          <p:cNvPr id="5" name="Footer Placeholder 4">
            <a:extLst>
              <a:ext uri="{FF2B5EF4-FFF2-40B4-BE49-F238E27FC236}">
                <a16:creationId xmlns:a16="http://schemas.microsoft.com/office/drawing/2014/main" id="{7168873E-DDE1-4132-AD4E-D0506AB7BB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12276A-9418-4089-B185-5FD0DA7A2DB4}"/>
              </a:ext>
            </a:extLst>
          </p:cNvPr>
          <p:cNvSpPr>
            <a:spLocks noGrp="1"/>
          </p:cNvSpPr>
          <p:nvPr>
            <p:ph type="sldNum" sz="quarter" idx="12"/>
          </p:nvPr>
        </p:nvSpPr>
        <p:spPr/>
        <p:txBody>
          <a:bodyPr/>
          <a:lstStyle/>
          <a:p>
            <a:fld id="{378FF461-712E-459B-9479-3EF2F4CFE03E}" type="slidenum">
              <a:rPr lang="en-US" smtClean="0"/>
              <a:t>‹#›</a:t>
            </a:fld>
            <a:endParaRPr lang="en-US"/>
          </a:p>
        </p:txBody>
      </p:sp>
    </p:spTree>
    <p:extLst>
      <p:ext uri="{BB962C8B-B14F-4D97-AF65-F5344CB8AC3E}">
        <p14:creationId xmlns:p14="http://schemas.microsoft.com/office/powerpoint/2010/main" val="2044251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break 1">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2056" name="think-cell Slide" r:id="rId4" imgW="270" imgH="270" progId="TCLayout.ActiveDocument.1">
                  <p:embed/>
                </p:oleObj>
              </mc:Choice>
              <mc:Fallback>
                <p:oleObj name="think-cell Slide" r:id="rId4" imgW="270" imgH="270" progId="TCLayout.ActiveDocument.1">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9" name="Freeform 7"/>
          <p:cNvSpPr>
            <a:spLocks/>
          </p:cNvSpPr>
          <p:nvPr userDrawn="1"/>
        </p:nvSpPr>
        <p:spPr bwMode="auto">
          <a:xfrm>
            <a:off x="-641350" y="3730625"/>
            <a:ext cx="92075" cy="6350"/>
          </a:xfrm>
          <a:custGeom>
            <a:avLst/>
            <a:gdLst/>
            <a:ahLst/>
            <a:cxnLst>
              <a:cxn ang="0">
                <a:pos x="0" y="4"/>
              </a:cxn>
              <a:cxn ang="0">
                <a:pos x="0" y="4"/>
              </a:cxn>
              <a:cxn ang="0">
                <a:pos x="2" y="0"/>
              </a:cxn>
              <a:cxn ang="0">
                <a:pos x="2" y="0"/>
              </a:cxn>
              <a:cxn ang="0">
                <a:pos x="58" y="0"/>
              </a:cxn>
              <a:cxn ang="0">
                <a:pos x="58" y="0"/>
              </a:cxn>
              <a:cxn ang="0">
                <a:pos x="44" y="4"/>
              </a:cxn>
              <a:cxn ang="0">
                <a:pos x="30" y="4"/>
              </a:cxn>
              <a:cxn ang="0">
                <a:pos x="0" y="4"/>
              </a:cxn>
              <a:cxn ang="0">
                <a:pos x="0" y="4"/>
              </a:cxn>
            </a:cxnLst>
            <a:rect l="0" t="0" r="r" b="b"/>
            <a:pathLst>
              <a:path w="58" h="4">
                <a:moveTo>
                  <a:pt x="0" y="4"/>
                </a:moveTo>
                <a:lnTo>
                  <a:pt x="0" y="4"/>
                </a:lnTo>
                <a:lnTo>
                  <a:pt x="2" y="0"/>
                </a:lnTo>
                <a:lnTo>
                  <a:pt x="2" y="0"/>
                </a:lnTo>
                <a:lnTo>
                  <a:pt x="58" y="0"/>
                </a:lnTo>
                <a:lnTo>
                  <a:pt x="58" y="0"/>
                </a:lnTo>
                <a:lnTo>
                  <a:pt x="44" y="4"/>
                </a:lnTo>
                <a:lnTo>
                  <a:pt x="30" y="4"/>
                </a:lnTo>
                <a:lnTo>
                  <a:pt x="0" y="4"/>
                </a:lnTo>
                <a:lnTo>
                  <a:pt x="0" y="4"/>
                </a:lnTo>
                <a:close/>
              </a:path>
            </a:pathLst>
          </a:custGeom>
          <a:solidFill>
            <a:srgbClr val="C8F188"/>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721455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break 2">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3080" name="think-cell Slide" r:id="rId4" imgW="270" imgH="270" progId="TCLayout.ActiveDocument.1">
                  <p:embed/>
                </p:oleObj>
              </mc:Choice>
              <mc:Fallback>
                <p:oleObj name="think-cell Slide" r:id="rId4" imgW="270" imgH="270" progId="TCLayout.ActiveDocument.1">
                  <p:embed/>
                  <p:pic>
                    <p:nvPicPr>
                      <p:cNvPr id="19" name="Object 1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Placeholder 13">
            <a:extLst>
              <a:ext uri="{FF2B5EF4-FFF2-40B4-BE49-F238E27FC236}">
                <a16:creationId xmlns:a16="http://schemas.microsoft.com/office/drawing/2014/main" id="{5C674D03-4995-4743-8CE4-61CF32CFBDDE}"/>
              </a:ext>
            </a:extLst>
          </p:cNvPr>
          <p:cNvSpPr>
            <a:spLocks noGrp="1"/>
          </p:cNvSpPr>
          <p:nvPr>
            <p:ph type="body" sz="quarter" idx="11" hasCustomPrompt="1"/>
          </p:nvPr>
        </p:nvSpPr>
        <p:spPr>
          <a:xfrm>
            <a:off x="7694195" y="2662294"/>
            <a:ext cx="4021613" cy="3160282"/>
          </a:xfrm>
          <a:prstGeom prst="rect">
            <a:avLst/>
          </a:prstGeom>
        </p:spPr>
        <p:txBody>
          <a:bodyPr anchor="ctr">
            <a:normAutofit/>
          </a:bodyPr>
          <a:lstStyle>
            <a:lvl1pPr marL="0" indent="0">
              <a:buNone/>
              <a:defRPr sz="3600">
                <a:solidFill>
                  <a:schemeClr val="bg1"/>
                </a:solidFill>
              </a:defRPr>
            </a:lvl1pPr>
            <a:lvl2pPr marL="457200" indent="0">
              <a:buNone/>
              <a:defRPr sz="6000">
                <a:solidFill>
                  <a:schemeClr val="bg1"/>
                </a:solidFill>
              </a:defRPr>
            </a:lvl2pPr>
          </a:lstStyle>
          <a:p>
            <a:pPr lvl="0"/>
            <a:r>
              <a:rPr lang="en-US"/>
              <a:t>Click to insert section title</a:t>
            </a:r>
          </a:p>
        </p:txBody>
      </p:sp>
    </p:spTree>
    <p:extLst>
      <p:ext uri="{BB962C8B-B14F-4D97-AF65-F5344CB8AC3E}">
        <p14:creationId xmlns:p14="http://schemas.microsoft.com/office/powerpoint/2010/main" val="977702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ub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227349" y="0"/>
            <a:ext cx="9983451" cy="1104900"/>
          </a:xfrm>
        </p:spPr>
        <p:txBody>
          <a:bodyPr/>
          <a:lstStyle/>
          <a:p>
            <a:r>
              <a:rPr lang="en-US"/>
              <a:t>Click to edit Master title style</a:t>
            </a:r>
            <a:endParaRPr lang="en-GB"/>
          </a:p>
        </p:txBody>
      </p:sp>
      <p:sp>
        <p:nvSpPr>
          <p:cNvPr id="4" name="Text Placeholder 3"/>
          <p:cNvSpPr>
            <a:spLocks noGrp="1"/>
          </p:cNvSpPr>
          <p:nvPr>
            <p:ph type="body" sz="quarter" idx="10"/>
          </p:nvPr>
        </p:nvSpPr>
        <p:spPr>
          <a:xfrm>
            <a:off x="227348" y="1815351"/>
            <a:ext cx="11700000" cy="44662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Espace réservé du texte 4"/>
          <p:cNvSpPr>
            <a:spLocks noGrp="1"/>
          </p:cNvSpPr>
          <p:nvPr>
            <p:ph type="body" sz="quarter" idx="11" hasCustomPrompt="1"/>
          </p:nvPr>
        </p:nvSpPr>
        <p:spPr>
          <a:xfrm>
            <a:off x="227349" y="1148607"/>
            <a:ext cx="11700000" cy="504056"/>
          </a:xfrm>
          <a:prstGeom prst="rect">
            <a:avLst/>
          </a:prstGeom>
        </p:spPr>
        <p:txBody>
          <a:bodyPr/>
          <a:lstStyle>
            <a:lvl1pPr>
              <a:defRPr>
                <a:solidFill>
                  <a:schemeClr val="accent2"/>
                </a:solidFill>
              </a:defRPr>
            </a:lvl1pPr>
          </a:lstStyle>
          <a:p>
            <a:pPr lvl="0"/>
            <a:r>
              <a:rPr lang="en-US"/>
              <a:t>Click to edit Master subtitle styles</a:t>
            </a:r>
          </a:p>
        </p:txBody>
      </p:sp>
    </p:spTree>
    <p:extLst>
      <p:ext uri="{BB962C8B-B14F-4D97-AF65-F5344CB8AC3E}">
        <p14:creationId xmlns:p14="http://schemas.microsoft.com/office/powerpoint/2010/main" val="138000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Blank-White">
    <p:bg>
      <p:bgPr>
        <a:solidFill>
          <a:srgbClr val="ECECEC"/>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552BBB0A-405D-419D-8BD5-EC8D9F84B795}"/>
              </a:ext>
            </a:extLst>
          </p:cNvPr>
          <p:cNvSpPr>
            <a:spLocks noGrp="1"/>
          </p:cNvSpPr>
          <p:nvPr>
            <p:ph type="title" hasCustomPrompt="1"/>
          </p:nvPr>
        </p:nvSpPr>
        <p:spPr>
          <a:xfrm>
            <a:off x="407988" y="228600"/>
            <a:ext cx="10835964" cy="671513"/>
          </a:xfrm>
          <a:prstGeom prst="rect">
            <a:avLst/>
          </a:prstGeom>
        </p:spPr>
        <p:txBody>
          <a:bodyPr vert="horz" lIns="0" tIns="0" rIns="0" bIns="0" rtlCol="0" anchor="t">
            <a:normAutofit/>
          </a:bodyPr>
          <a:lstStyle>
            <a:lvl1pPr>
              <a:lnSpc>
                <a:spcPct val="100000"/>
              </a:lnSpc>
              <a:defRPr lang="pt-PT" sz="1900" b="0" dirty="0"/>
            </a:lvl1pPr>
          </a:lstStyle>
          <a:p>
            <a:pPr lvl="0">
              <a:lnSpc>
                <a:spcPts val="3000"/>
              </a:lnSpc>
            </a:pPr>
            <a:r>
              <a:rPr lang="en-US" dirty="0"/>
              <a:t>Click to add title</a:t>
            </a:r>
            <a:endParaRPr lang="pt-PT" dirty="0"/>
          </a:p>
        </p:txBody>
      </p:sp>
      <p:pic>
        <p:nvPicPr>
          <p:cNvPr id="7" name="Graphic 6">
            <a:extLst>
              <a:ext uri="{FF2B5EF4-FFF2-40B4-BE49-F238E27FC236}">
                <a16:creationId xmlns:a16="http://schemas.microsoft.com/office/drawing/2014/main" id="{1587A9B7-5F90-4652-AAC8-52EC2BF1B42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1836" t="-4713" b="16530"/>
          <a:stretch/>
        </p:blipFill>
        <p:spPr>
          <a:xfrm>
            <a:off x="11547793" y="188640"/>
            <a:ext cx="424356" cy="459624"/>
          </a:xfrm>
          <a:prstGeom prst="rect">
            <a:avLst/>
          </a:prstGeom>
        </p:spPr>
      </p:pic>
      <p:grpSp>
        <p:nvGrpSpPr>
          <p:cNvPr id="10" name="Group 9">
            <a:extLst>
              <a:ext uri="{FF2B5EF4-FFF2-40B4-BE49-F238E27FC236}">
                <a16:creationId xmlns:a16="http://schemas.microsoft.com/office/drawing/2014/main" id="{229FB717-CDE4-4FDA-A0AC-222850ED4AFC}"/>
              </a:ext>
            </a:extLst>
          </p:cNvPr>
          <p:cNvGrpSpPr/>
          <p:nvPr userDrawn="1"/>
        </p:nvGrpSpPr>
        <p:grpSpPr>
          <a:xfrm>
            <a:off x="-1196809" y="365941"/>
            <a:ext cx="868649" cy="6310499"/>
            <a:chOff x="-1196809" y="365941"/>
            <a:chExt cx="868649" cy="6310499"/>
          </a:xfrm>
        </p:grpSpPr>
        <p:grpSp>
          <p:nvGrpSpPr>
            <p:cNvPr id="11" name="Group 10">
              <a:extLst>
                <a:ext uri="{FF2B5EF4-FFF2-40B4-BE49-F238E27FC236}">
                  <a16:creationId xmlns:a16="http://schemas.microsoft.com/office/drawing/2014/main" id="{3A45FDDF-4F59-4D7C-A4A8-8484019763F8}"/>
                </a:ext>
              </a:extLst>
            </p:cNvPr>
            <p:cNvGrpSpPr/>
            <p:nvPr/>
          </p:nvGrpSpPr>
          <p:grpSpPr>
            <a:xfrm rot="5400000">
              <a:off x="-3578599" y="2747731"/>
              <a:ext cx="5130554" cy="366973"/>
              <a:chOff x="762000" y="152451"/>
              <a:chExt cx="5130554" cy="366973"/>
            </a:xfrm>
          </p:grpSpPr>
          <p:sp>
            <p:nvSpPr>
              <p:cNvPr id="35" name="Rectangle 34">
                <a:extLst>
                  <a:ext uri="{FF2B5EF4-FFF2-40B4-BE49-F238E27FC236}">
                    <a16:creationId xmlns:a16="http://schemas.microsoft.com/office/drawing/2014/main" id="{F29B7CD0-24C5-4E77-8B20-3676FA49C0F6}"/>
                  </a:ext>
                </a:extLst>
              </p:cNvPr>
              <p:cNvSpPr/>
              <p:nvPr/>
            </p:nvSpPr>
            <p:spPr>
              <a:xfrm>
                <a:off x="762000" y="152451"/>
                <a:ext cx="362400" cy="366973"/>
              </a:xfrm>
              <a:prstGeom prst="rect">
                <a:avLst/>
              </a:prstGeom>
              <a:solidFill>
                <a:srgbClr val="EB4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FAA29F6-BB45-487A-9C3D-69835F50879D}"/>
                  </a:ext>
                </a:extLst>
              </p:cNvPr>
              <p:cNvSpPr/>
              <p:nvPr/>
            </p:nvSpPr>
            <p:spPr>
              <a:xfrm>
                <a:off x="1195469" y="152451"/>
                <a:ext cx="362400" cy="366973"/>
              </a:xfrm>
              <a:prstGeom prst="rect">
                <a:avLst/>
              </a:prstGeom>
              <a:solidFill>
                <a:srgbClr val="BC3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6F2FD82-96BA-41A7-8A5F-97CD8D7FBF4D}"/>
                  </a:ext>
                </a:extLst>
              </p:cNvPr>
              <p:cNvSpPr/>
              <p:nvPr/>
            </p:nvSpPr>
            <p:spPr>
              <a:xfrm>
                <a:off x="2062406" y="152451"/>
                <a:ext cx="362400" cy="366973"/>
              </a:xfrm>
              <a:prstGeom prst="rect">
                <a:avLst/>
              </a:prstGeom>
              <a:solidFill>
                <a:srgbClr val="7440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F2706FD-959D-4E75-8506-0ADD581304D0}"/>
                  </a:ext>
                </a:extLst>
              </p:cNvPr>
              <p:cNvSpPr/>
              <p:nvPr/>
            </p:nvSpPr>
            <p:spPr>
              <a:xfrm>
                <a:off x="1628937" y="152451"/>
                <a:ext cx="362400" cy="366973"/>
              </a:xfrm>
              <a:prstGeom prst="rect">
                <a:avLst/>
              </a:prstGeom>
              <a:solidFill>
                <a:srgbClr val="7C1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9CB31FB1-45A6-4BAF-8D36-5A08FB22A004}"/>
                  </a:ext>
                </a:extLst>
              </p:cNvPr>
              <p:cNvSpPr/>
              <p:nvPr/>
            </p:nvSpPr>
            <p:spPr>
              <a:xfrm>
                <a:off x="2495875" y="152451"/>
                <a:ext cx="362400" cy="366973"/>
              </a:xfrm>
              <a:prstGeom prst="rect">
                <a:avLst/>
              </a:prstGeom>
              <a:solidFill>
                <a:srgbClr val="6C66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DB1652B-C18C-4E50-BD34-AC2D65B79E95}"/>
                  </a:ext>
                </a:extLst>
              </p:cNvPr>
              <p:cNvSpPr/>
              <p:nvPr/>
            </p:nvSpPr>
            <p:spPr>
              <a:xfrm>
                <a:off x="2929343" y="152451"/>
                <a:ext cx="362400" cy="366973"/>
              </a:xfrm>
              <a:prstGeom prst="rect">
                <a:avLst/>
              </a:prstGeom>
              <a:solidFill>
                <a:srgbClr val="0070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0D315A2-6304-408C-BC49-865CC735054A}"/>
                  </a:ext>
                </a:extLst>
              </p:cNvPr>
              <p:cNvSpPr/>
              <p:nvPr/>
            </p:nvSpPr>
            <p:spPr>
              <a:xfrm>
                <a:off x="3362811" y="152451"/>
                <a:ext cx="362400" cy="366973"/>
              </a:xfrm>
              <a:prstGeom prst="rect">
                <a:avLst/>
              </a:prstGeom>
              <a:solidFill>
                <a:srgbClr val="12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FBD7114-BD5D-4606-A191-EA23CC18109A}"/>
                  </a:ext>
                </a:extLst>
              </p:cNvPr>
              <p:cNvSpPr/>
              <p:nvPr/>
            </p:nvSpPr>
            <p:spPr>
              <a:xfrm>
                <a:off x="3796280" y="152451"/>
                <a:ext cx="362400" cy="366973"/>
              </a:xfrm>
              <a:prstGeom prst="rect">
                <a:avLst/>
              </a:prstGeom>
              <a:solidFill>
                <a:srgbClr val="2A5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8CD52BA9-FE1E-452F-9FE4-F67AE34F2568}"/>
                  </a:ext>
                </a:extLst>
              </p:cNvPr>
              <p:cNvSpPr/>
              <p:nvPr/>
            </p:nvSpPr>
            <p:spPr>
              <a:xfrm>
                <a:off x="4663217" y="152451"/>
                <a:ext cx="362400" cy="366973"/>
              </a:xfrm>
              <a:prstGeom prst="rect">
                <a:avLst/>
              </a:prstGeom>
              <a:solidFill>
                <a:srgbClr val="57B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46DAFA2-67B6-4CE4-89A9-3E02D30BB651}"/>
                  </a:ext>
                </a:extLst>
              </p:cNvPr>
              <p:cNvSpPr/>
              <p:nvPr/>
            </p:nvSpPr>
            <p:spPr>
              <a:xfrm>
                <a:off x="4229748" y="152451"/>
                <a:ext cx="362400" cy="366973"/>
              </a:xfrm>
              <a:prstGeom prst="rect">
                <a:avLst/>
              </a:prstGeom>
              <a:solidFill>
                <a:srgbClr val="459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0821C5D0-777C-41F3-A81E-9ED6AF6209FA}"/>
                  </a:ext>
                </a:extLst>
              </p:cNvPr>
              <p:cNvSpPr/>
              <p:nvPr/>
            </p:nvSpPr>
            <p:spPr>
              <a:xfrm>
                <a:off x="5096686" y="152451"/>
                <a:ext cx="362400" cy="366973"/>
              </a:xfrm>
              <a:prstGeom prst="rect">
                <a:avLst/>
              </a:prstGeom>
              <a:solidFill>
                <a:srgbClr val="95E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2822D561-0D3B-435A-82BE-9DA03D1B540D}"/>
                  </a:ext>
                </a:extLst>
              </p:cNvPr>
              <p:cNvSpPr/>
              <p:nvPr/>
            </p:nvSpPr>
            <p:spPr>
              <a:xfrm>
                <a:off x="5530154" y="152451"/>
                <a:ext cx="362400" cy="366973"/>
              </a:xfrm>
              <a:prstGeom prst="rect">
                <a:avLst/>
              </a:prstGeom>
              <a:solidFill>
                <a:srgbClr val="C8F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E71BAB7D-2960-4144-80FB-2F89C7E54428}"/>
                </a:ext>
              </a:extLst>
            </p:cNvPr>
            <p:cNvGrpSpPr/>
            <p:nvPr/>
          </p:nvGrpSpPr>
          <p:grpSpPr>
            <a:xfrm>
              <a:off x="-662388" y="365941"/>
              <a:ext cx="334228" cy="6310499"/>
              <a:chOff x="12355040" y="33161"/>
              <a:chExt cx="360000" cy="6797090"/>
            </a:xfrm>
          </p:grpSpPr>
          <p:grpSp>
            <p:nvGrpSpPr>
              <p:cNvPr id="14" name="Groupe 2">
                <a:extLst>
                  <a:ext uri="{FF2B5EF4-FFF2-40B4-BE49-F238E27FC236}">
                    <a16:creationId xmlns:a16="http://schemas.microsoft.com/office/drawing/2014/main" id="{CC57B2B4-A260-4908-A06A-F97099DE273C}"/>
                  </a:ext>
                </a:extLst>
              </p:cNvPr>
              <p:cNvGrpSpPr/>
              <p:nvPr userDrawn="1"/>
            </p:nvGrpSpPr>
            <p:grpSpPr>
              <a:xfrm>
                <a:off x="12355040" y="33161"/>
                <a:ext cx="360000" cy="1800000"/>
                <a:chOff x="12355040" y="33161"/>
                <a:chExt cx="360000" cy="1800000"/>
              </a:xfrm>
            </p:grpSpPr>
            <p:sp>
              <p:nvSpPr>
                <p:cNvPr id="30" name="Rectangle 29">
                  <a:extLst>
                    <a:ext uri="{FF2B5EF4-FFF2-40B4-BE49-F238E27FC236}">
                      <a16:creationId xmlns:a16="http://schemas.microsoft.com/office/drawing/2014/main" id="{4BD92CE7-D4CA-4AC9-B1D6-8B201F335E74}"/>
                    </a:ext>
                  </a:extLst>
                </p:cNvPr>
                <p:cNvSpPr/>
                <p:nvPr userDrawn="1"/>
              </p:nvSpPr>
              <p:spPr>
                <a:xfrm>
                  <a:off x="12355040" y="33161"/>
                  <a:ext cx="36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a:p>
              </p:txBody>
            </p:sp>
            <p:sp>
              <p:nvSpPr>
                <p:cNvPr id="31" name="Rectangle 30">
                  <a:extLst>
                    <a:ext uri="{FF2B5EF4-FFF2-40B4-BE49-F238E27FC236}">
                      <a16:creationId xmlns:a16="http://schemas.microsoft.com/office/drawing/2014/main" id="{91D6607B-A0F6-4776-A681-6D7AF41685A1}"/>
                    </a:ext>
                  </a:extLst>
                </p:cNvPr>
                <p:cNvSpPr/>
                <p:nvPr userDrawn="1"/>
              </p:nvSpPr>
              <p:spPr>
                <a:xfrm>
                  <a:off x="12355040" y="393161"/>
                  <a:ext cx="3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a:p>
              </p:txBody>
            </p:sp>
            <p:sp>
              <p:nvSpPr>
                <p:cNvPr id="32" name="Rectangle 31">
                  <a:extLst>
                    <a:ext uri="{FF2B5EF4-FFF2-40B4-BE49-F238E27FC236}">
                      <a16:creationId xmlns:a16="http://schemas.microsoft.com/office/drawing/2014/main" id="{B06DCBAF-0385-43C8-BAA7-9EFE324BB9EA}"/>
                    </a:ext>
                  </a:extLst>
                </p:cNvPr>
                <p:cNvSpPr/>
                <p:nvPr userDrawn="1"/>
              </p:nvSpPr>
              <p:spPr>
                <a:xfrm>
                  <a:off x="12355040" y="753161"/>
                  <a:ext cx="3600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a:p>
              </p:txBody>
            </p:sp>
            <p:sp>
              <p:nvSpPr>
                <p:cNvPr id="33" name="Rectangle 32">
                  <a:extLst>
                    <a:ext uri="{FF2B5EF4-FFF2-40B4-BE49-F238E27FC236}">
                      <a16:creationId xmlns:a16="http://schemas.microsoft.com/office/drawing/2014/main" id="{366F56CC-BEE5-4052-B732-F26E7A41AC7D}"/>
                    </a:ext>
                  </a:extLst>
                </p:cNvPr>
                <p:cNvSpPr/>
                <p:nvPr userDrawn="1"/>
              </p:nvSpPr>
              <p:spPr>
                <a:xfrm>
                  <a:off x="12355040" y="1113161"/>
                  <a:ext cx="360000" cy="3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a:p>
              </p:txBody>
            </p:sp>
            <p:sp>
              <p:nvSpPr>
                <p:cNvPr id="34" name="Rectangle 33">
                  <a:extLst>
                    <a:ext uri="{FF2B5EF4-FFF2-40B4-BE49-F238E27FC236}">
                      <a16:creationId xmlns:a16="http://schemas.microsoft.com/office/drawing/2014/main" id="{BA6AAB02-0200-4562-B703-E4B6E21A15C0}"/>
                    </a:ext>
                  </a:extLst>
                </p:cNvPr>
                <p:cNvSpPr/>
                <p:nvPr/>
              </p:nvSpPr>
              <p:spPr>
                <a:xfrm>
                  <a:off x="12355040" y="1473161"/>
                  <a:ext cx="360000" cy="36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a:p>
              </p:txBody>
            </p:sp>
          </p:grpSp>
          <p:grpSp>
            <p:nvGrpSpPr>
              <p:cNvPr id="15" name="Groupe 4">
                <a:extLst>
                  <a:ext uri="{FF2B5EF4-FFF2-40B4-BE49-F238E27FC236}">
                    <a16:creationId xmlns:a16="http://schemas.microsoft.com/office/drawing/2014/main" id="{3AF2A947-6FF6-4162-A5BD-09417A3EDA45}"/>
                  </a:ext>
                </a:extLst>
              </p:cNvPr>
              <p:cNvGrpSpPr/>
              <p:nvPr userDrawn="1"/>
            </p:nvGrpSpPr>
            <p:grpSpPr>
              <a:xfrm>
                <a:off x="12355040" y="1954479"/>
                <a:ext cx="360000" cy="4875772"/>
                <a:chOff x="12355040" y="1954479"/>
                <a:chExt cx="360000" cy="4875772"/>
              </a:xfrm>
            </p:grpSpPr>
            <p:sp>
              <p:nvSpPr>
                <p:cNvPr id="16" name="Rectangle 15">
                  <a:extLst>
                    <a:ext uri="{FF2B5EF4-FFF2-40B4-BE49-F238E27FC236}">
                      <a16:creationId xmlns:a16="http://schemas.microsoft.com/office/drawing/2014/main" id="{7171CE1B-1F15-4961-8AAB-0520F6E19056}"/>
                    </a:ext>
                  </a:extLst>
                </p:cNvPr>
                <p:cNvSpPr/>
                <p:nvPr userDrawn="1"/>
              </p:nvSpPr>
              <p:spPr>
                <a:xfrm>
                  <a:off x="12355040" y="1954479"/>
                  <a:ext cx="360000" cy="360000"/>
                </a:xfrm>
                <a:prstGeom prst="rect">
                  <a:avLst/>
                </a:prstGeom>
                <a:solidFill>
                  <a:srgbClr val="80B8D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58738" algn="ctr">
                    <a:spcAft>
                      <a:spcPts val="300"/>
                    </a:spcAft>
                  </a:pPr>
                  <a:endParaRPr lang="en-GB" sz="900"/>
                </a:p>
              </p:txBody>
            </p:sp>
            <p:sp>
              <p:nvSpPr>
                <p:cNvPr id="17" name="Rectangle 16">
                  <a:extLst>
                    <a:ext uri="{FF2B5EF4-FFF2-40B4-BE49-F238E27FC236}">
                      <a16:creationId xmlns:a16="http://schemas.microsoft.com/office/drawing/2014/main" id="{6F7201FB-2F1D-4FB8-B145-72B9C4CD35F5}"/>
                    </a:ext>
                  </a:extLst>
                </p:cNvPr>
                <p:cNvSpPr/>
                <p:nvPr userDrawn="1"/>
              </p:nvSpPr>
              <p:spPr>
                <a:xfrm>
                  <a:off x="12355040" y="2301846"/>
                  <a:ext cx="360000" cy="360000"/>
                </a:xfrm>
                <a:prstGeom prst="rect">
                  <a:avLst/>
                </a:prstGeom>
                <a:solidFill>
                  <a:srgbClr val="88D5E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58738" algn="ctr">
                    <a:spcAft>
                      <a:spcPts val="300"/>
                    </a:spcAft>
                  </a:pPr>
                  <a:endParaRPr lang="en-GB" sz="900"/>
                </a:p>
              </p:txBody>
            </p:sp>
            <p:sp>
              <p:nvSpPr>
                <p:cNvPr id="18" name="Rectangle 17">
                  <a:extLst>
                    <a:ext uri="{FF2B5EF4-FFF2-40B4-BE49-F238E27FC236}">
                      <a16:creationId xmlns:a16="http://schemas.microsoft.com/office/drawing/2014/main" id="{376BD35F-1B3B-4748-8574-870F9ACCDC58}"/>
                    </a:ext>
                  </a:extLst>
                </p:cNvPr>
                <p:cNvSpPr/>
                <p:nvPr userDrawn="1"/>
              </p:nvSpPr>
              <p:spPr>
                <a:xfrm>
                  <a:off x="12355040" y="5080782"/>
                  <a:ext cx="360000" cy="360000"/>
                </a:xfrm>
                <a:prstGeom prst="rect">
                  <a:avLst/>
                </a:prstGeom>
                <a:solidFill>
                  <a:srgbClr val="6D64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a:p>
              </p:txBody>
            </p:sp>
            <p:sp>
              <p:nvSpPr>
                <p:cNvPr id="19" name="Rectangle 18">
                  <a:extLst>
                    <a:ext uri="{FF2B5EF4-FFF2-40B4-BE49-F238E27FC236}">
                      <a16:creationId xmlns:a16="http://schemas.microsoft.com/office/drawing/2014/main" id="{373EA5F7-2384-42BC-8B68-855BA8A46B94}"/>
                    </a:ext>
                  </a:extLst>
                </p:cNvPr>
                <p:cNvSpPr/>
                <p:nvPr userDrawn="1"/>
              </p:nvSpPr>
              <p:spPr>
                <a:xfrm>
                  <a:off x="12355040" y="6470251"/>
                  <a:ext cx="360000" cy="360000"/>
                </a:xfrm>
                <a:prstGeom prst="rect">
                  <a:avLst/>
                </a:prstGeom>
                <a:solidFill>
                  <a:srgbClr val="FF63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a:p>
              </p:txBody>
            </p:sp>
            <p:sp>
              <p:nvSpPr>
                <p:cNvPr id="20" name="Rectangle 19">
                  <a:extLst>
                    <a:ext uri="{FF2B5EF4-FFF2-40B4-BE49-F238E27FC236}">
                      <a16:creationId xmlns:a16="http://schemas.microsoft.com/office/drawing/2014/main" id="{24516025-D584-4B47-9CD3-9CFEAB1C6E10}"/>
                    </a:ext>
                  </a:extLst>
                </p:cNvPr>
                <p:cNvSpPr/>
                <p:nvPr userDrawn="1"/>
              </p:nvSpPr>
              <p:spPr>
                <a:xfrm>
                  <a:off x="12355040" y="4038681"/>
                  <a:ext cx="360000" cy="360000"/>
                </a:xfrm>
                <a:prstGeom prst="rect">
                  <a:avLst/>
                </a:prstGeom>
                <a:solidFill>
                  <a:srgbClr val="C8FF1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a:p>
              </p:txBody>
            </p:sp>
            <p:sp>
              <p:nvSpPr>
                <p:cNvPr id="21" name="Rectangle 20">
                  <a:extLst>
                    <a:ext uri="{FF2B5EF4-FFF2-40B4-BE49-F238E27FC236}">
                      <a16:creationId xmlns:a16="http://schemas.microsoft.com/office/drawing/2014/main" id="{F69C322D-FDBB-4F41-84D9-2E7DD8308D6D}"/>
                    </a:ext>
                  </a:extLst>
                </p:cNvPr>
                <p:cNvSpPr/>
                <p:nvPr userDrawn="1"/>
              </p:nvSpPr>
              <p:spPr>
                <a:xfrm>
                  <a:off x="12355040" y="4733415"/>
                  <a:ext cx="360000" cy="360000"/>
                </a:xfrm>
                <a:prstGeom prst="rect">
                  <a:avLst/>
                </a:prstGeom>
                <a:solidFill>
                  <a:srgbClr val="7E39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a:p>
              </p:txBody>
            </p:sp>
            <p:sp>
              <p:nvSpPr>
                <p:cNvPr id="22" name="Rectangle 21">
                  <a:extLst>
                    <a:ext uri="{FF2B5EF4-FFF2-40B4-BE49-F238E27FC236}">
                      <a16:creationId xmlns:a16="http://schemas.microsoft.com/office/drawing/2014/main" id="{19B3953D-C31A-4FA6-A5A1-2D306412C47F}"/>
                    </a:ext>
                  </a:extLst>
                </p:cNvPr>
                <p:cNvSpPr/>
                <p:nvPr userDrawn="1"/>
              </p:nvSpPr>
              <p:spPr>
                <a:xfrm>
                  <a:off x="12355040" y="3691314"/>
                  <a:ext cx="360000" cy="360000"/>
                </a:xfrm>
                <a:prstGeom prst="rect">
                  <a:avLst/>
                </a:prstGeom>
                <a:solidFill>
                  <a:srgbClr val="00C37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a:p>
              </p:txBody>
            </p:sp>
            <p:sp>
              <p:nvSpPr>
                <p:cNvPr id="23" name="Rectangle 22">
                  <a:extLst>
                    <a:ext uri="{FF2B5EF4-FFF2-40B4-BE49-F238E27FC236}">
                      <a16:creationId xmlns:a16="http://schemas.microsoft.com/office/drawing/2014/main" id="{04C6002E-0268-443F-A48A-0A330E456853}"/>
                    </a:ext>
                  </a:extLst>
                </p:cNvPr>
                <p:cNvSpPr/>
                <p:nvPr userDrawn="1"/>
              </p:nvSpPr>
              <p:spPr>
                <a:xfrm>
                  <a:off x="12355040" y="2649213"/>
                  <a:ext cx="360000" cy="360000"/>
                </a:xfrm>
                <a:prstGeom prst="rect">
                  <a:avLst/>
                </a:prstGeom>
                <a:solidFill>
                  <a:srgbClr val="1563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a:p>
              </p:txBody>
            </p:sp>
            <p:sp>
              <p:nvSpPr>
                <p:cNvPr id="24" name="Rectangle 23">
                  <a:extLst>
                    <a:ext uri="{FF2B5EF4-FFF2-40B4-BE49-F238E27FC236}">
                      <a16:creationId xmlns:a16="http://schemas.microsoft.com/office/drawing/2014/main" id="{4CF2DE3D-D77D-45F0-9733-127A505D65E6}"/>
                    </a:ext>
                  </a:extLst>
                </p:cNvPr>
                <p:cNvSpPr/>
                <p:nvPr userDrawn="1"/>
              </p:nvSpPr>
              <p:spPr>
                <a:xfrm>
                  <a:off x="12355040" y="2996580"/>
                  <a:ext cx="360000" cy="360000"/>
                </a:xfrm>
                <a:prstGeom prst="rect">
                  <a:avLst/>
                </a:prstGeom>
                <a:solidFill>
                  <a:srgbClr val="0F99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a:p>
              </p:txBody>
            </p:sp>
            <p:sp>
              <p:nvSpPr>
                <p:cNvPr id="25" name="Rectangle 24">
                  <a:extLst>
                    <a:ext uri="{FF2B5EF4-FFF2-40B4-BE49-F238E27FC236}">
                      <a16:creationId xmlns:a16="http://schemas.microsoft.com/office/drawing/2014/main" id="{99407CFA-4CE3-4D58-907F-D8288F4B0974}"/>
                    </a:ext>
                  </a:extLst>
                </p:cNvPr>
                <p:cNvSpPr/>
                <p:nvPr userDrawn="1"/>
              </p:nvSpPr>
              <p:spPr>
                <a:xfrm>
                  <a:off x="12355040" y="3343947"/>
                  <a:ext cx="360000" cy="360000"/>
                </a:xfrm>
                <a:prstGeom prst="rect">
                  <a:avLst/>
                </a:prstGeom>
                <a:solidFill>
                  <a:srgbClr val="01D1D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a:p>
              </p:txBody>
            </p:sp>
            <p:sp>
              <p:nvSpPr>
                <p:cNvPr id="26" name="Rectangle 25">
                  <a:extLst>
                    <a:ext uri="{FF2B5EF4-FFF2-40B4-BE49-F238E27FC236}">
                      <a16:creationId xmlns:a16="http://schemas.microsoft.com/office/drawing/2014/main" id="{C1EA1ED8-DD08-4097-B2B4-B1433AFC4E53}"/>
                    </a:ext>
                  </a:extLst>
                </p:cNvPr>
                <p:cNvSpPr/>
                <p:nvPr userDrawn="1"/>
              </p:nvSpPr>
              <p:spPr>
                <a:xfrm>
                  <a:off x="12355040" y="6122883"/>
                  <a:ext cx="360000" cy="360000"/>
                </a:xfrm>
                <a:prstGeom prst="rect">
                  <a:avLst/>
                </a:prstGeom>
                <a:solidFill>
                  <a:srgbClr val="FF7E8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a:p>
              </p:txBody>
            </p:sp>
            <p:sp>
              <p:nvSpPr>
                <p:cNvPr id="27" name="Rectangle 26">
                  <a:extLst>
                    <a:ext uri="{FF2B5EF4-FFF2-40B4-BE49-F238E27FC236}">
                      <a16:creationId xmlns:a16="http://schemas.microsoft.com/office/drawing/2014/main" id="{F0C3D414-F88E-4BE0-9C35-053B7DC27EA5}"/>
                    </a:ext>
                  </a:extLst>
                </p:cNvPr>
                <p:cNvSpPr/>
                <p:nvPr userDrawn="1"/>
              </p:nvSpPr>
              <p:spPr>
                <a:xfrm>
                  <a:off x="12355040" y="5775516"/>
                  <a:ext cx="360000" cy="360000"/>
                </a:xfrm>
                <a:prstGeom prst="rect">
                  <a:avLst/>
                </a:prstGeom>
                <a:solidFill>
                  <a:srgbClr val="CB29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a:p>
              </p:txBody>
            </p:sp>
            <p:sp>
              <p:nvSpPr>
                <p:cNvPr id="28" name="Rectangle 27">
                  <a:extLst>
                    <a:ext uri="{FF2B5EF4-FFF2-40B4-BE49-F238E27FC236}">
                      <a16:creationId xmlns:a16="http://schemas.microsoft.com/office/drawing/2014/main" id="{4FBE5998-2F15-4D68-8FCB-3B9CB76964AC}"/>
                    </a:ext>
                  </a:extLst>
                </p:cNvPr>
                <p:cNvSpPr/>
                <p:nvPr userDrawn="1"/>
              </p:nvSpPr>
              <p:spPr>
                <a:xfrm>
                  <a:off x="12355040" y="5428149"/>
                  <a:ext cx="360000" cy="360000"/>
                </a:xfrm>
                <a:prstGeom prst="rect">
                  <a:avLst/>
                </a:prstGeom>
                <a:solidFill>
                  <a:srgbClr val="86086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a:p>
              </p:txBody>
            </p:sp>
            <p:sp>
              <p:nvSpPr>
                <p:cNvPr id="29" name="Rectangle 28">
                  <a:extLst>
                    <a:ext uri="{FF2B5EF4-FFF2-40B4-BE49-F238E27FC236}">
                      <a16:creationId xmlns:a16="http://schemas.microsoft.com/office/drawing/2014/main" id="{EDE4B50F-E960-4022-AEEE-25BA9547D589}"/>
                    </a:ext>
                  </a:extLst>
                </p:cNvPr>
                <p:cNvSpPr/>
                <p:nvPr userDrawn="1"/>
              </p:nvSpPr>
              <p:spPr>
                <a:xfrm>
                  <a:off x="12355040" y="4386048"/>
                  <a:ext cx="360000" cy="360000"/>
                </a:xfrm>
                <a:prstGeom prst="rect">
                  <a:avLst/>
                </a:prstGeom>
                <a:solidFill>
                  <a:srgbClr val="4701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a:p>
              </p:txBody>
            </p:sp>
          </p:grpSp>
        </p:grpSp>
      </p:grpSp>
      <p:sp>
        <p:nvSpPr>
          <p:cNvPr id="47" name="Retângulo 43">
            <a:extLst>
              <a:ext uri="{FF2B5EF4-FFF2-40B4-BE49-F238E27FC236}">
                <a16:creationId xmlns:a16="http://schemas.microsoft.com/office/drawing/2014/main" id="{8564435B-902F-45BB-A97B-0D08553B82B4}"/>
              </a:ext>
            </a:extLst>
          </p:cNvPr>
          <p:cNvSpPr/>
          <p:nvPr userDrawn="1"/>
        </p:nvSpPr>
        <p:spPr>
          <a:xfrm>
            <a:off x="11617943" y="6650661"/>
            <a:ext cx="176330" cy="123111"/>
          </a:xfrm>
          <a:prstGeom prst="rect">
            <a:avLst/>
          </a:prstGeom>
        </p:spPr>
        <p:txBody>
          <a:bodyPr wrap="none" lIns="0" tIns="0" rIns="0" bIns="0" anchor="ctr" anchorCtr="0">
            <a:spAutoFit/>
          </a:bodyPr>
          <a:lstStyle/>
          <a:p>
            <a:pPr algn="r"/>
            <a:fld id="{0502E5A9-B53C-401E-A0E0-4A359BB0A9E5}" type="slidenum">
              <a:rPr lang="en-US" sz="800" smtClean="0">
                <a:solidFill>
                  <a:schemeClr val="bg1">
                    <a:lumMod val="65000"/>
                  </a:schemeClr>
                </a:solidFill>
                <a:cs typeface="Arial" panose="020B0604020202020204" pitchFamily="34" charset="0"/>
              </a:rPr>
              <a:pPr algn="r"/>
              <a:t>‹#›</a:t>
            </a:fld>
            <a:endParaRPr lang="en-US" sz="800" dirty="0">
              <a:solidFill>
                <a:schemeClr val="bg1">
                  <a:lumMod val="65000"/>
                </a:schemeClr>
              </a:solidFill>
              <a:cs typeface="Arial" panose="020B0604020202020204" pitchFamily="34" charset="0"/>
            </a:endParaRPr>
          </a:p>
        </p:txBody>
      </p:sp>
      <p:sp>
        <p:nvSpPr>
          <p:cNvPr id="48" name="Text Placeholder 7">
            <a:extLst>
              <a:ext uri="{FF2B5EF4-FFF2-40B4-BE49-F238E27FC236}">
                <a16:creationId xmlns:a16="http://schemas.microsoft.com/office/drawing/2014/main" id="{D694CE98-93EE-4BBD-A34B-D4B8EF12DCDA}"/>
              </a:ext>
            </a:extLst>
          </p:cNvPr>
          <p:cNvSpPr txBox="1">
            <a:spLocks/>
          </p:cNvSpPr>
          <p:nvPr userDrawn="1"/>
        </p:nvSpPr>
        <p:spPr>
          <a:xfrm>
            <a:off x="8883496" y="6650661"/>
            <a:ext cx="2664297" cy="123111"/>
          </a:xfrm>
          <a:prstGeom prst="rect">
            <a:avLst/>
          </a:prstGeom>
        </p:spPr>
        <p:txBody>
          <a:bodyPr lIns="0" tIns="0" rIns="0" bIns="0" anchor="ctr" anchorCtr="0">
            <a:noAutofit/>
          </a:bodyPr>
          <a:lstStyle>
            <a:lvl1pPr marL="0" indent="0" algn="l" defTabSz="914400" rtl="0" eaLnBrk="1" latinLnBrk="0" hangingPunct="1">
              <a:lnSpc>
                <a:spcPct val="100000"/>
              </a:lnSpc>
              <a:spcBef>
                <a:spcPts val="1000"/>
              </a:spcBef>
              <a:buFont typeface="Arial" panose="020B0604020202020204" pitchFamily="34" charset="0"/>
              <a:buNone/>
              <a:defRPr sz="800" kern="1200">
                <a:solidFill>
                  <a:srgbClr val="7F7F7F"/>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solidFill>
                  <a:schemeClr val="bg1">
                    <a:lumMod val="65000"/>
                  </a:schemeClr>
                </a:solidFill>
              </a:rPr>
              <a:t>© Capgemini 2019. All rights reserved  </a:t>
            </a:r>
            <a:r>
              <a:rPr lang="en-US" dirty="0">
                <a:solidFill>
                  <a:schemeClr val="accent2"/>
                </a:solidFill>
              </a:rPr>
              <a:t>|</a:t>
            </a:r>
          </a:p>
        </p:txBody>
      </p:sp>
      <p:sp>
        <p:nvSpPr>
          <p:cNvPr id="49" name="Text Placeholder 7">
            <a:extLst>
              <a:ext uri="{FF2B5EF4-FFF2-40B4-BE49-F238E27FC236}">
                <a16:creationId xmlns:a16="http://schemas.microsoft.com/office/drawing/2014/main" id="{95635E64-6E34-420C-9EE3-9AAE42D1E189}"/>
              </a:ext>
            </a:extLst>
          </p:cNvPr>
          <p:cNvSpPr txBox="1">
            <a:spLocks/>
          </p:cNvSpPr>
          <p:nvPr userDrawn="1"/>
        </p:nvSpPr>
        <p:spPr>
          <a:xfrm>
            <a:off x="407988" y="6650661"/>
            <a:ext cx="4716524" cy="123111"/>
          </a:xfrm>
          <a:prstGeom prst="rect">
            <a:avLst/>
          </a:prstGeom>
        </p:spPr>
        <p:txBody>
          <a:bodyPr wrap="none" lIns="0" tIns="0" rIns="0" bIns="0" anchor="ctr" anchorCtr="0">
            <a:noAutofit/>
          </a:bodyPr>
          <a:lstStyle>
            <a:lvl1pPr marL="0" indent="0" algn="l" defTabSz="914400" rtl="0" eaLnBrk="1" latinLnBrk="0" hangingPunct="1">
              <a:lnSpc>
                <a:spcPct val="100000"/>
              </a:lnSpc>
              <a:spcBef>
                <a:spcPts val="1000"/>
              </a:spcBef>
              <a:buFont typeface="Arial" panose="020B0604020202020204" pitchFamily="34" charset="0"/>
              <a:buNone/>
              <a:defRPr sz="800" kern="1200">
                <a:solidFill>
                  <a:srgbClr val="7F7F7F"/>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 kern="0" dirty="0">
                <a:solidFill>
                  <a:srgbClr val="B7B7B7"/>
                </a:solidFill>
                <a:latin typeface="+mn-lt"/>
                <a:ea typeface="+mn-ea"/>
                <a:cs typeface="Arial" panose="020B0604020202020204" pitchFamily="34" charset="0"/>
              </a:rPr>
              <a:t>D-GEM and S/4HANA Go To Market (GTM) </a:t>
            </a:r>
            <a:r>
              <a:rPr lang="en-US" dirty="0">
                <a:solidFill>
                  <a:srgbClr val="B7B7B7"/>
                </a:solidFill>
              </a:rPr>
              <a:t>| Sep 2019</a:t>
            </a:r>
            <a:endParaRPr lang="en-GB" dirty="0">
              <a:solidFill>
                <a:srgbClr val="B7B7B7"/>
              </a:solidFill>
            </a:endParaRPr>
          </a:p>
        </p:txBody>
      </p:sp>
    </p:spTree>
    <p:extLst>
      <p:ext uri="{BB962C8B-B14F-4D97-AF65-F5344CB8AC3E}">
        <p14:creationId xmlns:p14="http://schemas.microsoft.com/office/powerpoint/2010/main" val="2508030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B4AE9-4573-46DD-9228-C9DD96B986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36A7BA-6889-4370-BCCF-8E336E7E00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DD4637-C92C-45AA-AA4A-3E1C12B49D59}"/>
              </a:ext>
            </a:extLst>
          </p:cNvPr>
          <p:cNvSpPr>
            <a:spLocks noGrp="1"/>
          </p:cNvSpPr>
          <p:nvPr>
            <p:ph type="dt" sz="half" idx="10"/>
          </p:nvPr>
        </p:nvSpPr>
        <p:spPr/>
        <p:txBody>
          <a:bodyPr/>
          <a:lstStyle/>
          <a:p>
            <a:fld id="{A3097EDA-0D9E-43E9-9C6A-9E743AC54639}" type="datetimeFigureOut">
              <a:rPr lang="en-US" smtClean="0"/>
              <a:t>8/16/2020</a:t>
            </a:fld>
            <a:endParaRPr lang="en-US"/>
          </a:p>
        </p:txBody>
      </p:sp>
      <p:sp>
        <p:nvSpPr>
          <p:cNvPr id="5" name="Footer Placeholder 4">
            <a:extLst>
              <a:ext uri="{FF2B5EF4-FFF2-40B4-BE49-F238E27FC236}">
                <a16:creationId xmlns:a16="http://schemas.microsoft.com/office/drawing/2014/main" id="{71E29728-5F7B-45FE-9FEC-21FDE4AF8B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6CCD3A-FA4A-4E86-9FDF-E0172043B659}"/>
              </a:ext>
            </a:extLst>
          </p:cNvPr>
          <p:cNvSpPr>
            <a:spLocks noGrp="1"/>
          </p:cNvSpPr>
          <p:nvPr>
            <p:ph type="sldNum" sz="quarter" idx="12"/>
          </p:nvPr>
        </p:nvSpPr>
        <p:spPr/>
        <p:txBody>
          <a:bodyPr/>
          <a:lstStyle/>
          <a:p>
            <a:fld id="{378FF461-712E-459B-9479-3EF2F4CFE03E}" type="slidenum">
              <a:rPr lang="en-US" smtClean="0"/>
              <a:t>‹#›</a:t>
            </a:fld>
            <a:endParaRPr lang="en-US"/>
          </a:p>
        </p:txBody>
      </p:sp>
    </p:spTree>
    <p:extLst>
      <p:ext uri="{BB962C8B-B14F-4D97-AF65-F5344CB8AC3E}">
        <p14:creationId xmlns:p14="http://schemas.microsoft.com/office/powerpoint/2010/main" val="3009307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D7CBA-472F-43C6-9369-837329B456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D8977D-F4B2-4027-957C-AF628E33BA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0110AF-5D6A-48F3-B361-DD5B9CBB8057}"/>
              </a:ext>
            </a:extLst>
          </p:cNvPr>
          <p:cNvSpPr>
            <a:spLocks noGrp="1"/>
          </p:cNvSpPr>
          <p:nvPr>
            <p:ph type="dt" sz="half" idx="10"/>
          </p:nvPr>
        </p:nvSpPr>
        <p:spPr/>
        <p:txBody>
          <a:bodyPr/>
          <a:lstStyle/>
          <a:p>
            <a:fld id="{A3097EDA-0D9E-43E9-9C6A-9E743AC54639}" type="datetimeFigureOut">
              <a:rPr lang="en-US" smtClean="0"/>
              <a:t>8/16/2020</a:t>
            </a:fld>
            <a:endParaRPr lang="en-US"/>
          </a:p>
        </p:txBody>
      </p:sp>
      <p:sp>
        <p:nvSpPr>
          <p:cNvPr id="5" name="Footer Placeholder 4">
            <a:extLst>
              <a:ext uri="{FF2B5EF4-FFF2-40B4-BE49-F238E27FC236}">
                <a16:creationId xmlns:a16="http://schemas.microsoft.com/office/drawing/2014/main" id="{8162560C-841C-44D7-B8BB-67FA3CEECA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6BE9E5-9A64-4DA7-AF78-F12FADC7C68E}"/>
              </a:ext>
            </a:extLst>
          </p:cNvPr>
          <p:cNvSpPr>
            <a:spLocks noGrp="1"/>
          </p:cNvSpPr>
          <p:nvPr>
            <p:ph type="sldNum" sz="quarter" idx="12"/>
          </p:nvPr>
        </p:nvSpPr>
        <p:spPr/>
        <p:txBody>
          <a:bodyPr/>
          <a:lstStyle/>
          <a:p>
            <a:fld id="{378FF461-712E-459B-9479-3EF2F4CFE03E}" type="slidenum">
              <a:rPr lang="en-US" smtClean="0"/>
              <a:t>‹#›</a:t>
            </a:fld>
            <a:endParaRPr lang="en-US"/>
          </a:p>
        </p:txBody>
      </p:sp>
    </p:spTree>
    <p:extLst>
      <p:ext uri="{BB962C8B-B14F-4D97-AF65-F5344CB8AC3E}">
        <p14:creationId xmlns:p14="http://schemas.microsoft.com/office/powerpoint/2010/main" val="2121920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EE96B-231D-4855-ADFB-D7C5A554BF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46E69C-546A-4A52-A831-8D2DFF2BB0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EF1EBB-8388-483F-82E7-BCCDEA2436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8AE84C-95F8-453A-A85C-356A2672CCC9}"/>
              </a:ext>
            </a:extLst>
          </p:cNvPr>
          <p:cNvSpPr>
            <a:spLocks noGrp="1"/>
          </p:cNvSpPr>
          <p:nvPr>
            <p:ph type="dt" sz="half" idx="10"/>
          </p:nvPr>
        </p:nvSpPr>
        <p:spPr/>
        <p:txBody>
          <a:bodyPr/>
          <a:lstStyle/>
          <a:p>
            <a:fld id="{A3097EDA-0D9E-43E9-9C6A-9E743AC54639}" type="datetimeFigureOut">
              <a:rPr lang="en-US" smtClean="0"/>
              <a:t>8/16/2020</a:t>
            </a:fld>
            <a:endParaRPr lang="en-US"/>
          </a:p>
        </p:txBody>
      </p:sp>
      <p:sp>
        <p:nvSpPr>
          <p:cNvPr id="6" name="Footer Placeholder 5">
            <a:extLst>
              <a:ext uri="{FF2B5EF4-FFF2-40B4-BE49-F238E27FC236}">
                <a16:creationId xmlns:a16="http://schemas.microsoft.com/office/drawing/2014/main" id="{0FB70F65-9C49-46FE-90B4-5AE579B95C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FE1879-8DD8-440C-9BA9-D9783C0B9532}"/>
              </a:ext>
            </a:extLst>
          </p:cNvPr>
          <p:cNvSpPr>
            <a:spLocks noGrp="1"/>
          </p:cNvSpPr>
          <p:nvPr>
            <p:ph type="sldNum" sz="quarter" idx="12"/>
          </p:nvPr>
        </p:nvSpPr>
        <p:spPr/>
        <p:txBody>
          <a:bodyPr/>
          <a:lstStyle/>
          <a:p>
            <a:fld id="{378FF461-712E-459B-9479-3EF2F4CFE03E}" type="slidenum">
              <a:rPr lang="en-US" smtClean="0"/>
              <a:t>‹#›</a:t>
            </a:fld>
            <a:endParaRPr lang="en-US"/>
          </a:p>
        </p:txBody>
      </p:sp>
    </p:spTree>
    <p:extLst>
      <p:ext uri="{BB962C8B-B14F-4D97-AF65-F5344CB8AC3E}">
        <p14:creationId xmlns:p14="http://schemas.microsoft.com/office/powerpoint/2010/main" val="2146676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FF84F-8358-465D-8D30-3E1D0DA067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E7C3A7-EE08-4842-9087-EB54AD6E60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6B6698-B33B-452B-A803-4F8DCB4273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9D10B2-AC83-4075-9B79-3FD42263E3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8434EE-7DB2-42DC-A1D1-1ACDEEB421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086A99-B4C8-458D-B9AA-A5671D56037E}"/>
              </a:ext>
            </a:extLst>
          </p:cNvPr>
          <p:cNvSpPr>
            <a:spLocks noGrp="1"/>
          </p:cNvSpPr>
          <p:nvPr>
            <p:ph type="dt" sz="half" idx="10"/>
          </p:nvPr>
        </p:nvSpPr>
        <p:spPr/>
        <p:txBody>
          <a:bodyPr/>
          <a:lstStyle/>
          <a:p>
            <a:fld id="{A3097EDA-0D9E-43E9-9C6A-9E743AC54639}" type="datetimeFigureOut">
              <a:rPr lang="en-US" smtClean="0"/>
              <a:t>8/16/2020</a:t>
            </a:fld>
            <a:endParaRPr lang="en-US"/>
          </a:p>
        </p:txBody>
      </p:sp>
      <p:sp>
        <p:nvSpPr>
          <p:cNvPr id="8" name="Footer Placeholder 7">
            <a:extLst>
              <a:ext uri="{FF2B5EF4-FFF2-40B4-BE49-F238E27FC236}">
                <a16:creationId xmlns:a16="http://schemas.microsoft.com/office/drawing/2014/main" id="{1A8C76A3-CAD5-4857-A74A-874516DE93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1E5C66-5AC8-4E08-9467-0143E24A2611}"/>
              </a:ext>
            </a:extLst>
          </p:cNvPr>
          <p:cNvSpPr>
            <a:spLocks noGrp="1"/>
          </p:cNvSpPr>
          <p:nvPr>
            <p:ph type="sldNum" sz="quarter" idx="12"/>
          </p:nvPr>
        </p:nvSpPr>
        <p:spPr/>
        <p:txBody>
          <a:bodyPr/>
          <a:lstStyle/>
          <a:p>
            <a:fld id="{378FF461-712E-459B-9479-3EF2F4CFE03E}" type="slidenum">
              <a:rPr lang="en-US" smtClean="0"/>
              <a:t>‹#›</a:t>
            </a:fld>
            <a:endParaRPr lang="en-US"/>
          </a:p>
        </p:txBody>
      </p:sp>
    </p:spTree>
    <p:extLst>
      <p:ext uri="{BB962C8B-B14F-4D97-AF65-F5344CB8AC3E}">
        <p14:creationId xmlns:p14="http://schemas.microsoft.com/office/powerpoint/2010/main" val="409648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FDBDA-74CE-436E-96AF-03DB6C266C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B11F2F-D9F9-4C34-9A18-66DE06B0BF8B}"/>
              </a:ext>
            </a:extLst>
          </p:cNvPr>
          <p:cNvSpPr>
            <a:spLocks noGrp="1"/>
          </p:cNvSpPr>
          <p:nvPr>
            <p:ph type="dt" sz="half" idx="10"/>
          </p:nvPr>
        </p:nvSpPr>
        <p:spPr/>
        <p:txBody>
          <a:bodyPr/>
          <a:lstStyle/>
          <a:p>
            <a:fld id="{A3097EDA-0D9E-43E9-9C6A-9E743AC54639}" type="datetimeFigureOut">
              <a:rPr lang="en-US" smtClean="0"/>
              <a:t>8/16/2020</a:t>
            </a:fld>
            <a:endParaRPr lang="en-US"/>
          </a:p>
        </p:txBody>
      </p:sp>
      <p:sp>
        <p:nvSpPr>
          <p:cNvPr id="4" name="Footer Placeholder 3">
            <a:extLst>
              <a:ext uri="{FF2B5EF4-FFF2-40B4-BE49-F238E27FC236}">
                <a16:creationId xmlns:a16="http://schemas.microsoft.com/office/drawing/2014/main" id="{3B5A01D2-6B6D-441D-BB4B-60DDA3B674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C725C0-7D74-40D7-9127-BD7BD4A84C6A}"/>
              </a:ext>
            </a:extLst>
          </p:cNvPr>
          <p:cNvSpPr>
            <a:spLocks noGrp="1"/>
          </p:cNvSpPr>
          <p:nvPr>
            <p:ph type="sldNum" sz="quarter" idx="12"/>
          </p:nvPr>
        </p:nvSpPr>
        <p:spPr/>
        <p:txBody>
          <a:bodyPr/>
          <a:lstStyle/>
          <a:p>
            <a:fld id="{378FF461-712E-459B-9479-3EF2F4CFE03E}" type="slidenum">
              <a:rPr lang="en-US" smtClean="0"/>
              <a:t>‹#›</a:t>
            </a:fld>
            <a:endParaRPr lang="en-US"/>
          </a:p>
        </p:txBody>
      </p:sp>
    </p:spTree>
    <p:extLst>
      <p:ext uri="{BB962C8B-B14F-4D97-AF65-F5344CB8AC3E}">
        <p14:creationId xmlns:p14="http://schemas.microsoft.com/office/powerpoint/2010/main" val="2120842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F7B18C-F361-4ADB-8EDE-EF6BD6E3EC2D}"/>
              </a:ext>
            </a:extLst>
          </p:cNvPr>
          <p:cNvSpPr>
            <a:spLocks noGrp="1"/>
          </p:cNvSpPr>
          <p:nvPr>
            <p:ph type="dt" sz="half" idx="10"/>
          </p:nvPr>
        </p:nvSpPr>
        <p:spPr/>
        <p:txBody>
          <a:bodyPr/>
          <a:lstStyle/>
          <a:p>
            <a:fld id="{A3097EDA-0D9E-43E9-9C6A-9E743AC54639}" type="datetimeFigureOut">
              <a:rPr lang="en-US" smtClean="0"/>
              <a:t>8/16/2020</a:t>
            </a:fld>
            <a:endParaRPr lang="en-US"/>
          </a:p>
        </p:txBody>
      </p:sp>
      <p:sp>
        <p:nvSpPr>
          <p:cNvPr id="3" name="Footer Placeholder 2">
            <a:extLst>
              <a:ext uri="{FF2B5EF4-FFF2-40B4-BE49-F238E27FC236}">
                <a16:creationId xmlns:a16="http://schemas.microsoft.com/office/drawing/2014/main" id="{1D92A6FF-EDF2-4A38-A593-66F252AAB0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9834DF-51A6-45A1-BD70-51B38E4D6580}"/>
              </a:ext>
            </a:extLst>
          </p:cNvPr>
          <p:cNvSpPr>
            <a:spLocks noGrp="1"/>
          </p:cNvSpPr>
          <p:nvPr>
            <p:ph type="sldNum" sz="quarter" idx="12"/>
          </p:nvPr>
        </p:nvSpPr>
        <p:spPr/>
        <p:txBody>
          <a:bodyPr/>
          <a:lstStyle/>
          <a:p>
            <a:fld id="{378FF461-712E-459B-9479-3EF2F4CFE03E}" type="slidenum">
              <a:rPr lang="en-US" smtClean="0"/>
              <a:t>‹#›</a:t>
            </a:fld>
            <a:endParaRPr lang="en-US"/>
          </a:p>
        </p:txBody>
      </p:sp>
    </p:spTree>
    <p:extLst>
      <p:ext uri="{BB962C8B-B14F-4D97-AF65-F5344CB8AC3E}">
        <p14:creationId xmlns:p14="http://schemas.microsoft.com/office/powerpoint/2010/main" val="883758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53F89-BAD9-4322-B205-AF530D1755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9F33BC-1059-48A4-85E5-8CE762DD32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64207F-BC03-4F5C-9A38-DCCA2A7646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EBB8AE-4695-4539-9B38-D55EC0ADFB55}"/>
              </a:ext>
            </a:extLst>
          </p:cNvPr>
          <p:cNvSpPr>
            <a:spLocks noGrp="1"/>
          </p:cNvSpPr>
          <p:nvPr>
            <p:ph type="dt" sz="half" idx="10"/>
          </p:nvPr>
        </p:nvSpPr>
        <p:spPr/>
        <p:txBody>
          <a:bodyPr/>
          <a:lstStyle/>
          <a:p>
            <a:fld id="{A3097EDA-0D9E-43E9-9C6A-9E743AC54639}" type="datetimeFigureOut">
              <a:rPr lang="en-US" smtClean="0"/>
              <a:t>8/16/2020</a:t>
            </a:fld>
            <a:endParaRPr lang="en-US"/>
          </a:p>
        </p:txBody>
      </p:sp>
      <p:sp>
        <p:nvSpPr>
          <p:cNvPr id="6" name="Footer Placeholder 5">
            <a:extLst>
              <a:ext uri="{FF2B5EF4-FFF2-40B4-BE49-F238E27FC236}">
                <a16:creationId xmlns:a16="http://schemas.microsoft.com/office/drawing/2014/main" id="{A5F7C3B3-0E7B-4E33-960A-6E8B7D83E7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DB5360-FB49-42A0-A7AE-8C80C197022E}"/>
              </a:ext>
            </a:extLst>
          </p:cNvPr>
          <p:cNvSpPr>
            <a:spLocks noGrp="1"/>
          </p:cNvSpPr>
          <p:nvPr>
            <p:ph type="sldNum" sz="quarter" idx="12"/>
          </p:nvPr>
        </p:nvSpPr>
        <p:spPr/>
        <p:txBody>
          <a:bodyPr/>
          <a:lstStyle/>
          <a:p>
            <a:fld id="{378FF461-712E-459B-9479-3EF2F4CFE03E}" type="slidenum">
              <a:rPr lang="en-US" smtClean="0"/>
              <a:t>‹#›</a:t>
            </a:fld>
            <a:endParaRPr lang="en-US"/>
          </a:p>
        </p:txBody>
      </p:sp>
    </p:spTree>
    <p:extLst>
      <p:ext uri="{BB962C8B-B14F-4D97-AF65-F5344CB8AC3E}">
        <p14:creationId xmlns:p14="http://schemas.microsoft.com/office/powerpoint/2010/main" val="2110336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25B83-738A-4C16-8A37-1A6EAEA8C3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8CB170-930B-4164-80DC-3079868F40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19FF72-88C3-4BC1-B6A3-29041724DA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C4E3FC-3854-4A83-9588-A36A8C2AD091}"/>
              </a:ext>
            </a:extLst>
          </p:cNvPr>
          <p:cNvSpPr>
            <a:spLocks noGrp="1"/>
          </p:cNvSpPr>
          <p:nvPr>
            <p:ph type="dt" sz="half" idx="10"/>
          </p:nvPr>
        </p:nvSpPr>
        <p:spPr/>
        <p:txBody>
          <a:bodyPr/>
          <a:lstStyle/>
          <a:p>
            <a:fld id="{A3097EDA-0D9E-43E9-9C6A-9E743AC54639}" type="datetimeFigureOut">
              <a:rPr lang="en-US" smtClean="0"/>
              <a:t>8/16/2020</a:t>
            </a:fld>
            <a:endParaRPr lang="en-US"/>
          </a:p>
        </p:txBody>
      </p:sp>
      <p:sp>
        <p:nvSpPr>
          <p:cNvPr id="6" name="Footer Placeholder 5">
            <a:extLst>
              <a:ext uri="{FF2B5EF4-FFF2-40B4-BE49-F238E27FC236}">
                <a16:creationId xmlns:a16="http://schemas.microsoft.com/office/drawing/2014/main" id="{850D0A34-1CA6-4430-9435-E2972C75BE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81A129-2273-4150-896E-436B5F561CF4}"/>
              </a:ext>
            </a:extLst>
          </p:cNvPr>
          <p:cNvSpPr>
            <a:spLocks noGrp="1"/>
          </p:cNvSpPr>
          <p:nvPr>
            <p:ph type="sldNum" sz="quarter" idx="12"/>
          </p:nvPr>
        </p:nvSpPr>
        <p:spPr/>
        <p:txBody>
          <a:bodyPr/>
          <a:lstStyle/>
          <a:p>
            <a:fld id="{378FF461-712E-459B-9479-3EF2F4CFE03E}" type="slidenum">
              <a:rPr lang="en-US" smtClean="0"/>
              <a:t>‹#›</a:t>
            </a:fld>
            <a:endParaRPr lang="en-US"/>
          </a:p>
        </p:txBody>
      </p:sp>
    </p:spTree>
    <p:extLst>
      <p:ext uri="{BB962C8B-B14F-4D97-AF65-F5344CB8AC3E}">
        <p14:creationId xmlns:p14="http://schemas.microsoft.com/office/powerpoint/2010/main" val="2831822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58C6B1-0829-4A04-B290-04744777A5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A63745-C7F4-4030-A64B-9178C7F271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C74A8-CC08-4D00-9006-F4CC2167BE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97EDA-0D9E-43E9-9C6A-9E743AC54639}" type="datetimeFigureOut">
              <a:rPr lang="en-US" smtClean="0"/>
              <a:t>8/16/2020</a:t>
            </a:fld>
            <a:endParaRPr lang="en-US"/>
          </a:p>
        </p:txBody>
      </p:sp>
      <p:sp>
        <p:nvSpPr>
          <p:cNvPr id="5" name="Footer Placeholder 4">
            <a:extLst>
              <a:ext uri="{FF2B5EF4-FFF2-40B4-BE49-F238E27FC236}">
                <a16:creationId xmlns:a16="http://schemas.microsoft.com/office/drawing/2014/main" id="{B4A889BE-F4D8-44A7-977C-0FE9C569C8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0F63D9-D0DF-498F-8207-2E2C01C1E5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FF461-712E-459B-9479-3EF2F4CFE03E}" type="slidenum">
              <a:rPr lang="en-US" smtClean="0"/>
              <a:t>‹#›</a:t>
            </a:fld>
            <a:endParaRPr lang="en-US"/>
          </a:p>
        </p:txBody>
      </p:sp>
    </p:spTree>
    <p:extLst>
      <p:ext uri="{BB962C8B-B14F-4D97-AF65-F5344CB8AC3E}">
        <p14:creationId xmlns:p14="http://schemas.microsoft.com/office/powerpoint/2010/main" val="3769491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image" Target="../media/image8.wmf"/><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png"/><Relationship Id="rId1" Type="http://schemas.openxmlformats.org/officeDocument/2006/relationships/slideLayout" Target="../slideLayouts/slideLayout14.xml"/><Relationship Id="rId5" Type="http://schemas.openxmlformats.org/officeDocument/2006/relationships/image" Target="../media/image31.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44.jpg"/><Relationship Id="rId7" Type="http://schemas.openxmlformats.org/officeDocument/2006/relationships/image" Target="../media/image48.png"/><Relationship Id="rId2" Type="http://schemas.openxmlformats.org/officeDocument/2006/relationships/image" Target="../media/image43.jpg"/><Relationship Id="rId1" Type="http://schemas.openxmlformats.org/officeDocument/2006/relationships/slideLayout" Target="../slideLayouts/slideLayout1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44.jpg"/><Relationship Id="rId7" Type="http://schemas.openxmlformats.org/officeDocument/2006/relationships/image" Target="../media/image48.png"/><Relationship Id="rId2" Type="http://schemas.openxmlformats.org/officeDocument/2006/relationships/image" Target="../media/image43.jpg"/><Relationship Id="rId1" Type="http://schemas.openxmlformats.org/officeDocument/2006/relationships/slideLayout" Target="../slideLayouts/slideLayout1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598949" y="2349501"/>
            <a:ext cx="9907251" cy="1104900"/>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kumimoji="0" lang="en-US" sz="3000" b="0" i="0" u="none" strike="noStrike" kern="1200" cap="none" spc="0" normalizeH="0" baseline="0" noProof="0" dirty="0">
                <a:ln>
                  <a:noFill/>
                </a:ln>
                <a:solidFill>
                  <a:schemeClr val="accent1"/>
                </a:solidFill>
                <a:effectLst/>
                <a:uLnTx/>
                <a:uFillTx/>
                <a:latin typeface="+mj-lt"/>
                <a:ea typeface="+mj-ea"/>
                <a:cs typeface="+mj-cs"/>
              </a:defRPr>
            </a:lvl1pPr>
          </a:lstStyle>
          <a:p>
            <a:endParaRPr lang="en-US" b="1" dirty="0">
              <a:latin typeface="Times New Roman" pitchFamily="18" charset="0"/>
              <a:cs typeface="Times New Roman" pitchFamily="18" charset="0"/>
            </a:endParaRPr>
          </a:p>
          <a:p>
            <a:r>
              <a:rPr lang="en-US" b="1" dirty="0">
                <a:latin typeface="Times New Roman" pitchFamily="18" charset="0"/>
                <a:cs typeface="Times New Roman" pitchFamily="18" charset="0"/>
              </a:rPr>
              <a:t>Accounts Payables</a:t>
            </a:r>
            <a:endParaRPr lang="en-US" dirty="0"/>
          </a:p>
        </p:txBody>
      </p:sp>
    </p:spTree>
    <p:extLst>
      <p:ext uri="{BB962C8B-B14F-4D97-AF65-F5344CB8AC3E}">
        <p14:creationId xmlns:p14="http://schemas.microsoft.com/office/powerpoint/2010/main" val="1008311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Create a Vendor Invoice: T-Code FB60</a:t>
            </a:r>
            <a:endParaRPr lang="en-GB"/>
          </a:p>
        </p:txBody>
      </p:sp>
      <p:sp>
        <p:nvSpPr>
          <p:cNvPr id="5" name="Text Placeholder 4"/>
          <p:cNvSpPr>
            <a:spLocks noGrp="1"/>
          </p:cNvSpPr>
          <p:nvPr>
            <p:ph type="body" sz="quarter" idx="10"/>
          </p:nvPr>
        </p:nvSpPr>
        <p:spPr>
          <a:xfrm>
            <a:off x="227348" y="1815351"/>
            <a:ext cx="5868652" cy="4466201"/>
          </a:xfrm>
        </p:spPr>
        <p:txBody>
          <a:bodyPr>
            <a:normAutofit fontScale="92500"/>
          </a:bodyPr>
          <a:lstStyle/>
          <a:p>
            <a:pPr marL="88900" lvl="1" indent="0">
              <a:buNone/>
            </a:pPr>
            <a:r>
              <a:rPr lang="en-US"/>
              <a:t>Despite defaulted values, at a minimum certain required fields must be entered by the user</a:t>
            </a:r>
          </a:p>
          <a:p>
            <a:pPr lvl="1"/>
            <a:endParaRPr lang="en-US"/>
          </a:p>
          <a:p>
            <a:pPr marL="88900" lvl="1" indent="0">
              <a:buNone/>
            </a:pPr>
            <a:r>
              <a:rPr lang="en-US"/>
              <a:t>In the </a:t>
            </a:r>
            <a:r>
              <a:rPr lang="en-US" b="1"/>
              <a:t>Document Header </a:t>
            </a:r>
            <a:r>
              <a:rPr lang="en-US"/>
              <a:t>these include:</a:t>
            </a:r>
          </a:p>
          <a:p>
            <a:pPr lvl="1"/>
            <a:r>
              <a:rPr lang="en-US"/>
              <a:t>Company Code</a:t>
            </a:r>
          </a:p>
          <a:p>
            <a:pPr lvl="1"/>
            <a:r>
              <a:rPr lang="en-US"/>
              <a:t>Posting Date</a:t>
            </a:r>
          </a:p>
          <a:p>
            <a:pPr lvl="1"/>
            <a:r>
              <a:rPr lang="en-US"/>
              <a:t>Amount</a:t>
            </a:r>
          </a:p>
          <a:p>
            <a:pPr lvl="1"/>
            <a:endParaRPr lang="en-US"/>
          </a:p>
          <a:p>
            <a:pPr marL="88900" lvl="1" indent="0">
              <a:buNone/>
            </a:pPr>
            <a:r>
              <a:rPr lang="en-US"/>
              <a:t>In the </a:t>
            </a:r>
            <a:r>
              <a:rPr lang="en-US" b="1"/>
              <a:t>Line Item </a:t>
            </a:r>
            <a:r>
              <a:rPr lang="en-US"/>
              <a:t>these include:</a:t>
            </a:r>
          </a:p>
          <a:p>
            <a:pPr lvl="1"/>
            <a:r>
              <a:rPr lang="en-US"/>
              <a:t>G/L Account (</a:t>
            </a:r>
            <a:r>
              <a:rPr lang="en-US" err="1"/>
              <a:t>ie</a:t>
            </a:r>
            <a:r>
              <a:rPr lang="en-US"/>
              <a:t>. ‘Expense’)</a:t>
            </a:r>
          </a:p>
          <a:p>
            <a:pPr lvl="1"/>
            <a:r>
              <a:rPr lang="en-US"/>
              <a:t>Amount</a:t>
            </a:r>
          </a:p>
          <a:p>
            <a:pPr lvl="1"/>
            <a:r>
              <a:rPr lang="en-US"/>
              <a:t>Cost Center/Profit Center</a:t>
            </a:r>
          </a:p>
        </p:txBody>
      </p:sp>
      <p:sp>
        <p:nvSpPr>
          <p:cNvPr id="6" name="Text Placeholder 5"/>
          <p:cNvSpPr>
            <a:spLocks noGrp="1"/>
          </p:cNvSpPr>
          <p:nvPr>
            <p:ph type="body" sz="quarter" idx="11"/>
          </p:nvPr>
        </p:nvSpPr>
        <p:spPr/>
        <p:txBody>
          <a:bodyPr/>
          <a:lstStyle/>
          <a:p>
            <a:r>
              <a:rPr lang="en-GB"/>
              <a:t>Creating Documents in Accounts Payable</a:t>
            </a:r>
          </a:p>
        </p:txBody>
      </p:sp>
      <p:pic>
        <p:nvPicPr>
          <p:cNvPr id="2" name="Picture 1"/>
          <p:cNvPicPr>
            <a:picLocks noChangeAspect="1"/>
          </p:cNvPicPr>
          <p:nvPr/>
        </p:nvPicPr>
        <p:blipFill>
          <a:blip r:embed="rId2"/>
          <a:stretch>
            <a:fillRect/>
          </a:stretch>
        </p:blipFill>
        <p:spPr>
          <a:xfrm>
            <a:off x="6248401" y="1867814"/>
            <a:ext cx="5466282" cy="3766953"/>
          </a:xfrm>
          <a:prstGeom prst="rect">
            <a:avLst/>
          </a:prstGeom>
        </p:spPr>
      </p:pic>
      <p:sp>
        <p:nvSpPr>
          <p:cNvPr id="7" name="Rectangle 6"/>
          <p:cNvSpPr/>
          <p:nvPr/>
        </p:nvSpPr>
        <p:spPr>
          <a:xfrm>
            <a:off x="6248400" y="2795663"/>
            <a:ext cx="3597333" cy="1828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err="1">
              <a:solidFill>
                <a:schemeClr val="tx2">
                  <a:lumMod val="50000"/>
                </a:schemeClr>
              </a:solidFill>
            </a:endParaRPr>
          </a:p>
        </p:txBody>
      </p:sp>
      <p:sp>
        <p:nvSpPr>
          <p:cNvPr id="8" name="Rectangle 7"/>
          <p:cNvSpPr/>
          <p:nvPr/>
        </p:nvSpPr>
        <p:spPr>
          <a:xfrm>
            <a:off x="6248400" y="4849642"/>
            <a:ext cx="5466283" cy="8653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err="1">
              <a:solidFill>
                <a:schemeClr val="tx2">
                  <a:lumMod val="50000"/>
                </a:schemeClr>
              </a:solidFill>
            </a:endParaRPr>
          </a:p>
        </p:txBody>
      </p:sp>
    </p:spTree>
    <p:extLst>
      <p:ext uri="{BB962C8B-B14F-4D97-AF65-F5344CB8AC3E}">
        <p14:creationId xmlns:p14="http://schemas.microsoft.com/office/powerpoint/2010/main" val="718659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Displaying any FI Document: T-Code FB03</a:t>
            </a:r>
            <a:endParaRPr lang="en-GB"/>
          </a:p>
        </p:txBody>
      </p:sp>
      <p:sp>
        <p:nvSpPr>
          <p:cNvPr id="5" name="Text Placeholder 4"/>
          <p:cNvSpPr>
            <a:spLocks noGrp="1"/>
          </p:cNvSpPr>
          <p:nvPr>
            <p:ph type="body" sz="quarter" idx="10"/>
          </p:nvPr>
        </p:nvSpPr>
        <p:spPr>
          <a:xfrm>
            <a:off x="227348" y="1815351"/>
            <a:ext cx="5563852" cy="4466201"/>
          </a:xfrm>
        </p:spPr>
        <p:txBody>
          <a:bodyPr>
            <a:normAutofit fontScale="85000" lnSpcReduction="20000"/>
          </a:bodyPr>
          <a:lstStyle/>
          <a:p>
            <a:pPr lvl="1"/>
            <a:r>
              <a:rPr lang="en-US"/>
              <a:t>The transaction code FB03 can be used to display any FI document</a:t>
            </a:r>
          </a:p>
          <a:p>
            <a:pPr lvl="1"/>
            <a:endParaRPr lang="en-US"/>
          </a:p>
          <a:p>
            <a:pPr lvl="1"/>
            <a:r>
              <a:rPr lang="en-US"/>
              <a:t>In this case a user can review the details of the vendor invoice that was just entered and posted</a:t>
            </a:r>
          </a:p>
          <a:p>
            <a:pPr lvl="1"/>
            <a:endParaRPr lang="en-US"/>
          </a:p>
          <a:p>
            <a:pPr lvl="1"/>
            <a:r>
              <a:rPr lang="en-US"/>
              <a:t>Two offsetting line items are created by the document to capture the accounting activity of the purchase</a:t>
            </a:r>
          </a:p>
          <a:p>
            <a:pPr lvl="2"/>
            <a:r>
              <a:rPr lang="en-US"/>
              <a:t>The first line places $2,500 in the vendor </a:t>
            </a:r>
            <a:r>
              <a:rPr lang="en-US" err="1"/>
              <a:t>Subledger</a:t>
            </a:r>
            <a:r>
              <a:rPr lang="en-US"/>
              <a:t> account. This indicates that the company now owes 3M $2,500</a:t>
            </a:r>
          </a:p>
          <a:p>
            <a:pPr lvl="2"/>
            <a:r>
              <a:rPr lang="en-US"/>
              <a:t>The second line places $2,500 in the company’s ‘Office Supplies’ expense account. This indicates that the company has $2,500 in additional expenses which will need to be included on the 2018 income statement and deducted from sales to derive Net Income</a:t>
            </a:r>
          </a:p>
        </p:txBody>
      </p:sp>
      <p:sp>
        <p:nvSpPr>
          <p:cNvPr id="6" name="Text Placeholder 5"/>
          <p:cNvSpPr>
            <a:spLocks noGrp="1"/>
          </p:cNvSpPr>
          <p:nvPr>
            <p:ph type="body" sz="quarter" idx="11"/>
          </p:nvPr>
        </p:nvSpPr>
        <p:spPr/>
        <p:txBody>
          <a:bodyPr/>
          <a:lstStyle/>
          <a:p>
            <a:r>
              <a:rPr lang="en-GB"/>
              <a:t>Creating Documents in Accounts Payable</a:t>
            </a:r>
          </a:p>
        </p:txBody>
      </p:sp>
      <p:pic>
        <p:nvPicPr>
          <p:cNvPr id="3" name="Picture 2"/>
          <p:cNvPicPr>
            <a:picLocks noChangeAspect="1"/>
          </p:cNvPicPr>
          <p:nvPr/>
        </p:nvPicPr>
        <p:blipFill rotWithShape="1">
          <a:blip r:embed="rId2"/>
          <a:srcRect r="17275"/>
          <a:stretch/>
        </p:blipFill>
        <p:spPr>
          <a:xfrm>
            <a:off x="6096000" y="2487676"/>
            <a:ext cx="5902825" cy="2960623"/>
          </a:xfrm>
          <a:prstGeom prst="rect">
            <a:avLst/>
          </a:prstGeom>
        </p:spPr>
      </p:pic>
    </p:spTree>
    <p:extLst>
      <p:ext uri="{BB962C8B-B14F-4D97-AF65-F5344CB8AC3E}">
        <p14:creationId xmlns:p14="http://schemas.microsoft.com/office/powerpoint/2010/main" val="394800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t>Using the Vendor </a:t>
            </a:r>
            <a:r>
              <a:rPr lang="en-US" err="1"/>
              <a:t>Subledger</a:t>
            </a:r>
            <a:r>
              <a:rPr lang="en-US"/>
              <a:t> Report – FBL1N</a:t>
            </a:r>
            <a:endParaRPr lang="en-GB"/>
          </a:p>
        </p:txBody>
      </p:sp>
      <p:sp>
        <p:nvSpPr>
          <p:cNvPr id="5" name="Text Placeholder 4"/>
          <p:cNvSpPr>
            <a:spLocks noGrp="1"/>
          </p:cNvSpPr>
          <p:nvPr>
            <p:ph type="body" sz="quarter" idx="10"/>
          </p:nvPr>
        </p:nvSpPr>
        <p:spPr>
          <a:xfrm>
            <a:off x="227348" y="1815351"/>
            <a:ext cx="5563852" cy="4466201"/>
          </a:xfrm>
        </p:spPr>
        <p:txBody>
          <a:bodyPr>
            <a:normAutofit/>
          </a:bodyPr>
          <a:lstStyle/>
          <a:p>
            <a:pPr lvl="1"/>
            <a:r>
              <a:rPr lang="en-US"/>
              <a:t>The transaction code FBL1N is a report which shows all activity saved in the </a:t>
            </a:r>
            <a:r>
              <a:rPr lang="en-US" err="1"/>
              <a:t>subledger</a:t>
            </a:r>
            <a:r>
              <a:rPr lang="en-US"/>
              <a:t> for a certain vendor</a:t>
            </a:r>
          </a:p>
          <a:p>
            <a:pPr lvl="1"/>
            <a:endParaRPr lang="en-US"/>
          </a:p>
          <a:p>
            <a:pPr lvl="1"/>
            <a:r>
              <a:rPr lang="en-US"/>
              <a:t>By entering 3M’s vendor account number and selecting ‘Open Items’ a user can check how many invoices are outstanding that Google owes the company</a:t>
            </a:r>
          </a:p>
        </p:txBody>
      </p:sp>
      <p:sp>
        <p:nvSpPr>
          <p:cNvPr id="6" name="Text Placeholder 5"/>
          <p:cNvSpPr>
            <a:spLocks noGrp="1"/>
          </p:cNvSpPr>
          <p:nvPr>
            <p:ph type="body" sz="quarter" idx="11"/>
          </p:nvPr>
        </p:nvSpPr>
        <p:spPr/>
        <p:txBody>
          <a:bodyPr/>
          <a:lstStyle/>
          <a:p>
            <a:r>
              <a:rPr lang="en-GB"/>
              <a:t>Creating Documents in Accounts Payable</a:t>
            </a:r>
          </a:p>
        </p:txBody>
      </p:sp>
      <p:pic>
        <p:nvPicPr>
          <p:cNvPr id="2" name="Picture 1"/>
          <p:cNvPicPr>
            <a:picLocks noChangeAspect="1"/>
          </p:cNvPicPr>
          <p:nvPr/>
        </p:nvPicPr>
        <p:blipFill>
          <a:blip r:embed="rId2"/>
          <a:stretch>
            <a:fillRect/>
          </a:stretch>
        </p:blipFill>
        <p:spPr>
          <a:xfrm>
            <a:off x="6553200" y="1400635"/>
            <a:ext cx="5012199" cy="4761220"/>
          </a:xfrm>
          <a:prstGeom prst="rect">
            <a:avLst/>
          </a:prstGeom>
        </p:spPr>
      </p:pic>
      <p:sp>
        <p:nvSpPr>
          <p:cNvPr id="7" name="Rectangle 6"/>
          <p:cNvSpPr/>
          <p:nvPr/>
        </p:nvSpPr>
        <p:spPr>
          <a:xfrm flipV="1">
            <a:off x="6705599" y="4191000"/>
            <a:ext cx="4859799" cy="533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err="1">
              <a:solidFill>
                <a:schemeClr val="tx2">
                  <a:lumMod val="50000"/>
                </a:schemeClr>
              </a:solidFill>
            </a:endParaRPr>
          </a:p>
        </p:txBody>
      </p:sp>
      <p:sp>
        <p:nvSpPr>
          <p:cNvPr id="8" name="Rectangle 7"/>
          <p:cNvSpPr/>
          <p:nvPr/>
        </p:nvSpPr>
        <p:spPr>
          <a:xfrm flipV="1">
            <a:off x="8458200" y="2209800"/>
            <a:ext cx="990600" cy="533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err="1">
              <a:solidFill>
                <a:schemeClr val="tx2">
                  <a:lumMod val="50000"/>
                </a:schemeClr>
              </a:solidFill>
            </a:endParaRPr>
          </a:p>
        </p:txBody>
      </p:sp>
    </p:spTree>
    <p:extLst>
      <p:ext uri="{BB962C8B-B14F-4D97-AF65-F5344CB8AC3E}">
        <p14:creationId xmlns:p14="http://schemas.microsoft.com/office/powerpoint/2010/main" val="1788161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t>Using the Vendor </a:t>
            </a:r>
            <a:r>
              <a:rPr lang="en-US" err="1"/>
              <a:t>Subledger</a:t>
            </a:r>
            <a:r>
              <a:rPr lang="en-US"/>
              <a:t> Report – FBL1N</a:t>
            </a:r>
            <a:endParaRPr lang="en-GB"/>
          </a:p>
        </p:txBody>
      </p:sp>
      <p:sp>
        <p:nvSpPr>
          <p:cNvPr id="5" name="Text Placeholder 4"/>
          <p:cNvSpPr>
            <a:spLocks noGrp="1"/>
          </p:cNvSpPr>
          <p:nvPr>
            <p:ph type="body" sz="quarter" idx="10"/>
          </p:nvPr>
        </p:nvSpPr>
        <p:spPr>
          <a:xfrm>
            <a:off x="227348" y="1815351"/>
            <a:ext cx="5563852" cy="4466201"/>
          </a:xfrm>
        </p:spPr>
        <p:txBody>
          <a:bodyPr>
            <a:normAutofit fontScale="85000" lnSpcReduction="10000"/>
          </a:bodyPr>
          <a:lstStyle/>
          <a:p>
            <a:pPr lvl="1"/>
            <a:r>
              <a:rPr lang="en-US"/>
              <a:t>For now, the report only displays one open invoice which was created in the previous slide</a:t>
            </a:r>
          </a:p>
          <a:p>
            <a:pPr lvl="1"/>
            <a:endParaRPr lang="en-US"/>
          </a:p>
          <a:p>
            <a:pPr lvl="1"/>
            <a:r>
              <a:rPr lang="en-US"/>
              <a:t>At any given point in time, a vendor could have hundreds of open invoices with the company which can all be tracked and displayed in this report</a:t>
            </a:r>
          </a:p>
          <a:p>
            <a:pPr lvl="1"/>
            <a:endParaRPr lang="en-US"/>
          </a:p>
          <a:p>
            <a:pPr lvl="1"/>
            <a:r>
              <a:rPr lang="en-US"/>
              <a:t>The red circle on the far left indicates that the invoice is still considered open in the system and which means that the company has not paid 3M yet</a:t>
            </a:r>
          </a:p>
          <a:p>
            <a:pPr lvl="1"/>
            <a:endParaRPr lang="en-US"/>
          </a:p>
          <a:p>
            <a:pPr lvl="1"/>
            <a:r>
              <a:rPr lang="en-US"/>
              <a:t>The icons at the top of the screen allow the user to customize the output of the report</a:t>
            </a:r>
          </a:p>
        </p:txBody>
      </p:sp>
      <p:sp>
        <p:nvSpPr>
          <p:cNvPr id="6" name="Text Placeholder 5"/>
          <p:cNvSpPr>
            <a:spLocks noGrp="1"/>
          </p:cNvSpPr>
          <p:nvPr>
            <p:ph type="body" sz="quarter" idx="11"/>
          </p:nvPr>
        </p:nvSpPr>
        <p:spPr/>
        <p:txBody>
          <a:bodyPr/>
          <a:lstStyle/>
          <a:p>
            <a:r>
              <a:rPr lang="en-GB"/>
              <a:t>Creating Documents in Accounts Payable</a:t>
            </a:r>
          </a:p>
        </p:txBody>
      </p:sp>
      <p:pic>
        <p:nvPicPr>
          <p:cNvPr id="3" name="Picture 2"/>
          <p:cNvPicPr>
            <a:picLocks noChangeAspect="1"/>
          </p:cNvPicPr>
          <p:nvPr/>
        </p:nvPicPr>
        <p:blipFill>
          <a:blip r:embed="rId2"/>
          <a:stretch>
            <a:fillRect/>
          </a:stretch>
        </p:blipFill>
        <p:spPr>
          <a:xfrm>
            <a:off x="5791200" y="2133600"/>
            <a:ext cx="6124575" cy="3352800"/>
          </a:xfrm>
          <a:prstGeom prst="rect">
            <a:avLst/>
          </a:prstGeom>
        </p:spPr>
      </p:pic>
    </p:spTree>
    <p:extLst>
      <p:ext uri="{BB962C8B-B14F-4D97-AF65-F5344CB8AC3E}">
        <p14:creationId xmlns:p14="http://schemas.microsoft.com/office/powerpoint/2010/main" val="763968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Posting Outgoing Payment: T-Code F-53</a:t>
            </a:r>
            <a:endParaRPr lang="en-GB"/>
          </a:p>
        </p:txBody>
      </p:sp>
      <p:sp>
        <p:nvSpPr>
          <p:cNvPr id="5" name="Text Placeholder 4"/>
          <p:cNvSpPr>
            <a:spLocks noGrp="1"/>
          </p:cNvSpPr>
          <p:nvPr>
            <p:ph type="body" sz="quarter" idx="10"/>
          </p:nvPr>
        </p:nvSpPr>
        <p:spPr>
          <a:xfrm>
            <a:off x="227348" y="1815351"/>
            <a:ext cx="5792452" cy="4661649"/>
          </a:xfrm>
        </p:spPr>
        <p:txBody>
          <a:bodyPr>
            <a:normAutofit fontScale="70000" lnSpcReduction="20000"/>
          </a:bodyPr>
          <a:lstStyle/>
          <a:p>
            <a:pPr marL="88900" lvl="1" indent="0">
              <a:buNone/>
            </a:pPr>
            <a:r>
              <a:rPr lang="en-US"/>
              <a:t>Once a the company is ready to send payment to the vendor (for example the negotiated payment term is almost over), the payment can be entered into SAP in F-53</a:t>
            </a:r>
          </a:p>
          <a:p>
            <a:pPr lvl="1"/>
            <a:endParaRPr lang="en-US"/>
          </a:p>
          <a:p>
            <a:pPr marL="88900" lvl="1" indent="0">
              <a:buNone/>
            </a:pPr>
            <a:r>
              <a:rPr lang="en-US"/>
              <a:t>Below are some required fields to give SAP enough information to create the payment document:</a:t>
            </a:r>
          </a:p>
          <a:p>
            <a:pPr lvl="1"/>
            <a:endParaRPr lang="en-US"/>
          </a:p>
          <a:p>
            <a:pPr marL="88900" lvl="1" indent="0">
              <a:buNone/>
            </a:pPr>
            <a:r>
              <a:rPr lang="en-US" b="1"/>
              <a:t>Header Section</a:t>
            </a:r>
          </a:p>
          <a:p>
            <a:pPr lvl="1"/>
            <a:r>
              <a:rPr lang="en-US"/>
              <a:t>Company Code</a:t>
            </a:r>
          </a:p>
          <a:p>
            <a:pPr lvl="1"/>
            <a:r>
              <a:rPr lang="en-US"/>
              <a:t>Document Date</a:t>
            </a:r>
          </a:p>
          <a:p>
            <a:pPr lvl="1"/>
            <a:endParaRPr lang="en-US"/>
          </a:p>
          <a:p>
            <a:pPr marL="88900" lvl="1" indent="0">
              <a:buNone/>
            </a:pPr>
            <a:r>
              <a:rPr lang="en-US" b="1"/>
              <a:t>Bank Data</a:t>
            </a:r>
          </a:p>
          <a:p>
            <a:pPr lvl="1"/>
            <a:r>
              <a:rPr lang="en-US"/>
              <a:t>Account (this is the bank account that cash should be pulled from)</a:t>
            </a:r>
          </a:p>
          <a:p>
            <a:pPr lvl="1"/>
            <a:r>
              <a:rPr lang="en-US"/>
              <a:t>Payment Amount</a:t>
            </a:r>
          </a:p>
          <a:p>
            <a:pPr lvl="1"/>
            <a:endParaRPr lang="en-US"/>
          </a:p>
          <a:p>
            <a:pPr marL="88900" lvl="1" indent="0">
              <a:buNone/>
            </a:pPr>
            <a:r>
              <a:rPr lang="en-US" b="1"/>
              <a:t>Open Item Selection</a:t>
            </a:r>
          </a:p>
          <a:p>
            <a:pPr lvl="1"/>
            <a:r>
              <a:rPr lang="en-US"/>
              <a:t>Account (this is the vendor account to send the payment to)</a:t>
            </a:r>
          </a:p>
        </p:txBody>
      </p:sp>
      <p:sp>
        <p:nvSpPr>
          <p:cNvPr id="6" name="Text Placeholder 5"/>
          <p:cNvSpPr>
            <a:spLocks noGrp="1"/>
          </p:cNvSpPr>
          <p:nvPr>
            <p:ph type="body" sz="quarter" idx="11"/>
          </p:nvPr>
        </p:nvSpPr>
        <p:spPr/>
        <p:txBody>
          <a:bodyPr/>
          <a:lstStyle/>
          <a:p>
            <a:r>
              <a:rPr lang="en-GB"/>
              <a:t>Creating Documents in Accounts Payable</a:t>
            </a:r>
          </a:p>
        </p:txBody>
      </p:sp>
      <p:pic>
        <p:nvPicPr>
          <p:cNvPr id="2" name="Picture 1"/>
          <p:cNvPicPr>
            <a:picLocks noChangeAspect="1"/>
          </p:cNvPicPr>
          <p:nvPr/>
        </p:nvPicPr>
        <p:blipFill>
          <a:blip r:embed="rId2"/>
          <a:stretch>
            <a:fillRect/>
          </a:stretch>
        </p:blipFill>
        <p:spPr>
          <a:xfrm>
            <a:off x="6400800" y="1377139"/>
            <a:ext cx="5374149" cy="5023661"/>
          </a:xfrm>
          <a:prstGeom prst="rect">
            <a:avLst/>
          </a:prstGeom>
        </p:spPr>
      </p:pic>
    </p:spTree>
    <p:extLst>
      <p:ext uri="{BB962C8B-B14F-4D97-AF65-F5344CB8AC3E}">
        <p14:creationId xmlns:p14="http://schemas.microsoft.com/office/powerpoint/2010/main" val="362261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Posting Outgoing Payment: T-Code F-53</a:t>
            </a:r>
            <a:endParaRPr lang="en-GB"/>
          </a:p>
        </p:txBody>
      </p:sp>
      <p:sp>
        <p:nvSpPr>
          <p:cNvPr id="5" name="Text Placeholder 4"/>
          <p:cNvSpPr>
            <a:spLocks noGrp="1"/>
          </p:cNvSpPr>
          <p:nvPr>
            <p:ph type="body" sz="quarter" idx="10"/>
          </p:nvPr>
        </p:nvSpPr>
        <p:spPr>
          <a:xfrm>
            <a:off x="227348" y="1815351"/>
            <a:ext cx="5792452" cy="4661649"/>
          </a:xfrm>
        </p:spPr>
        <p:txBody>
          <a:bodyPr>
            <a:normAutofit lnSpcReduction="10000"/>
          </a:bodyPr>
          <a:lstStyle/>
          <a:p>
            <a:pPr lvl="1"/>
            <a:r>
              <a:rPr lang="en-US"/>
              <a:t>In the example shown, the company is sending 3M a payment for the full amount of the previous invoice shown</a:t>
            </a:r>
          </a:p>
          <a:p>
            <a:pPr lvl="1"/>
            <a:endParaRPr lang="en-US"/>
          </a:p>
          <a:p>
            <a:pPr lvl="1"/>
            <a:r>
              <a:rPr lang="en-US"/>
              <a:t>To capture the payment, the user has entered the following information:</a:t>
            </a:r>
          </a:p>
          <a:p>
            <a:pPr lvl="2"/>
            <a:r>
              <a:rPr lang="en-US"/>
              <a:t>3/08/2018 is the date the payment is made</a:t>
            </a:r>
          </a:p>
          <a:p>
            <a:pPr lvl="2"/>
            <a:r>
              <a:rPr lang="en-US"/>
              <a:t>113020 represents the general ledger account of the bank where the cash will pulled from. This code captures the cash’s location on the company’s books</a:t>
            </a:r>
          </a:p>
          <a:p>
            <a:pPr lvl="2"/>
            <a:r>
              <a:rPr lang="en-US"/>
              <a:t>2,500 is the amount of money of the payment</a:t>
            </a:r>
          </a:p>
          <a:p>
            <a:pPr lvl="2"/>
            <a:r>
              <a:rPr lang="en-US"/>
              <a:t>100012 is 3M’s vendor account</a:t>
            </a:r>
          </a:p>
        </p:txBody>
      </p:sp>
      <p:sp>
        <p:nvSpPr>
          <p:cNvPr id="6" name="Text Placeholder 5"/>
          <p:cNvSpPr>
            <a:spLocks noGrp="1"/>
          </p:cNvSpPr>
          <p:nvPr>
            <p:ph type="body" sz="quarter" idx="11"/>
          </p:nvPr>
        </p:nvSpPr>
        <p:spPr/>
        <p:txBody>
          <a:bodyPr/>
          <a:lstStyle/>
          <a:p>
            <a:r>
              <a:rPr lang="en-GB"/>
              <a:t>Creating Documents in Accounts Payable</a:t>
            </a:r>
          </a:p>
        </p:txBody>
      </p:sp>
      <p:pic>
        <p:nvPicPr>
          <p:cNvPr id="2" name="Picture 1"/>
          <p:cNvPicPr>
            <a:picLocks noChangeAspect="1"/>
          </p:cNvPicPr>
          <p:nvPr/>
        </p:nvPicPr>
        <p:blipFill>
          <a:blip r:embed="rId2"/>
          <a:stretch>
            <a:fillRect/>
          </a:stretch>
        </p:blipFill>
        <p:spPr>
          <a:xfrm>
            <a:off x="6400800" y="1377139"/>
            <a:ext cx="5374149" cy="5023661"/>
          </a:xfrm>
          <a:prstGeom prst="rect">
            <a:avLst/>
          </a:prstGeom>
        </p:spPr>
      </p:pic>
      <p:sp>
        <p:nvSpPr>
          <p:cNvPr id="7" name="Rectangle 6"/>
          <p:cNvSpPr/>
          <p:nvPr/>
        </p:nvSpPr>
        <p:spPr>
          <a:xfrm>
            <a:off x="6400800" y="1652663"/>
            <a:ext cx="12192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err="1">
              <a:solidFill>
                <a:schemeClr val="tx2">
                  <a:lumMod val="50000"/>
                </a:schemeClr>
              </a:solidFill>
            </a:endParaRPr>
          </a:p>
        </p:txBody>
      </p:sp>
    </p:spTree>
    <p:extLst>
      <p:ext uri="{BB962C8B-B14F-4D97-AF65-F5344CB8AC3E}">
        <p14:creationId xmlns:p14="http://schemas.microsoft.com/office/powerpoint/2010/main" val="2376902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120459" y="1400635"/>
            <a:ext cx="5806890" cy="4281412"/>
          </a:xfrm>
          <a:prstGeom prst="rect">
            <a:avLst/>
          </a:prstGeom>
        </p:spPr>
      </p:pic>
      <p:sp>
        <p:nvSpPr>
          <p:cNvPr id="4" name="Title 3"/>
          <p:cNvSpPr>
            <a:spLocks noGrp="1"/>
          </p:cNvSpPr>
          <p:nvPr>
            <p:ph type="title"/>
          </p:nvPr>
        </p:nvSpPr>
        <p:spPr/>
        <p:txBody>
          <a:bodyPr/>
          <a:lstStyle/>
          <a:p>
            <a:r>
              <a:rPr lang="en-US"/>
              <a:t>Posting Outgoing Payment: T-Code F-53</a:t>
            </a:r>
            <a:endParaRPr lang="en-GB"/>
          </a:p>
        </p:txBody>
      </p:sp>
      <p:sp>
        <p:nvSpPr>
          <p:cNvPr id="5" name="Text Placeholder 4"/>
          <p:cNvSpPr>
            <a:spLocks noGrp="1"/>
          </p:cNvSpPr>
          <p:nvPr>
            <p:ph type="body" sz="quarter" idx="10"/>
          </p:nvPr>
        </p:nvSpPr>
        <p:spPr>
          <a:xfrm>
            <a:off x="227348" y="1815351"/>
            <a:ext cx="5792452" cy="4661649"/>
          </a:xfrm>
        </p:spPr>
        <p:txBody>
          <a:bodyPr>
            <a:normAutofit fontScale="92500" lnSpcReduction="20000"/>
          </a:bodyPr>
          <a:lstStyle/>
          <a:p>
            <a:pPr lvl="1"/>
            <a:r>
              <a:rPr lang="en-US"/>
              <a:t>Here a user will select the invoice (or invoices) that the payment is intended to clear</a:t>
            </a:r>
          </a:p>
          <a:p>
            <a:pPr lvl="1"/>
            <a:endParaRPr lang="en-US"/>
          </a:p>
          <a:p>
            <a:pPr lvl="1"/>
            <a:r>
              <a:rPr lang="en-US"/>
              <a:t>The net amount in the bottom right must be zero in order for the payment to save</a:t>
            </a:r>
          </a:p>
          <a:p>
            <a:pPr lvl="2"/>
            <a:r>
              <a:rPr lang="en-US"/>
              <a:t>Differences can be handled through residual payments or partial payments</a:t>
            </a:r>
          </a:p>
          <a:p>
            <a:pPr lvl="1"/>
            <a:endParaRPr lang="en-US"/>
          </a:p>
          <a:p>
            <a:pPr lvl="1"/>
            <a:r>
              <a:rPr lang="en-US"/>
              <a:t>Upon saving, both the payment and the selected invoices will be cleared</a:t>
            </a:r>
          </a:p>
          <a:p>
            <a:pPr lvl="1"/>
            <a:endParaRPr lang="en-US"/>
          </a:p>
          <a:p>
            <a:pPr lvl="1"/>
            <a:r>
              <a:rPr lang="en-US"/>
              <a:t>If the invoice to be cleared is unknown, the payment can post ‘On Account’</a:t>
            </a:r>
          </a:p>
          <a:p>
            <a:pPr lvl="2"/>
            <a:r>
              <a:rPr lang="en-US"/>
              <a:t>In this case, the payment is made to the vendor account and remains open until it can clear a proper invoice</a:t>
            </a:r>
          </a:p>
        </p:txBody>
      </p:sp>
      <p:sp>
        <p:nvSpPr>
          <p:cNvPr id="6" name="Text Placeholder 5"/>
          <p:cNvSpPr>
            <a:spLocks noGrp="1"/>
          </p:cNvSpPr>
          <p:nvPr>
            <p:ph type="body" sz="quarter" idx="11"/>
          </p:nvPr>
        </p:nvSpPr>
        <p:spPr/>
        <p:txBody>
          <a:bodyPr/>
          <a:lstStyle/>
          <a:p>
            <a:r>
              <a:rPr lang="en-GB"/>
              <a:t>Creating Documents in Accounts Payable</a:t>
            </a:r>
          </a:p>
        </p:txBody>
      </p:sp>
      <p:sp>
        <p:nvSpPr>
          <p:cNvPr id="7" name="Rectangle 6"/>
          <p:cNvSpPr/>
          <p:nvPr/>
        </p:nvSpPr>
        <p:spPr>
          <a:xfrm>
            <a:off x="6120458" y="2814792"/>
            <a:ext cx="4547541" cy="2332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err="1">
              <a:solidFill>
                <a:schemeClr val="tx2">
                  <a:lumMod val="50000"/>
                </a:schemeClr>
              </a:solidFill>
            </a:endParaRPr>
          </a:p>
        </p:txBody>
      </p:sp>
    </p:spTree>
    <p:extLst>
      <p:ext uri="{BB962C8B-B14F-4D97-AF65-F5344CB8AC3E}">
        <p14:creationId xmlns:p14="http://schemas.microsoft.com/office/powerpoint/2010/main" val="1542595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13051" y="1186707"/>
            <a:ext cx="5374149" cy="5068622"/>
          </a:xfrm>
          <a:prstGeom prst="rect">
            <a:avLst/>
          </a:prstGeom>
        </p:spPr>
      </p:pic>
      <p:sp>
        <p:nvSpPr>
          <p:cNvPr id="4" name="Title 3"/>
          <p:cNvSpPr>
            <a:spLocks noGrp="1"/>
          </p:cNvSpPr>
          <p:nvPr>
            <p:ph type="title"/>
          </p:nvPr>
        </p:nvSpPr>
        <p:spPr/>
        <p:txBody>
          <a:bodyPr>
            <a:normAutofit fontScale="90000"/>
          </a:bodyPr>
          <a:lstStyle/>
          <a:p>
            <a:r>
              <a:rPr lang="en-US"/>
              <a:t>Using the Vendor’s </a:t>
            </a:r>
            <a:r>
              <a:rPr lang="en-US" err="1"/>
              <a:t>Subledger</a:t>
            </a:r>
            <a:r>
              <a:rPr lang="en-US"/>
              <a:t> Report – FBL1N</a:t>
            </a:r>
            <a:endParaRPr lang="en-GB"/>
          </a:p>
        </p:txBody>
      </p:sp>
      <p:sp>
        <p:nvSpPr>
          <p:cNvPr id="5" name="Text Placeholder 4"/>
          <p:cNvSpPr>
            <a:spLocks noGrp="1"/>
          </p:cNvSpPr>
          <p:nvPr>
            <p:ph type="body" sz="quarter" idx="10"/>
          </p:nvPr>
        </p:nvSpPr>
        <p:spPr>
          <a:xfrm>
            <a:off x="227347" y="1828800"/>
            <a:ext cx="6171196" cy="4585449"/>
          </a:xfrm>
        </p:spPr>
        <p:txBody>
          <a:bodyPr>
            <a:normAutofit/>
          </a:bodyPr>
          <a:lstStyle/>
          <a:p>
            <a:pPr lvl="1"/>
            <a:r>
              <a:rPr lang="en-US"/>
              <a:t>The FBL1N report can also be used to show that the original invoice was successfully cleared</a:t>
            </a:r>
          </a:p>
          <a:p>
            <a:pPr lvl="1"/>
            <a:endParaRPr lang="en-US"/>
          </a:p>
          <a:p>
            <a:pPr lvl="1"/>
            <a:r>
              <a:rPr lang="en-US"/>
              <a:t>By entering 3M’s vendor account number and selecting ‘Cleared Items’ a user can check how many invoices have been successfully created and paid by the customer</a:t>
            </a:r>
          </a:p>
        </p:txBody>
      </p:sp>
      <p:sp>
        <p:nvSpPr>
          <p:cNvPr id="6" name="Text Placeholder 5"/>
          <p:cNvSpPr>
            <a:spLocks noGrp="1"/>
          </p:cNvSpPr>
          <p:nvPr>
            <p:ph type="body" sz="quarter" idx="11"/>
          </p:nvPr>
        </p:nvSpPr>
        <p:spPr/>
        <p:txBody>
          <a:bodyPr/>
          <a:lstStyle/>
          <a:p>
            <a:r>
              <a:rPr lang="en-GB"/>
              <a:t>Creating Documents in Accounts Receivable</a:t>
            </a:r>
          </a:p>
        </p:txBody>
      </p:sp>
      <p:sp>
        <p:nvSpPr>
          <p:cNvPr id="9" name="Rectangle 8"/>
          <p:cNvSpPr/>
          <p:nvPr/>
        </p:nvSpPr>
        <p:spPr>
          <a:xfrm flipV="1">
            <a:off x="6705600" y="4770288"/>
            <a:ext cx="4419600" cy="7923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err="1">
              <a:solidFill>
                <a:schemeClr val="tx2">
                  <a:lumMod val="50000"/>
                </a:schemeClr>
              </a:solidFill>
            </a:endParaRPr>
          </a:p>
        </p:txBody>
      </p:sp>
    </p:spTree>
    <p:extLst>
      <p:ext uri="{BB962C8B-B14F-4D97-AF65-F5344CB8AC3E}">
        <p14:creationId xmlns:p14="http://schemas.microsoft.com/office/powerpoint/2010/main" val="3786941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593350" y="2057400"/>
            <a:ext cx="5333999" cy="2667000"/>
          </a:xfrm>
          <a:prstGeom prst="rect">
            <a:avLst/>
          </a:prstGeom>
        </p:spPr>
      </p:pic>
      <p:sp>
        <p:nvSpPr>
          <p:cNvPr id="4" name="Title 3"/>
          <p:cNvSpPr>
            <a:spLocks noGrp="1"/>
          </p:cNvSpPr>
          <p:nvPr>
            <p:ph type="title"/>
          </p:nvPr>
        </p:nvSpPr>
        <p:spPr/>
        <p:txBody>
          <a:bodyPr>
            <a:normAutofit fontScale="90000"/>
          </a:bodyPr>
          <a:lstStyle/>
          <a:p>
            <a:r>
              <a:rPr lang="en-US"/>
              <a:t>Using the Vendor’s </a:t>
            </a:r>
            <a:r>
              <a:rPr lang="en-US" err="1"/>
              <a:t>Subledger</a:t>
            </a:r>
            <a:r>
              <a:rPr lang="en-US"/>
              <a:t> Report – FBL1N</a:t>
            </a:r>
            <a:endParaRPr lang="en-GB"/>
          </a:p>
        </p:txBody>
      </p:sp>
      <p:sp>
        <p:nvSpPr>
          <p:cNvPr id="5" name="Text Placeholder 4"/>
          <p:cNvSpPr>
            <a:spLocks noGrp="1"/>
          </p:cNvSpPr>
          <p:nvPr>
            <p:ph type="body" sz="quarter" idx="10"/>
          </p:nvPr>
        </p:nvSpPr>
        <p:spPr>
          <a:xfrm>
            <a:off x="227347" y="1828800"/>
            <a:ext cx="6171196" cy="4585449"/>
          </a:xfrm>
        </p:spPr>
        <p:txBody>
          <a:bodyPr>
            <a:normAutofit fontScale="92500"/>
          </a:bodyPr>
          <a:lstStyle/>
          <a:p>
            <a:pPr lvl="1"/>
            <a:r>
              <a:rPr lang="en-US"/>
              <a:t>In this case, the original invoice document and payment document are both displayed netting to zero on the vendor’s account</a:t>
            </a:r>
          </a:p>
          <a:p>
            <a:pPr lvl="1"/>
            <a:endParaRPr lang="en-US"/>
          </a:p>
          <a:p>
            <a:pPr lvl="1"/>
            <a:r>
              <a:rPr lang="en-US"/>
              <a:t>This indicates that a $2,500 payment has been made to 3M this period and the payment has been sent. All past purchases can be tracked by vendor using this report. Many other reports can provide more sophisticated analysis as well</a:t>
            </a:r>
          </a:p>
          <a:p>
            <a:pPr lvl="1"/>
            <a:endParaRPr lang="en-US"/>
          </a:p>
          <a:p>
            <a:pPr lvl="1"/>
            <a:r>
              <a:rPr lang="en-US"/>
              <a:t>The green square on the far left indicates that the invoice is now cleared and has been paid to 3M</a:t>
            </a:r>
          </a:p>
        </p:txBody>
      </p:sp>
      <p:sp>
        <p:nvSpPr>
          <p:cNvPr id="6" name="Text Placeholder 5"/>
          <p:cNvSpPr>
            <a:spLocks noGrp="1"/>
          </p:cNvSpPr>
          <p:nvPr>
            <p:ph type="body" sz="quarter" idx="11"/>
          </p:nvPr>
        </p:nvSpPr>
        <p:spPr/>
        <p:txBody>
          <a:bodyPr/>
          <a:lstStyle/>
          <a:p>
            <a:r>
              <a:rPr lang="en-GB"/>
              <a:t>Creating Documents in Accounts Receivable</a:t>
            </a:r>
          </a:p>
        </p:txBody>
      </p:sp>
    </p:spTree>
    <p:extLst>
      <p:ext uri="{BB962C8B-B14F-4D97-AF65-F5344CB8AC3E}">
        <p14:creationId xmlns:p14="http://schemas.microsoft.com/office/powerpoint/2010/main" val="3987964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a:t>Payment Terms and Cash Discounts</a:t>
            </a:r>
          </a:p>
        </p:txBody>
      </p:sp>
      <p:sp>
        <p:nvSpPr>
          <p:cNvPr id="4" name="Rectangle 3"/>
          <p:cNvSpPr/>
          <p:nvPr/>
        </p:nvSpPr>
        <p:spPr>
          <a:xfrm>
            <a:off x="0" y="3602963"/>
            <a:ext cx="4572000" cy="520374"/>
          </a:xfrm>
          <a:prstGeom prst="rect">
            <a:avLst/>
          </a:prstGeom>
          <a:gradFill flip="none" rotWithShape="1">
            <a:gsLst>
              <a:gs pos="0">
                <a:sysClr val="window" lastClr="FFFFFF"/>
              </a:gs>
              <a:gs pos="100000">
                <a:srgbClr val="7FCCE3">
                  <a:lumMod val="60000"/>
                  <a:lumOff val="40000"/>
                </a:srgbClr>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ea typeface="+mn-ea"/>
              <a:cs typeface="Arial" pitchFamily="34" charset="0"/>
            </a:endParaRPr>
          </a:p>
        </p:txBody>
      </p:sp>
      <p:graphicFrame>
        <p:nvGraphicFramePr>
          <p:cNvPr id="5" name="Group 57"/>
          <p:cNvGraphicFramePr>
            <a:graphicFrameLocks noGrp="1"/>
          </p:cNvGraphicFramePr>
          <p:nvPr/>
        </p:nvGraphicFramePr>
        <p:xfrm>
          <a:off x="299431" y="2386584"/>
          <a:ext cx="5034570" cy="3017520"/>
        </p:xfrm>
        <a:graphic>
          <a:graphicData uri="http://schemas.openxmlformats.org/drawingml/2006/table">
            <a:tbl>
              <a:tblPr/>
              <a:tblGrid>
                <a:gridCol w="5034570">
                  <a:extLst>
                    <a:ext uri="{9D8B030D-6E8A-4147-A177-3AD203B41FA5}">
                      <a16:colId xmlns:a16="http://schemas.microsoft.com/office/drawing/2014/main" val="20000"/>
                    </a:ext>
                  </a:extLst>
                </a:gridCol>
              </a:tblGrid>
              <a:tr h="603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1"/>
                          </a:solidFill>
                          <a:effectLst/>
                          <a:uLnTx/>
                          <a:uFillTx/>
                          <a:latin typeface="Arial" pitchFamily="34" charset="0"/>
                          <a:ea typeface="+mn-ea"/>
                          <a:cs typeface="Arial" pitchFamily="34" charset="0"/>
                        </a:rPr>
                        <a:t>SAP Purchasing Cycle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3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1"/>
                          </a:solidFill>
                          <a:effectLst/>
                          <a:uLnTx/>
                          <a:uFillTx/>
                          <a:latin typeface="Arial" pitchFamily="34" charset="0"/>
                          <a:ea typeface="+mn-ea"/>
                          <a:cs typeface="Arial" pitchFamily="34" charset="0"/>
                        </a:rPr>
                        <a:t>Creating Documents in Accounts Payable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3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1"/>
                          </a:solidFill>
                          <a:effectLst/>
                          <a:uLnTx/>
                          <a:uFillTx/>
                          <a:latin typeface="Arial" pitchFamily="34" charset="0"/>
                          <a:ea typeface="+mn-ea"/>
                          <a:cs typeface="Arial" pitchFamily="34" charset="0"/>
                        </a:rPr>
                        <a:t>Payment Terms and Cash Discounts</a:t>
                      </a:r>
                    </a:p>
                  </a:txBody>
                  <a:tcPr marT="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3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1"/>
                          </a:solidFill>
                          <a:effectLst/>
                          <a:uLnTx/>
                          <a:uFillTx/>
                          <a:latin typeface="Arial" pitchFamily="34" charset="0"/>
                          <a:ea typeface="+mn-ea"/>
                          <a:cs typeface="Arial" pitchFamily="34" charset="0"/>
                        </a:rPr>
                        <a:t>Automatic Payment Run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3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1"/>
                          </a:solidFill>
                          <a:effectLst/>
                          <a:uLnTx/>
                          <a:uFillTx/>
                          <a:latin typeface="Arial" pitchFamily="34" charset="0"/>
                          <a:ea typeface="+mn-ea"/>
                          <a:cs typeface="Arial" pitchFamily="34" charset="0"/>
                        </a:rPr>
                        <a:t>Post Payment Run Processes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 name="Rectangle 5"/>
          <p:cNvSpPr/>
          <p:nvPr/>
        </p:nvSpPr>
        <p:spPr>
          <a:xfrm rot="10800000">
            <a:off x="0" y="2932846"/>
            <a:ext cx="4572000" cy="76200"/>
          </a:xfrm>
          <a:prstGeom prst="rect">
            <a:avLst/>
          </a:prstGeom>
          <a:gradFill flip="none" rotWithShape="1">
            <a:gsLst>
              <a:gs pos="0">
                <a:schemeClr val="bg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cs typeface="Arial" pitchFamily="34" charset="0"/>
            </a:endParaRPr>
          </a:p>
        </p:txBody>
      </p:sp>
      <p:sp>
        <p:nvSpPr>
          <p:cNvPr id="7" name="Rectangle 6"/>
          <p:cNvSpPr/>
          <p:nvPr/>
        </p:nvSpPr>
        <p:spPr>
          <a:xfrm rot="10800000">
            <a:off x="0" y="2336270"/>
            <a:ext cx="4572000" cy="76200"/>
          </a:xfrm>
          <a:prstGeom prst="rect">
            <a:avLst/>
          </a:prstGeom>
          <a:gradFill flip="none" rotWithShape="1">
            <a:gsLst>
              <a:gs pos="0">
                <a:schemeClr val="bg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cs typeface="Arial" pitchFamily="34" charset="0"/>
            </a:endParaRPr>
          </a:p>
        </p:txBody>
      </p:sp>
      <p:sp>
        <p:nvSpPr>
          <p:cNvPr id="8" name="Rectangle 7"/>
          <p:cNvSpPr/>
          <p:nvPr/>
        </p:nvSpPr>
        <p:spPr>
          <a:xfrm rot="10800000">
            <a:off x="3" y="3530784"/>
            <a:ext cx="4572000" cy="76200"/>
          </a:xfrm>
          <a:prstGeom prst="rect">
            <a:avLst/>
          </a:prstGeom>
          <a:gradFill flip="none" rotWithShape="1">
            <a:gsLst>
              <a:gs pos="0">
                <a:schemeClr val="bg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cs typeface="Arial" pitchFamily="34" charset="0"/>
            </a:endParaRPr>
          </a:p>
        </p:txBody>
      </p:sp>
      <p:sp>
        <p:nvSpPr>
          <p:cNvPr id="9" name="Rectangle 8"/>
          <p:cNvSpPr/>
          <p:nvPr/>
        </p:nvSpPr>
        <p:spPr>
          <a:xfrm rot="10800000">
            <a:off x="3" y="4130431"/>
            <a:ext cx="4572000" cy="76200"/>
          </a:xfrm>
          <a:prstGeom prst="rect">
            <a:avLst/>
          </a:prstGeom>
          <a:gradFill flip="none" rotWithShape="1">
            <a:gsLst>
              <a:gs pos="0">
                <a:schemeClr val="bg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cs typeface="Arial" pitchFamily="34" charset="0"/>
            </a:endParaRPr>
          </a:p>
        </p:txBody>
      </p:sp>
      <p:sp>
        <p:nvSpPr>
          <p:cNvPr id="10" name="Rectangle 9"/>
          <p:cNvSpPr/>
          <p:nvPr/>
        </p:nvSpPr>
        <p:spPr>
          <a:xfrm rot="10800000">
            <a:off x="1" y="4724399"/>
            <a:ext cx="4572000" cy="76200"/>
          </a:xfrm>
          <a:prstGeom prst="rect">
            <a:avLst/>
          </a:prstGeom>
          <a:gradFill flip="none" rotWithShape="1">
            <a:gsLst>
              <a:gs pos="0">
                <a:schemeClr val="bg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cs typeface="Arial" pitchFamily="34" charset="0"/>
            </a:endParaRPr>
          </a:p>
        </p:txBody>
      </p:sp>
      <p:sp>
        <p:nvSpPr>
          <p:cNvPr id="13" name="Title 1"/>
          <p:cNvSpPr txBox="1">
            <a:spLocks/>
          </p:cNvSpPr>
          <p:nvPr/>
        </p:nvSpPr>
        <p:spPr>
          <a:xfrm>
            <a:off x="227349" y="0"/>
            <a:ext cx="9907251" cy="1104900"/>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kumimoji="0" lang="en-US" sz="3000" b="0" i="0" u="none" strike="noStrike" kern="1200" cap="none" spc="0" normalizeH="0" baseline="0" noProof="0" dirty="0">
                <a:ln>
                  <a:noFill/>
                </a:ln>
                <a:solidFill>
                  <a:schemeClr val="accent1"/>
                </a:solidFill>
                <a:effectLst/>
                <a:uLnTx/>
                <a:uFillTx/>
                <a:latin typeface="+mj-lt"/>
                <a:ea typeface="+mj-ea"/>
                <a:cs typeface="+mj-cs"/>
              </a:defRPr>
            </a:lvl1pPr>
          </a:lstStyle>
          <a:p>
            <a:endParaRPr lang="en-US" b="1" dirty="0">
              <a:latin typeface="Times New Roman" pitchFamily="18" charset="0"/>
              <a:cs typeface="Times New Roman" pitchFamily="18" charset="0"/>
            </a:endParaRPr>
          </a:p>
          <a:p>
            <a:r>
              <a:rPr lang="en-US" dirty="0"/>
              <a:t>Accounts Payable </a:t>
            </a:r>
          </a:p>
        </p:txBody>
      </p:sp>
      <p:sp>
        <p:nvSpPr>
          <p:cNvPr id="11" name="Rectangle 10"/>
          <p:cNvSpPr/>
          <p:nvPr/>
        </p:nvSpPr>
        <p:spPr>
          <a:xfrm rot="10800000">
            <a:off x="0" y="5313829"/>
            <a:ext cx="4572000" cy="76200"/>
          </a:xfrm>
          <a:prstGeom prst="rect">
            <a:avLst/>
          </a:prstGeom>
          <a:gradFill flip="none" rotWithShape="1">
            <a:gsLst>
              <a:gs pos="0">
                <a:schemeClr val="bg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cs typeface="Arial" pitchFamily="34" charset="0"/>
            </a:endParaRPr>
          </a:p>
        </p:txBody>
      </p:sp>
    </p:spTree>
    <p:extLst>
      <p:ext uri="{BB962C8B-B14F-4D97-AF65-F5344CB8AC3E}">
        <p14:creationId xmlns:p14="http://schemas.microsoft.com/office/powerpoint/2010/main" val="2618644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a:t>SAP Purchasing Cycle</a:t>
            </a:r>
          </a:p>
        </p:txBody>
      </p:sp>
      <p:sp>
        <p:nvSpPr>
          <p:cNvPr id="4" name="Rectangle 3"/>
          <p:cNvSpPr/>
          <p:nvPr/>
        </p:nvSpPr>
        <p:spPr>
          <a:xfrm>
            <a:off x="0" y="2412921"/>
            <a:ext cx="4572000" cy="520374"/>
          </a:xfrm>
          <a:prstGeom prst="rect">
            <a:avLst/>
          </a:prstGeom>
          <a:gradFill flip="none" rotWithShape="1">
            <a:gsLst>
              <a:gs pos="0">
                <a:sysClr val="window" lastClr="FFFFFF"/>
              </a:gs>
              <a:gs pos="100000">
                <a:srgbClr val="7FCCE3">
                  <a:lumMod val="60000"/>
                  <a:lumOff val="40000"/>
                </a:srgbClr>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ea typeface="+mn-ea"/>
              <a:cs typeface="Arial" pitchFamily="34" charset="0"/>
            </a:endParaRPr>
          </a:p>
        </p:txBody>
      </p:sp>
      <p:graphicFrame>
        <p:nvGraphicFramePr>
          <p:cNvPr id="5" name="Group 57"/>
          <p:cNvGraphicFramePr>
            <a:graphicFrameLocks noGrp="1"/>
          </p:cNvGraphicFramePr>
          <p:nvPr>
            <p:extLst>
              <p:ext uri="{D42A27DB-BD31-4B8C-83A1-F6EECF244321}">
                <p14:modId xmlns:p14="http://schemas.microsoft.com/office/powerpoint/2010/main" val="2067293638"/>
              </p:ext>
            </p:extLst>
          </p:nvPr>
        </p:nvGraphicFramePr>
        <p:xfrm>
          <a:off x="299431" y="2386584"/>
          <a:ext cx="5034570" cy="3328416"/>
        </p:xfrm>
        <a:graphic>
          <a:graphicData uri="http://schemas.openxmlformats.org/drawingml/2006/table">
            <a:tbl>
              <a:tblPr/>
              <a:tblGrid>
                <a:gridCol w="5034570">
                  <a:extLst>
                    <a:ext uri="{9D8B030D-6E8A-4147-A177-3AD203B41FA5}">
                      <a16:colId xmlns:a16="http://schemas.microsoft.com/office/drawing/2014/main" val="20000"/>
                    </a:ext>
                  </a:extLst>
                </a:gridCol>
              </a:tblGrid>
              <a:tr h="603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1"/>
                          </a:solidFill>
                          <a:effectLst/>
                          <a:uLnTx/>
                          <a:uFillTx/>
                          <a:latin typeface="Arial" pitchFamily="34" charset="0"/>
                          <a:ea typeface="+mn-ea"/>
                          <a:cs typeface="Arial" pitchFamily="34" charset="0"/>
                        </a:rPr>
                        <a:t>SAP Purchasing Cycle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3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1"/>
                          </a:solidFill>
                          <a:effectLst/>
                          <a:uLnTx/>
                          <a:uFillTx/>
                          <a:latin typeface="Arial" pitchFamily="34" charset="0"/>
                          <a:ea typeface="+mn-ea"/>
                          <a:cs typeface="Arial" pitchFamily="34" charset="0"/>
                        </a:rPr>
                        <a:t>Creating Documents in Accounts Payable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3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1"/>
                          </a:solidFill>
                          <a:effectLst/>
                          <a:uLnTx/>
                          <a:uFillTx/>
                          <a:latin typeface="Arial" pitchFamily="34" charset="0"/>
                          <a:ea typeface="+mn-ea"/>
                          <a:cs typeface="Arial" pitchFamily="34" charset="0"/>
                        </a:rPr>
                        <a:t>Payment Terms and Cash Discounts</a:t>
                      </a:r>
                    </a:p>
                  </a:txBody>
                  <a:tcPr marT="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3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1"/>
                          </a:solidFill>
                          <a:effectLst/>
                          <a:uLnTx/>
                          <a:uFillTx/>
                          <a:latin typeface="Arial" pitchFamily="34" charset="0"/>
                          <a:ea typeface="+mn-ea"/>
                          <a:cs typeface="Arial" pitchFamily="34" charset="0"/>
                        </a:rPr>
                        <a:t>Automatic Payment Run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3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Post Payment Run Processes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Key Simplifications in S/4 HANA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 name="Rectangle 5"/>
          <p:cNvSpPr/>
          <p:nvPr/>
        </p:nvSpPr>
        <p:spPr>
          <a:xfrm rot="10800000">
            <a:off x="0" y="2932846"/>
            <a:ext cx="4572000" cy="76200"/>
          </a:xfrm>
          <a:prstGeom prst="rect">
            <a:avLst/>
          </a:prstGeom>
          <a:gradFill flip="none" rotWithShape="1">
            <a:gsLst>
              <a:gs pos="0">
                <a:schemeClr val="bg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cs typeface="Arial" pitchFamily="34" charset="0"/>
            </a:endParaRPr>
          </a:p>
        </p:txBody>
      </p:sp>
      <p:sp>
        <p:nvSpPr>
          <p:cNvPr id="7" name="Rectangle 6"/>
          <p:cNvSpPr/>
          <p:nvPr/>
        </p:nvSpPr>
        <p:spPr>
          <a:xfrm rot="10800000">
            <a:off x="0" y="2336270"/>
            <a:ext cx="4572000" cy="76200"/>
          </a:xfrm>
          <a:prstGeom prst="rect">
            <a:avLst/>
          </a:prstGeom>
          <a:gradFill flip="none" rotWithShape="1">
            <a:gsLst>
              <a:gs pos="0">
                <a:schemeClr val="bg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cs typeface="Arial" pitchFamily="34" charset="0"/>
            </a:endParaRPr>
          </a:p>
        </p:txBody>
      </p:sp>
      <p:sp>
        <p:nvSpPr>
          <p:cNvPr id="8" name="Rectangle 7"/>
          <p:cNvSpPr/>
          <p:nvPr/>
        </p:nvSpPr>
        <p:spPr>
          <a:xfrm rot="10800000">
            <a:off x="3" y="3530784"/>
            <a:ext cx="4572000" cy="76200"/>
          </a:xfrm>
          <a:prstGeom prst="rect">
            <a:avLst/>
          </a:prstGeom>
          <a:gradFill flip="none" rotWithShape="1">
            <a:gsLst>
              <a:gs pos="0">
                <a:schemeClr val="bg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cs typeface="Arial" pitchFamily="34" charset="0"/>
            </a:endParaRPr>
          </a:p>
        </p:txBody>
      </p:sp>
      <p:sp>
        <p:nvSpPr>
          <p:cNvPr id="9" name="Rectangle 8"/>
          <p:cNvSpPr/>
          <p:nvPr/>
        </p:nvSpPr>
        <p:spPr>
          <a:xfrm rot="10800000">
            <a:off x="3" y="4130431"/>
            <a:ext cx="4572000" cy="76200"/>
          </a:xfrm>
          <a:prstGeom prst="rect">
            <a:avLst/>
          </a:prstGeom>
          <a:gradFill flip="none" rotWithShape="1">
            <a:gsLst>
              <a:gs pos="0">
                <a:schemeClr val="bg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cs typeface="Arial" pitchFamily="34" charset="0"/>
            </a:endParaRPr>
          </a:p>
        </p:txBody>
      </p:sp>
      <p:sp>
        <p:nvSpPr>
          <p:cNvPr id="10" name="Rectangle 9"/>
          <p:cNvSpPr/>
          <p:nvPr/>
        </p:nvSpPr>
        <p:spPr>
          <a:xfrm rot="10800000">
            <a:off x="1" y="4724399"/>
            <a:ext cx="4572000" cy="76200"/>
          </a:xfrm>
          <a:prstGeom prst="rect">
            <a:avLst/>
          </a:prstGeom>
          <a:gradFill flip="none" rotWithShape="1">
            <a:gsLst>
              <a:gs pos="0">
                <a:schemeClr val="bg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cs typeface="Arial" pitchFamily="34" charset="0"/>
            </a:endParaRPr>
          </a:p>
        </p:txBody>
      </p:sp>
      <p:sp>
        <p:nvSpPr>
          <p:cNvPr id="13" name="Title 1"/>
          <p:cNvSpPr txBox="1">
            <a:spLocks/>
          </p:cNvSpPr>
          <p:nvPr/>
        </p:nvSpPr>
        <p:spPr>
          <a:xfrm>
            <a:off x="227349" y="0"/>
            <a:ext cx="9907251" cy="1104900"/>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kumimoji="0" lang="en-US" sz="3000" b="0" i="0" u="none" strike="noStrike" kern="1200" cap="none" spc="0" normalizeH="0" baseline="0" noProof="0" dirty="0">
                <a:ln>
                  <a:noFill/>
                </a:ln>
                <a:solidFill>
                  <a:schemeClr val="accent1"/>
                </a:solidFill>
                <a:effectLst/>
                <a:uLnTx/>
                <a:uFillTx/>
                <a:latin typeface="+mj-lt"/>
                <a:ea typeface="+mj-ea"/>
                <a:cs typeface="+mj-cs"/>
              </a:defRPr>
            </a:lvl1pPr>
          </a:lstStyle>
          <a:p>
            <a:endParaRPr lang="en-US" b="1" dirty="0">
              <a:latin typeface="Times New Roman" pitchFamily="18" charset="0"/>
              <a:cs typeface="Times New Roman" pitchFamily="18" charset="0"/>
            </a:endParaRPr>
          </a:p>
          <a:p>
            <a:r>
              <a:rPr lang="en-US" dirty="0"/>
              <a:t>Accounts Payable </a:t>
            </a:r>
          </a:p>
        </p:txBody>
      </p:sp>
      <p:sp>
        <p:nvSpPr>
          <p:cNvPr id="11" name="Rectangle 10"/>
          <p:cNvSpPr/>
          <p:nvPr/>
        </p:nvSpPr>
        <p:spPr>
          <a:xfrm rot="10800000">
            <a:off x="0" y="5313829"/>
            <a:ext cx="4572000" cy="76200"/>
          </a:xfrm>
          <a:prstGeom prst="rect">
            <a:avLst/>
          </a:prstGeom>
          <a:gradFill flip="none" rotWithShape="1">
            <a:gsLst>
              <a:gs pos="0">
                <a:schemeClr val="bg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cs typeface="Arial" pitchFamily="34" charset="0"/>
            </a:endParaRPr>
          </a:p>
        </p:txBody>
      </p:sp>
    </p:spTree>
    <p:extLst>
      <p:ext uri="{BB962C8B-B14F-4D97-AF65-F5344CB8AC3E}">
        <p14:creationId xmlns:p14="http://schemas.microsoft.com/office/powerpoint/2010/main" val="2313127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Terms of Payment</a:t>
            </a:r>
            <a:endParaRPr lang="en-GB"/>
          </a:p>
        </p:txBody>
      </p:sp>
      <p:sp>
        <p:nvSpPr>
          <p:cNvPr id="5" name="Text Placeholder 4"/>
          <p:cNvSpPr>
            <a:spLocks noGrp="1"/>
          </p:cNvSpPr>
          <p:nvPr>
            <p:ph type="body" sz="quarter" idx="10"/>
          </p:nvPr>
        </p:nvSpPr>
        <p:spPr>
          <a:xfrm>
            <a:off x="227347" y="1815351"/>
            <a:ext cx="11700001" cy="4466201"/>
          </a:xfrm>
        </p:spPr>
        <p:txBody>
          <a:bodyPr>
            <a:normAutofit fontScale="85000" lnSpcReduction="20000"/>
          </a:bodyPr>
          <a:lstStyle/>
          <a:p>
            <a:pPr lvl="1"/>
            <a:r>
              <a:rPr lang="en-US"/>
              <a:t>A critical element of any vendor invoice posting is indicating to SAP when the payment is due. Every purchase contract can be negotiated with different credit terms and discounts for paying early. These are set up in SAP in a series of defined rules called ‘</a:t>
            </a:r>
            <a:r>
              <a:rPr lang="en-US" b="1"/>
              <a:t>Terms of Payment</a:t>
            </a:r>
            <a:r>
              <a:rPr lang="en-US"/>
              <a:t>’</a:t>
            </a:r>
          </a:p>
          <a:p>
            <a:pPr lvl="1"/>
            <a:endParaRPr lang="en-US"/>
          </a:p>
          <a:p>
            <a:pPr lvl="1"/>
            <a:r>
              <a:rPr lang="en-US"/>
              <a:t>For example: ABC Company negotiates a contract to buy $1,000 of steel from Vendor 1. Vendor 1 doesn’t expect ABC Company to pay immediately because they have a good business relationship. The agree on the following payment terms</a:t>
            </a:r>
          </a:p>
          <a:p>
            <a:pPr lvl="2"/>
            <a:r>
              <a:rPr lang="en-US"/>
              <a:t>Payment must be made in the next 45 days. If ABC pays in the first 15 days, they can get a 2% discount on the purchase price for paying early. If the ABC pays in the first 30 days, they can get a 1% discount</a:t>
            </a:r>
          </a:p>
          <a:p>
            <a:pPr lvl="1"/>
            <a:endParaRPr lang="en-US"/>
          </a:p>
          <a:p>
            <a:pPr lvl="1"/>
            <a:r>
              <a:rPr lang="en-US"/>
              <a:t>Using the variant principle, all of these rules will be saved under a 4 character code called the payment terms. A user can assign this code to any document where these terms are negotiated. A user can also assign this code to the business partner master data so that it becomes the default value for all documents with that vendor.</a:t>
            </a:r>
          </a:p>
          <a:p>
            <a:pPr lvl="1"/>
            <a:endParaRPr lang="en-US"/>
          </a:p>
          <a:p>
            <a:pPr lvl="1"/>
            <a:r>
              <a:rPr lang="en-US"/>
              <a:t>All possible terms of payment that a business uses with all customers and vendors must be determined during ‘requirements gathering’ and configured during the project implementation</a:t>
            </a:r>
          </a:p>
        </p:txBody>
      </p:sp>
      <p:sp>
        <p:nvSpPr>
          <p:cNvPr id="6" name="Text Placeholder 5"/>
          <p:cNvSpPr>
            <a:spLocks noGrp="1"/>
          </p:cNvSpPr>
          <p:nvPr>
            <p:ph type="body" sz="quarter" idx="11"/>
          </p:nvPr>
        </p:nvSpPr>
        <p:spPr/>
        <p:txBody>
          <a:bodyPr/>
          <a:lstStyle/>
          <a:p>
            <a:r>
              <a:rPr lang="en-US"/>
              <a:t>Payment Terms and Cash Discounts</a:t>
            </a:r>
          </a:p>
        </p:txBody>
      </p:sp>
    </p:spTree>
    <p:extLst>
      <p:ext uri="{BB962C8B-B14F-4D97-AF65-F5344CB8AC3E}">
        <p14:creationId xmlns:p14="http://schemas.microsoft.com/office/powerpoint/2010/main" val="3046761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Terms of Payment</a:t>
            </a:r>
            <a:endParaRPr lang="en-GB"/>
          </a:p>
        </p:txBody>
      </p:sp>
      <p:sp>
        <p:nvSpPr>
          <p:cNvPr id="5" name="Text Placeholder 4"/>
          <p:cNvSpPr>
            <a:spLocks noGrp="1"/>
          </p:cNvSpPr>
          <p:nvPr>
            <p:ph type="body" sz="quarter" idx="10"/>
          </p:nvPr>
        </p:nvSpPr>
        <p:spPr>
          <a:xfrm>
            <a:off x="227347" y="1815351"/>
            <a:ext cx="11700001" cy="4466201"/>
          </a:xfrm>
        </p:spPr>
        <p:txBody>
          <a:bodyPr>
            <a:normAutofit fontScale="92500" lnSpcReduction="20000"/>
          </a:bodyPr>
          <a:lstStyle/>
          <a:p>
            <a:pPr marL="88900" lvl="1" indent="0">
              <a:buNone/>
            </a:pPr>
            <a:r>
              <a:rPr lang="en-US" b="1"/>
              <a:t>To create a terms of payment in SAP, the following characteristics are needed:</a:t>
            </a:r>
          </a:p>
          <a:p>
            <a:pPr lvl="1"/>
            <a:r>
              <a:rPr lang="en-US"/>
              <a:t>Baseline date – This represents the date where the due date calculation begins. This does not need to exactly match the posting date of the invoice.</a:t>
            </a:r>
          </a:p>
          <a:p>
            <a:pPr lvl="1"/>
            <a:r>
              <a:rPr lang="en-US"/>
              <a:t>Cash discount periods – In the previous example there were three cash discount periods. There was a 15 day period for a certain rate, a 30 day period for a certain rate, and a 45 day period for a certain rate</a:t>
            </a:r>
          </a:p>
          <a:p>
            <a:pPr lvl="1"/>
            <a:r>
              <a:rPr lang="en-US"/>
              <a:t>Cash discount percentage rates – In this example the rates in each period were 2%, 1%, 0%</a:t>
            </a:r>
          </a:p>
          <a:p>
            <a:pPr lvl="1"/>
            <a:endParaRPr lang="en-US"/>
          </a:p>
          <a:p>
            <a:pPr marL="88900" lvl="1" indent="0">
              <a:buNone/>
            </a:pPr>
            <a:r>
              <a:rPr lang="en-US" b="1"/>
              <a:t>The code for ‘terms of payment’ can be assigned at the vendor master data or document level. The code can be:</a:t>
            </a:r>
          </a:p>
          <a:p>
            <a:pPr lvl="1"/>
            <a:r>
              <a:rPr lang="en-US"/>
              <a:t>Assigned to customer/vendor master record</a:t>
            </a:r>
          </a:p>
          <a:p>
            <a:pPr lvl="1"/>
            <a:r>
              <a:rPr lang="en-US"/>
              <a:t>Defaulted by the system or entered by the user</a:t>
            </a:r>
          </a:p>
          <a:p>
            <a:pPr lvl="1"/>
            <a:r>
              <a:rPr lang="en-US"/>
              <a:t>Used in transaction line items to determine payment conditions</a:t>
            </a:r>
          </a:p>
          <a:p>
            <a:pPr lvl="1"/>
            <a:r>
              <a:rPr lang="en-US"/>
              <a:t>For priority, if the document and master data terms of payment don’t match, the system will always choose the term entered in the invoice document over the master data</a:t>
            </a:r>
          </a:p>
        </p:txBody>
      </p:sp>
      <p:sp>
        <p:nvSpPr>
          <p:cNvPr id="6" name="Text Placeholder 5"/>
          <p:cNvSpPr>
            <a:spLocks noGrp="1"/>
          </p:cNvSpPr>
          <p:nvPr>
            <p:ph type="body" sz="quarter" idx="11"/>
          </p:nvPr>
        </p:nvSpPr>
        <p:spPr/>
        <p:txBody>
          <a:bodyPr/>
          <a:lstStyle/>
          <a:p>
            <a:r>
              <a:rPr lang="en-US"/>
              <a:t>Payment Terms and Cash Discounts</a:t>
            </a:r>
          </a:p>
        </p:txBody>
      </p:sp>
    </p:spTree>
    <p:extLst>
      <p:ext uri="{BB962C8B-B14F-4D97-AF65-F5344CB8AC3E}">
        <p14:creationId xmlns:p14="http://schemas.microsoft.com/office/powerpoint/2010/main" val="55931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Terms of Payment in Invoices</a:t>
            </a:r>
            <a:endParaRPr lang="en-GB"/>
          </a:p>
        </p:txBody>
      </p:sp>
      <p:sp>
        <p:nvSpPr>
          <p:cNvPr id="5" name="Text Placeholder 4"/>
          <p:cNvSpPr>
            <a:spLocks noGrp="1"/>
          </p:cNvSpPr>
          <p:nvPr>
            <p:ph type="body" sz="quarter" idx="10"/>
          </p:nvPr>
        </p:nvSpPr>
        <p:spPr>
          <a:xfrm>
            <a:off x="227347" y="1815351"/>
            <a:ext cx="11700001" cy="4466201"/>
          </a:xfrm>
        </p:spPr>
        <p:txBody>
          <a:bodyPr>
            <a:normAutofit/>
          </a:bodyPr>
          <a:lstStyle/>
          <a:p>
            <a:pPr lvl="1"/>
            <a:r>
              <a:rPr lang="en-US"/>
              <a:t>You can enter terms of payment in:</a:t>
            </a:r>
          </a:p>
          <a:p>
            <a:pPr lvl="1"/>
            <a:endParaRPr lang="en-US"/>
          </a:p>
          <a:p>
            <a:pPr lvl="1"/>
            <a:endParaRPr lang="en-US"/>
          </a:p>
          <a:p>
            <a:pPr lvl="1"/>
            <a:endParaRPr lang="en-US"/>
          </a:p>
          <a:p>
            <a:pPr lvl="1"/>
            <a:endParaRPr lang="en-US"/>
          </a:p>
          <a:p>
            <a:pPr lvl="1"/>
            <a:endParaRPr lang="en-US"/>
          </a:p>
          <a:p>
            <a:pPr lvl="1"/>
            <a:endParaRPr lang="en-US"/>
          </a:p>
          <a:p>
            <a:pPr lvl="1"/>
            <a:endParaRPr lang="en-US"/>
          </a:p>
          <a:p>
            <a:pPr lvl="1"/>
            <a:r>
              <a:rPr lang="en-US"/>
              <a:t>Terms of payment in an invoice is copied from</a:t>
            </a:r>
          </a:p>
        </p:txBody>
      </p:sp>
      <p:sp>
        <p:nvSpPr>
          <p:cNvPr id="6" name="Text Placeholder 5"/>
          <p:cNvSpPr>
            <a:spLocks noGrp="1"/>
          </p:cNvSpPr>
          <p:nvPr>
            <p:ph type="body" sz="quarter" idx="11"/>
          </p:nvPr>
        </p:nvSpPr>
        <p:spPr/>
        <p:txBody>
          <a:bodyPr/>
          <a:lstStyle/>
          <a:p>
            <a:r>
              <a:rPr lang="en-US"/>
              <a:t>Payment Terms and Cash Discounts</a:t>
            </a:r>
          </a:p>
        </p:txBody>
      </p:sp>
      <p:graphicFrame>
        <p:nvGraphicFramePr>
          <p:cNvPr id="11" name="Diagram 10"/>
          <p:cNvGraphicFramePr/>
          <p:nvPr/>
        </p:nvGraphicFramePr>
        <p:xfrm>
          <a:off x="2762647" y="2331411"/>
          <a:ext cx="6629400" cy="175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Table 12"/>
          <p:cNvGraphicFramePr>
            <a:graphicFrameLocks noGrp="1"/>
          </p:cNvGraphicFramePr>
          <p:nvPr/>
        </p:nvGraphicFramePr>
        <p:xfrm>
          <a:off x="2419747" y="4800600"/>
          <a:ext cx="7315200" cy="1547446"/>
        </p:xfrm>
        <a:graphic>
          <a:graphicData uri="http://schemas.openxmlformats.org/drawingml/2006/table">
            <a:tbl>
              <a:tblPr firstRow="1" bandRow="1"/>
              <a:tblGrid>
                <a:gridCol w="3657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435743">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b="0">
                          <a:solidFill>
                            <a:schemeClr val="tx1"/>
                          </a:solidFill>
                        </a:rPr>
                        <a:t>Company code segment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7BE16">
                        <a:lumMod val="20000"/>
                        <a:lumOff val="80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b="0">
                          <a:solidFill>
                            <a:schemeClr val="tx1"/>
                          </a:solidFill>
                        </a:rPr>
                        <a:t>Invoice created in Financials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7BE16">
                        <a:lumMod val="20000"/>
                        <a:lumOff val="80000"/>
                      </a:srgbClr>
                    </a:solidFill>
                  </a:tcPr>
                </a:tc>
                <a:extLst>
                  <a:ext uri="{0D108BD9-81ED-4DB2-BD59-A6C34878D82A}">
                    <a16:rowId xmlns:a16="http://schemas.microsoft.com/office/drawing/2014/main" val="10000"/>
                  </a:ext>
                </a:extLst>
              </a:tr>
              <a:tr h="40781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b="0"/>
                        <a:t>Sales area segment          </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7BE16">
                        <a:lumMod val="20000"/>
                        <a:lumOff val="8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b="0"/>
                        <a:t>Invoice created in SD</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7BE16">
                        <a:lumMod val="20000"/>
                        <a:lumOff val="80000"/>
                      </a:srgbClr>
                    </a:solidFill>
                  </a:tcPr>
                </a:tc>
                <a:extLst>
                  <a:ext uri="{0D108BD9-81ED-4DB2-BD59-A6C34878D82A}">
                    <a16:rowId xmlns:a16="http://schemas.microsoft.com/office/drawing/2014/main" val="10001"/>
                  </a:ext>
                </a:extLst>
              </a:tr>
              <a:tr h="70389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b="0"/>
                        <a:t>Purchasing organization segment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7BE16">
                        <a:lumMod val="20000"/>
                        <a:lumOff val="8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b="0"/>
                        <a:t>Invoice created in MM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7BE16">
                        <a:lumMod val="20000"/>
                        <a:lumOff val="80000"/>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96498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Terms of Payment in Credit Memos</a:t>
            </a:r>
            <a:endParaRPr lang="en-GB"/>
          </a:p>
        </p:txBody>
      </p:sp>
      <p:sp>
        <p:nvSpPr>
          <p:cNvPr id="5" name="Text Placeholder 4"/>
          <p:cNvSpPr>
            <a:spLocks noGrp="1"/>
          </p:cNvSpPr>
          <p:nvPr>
            <p:ph type="body" sz="quarter" idx="10"/>
          </p:nvPr>
        </p:nvSpPr>
        <p:spPr>
          <a:xfrm>
            <a:off x="227347" y="1815351"/>
            <a:ext cx="11700001" cy="4466201"/>
          </a:xfrm>
        </p:spPr>
        <p:txBody>
          <a:bodyPr>
            <a:normAutofit lnSpcReduction="10000"/>
          </a:bodyPr>
          <a:lstStyle/>
          <a:p>
            <a:pPr marL="88900" lvl="1" indent="0">
              <a:buNone/>
            </a:pPr>
            <a:r>
              <a:rPr lang="en-US" b="1"/>
              <a:t>Invoice related credit memos</a:t>
            </a:r>
          </a:p>
          <a:p>
            <a:pPr lvl="1"/>
            <a:r>
              <a:rPr lang="en-US"/>
              <a:t>A standard vendor invoice created using FB60 is designed to always show that the company owes more money to the vendor. If for any reason the company owes less money to the vendor, then they would show this by creating a ‘Credit Memo ‘ in FB65</a:t>
            </a:r>
          </a:p>
          <a:p>
            <a:pPr lvl="2"/>
            <a:r>
              <a:rPr lang="en-US"/>
              <a:t>For example if the company purchases $1,000 in steel from Vendor 1, it would create a vendor invoice in FB60.</a:t>
            </a:r>
          </a:p>
          <a:p>
            <a:pPr lvl="2"/>
            <a:r>
              <a:rPr lang="en-US"/>
              <a:t>If 10% of the shipment was damaged in transit and the vendor agreed to refund 10% of the cost, ABC would create a credit memo and link it to the original invoice</a:t>
            </a:r>
          </a:p>
          <a:p>
            <a:pPr lvl="1"/>
            <a:endParaRPr lang="en-US"/>
          </a:p>
          <a:p>
            <a:pPr lvl="1"/>
            <a:r>
              <a:rPr lang="en-US"/>
              <a:t>Credit memos can be </a:t>
            </a:r>
            <a:r>
              <a:rPr lang="en-US" u="sng"/>
              <a:t>linked to the original invoice by entering the invoice number in the "Invoice Reference" field during document entry</a:t>
            </a:r>
            <a:r>
              <a:rPr lang="en-US"/>
              <a:t>.</a:t>
            </a:r>
          </a:p>
          <a:p>
            <a:pPr lvl="1"/>
            <a:endParaRPr lang="en-US"/>
          </a:p>
          <a:p>
            <a:pPr lvl="1"/>
            <a:r>
              <a:rPr lang="en-US"/>
              <a:t>In this case, the terms of payment are copied from the invoice so that the invoice and the credit memo are due on the same date.</a:t>
            </a:r>
          </a:p>
        </p:txBody>
      </p:sp>
      <p:sp>
        <p:nvSpPr>
          <p:cNvPr id="6" name="Text Placeholder 5"/>
          <p:cNvSpPr>
            <a:spLocks noGrp="1"/>
          </p:cNvSpPr>
          <p:nvPr>
            <p:ph type="body" sz="quarter" idx="11"/>
          </p:nvPr>
        </p:nvSpPr>
        <p:spPr/>
        <p:txBody>
          <a:bodyPr/>
          <a:lstStyle/>
          <a:p>
            <a:r>
              <a:rPr lang="en-US"/>
              <a:t>Payment Terms and Cash Discounts</a:t>
            </a:r>
          </a:p>
        </p:txBody>
      </p:sp>
    </p:spTree>
    <p:extLst>
      <p:ext uri="{BB962C8B-B14F-4D97-AF65-F5344CB8AC3E}">
        <p14:creationId xmlns:p14="http://schemas.microsoft.com/office/powerpoint/2010/main" val="2304200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Terms of Payment in Credit Memos</a:t>
            </a:r>
            <a:endParaRPr lang="en-GB"/>
          </a:p>
        </p:txBody>
      </p:sp>
      <p:sp>
        <p:nvSpPr>
          <p:cNvPr id="5" name="Text Placeholder 4"/>
          <p:cNvSpPr>
            <a:spLocks noGrp="1"/>
          </p:cNvSpPr>
          <p:nvPr>
            <p:ph type="body" sz="quarter" idx="10"/>
          </p:nvPr>
        </p:nvSpPr>
        <p:spPr>
          <a:xfrm>
            <a:off x="227347" y="1815351"/>
            <a:ext cx="11700001" cy="4466201"/>
          </a:xfrm>
        </p:spPr>
        <p:txBody>
          <a:bodyPr>
            <a:normAutofit/>
          </a:bodyPr>
          <a:lstStyle/>
          <a:p>
            <a:pPr marL="88900" lvl="1" indent="0">
              <a:buNone/>
            </a:pPr>
            <a:r>
              <a:rPr lang="en-US" b="1"/>
              <a:t>Other credit memos</a:t>
            </a:r>
          </a:p>
          <a:p>
            <a:pPr lvl="1"/>
            <a:r>
              <a:rPr lang="en-US"/>
              <a:t>Not all credit memos are related to a prior, existing invoice</a:t>
            </a:r>
          </a:p>
          <a:p>
            <a:pPr lvl="1"/>
            <a:r>
              <a:rPr lang="en-US"/>
              <a:t>Terms of payment in other credit memos are invalid.</a:t>
            </a:r>
          </a:p>
          <a:p>
            <a:pPr lvl="1"/>
            <a:r>
              <a:rPr lang="en-US"/>
              <a:t>These credit memos are due on the baseline date.</a:t>
            </a:r>
          </a:p>
          <a:p>
            <a:pPr lvl="1"/>
            <a:r>
              <a:rPr lang="en-US"/>
              <a:t>To activate the payment terms on these non-invoice related credit memos, enter a “V” in the "Invoice Reference" field when entering the document.</a:t>
            </a:r>
          </a:p>
        </p:txBody>
      </p:sp>
      <p:sp>
        <p:nvSpPr>
          <p:cNvPr id="6" name="Text Placeholder 5"/>
          <p:cNvSpPr>
            <a:spLocks noGrp="1"/>
          </p:cNvSpPr>
          <p:nvPr>
            <p:ph type="body" sz="quarter" idx="11"/>
          </p:nvPr>
        </p:nvSpPr>
        <p:spPr/>
        <p:txBody>
          <a:bodyPr/>
          <a:lstStyle/>
          <a:p>
            <a:r>
              <a:rPr lang="en-US"/>
              <a:t>Payment Terms and Cash Discounts</a:t>
            </a:r>
          </a:p>
        </p:txBody>
      </p:sp>
    </p:spTree>
    <p:extLst>
      <p:ext uri="{BB962C8B-B14F-4D97-AF65-F5344CB8AC3E}">
        <p14:creationId xmlns:p14="http://schemas.microsoft.com/office/powerpoint/2010/main" val="4188259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Terms of Payment - Basics</a:t>
            </a:r>
            <a:endParaRPr lang="en-GB"/>
          </a:p>
        </p:txBody>
      </p:sp>
      <p:sp>
        <p:nvSpPr>
          <p:cNvPr id="5" name="Text Placeholder 4"/>
          <p:cNvSpPr>
            <a:spLocks noGrp="1"/>
          </p:cNvSpPr>
          <p:nvPr>
            <p:ph type="body" sz="quarter" idx="10"/>
          </p:nvPr>
        </p:nvSpPr>
        <p:spPr>
          <a:xfrm>
            <a:off x="227347" y="1815351"/>
            <a:ext cx="11700001" cy="4466201"/>
          </a:xfrm>
        </p:spPr>
        <p:txBody>
          <a:bodyPr>
            <a:normAutofit fontScale="92500" lnSpcReduction="20000"/>
          </a:bodyPr>
          <a:lstStyle/>
          <a:p>
            <a:pPr marL="88900" lvl="1" indent="0">
              <a:buNone/>
            </a:pPr>
            <a:endParaRPr lang="en-US"/>
          </a:p>
          <a:p>
            <a:pPr marL="88900" lvl="1" indent="0">
              <a:buNone/>
            </a:pPr>
            <a:endParaRPr lang="en-US"/>
          </a:p>
          <a:p>
            <a:pPr marL="88900" lvl="1" indent="0">
              <a:buNone/>
            </a:pPr>
            <a:endParaRPr lang="en-US"/>
          </a:p>
          <a:p>
            <a:pPr marL="88900" lvl="1" indent="0">
              <a:buNone/>
            </a:pPr>
            <a:r>
              <a:rPr lang="en-US" b="1" u="sng"/>
              <a:t>Description: </a:t>
            </a:r>
          </a:p>
          <a:p>
            <a:pPr marL="88900" lvl="1" indent="0">
              <a:buNone/>
            </a:pPr>
            <a:r>
              <a:rPr lang="en-US" u="sng"/>
              <a:t>With a 15 day limit</a:t>
            </a:r>
            <a:r>
              <a:rPr lang="en-US"/>
              <a:t>: 2% cash discount until the 15th of the next month. Until the end </a:t>
            </a:r>
          </a:p>
          <a:p>
            <a:pPr marL="2459038" lvl="1" indent="0">
              <a:buNone/>
            </a:pPr>
            <a:r>
              <a:rPr lang="en-US"/>
              <a:t>of the following month without a discount.</a:t>
            </a:r>
          </a:p>
          <a:p>
            <a:pPr marL="88900" lvl="1" indent="0">
              <a:buNone/>
            </a:pPr>
            <a:r>
              <a:rPr lang="en-US" u="sng"/>
              <a:t>With a 31 day limit</a:t>
            </a:r>
            <a:r>
              <a:rPr lang="en-US"/>
              <a:t>: 2% cash discount until the end of the next month. Until 15th of </a:t>
            </a:r>
          </a:p>
          <a:p>
            <a:pPr marL="2459038" lvl="1" indent="0">
              <a:buNone/>
            </a:pPr>
            <a:r>
              <a:rPr lang="en-US"/>
              <a:t>the second month without a discount.</a:t>
            </a:r>
          </a:p>
          <a:p>
            <a:pPr marL="88900" lvl="1" indent="0">
              <a:buNone/>
            </a:pPr>
            <a:endParaRPr lang="en-US"/>
          </a:p>
          <a:p>
            <a:pPr marL="88900" lvl="1" indent="0">
              <a:buNone/>
            </a:pPr>
            <a:r>
              <a:rPr lang="en-US" b="1" u="sng"/>
              <a:t>Two types of descriptions:</a:t>
            </a:r>
          </a:p>
          <a:p>
            <a:pPr marL="431800" lvl="1" indent="-342900">
              <a:buFont typeface="+mj-lt"/>
              <a:buAutoNum type="arabicPeriod"/>
            </a:pPr>
            <a:r>
              <a:rPr lang="en-US"/>
              <a:t>Automatically generated</a:t>
            </a:r>
          </a:p>
          <a:p>
            <a:pPr marL="431800" lvl="1" indent="-342900">
              <a:buFont typeface="+mj-lt"/>
              <a:buAutoNum type="arabicPeriod"/>
            </a:pPr>
            <a:r>
              <a:rPr lang="en-US"/>
              <a:t>SD text for printing on invoices</a:t>
            </a:r>
          </a:p>
          <a:p>
            <a:pPr marL="88900" lvl="1" indent="0">
              <a:buNone/>
            </a:pPr>
            <a:r>
              <a:rPr lang="en-US"/>
              <a:t>                               </a:t>
            </a:r>
          </a:p>
          <a:p>
            <a:pPr marL="88900" lvl="1" indent="0">
              <a:buNone/>
            </a:pPr>
            <a:r>
              <a:rPr lang="en-US" b="1" u="sng"/>
              <a:t>Account type:</a:t>
            </a:r>
            <a:r>
              <a:rPr lang="en-US"/>
              <a:t>           </a:t>
            </a:r>
            <a:r>
              <a:rPr lang="en-US" b="1"/>
              <a:t>Customer</a:t>
            </a:r>
            <a:r>
              <a:rPr lang="en-US"/>
              <a:t>	</a:t>
            </a:r>
            <a:r>
              <a:rPr lang="en-US" b="1"/>
              <a:t>Vendor</a:t>
            </a:r>
          </a:p>
        </p:txBody>
      </p:sp>
      <p:sp>
        <p:nvSpPr>
          <p:cNvPr id="6" name="Text Placeholder 5"/>
          <p:cNvSpPr>
            <a:spLocks noGrp="1"/>
          </p:cNvSpPr>
          <p:nvPr>
            <p:ph type="body" sz="quarter" idx="11"/>
          </p:nvPr>
        </p:nvSpPr>
        <p:spPr/>
        <p:txBody>
          <a:bodyPr/>
          <a:lstStyle/>
          <a:p>
            <a:r>
              <a:rPr lang="en-US"/>
              <a:t>Payment Terms and Cash Discounts</a:t>
            </a:r>
          </a:p>
        </p:txBody>
      </p:sp>
      <p:pic>
        <p:nvPicPr>
          <p:cNvPr id="7" name="Picture 4"/>
          <p:cNvPicPr>
            <a:picLocks noChangeAspect="1" noChangeArrowheads="1"/>
          </p:cNvPicPr>
          <p:nvPr/>
        </p:nvPicPr>
        <p:blipFill>
          <a:blip r:embed="rId2" cstate="print"/>
          <a:srcRect/>
          <a:stretch>
            <a:fillRect/>
          </a:stretch>
        </p:blipFill>
        <p:spPr bwMode="auto">
          <a:xfrm>
            <a:off x="2971800" y="6082290"/>
            <a:ext cx="258763" cy="361950"/>
          </a:xfrm>
          <a:prstGeom prst="rect">
            <a:avLst/>
          </a:prstGeom>
          <a:noFill/>
          <a:ln w="9525">
            <a:noFill/>
            <a:miter lim="800000"/>
            <a:headEnd/>
            <a:tailEnd/>
          </a:ln>
        </p:spPr>
      </p:pic>
      <p:pic>
        <p:nvPicPr>
          <p:cNvPr id="8" name="Picture 4"/>
          <p:cNvPicPr>
            <a:picLocks noChangeAspect="1" noChangeArrowheads="1"/>
          </p:cNvPicPr>
          <p:nvPr/>
        </p:nvPicPr>
        <p:blipFill>
          <a:blip r:embed="rId2" cstate="print"/>
          <a:srcRect/>
          <a:stretch>
            <a:fillRect/>
          </a:stretch>
        </p:blipFill>
        <p:spPr bwMode="auto">
          <a:xfrm>
            <a:off x="4876800" y="6107690"/>
            <a:ext cx="258763" cy="361950"/>
          </a:xfrm>
          <a:prstGeom prst="rect">
            <a:avLst/>
          </a:prstGeom>
          <a:noFill/>
          <a:ln w="9525">
            <a:noFill/>
            <a:miter lim="800000"/>
            <a:headEnd/>
            <a:tailEnd/>
          </a:ln>
        </p:spPr>
      </p:pic>
      <p:sp>
        <p:nvSpPr>
          <p:cNvPr id="9" name="TextBox 8"/>
          <p:cNvSpPr txBox="1"/>
          <p:nvPr/>
        </p:nvSpPr>
        <p:spPr>
          <a:xfrm>
            <a:off x="1848247" y="1815351"/>
            <a:ext cx="8458200" cy="646112"/>
          </a:xfrm>
          <a:prstGeom prst="rect">
            <a:avLst/>
          </a:prstGeom>
          <a:solidFill>
            <a:schemeClr val="accent6">
              <a:lumMod val="20000"/>
              <a:lumOff val="80000"/>
            </a:schemeClr>
          </a:solidFill>
        </p:spPr>
        <p:txBody>
          <a:bodyPr wrap="square">
            <a:spAutoFit/>
          </a:bodyPr>
          <a:lstStyle/>
          <a:p>
            <a:pPr>
              <a:defRPr/>
            </a:pPr>
            <a:r>
              <a:rPr lang="en-US" b="1"/>
              <a:t>Day limit	Payment terms 0009		Payment terms 0009</a:t>
            </a:r>
          </a:p>
          <a:p>
            <a:pPr>
              <a:defRPr/>
            </a:pPr>
            <a:r>
              <a:rPr lang="en-US" b="1"/>
              <a:t>		Day limit 15			Day limit 31</a:t>
            </a:r>
          </a:p>
        </p:txBody>
      </p:sp>
      <p:sp>
        <p:nvSpPr>
          <p:cNvPr id="3" name="TextBox 2"/>
          <p:cNvSpPr txBox="1"/>
          <p:nvPr/>
        </p:nvSpPr>
        <p:spPr>
          <a:xfrm>
            <a:off x="6099649" y="5842000"/>
            <a:ext cx="4038600" cy="602240"/>
          </a:xfrm>
          <a:prstGeom prst="rect">
            <a:avLst/>
          </a:prstGeom>
          <a:solidFill>
            <a:srgbClr val="99FF99"/>
          </a:solidFill>
          <a:ln>
            <a:noFill/>
          </a:ln>
          <a:effectLst>
            <a:outerShdw blurRad="50800" dist="38100" dir="2700000" algn="tl" rotWithShape="0">
              <a:prstClr val="black">
                <a:alpha val="40000"/>
              </a:prstClr>
            </a:outerShdw>
          </a:effectLst>
        </p:spPr>
        <p:txBody>
          <a:bodyPr wrap="square" rtlCol="0">
            <a:spAutoFit/>
          </a:bodyPr>
          <a:lstStyle/>
          <a:p>
            <a:r>
              <a:rPr lang="en-US" sz="1600"/>
              <a:t>Each payment term must be checked if it is valid for customers or vendors</a:t>
            </a:r>
          </a:p>
        </p:txBody>
      </p:sp>
    </p:spTree>
    <p:extLst>
      <p:ext uri="{BB962C8B-B14F-4D97-AF65-F5344CB8AC3E}">
        <p14:creationId xmlns:p14="http://schemas.microsoft.com/office/powerpoint/2010/main" val="2891306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Terms of Payments: Payment Controls</a:t>
            </a:r>
            <a:endParaRPr lang="en-GB"/>
          </a:p>
        </p:txBody>
      </p:sp>
      <p:sp>
        <p:nvSpPr>
          <p:cNvPr id="5" name="Text Placeholder 4"/>
          <p:cNvSpPr>
            <a:spLocks noGrp="1"/>
          </p:cNvSpPr>
          <p:nvPr>
            <p:ph type="body" sz="quarter" idx="10"/>
          </p:nvPr>
        </p:nvSpPr>
        <p:spPr>
          <a:xfrm>
            <a:off x="227347" y="1815351"/>
            <a:ext cx="7011653" cy="4466201"/>
          </a:xfrm>
        </p:spPr>
        <p:txBody>
          <a:bodyPr>
            <a:normAutofit fontScale="85000" lnSpcReduction="20000"/>
          </a:bodyPr>
          <a:lstStyle/>
          <a:p>
            <a:pPr lvl="1"/>
            <a:r>
              <a:rPr lang="en-US"/>
              <a:t>There are many reasons why a company may want to block a vendor invoice from being paid</a:t>
            </a:r>
          </a:p>
          <a:p>
            <a:pPr lvl="1"/>
            <a:endParaRPr lang="en-US"/>
          </a:p>
          <a:p>
            <a:pPr lvl="1"/>
            <a:r>
              <a:rPr lang="en-US"/>
              <a:t>For example, it might be that all invoices are blocked until it is verified that the goods have arrived at the company’s warehouse</a:t>
            </a:r>
          </a:p>
          <a:p>
            <a:pPr lvl="1"/>
            <a:endParaRPr lang="en-US"/>
          </a:p>
          <a:p>
            <a:pPr lvl="1"/>
            <a:r>
              <a:rPr lang="en-US"/>
              <a:t>To block an invoice, a user will input a </a:t>
            </a:r>
            <a:r>
              <a:rPr lang="en-US" b="1"/>
              <a:t>Payment Block Key</a:t>
            </a:r>
            <a:r>
              <a:rPr lang="en-US"/>
              <a:t>, which can be entered in the line item of a document (blocking that one line from being paid) or in the vendor’s master data (which would block all documents against that vendor) </a:t>
            </a:r>
          </a:p>
          <a:p>
            <a:pPr lvl="1"/>
            <a:endParaRPr lang="en-US"/>
          </a:p>
          <a:p>
            <a:pPr lvl="1"/>
            <a:r>
              <a:rPr lang="en-US"/>
              <a:t>These block keys can also be </a:t>
            </a:r>
            <a:r>
              <a:rPr lang="en-US" b="1"/>
              <a:t>entered in payment terms</a:t>
            </a:r>
            <a:r>
              <a:rPr lang="en-US"/>
              <a:t>.</a:t>
            </a:r>
          </a:p>
          <a:p>
            <a:pPr lvl="1"/>
            <a:endParaRPr lang="en-US"/>
          </a:p>
          <a:p>
            <a:pPr lvl="1"/>
            <a:r>
              <a:rPr lang="en-US"/>
              <a:t>If the payment block field on a document is blank, then the invoice is ready for payment</a:t>
            </a:r>
          </a:p>
        </p:txBody>
      </p:sp>
      <p:sp>
        <p:nvSpPr>
          <p:cNvPr id="6" name="Text Placeholder 5"/>
          <p:cNvSpPr>
            <a:spLocks noGrp="1"/>
          </p:cNvSpPr>
          <p:nvPr>
            <p:ph type="body" sz="quarter" idx="11"/>
          </p:nvPr>
        </p:nvSpPr>
        <p:spPr/>
        <p:txBody>
          <a:bodyPr/>
          <a:lstStyle/>
          <a:p>
            <a:r>
              <a:rPr lang="en-US"/>
              <a:t>Payment Terms and Cash Discounts</a:t>
            </a:r>
          </a:p>
        </p:txBody>
      </p:sp>
      <p:pic>
        <p:nvPicPr>
          <p:cNvPr id="7" name="Picture 6"/>
          <p:cNvPicPr>
            <a:picLocks noChangeAspect="1"/>
          </p:cNvPicPr>
          <p:nvPr/>
        </p:nvPicPr>
        <p:blipFill>
          <a:blip r:embed="rId2"/>
          <a:stretch>
            <a:fillRect/>
          </a:stretch>
        </p:blipFill>
        <p:spPr>
          <a:xfrm>
            <a:off x="7439440" y="2438400"/>
            <a:ext cx="4487909" cy="3033827"/>
          </a:xfrm>
          <a:prstGeom prst="rect">
            <a:avLst/>
          </a:prstGeom>
        </p:spPr>
      </p:pic>
    </p:spTree>
    <p:extLst>
      <p:ext uri="{BB962C8B-B14F-4D97-AF65-F5344CB8AC3E}">
        <p14:creationId xmlns:p14="http://schemas.microsoft.com/office/powerpoint/2010/main" val="2803265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Terms of Payments: Payment Controls</a:t>
            </a:r>
            <a:endParaRPr lang="en-GB"/>
          </a:p>
        </p:txBody>
      </p:sp>
      <p:sp>
        <p:nvSpPr>
          <p:cNvPr id="5" name="Text Placeholder 4"/>
          <p:cNvSpPr>
            <a:spLocks noGrp="1"/>
          </p:cNvSpPr>
          <p:nvPr>
            <p:ph type="body" sz="quarter" idx="10"/>
          </p:nvPr>
        </p:nvSpPr>
        <p:spPr>
          <a:xfrm>
            <a:off x="227347" y="1815351"/>
            <a:ext cx="6554453" cy="4466201"/>
          </a:xfrm>
        </p:spPr>
        <p:txBody>
          <a:bodyPr>
            <a:normAutofit fontScale="85000" lnSpcReduction="20000"/>
          </a:bodyPr>
          <a:lstStyle/>
          <a:p>
            <a:pPr lvl="1"/>
            <a:r>
              <a:rPr lang="en-US"/>
              <a:t>A </a:t>
            </a:r>
            <a:r>
              <a:rPr lang="en-US" b="1"/>
              <a:t>payment method </a:t>
            </a:r>
            <a:r>
              <a:rPr lang="en-US"/>
              <a:t>can also be entered at the document level or vendor master data level (for each country, the system has payment methods defined that you can use in that country)</a:t>
            </a:r>
          </a:p>
          <a:p>
            <a:pPr lvl="1"/>
            <a:endParaRPr lang="en-US"/>
          </a:p>
          <a:p>
            <a:pPr lvl="1"/>
            <a:r>
              <a:rPr lang="en-US"/>
              <a:t>The payment method determines how the company will go about transferring funds from the company’s account to the vendor’s account. This will be discussed in more detail in later slides</a:t>
            </a:r>
          </a:p>
          <a:p>
            <a:pPr lvl="1"/>
            <a:endParaRPr lang="en-US"/>
          </a:p>
          <a:p>
            <a:pPr lvl="1"/>
            <a:r>
              <a:rPr lang="en-US"/>
              <a:t>Every payment method has a 1 character code which is added to a document or master data to indicate the appropriate payment method</a:t>
            </a:r>
          </a:p>
          <a:p>
            <a:pPr lvl="1"/>
            <a:endParaRPr lang="en-US"/>
          </a:p>
          <a:p>
            <a:pPr lvl="1"/>
            <a:r>
              <a:rPr lang="en-US"/>
              <a:t>A few examples are shown on the right</a:t>
            </a:r>
          </a:p>
          <a:p>
            <a:pPr lvl="1"/>
            <a:endParaRPr lang="en-US"/>
          </a:p>
          <a:p>
            <a:pPr lvl="1"/>
            <a:r>
              <a:rPr lang="en-US"/>
              <a:t>Like payment blocks, payment methods can be entered in the terms of payment.</a:t>
            </a:r>
          </a:p>
        </p:txBody>
      </p:sp>
      <p:sp>
        <p:nvSpPr>
          <p:cNvPr id="6" name="Text Placeholder 5"/>
          <p:cNvSpPr>
            <a:spLocks noGrp="1"/>
          </p:cNvSpPr>
          <p:nvPr>
            <p:ph type="body" sz="quarter" idx="11"/>
          </p:nvPr>
        </p:nvSpPr>
        <p:spPr/>
        <p:txBody>
          <a:bodyPr/>
          <a:lstStyle/>
          <a:p>
            <a:r>
              <a:rPr lang="en-US"/>
              <a:t>Payment Terms and Cash Discounts</a:t>
            </a:r>
          </a:p>
        </p:txBody>
      </p:sp>
      <p:pic>
        <p:nvPicPr>
          <p:cNvPr id="7" name="Picture 6"/>
          <p:cNvPicPr>
            <a:picLocks noChangeAspect="1"/>
          </p:cNvPicPr>
          <p:nvPr/>
        </p:nvPicPr>
        <p:blipFill>
          <a:blip r:embed="rId2"/>
          <a:stretch>
            <a:fillRect/>
          </a:stretch>
        </p:blipFill>
        <p:spPr>
          <a:xfrm>
            <a:off x="6978298" y="2542617"/>
            <a:ext cx="4949051" cy="3011667"/>
          </a:xfrm>
          <a:prstGeom prst="rect">
            <a:avLst/>
          </a:prstGeom>
        </p:spPr>
      </p:pic>
    </p:spTree>
    <p:extLst>
      <p:ext uri="{BB962C8B-B14F-4D97-AF65-F5344CB8AC3E}">
        <p14:creationId xmlns:p14="http://schemas.microsoft.com/office/powerpoint/2010/main" val="3756085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Baseline Date</a:t>
            </a:r>
            <a:endParaRPr lang="en-GB"/>
          </a:p>
        </p:txBody>
      </p:sp>
      <p:sp>
        <p:nvSpPr>
          <p:cNvPr id="5" name="Text Placeholder 4"/>
          <p:cNvSpPr>
            <a:spLocks noGrp="1"/>
          </p:cNvSpPr>
          <p:nvPr>
            <p:ph type="body" sz="quarter" idx="10"/>
          </p:nvPr>
        </p:nvSpPr>
        <p:spPr>
          <a:xfrm>
            <a:off x="227347" y="1815351"/>
            <a:ext cx="11431253" cy="4466201"/>
          </a:xfrm>
        </p:spPr>
        <p:txBody>
          <a:bodyPr>
            <a:normAutofit fontScale="92500" lnSpcReduction="10000"/>
          </a:bodyPr>
          <a:lstStyle/>
          <a:p>
            <a:pPr lvl="1"/>
            <a:r>
              <a:rPr lang="en-US"/>
              <a:t>The baseline date is the starting date the system uses to calculate the invoice due date</a:t>
            </a:r>
          </a:p>
          <a:p>
            <a:pPr lvl="1"/>
            <a:endParaRPr lang="en-US"/>
          </a:p>
          <a:p>
            <a:pPr lvl="1"/>
            <a:endParaRPr lang="en-US"/>
          </a:p>
          <a:p>
            <a:pPr lvl="1"/>
            <a:endParaRPr lang="en-US"/>
          </a:p>
          <a:p>
            <a:pPr lvl="1"/>
            <a:endParaRPr lang="en-US"/>
          </a:p>
          <a:p>
            <a:pPr lvl="1"/>
            <a:endParaRPr lang="en-US"/>
          </a:p>
          <a:p>
            <a:pPr lvl="1"/>
            <a:endParaRPr lang="en-US"/>
          </a:p>
          <a:p>
            <a:pPr lvl="1"/>
            <a:endParaRPr lang="en-US"/>
          </a:p>
          <a:p>
            <a:pPr lvl="1"/>
            <a:endParaRPr lang="en-US"/>
          </a:p>
          <a:p>
            <a:pPr lvl="1"/>
            <a:endParaRPr lang="en-US"/>
          </a:p>
          <a:p>
            <a:pPr lvl="1"/>
            <a:r>
              <a:rPr lang="en-US" b="1"/>
              <a:t>Fixed day </a:t>
            </a:r>
            <a:r>
              <a:rPr lang="en-US"/>
              <a:t>used to overwrite the calendar day of the baseline date</a:t>
            </a:r>
          </a:p>
          <a:p>
            <a:pPr lvl="1"/>
            <a:endParaRPr lang="en-US"/>
          </a:p>
          <a:p>
            <a:pPr lvl="1"/>
            <a:r>
              <a:rPr lang="en-US"/>
              <a:t>The number of month(s) to be added to the calendar month of the baseline month</a:t>
            </a:r>
          </a:p>
        </p:txBody>
      </p:sp>
      <p:sp>
        <p:nvSpPr>
          <p:cNvPr id="6" name="Text Placeholder 5"/>
          <p:cNvSpPr>
            <a:spLocks noGrp="1"/>
          </p:cNvSpPr>
          <p:nvPr>
            <p:ph type="body" sz="quarter" idx="11"/>
          </p:nvPr>
        </p:nvSpPr>
        <p:spPr/>
        <p:txBody>
          <a:bodyPr/>
          <a:lstStyle/>
          <a:p>
            <a:r>
              <a:rPr lang="en-US"/>
              <a:t>Payment Terms and Cash Discounts</a:t>
            </a:r>
          </a:p>
        </p:txBody>
      </p:sp>
      <p:pic>
        <p:nvPicPr>
          <p:cNvPr id="2" name="Picture 1"/>
          <p:cNvPicPr>
            <a:picLocks noChangeAspect="1"/>
          </p:cNvPicPr>
          <p:nvPr/>
        </p:nvPicPr>
        <p:blipFill>
          <a:blip r:embed="rId2"/>
          <a:stretch>
            <a:fillRect/>
          </a:stretch>
        </p:blipFill>
        <p:spPr>
          <a:xfrm>
            <a:off x="3788174" y="2286000"/>
            <a:ext cx="4578350" cy="2400300"/>
          </a:xfrm>
          <a:prstGeom prst="rect">
            <a:avLst/>
          </a:prstGeom>
        </p:spPr>
      </p:pic>
    </p:spTree>
    <p:extLst>
      <p:ext uri="{BB962C8B-B14F-4D97-AF65-F5344CB8AC3E}">
        <p14:creationId xmlns:p14="http://schemas.microsoft.com/office/powerpoint/2010/main" val="2762770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Installments</a:t>
            </a:r>
            <a:endParaRPr lang="en-GB"/>
          </a:p>
        </p:txBody>
      </p:sp>
      <p:sp>
        <p:nvSpPr>
          <p:cNvPr id="5" name="Text Placeholder 4"/>
          <p:cNvSpPr>
            <a:spLocks noGrp="1"/>
          </p:cNvSpPr>
          <p:nvPr>
            <p:ph type="body" sz="quarter" idx="10"/>
          </p:nvPr>
        </p:nvSpPr>
        <p:spPr>
          <a:xfrm>
            <a:off x="227347" y="4996048"/>
            <a:ext cx="11431253" cy="1633352"/>
          </a:xfrm>
        </p:spPr>
        <p:txBody>
          <a:bodyPr>
            <a:normAutofit fontScale="92500" lnSpcReduction="10000"/>
          </a:bodyPr>
          <a:lstStyle/>
          <a:p>
            <a:pPr lvl="1"/>
            <a:r>
              <a:rPr lang="en-US"/>
              <a:t>In all of the previous examples, the full amount of the invoice is due at the same time</a:t>
            </a:r>
          </a:p>
          <a:p>
            <a:pPr lvl="1"/>
            <a:r>
              <a:rPr lang="en-US"/>
              <a:t>Many contracts can negotiate to be paid in separate installments paid over time</a:t>
            </a:r>
          </a:p>
          <a:p>
            <a:pPr lvl="2"/>
            <a:r>
              <a:rPr lang="en-US"/>
              <a:t>System creates line items for each installment.</a:t>
            </a:r>
          </a:p>
          <a:p>
            <a:pPr lvl="1"/>
            <a:r>
              <a:rPr lang="en-US"/>
              <a:t>The same terms of payment for the line items are the terms of payment defined for the individual installments.</a:t>
            </a:r>
          </a:p>
        </p:txBody>
      </p:sp>
      <p:sp>
        <p:nvSpPr>
          <p:cNvPr id="6" name="Text Placeholder 5"/>
          <p:cNvSpPr>
            <a:spLocks noGrp="1"/>
          </p:cNvSpPr>
          <p:nvPr>
            <p:ph type="body" sz="quarter" idx="11"/>
          </p:nvPr>
        </p:nvSpPr>
        <p:spPr/>
        <p:txBody>
          <a:bodyPr/>
          <a:lstStyle/>
          <a:p>
            <a:r>
              <a:rPr lang="en-US"/>
              <a:t>Payment Terms and Cash Discounts</a:t>
            </a:r>
          </a:p>
        </p:txBody>
      </p:sp>
      <p:pic>
        <p:nvPicPr>
          <p:cNvPr id="7" name="Picture 2"/>
          <p:cNvPicPr>
            <a:picLocks noChangeAspect="1" noChangeArrowheads="1"/>
          </p:cNvPicPr>
          <p:nvPr/>
        </p:nvPicPr>
        <p:blipFill>
          <a:blip r:embed="rId2" cstate="print"/>
          <a:srcRect/>
          <a:stretch>
            <a:fillRect/>
          </a:stretch>
        </p:blipFill>
        <p:spPr bwMode="auto">
          <a:xfrm>
            <a:off x="3505200" y="1652663"/>
            <a:ext cx="4658574" cy="3092760"/>
          </a:xfrm>
          <a:prstGeom prst="rect">
            <a:avLst/>
          </a:prstGeom>
          <a:noFill/>
          <a:ln w="9525">
            <a:noFill/>
            <a:miter lim="800000"/>
            <a:headEnd/>
            <a:tailEnd/>
          </a:ln>
        </p:spPr>
      </p:pic>
    </p:spTree>
    <p:extLst>
      <p:ext uri="{BB962C8B-B14F-4D97-AF65-F5344CB8AC3E}">
        <p14:creationId xmlns:p14="http://schemas.microsoft.com/office/powerpoint/2010/main" val="4158974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Accounts Payable Process Flow</a:t>
            </a:r>
            <a:endParaRPr lang="en-GB"/>
          </a:p>
        </p:txBody>
      </p:sp>
      <p:sp>
        <p:nvSpPr>
          <p:cNvPr id="6" name="Text Placeholder 5"/>
          <p:cNvSpPr>
            <a:spLocks noGrp="1"/>
          </p:cNvSpPr>
          <p:nvPr>
            <p:ph type="body" sz="quarter" idx="11"/>
          </p:nvPr>
        </p:nvSpPr>
        <p:spPr/>
        <p:txBody>
          <a:bodyPr/>
          <a:lstStyle/>
          <a:p>
            <a:r>
              <a:rPr lang="en-GB"/>
              <a:t>SAP Purchase Cycle</a:t>
            </a:r>
          </a:p>
        </p:txBody>
      </p:sp>
      <p:grpSp>
        <p:nvGrpSpPr>
          <p:cNvPr id="18" name="Group 306"/>
          <p:cNvGrpSpPr>
            <a:grpSpLocks/>
          </p:cNvGrpSpPr>
          <p:nvPr/>
        </p:nvGrpSpPr>
        <p:grpSpPr bwMode="auto">
          <a:xfrm>
            <a:off x="6795337" y="3984632"/>
            <a:ext cx="889069" cy="1033669"/>
            <a:chOff x="182" y="1761"/>
            <a:chExt cx="919" cy="1013"/>
          </a:xfrm>
        </p:grpSpPr>
        <p:sp>
          <p:nvSpPr>
            <p:cNvPr id="19" name="Freeform 307"/>
            <p:cNvSpPr>
              <a:spLocks/>
            </p:cNvSpPr>
            <p:nvPr/>
          </p:nvSpPr>
          <p:spPr bwMode="auto">
            <a:xfrm>
              <a:off x="186" y="1761"/>
              <a:ext cx="895" cy="949"/>
            </a:xfrm>
            <a:custGeom>
              <a:avLst/>
              <a:gdLst>
                <a:gd name="T0" fmla="*/ 0 w 895"/>
                <a:gd name="T1" fmla="*/ 948 h 949"/>
                <a:gd name="T2" fmla="*/ 0 w 895"/>
                <a:gd name="T3" fmla="*/ 0 h 949"/>
                <a:gd name="T4" fmla="*/ 715 w 895"/>
                <a:gd name="T5" fmla="*/ 0 h 949"/>
                <a:gd name="T6" fmla="*/ 894 w 895"/>
                <a:gd name="T7" fmla="*/ 116 h 949"/>
                <a:gd name="T8" fmla="*/ 894 w 895"/>
                <a:gd name="T9" fmla="*/ 948 h 949"/>
                <a:gd name="T10" fmla="*/ 0 w 895"/>
                <a:gd name="T11" fmla="*/ 948 h 949"/>
                <a:gd name="T12" fmla="*/ 0 60000 65536"/>
                <a:gd name="T13" fmla="*/ 0 60000 65536"/>
                <a:gd name="T14" fmla="*/ 0 60000 65536"/>
                <a:gd name="T15" fmla="*/ 0 60000 65536"/>
                <a:gd name="T16" fmla="*/ 0 60000 65536"/>
                <a:gd name="T17" fmla="*/ 0 60000 65536"/>
                <a:gd name="T18" fmla="*/ 0 w 895"/>
                <a:gd name="T19" fmla="*/ 0 h 949"/>
                <a:gd name="T20" fmla="*/ 895 w 895"/>
                <a:gd name="T21" fmla="*/ 949 h 949"/>
              </a:gdLst>
              <a:ahLst/>
              <a:cxnLst>
                <a:cxn ang="T12">
                  <a:pos x="T0" y="T1"/>
                </a:cxn>
                <a:cxn ang="T13">
                  <a:pos x="T2" y="T3"/>
                </a:cxn>
                <a:cxn ang="T14">
                  <a:pos x="T4" y="T5"/>
                </a:cxn>
                <a:cxn ang="T15">
                  <a:pos x="T6" y="T7"/>
                </a:cxn>
                <a:cxn ang="T16">
                  <a:pos x="T8" y="T9"/>
                </a:cxn>
                <a:cxn ang="T17">
                  <a:pos x="T10" y="T11"/>
                </a:cxn>
              </a:cxnLst>
              <a:rect l="T18" t="T19" r="T20" b="T21"/>
              <a:pathLst>
                <a:path w="895" h="949">
                  <a:moveTo>
                    <a:pt x="0" y="948"/>
                  </a:moveTo>
                  <a:lnTo>
                    <a:pt x="0" y="0"/>
                  </a:lnTo>
                  <a:lnTo>
                    <a:pt x="715" y="0"/>
                  </a:lnTo>
                  <a:lnTo>
                    <a:pt x="894" y="116"/>
                  </a:lnTo>
                  <a:lnTo>
                    <a:pt x="894" y="948"/>
                  </a:lnTo>
                  <a:lnTo>
                    <a:pt x="0" y="948"/>
                  </a:lnTo>
                </a:path>
              </a:pathLst>
            </a:custGeom>
            <a:solidFill>
              <a:srgbClr val="FFFFFF"/>
            </a:solidFill>
            <a:ln w="12700" cap="rnd">
              <a:solidFill>
                <a:schemeClr val="tx2"/>
              </a:solidFill>
              <a:round/>
              <a:headEnd/>
              <a:tailEnd/>
            </a:ln>
          </p:spPr>
          <p:txBody>
            <a:bodyPr/>
            <a:lstStyle/>
            <a:p>
              <a:endParaRPr lang="en-US" sz="1050"/>
            </a:p>
          </p:txBody>
        </p:sp>
        <p:grpSp>
          <p:nvGrpSpPr>
            <p:cNvPr id="20" name="Group 308"/>
            <p:cNvGrpSpPr>
              <a:grpSpLocks/>
            </p:cNvGrpSpPr>
            <p:nvPr/>
          </p:nvGrpSpPr>
          <p:grpSpPr bwMode="auto">
            <a:xfrm>
              <a:off x="833" y="1811"/>
              <a:ext cx="234" cy="127"/>
              <a:chOff x="744" y="1279"/>
              <a:chExt cx="234" cy="127"/>
            </a:xfrm>
          </p:grpSpPr>
          <p:sp>
            <p:nvSpPr>
              <p:cNvPr id="26" name="AutoShape 309"/>
              <p:cNvSpPr>
                <a:spLocks noChangeArrowheads="1"/>
              </p:cNvSpPr>
              <p:nvPr/>
            </p:nvSpPr>
            <p:spPr bwMode="auto">
              <a:xfrm rot="-8580000">
                <a:off x="744" y="1279"/>
                <a:ext cx="220" cy="127"/>
              </a:xfrm>
              <a:prstGeom prst="triangle">
                <a:avLst>
                  <a:gd name="adj" fmla="val 49995"/>
                </a:avLst>
              </a:prstGeom>
              <a:solidFill>
                <a:schemeClr val="bg2"/>
              </a:solidFill>
              <a:ln w="12700">
                <a:solidFill>
                  <a:schemeClr val="tx2"/>
                </a:solidFill>
                <a:miter lim="800000"/>
                <a:headEnd/>
                <a:tailEnd/>
              </a:ln>
            </p:spPr>
            <p:txBody>
              <a:bodyPr wrap="none" anchor="ctr"/>
              <a:lstStyle/>
              <a:p>
                <a:endParaRPr lang="en-US" sz="1050"/>
              </a:p>
            </p:txBody>
          </p:sp>
          <p:sp>
            <p:nvSpPr>
              <p:cNvPr id="27" name="AutoShape 310"/>
              <p:cNvSpPr>
                <a:spLocks noChangeArrowheads="1"/>
              </p:cNvSpPr>
              <p:nvPr/>
            </p:nvSpPr>
            <p:spPr bwMode="auto">
              <a:xfrm rot="-8580000">
                <a:off x="755" y="1282"/>
                <a:ext cx="223" cy="94"/>
              </a:xfrm>
              <a:prstGeom prst="triangle">
                <a:avLst>
                  <a:gd name="adj" fmla="val 49995"/>
                </a:avLst>
              </a:prstGeom>
              <a:solidFill>
                <a:srgbClr val="FFFFFF"/>
              </a:solidFill>
              <a:ln w="12700">
                <a:solidFill>
                  <a:schemeClr val="tx2"/>
                </a:solidFill>
                <a:miter lim="800000"/>
                <a:headEnd/>
                <a:tailEnd/>
              </a:ln>
            </p:spPr>
            <p:txBody>
              <a:bodyPr wrap="none" anchor="ctr"/>
              <a:lstStyle/>
              <a:p>
                <a:endParaRPr lang="en-US" sz="1050"/>
              </a:p>
            </p:txBody>
          </p:sp>
        </p:grpSp>
        <p:sp>
          <p:nvSpPr>
            <p:cNvPr id="21" name="Rectangle 311"/>
            <p:cNvSpPr>
              <a:spLocks noChangeArrowheads="1"/>
            </p:cNvSpPr>
            <p:nvPr/>
          </p:nvSpPr>
          <p:spPr bwMode="auto">
            <a:xfrm>
              <a:off x="182" y="1778"/>
              <a:ext cx="919" cy="996"/>
            </a:xfrm>
            <a:prstGeom prst="rect">
              <a:avLst/>
            </a:prstGeom>
            <a:noFill/>
            <a:ln w="12700">
              <a:noFill/>
              <a:miter lim="800000"/>
              <a:headEnd/>
              <a:tailEnd/>
            </a:ln>
          </p:spPr>
          <p:txBody>
            <a:bodyPr lIns="69850" tIns="34925" rIns="69850" bIns="34925">
              <a:spAutoFit/>
            </a:bodyPr>
            <a:lstStyle/>
            <a:p>
              <a:pPr defTabSz="523875" eaLnBrk="0" hangingPunct="0">
                <a:lnSpc>
                  <a:spcPct val="90000"/>
                </a:lnSpc>
                <a:spcBef>
                  <a:spcPct val="20000"/>
                </a:spcBef>
              </a:pPr>
              <a:r>
                <a:rPr lang="en-US" sz="900" b="1"/>
                <a:t>Purchase</a:t>
              </a:r>
            </a:p>
            <a:p>
              <a:pPr defTabSz="523875" eaLnBrk="0" hangingPunct="0">
                <a:lnSpc>
                  <a:spcPct val="90000"/>
                </a:lnSpc>
                <a:spcBef>
                  <a:spcPct val="20000"/>
                </a:spcBef>
              </a:pPr>
              <a:r>
                <a:rPr lang="en-US" sz="900" b="1"/>
                <a:t>Order</a:t>
              </a:r>
              <a:br>
                <a:rPr lang="en-US" sz="800" b="1"/>
              </a:br>
              <a:br>
                <a:rPr lang="en-US" sz="800" b="1"/>
              </a:br>
              <a:r>
                <a:rPr lang="en-US" sz="800" b="1"/>
                <a:t>Item:</a:t>
              </a:r>
            </a:p>
            <a:p>
              <a:pPr defTabSz="523875" eaLnBrk="0" hangingPunct="0">
                <a:lnSpc>
                  <a:spcPct val="90000"/>
                </a:lnSpc>
                <a:spcBef>
                  <a:spcPct val="20000"/>
                </a:spcBef>
              </a:pPr>
              <a:r>
                <a:rPr lang="en-US" sz="800" b="1"/>
                <a:t>1</a:t>
              </a:r>
            </a:p>
            <a:p>
              <a:pPr defTabSz="523875" eaLnBrk="0" hangingPunct="0">
                <a:lnSpc>
                  <a:spcPct val="90000"/>
                </a:lnSpc>
                <a:spcBef>
                  <a:spcPct val="20000"/>
                </a:spcBef>
              </a:pPr>
              <a:r>
                <a:rPr lang="en-US" sz="800" b="1"/>
                <a:t>2</a:t>
              </a:r>
            </a:p>
            <a:p>
              <a:pPr defTabSz="523875" eaLnBrk="0" hangingPunct="0">
                <a:lnSpc>
                  <a:spcPct val="90000"/>
                </a:lnSpc>
                <a:spcBef>
                  <a:spcPct val="20000"/>
                </a:spcBef>
              </a:pPr>
              <a:r>
                <a:rPr lang="en-US" sz="800" b="1"/>
                <a:t>3</a:t>
              </a:r>
              <a:endParaRPr lang="en-US" sz="800" b="1">
                <a:solidFill>
                  <a:schemeClr val="bg2"/>
                </a:solidFill>
              </a:endParaRPr>
            </a:p>
            <a:p>
              <a:pPr defTabSz="523875" eaLnBrk="0" latinLnBrk="1" hangingPunct="0">
                <a:lnSpc>
                  <a:spcPct val="90000"/>
                </a:lnSpc>
                <a:spcBef>
                  <a:spcPct val="20000"/>
                </a:spcBef>
              </a:pPr>
              <a:endParaRPr lang="en-US" sz="800" b="1">
                <a:solidFill>
                  <a:schemeClr val="bg2"/>
                </a:solidFill>
              </a:endParaRPr>
            </a:p>
          </p:txBody>
        </p:sp>
        <p:sp>
          <p:nvSpPr>
            <p:cNvPr id="22" name="Line 312"/>
            <p:cNvSpPr>
              <a:spLocks noChangeShapeType="1"/>
            </p:cNvSpPr>
            <p:nvPr/>
          </p:nvSpPr>
          <p:spPr bwMode="auto">
            <a:xfrm>
              <a:off x="226" y="2059"/>
              <a:ext cx="739" cy="1"/>
            </a:xfrm>
            <a:prstGeom prst="line">
              <a:avLst/>
            </a:prstGeom>
            <a:noFill/>
            <a:ln w="12700">
              <a:solidFill>
                <a:schemeClr val="tx1"/>
              </a:solidFill>
              <a:round/>
              <a:headEnd/>
              <a:tailEnd/>
            </a:ln>
          </p:spPr>
          <p:txBody>
            <a:bodyPr wrap="none" anchor="ctr"/>
            <a:lstStyle/>
            <a:p>
              <a:endParaRPr lang="en-US" sz="1050"/>
            </a:p>
          </p:txBody>
        </p:sp>
        <p:sp>
          <p:nvSpPr>
            <p:cNvPr id="23" name="Line 313"/>
            <p:cNvSpPr>
              <a:spLocks noChangeShapeType="1"/>
            </p:cNvSpPr>
            <p:nvPr/>
          </p:nvSpPr>
          <p:spPr bwMode="auto">
            <a:xfrm>
              <a:off x="406" y="2358"/>
              <a:ext cx="608" cy="0"/>
            </a:xfrm>
            <a:prstGeom prst="line">
              <a:avLst/>
            </a:prstGeom>
            <a:noFill/>
            <a:ln w="12700">
              <a:solidFill>
                <a:schemeClr val="tx2"/>
              </a:solidFill>
              <a:round/>
              <a:headEnd/>
              <a:tailEnd/>
            </a:ln>
          </p:spPr>
          <p:txBody>
            <a:bodyPr wrap="none" anchor="ctr"/>
            <a:lstStyle/>
            <a:p>
              <a:endParaRPr lang="en-US" sz="1050"/>
            </a:p>
          </p:txBody>
        </p:sp>
        <p:sp>
          <p:nvSpPr>
            <p:cNvPr id="24" name="Line 314"/>
            <p:cNvSpPr>
              <a:spLocks noChangeShapeType="1"/>
            </p:cNvSpPr>
            <p:nvPr/>
          </p:nvSpPr>
          <p:spPr bwMode="auto">
            <a:xfrm>
              <a:off x="406" y="2485"/>
              <a:ext cx="608" cy="0"/>
            </a:xfrm>
            <a:prstGeom prst="line">
              <a:avLst/>
            </a:prstGeom>
            <a:noFill/>
            <a:ln w="12700">
              <a:solidFill>
                <a:schemeClr val="tx2"/>
              </a:solidFill>
              <a:round/>
              <a:headEnd/>
              <a:tailEnd/>
            </a:ln>
          </p:spPr>
          <p:txBody>
            <a:bodyPr wrap="none" anchor="ctr"/>
            <a:lstStyle/>
            <a:p>
              <a:endParaRPr lang="en-US" sz="1050"/>
            </a:p>
          </p:txBody>
        </p:sp>
        <p:sp>
          <p:nvSpPr>
            <p:cNvPr id="25" name="Line 315"/>
            <p:cNvSpPr>
              <a:spLocks noChangeShapeType="1"/>
            </p:cNvSpPr>
            <p:nvPr/>
          </p:nvSpPr>
          <p:spPr bwMode="auto">
            <a:xfrm>
              <a:off x="406" y="2610"/>
              <a:ext cx="608" cy="0"/>
            </a:xfrm>
            <a:prstGeom prst="line">
              <a:avLst/>
            </a:prstGeom>
            <a:noFill/>
            <a:ln w="12700">
              <a:solidFill>
                <a:schemeClr val="tx2"/>
              </a:solidFill>
              <a:round/>
              <a:headEnd/>
              <a:tailEnd/>
            </a:ln>
          </p:spPr>
          <p:txBody>
            <a:bodyPr wrap="none" anchor="ctr"/>
            <a:lstStyle/>
            <a:p>
              <a:endParaRPr lang="en-US" sz="1050"/>
            </a:p>
          </p:txBody>
        </p:sp>
      </p:grpSp>
      <p:pic>
        <p:nvPicPr>
          <p:cNvPr id="28" name="Picture 27" descr="110889409.jpg"/>
          <p:cNvPicPr>
            <a:picLocks noChangeAspect="1"/>
          </p:cNvPicPr>
          <p:nvPr/>
        </p:nvPicPr>
        <p:blipFill>
          <a:blip r:embed="rId2" cstate="print">
            <a:clrChange>
              <a:clrFrom>
                <a:srgbClr val="FFFFFF"/>
              </a:clrFrom>
              <a:clrTo>
                <a:srgbClr val="FFFFFF">
                  <a:alpha val="0"/>
                </a:srgbClr>
              </a:clrTo>
            </a:clrChange>
          </a:blip>
          <a:stretch>
            <a:fillRect/>
          </a:stretch>
        </p:blipFill>
        <p:spPr>
          <a:xfrm>
            <a:off x="4692994" y="1054247"/>
            <a:ext cx="1310941" cy="668676"/>
          </a:xfrm>
          <a:prstGeom prst="rect">
            <a:avLst/>
          </a:prstGeom>
        </p:spPr>
      </p:pic>
      <p:sp>
        <p:nvSpPr>
          <p:cNvPr id="29" name="TextBox 28"/>
          <p:cNvSpPr txBox="1"/>
          <p:nvPr/>
        </p:nvSpPr>
        <p:spPr>
          <a:xfrm>
            <a:off x="5622779" y="2998620"/>
            <a:ext cx="641651" cy="307777"/>
          </a:xfrm>
          <a:prstGeom prst="rect">
            <a:avLst/>
          </a:prstGeom>
          <a:noFill/>
        </p:spPr>
        <p:txBody>
          <a:bodyPr wrap="none" rtlCol="0">
            <a:spAutoFit/>
          </a:bodyPr>
          <a:lstStyle/>
          <a:p>
            <a:pPr>
              <a:spcAft>
                <a:spcPts val="600"/>
              </a:spcAft>
            </a:pPr>
            <a:r>
              <a:rPr lang="en-US" sz="1400">
                <a:solidFill>
                  <a:schemeClr val="bg1"/>
                </a:solidFill>
                <a:effectLst>
                  <a:outerShdw blurRad="38100" dist="38100" dir="2700000" algn="tl">
                    <a:srgbClr val="000000">
                      <a:alpha val="43137"/>
                    </a:srgbClr>
                  </a:outerShdw>
                </a:effectLst>
                <a:latin typeface="Arial Black" pitchFamily="34" charset="0"/>
                <a:cs typeface="Arial" pitchFamily="34" charset="0"/>
              </a:rPr>
              <a:t>Data</a:t>
            </a:r>
          </a:p>
        </p:txBody>
      </p:sp>
      <p:grpSp>
        <p:nvGrpSpPr>
          <p:cNvPr id="30" name="Group 29"/>
          <p:cNvGrpSpPr/>
          <p:nvPr/>
        </p:nvGrpSpPr>
        <p:grpSpPr>
          <a:xfrm>
            <a:off x="4150424" y="4877125"/>
            <a:ext cx="2253802" cy="360608"/>
            <a:chOff x="1906073" y="4778061"/>
            <a:chExt cx="2253802" cy="360608"/>
          </a:xfrm>
        </p:grpSpPr>
        <p:sp>
          <p:nvSpPr>
            <p:cNvPr id="31" name="Rectangle 4"/>
            <p:cNvSpPr>
              <a:spLocks noChangeArrowheads="1"/>
            </p:cNvSpPr>
            <p:nvPr/>
          </p:nvSpPr>
          <p:spPr bwMode="auto">
            <a:xfrm>
              <a:off x="2204406" y="4816698"/>
              <a:ext cx="1955469" cy="270457"/>
            </a:xfrm>
            <a:prstGeom prst="rect">
              <a:avLst/>
            </a:prstGeom>
            <a:gradFill>
              <a:gsLst>
                <a:gs pos="75000">
                  <a:srgbClr val="003366"/>
                </a:gs>
                <a:gs pos="100000">
                  <a:schemeClr val="accent1"/>
                </a:gs>
              </a:gsLst>
              <a:lin ang="16200000" scaled="1"/>
            </a:gradFill>
            <a:ln w="12700">
              <a:solidFill>
                <a:srgbClr val="003366"/>
              </a:solidFill>
              <a:miter lim="800000"/>
              <a:headEnd/>
              <a:tailEnd/>
            </a:ln>
            <a:effectLst>
              <a:outerShdw blurRad="50800" dist="38100" dir="5400000" algn="t" rotWithShape="0">
                <a:prstClr val="black">
                  <a:alpha val="40000"/>
                </a:prstClr>
              </a:outerShdw>
            </a:effectLst>
          </p:spPr>
          <p:txBody>
            <a:bodyPr wrap="none" anchor="ctr"/>
            <a:lstStyle/>
            <a:p>
              <a:pPr marL="115888" lvl="0" eaLnBrk="0" hangingPunct="0"/>
              <a:r>
                <a:rPr lang="en-US" sz="1200" b="1">
                  <a:solidFill>
                    <a:schemeClr val="bg1"/>
                  </a:solidFill>
                  <a:cs typeface="Arial" charset="0"/>
                </a:rPr>
                <a:t>PO Monitoring</a:t>
              </a:r>
            </a:p>
          </p:txBody>
        </p:sp>
        <p:sp>
          <p:nvSpPr>
            <p:cNvPr id="32" name="Oval 31"/>
            <p:cNvSpPr/>
            <p:nvPr/>
          </p:nvSpPr>
          <p:spPr>
            <a:xfrm>
              <a:off x="1906073" y="4778061"/>
              <a:ext cx="360608" cy="360608"/>
            </a:xfrm>
            <a:prstGeom prst="ellipse">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rial" pitchFamily="34" charset="0"/>
                  <a:cs typeface="Arial" pitchFamily="34" charset="0"/>
                </a:rPr>
                <a:t>5</a:t>
              </a:r>
            </a:p>
          </p:txBody>
        </p:sp>
      </p:grpSp>
      <p:grpSp>
        <p:nvGrpSpPr>
          <p:cNvPr id="33" name="Group 16"/>
          <p:cNvGrpSpPr/>
          <p:nvPr/>
        </p:nvGrpSpPr>
        <p:grpSpPr>
          <a:xfrm>
            <a:off x="6707881" y="4877125"/>
            <a:ext cx="2253802" cy="360608"/>
            <a:chOff x="0" y="3915176"/>
            <a:chExt cx="2253802" cy="360608"/>
          </a:xfrm>
        </p:grpSpPr>
        <p:sp>
          <p:nvSpPr>
            <p:cNvPr id="34" name="Rectangle 4"/>
            <p:cNvSpPr>
              <a:spLocks noChangeArrowheads="1"/>
            </p:cNvSpPr>
            <p:nvPr/>
          </p:nvSpPr>
          <p:spPr bwMode="auto">
            <a:xfrm>
              <a:off x="298333" y="3953813"/>
              <a:ext cx="1955469" cy="270457"/>
            </a:xfrm>
            <a:prstGeom prst="rect">
              <a:avLst/>
            </a:prstGeom>
            <a:gradFill>
              <a:gsLst>
                <a:gs pos="75000">
                  <a:srgbClr val="003366"/>
                </a:gs>
                <a:gs pos="100000">
                  <a:schemeClr val="accent1"/>
                </a:gs>
              </a:gsLst>
              <a:lin ang="16200000" scaled="1"/>
            </a:gradFill>
            <a:ln w="12700">
              <a:solidFill>
                <a:srgbClr val="003366"/>
              </a:solidFill>
              <a:miter lim="800000"/>
              <a:headEnd/>
              <a:tailEnd/>
            </a:ln>
            <a:effectLst>
              <a:outerShdw blurRad="50800" dist="38100" dir="5400000" algn="t" rotWithShape="0">
                <a:prstClr val="black">
                  <a:alpha val="40000"/>
                </a:prstClr>
              </a:outerShdw>
            </a:effectLst>
          </p:spPr>
          <p:txBody>
            <a:bodyPr wrap="none" anchor="ctr"/>
            <a:lstStyle/>
            <a:p>
              <a:pPr marL="115888" lvl="0" eaLnBrk="0" hangingPunct="0"/>
              <a:r>
                <a:rPr lang="en-US" sz="1200" b="1">
                  <a:solidFill>
                    <a:schemeClr val="bg1"/>
                  </a:solidFill>
                  <a:cs typeface="Arial" charset="0"/>
                </a:rPr>
                <a:t>PO Processing</a:t>
              </a:r>
            </a:p>
          </p:txBody>
        </p:sp>
        <p:sp>
          <p:nvSpPr>
            <p:cNvPr id="35" name="Oval 34"/>
            <p:cNvSpPr/>
            <p:nvPr/>
          </p:nvSpPr>
          <p:spPr>
            <a:xfrm>
              <a:off x="0" y="3915176"/>
              <a:ext cx="360608" cy="360608"/>
            </a:xfrm>
            <a:prstGeom prst="ellipse">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rial" pitchFamily="34" charset="0"/>
                  <a:cs typeface="Arial" pitchFamily="34" charset="0"/>
                </a:rPr>
                <a:t>4</a:t>
              </a:r>
            </a:p>
          </p:txBody>
        </p:sp>
      </p:grpSp>
      <p:grpSp>
        <p:nvGrpSpPr>
          <p:cNvPr id="36" name="Group 19"/>
          <p:cNvGrpSpPr/>
          <p:nvPr/>
        </p:nvGrpSpPr>
        <p:grpSpPr>
          <a:xfrm>
            <a:off x="7770263" y="3845108"/>
            <a:ext cx="2253802" cy="360608"/>
            <a:chOff x="0" y="3915176"/>
            <a:chExt cx="2253802" cy="360608"/>
          </a:xfrm>
        </p:grpSpPr>
        <p:sp>
          <p:nvSpPr>
            <p:cNvPr id="37" name="Rectangle 4"/>
            <p:cNvSpPr>
              <a:spLocks noChangeArrowheads="1"/>
            </p:cNvSpPr>
            <p:nvPr/>
          </p:nvSpPr>
          <p:spPr bwMode="auto">
            <a:xfrm>
              <a:off x="298333" y="3953813"/>
              <a:ext cx="1955469" cy="270457"/>
            </a:xfrm>
            <a:prstGeom prst="rect">
              <a:avLst/>
            </a:prstGeom>
            <a:gradFill>
              <a:gsLst>
                <a:gs pos="75000">
                  <a:srgbClr val="003366"/>
                </a:gs>
                <a:gs pos="100000">
                  <a:schemeClr val="accent1"/>
                </a:gs>
              </a:gsLst>
              <a:lin ang="16200000" scaled="1"/>
            </a:gradFill>
            <a:ln w="12700">
              <a:solidFill>
                <a:srgbClr val="003366"/>
              </a:solidFill>
              <a:miter lim="800000"/>
              <a:headEnd/>
              <a:tailEnd/>
            </a:ln>
            <a:effectLst>
              <a:outerShdw blurRad="50800" dist="38100" dir="5400000" algn="t" rotWithShape="0">
                <a:prstClr val="black">
                  <a:alpha val="40000"/>
                </a:prstClr>
              </a:outerShdw>
            </a:effectLst>
          </p:spPr>
          <p:txBody>
            <a:bodyPr wrap="none" anchor="ctr"/>
            <a:lstStyle/>
            <a:p>
              <a:pPr marL="115888" lvl="0" eaLnBrk="0" hangingPunct="0"/>
              <a:r>
                <a:rPr lang="en-US" sz="1200" b="1">
                  <a:solidFill>
                    <a:schemeClr val="bg1"/>
                  </a:solidFill>
                  <a:cs typeface="Arial" charset="0"/>
                </a:rPr>
                <a:t>Vendor Selection</a:t>
              </a:r>
            </a:p>
          </p:txBody>
        </p:sp>
        <p:sp>
          <p:nvSpPr>
            <p:cNvPr id="38" name="Oval 37"/>
            <p:cNvSpPr/>
            <p:nvPr/>
          </p:nvSpPr>
          <p:spPr>
            <a:xfrm>
              <a:off x="0" y="3915176"/>
              <a:ext cx="360608" cy="360608"/>
            </a:xfrm>
            <a:prstGeom prst="ellipse">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rial" pitchFamily="34" charset="0"/>
                  <a:cs typeface="Arial" pitchFamily="34" charset="0"/>
                </a:rPr>
                <a:t>3</a:t>
              </a:r>
            </a:p>
          </p:txBody>
        </p:sp>
      </p:grpSp>
      <p:grpSp>
        <p:nvGrpSpPr>
          <p:cNvPr id="39" name="Group 22"/>
          <p:cNvGrpSpPr/>
          <p:nvPr/>
        </p:nvGrpSpPr>
        <p:grpSpPr>
          <a:xfrm>
            <a:off x="7880512" y="2425847"/>
            <a:ext cx="2482688" cy="360608"/>
            <a:chOff x="0" y="3915176"/>
            <a:chExt cx="2482688" cy="360608"/>
          </a:xfrm>
        </p:grpSpPr>
        <p:sp>
          <p:nvSpPr>
            <p:cNvPr id="40" name="Rectangle 4"/>
            <p:cNvSpPr>
              <a:spLocks noChangeArrowheads="1"/>
            </p:cNvSpPr>
            <p:nvPr/>
          </p:nvSpPr>
          <p:spPr bwMode="auto">
            <a:xfrm>
              <a:off x="298333" y="3953813"/>
              <a:ext cx="2184355" cy="270457"/>
            </a:xfrm>
            <a:prstGeom prst="rect">
              <a:avLst/>
            </a:prstGeom>
            <a:gradFill>
              <a:gsLst>
                <a:gs pos="75000">
                  <a:srgbClr val="003366"/>
                </a:gs>
                <a:gs pos="100000">
                  <a:schemeClr val="accent1"/>
                </a:gs>
              </a:gsLst>
              <a:lin ang="16200000" scaled="1"/>
            </a:gradFill>
            <a:ln w="12700">
              <a:solidFill>
                <a:srgbClr val="003366"/>
              </a:solidFill>
              <a:miter lim="800000"/>
              <a:headEnd/>
              <a:tailEnd/>
            </a:ln>
            <a:effectLst>
              <a:outerShdw blurRad="50800" dist="38100" dir="5400000" algn="t" rotWithShape="0">
                <a:prstClr val="black">
                  <a:alpha val="40000"/>
                </a:prstClr>
              </a:outerShdw>
            </a:effectLst>
          </p:spPr>
          <p:txBody>
            <a:bodyPr wrap="none" anchor="ctr"/>
            <a:lstStyle/>
            <a:p>
              <a:pPr marL="115888" lvl="0" eaLnBrk="0" hangingPunct="0"/>
              <a:r>
                <a:rPr lang="en-US" sz="1200" b="1">
                  <a:solidFill>
                    <a:schemeClr val="bg1"/>
                  </a:solidFill>
                  <a:cs typeface="Arial" charset="0"/>
                </a:rPr>
                <a:t>Source Determination</a:t>
              </a:r>
            </a:p>
          </p:txBody>
        </p:sp>
        <p:sp>
          <p:nvSpPr>
            <p:cNvPr id="41" name="Oval 40"/>
            <p:cNvSpPr/>
            <p:nvPr/>
          </p:nvSpPr>
          <p:spPr>
            <a:xfrm>
              <a:off x="0" y="3915176"/>
              <a:ext cx="360608" cy="360608"/>
            </a:xfrm>
            <a:prstGeom prst="ellipse">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rial" pitchFamily="34" charset="0"/>
                  <a:cs typeface="Arial" pitchFamily="34" charset="0"/>
                </a:rPr>
                <a:t>2</a:t>
              </a:r>
            </a:p>
          </p:txBody>
        </p:sp>
      </p:grpSp>
      <p:grpSp>
        <p:nvGrpSpPr>
          <p:cNvPr id="42" name="Group 28"/>
          <p:cNvGrpSpPr/>
          <p:nvPr/>
        </p:nvGrpSpPr>
        <p:grpSpPr>
          <a:xfrm>
            <a:off x="4152080" y="1646675"/>
            <a:ext cx="2401120" cy="360608"/>
            <a:chOff x="0" y="3915176"/>
            <a:chExt cx="2401120" cy="360608"/>
          </a:xfrm>
        </p:grpSpPr>
        <p:sp>
          <p:nvSpPr>
            <p:cNvPr id="43" name="Rectangle 4"/>
            <p:cNvSpPr>
              <a:spLocks noChangeArrowheads="1"/>
            </p:cNvSpPr>
            <p:nvPr/>
          </p:nvSpPr>
          <p:spPr bwMode="auto">
            <a:xfrm>
              <a:off x="298333" y="3953813"/>
              <a:ext cx="2102787" cy="270457"/>
            </a:xfrm>
            <a:prstGeom prst="rect">
              <a:avLst/>
            </a:prstGeom>
            <a:gradFill>
              <a:gsLst>
                <a:gs pos="75000">
                  <a:srgbClr val="003366"/>
                </a:gs>
                <a:gs pos="100000">
                  <a:schemeClr val="accent1"/>
                </a:gs>
              </a:gsLst>
              <a:lin ang="16200000" scaled="1"/>
            </a:gradFill>
            <a:ln w="12700">
              <a:solidFill>
                <a:srgbClr val="003366"/>
              </a:solidFill>
              <a:miter lim="800000"/>
              <a:headEnd/>
              <a:tailEnd/>
            </a:ln>
            <a:effectLst>
              <a:outerShdw blurRad="50800" dist="38100" dir="5400000" algn="t" rotWithShape="0">
                <a:prstClr val="black">
                  <a:alpha val="40000"/>
                </a:prstClr>
              </a:outerShdw>
            </a:effectLst>
          </p:spPr>
          <p:txBody>
            <a:bodyPr wrap="none" anchor="ctr"/>
            <a:lstStyle/>
            <a:p>
              <a:pPr marL="115888" lvl="0" eaLnBrk="0" hangingPunct="0"/>
              <a:r>
                <a:rPr lang="en-US" sz="1200" b="1">
                  <a:solidFill>
                    <a:schemeClr val="bg1"/>
                  </a:solidFill>
                  <a:cs typeface="Arial" charset="0"/>
                </a:rPr>
                <a:t>Payment Processing</a:t>
              </a:r>
            </a:p>
          </p:txBody>
        </p:sp>
        <p:sp>
          <p:nvSpPr>
            <p:cNvPr id="44" name="Oval 43"/>
            <p:cNvSpPr/>
            <p:nvPr/>
          </p:nvSpPr>
          <p:spPr>
            <a:xfrm>
              <a:off x="0" y="3915176"/>
              <a:ext cx="360608" cy="360608"/>
            </a:xfrm>
            <a:prstGeom prst="ellipse">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rial" pitchFamily="34" charset="0"/>
                  <a:cs typeface="Arial" pitchFamily="34" charset="0"/>
                </a:rPr>
                <a:t>8</a:t>
              </a:r>
            </a:p>
          </p:txBody>
        </p:sp>
      </p:grpSp>
      <p:pic>
        <p:nvPicPr>
          <p:cNvPr id="45" name="Picture 44" descr="96037066.jpg"/>
          <p:cNvPicPr>
            <a:picLocks noChangeAspect="1"/>
          </p:cNvPicPr>
          <p:nvPr/>
        </p:nvPicPr>
        <p:blipFill>
          <a:blip r:embed="rId3" cstate="print">
            <a:clrChange>
              <a:clrFrom>
                <a:srgbClr val="72716F"/>
              </a:clrFrom>
              <a:clrTo>
                <a:srgbClr val="72716F">
                  <a:alpha val="0"/>
                </a:srgbClr>
              </a:clrTo>
            </a:clrChange>
          </a:blip>
          <a:srcRect t="20216" r="3319" b="7176"/>
          <a:stretch>
            <a:fillRect/>
          </a:stretch>
        </p:blipFill>
        <p:spPr>
          <a:xfrm flipH="1">
            <a:off x="8240513" y="3111647"/>
            <a:ext cx="1281277" cy="681945"/>
          </a:xfrm>
          <a:prstGeom prst="rect">
            <a:avLst/>
          </a:prstGeom>
          <a:ln>
            <a:noFill/>
          </a:ln>
          <a:effectLst/>
        </p:spPr>
      </p:pic>
      <p:pic>
        <p:nvPicPr>
          <p:cNvPr id="46" name="Picture 45" descr="104735411.jpg"/>
          <p:cNvPicPr>
            <a:picLocks noChangeAspect="1"/>
          </p:cNvPicPr>
          <p:nvPr/>
        </p:nvPicPr>
        <p:blipFill>
          <a:blip r:embed="rId4" cstate="print">
            <a:clrChange>
              <a:clrFrom>
                <a:srgbClr val="FFFFFF"/>
              </a:clrFrom>
              <a:clrTo>
                <a:srgbClr val="FFFFFF">
                  <a:alpha val="0"/>
                </a:srgbClr>
              </a:clrTo>
            </a:clrChange>
          </a:blip>
          <a:stretch>
            <a:fillRect/>
          </a:stretch>
        </p:blipFill>
        <p:spPr>
          <a:xfrm>
            <a:off x="8903604" y="3201165"/>
            <a:ext cx="1251535" cy="637633"/>
          </a:xfrm>
          <a:prstGeom prst="rect">
            <a:avLst/>
          </a:prstGeom>
        </p:spPr>
      </p:pic>
      <p:pic>
        <p:nvPicPr>
          <p:cNvPr id="47" name="Picture 46" descr="115922656.jpg"/>
          <p:cNvPicPr>
            <a:picLocks noChangeAspect="1"/>
          </p:cNvPicPr>
          <p:nvPr/>
        </p:nvPicPr>
        <p:blipFill>
          <a:blip r:embed="rId5" cstate="print">
            <a:clrChange>
              <a:clrFrom>
                <a:srgbClr val="FFFFFF"/>
              </a:clrFrom>
              <a:clrTo>
                <a:srgbClr val="FFFFFF">
                  <a:alpha val="0"/>
                </a:srgbClr>
              </a:clrTo>
            </a:clrChange>
          </a:blip>
          <a:stretch>
            <a:fillRect/>
          </a:stretch>
        </p:blipFill>
        <p:spPr>
          <a:xfrm>
            <a:off x="4507256" y="3949847"/>
            <a:ext cx="1342385" cy="953250"/>
          </a:xfrm>
          <a:prstGeom prst="rect">
            <a:avLst/>
          </a:prstGeom>
        </p:spPr>
      </p:pic>
      <p:pic>
        <p:nvPicPr>
          <p:cNvPr id="48" name="Picture 4" descr="C:\Documents and Settings\cfitzgerlocal\Local Settings\Temporary Internet Files\Content.IE5\OZ0NY5Y9\dglxasset[1].aspx"/>
          <p:cNvPicPr>
            <a:picLocks noChangeAspect="1" noChangeArrowheads="1"/>
          </p:cNvPicPr>
          <p:nvPr/>
        </p:nvPicPr>
        <p:blipFill>
          <a:blip r:embed="rId6" cstate="print"/>
          <a:srcRect/>
          <a:stretch>
            <a:fillRect/>
          </a:stretch>
        </p:blipFill>
        <p:spPr bwMode="auto">
          <a:xfrm flipH="1">
            <a:off x="2969364" y="3078927"/>
            <a:ext cx="1703521" cy="854273"/>
          </a:xfrm>
          <a:prstGeom prst="rect">
            <a:avLst/>
          </a:prstGeom>
          <a:noFill/>
        </p:spPr>
      </p:pic>
      <p:grpSp>
        <p:nvGrpSpPr>
          <p:cNvPr id="49" name="Group 48"/>
          <p:cNvGrpSpPr/>
          <p:nvPr/>
        </p:nvGrpSpPr>
        <p:grpSpPr>
          <a:xfrm>
            <a:off x="2470598" y="3817839"/>
            <a:ext cx="2253802" cy="360608"/>
            <a:chOff x="0" y="3915176"/>
            <a:chExt cx="2253802" cy="360608"/>
          </a:xfrm>
        </p:grpSpPr>
        <p:sp>
          <p:nvSpPr>
            <p:cNvPr id="50" name="Rectangle 4"/>
            <p:cNvSpPr>
              <a:spLocks noChangeArrowheads="1"/>
            </p:cNvSpPr>
            <p:nvPr/>
          </p:nvSpPr>
          <p:spPr bwMode="auto">
            <a:xfrm>
              <a:off x="298333" y="3953813"/>
              <a:ext cx="1955469" cy="270457"/>
            </a:xfrm>
            <a:prstGeom prst="rect">
              <a:avLst/>
            </a:prstGeom>
            <a:gradFill>
              <a:gsLst>
                <a:gs pos="75000">
                  <a:srgbClr val="003366"/>
                </a:gs>
                <a:gs pos="100000">
                  <a:schemeClr val="accent1"/>
                </a:gs>
              </a:gsLst>
              <a:lin ang="16200000" scaled="1"/>
            </a:gradFill>
            <a:ln w="12700">
              <a:solidFill>
                <a:srgbClr val="003366"/>
              </a:solidFill>
              <a:miter lim="800000"/>
              <a:headEnd/>
              <a:tailEnd/>
            </a:ln>
            <a:effectLst>
              <a:outerShdw blurRad="50800" dist="38100" dir="5400000" algn="t" rotWithShape="0">
                <a:prstClr val="black">
                  <a:alpha val="40000"/>
                </a:prstClr>
              </a:outerShdw>
            </a:effectLst>
          </p:spPr>
          <p:txBody>
            <a:bodyPr wrap="none" anchor="ctr"/>
            <a:lstStyle/>
            <a:p>
              <a:pPr marL="115888" lvl="0" eaLnBrk="0" hangingPunct="0"/>
              <a:r>
                <a:rPr lang="en-US" sz="1200" b="1">
                  <a:solidFill>
                    <a:schemeClr val="bg1"/>
                  </a:solidFill>
                  <a:cs typeface="Arial" charset="0"/>
                </a:rPr>
                <a:t>Goods Receipt	</a:t>
              </a:r>
            </a:p>
          </p:txBody>
        </p:sp>
        <p:sp>
          <p:nvSpPr>
            <p:cNvPr id="51" name="Oval 50"/>
            <p:cNvSpPr/>
            <p:nvPr/>
          </p:nvSpPr>
          <p:spPr>
            <a:xfrm>
              <a:off x="0" y="3915176"/>
              <a:ext cx="360608" cy="360608"/>
            </a:xfrm>
            <a:prstGeom prst="ellipse">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rial" pitchFamily="34" charset="0"/>
                  <a:cs typeface="Arial" pitchFamily="34" charset="0"/>
                </a:rPr>
                <a:t>6</a:t>
              </a:r>
            </a:p>
          </p:txBody>
        </p:sp>
      </p:grpSp>
      <p:sp>
        <p:nvSpPr>
          <p:cNvPr id="52" name="Cube 51"/>
          <p:cNvSpPr/>
          <p:nvPr/>
        </p:nvSpPr>
        <p:spPr>
          <a:xfrm>
            <a:off x="5562600" y="2432287"/>
            <a:ext cx="1584101" cy="1365160"/>
          </a:xfrm>
          <a:prstGeom prst="cube">
            <a:avLst>
              <a:gd name="adj" fmla="val 1458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a:solidFill>
                  <a:schemeClr val="bg1"/>
                </a:solidFill>
                <a:latin typeface="Arial" pitchFamily="34" charset="0"/>
                <a:cs typeface="Arial" pitchFamily="34" charset="0"/>
              </a:rPr>
              <a:t>Procurement</a:t>
            </a:r>
          </a:p>
          <a:p>
            <a:pPr algn="ctr"/>
            <a:r>
              <a:rPr lang="en-US" sz="1600" b="1">
                <a:solidFill>
                  <a:schemeClr val="bg1"/>
                </a:solidFill>
                <a:latin typeface="Arial" pitchFamily="34" charset="0"/>
                <a:cs typeface="Arial" pitchFamily="34" charset="0"/>
              </a:rPr>
              <a:t>Data</a:t>
            </a:r>
          </a:p>
        </p:txBody>
      </p:sp>
      <p:grpSp>
        <p:nvGrpSpPr>
          <p:cNvPr id="53" name="Group 306"/>
          <p:cNvGrpSpPr>
            <a:grpSpLocks/>
          </p:cNvGrpSpPr>
          <p:nvPr/>
        </p:nvGrpSpPr>
        <p:grpSpPr bwMode="auto">
          <a:xfrm>
            <a:off x="7545764" y="978047"/>
            <a:ext cx="889069" cy="795916"/>
            <a:chOff x="182" y="1761"/>
            <a:chExt cx="919" cy="780"/>
          </a:xfrm>
        </p:grpSpPr>
        <p:sp>
          <p:nvSpPr>
            <p:cNvPr id="54" name="Freeform 307"/>
            <p:cNvSpPr>
              <a:spLocks/>
            </p:cNvSpPr>
            <p:nvPr/>
          </p:nvSpPr>
          <p:spPr bwMode="auto">
            <a:xfrm>
              <a:off x="186" y="1761"/>
              <a:ext cx="895" cy="780"/>
            </a:xfrm>
            <a:custGeom>
              <a:avLst/>
              <a:gdLst>
                <a:gd name="T0" fmla="*/ 0 w 895"/>
                <a:gd name="T1" fmla="*/ 948 h 949"/>
                <a:gd name="T2" fmla="*/ 0 w 895"/>
                <a:gd name="T3" fmla="*/ 0 h 949"/>
                <a:gd name="T4" fmla="*/ 715 w 895"/>
                <a:gd name="T5" fmla="*/ 0 h 949"/>
                <a:gd name="T6" fmla="*/ 894 w 895"/>
                <a:gd name="T7" fmla="*/ 116 h 949"/>
                <a:gd name="T8" fmla="*/ 894 w 895"/>
                <a:gd name="T9" fmla="*/ 948 h 949"/>
                <a:gd name="T10" fmla="*/ 0 w 895"/>
                <a:gd name="T11" fmla="*/ 948 h 949"/>
                <a:gd name="T12" fmla="*/ 0 60000 65536"/>
                <a:gd name="T13" fmla="*/ 0 60000 65536"/>
                <a:gd name="T14" fmla="*/ 0 60000 65536"/>
                <a:gd name="T15" fmla="*/ 0 60000 65536"/>
                <a:gd name="T16" fmla="*/ 0 60000 65536"/>
                <a:gd name="T17" fmla="*/ 0 60000 65536"/>
                <a:gd name="T18" fmla="*/ 0 w 895"/>
                <a:gd name="T19" fmla="*/ 0 h 949"/>
                <a:gd name="T20" fmla="*/ 895 w 895"/>
                <a:gd name="T21" fmla="*/ 949 h 949"/>
              </a:gdLst>
              <a:ahLst/>
              <a:cxnLst>
                <a:cxn ang="T12">
                  <a:pos x="T0" y="T1"/>
                </a:cxn>
                <a:cxn ang="T13">
                  <a:pos x="T2" y="T3"/>
                </a:cxn>
                <a:cxn ang="T14">
                  <a:pos x="T4" y="T5"/>
                </a:cxn>
                <a:cxn ang="T15">
                  <a:pos x="T6" y="T7"/>
                </a:cxn>
                <a:cxn ang="T16">
                  <a:pos x="T8" y="T9"/>
                </a:cxn>
                <a:cxn ang="T17">
                  <a:pos x="T10" y="T11"/>
                </a:cxn>
              </a:cxnLst>
              <a:rect l="T18" t="T19" r="T20" b="T21"/>
              <a:pathLst>
                <a:path w="895" h="949">
                  <a:moveTo>
                    <a:pt x="0" y="948"/>
                  </a:moveTo>
                  <a:lnTo>
                    <a:pt x="0" y="0"/>
                  </a:lnTo>
                  <a:lnTo>
                    <a:pt x="715" y="0"/>
                  </a:lnTo>
                  <a:lnTo>
                    <a:pt x="894" y="116"/>
                  </a:lnTo>
                  <a:lnTo>
                    <a:pt x="894" y="948"/>
                  </a:lnTo>
                  <a:lnTo>
                    <a:pt x="0" y="948"/>
                  </a:lnTo>
                </a:path>
              </a:pathLst>
            </a:custGeom>
            <a:solidFill>
              <a:srgbClr val="FFFFFF"/>
            </a:solidFill>
            <a:ln w="12700" cap="rnd">
              <a:solidFill>
                <a:schemeClr val="tx2"/>
              </a:solidFill>
              <a:round/>
              <a:headEnd/>
              <a:tailEnd/>
            </a:ln>
          </p:spPr>
          <p:txBody>
            <a:bodyPr/>
            <a:lstStyle/>
            <a:p>
              <a:endParaRPr lang="en-US" sz="1050"/>
            </a:p>
          </p:txBody>
        </p:sp>
        <p:grpSp>
          <p:nvGrpSpPr>
            <p:cNvPr id="55" name="Group 308"/>
            <p:cNvGrpSpPr>
              <a:grpSpLocks/>
            </p:cNvGrpSpPr>
            <p:nvPr/>
          </p:nvGrpSpPr>
          <p:grpSpPr bwMode="auto">
            <a:xfrm>
              <a:off x="833" y="1811"/>
              <a:ext cx="234" cy="127"/>
              <a:chOff x="744" y="1279"/>
              <a:chExt cx="234" cy="127"/>
            </a:xfrm>
          </p:grpSpPr>
          <p:sp>
            <p:nvSpPr>
              <p:cNvPr id="72" name="AutoShape 309"/>
              <p:cNvSpPr>
                <a:spLocks noChangeArrowheads="1"/>
              </p:cNvSpPr>
              <p:nvPr/>
            </p:nvSpPr>
            <p:spPr bwMode="auto">
              <a:xfrm rot="-8580000">
                <a:off x="744" y="1279"/>
                <a:ext cx="220" cy="127"/>
              </a:xfrm>
              <a:prstGeom prst="triangle">
                <a:avLst>
                  <a:gd name="adj" fmla="val 49995"/>
                </a:avLst>
              </a:prstGeom>
              <a:solidFill>
                <a:schemeClr val="bg2"/>
              </a:solidFill>
              <a:ln w="12700">
                <a:solidFill>
                  <a:schemeClr val="tx2"/>
                </a:solidFill>
                <a:miter lim="800000"/>
                <a:headEnd/>
                <a:tailEnd/>
              </a:ln>
            </p:spPr>
            <p:txBody>
              <a:bodyPr wrap="none" anchor="ctr"/>
              <a:lstStyle/>
              <a:p>
                <a:endParaRPr lang="en-US" sz="1050"/>
              </a:p>
            </p:txBody>
          </p:sp>
          <p:sp>
            <p:nvSpPr>
              <p:cNvPr id="73" name="AutoShape 310"/>
              <p:cNvSpPr>
                <a:spLocks noChangeArrowheads="1"/>
              </p:cNvSpPr>
              <p:nvPr/>
            </p:nvSpPr>
            <p:spPr bwMode="auto">
              <a:xfrm rot="-8580000">
                <a:off x="755" y="1282"/>
                <a:ext cx="223" cy="94"/>
              </a:xfrm>
              <a:prstGeom prst="triangle">
                <a:avLst>
                  <a:gd name="adj" fmla="val 49995"/>
                </a:avLst>
              </a:prstGeom>
              <a:solidFill>
                <a:srgbClr val="FFFFFF"/>
              </a:solidFill>
              <a:ln w="12700">
                <a:solidFill>
                  <a:schemeClr val="tx2"/>
                </a:solidFill>
                <a:miter lim="800000"/>
                <a:headEnd/>
                <a:tailEnd/>
              </a:ln>
            </p:spPr>
            <p:txBody>
              <a:bodyPr wrap="none" anchor="ctr"/>
              <a:lstStyle/>
              <a:p>
                <a:endParaRPr lang="en-US" sz="1050"/>
              </a:p>
            </p:txBody>
          </p:sp>
        </p:grpSp>
        <p:sp>
          <p:nvSpPr>
            <p:cNvPr id="56" name="Rectangle 311"/>
            <p:cNvSpPr>
              <a:spLocks noChangeArrowheads="1"/>
            </p:cNvSpPr>
            <p:nvPr/>
          </p:nvSpPr>
          <p:spPr bwMode="auto">
            <a:xfrm>
              <a:off x="182" y="1778"/>
              <a:ext cx="919" cy="558"/>
            </a:xfrm>
            <a:prstGeom prst="rect">
              <a:avLst/>
            </a:prstGeom>
            <a:noFill/>
            <a:ln w="12700">
              <a:noFill/>
              <a:miter lim="800000"/>
              <a:headEnd/>
              <a:tailEnd/>
            </a:ln>
          </p:spPr>
          <p:txBody>
            <a:bodyPr lIns="69850" tIns="34925" rIns="69850" bIns="34925">
              <a:spAutoFit/>
            </a:bodyPr>
            <a:lstStyle/>
            <a:p>
              <a:pPr defTabSz="523875" eaLnBrk="0" hangingPunct="0">
                <a:lnSpc>
                  <a:spcPct val="90000"/>
                </a:lnSpc>
                <a:spcBef>
                  <a:spcPct val="20000"/>
                </a:spcBef>
              </a:pPr>
              <a:r>
                <a:rPr lang="en-US" sz="900" b="1"/>
                <a:t>Purchase</a:t>
              </a:r>
            </a:p>
            <a:p>
              <a:pPr defTabSz="523875" eaLnBrk="0" hangingPunct="0">
                <a:lnSpc>
                  <a:spcPct val="90000"/>
                </a:lnSpc>
                <a:spcBef>
                  <a:spcPct val="20000"/>
                </a:spcBef>
              </a:pPr>
              <a:r>
                <a:rPr lang="en-US" sz="900" b="1"/>
                <a:t>Request</a:t>
              </a:r>
              <a:br>
                <a:rPr lang="en-US" sz="800" b="1"/>
              </a:br>
              <a:br>
                <a:rPr lang="en-US" sz="800" b="1"/>
              </a:br>
              <a:endParaRPr lang="en-US" sz="800" b="1">
                <a:solidFill>
                  <a:schemeClr val="bg2"/>
                </a:solidFill>
              </a:endParaRPr>
            </a:p>
          </p:txBody>
        </p:sp>
        <p:sp>
          <p:nvSpPr>
            <p:cNvPr id="57" name="Line 312"/>
            <p:cNvSpPr>
              <a:spLocks noChangeShapeType="1"/>
            </p:cNvSpPr>
            <p:nvPr/>
          </p:nvSpPr>
          <p:spPr bwMode="auto">
            <a:xfrm>
              <a:off x="226" y="2059"/>
              <a:ext cx="739" cy="1"/>
            </a:xfrm>
            <a:prstGeom prst="line">
              <a:avLst/>
            </a:prstGeom>
            <a:noFill/>
            <a:ln w="12700">
              <a:solidFill>
                <a:schemeClr val="tx1"/>
              </a:solidFill>
              <a:round/>
              <a:headEnd/>
              <a:tailEnd/>
            </a:ln>
          </p:spPr>
          <p:txBody>
            <a:bodyPr wrap="none" anchor="ctr"/>
            <a:lstStyle/>
            <a:p>
              <a:endParaRPr lang="en-US" sz="1050"/>
            </a:p>
          </p:txBody>
        </p:sp>
      </p:grpSp>
      <p:grpSp>
        <p:nvGrpSpPr>
          <p:cNvPr id="74" name="Group 25"/>
          <p:cNvGrpSpPr/>
          <p:nvPr/>
        </p:nvGrpSpPr>
        <p:grpSpPr>
          <a:xfrm>
            <a:off x="6764554" y="1637438"/>
            <a:ext cx="3390585" cy="360608"/>
            <a:chOff x="0" y="3915176"/>
            <a:chExt cx="2622972" cy="360608"/>
          </a:xfrm>
        </p:grpSpPr>
        <p:sp>
          <p:nvSpPr>
            <p:cNvPr id="75" name="Rectangle 4"/>
            <p:cNvSpPr>
              <a:spLocks noChangeArrowheads="1"/>
            </p:cNvSpPr>
            <p:nvPr/>
          </p:nvSpPr>
          <p:spPr bwMode="auto">
            <a:xfrm>
              <a:off x="298333" y="3953813"/>
              <a:ext cx="2324639" cy="270457"/>
            </a:xfrm>
            <a:prstGeom prst="rect">
              <a:avLst/>
            </a:prstGeom>
            <a:gradFill>
              <a:gsLst>
                <a:gs pos="75000">
                  <a:srgbClr val="003366"/>
                </a:gs>
                <a:gs pos="100000">
                  <a:schemeClr val="accent1"/>
                </a:gs>
              </a:gsLst>
              <a:lin ang="16200000" scaled="1"/>
            </a:gradFill>
            <a:ln w="12700">
              <a:solidFill>
                <a:srgbClr val="003366"/>
              </a:solidFill>
              <a:miter lim="800000"/>
              <a:headEnd/>
              <a:tailEnd/>
            </a:ln>
            <a:effectLst>
              <a:outerShdw blurRad="50800" dist="38100" dir="5400000" algn="t" rotWithShape="0">
                <a:prstClr val="black">
                  <a:alpha val="40000"/>
                </a:prstClr>
              </a:outerShdw>
            </a:effectLst>
          </p:spPr>
          <p:txBody>
            <a:bodyPr wrap="none" anchor="ctr"/>
            <a:lstStyle/>
            <a:p>
              <a:pPr marL="115888" lvl="0" eaLnBrk="0" hangingPunct="0"/>
              <a:r>
                <a:rPr lang="en-US" sz="1200" b="1">
                  <a:solidFill>
                    <a:schemeClr val="bg1"/>
                  </a:solidFill>
                  <a:cs typeface="Arial" charset="0"/>
                </a:rPr>
                <a:t>Determination of Requirements</a:t>
              </a:r>
            </a:p>
          </p:txBody>
        </p:sp>
        <p:sp>
          <p:nvSpPr>
            <p:cNvPr id="76" name="Oval 75"/>
            <p:cNvSpPr/>
            <p:nvPr/>
          </p:nvSpPr>
          <p:spPr>
            <a:xfrm>
              <a:off x="0" y="3915176"/>
              <a:ext cx="360608" cy="360608"/>
            </a:xfrm>
            <a:prstGeom prst="ellipse">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rial" pitchFamily="34" charset="0"/>
                  <a:cs typeface="Arial" pitchFamily="34" charset="0"/>
                </a:rPr>
                <a:t>1</a:t>
              </a:r>
            </a:p>
          </p:txBody>
        </p:sp>
      </p:grpSp>
      <p:grpSp>
        <p:nvGrpSpPr>
          <p:cNvPr id="77" name="Group 306"/>
          <p:cNvGrpSpPr>
            <a:grpSpLocks/>
          </p:cNvGrpSpPr>
          <p:nvPr/>
        </p:nvGrpSpPr>
        <p:grpSpPr bwMode="auto">
          <a:xfrm>
            <a:off x="3653114" y="2071182"/>
            <a:ext cx="889069" cy="857139"/>
            <a:chOff x="182" y="1761"/>
            <a:chExt cx="919" cy="840"/>
          </a:xfrm>
        </p:grpSpPr>
        <p:sp>
          <p:nvSpPr>
            <p:cNvPr id="78" name="Freeform 307"/>
            <p:cNvSpPr>
              <a:spLocks/>
            </p:cNvSpPr>
            <p:nvPr/>
          </p:nvSpPr>
          <p:spPr bwMode="auto">
            <a:xfrm>
              <a:off x="186" y="1761"/>
              <a:ext cx="895" cy="830"/>
            </a:xfrm>
            <a:custGeom>
              <a:avLst/>
              <a:gdLst>
                <a:gd name="T0" fmla="*/ 0 w 895"/>
                <a:gd name="T1" fmla="*/ 948 h 949"/>
                <a:gd name="T2" fmla="*/ 0 w 895"/>
                <a:gd name="T3" fmla="*/ 0 h 949"/>
                <a:gd name="T4" fmla="*/ 715 w 895"/>
                <a:gd name="T5" fmla="*/ 0 h 949"/>
                <a:gd name="T6" fmla="*/ 894 w 895"/>
                <a:gd name="T7" fmla="*/ 116 h 949"/>
                <a:gd name="T8" fmla="*/ 894 w 895"/>
                <a:gd name="T9" fmla="*/ 948 h 949"/>
                <a:gd name="T10" fmla="*/ 0 w 895"/>
                <a:gd name="T11" fmla="*/ 948 h 949"/>
                <a:gd name="T12" fmla="*/ 0 60000 65536"/>
                <a:gd name="T13" fmla="*/ 0 60000 65536"/>
                <a:gd name="T14" fmla="*/ 0 60000 65536"/>
                <a:gd name="T15" fmla="*/ 0 60000 65536"/>
                <a:gd name="T16" fmla="*/ 0 60000 65536"/>
                <a:gd name="T17" fmla="*/ 0 60000 65536"/>
                <a:gd name="T18" fmla="*/ 0 w 895"/>
                <a:gd name="T19" fmla="*/ 0 h 949"/>
                <a:gd name="T20" fmla="*/ 895 w 895"/>
                <a:gd name="T21" fmla="*/ 949 h 949"/>
              </a:gdLst>
              <a:ahLst/>
              <a:cxnLst>
                <a:cxn ang="T12">
                  <a:pos x="T0" y="T1"/>
                </a:cxn>
                <a:cxn ang="T13">
                  <a:pos x="T2" y="T3"/>
                </a:cxn>
                <a:cxn ang="T14">
                  <a:pos x="T4" y="T5"/>
                </a:cxn>
                <a:cxn ang="T15">
                  <a:pos x="T6" y="T7"/>
                </a:cxn>
                <a:cxn ang="T16">
                  <a:pos x="T8" y="T9"/>
                </a:cxn>
                <a:cxn ang="T17">
                  <a:pos x="T10" y="T11"/>
                </a:cxn>
              </a:cxnLst>
              <a:rect l="T18" t="T19" r="T20" b="T21"/>
              <a:pathLst>
                <a:path w="895" h="949">
                  <a:moveTo>
                    <a:pt x="0" y="948"/>
                  </a:moveTo>
                  <a:lnTo>
                    <a:pt x="0" y="0"/>
                  </a:lnTo>
                  <a:lnTo>
                    <a:pt x="715" y="0"/>
                  </a:lnTo>
                  <a:lnTo>
                    <a:pt x="894" y="116"/>
                  </a:lnTo>
                  <a:lnTo>
                    <a:pt x="894" y="948"/>
                  </a:lnTo>
                  <a:lnTo>
                    <a:pt x="0" y="948"/>
                  </a:lnTo>
                </a:path>
              </a:pathLst>
            </a:custGeom>
            <a:solidFill>
              <a:srgbClr val="FFFFFF"/>
            </a:solidFill>
            <a:ln w="12700" cap="rnd">
              <a:solidFill>
                <a:schemeClr val="tx2"/>
              </a:solidFill>
              <a:round/>
              <a:headEnd/>
              <a:tailEnd/>
            </a:ln>
          </p:spPr>
          <p:txBody>
            <a:bodyPr/>
            <a:lstStyle/>
            <a:p>
              <a:endParaRPr lang="en-US" sz="1050"/>
            </a:p>
          </p:txBody>
        </p:sp>
        <p:grpSp>
          <p:nvGrpSpPr>
            <p:cNvPr id="79" name="Group 308"/>
            <p:cNvGrpSpPr>
              <a:grpSpLocks/>
            </p:cNvGrpSpPr>
            <p:nvPr/>
          </p:nvGrpSpPr>
          <p:grpSpPr bwMode="auto">
            <a:xfrm>
              <a:off x="833" y="1811"/>
              <a:ext cx="234" cy="127"/>
              <a:chOff x="744" y="1279"/>
              <a:chExt cx="234" cy="127"/>
            </a:xfrm>
          </p:grpSpPr>
          <p:sp>
            <p:nvSpPr>
              <p:cNvPr id="84" name="AutoShape 309"/>
              <p:cNvSpPr>
                <a:spLocks noChangeArrowheads="1"/>
              </p:cNvSpPr>
              <p:nvPr/>
            </p:nvSpPr>
            <p:spPr bwMode="auto">
              <a:xfrm rot="-8580000">
                <a:off x="744" y="1279"/>
                <a:ext cx="220" cy="127"/>
              </a:xfrm>
              <a:prstGeom prst="triangle">
                <a:avLst>
                  <a:gd name="adj" fmla="val 49995"/>
                </a:avLst>
              </a:prstGeom>
              <a:solidFill>
                <a:schemeClr val="bg2"/>
              </a:solidFill>
              <a:ln w="12700">
                <a:solidFill>
                  <a:schemeClr val="tx2"/>
                </a:solidFill>
                <a:miter lim="800000"/>
                <a:headEnd/>
                <a:tailEnd/>
              </a:ln>
            </p:spPr>
            <p:txBody>
              <a:bodyPr wrap="none" anchor="ctr"/>
              <a:lstStyle/>
              <a:p>
                <a:endParaRPr lang="en-US" sz="1050"/>
              </a:p>
            </p:txBody>
          </p:sp>
          <p:sp>
            <p:nvSpPr>
              <p:cNvPr id="85" name="AutoShape 310"/>
              <p:cNvSpPr>
                <a:spLocks noChangeArrowheads="1"/>
              </p:cNvSpPr>
              <p:nvPr/>
            </p:nvSpPr>
            <p:spPr bwMode="auto">
              <a:xfrm rot="-8580000">
                <a:off x="755" y="1282"/>
                <a:ext cx="223" cy="94"/>
              </a:xfrm>
              <a:prstGeom prst="triangle">
                <a:avLst>
                  <a:gd name="adj" fmla="val 49995"/>
                </a:avLst>
              </a:prstGeom>
              <a:solidFill>
                <a:srgbClr val="FFFFFF"/>
              </a:solidFill>
              <a:ln w="12700">
                <a:solidFill>
                  <a:schemeClr val="tx2"/>
                </a:solidFill>
                <a:miter lim="800000"/>
                <a:headEnd/>
                <a:tailEnd/>
              </a:ln>
            </p:spPr>
            <p:txBody>
              <a:bodyPr wrap="none" anchor="ctr"/>
              <a:lstStyle/>
              <a:p>
                <a:endParaRPr lang="en-US" sz="1050"/>
              </a:p>
            </p:txBody>
          </p:sp>
        </p:grpSp>
        <p:sp>
          <p:nvSpPr>
            <p:cNvPr id="80" name="Rectangle 311"/>
            <p:cNvSpPr>
              <a:spLocks noChangeArrowheads="1"/>
            </p:cNvSpPr>
            <p:nvPr/>
          </p:nvSpPr>
          <p:spPr bwMode="auto">
            <a:xfrm>
              <a:off x="182" y="1778"/>
              <a:ext cx="919" cy="823"/>
            </a:xfrm>
            <a:prstGeom prst="rect">
              <a:avLst/>
            </a:prstGeom>
            <a:noFill/>
            <a:ln w="12700">
              <a:noFill/>
              <a:miter lim="800000"/>
              <a:headEnd/>
              <a:tailEnd/>
            </a:ln>
          </p:spPr>
          <p:txBody>
            <a:bodyPr lIns="69850" tIns="34925" rIns="69850" bIns="34925">
              <a:spAutoFit/>
            </a:bodyPr>
            <a:lstStyle/>
            <a:p>
              <a:pPr defTabSz="523875" eaLnBrk="0" hangingPunct="0">
                <a:lnSpc>
                  <a:spcPct val="90000"/>
                </a:lnSpc>
                <a:spcBef>
                  <a:spcPct val="20000"/>
                </a:spcBef>
              </a:pPr>
              <a:r>
                <a:rPr lang="en-US" sz="900" b="1"/>
                <a:t>Purchase</a:t>
              </a:r>
            </a:p>
            <a:p>
              <a:pPr defTabSz="523875" eaLnBrk="0" hangingPunct="0">
                <a:lnSpc>
                  <a:spcPct val="90000"/>
                </a:lnSpc>
                <a:spcBef>
                  <a:spcPct val="20000"/>
                </a:spcBef>
              </a:pPr>
              <a:r>
                <a:rPr lang="en-US" sz="900" b="1"/>
                <a:t>Order</a:t>
              </a:r>
              <a:br>
                <a:rPr lang="en-US" sz="800" b="1"/>
              </a:br>
              <a:br>
                <a:rPr lang="en-US" sz="800" b="1"/>
              </a:br>
              <a:r>
                <a:rPr lang="en-US" sz="800" b="1"/>
                <a:t>Item:</a:t>
              </a:r>
            </a:p>
            <a:p>
              <a:pPr defTabSz="523875" eaLnBrk="0" hangingPunct="0">
                <a:lnSpc>
                  <a:spcPct val="90000"/>
                </a:lnSpc>
                <a:spcBef>
                  <a:spcPct val="20000"/>
                </a:spcBef>
              </a:pPr>
              <a:r>
                <a:rPr lang="en-US" sz="800" b="1"/>
                <a:t>1</a:t>
              </a:r>
            </a:p>
            <a:p>
              <a:pPr defTabSz="523875" eaLnBrk="0" hangingPunct="0">
                <a:lnSpc>
                  <a:spcPct val="90000"/>
                </a:lnSpc>
                <a:spcBef>
                  <a:spcPct val="20000"/>
                </a:spcBef>
              </a:pPr>
              <a:r>
                <a:rPr lang="en-US" sz="800" b="1"/>
                <a:t>2</a:t>
              </a:r>
            </a:p>
          </p:txBody>
        </p:sp>
        <p:sp>
          <p:nvSpPr>
            <p:cNvPr id="81" name="Line 312"/>
            <p:cNvSpPr>
              <a:spLocks noChangeShapeType="1"/>
            </p:cNvSpPr>
            <p:nvPr/>
          </p:nvSpPr>
          <p:spPr bwMode="auto">
            <a:xfrm>
              <a:off x="226" y="2059"/>
              <a:ext cx="739" cy="1"/>
            </a:xfrm>
            <a:prstGeom prst="line">
              <a:avLst/>
            </a:prstGeom>
            <a:noFill/>
            <a:ln w="12700">
              <a:solidFill>
                <a:schemeClr val="tx1"/>
              </a:solidFill>
              <a:round/>
              <a:headEnd/>
              <a:tailEnd/>
            </a:ln>
          </p:spPr>
          <p:txBody>
            <a:bodyPr wrap="none" anchor="ctr"/>
            <a:lstStyle/>
            <a:p>
              <a:endParaRPr lang="en-US" sz="1050"/>
            </a:p>
          </p:txBody>
        </p:sp>
        <p:sp>
          <p:nvSpPr>
            <p:cNvPr id="82" name="Line 313"/>
            <p:cNvSpPr>
              <a:spLocks noChangeShapeType="1"/>
            </p:cNvSpPr>
            <p:nvPr/>
          </p:nvSpPr>
          <p:spPr bwMode="auto">
            <a:xfrm>
              <a:off x="406" y="2358"/>
              <a:ext cx="608" cy="0"/>
            </a:xfrm>
            <a:prstGeom prst="line">
              <a:avLst/>
            </a:prstGeom>
            <a:noFill/>
            <a:ln w="12700">
              <a:solidFill>
                <a:schemeClr val="tx2"/>
              </a:solidFill>
              <a:round/>
              <a:headEnd/>
              <a:tailEnd/>
            </a:ln>
          </p:spPr>
          <p:txBody>
            <a:bodyPr wrap="none" anchor="ctr"/>
            <a:lstStyle/>
            <a:p>
              <a:endParaRPr lang="en-US" sz="1050"/>
            </a:p>
          </p:txBody>
        </p:sp>
        <p:sp>
          <p:nvSpPr>
            <p:cNvPr id="83" name="Line 314"/>
            <p:cNvSpPr>
              <a:spLocks noChangeShapeType="1"/>
            </p:cNvSpPr>
            <p:nvPr/>
          </p:nvSpPr>
          <p:spPr bwMode="auto">
            <a:xfrm>
              <a:off x="406" y="2485"/>
              <a:ext cx="608" cy="0"/>
            </a:xfrm>
            <a:prstGeom prst="line">
              <a:avLst/>
            </a:prstGeom>
            <a:noFill/>
            <a:ln w="12700">
              <a:solidFill>
                <a:schemeClr val="tx2"/>
              </a:solidFill>
              <a:round/>
              <a:headEnd/>
              <a:tailEnd/>
            </a:ln>
          </p:spPr>
          <p:txBody>
            <a:bodyPr wrap="none" anchor="ctr"/>
            <a:lstStyle/>
            <a:p>
              <a:endParaRPr lang="en-US" sz="1050"/>
            </a:p>
          </p:txBody>
        </p:sp>
      </p:grpSp>
      <p:grpSp>
        <p:nvGrpSpPr>
          <p:cNvPr id="86" name="Group 35"/>
          <p:cNvGrpSpPr/>
          <p:nvPr/>
        </p:nvGrpSpPr>
        <p:grpSpPr>
          <a:xfrm>
            <a:off x="2360053" y="2647741"/>
            <a:ext cx="2253802" cy="360608"/>
            <a:chOff x="0" y="3915176"/>
            <a:chExt cx="2253802" cy="360608"/>
          </a:xfrm>
        </p:grpSpPr>
        <p:sp>
          <p:nvSpPr>
            <p:cNvPr id="87" name="Rectangle 4"/>
            <p:cNvSpPr>
              <a:spLocks noChangeArrowheads="1"/>
            </p:cNvSpPr>
            <p:nvPr/>
          </p:nvSpPr>
          <p:spPr bwMode="auto">
            <a:xfrm>
              <a:off x="298333" y="3953813"/>
              <a:ext cx="1955469" cy="270457"/>
            </a:xfrm>
            <a:prstGeom prst="rect">
              <a:avLst/>
            </a:prstGeom>
            <a:gradFill>
              <a:gsLst>
                <a:gs pos="75000">
                  <a:srgbClr val="003366"/>
                </a:gs>
                <a:gs pos="100000">
                  <a:schemeClr val="accent1"/>
                </a:gs>
              </a:gsLst>
              <a:lin ang="16200000" scaled="1"/>
            </a:gradFill>
            <a:ln w="12700">
              <a:solidFill>
                <a:srgbClr val="003366"/>
              </a:solidFill>
              <a:miter lim="800000"/>
              <a:headEnd/>
              <a:tailEnd/>
            </a:ln>
            <a:effectLst>
              <a:outerShdw blurRad="50800" dist="38100" dir="5400000" algn="t" rotWithShape="0">
                <a:prstClr val="black">
                  <a:alpha val="40000"/>
                </a:prstClr>
              </a:outerShdw>
            </a:effectLst>
          </p:spPr>
          <p:txBody>
            <a:bodyPr wrap="none" anchor="ctr"/>
            <a:lstStyle/>
            <a:p>
              <a:pPr marL="115888" lvl="0" eaLnBrk="0" hangingPunct="0"/>
              <a:r>
                <a:rPr lang="en-US" sz="1200" b="1">
                  <a:solidFill>
                    <a:schemeClr val="bg1"/>
                  </a:solidFill>
                  <a:cs typeface="Arial" charset="0"/>
                </a:rPr>
                <a:t>Invoice Verification</a:t>
              </a:r>
            </a:p>
          </p:txBody>
        </p:sp>
        <p:sp>
          <p:nvSpPr>
            <p:cNvPr id="88" name="Oval 87"/>
            <p:cNvSpPr/>
            <p:nvPr/>
          </p:nvSpPr>
          <p:spPr>
            <a:xfrm>
              <a:off x="0" y="3915176"/>
              <a:ext cx="360608" cy="360608"/>
            </a:xfrm>
            <a:prstGeom prst="ellipse">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rial" pitchFamily="34" charset="0"/>
                  <a:cs typeface="Arial" pitchFamily="34" charset="0"/>
                </a:rPr>
                <a:t>7</a:t>
              </a:r>
            </a:p>
          </p:txBody>
        </p:sp>
      </p:grpSp>
      <p:grpSp>
        <p:nvGrpSpPr>
          <p:cNvPr id="89" name="Group 94"/>
          <p:cNvGrpSpPr/>
          <p:nvPr/>
        </p:nvGrpSpPr>
        <p:grpSpPr>
          <a:xfrm>
            <a:off x="2437327" y="1823494"/>
            <a:ext cx="1156438" cy="778877"/>
            <a:chOff x="7049690" y="1807888"/>
            <a:chExt cx="1305291" cy="839917"/>
          </a:xfrm>
        </p:grpSpPr>
        <p:grpSp>
          <p:nvGrpSpPr>
            <p:cNvPr id="90" name="Group 306"/>
            <p:cNvGrpSpPr>
              <a:grpSpLocks/>
            </p:cNvGrpSpPr>
            <p:nvPr/>
          </p:nvGrpSpPr>
          <p:grpSpPr bwMode="auto">
            <a:xfrm>
              <a:off x="7049690" y="1807888"/>
              <a:ext cx="1305291" cy="839917"/>
              <a:chOff x="186" y="1761"/>
              <a:chExt cx="895" cy="1120"/>
            </a:xfrm>
          </p:grpSpPr>
          <p:sp>
            <p:nvSpPr>
              <p:cNvPr id="106" name="Freeform 307"/>
              <p:cNvSpPr>
                <a:spLocks/>
              </p:cNvSpPr>
              <p:nvPr/>
            </p:nvSpPr>
            <p:spPr bwMode="auto">
              <a:xfrm>
                <a:off x="186" y="1761"/>
                <a:ext cx="895" cy="1107"/>
              </a:xfrm>
              <a:custGeom>
                <a:avLst/>
                <a:gdLst>
                  <a:gd name="T0" fmla="*/ 0 w 895"/>
                  <a:gd name="T1" fmla="*/ 948 h 949"/>
                  <a:gd name="T2" fmla="*/ 0 w 895"/>
                  <a:gd name="T3" fmla="*/ 0 h 949"/>
                  <a:gd name="T4" fmla="*/ 715 w 895"/>
                  <a:gd name="T5" fmla="*/ 0 h 949"/>
                  <a:gd name="T6" fmla="*/ 894 w 895"/>
                  <a:gd name="T7" fmla="*/ 116 h 949"/>
                  <a:gd name="T8" fmla="*/ 894 w 895"/>
                  <a:gd name="T9" fmla="*/ 948 h 949"/>
                  <a:gd name="T10" fmla="*/ 0 w 895"/>
                  <a:gd name="T11" fmla="*/ 948 h 949"/>
                  <a:gd name="T12" fmla="*/ 0 60000 65536"/>
                  <a:gd name="T13" fmla="*/ 0 60000 65536"/>
                  <a:gd name="T14" fmla="*/ 0 60000 65536"/>
                  <a:gd name="T15" fmla="*/ 0 60000 65536"/>
                  <a:gd name="T16" fmla="*/ 0 60000 65536"/>
                  <a:gd name="T17" fmla="*/ 0 60000 65536"/>
                  <a:gd name="T18" fmla="*/ 0 w 895"/>
                  <a:gd name="T19" fmla="*/ 0 h 949"/>
                  <a:gd name="T20" fmla="*/ 895 w 895"/>
                  <a:gd name="T21" fmla="*/ 949 h 949"/>
                </a:gdLst>
                <a:ahLst/>
                <a:cxnLst>
                  <a:cxn ang="T12">
                    <a:pos x="T0" y="T1"/>
                  </a:cxn>
                  <a:cxn ang="T13">
                    <a:pos x="T2" y="T3"/>
                  </a:cxn>
                  <a:cxn ang="T14">
                    <a:pos x="T4" y="T5"/>
                  </a:cxn>
                  <a:cxn ang="T15">
                    <a:pos x="T6" y="T7"/>
                  </a:cxn>
                  <a:cxn ang="T16">
                    <a:pos x="T8" y="T9"/>
                  </a:cxn>
                  <a:cxn ang="T17">
                    <a:pos x="T10" y="T11"/>
                  </a:cxn>
                </a:cxnLst>
                <a:rect l="T18" t="T19" r="T20" b="T21"/>
                <a:pathLst>
                  <a:path w="895" h="949">
                    <a:moveTo>
                      <a:pt x="0" y="948"/>
                    </a:moveTo>
                    <a:lnTo>
                      <a:pt x="0" y="0"/>
                    </a:lnTo>
                    <a:lnTo>
                      <a:pt x="715" y="0"/>
                    </a:lnTo>
                    <a:lnTo>
                      <a:pt x="894" y="116"/>
                    </a:lnTo>
                    <a:lnTo>
                      <a:pt x="894" y="948"/>
                    </a:lnTo>
                    <a:lnTo>
                      <a:pt x="0" y="948"/>
                    </a:lnTo>
                  </a:path>
                </a:pathLst>
              </a:custGeom>
              <a:solidFill>
                <a:schemeClr val="bg2">
                  <a:lumMod val="60000"/>
                  <a:lumOff val="40000"/>
                </a:schemeClr>
              </a:solidFill>
              <a:ln w="12700" cap="rnd">
                <a:solidFill>
                  <a:schemeClr val="tx2"/>
                </a:solidFill>
                <a:round/>
                <a:headEnd/>
                <a:tailEnd/>
              </a:ln>
            </p:spPr>
            <p:txBody>
              <a:bodyPr/>
              <a:lstStyle/>
              <a:p>
                <a:endParaRPr lang="en-US" sz="1400"/>
              </a:p>
            </p:txBody>
          </p:sp>
          <p:grpSp>
            <p:nvGrpSpPr>
              <p:cNvPr id="107" name="Group 308"/>
              <p:cNvGrpSpPr>
                <a:grpSpLocks/>
              </p:cNvGrpSpPr>
              <p:nvPr/>
            </p:nvGrpSpPr>
            <p:grpSpPr bwMode="auto">
              <a:xfrm>
                <a:off x="874" y="1830"/>
                <a:ext cx="195" cy="127"/>
                <a:chOff x="785" y="1298"/>
                <a:chExt cx="195" cy="127"/>
              </a:xfrm>
            </p:grpSpPr>
            <p:sp>
              <p:nvSpPr>
                <p:cNvPr id="113" name="AutoShape 309"/>
                <p:cNvSpPr>
                  <a:spLocks noChangeArrowheads="1"/>
                </p:cNvSpPr>
                <p:nvPr/>
              </p:nvSpPr>
              <p:spPr bwMode="auto">
                <a:xfrm rot="12143206">
                  <a:off x="785" y="1298"/>
                  <a:ext cx="181" cy="127"/>
                </a:xfrm>
                <a:prstGeom prst="triangle">
                  <a:avLst>
                    <a:gd name="adj" fmla="val 49995"/>
                  </a:avLst>
                </a:prstGeom>
                <a:solidFill>
                  <a:schemeClr val="bg2"/>
                </a:solidFill>
                <a:ln w="12700">
                  <a:solidFill>
                    <a:schemeClr val="tx2"/>
                  </a:solidFill>
                  <a:miter lim="800000"/>
                  <a:headEnd/>
                  <a:tailEnd/>
                </a:ln>
              </p:spPr>
              <p:txBody>
                <a:bodyPr wrap="none" anchor="ctr"/>
                <a:lstStyle/>
                <a:p>
                  <a:endParaRPr lang="en-US" sz="1400"/>
                </a:p>
              </p:txBody>
            </p:sp>
            <p:sp>
              <p:nvSpPr>
                <p:cNvPr id="114" name="AutoShape 310"/>
                <p:cNvSpPr>
                  <a:spLocks noChangeArrowheads="1"/>
                </p:cNvSpPr>
                <p:nvPr/>
              </p:nvSpPr>
              <p:spPr bwMode="auto">
                <a:xfrm rot="12143206">
                  <a:off x="796" y="1301"/>
                  <a:ext cx="184" cy="94"/>
                </a:xfrm>
                <a:prstGeom prst="triangle">
                  <a:avLst>
                    <a:gd name="adj" fmla="val 49995"/>
                  </a:avLst>
                </a:prstGeom>
                <a:solidFill>
                  <a:srgbClr val="FFFFFF"/>
                </a:solidFill>
                <a:ln w="12700">
                  <a:solidFill>
                    <a:schemeClr val="tx2"/>
                  </a:solidFill>
                  <a:miter lim="800000"/>
                  <a:headEnd/>
                  <a:tailEnd/>
                </a:ln>
              </p:spPr>
              <p:txBody>
                <a:bodyPr wrap="none" anchor="ctr"/>
                <a:lstStyle/>
                <a:p>
                  <a:endParaRPr lang="en-US" sz="1400"/>
                </a:p>
              </p:txBody>
            </p:sp>
          </p:grpSp>
          <p:sp>
            <p:nvSpPr>
              <p:cNvPr id="108" name="Rectangle 311"/>
              <p:cNvSpPr>
                <a:spLocks noChangeArrowheads="1"/>
              </p:cNvSpPr>
              <p:nvPr/>
            </p:nvSpPr>
            <p:spPr bwMode="auto">
              <a:xfrm>
                <a:off x="284" y="1778"/>
                <a:ext cx="787" cy="1103"/>
              </a:xfrm>
              <a:prstGeom prst="rect">
                <a:avLst/>
              </a:prstGeom>
              <a:noFill/>
              <a:ln w="12700">
                <a:noFill/>
                <a:miter lim="800000"/>
                <a:headEnd/>
                <a:tailEnd/>
              </a:ln>
            </p:spPr>
            <p:txBody>
              <a:bodyPr wrap="square" lIns="69850" tIns="34925" rIns="69850" bIns="34925">
                <a:spAutoFit/>
              </a:bodyPr>
              <a:lstStyle/>
              <a:p>
                <a:pPr defTabSz="523875" eaLnBrk="0" hangingPunct="0">
                  <a:lnSpc>
                    <a:spcPct val="90000"/>
                  </a:lnSpc>
                  <a:spcBef>
                    <a:spcPct val="20000"/>
                  </a:spcBef>
                </a:pPr>
                <a:r>
                  <a:rPr lang="en-US" sz="1050" b="1"/>
                  <a:t>Invoice</a:t>
                </a:r>
                <a:br>
                  <a:rPr lang="en-US" sz="1050" b="1"/>
                </a:br>
                <a:endParaRPr lang="en-US" sz="300" b="1"/>
              </a:p>
              <a:p>
                <a:pPr defTabSz="523875" eaLnBrk="0" hangingPunct="0">
                  <a:lnSpc>
                    <a:spcPct val="90000"/>
                  </a:lnSpc>
                  <a:spcBef>
                    <a:spcPct val="20000"/>
                  </a:spcBef>
                </a:pPr>
                <a:r>
                  <a:rPr lang="en-US" sz="800" b="1"/>
                  <a:t>Item:</a:t>
                </a:r>
              </a:p>
              <a:p>
                <a:pPr defTabSz="523875" eaLnBrk="0" hangingPunct="0">
                  <a:lnSpc>
                    <a:spcPct val="90000"/>
                  </a:lnSpc>
                  <a:spcBef>
                    <a:spcPct val="20000"/>
                  </a:spcBef>
                </a:pPr>
                <a:r>
                  <a:rPr lang="en-US" sz="800" b="1"/>
                  <a:t>1</a:t>
                </a:r>
              </a:p>
              <a:p>
                <a:pPr defTabSz="523875" eaLnBrk="0" hangingPunct="0">
                  <a:lnSpc>
                    <a:spcPct val="90000"/>
                  </a:lnSpc>
                  <a:spcBef>
                    <a:spcPct val="20000"/>
                  </a:spcBef>
                </a:pPr>
                <a:r>
                  <a:rPr lang="en-US" sz="800" b="1"/>
                  <a:t>2</a:t>
                </a:r>
              </a:p>
              <a:p>
                <a:pPr defTabSz="523875" eaLnBrk="0" hangingPunct="0">
                  <a:lnSpc>
                    <a:spcPct val="90000"/>
                  </a:lnSpc>
                  <a:spcBef>
                    <a:spcPct val="20000"/>
                  </a:spcBef>
                </a:pPr>
                <a:r>
                  <a:rPr lang="en-US" sz="800" b="1"/>
                  <a:t>3</a:t>
                </a:r>
                <a:endParaRPr lang="en-US" sz="800" b="1">
                  <a:solidFill>
                    <a:schemeClr val="bg2"/>
                  </a:solidFill>
                </a:endParaRPr>
              </a:p>
            </p:txBody>
          </p:sp>
          <p:sp>
            <p:nvSpPr>
              <p:cNvPr id="109" name="Line 313"/>
              <p:cNvSpPr>
                <a:spLocks noChangeShapeType="1"/>
              </p:cNvSpPr>
              <p:nvPr/>
            </p:nvSpPr>
            <p:spPr bwMode="auto">
              <a:xfrm>
                <a:off x="406" y="2358"/>
                <a:ext cx="608" cy="0"/>
              </a:xfrm>
              <a:prstGeom prst="line">
                <a:avLst/>
              </a:prstGeom>
              <a:noFill/>
              <a:ln w="12700">
                <a:solidFill>
                  <a:schemeClr val="tx2"/>
                </a:solidFill>
                <a:round/>
                <a:headEnd/>
                <a:tailEnd/>
              </a:ln>
            </p:spPr>
            <p:txBody>
              <a:bodyPr wrap="none" anchor="ctr"/>
              <a:lstStyle/>
              <a:p>
                <a:endParaRPr lang="en-US" sz="1400"/>
              </a:p>
            </p:txBody>
          </p:sp>
          <p:sp>
            <p:nvSpPr>
              <p:cNvPr id="110" name="Line 315"/>
              <p:cNvSpPr>
                <a:spLocks noChangeShapeType="1"/>
              </p:cNvSpPr>
              <p:nvPr/>
            </p:nvSpPr>
            <p:spPr bwMode="auto">
              <a:xfrm>
                <a:off x="406" y="2599"/>
                <a:ext cx="608" cy="0"/>
              </a:xfrm>
              <a:prstGeom prst="line">
                <a:avLst/>
              </a:prstGeom>
              <a:noFill/>
              <a:ln w="12700">
                <a:solidFill>
                  <a:schemeClr val="tx2"/>
                </a:solidFill>
                <a:round/>
                <a:headEnd/>
                <a:tailEnd/>
              </a:ln>
            </p:spPr>
            <p:txBody>
              <a:bodyPr wrap="none" anchor="ctr"/>
              <a:lstStyle/>
              <a:p>
                <a:endParaRPr lang="en-US" sz="1400"/>
              </a:p>
            </p:txBody>
          </p:sp>
          <p:sp>
            <p:nvSpPr>
              <p:cNvPr id="111" name="Line 315"/>
              <p:cNvSpPr>
                <a:spLocks noChangeShapeType="1"/>
              </p:cNvSpPr>
              <p:nvPr/>
            </p:nvSpPr>
            <p:spPr bwMode="auto">
              <a:xfrm>
                <a:off x="406" y="2824"/>
                <a:ext cx="608" cy="0"/>
              </a:xfrm>
              <a:prstGeom prst="line">
                <a:avLst/>
              </a:prstGeom>
              <a:noFill/>
              <a:ln w="12700">
                <a:solidFill>
                  <a:schemeClr val="tx2"/>
                </a:solidFill>
                <a:round/>
                <a:headEnd/>
                <a:tailEnd/>
              </a:ln>
            </p:spPr>
            <p:txBody>
              <a:bodyPr wrap="none" anchor="ctr"/>
              <a:lstStyle/>
              <a:p>
                <a:endParaRPr lang="en-US" sz="1400"/>
              </a:p>
            </p:txBody>
          </p:sp>
          <p:sp>
            <p:nvSpPr>
              <p:cNvPr id="112" name="Line 313"/>
              <p:cNvSpPr>
                <a:spLocks noChangeShapeType="1"/>
              </p:cNvSpPr>
              <p:nvPr/>
            </p:nvSpPr>
            <p:spPr bwMode="auto">
              <a:xfrm>
                <a:off x="304" y="2012"/>
                <a:ext cx="608" cy="0"/>
              </a:xfrm>
              <a:prstGeom prst="line">
                <a:avLst/>
              </a:prstGeom>
              <a:noFill/>
              <a:ln w="12700">
                <a:solidFill>
                  <a:schemeClr val="tx1"/>
                </a:solidFill>
                <a:round/>
                <a:headEnd/>
                <a:tailEnd/>
              </a:ln>
            </p:spPr>
            <p:txBody>
              <a:bodyPr wrap="none" anchor="ctr"/>
              <a:lstStyle/>
              <a:p>
                <a:endParaRPr lang="en-US" sz="1400"/>
              </a:p>
            </p:txBody>
          </p:sp>
        </p:grpSp>
        <p:sp>
          <p:nvSpPr>
            <p:cNvPr id="91" name="Oval 90"/>
            <p:cNvSpPr/>
            <p:nvPr/>
          </p:nvSpPr>
          <p:spPr>
            <a:xfrm>
              <a:off x="7087136" y="1859887"/>
              <a:ext cx="45719" cy="457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itchFamily="34" charset="0"/>
                <a:cs typeface="Arial" pitchFamily="34" charset="0"/>
              </a:endParaRPr>
            </a:p>
          </p:txBody>
        </p:sp>
        <p:sp>
          <p:nvSpPr>
            <p:cNvPr id="92" name="Oval 91"/>
            <p:cNvSpPr/>
            <p:nvPr/>
          </p:nvSpPr>
          <p:spPr>
            <a:xfrm>
              <a:off x="7087136" y="1954039"/>
              <a:ext cx="45719" cy="457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itchFamily="34" charset="0"/>
                <a:cs typeface="Arial" pitchFamily="34" charset="0"/>
              </a:endParaRPr>
            </a:p>
          </p:txBody>
        </p:sp>
        <p:sp>
          <p:nvSpPr>
            <p:cNvPr id="93" name="Oval 92"/>
            <p:cNvSpPr/>
            <p:nvPr/>
          </p:nvSpPr>
          <p:spPr>
            <a:xfrm>
              <a:off x="7087136" y="2053121"/>
              <a:ext cx="45719" cy="457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itchFamily="34" charset="0"/>
                <a:cs typeface="Arial" pitchFamily="34" charset="0"/>
              </a:endParaRPr>
            </a:p>
          </p:txBody>
        </p:sp>
        <p:sp>
          <p:nvSpPr>
            <p:cNvPr id="94" name="Oval 93"/>
            <p:cNvSpPr/>
            <p:nvPr/>
          </p:nvSpPr>
          <p:spPr>
            <a:xfrm>
              <a:off x="7087136" y="2146705"/>
              <a:ext cx="45719" cy="457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itchFamily="34" charset="0"/>
                <a:cs typeface="Arial" pitchFamily="34" charset="0"/>
              </a:endParaRPr>
            </a:p>
          </p:txBody>
        </p:sp>
        <p:sp>
          <p:nvSpPr>
            <p:cNvPr id="95" name="Oval 94"/>
            <p:cNvSpPr/>
            <p:nvPr/>
          </p:nvSpPr>
          <p:spPr>
            <a:xfrm>
              <a:off x="7087136" y="2240857"/>
              <a:ext cx="45719" cy="457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itchFamily="34" charset="0"/>
                <a:cs typeface="Arial" pitchFamily="34" charset="0"/>
              </a:endParaRPr>
            </a:p>
          </p:txBody>
        </p:sp>
        <p:sp>
          <p:nvSpPr>
            <p:cNvPr id="96" name="Oval 95"/>
            <p:cNvSpPr/>
            <p:nvPr/>
          </p:nvSpPr>
          <p:spPr>
            <a:xfrm>
              <a:off x="7087136" y="2339939"/>
              <a:ext cx="45719" cy="457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itchFamily="34" charset="0"/>
                <a:cs typeface="Arial" pitchFamily="34" charset="0"/>
              </a:endParaRPr>
            </a:p>
          </p:txBody>
        </p:sp>
        <p:sp>
          <p:nvSpPr>
            <p:cNvPr id="97" name="Oval 96"/>
            <p:cNvSpPr/>
            <p:nvPr/>
          </p:nvSpPr>
          <p:spPr>
            <a:xfrm>
              <a:off x="7087136" y="2444576"/>
              <a:ext cx="45719" cy="457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itchFamily="34" charset="0"/>
                <a:cs typeface="Arial" pitchFamily="34" charset="0"/>
              </a:endParaRPr>
            </a:p>
          </p:txBody>
        </p:sp>
        <p:sp>
          <p:nvSpPr>
            <p:cNvPr id="98" name="Oval 97"/>
            <p:cNvSpPr/>
            <p:nvPr/>
          </p:nvSpPr>
          <p:spPr>
            <a:xfrm>
              <a:off x="7087136" y="2538728"/>
              <a:ext cx="45719" cy="457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itchFamily="34" charset="0"/>
                <a:cs typeface="Arial" pitchFamily="34" charset="0"/>
              </a:endParaRPr>
            </a:p>
          </p:txBody>
        </p:sp>
        <p:sp>
          <p:nvSpPr>
            <p:cNvPr id="99" name="Oval 98"/>
            <p:cNvSpPr/>
            <p:nvPr/>
          </p:nvSpPr>
          <p:spPr>
            <a:xfrm>
              <a:off x="8279531" y="1954039"/>
              <a:ext cx="45719" cy="457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itchFamily="34" charset="0"/>
                <a:cs typeface="Arial" pitchFamily="34" charset="0"/>
              </a:endParaRPr>
            </a:p>
          </p:txBody>
        </p:sp>
        <p:sp>
          <p:nvSpPr>
            <p:cNvPr id="100" name="Oval 99"/>
            <p:cNvSpPr/>
            <p:nvPr/>
          </p:nvSpPr>
          <p:spPr>
            <a:xfrm>
              <a:off x="8279531" y="2053121"/>
              <a:ext cx="45719" cy="457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itchFamily="34" charset="0"/>
                <a:cs typeface="Arial" pitchFamily="34" charset="0"/>
              </a:endParaRPr>
            </a:p>
          </p:txBody>
        </p:sp>
        <p:sp>
          <p:nvSpPr>
            <p:cNvPr id="101" name="Oval 100"/>
            <p:cNvSpPr/>
            <p:nvPr/>
          </p:nvSpPr>
          <p:spPr>
            <a:xfrm>
              <a:off x="8279531" y="2146705"/>
              <a:ext cx="45719" cy="457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itchFamily="34" charset="0"/>
                <a:cs typeface="Arial" pitchFamily="34" charset="0"/>
              </a:endParaRPr>
            </a:p>
          </p:txBody>
        </p:sp>
        <p:sp>
          <p:nvSpPr>
            <p:cNvPr id="102" name="Oval 101"/>
            <p:cNvSpPr/>
            <p:nvPr/>
          </p:nvSpPr>
          <p:spPr>
            <a:xfrm>
              <a:off x="8279531" y="2240857"/>
              <a:ext cx="45719" cy="457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itchFamily="34" charset="0"/>
                <a:cs typeface="Arial" pitchFamily="34" charset="0"/>
              </a:endParaRPr>
            </a:p>
          </p:txBody>
        </p:sp>
        <p:sp>
          <p:nvSpPr>
            <p:cNvPr id="103" name="Oval 102"/>
            <p:cNvSpPr/>
            <p:nvPr/>
          </p:nvSpPr>
          <p:spPr>
            <a:xfrm>
              <a:off x="8279531" y="2339939"/>
              <a:ext cx="45719" cy="457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itchFamily="34" charset="0"/>
                <a:cs typeface="Arial" pitchFamily="34" charset="0"/>
              </a:endParaRPr>
            </a:p>
          </p:txBody>
        </p:sp>
        <p:sp>
          <p:nvSpPr>
            <p:cNvPr id="104" name="Oval 103"/>
            <p:cNvSpPr/>
            <p:nvPr/>
          </p:nvSpPr>
          <p:spPr>
            <a:xfrm>
              <a:off x="8279531" y="2444576"/>
              <a:ext cx="45719" cy="457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itchFamily="34" charset="0"/>
                <a:cs typeface="Arial" pitchFamily="34" charset="0"/>
              </a:endParaRPr>
            </a:p>
          </p:txBody>
        </p:sp>
        <p:sp>
          <p:nvSpPr>
            <p:cNvPr id="105" name="Oval 104"/>
            <p:cNvSpPr/>
            <p:nvPr/>
          </p:nvSpPr>
          <p:spPr>
            <a:xfrm>
              <a:off x="8279531" y="2538728"/>
              <a:ext cx="45719" cy="457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itchFamily="34" charset="0"/>
                <a:cs typeface="Arial" pitchFamily="34" charset="0"/>
              </a:endParaRPr>
            </a:p>
          </p:txBody>
        </p:sp>
      </p:grpSp>
      <p:pic>
        <p:nvPicPr>
          <p:cNvPr id="115" name="Picture 1" descr="C:\Documents and Settings\MFINKLEAlocal\Local Settings\Temporary Internet Files\Content.IE5\PQI6IB48\MC900431629[1].PNG"/>
          <p:cNvPicPr>
            <a:picLocks noChangeAspect="1" noChangeArrowheads="1"/>
          </p:cNvPicPr>
          <p:nvPr/>
        </p:nvPicPr>
        <p:blipFill>
          <a:blip r:embed="rId7" cstate="print"/>
          <a:srcRect/>
          <a:stretch>
            <a:fillRect/>
          </a:stretch>
        </p:blipFill>
        <p:spPr bwMode="auto">
          <a:xfrm rot="1291237" flipH="1">
            <a:off x="2748671" y="1997741"/>
            <a:ext cx="1026372" cy="1026372"/>
          </a:xfrm>
          <a:prstGeom prst="rect">
            <a:avLst/>
          </a:prstGeom>
          <a:noFill/>
        </p:spPr>
      </p:pic>
      <p:sp>
        <p:nvSpPr>
          <p:cNvPr id="116" name="5-Point Star 115"/>
          <p:cNvSpPr/>
          <p:nvPr/>
        </p:nvSpPr>
        <p:spPr bwMode="auto">
          <a:xfrm>
            <a:off x="2045030" y="6097732"/>
            <a:ext cx="214313" cy="214313"/>
          </a:xfrm>
          <a:prstGeom prst="star5">
            <a:avLst/>
          </a:prstGeom>
          <a:solidFill>
            <a:srgbClr val="FF9900"/>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marL="174625" indent="-174625" eaLnBrk="0" hangingPunct="0">
              <a:lnSpc>
                <a:spcPct val="75000"/>
              </a:lnSpc>
              <a:spcBef>
                <a:spcPct val="50000"/>
              </a:spcBef>
              <a:buClr>
                <a:schemeClr val="bg2"/>
              </a:buClr>
              <a:buFont typeface="Wingdings" pitchFamily="2" charset="2"/>
              <a:buNone/>
              <a:defRPr/>
            </a:pPr>
            <a:endParaRPr lang="en-US">
              <a:latin typeface="Arial" charset="0"/>
            </a:endParaRPr>
          </a:p>
        </p:txBody>
      </p:sp>
      <p:sp>
        <p:nvSpPr>
          <p:cNvPr id="117" name="Rectangle 116"/>
          <p:cNvSpPr/>
          <p:nvPr/>
        </p:nvSpPr>
        <p:spPr bwMode="auto">
          <a:xfrm rot="10800000" flipV="1">
            <a:off x="2371721" y="6169169"/>
            <a:ext cx="5508790" cy="231630"/>
          </a:xfrm>
          <a:prstGeom prst="rect">
            <a:avLst/>
          </a:prstGeom>
          <a:noFill/>
          <a:ln w="19050" cap="flat" cmpd="sng" algn="ctr">
            <a:noFill/>
            <a:prstDash val="solid"/>
            <a:round/>
            <a:headEnd type="none" w="med" len="med"/>
            <a:tailEnd type="none" w="med" len="med"/>
          </a:ln>
          <a:effectLst/>
        </p:spPr>
        <p:txBody>
          <a:bodyPr/>
          <a:lstStyle/>
          <a:p>
            <a:pPr marL="174625" indent="-174625" eaLnBrk="0" hangingPunct="0">
              <a:lnSpc>
                <a:spcPct val="75000"/>
              </a:lnSpc>
              <a:spcBef>
                <a:spcPct val="50000"/>
              </a:spcBef>
              <a:buClr>
                <a:schemeClr val="bg2"/>
              </a:buClr>
              <a:buFont typeface="Wingdings" pitchFamily="2" charset="2"/>
              <a:buNone/>
              <a:defRPr/>
            </a:pPr>
            <a:r>
              <a:rPr lang="en-US" sz="1000">
                <a:latin typeface="Arial" charset="0"/>
              </a:rPr>
              <a:t>Invoice Receipt requires posting to Vendor </a:t>
            </a:r>
            <a:r>
              <a:rPr lang="en-US" sz="1000" err="1">
                <a:latin typeface="Arial" charset="0"/>
              </a:rPr>
              <a:t>Subledger</a:t>
            </a:r>
            <a:r>
              <a:rPr lang="en-US" sz="1000">
                <a:latin typeface="Arial" charset="0"/>
              </a:rPr>
              <a:t> recording the amount owed</a:t>
            </a:r>
          </a:p>
        </p:txBody>
      </p:sp>
      <p:sp>
        <p:nvSpPr>
          <p:cNvPr id="118" name="Isosceles Triangle 117"/>
          <p:cNvSpPr/>
          <p:nvPr/>
        </p:nvSpPr>
        <p:spPr bwMode="auto">
          <a:xfrm>
            <a:off x="2085975" y="5931048"/>
            <a:ext cx="142875" cy="142875"/>
          </a:xfrm>
          <a:prstGeom prst="triangle">
            <a:avLst/>
          </a:prstGeom>
          <a:solidFill>
            <a:srgbClr val="800080"/>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marL="174625" indent="-174625" eaLnBrk="0" hangingPunct="0">
              <a:lnSpc>
                <a:spcPct val="75000"/>
              </a:lnSpc>
              <a:spcBef>
                <a:spcPct val="50000"/>
              </a:spcBef>
              <a:buClr>
                <a:schemeClr val="bg2"/>
              </a:buClr>
              <a:buFont typeface="Wingdings" pitchFamily="2" charset="2"/>
              <a:buNone/>
              <a:defRPr/>
            </a:pPr>
            <a:endParaRPr lang="en-US">
              <a:latin typeface="Arial" charset="0"/>
            </a:endParaRPr>
          </a:p>
        </p:txBody>
      </p:sp>
      <p:sp>
        <p:nvSpPr>
          <p:cNvPr id="119" name="Oval 118"/>
          <p:cNvSpPr/>
          <p:nvPr/>
        </p:nvSpPr>
        <p:spPr bwMode="auto">
          <a:xfrm>
            <a:off x="2085976" y="5697685"/>
            <a:ext cx="142875" cy="142875"/>
          </a:xfrm>
          <a:prstGeom prst="ellipse">
            <a:avLst/>
          </a:prstGeom>
          <a:solidFill>
            <a:srgbClr val="92D050"/>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marL="174625" indent="-174625" eaLnBrk="0" hangingPunct="0">
              <a:lnSpc>
                <a:spcPct val="75000"/>
              </a:lnSpc>
              <a:spcBef>
                <a:spcPct val="50000"/>
              </a:spcBef>
              <a:buClr>
                <a:schemeClr val="bg2"/>
              </a:buClr>
              <a:buFont typeface="Wingdings" pitchFamily="2" charset="2"/>
              <a:buNone/>
              <a:defRPr/>
            </a:pPr>
            <a:endParaRPr lang="en-US">
              <a:latin typeface="Arial" charset="0"/>
            </a:endParaRPr>
          </a:p>
        </p:txBody>
      </p:sp>
      <p:sp>
        <p:nvSpPr>
          <p:cNvPr id="120" name="Rectangle 119"/>
          <p:cNvSpPr/>
          <p:nvPr/>
        </p:nvSpPr>
        <p:spPr bwMode="auto">
          <a:xfrm rot="10800000" flipV="1">
            <a:off x="2371723" y="5931047"/>
            <a:ext cx="4904224" cy="214313"/>
          </a:xfrm>
          <a:prstGeom prst="rect">
            <a:avLst/>
          </a:prstGeom>
          <a:noFill/>
          <a:ln w="19050" cap="flat" cmpd="sng" algn="ctr">
            <a:noFill/>
            <a:prstDash val="solid"/>
            <a:round/>
            <a:headEnd type="none" w="med" len="med"/>
            <a:tailEnd type="none" w="med" len="med"/>
          </a:ln>
          <a:effectLst/>
        </p:spPr>
        <p:txBody>
          <a:bodyPr/>
          <a:lstStyle/>
          <a:p>
            <a:pPr marL="174625" indent="-174625" eaLnBrk="0" hangingPunct="0">
              <a:lnSpc>
                <a:spcPct val="75000"/>
              </a:lnSpc>
              <a:spcBef>
                <a:spcPct val="50000"/>
              </a:spcBef>
              <a:buClr>
                <a:schemeClr val="bg2"/>
              </a:buClr>
              <a:buFont typeface="Wingdings" pitchFamily="2" charset="2"/>
              <a:buNone/>
              <a:defRPr/>
            </a:pPr>
            <a:r>
              <a:rPr lang="en-US" sz="1000">
                <a:latin typeface="Arial" charset="0"/>
              </a:rPr>
              <a:t>Inventory Receipt requires posting to Finance GL (no postings to sub ledger)</a:t>
            </a:r>
          </a:p>
        </p:txBody>
      </p:sp>
      <p:sp>
        <p:nvSpPr>
          <p:cNvPr id="121" name="Rectangle 120"/>
          <p:cNvSpPr/>
          <p:nvPr/>
        </p:nvSpPr>
        <p:spPr bwMode="auto">
          <a:xfrm rot="10800000" flipV="1">
            <a:off x="2360053" y="5677164"/>
            <a:ext cx="5724169" cy="175730"/>
          </a:xfrm>
          <a:prstGeom prst="rect">
            <a:avLst/>
          </a:prstGeom>
          <a:noFill/>
          <a:ln w="19050" cap="flat" cmpd="sng" algn="ctr">
            <a:noFill/>
            <a:prstDash val="solid"/>
            <a:round/>
            <a:headEnd type="none" w="med" len="med"/>
            <a:tailEnd type="none" w="med" len="med"/>
          </a:ln>
          <a:effectLst/>
        </p:spPr>
        <p:txBody>
          <a:bodyPr/>
          <a:lstStyle/>
          <a:p>
            <a:pPr marL="174625" indent="-174625" eaLnBrk="0" hangingPunct="0">
              <a:lnSpc>
                <a:spcPct val="75000"/>
              </a:lnSpc>
              <a:spcBef>
                <a:spcPct val="50000"/>
              </a:spcBef>
              <a:buClr>
                <a:schemeClr val="bg2"/>
              </a:buClr>
              <a:buFont typeface="Wingdings" pitchFamily="2" charset="2"/>
              <a:buNone/>
              <a:defRPr/>
            </a:pPr>
            <a:r>
              <a:rPr lang="en-US" sz="1000">
                <a:latin typeface="Arial" charset="0"/>
              </a:rPr>
              <a:t>PTP uses integrated Vendor  Master Record but does not post document to Finance</a:t>
            </a:r>
          </a:p>
        </p:txBody>
      </p:sp>
      <p:sp>
        <p:nvSpPr>
          <p:cNvPr id="122" name="Isosceles Triangle 121"/>
          <p:cNvSpPr/>
          <p:nvPr/>
        </p:nvSpPr>
        <p:spPr bwMode="auto">
          <a:xfrm>
            <a:off x="1996495" y="3848155"/>
            <a:ext cx="400050" cy="291949"/>
          </a:xfrm>
          <a:prstGeom prst="triangle">
            <a:avLst/>
          </a:prstGeom>
          <a:solidFill>
            <a:srgbClr val="800080"/>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marL="174625" indent="-174625" eaLnBrk="0" hangingPunct="0">
              <a:lnSpc>
                <a:spcPct val="75000"/>
              </a:lnSpc>
              <a:spcBef>
                <a:spcPct val="50000"/>
              </a:spcBef>
              <a:buClr>
                <a:schemeClr val="bg2"/>
              </a:buClr>
              <a:buFont typeface="Wingdings" pitchFamily="2" charset="2"/>
              <a:buNone/>
              <a:defRPr/>
            </a:pPr>
            <a:endParaRPr lang="en-US">
              <a:latin typeface="Arial" charset="0"/>
            </a:endParaRPr>
          </a:p>
        </p:txBody>
      </p:sp>
      <p:sp>
        <p:nvSpPr>
          <p:cNvPr id="123" name="Oval 122"/>
          <p:cNvSpPr/>
          <p:nvPr/>
        </p:nvSpPr>
        <p:spPr bwMode="auto">
          <a:xfrm>
            <a:off x="10287000" y="1682897"/>
            <a:ext cx="285750" cy="285750"/>
          </a:xfrm>
          <a:prstGeom prst="ellipse">
            <a:avLst/>
          </a:prstGeom>
          <a:solidFill>
            <a:srgbClr val="92D050"/>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marL="174625" indent="-174625" eaLnBrk="0" hangingPunct="0">
              <a:lnSpc>
                <a:spcPct val="75000"/>
              </a:lnSpc>
              <a:spcBef>
                <a:spcPct val="50000"/>
              </a:spcBef>
              <a:buClr>
                <a:schemeClr val="bg2"/>
              </a:buClr>
              <a:buFont typeface="Wingdings" pitchFamily="2" charset="2"/>
              <a:buNone/>
              <a:defRPr/>
            </a:pPr>
            <a:endParaRPr lang="en-US">
              <a:latin typeface="Arial" charset="0"/>
            </a:endParaRPr>
          </a:p>
        </p:txBody>
      </p:sp>
      <p:sp>
        <p:nvSpPr>
          <p:cNvPr id="124" name="Oval 123"/>
          <p:cNvSpPr/>
          <p:nvPr/>
        </p:nvSpPr>
        <p:spPr bwMode="auto">
          <a:xfrm>
            <a:off x="10458450" y="2456747"/>
            <a:ext cx="285750" cy="285750"/>
          </a:xfrm>
          <a:prstGeom prst="ellipse">
            <a:avLst/>
          </a:prstGeom>
          <a:solidFill>
            <a:srgbClr val="92D050"/>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marL="174625" indent="-174625" eaLnBrk="0" hangingPunct="0">
              <a:lnSpc>
                <a:spcPct val="75000"/>
              </a:lnSpc>
              <a:spcBef>
                <a:spcPct val="50000"/>
              </a:spcBef>
              <a:buClr>
                <a:schemeClr val="bg2"/>
              </a:buClr>
              <a:buFont typeface="Wingdings" pitchFamily="2" charset="2"/>
              <a:buNone/>
              <a:defRPr/>
            </a:pPr>
            <a:endParaRPr lang="en-US">
              <a:latin typeface="Arial" charset="0"/>
            </a:endParaRPr>
          </a:p>
        </p:txBody>
      </p:sp>
      <p:sp>
        <p:nvSpPr>
          <p:cNvPr id="125" name="Oval 124"/>
          <p:cNvSpPr/>
          <p:nvPr/>
        </p:nvSpPr>
        <p:spPr bwMode="auto">
          <a:xfrm>
            <a:off x="10077450" y="3903668"/>
            <a:ext cx="285750" cy="285750"/>
          </a:xfrm>
          <a:prstGeom prst="ellipse">
            <a:avLst/>
          </a:prstGeom>
          <a:solidFill>
            <a:srgbClr val="92D050"/>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marL="174625" indent="-174625" eaLnBrk="0" hangingPunct="0">
              <a:lnSpc>
                <a:spcPct val="75000"/>
              </a:lnSpc>
              <a:spcBef>
                <a:spcPct val="50000"/>
              </a:spcBef>
              <a:buClr>
                <a:schemeClr val="bg2"/>
              </a:buClr>
              <a:buFont typeface="Wingdings" pitchFamily="2" charset="2"/>
              <a:buNone/>
              <a:defRPr/>
            </a:pPr>
            <a:endParaRPr lang="en-US">
              <a:latin typeface="Arial" charset="0"/>
            </a:endParaRPr>
          </a:p>
        </p:txBody>
      </p:sp>
      <p:sp>
        <p:nvSpPr>
          <p:cNvPr id="126" name="Oval 125"/>
          <p:cNvSpPr/>
          <p:nvPr/>
        </p:nvSpPr>
        <p:spPr bwMode="auto">
          <a:xfrm>
            <a:off x="9086850" y="4951983"/>
            <a:ext cx="285750" cy="285750"/>
          </a:xfrm>
          <a:prstGeom prst="ellipse">
            <a:avLst/>
          </a:prstGeom>
          <a:solidFill>
            <a:srgbClr val="92D050"/>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marL="174625" indent="-174625" eaLnBrk="0" hangingPunct="0">
              <a:lnSpc>
                <a:spcPct val="75000"/>
              </a:lnSpc>
              <a:spcBef>
                <a:spcPct val="50000"/>
              </a:spcBef>
              <a:buClr>
                <a:schemeClr val="bg2"/>
              </a:buClr>
              <a:buFont typeface="Wingdings" pitchFamily="2" charset="2"/>
              <a:buNone/>
              <a:defRPr/>
            </a:pPr>
            <a:endParaRPr lang="en-US">
              <a:latin typeface="Arial" charset="0"/>
            </a:endParaRPr>
          </a:p>
        </p:txBody>
      </p:sp>
      <p:sp>
        <p:nvSpPr>
          <p:cNvPr id="127" name="Oval 126"/>
          <p:cNvSpPr/>
          <p:nvPr/>
        </p:nvSpPr>
        <p:spPr bwMode="auto">
          <a:xfrm>
            <a:off x="3733800" y="4903097"/>
            <a:ext cx="285750" cy="285750"/>
          </a:xfrm>
          <a:prstGeom prst="ellipse">
            <a:avLst/>
          </a:prstGeom>
          <a:solidFill>
            <a:srgbClr val="92D050"/>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marL="174625" indent="-174625" eaLnBrk="0" hangingPunct="0">
              <a:lnSpc>
                <a:spcPct val="75000"/>
              </a:lnSpc>
              <a:spcBef>
                <a:spcPct val="50000"/>
              </a:spcBef>
              <a:buClr>
                <a:schemeClr val="bg2"/>
              </a:buClr>
              <a:buFont typeface="Wingdings" pitchFamily="2" charset="2"/>
              <a:buNone/>
              <a:defRPr/>
            </a:pPr>
            <a:endParaRPr lang="en-US">
              <a:latin typeface="Arial" charset="0"/>
            </a:endParaRPr>
          </a:p>
        </p:txBody>
      </p:sp>
      <p:sp>
        <p:nvSpPr>
          <p:cNvPr id="128" name="5-Point Star 127"/>
          <p:cNvSpPr/>
          <p:nvPr/>
        </p:nvSpPr>
        <p:spPr bwMode="auto">
          <a:xfrm>
            <a:off x="3581400" y="1587647"/>
            <a:ext cx="442912" cy="355535"/>
          </a:xfrm>
          <a:prstGeom prst="star5">
            <a:avLst/>
          </a:prstGeom>
          <a:solidFill>
            <a:srgbClr val="FF9900"/>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marL="174625" indent="-174625" eaLnBrk="0" hangingPunct="0">
              <a:lnSpc>
                <a:spcPct val="75000"/>
              </a:lnSpc>
              <a:spcBef>
                <a:spcPct val="50000"/>
              </a:spcBef>
              <a:buClr>
                <a:schemeClr val="bg2"/>
              </a:buClr>
              <a:buFont typeface="Wingdings" pitchFamily="2" charset="2"/>
              <a:buNone/>
              <a:defRPr/>
            </a:pPr>
            <a:endParaRPr lang="en-US">
              <a:latin typeface="Arial" charset="0"/>
            </a:endParaRPr>
          </a:p>
        </p:txBody>
      </p:sp>
      <p:sp>
        <p:nvSpPr>
          <p:cNvPr id="129" name="5-Point Star 128"/>
          <p:cNvSpPr/>
          <p:nvPr/>
        </p:nvSpPr>
        <p:spPr bwMode="auto">
          <a:xfrm>
            <a:off x="1828800" y="2603712"/>
            <a:ext cx="442912" cy="355535"/>
          </a:xfrm>
          <a:prstGeom prst="star5">
            <a:avLst/>
          </a:prstGeom>
          <a:solidFill>
            <a:srgbClr val="FF9900"/>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marL="174625" indent="-174625" eaLnBrk="0" hangingPunct="0">
              <a:lnSpc>
                <a:spcPct val="75000"/>
              </a:lnSpc>
              <a:spcBef>
                <a:spcPct val="50000"/>
              </a:spcBef>
              <a:buClr>
                <a:schemeClr val="bg2"/>
              </a:buClr>
              <a:buFont typeface="Wingdings" pitchFamily="2" charset="2"/>
              <a:buNone/>
              <a:defRPr/>
            </a:pPr>
            <a:endParaRPr lang="en-US">
              <a:latin typeface="Arial" charset="0"/>
            </a:endParaRPr>
          </a:p>
        </p:txBody>
      </p:sp>
      <p:sp>
        <p:nvSpPr>
          <p:cNvPr id="130" name="TextBox 129"/>
          <p:cNvSpPr txBox="1"/>
          <p:nvPr/>
        </p:nvSpPr>
        <p:spPr>
          <a:xfrm>
            <a:off x="1723702" y="5341513"/>
            <a:ext cx="2656433" cy="307777"/>
          </a:xfrm>
          <a:prstGeom prst="rect">
            <a:avLst/>
          </a:prstGeom>
          <a:noFill/>
        </p:spPr>
        <p:txBody>
          <a:bodyPr wrap="none" rtlCol="0">
            <a:spAutoFit/>
          </a:bodyPr>
          <a:lstStyle/>
          <a:p>
            <a:r>
              <a:rPr lang="en-US" sz="1400" b="1">
                <a:solidFill>
                  <a:schemeClr val="tx2">
                    <a:lumMod val="50000"/>
                  </a:schemeClr>
                </a:solidFill>
              </a:rPr>
              <a:t>Integration with SAP Finance</a:t>
            </a:r>
          </a:p>
        </p:txBody>
      </p:sp>
    </p:spTree>
    <p:extLst>
      <p:ext uri="{BB962C8B-B14F-4D97-AF65-F5344CB8AC3E}">
        <p14:creationId xmlns:p14="http://schemas.microsoft.com/office/powerpoint/2010/main" val="36759399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Cash Discount Calculation</a:t>
            </a:r>
            <a:endParaRPr lang="en-GB"/>
          </a:p>
        </p:txBody>
      </p:sp>
      <p:sp>
        <p:nvSpPr>
          <p:cNvPr id="5" name="Text Placeholder 4"/>
          <p:cNvSpPr>
            <a:spLocks noGrp="1"/>
          </p:cNvSpPr>
          <p:nvPr>
            <p:ph type="body" sz="quarter" idx="10"/>
          </p:nvPr>
        </p:nvSpPr>
        <p:spPr>
          <a:xfrm>
            <a:off x="227347" y="4996048"/>
            <a:ext cx="11431253" cy="1633352"/>
          </a:xfrm>
        </p:spPr>
        <p:txBody>
          <a:bodyPr>
            <a:normAutofit fontScale="92500"/>
          </a:bodyPr>
          <a:lstStyle/>
          <a:p>
            <a:pPr lvl="1"/>
            <a:r>
              <a:rPr lang="en-US"/>
              <a:t>You can enter up to three cash discount periods</a:t>
            </a:r>
          </a:p>
          <a:p>
            <a:pPr lvl="1"/>
            <a:endParaRPr lang="en-US"/>
          </a:p>
          <a:p>
            <a:pPr lvl="1"/>
            <a:r>
              <a:rPr lang="en-US"/>
              <a:t>The days and months specified in the terms of payment are used in conjunction with the baseline date to calculate the correct cash discount amount for the payment date.</a:t>
            </a:r>
          </a:p>
        </p:txBody>
      </p:sp>
      <p:sp>
        <p:nvSpPr>
          <p:cNvPr id="6" name="Text Placeholder 5"/>
          <p:cNvSpPr>
            <a:spLocks noGrp="1"/>
          </p:cNvSpPr>
          <p:nvPr>
            <p:ph type="body" sz="quarter" idx="11"/>
          </p:nvPr>
        </p:nvSpPr>
        <p:spPr/>
        <p:txBody>
          <a:bodyPr/>
          <a:lstStyle/>
          <a:p>
            <a:r>
              <a:rPr lang="en-US"/>
              <a:t>Payment Terms and Cash Discounts</a:t>
            </a:r>
          </a:p>
        </p:txBody>
      </p:sp>
      <p:pic>
        <p:nvPicPr>
          <p:cNvPr id="8" name="Picture 2"/>
          <p:cNvPicPr>
            <a:picLocks noChangeAspect="1" noChangeArrowheads="1"/>
          </p:cNvPicPr>
          <p:nvPr/>
        </p:nvPicPr>
        <p:blipFill>
          <a:blip r:embed="rId2" cstate="print"/>
          <a:srcRect/>
          <a:stretch>
            <a:fillRect/>
          </a:stretch>
        </p:blipFill>
        <p:spPr bwMode="auto">
          <a:xfrm>
            <a:off x="304800" y="1909516"/>
            <a:ext cx="7419975" cy="2238375"/>
          </a:xfrm>
          <a:prstGeom prst="rect">
            <a:avLst/>
          </a:prstGeom>
          <a:noFill/>
          <a:ln w="9525">
            <a:noFill/>
            <a:miter lim="800000"/>
            <a:headEnd/>
            <a:tailEnd/>
          </a:ln>
        </p:spPr>
      </p:pic>
      <p:pic>
        <p:nvPicPr>
          <p:cNvPr id="2" name="Picture 1"/>
          <p:cNvPicPr>
            <a:picLocks noChangeAspect="1"/>
          </p:cNvPicPr>
          <p:nvPr/>
        </p:nvPicPr>
        <p:blipFill>
          <a:blip r:embed="rId3"/>
          <a:stretch>
            <a:fillRect/>
          </a:stretch>
        </p:blipFill>
        <p:spPr>
          <a:xfrm>
            <a:off x="8315325" y="1953057"/>
            <a:ext cx="3343275" cy="2252816"/>
          </a:xfrm>
          <a:prstGeom prst="rect">
            <a:avLst/>
          </a:prstGeom>
        </p:spPr>
      </p:pic>
    </p:spTree>
    <p:extLst>
      <p:ext uri="{BB962C8B-B14F-4D97-AF65-F5344CB8AC3E}">
        <p14:creationId xmlns:p14="http://schemas.microsoft.com/office/powerpoint/2010/main" val="12840134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Cash Discount Base Amount</a:t>
            </a:r>
            <a:endParaRPr lang="en-GB"/>
          </a:p>
        </p:txBody>
      </p:sp>
      <p:sp>
        <p:nvSpPr>
          <p:cNvPr id="5" name="Text Placeholder 4"/>
          <p:cNvSpPr>
            <a:spLocks noGrp="1"/>
          </p:cNvSpPr>
          <p:nvPr>
            <p:ph type="body" sz="quarter" idx="10"/>
          </p:nvPr>
        </p:nvSpPr>
        <p:spPr>
          <a:xfrm>
            <a:off x="227347" y="1696370"/>
            <a:ext cx="6554453" cy="4933030"/>
          </a:xfrm>
        </p:spPr>
        <p:txBody>
          <a:bodyPr>
            <a:normAutofit/>
          </a:bodyPr>
          <a:lstStyle/>
          <a:p>
            <a:pPr lvl="1"/>
            <a:r>
              <a:rPr lang="en-US"/>
              <a:t>Cash discount base amount can be either net value (excluding taxes) or gross value (including taxes).	</a:t>
            </a:r>
          </a:p>
          <a:p>
            <a:pPr lvl="1"/>
            <a:endParaRPr lang="en-US"/>
          </a:p>
          <a:p>
            <a:pPr lvl="1"/>
            <a:r>
              <a:rPr lang="en-US"/>
              <a:t>It is defined in global parameters of company code (OBY6).</a:t>
            </a:r>
          </a:p>
        </p:txBody>
      </p:sp>
      <p:sp>
        <p:nvSpPr>
          <p:cNvPr id="6" name="Text Placeholder 5"/>
          <p:cNvSpPr>
            <a:spLocks noGrp="1"/>
          </p:cNvSpPr>
          <p:nvPr>
            <p:ph type="body" sz="quarter" idx="11"/>
          </p:nvPr>
        </p:nvSpPr>
        <p:spPr/>
        <p:txBody>
          <a:bodyPr/>
          <a:lstStyle/>
          <a:p>
            <a:r>
              <a:rPr lang="en-US"/>
              <a:t>Payment Terms and Cash Discounts</a:t>
            </a:r>
          </a:p>
        </p:txBody>
      </p:sp>
      <p:pic>
        <p:nvPicPr>
          <p:cNvPr id="7" name="Picture 4"/>
          <p:cNvPicPr>
            <a:picLocks noChangeAspect="1" noChangeArrowheads="1"/>
          </p:cNvPicPr>
          <p:nvPr/>
        </p:nvPicPr>
        <p:blipFill>
          <a:blip r:embed="rId2" cstate="print"/>
          <a:srcRect/>
          <a:stretch>
            <a:fillRect/>
          </a:stretch>
        </p:blipFill>
        <p:spPr bwMode="auto">
          <a:xfrm>
            <a:off x="7610771" y="1696370"/>
            <a:ext cx="4047829" cy="4080794"/>
          </a:xfrm>
          <a:prstGeom prst="rect">
            <a:avLst/>
          </a:prstGeom>
          <a:noFill/>
          <a:ln w="9525">
            <a:noFill/>
            <a:miter lim="800000"/>
            <a:headEnd/>
            <a:tailEnd/>
          </a:ln>
        </p:spPr>
      </p:pic>
    </p:spTree>
    <p:extLst>
      <p:ext uri="{BB962C8B-B14F-4D97-AF65-F5344CB8AC3E}">
        <p14:creationId xmlns:p14="http://schemas.microsoft.com/office/powerpoint/2010/main" val="25471521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Posting Cash Discount – Gross Procedure</a:t>
            </a:r>
            <a:endParaRPr lang="en-GB"/>
          </a:p>
        </p:txBody>
      </p:sp>
      <p:sp>
        <p:nvSpPr>
          <p:cNvPr id="6" name="Text Placeholder 5"/>
          <p:cNvSpPr>
            <a:spLocks noGrp="1"/>
          </p:cNvSpPr>
          <p:nvPr>
            <p:ph type="body" sz="quarter" idx="11"/>
          </p:nvPr>
        </p:nvSpPr>
        <p:spPr/>
        <p:txBody>
          <a:bodyPr/>
          <a:lstStyle/>
          <a:p>
            <a:r>
              <a:rPr lang="en-US"/>
              <a:t>Payment Terms and Cash Discounts</a:t>
            </a:r>
          </a:p>
        </p:txBody>
      </p:sp>
      <p:sp>
        <p:nvSpPr>
          <p:cNvPr id="8" name="Content Placeholder 2"/>
          <p:cNvSpPr txBox="1">
            <a:spLocks/>
          </p:cNvSpPr>
          <p:nvPr/>
        </p:nvSpPr>
        <p:spPr bwMode="auto">
          <a:xfrm>
            <a:off x="542925" y="1925637"/>
            <a:ext cx="2047875" cy="434899"/>
          </a:xfrm>
          <a:prstGeom prst="rect">
            <a:avLst/>
          </a:prstGeom>
          <a:noFill/>
          <a:ln w="9525">
            <a:noFill/>
            <a:miter lim="800000"/>
            <a:headEnd/>
            <a:tailEnd/>
          </a:ln>
        </p:spPr>
        <p:txBody>
          <a:bodyPr vert="horz" wrap="square" lIns="108000" tIns="72000" rIns="72000" bIns="72000" numCol="1" anchor="t" anchorCtr="0" compatLnSpc="1">
            <a:prstTxWarp prst="textNoShape">
              <a:avLst/>
            </a:prstTxWarp>
          </a:bodyPr>
          <a:lstStyle>
            <a:lvl1pPr marL="165100" indent="-165100" algn="l" defTabSz="912813" rtl="0" eaLnBrk="0" fontAlgn="base" hangingPunct="0">
              <a:lnSpc>
                <a:spcPct val="90000"/>
              </a:lnSpc>
              <a:spcBef>
                <a:spcPct val="0"/>
              </a:spcBef>
              <a:spcAft>
                <a:spcPts val="600"/>
              </a:spcAft>
              <a:buClr>
                <a:srgbClr val="0098C7"/>
              </a:buClr>
              <a:buFont typeface="Wingdings" pitchFamily="2" charset="2"/>
              <a:buChar char="§"/>
              <a:defRPr sz="1600" b="0" kern="1200">
                <a:solidFill>
                  <a:srgbClr val="4E4641"/>
                </a:solidFill>
                <a:latin typeface="+mn-lt"/>
                <a:ea typeface="+mn-ea"/>
                <a:cs typeface="+mn-cs"/>
              </a:defRPr>
            </a:lvl1pPr>
            <a:lvl2pPr marL="355600" indent="-180975" algn="l" defTabSz="912813" rtl="0" eaLnBrk="0" fontAlgn="base" hangingPunct="0">
              <a:lnSpc>
                <a:spcPct val="90000"/>
              </a:lnSpc>
              <a:spcBef>
                <a:spcPct val="0"/>
              </a:spcBef>
              <a:spcAft>
                <a:spcPts val="600"/>
              </a:spcAft>
              <a:buClr>
                <a:srgbClr val="AC2B37"/>
              </a:buClr>
              <a:buFont typeface="Wingdings" pitchFamily="2" charset="2"/>
              <a:buChar char="§"/>
              <a:defRPr sz="1400" kern="1200">
                <a:solidFill>
                  <a:srgbClr val="4E4641"/>
                </a:solidFill>
                <a:latin typeface="+mn-lt"/>
                <a:ea typeface="+mn-ea"/>
                <a:cs typeface="+mn-cs"/>
              </a:defRPr>
            </a:lvl2pPr>
            <a:lvl3pPr marL="536575" indent="-165100" algn="l" defTabSz="912813" rtl="0" eaLnBrk="0" fontAlgn="base" hangingPunct="0">
              <a:lnSpc>
                <a:spcPct val="90000"/>
              </a:lnSpc>
              <a:spcBef>
                <a:spcPct val="0"/>
              </a:spcBef>
              <a:spcAft>
                <a:spcPts val="600"/>
              </a:spcAft>
              <a:buClr>
                <a:schemeClr val="accent2"/>
              </a:buClr>
              <a:buFont typeface="Arial" pitchFamily="34" charset="0"/>
              <a:buChar char="•"/>
              <a:defRPr sz="1400" kern="1200">
                <a:solidFill>
                  <a:srgbClr val="4E4641"/>
                </a:solidFill>
                <a:latin typeface="+mn-lt"/>
                <a:ea typeface="+mn-ea"/>
                <a:cs typeface="+mn-cs"/>
              </a:defRPr>
            </a:lvl3pPr>
            <a:lvl4pPr marL="711200" indent="-165100" algn="l" defTabSz="912813" rtl="0" eaLnBrk="0" fontAlgn="base" hangingPunct="0">
              <a:lnSpc>
                <a:spcPct val="90000"/>
              </a:lnSpc>
              <a:spcBef>
                <a:spcPct val="0"/>
              </a:spcBef>
              <a:spcAft>
                <a:spcPts val="600"/>
              </a:spcAft>
              <a:buClr>
                <a:schemeClr val="bg2"/>
              </a:buClr>
              <a:buFont typeface="Arial" pitchFamily="34" charset="0"/>
              <a:buChar char="–"/>
              <a:defRPr sz="1400" kern="1200">
                <a:solidFill>
                  <a:srgbClr val="4E4641"/>
                </a:solidFill>
                <a:latin typeface="+mn-lt"/>
                <a:ea typeface="+mn-ea"/>
                <a:cs typeface="+mn-cs"/>
              </a:defRPr>
            </a:lvl4pPr>
            <a:lvl5pPr marL="1608138" indent="-192088" algn="l" defTabSz="912813" rtl="0" eaLnBrk="0" fontAlgn="base" hangingPunct="0">
              <a:spcBef>
                <a:spcPct val="0"/>
              </a:spcBef>
              <a:spcAft>
                <a:spcPct val="0"/>
              </a:spcAft>
              <a:buClr>
                <a:srgbClr val="B1B1B1"/>
              </a:buClr>
              <a:buFont typeface="Arial" pitchFamily="34" charset="0"/>
              <a:buNone/>
              <a:defRPr sz="1700" kern="1200">
                <a:solidFill>
                  <a:srgbClr val="494949"/>
                </a:solidFill>
                <a:latin typeface="+mn-lt"/>
                <a:ea typeface="+mn-ea"/>
                <a:cs typeface="+mn-cs"/>
              </a:defRPr>
            </a:lvl5pPr>
            <a:lvl6pPr marL="2514441"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12"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83"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54"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65100" marR="0" lvl="0" indent="-165100" algn="l" defTabSz="912813" rtl="0" eaLnBrk="0" fontAlgn="base" latinLnBrk="0" hangingPunct="0">
              <a:lnSpc>
                <a:spcPct val="90000"/>
              </a:lnSpc>
              <a:spcBef>
                <a:spcPct val="0"/>
              </a:spcBef>
              <a:spcAft>
                <a:spcPts val="600"/>
              </a:spcAft>
              <a:buClr>
                <a:srgbClr val="0098C7"/>
              </a:buClr>
              <a:buSzTx/>
              <a:buFont typeface="Webdings" pitchFamily="18" charset="2"/>
              <a:buNone/>
              <a:tabLst/>
              <a:defRPr/>
            </a:pPr>
            <a:r>
              <a:rPr kumimoji="0" lang="en-US" sz="1600" b="0" i="0" u="sng" strike="noStrike" kern="1200" cap="none" spc="0" normalizeH="0" baseline="0" noProof="0">
                <a:ln>
                  <a:noFill/>
                </a:ln>
                <a:solidFill>
                  <a:srgbClr val="4E4641"/>
                </a:solidFill>
                <a:effectLst/>
                <a:uLnTx/>
                <a:uFillTx/>
                <a:latin typeface="Arial"/>
                <a:ea typeface="+mn-ea"/>
                <a:cs typeface="+mn-cs"/>
              </a:rPr>
              <a:t>Accounts payable:</a:t>
            </a:r>
          </a:p>
          <a:p>
            <a:pPr marL="165100" marR="0" lvl="0" indent="-165100" algn="l" defTabSz="912813" rtl="0" eaLnBrk="0" fontAlgn="base" latinLnBrk="0" hangingPunct="0">
              <a:lnSpc>
                <a:spcPct val="90000"/>
              </a:lnSpc>
              <a:spcBef>
                <a:spcPct val="0"/>
              </a:spcBef>
              <a:spcAft>
                <a:spcPts val="600"/>
              </a:spcAft>
              <a:buClr>
                <a:srgbClr val="0098C7"/>
              </a:buClr>
              <a:buSzTx/>
              <a:buFont typeface="Webdings" pitchFamily="18" charset="2"/>
              <a:buNone/>
              <a:tabLst/>
              <a:defRPr/>
            </a:pPr>
            <a:endParaRPr kumimoji="0" lang="en-US" sz="1600" b="0" i="0" u="none" strike="noStrike" kern="1200" cap="none" spc="0" normalizeH="0" baseline="0" noProof="0">
              <a:ln>
                <a:noFill/>
              </a:ln>
              <a:solidFill>
                <a:srgbClr val="4E4641"/>
              </a:solidFill>
              <a:effectLst/>
              <a:uLnTx/>
              <a:uFillTx/>
              <a:latin typeface="Arial"/>
              <a:ea typeface="+mn-ea"/>
              <a:cs typeface="+mn-cs"/>
            </a:endParaRPr>
          </a:p>
          <a:p>
            <a:pPr marL="165100" marR="0" lvl="0" indent="-165100" algn="l" defTabSz="912813" rtl="0" eaLnBrk="0" fontAlgn="base" latinLnBrk="0" hangingPunct="0">
              <a:lnSpc>
                <a:spcPct val="90000"/>
              </a:lnSpc>
              <a:spcBef>
                <a:spcPct val="0"/>
              </a:spcBef>
              <a:spcAft>
                <a:spcPts val="600"/>
              </a:spcAft>
              <a:buClr>
                <a:srgbClr val="0098C7"/>
              </a:buClr>
              <a:buSzTx/>
              <a:buFont typeface="Webdings" pitchFamily="18" charset="2"/>
              <a:buNone/>
              <a:tabLst/>
              <a:defRPr/>
            </a:pPr>
            <a:endParaRPr kumimoji="0" lang="en-US" sz="1600" b="0" i="0" u="none" strike="noStrike" kern="1200" cap="none" spc="0" normalizeH="0" baseline="0" noProof="0">
              <a:ln>
                <a:noFill/>
              </a:ln>
              <a:solidFill>
                <a:srgbClr val="4E4641"/>
              </a:solidFill>
              <a:effectLst/>
              <a:uLnTx/>
              <a:uFillTx/>
              <a:latin typeface="Arial"/>
              <a:ea typeface="+mn-ea"/>
              <a:cs typeface="+mn-cs"/>
            </a:endParaRPr>
          </a:p>
          <a:p>
            <a:pPr marL="165100" marR="0" lvl="0" indent="-165100" algn="l" defTabSz="912813" rtl="0" eaLnBrk="0" fontAlgn="base" latinLnBrk="0" hangingPunct="0">
              <a:lnSpc>
                <a:spcPct val="90000"/>
              </a:lnSpc>
              <a:spcBef>
                <a:spcPct val="0"/>
              </a:spcBef>
              <a:spcAft>
                <a:spcPts val="600"/>
              </a:spcAft>
              <a:buClr>
                <a:srgbClr val="0098C7"/>
              </a:buClr>
              <a:buSzTx/>
              <a:buFont typeface="Webdings" pitchFamily="18" charset="2"/>
              <a:buNone/>
              <a:tabLst/>
              <a:defRPr/>
            </a:pPr>
            <a:endParaRPr kumimoji="0" lang="en-US" sz="1600" b="0" i="0" u="none" strike="noStrike" kern="1200" cap="none" spc="0" normalizeH="0" baseline="0" noProof="0">
              <a:ln>
                <a:noFill/>
              </a:ln>
              <a:solidFill>
                <a:srgbClr val="4E4641"/>
              </a:solidFill>
              <a:effectLst/>
              <a:uLnTx/>
              <a:uFillTx/>
              <a:latin typeface="Arial"/>
              <a:ea typeface="+mn-ea"/>
              <a:cs typeface="+mn-cs"/>
            </a:endParaRPr>
          </a:p>
          <a:p>
            <a:pPr marL="165100" marR="0" lvl="0" indent="-165100" algn="l" defTabSz="912813" rtl="0" eaLnBrk="0" fontAlgn="base" latinLnBrk="0" hangingPunct="0">
              <a:lnSpc>
                <a:spcPct val="90000"/>
              </a:lnSpc>
              <a:spcBef>
                <a:spcPct val="0"/>
              </a:spcBef>
              <a:spcAft>
                <a:spcPts val="600"/>
              </a:spcAft>
              <a:buClr>
                <a:srgbClr val="0098C7"/>
              </a:buClr>
              <a:buSzTx/>
              <a:buFont typeface="Webdings" pitchFamily="18" charset="2"/>
              <a:buNone/>
              <a:tabLst/>
              <a:defRPr/>
            </a:pPr>
            <a:endParaRPr kumimoji="0" lang="en-US" sz="1600" b="0" i="0" u="none" strike="noStrike" kern="1200" cap="none" spc="0" normalizeH="0" baseline="0" noProof="0">
              <a:ln>
                <a:noFill/>
              </a:ln>
              <a:solidFill>
                <a:srgbClr val="4E4641"/>
              </a:solidFill>
              <a:effectLst/>
              <a:uLnTx/>
              <a:uFillTx/>
              <a:latin typeface="Arial"/>
              <a:ea typeface="+mn-ea"/>
              <a:cs typeface="+mn-cs"/>
            </a:endParaRPr>
          </a:p>
          <a:p>
            <a:pPr marL="165100" marR="0" lvl="0" indent="-165100" algn="l" defTabSz="912813" rtl="0" eaLnBrk="0" fontAlgn="base" latinLnBrk="0" hangingPunct="0">
              <a:lnSpc>
                <a:spcPct val="90000"/>
              </a:lnSpc>
              <a:spcBef>
                <a:spcPct val="0"/>
              </a:spcBef>
              <a:spcAft>
                <a:spcPts val="600"/>
              </a:spcAft>
              <a:buClr>
                <a:srgbClr val="0098C7"/>
              </a:buClr>
              <a:buSzTx/>
              <a:buFont typeface="Webdings" pitchFamily="18" charset="2"/>
              <a:buNone/>
              <a:tabLst/>
              <a:defRPr/>
            </a:pPr>
            <a:endParaRPr kumimoji="0" lang="en-US" sz="1600" b="0" i="0" u="none" strike="noStrike" kern="1200" cap="none" spc="0" normalizeH="0" baseline="0" noProof="0">
              <a:ln>
                <a:noFill/>
              </a:ln>
              <a:solidFill>
                <a:srgbClr val="4E4641"/>
              </a:solidFill>
              <a:effectLst/>
              <a:uLnTx/>
              <a:uFillTx/>
              <a:latin typeface="Arial"/>
              <a:ea typeface="+mn-ea"/>
              <a:cs typeface="+mn-cs"/>
            </a:endParaRPr>
          </a:p>
        </p:txBody>
      </p:sp>
      <p:pic>
        <p:nvPicPr>
          <p:cNvPr id="9" name="Picture 3"/>
          <p:cNvPicPr>
            <a:picLocks noChangeAspect="1" noChangeArrowheads="1"/>
          </p:cNvPicPr>
          <p:nvPr/>
        </p:nvPicPr>
        <p:blipFill>
          <a:blip r:embed="rId2" cstate="print"/>
          <a:srcRect/>
          <a:stretch>
            <a:fillRect/>
          </a:stretch>
        </p:blipFill>
        <p:spPr bwMode="auto">
          <a:xfrm>
            <a:off x="7654149" y="2601912"/>
            <a:ext cx="368739" cy="381000"/>
          </a:xfrm>
          <a:prstGeom prst="rect">
            <a:avLst/>
          </a:prstGeom>
          <a:noFill/>
          <a:ln w="9525">
            <a:noFill/>
            <a:miter lim="800000"/>
            <a:headEnd/>
            <a:tailEnd/>
          </a:ln>
        </p:spPr>
      </p:pic>
      <p:pic>
        <p:nvPicPr>
          <p:cNvPr id="10" name="Picture 4"/>
          <p:cNvPicPr>
            <a:picLocks noChangeAspect="1" noChangeArrowheads="1"/>
          </p:cNvPicPr>
          <p:nvPr/>
        </p:nvPicPr>
        <p:blipFill>
          <a:blip r:embed="rId3" cstate="print"/>
          <a:srcRect/>
          <a:stretch>
            <a:fillRect/>
          </a:stretch>
        </p:blipFill>
        <p:spPr bwMode="auto">
          <a:xfrm>
            <a:off x="7654150" y="3059112"/>
            <a:ext cx="403308" cy="342900"/>
          </a:xfrm>
          <a:prstGeom prst="rect">
            <a:avLst/>
          </a:prstGeom>
          <a:noFill/>
          <a:ln w="9525">
            <a:noFill/>
            <a:miter lim="800000"/>
            <a:headEnd/>
            <a:tailEnd/>
          </a:ln>
        </p:spPr>
      </p:pic>
      <p:sp>
        <p:nvSpPr>
          <p:cNvPr id="11" name="TextBox 7"/>
          <p:cNvSpPr txBox="1">
            <a:spLocks noChangeArrowheads="1"/>
          </p:cNvSpPr>
          <p:nvPr/>
        </p:nvSpPr>
        <p:spPr bwMode="auto">
          <a:xfrm>
            <a:off x="8035150" y="2601912"/>
            <a:ext cx="1108138" cy="369888"/>
          </a:xfrm>
          <a:prstGeom prst="rect">
            <a:avLst/>
          </a:prstGeom>
          <a:noFill/>
          <a:ln w="9525">
            <a:noFill/>
            <a:miter lim="800000"/>
            <a:headEnd/>
            <a:tailEnd/>
          </a:ln>
        </p:spPr>
        <p:txBody>
          <a:bodyPr wrap="square">
            <a:spAutoFit/>
          </a:bodyPr>
          <a:lstStyle/>
          <a:p>
            <a:r>
              <a:rPr lang="en-US">
                <a:solidFill>
                  <a:srgbClr val="263147"/>
                </a:solidFill>
                <a:latin typeface="Arial"/>
              </a:rPr>
              <a:t>Invoice</a:t>
            </a:r>
          </a:p>
        </p:txBody>
      </p:sp>
      <p:sp>
        <p:nvSpPr>
          <p:cNvPr id="12" name="TextBox 8"/>
          <p:cNvSpPr txBox="1">
            <a:spLocks noChangeArrowheads="1"/>
          </p:cNvSpPr>
          <p:nvPr/>
        </p:nvSpPr>
        <p:spPr bwMode="auto">
          <a:xfrm>
            <a:off x="8035149" y="2982912"/>
            <a:ext cx="1200323" cy="369888"/>
          </a:xfrm>
          <a:prstGeom prst="rect">
            <a:avLst/>
          </a:prstGeom>
          <a:noFill/>
          <a:ln w="9525">
            <a:noFill/>
            <a:miter lim="800000"/>
            <a:headEnd/>
            <a:tailEnd/>
          </a:ln>
        </p:spPr>
        <p:txBody>
          <a:bodyPr wrap="square">
            <a:spAutoFit/>
          </a:bodyPr>
          <a:lstStyle/>
          <a:p>
            <a:r>
              <a:rPr lang="en-US">
                <a:solidFill>
                  <a:srgbClr val="263147"/>
                </a:solidFill>
                <a:latin typeface="Arial"/>
              </a:rPr>
              <a:t>clearing</a:t>
            </a:r>
          </a:p>
        </p:txBody>
      </p:sp>
      <p:sp>
        <p:nvSpPr>
          <p:cNvPr id="13" name="TextBox 12"/>
          <p:cNvSpPr txBox="1"/>
          <p:nvPr/>
        </p:nvSpPr>
        <p:spPr>
          <a:xfrm>
            <a:off x="430686" y="6023878"/>
            <a:ext cx="10397168" cy="369332"/>
          </a:xfrm>
          <a:prstGeom prst="rect">
            <a:avLst/>
          </a:prstGeom>
          <a:solidFill>
            <a:srgbClr val="99FF99"/>
          </a:solidFill>
          <a:ln>
            <a:noFill/>
          </a:ln>
          <a:effectLst>
            <a:outerShdw blurRad="50800" dist="38100" dir="2700000" algn="tl" rotWithShape="0">
              <a:prstClr val="black">
                <a:alpha val="40000"/>
              </a:prst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263147"/>
                </a:solidFill>
                <a:effectLst/>
                <a:uLnTx/>
                <a:uFillTx/>
                <a:latin typeface="Arial"/>
              </a:rPr>
              <a:t>In the Gross</a:t>
            </a:r>
            <a:r>
              <a:rPr kumimoji="0" lang="en-US" sz="1800" b="1" i="0" u="none" strike="noStrike" kern="0" cap="none" spc="0" normalizeH="0" noProof="0">
                <a:ln>
                  <a:noFill/>
                </a:ln>
                <a:solidFill>
                  <a:srgbClr val="263147"/>
                </a:solidFill>
                <a:effectLst/>
                <a:uLnTx/>
                <a:uFillTx/>
                <a:latin typeface="Arial"/>
              </a:rPr>
              <a:t> Procedure, </a:t>
            </a:r>
            <a:r>
              <a:rPr kumimoji="0" lang="en-US" sz="1800" b="1" i="0" u="none" strike="noStrike" kern="0" cap="none" spc="0" normalizeH="0" baseline="0" noProof="0">
                <a:ln>
                  <a:noFill/>
                </a:ln>
                <a:solidFill>
                  <a:srgbClr val="263147"/>
                </a:solidFill>
                <a:effectLst/>
                <a:uLnTx/>
                <a:uFillTx/>
                <a:latin typeface="Arial"/>
              </a:rPr>
              <a:t>cash discounts post to the company’s books at the time of </a:t>
            </a:r>
            <a:r>
              <a:rPr kumimoji="0" lang="en-US" sz="1800" b="1" i="0" u="sng" strike="noStrike" kern="0" cap="none" spc="0" normalizeH="0" baseline="0" noProof="0">
                <a:ln>
                  <a:noFill/>
                </a:ln>
                <a:solidFill>
                  <a:srgbClr val="263147"/>
                </a:solidFill>
                <a:effectLst/>
                <a:uLnTx/>
                <a:uFillTx/>
                <a:latin typeface="Arial"/>
              </a:rPr>
              <a:t>clearing</a:t>
            </a:r>
          </a:p>
        </p:txBody>
      </p:sp>
      <p:sp>
        <p:nvSpPr>
          <p:cNvPr id="14" name="TextBox 10"/>
          <p:cNvSpPr txBox="1">
            <a:spLocks noChangeArrowheads="1"/>
          </p:cNvSpPr>
          <p:nvPr/>
        </p:nvSpPr>
        <p:spPr bwMode="auto">
          <a:xfrm>
            <a:off x="7730350" y="3516312"/>
            <a:ext cx="1824490" cy="307975"/>
          </a:xfrm>
          <a:prstGeom prst="rect">
            <a:avLst/>
          </a:prstGeom>
          <a:noFill/>
          <a:ln w="9525">
            <a:noFill/>
            <a:miter lim="800000"/>
            <a:headEnd/>
            <a:tailEnd/>
          </a:ln>
        </p:spPr>
        <p:txBody>
          <a:bodyPr wrap="square">
            <a:spAutoFit/>
          </a:bodyPr>
          <a:lstStyle/>
          <a:p>
            <a:r>
              <a:rPr lang="en-US" sz="1400" i="1">
                <a:solidFill>
                  <a:srgbClr val="263147"/>
                </a:solidFill>
                <a:latin typeface="Arial"/>
              </a:rPr>
              <a:t>Assuming no tax</a:t>
            </a:r>
            <a:endParaRPr lang="en-US" i="1">
              <a:solidFill>
                <a:srgbClr val="263147"/>
              </a:solidFill>
              <a:latin typeface="Arial"/>
            </a:endParaRPr>
          </a:p>
        </p:txBody>
      </p:sp>
      <p:pic>
        <p:nvPicPr>
          <p:cNvPr id="15" name="Picture 5"/>
          <p:cNvPicPr>
            <a:picLocks noChangeAspect="1" noChangeArrowheads="1"/>
          </p:cNvPicPr>
          <p:nvPr/>
        </p:nvPicPr>
        <p:blipFill>
          <a:blip r:embed="rId4" cstate="print"/>
          <a:srcRect/>
          <a:stretch>
            <a:fillRect/>
          </a:stretch>
        </p:blipFill>
        <p:spPr bwMode="auto">
          <a:xfrm>
            <a:off x="533400" y="2525712"/>
            <a:ext cx="6452932" cy="1781175"/>
          </a:xfrm>
          <a:prstGeom prst="rect">
            <a:avLst/>
          </a:prstGeom>
          <a:noFill/>
          <a:ln w="9525">
            <a:noFill/>
            <a:miter lim="800000"/>
            <a:headEnd/>
            <a:tailEnd/>
          </a:ln>
        </p:spPr>
      </p:pic>
      <p:sp>
        <p:nvSpPr>
          <p:cNvPr id="16" name="TextBox 15"/>
          <p:cNvSpPr txBox="1"/>
          <p:nvPr/>
        </p:nvSpPr>
        <p:spPr>
          <a:xfrm>
            <a:off x="7730349" y="3897312"/>
            <a:ext cx="3318651" cy="307777"/>
          </a:xfrm>
          <a:prstGeom prst="rect">
            <a:avLst/>
          </a:prstGeom>
          <a:solidFill>
            <a:srgbClr val="B7BE16">
              <a:lumMod val="20000"/>
              <a:lumOff val="80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263147"/>
                </a:solidFill>
                <a:effectLst/>
                <a:uLnTx/>
                <a:uFillTx/>
                <a:latin typeface="Arial"/>
              </a:rPr>
              <a:t>Invoice posted with document type </a:t>
            </a:r>
            <a:r>
              <a:rPr kumimoji="0" lang="en-US" sz="1400" b="1" i="0" u="none" strike="noStrike" kern="0" cap="none" spc="0" normalizeH="0" baseline="0" noProof="0">
                <a:ln>
                  <a:noFill/>
                </a:ln>
                <a:solidFill>
                  <a:srgbClr val="263147"/>
                </a:solidFill>
                <a:effectLst/>
                <a:uLnTx/>
                <a:uFillTx/>
                <a:latin typeface="Arial"/>
              </a:rPr>
              <a:t>KR</a:t>
            </a:r>
          </a:p>
        </p:txBody>
      </p:sp>
      <p:grpSp>
        <p:nvGrpSpPr>
          <p:cNvPr id="17" name="Group 9"/>
          <p:cNvGrpSpPr>
            <a:grpSpLocks noChangeAspect="1"/>
          </p:cNvGrpSpPr>
          <p:nvPr/>
        </p:nvGrpSpPr>
        <p:grpSpPr>
          <a:xfrm>
            <a:off x="228600" y="5638800"/>
            <a:ext cx="556571" cy="519533"/>
            <a:chOff x="-2063751" y="3944938"/>
            <a:chExt cx="882651" cy="823913"/>
          </a:xfrm>
        </p:grpSpPr>
        <p:sp>
          <p:nvSpPr>
            <p:cNvPr id="18" name="Freeform 5"/>
            <p:cNvSpPr>
              <a:spLocks/>
            </p:cNvSpPr>
            <p:nvPr/>
          </p:nvSpPr>
          <p:spPr bwMode="auto">
            <a:xfrm>
              <a:off x="-2063751" y="3944938"/>
              <a:ext cx="882651" cy="823913"/>
            </a:xfrm>
            <a:custGeom>
              <a:avLst/>
              <a:gdLst>
                <a:gd name="T0" fmla="*/ 33 w 232"/>
                <a:gd name="T1" fmla="*/ 170 h 217"/>
                <a:gd name="T2" fmla="*/ 56 w 232"/>
                <a:gd name="T3" fmla="*/ 32 h 217"/>
                <a:gd name="T4" fmla="*/ 199 w 232"/>
                <a:gd name="T5" fmla="*/ 52 h 217"/>
                <a:gd name="T6" fmla="*/ 173 w 232"/>
                <a:gd name="T7" fmla="*/ 184 h 217"/>
                <a:gd name="T8" fmla="*/ 33 w 232"/>
                <a:gd name="T9" fmla="*/ 170 h 217"/>
              </a:gdLst>
              <a:ahLst/>
              <a:cxnLst>
                <a:cxn ang="0">
                  <a:pos x="T0" y="T1"/>
                </a:cxn>
                <a:cxn ang="0">
                  <a:pos x="T2" y="T3"/>
                </a:cxn>
                <a:cxn ang="0">
                  <a:pos x="T4" y="T5"/>
                </a:cxn>
                <a:cxn ang="0">
                  <a:pos x="T6" y="T7"/>
                </a:cxn>
                <a:cxn ang="0">
                  <a:pos x="T8" y="T9"/>
                </a:cxn>
              </a:cxnLst>
              <a:rect l="0" t="0" r="r" b="b"/>
              <a:pathLst>
                <a:path w="232" h="217">
                  <a:moveTo>
                    <a:pt x="33" y="170"/>
                  </a:moveTo>
                  <a:cubicBezTo>
                    <a:pt x="0" y="126"/>
                    <a:pt x="10" y="65"/>
                    <a:pt x="56" y="32"/>
                  </a:cubicBezTo>
                  <a:cubicBezTo>
                    <a:pt x="101" y="0"/>
                    <a:pt x="165" y="9"/>
                    <a:pt x="199" y="52"/>
                  </a:cubicBezTo>
                  <a:cubicBezTo>
                    <a:pt x="232" y="96"/>
                    <a:pt x="218" y="152"/>
                    <a:pt x="173" y="184"/>
                  </a:cubicBezTo>
                  <a:cubicBezTo>
                    <a:pt x="127" y="217"/>
                    <a:pt x="67" y="213"/>
                    <a:pt x="33" y="170"/>
                  </a:cubicBezTo>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6"/>
            <p:cNvSpPr>
              <a:spLocks/>
            </p:cNvSpPr>
            <p:nvPr/>
          </p:nvSpPr>
          <p:spPr bwMode="auto">
            <a:xfrm>
              <a:off x="-1627188" y="4141788"/>
              <a:ext cx="7938" cy="79375"/>
            </a:xfrm>
            <a:custGeom>
              <a:avLst/>
              <a:gdLst>
                <a:gd name="T0" fmla="*/ 1 w 2"/>
                <a:gd name="T1" fmla="*/ 21 h 21"/>
                <a:gd name="T2" fmla="*/ 0 w 2"/>
                <a:gd name="T3" fmla="*/ 20 h 21"/>
                <a:gd name="T4" fmla="*/ 0 w 2"/>
                <a:gd name="T5" fmla="*/ 1 h 21"/>
                <a:gd name="T6" fmla="*/ 1 w 2"/>
                <a:gd name="T7" fmla="*/ 0 h 21"/>
                <a:gd name="T8" fmla="*/ 2 w 2"/>
                <a:gd name="T9" fmla="*/ 1 h 21"/>
                <a:gd name="T10" fmla="*/ 2 w 2"/>
                <a:gd name="T11" fmla="*/ 20 h 21"/>
                <a:gd name="T12" fmla="*/ 1 w 2"/>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2" h="21">
                  <a:moveTo>
                    <a:pt x="1" y="21"/>
                  </a:moveTo>
                  <a:cubicBezTo>
                    <a:pt x="0" y="21"/>
                    <a:pt x="0" y="21"/>
                    <a:pt x="0" y="20"/>
                  </a:cubicBezTo>
                  <a:cubicBezTo>
                    <a:pt x="0" y="1"/>
                    <a:pt x="0" y="1"/>
                    <a:pt x="0" y="1"/>
                  </a:cubicBezTo>
                  <a:cubicBezTo>
                    <a:pt x="0" y="1"/>
                    <a:pt x="0" y="0"/>
                    <a:pt x="1" y="0"/>
                  </a:cubicBezTo>
                  <a:cubicBezTo>
                    <a:pt x="2" y="0"/>
                    <a:pt x="2" y="1"/>
                    <a:pt x="2" y="1"/>
                  </a:cubicBezTo>
                  <a:cubicBezTo>
                    <a:pt x="2" y="20"/>
                    <a:pt x="2" y="20"/>
                    <a:pt x="2" y="20"/>
                  </a:cubicBezTo>
                  <a:cubicBezTo>
                    <a:pt x="2" y="21"/>
                    <a:pt x="2" y="21"/>
                    <a:pt x="1" y="2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7"/>
            <p:cNvSpPr>
              <a:spLocks/>
            </p:cNvSpPr>
            <p:nvPr/>
          </p:nvSpPr>
          <p:spPr bwMode="auto">
            <a:xfrm>
              <a:off x="-1809750" y="4240213"/>
              <a:ext cx="76200" cy="46038"/>
            </a:xfrm>
            <a:custGeom>
              <a:avLst/>
              <a:gdLst>
                <a:gd name="T0" fmla="*/ 18 w 20"/>
                <a:gd name="T1" fmla="*/ 12 h 12"/>
                <a:gd name="T2" fmla="*/ 17 w 20"/>
                <a:gd name="T3" fmla="*/ 12 h 12"/>
                <a:gd name="T4" fmla="*/ 1 w 20"/>
                <a:gd name="T5" fmla="*/ 3 h 12"/>
                <a:gd name="T6" fmla="*/ 1 w 20"/>
                <a:gd name="T7" fmla="*/ 1 h 12"/>
                <a:gd name="T8" fmla="*/ 3 w 20"/>
                <a:gd name="T9" fmla="*/ 1 h 12"/>
                <a:gd name="T10" fmla="*/ 19 w 20"/>
                <a:gd name="T11" fmla="*/ 10 h 12"/>
                <a:gd name="T12" fmla="*/ 19 w 20"/>
                <a:gd name="T13" fmla="*/ 12 h 12"/>
                <a:gd name="T14" fmla="*/ 18 w 20"/>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2">
                  <a:moveTo>
                    <a:pt x="18" y="12"/>
                  </a:moveTo>
                  <a:cubicBezTo>
                    <a:pt x="18" y="12"/>
                    <a:pt x="18" y="12"/>
                    <a:pt x="17" y="12"/>
                  </a:cubicBezTo>
                  <a:cubicBezTo>
                    <a:pt x="1" y="3"/>
                    <a:pt x="1" y="3"/>
                    <a:pt x="1" y="3"/>
                  </a:cubicBezTo>
                  <a:cubicBezTo>
                    <a:pt x="1" y="2"/>
                    <a:pt x="0" y="2"/>
                    <a:pt x="1" y="1"/>
                  </a:cubicBezTo>
                  <a:cubicBezTo>
                    <a:pt x="1" y="0"/>
                    <a:pt x="2" y="0"/>
                    <a:pt x="3" y="1"/>
                  </a:cubicBezTo>
                  <a:cubicBezTo>
                    <a:pt x="19" y="10"/>
                    <a:pt x="19" y="10"/>
                    <a:pt x="19" y="10"/>
                  </a:cubicBezTo>
                  <a:cubicBezTo>
                    <a:pt x="19" y="10"/>
                    <a:pt x="20" y="11"/>
                    <a:pt x="19" y="12"/>
                  </a:cubicBezTo>
                  <a:cubicBezTo>
                    <a:pt x="19" y="12"/>
                    <a:pt x="19" y="12"/>
                    <a:pt x="18" y="1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8"/>
            <p:cNvSpPr>
              <a:spLocks/>
            </p:cNvSpPr>
            <p:nvPr/>
          </p:nvSpPr>
          <p:spPr bwMode="auto">
            <a:xfrm>
              <a:off x="-1809750" y="4411663"/>
              <a:ext cx="73025" cy="46038"/>
            </a:xfrm>
            <a:custGeom>
              <a:avLst/>
              <a:gdLst>
                <a:gd name="T0" fmla="*/ 1 w 19"/>
                <a:gd name="T1" fmla="*/ 12 h 12"/>
                <a:gd name="T2" fmla="*/ 0 w 19"/>
                <a:gd name="T3" fmla="*/ 11 h 12"/>
                <a:gd name="T4" fmla="*/ 0 w 19"/>
                <a:gd name="T5" fmla="*/ 9 h 12"/>
                <a:gd name="T6" fmla="*/ 17 w 19"/>
                <a:gd name="T7" fmla="*/ 0 h 12"/>
                <a:gd name="T8" fmla="*/ 18 w 19"/>
                <a:gd name="T9" fmla="*/ 1 h 12"/>
                <a:gd name="T10" fmla="*/ 18 w 19"/>
                <a:gd name="T11" fmla="*/ 2 h 12"/>
                <a:gd name="T12" fmla="*/ 2 w 19"/>
                <a:gd name="T13" fmla="*/ 12 h 12"/>
                <a:gd name="T14" fmla="*/ 1 w 19"/>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2">
                  <a:moveTo>
                    <a:pt x="1" y="12"/>
                  </a:moveTo>
                  <a:cubicBezTo>
                    <a:pt x="1" y="12"/>
                    <a:pt x="0" y="12"/>
                    <a:pt x="0" y="11"/>
                  </a:cubicBezTo>
                  <a:cubicBezTo>
                    <a:pt x="0" y="11"/>
                    <a:pt x="0" y="10"/>
                    <a:pt x="0" y="9"/>
                  </a:cubicBezTo>
                  <a:cubicBezTo>
                    <a:pt x="17" y="0"/>
                    <a:pt x="17" y="0"/>
                    <a:pt x="17" y="0"/>
                  </a:cubicBezTo>
                  <a:cubicBezTo>
                    <a:pt x="17" y="0"/>
                    <a:pt x="18" y="0"/>
                    <a:pt x="18" y="1"/>
                  </a:cubicBezTo>
                  <a:cubicBezTo>
                    <a:pt x="19" y="1"/>
                    <a:pt x="18" y="2"/>
                    <a:pt x="18" y="2"/>
                  </a:cubicBezTo>
                  <a:cubicBezTo>
                    <a:pt x="2" y="12"/>
                    <a:pt x="2" y="12"/>
                    <a:pt x="2" y="12"/>
                  </a:cubicBezTo>
                  <a:cubicBezTo>
                    <a:pt x="1" y="12"/>
                    <a:pt x="1" y="12"/>
                    <a:pt x="1" y="1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9"/>
            <p:cNvSpPr>
              <a:spLocks/>
            </p:cNvSpPr>
            <p:nvPr/>
          </p:nvSpPr>
          <p:spPr bwMode="auto">
            <a:xfrm>
              <a:off x="-1516063" y="4416425"/>
              <a:ext cx="71438" cy="44450"/>
            </a:xfrm>
            <a:custGeom>
              <a:avLst/>
              <a:gdLst>
                <a:gd name="T0" fmla="*/ 17 w 19"/>
                <a:gd name="T1" fmla="*/ 12 h 12"/>
                <a:gd name="T2" fmla="*/ 17 w 19"/>
                <a:gd name="T3" fmla="*/ 12 h 12"/>
                <a:gd name="T4" fmla="*/ 1 w 19"/>
                <a:gd name="T5" fmla="*/ 3 h 12"/>
                <a:gd name="T6" fmla="*/ 0 w 19"/>
                <a:gd name="T7" fmla="*/ 1 h 12"/>
                <a:gd name="T8" fmla="*/ 2 w 19"/>
                <a:gd name="T9" fmla="*/ 1 h 12"/>
                <a:gd name="T10" fmla="*/ 18 w 19"/>
                <a:gd name="T11" fmla="*/ 10 h 12"/>
                <a:gd name="T12" fmla="*/ 18 w 19"/>
                <a:gd name="T13" fmla="*/ 12 h 12"/>
                <a:gd name="T14" fmla="*/ 17 w 19"/>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2">
                  <a:moveTo>
                    <a:pt x="17" y="12"/>
                  </a:moveTo>
                  <a:cubicBezTo>
                    <a:pt x="17" y="12"/>
                    <a:pt x="17" y="12"/>
                    <a:pt x="17" y="12"/>
                  </a:cubicBezTo>
                  <a:cubicBezTo>
                    <a:pt x="1" y="3"/>
                    <a:pt x="1" y="3"/>
                    <a:pt x="1" y="3"/>
                  </a:cubicBezTo>
                  <a:cubicBezTo>
                    <a:pt x="0" y="2"/>
                    <a:pt x="0" y="2"/>
                    <a:pt x="0" y="1"/>
                  </a:cubicBezTo>
                  <a:cubicBezTo>
                    <a:pt x="0" y="0"/>
                    <a:pt x="1" y="0"/>
                    <a:pt x="2" y="1"/>
                  </a:cubicBezTo>
                  <a:cubicBezTo>
                    <a:pt x="18" y="10"/>
                    <a:pt x="18" y="10"/>
                    <a:pt x="18" y="10"/>
                  </a:cubicBezTo>
                  <a:cubicBezTo>
                    <a:pt x="19" y="10"/>
                    <a:pt x="19" y="11"/>
                    <a:pt x="18" y="12"/>
                  </a:cubicBezTo>
                  <a:cubicBezTo>
                    <a:pt x="18" y="12"/>
                    <a:pt x="18" y="12"/>
                    <a:pt x="17" y="1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0"/>
            <p:cNvSpPr>
              <a:spLocks/>
            </p:cNvSpPr>
            <p:nvPr/>
          </p:nvSpPr>
          <p:spPr bwMode="auto">
            <a:xfrm>
              <a:off x="-1512888" y="4248150"/>
              <a:ext cx="73025" cy="46038"/>
            </a:xfrm>
            <a:custGeom>
              <a:avLst/>
              <a:gdLst>
                <a:gd name="T0" fmla="*/ 1 w 19"/>
                <a:gd name="T1" fmla="*/ 12 h 12"/>
                <a:gd name="T2" fmla="*/ 0 w 19"/>
                <a:gd name="T3" fmla="*/ 11 h 12"/>
                <a:gd name="T4" fmla="*/ 0 w 19"/>
                <a:gd name="T5" fmla="*/ 9 h 12"/>
                <a:gd name="T6" fmla="*/ 17 w 19"/>
                <a:gd name="T7" fmla="*/ 0 h 12"/>
                <a:gd name="T8" fmla="*/ 18 w 19"/>
                <a:gd name="T9" fmla="*/ 1 h 12"/>
                <a:gd name="T10" fmla="*/ 18 w 19"/>
                <a:gd name="T11" fmla="*/ 2 h 12"/>
                <a:gd name="T12" fmla="*/ 2 w 19"/>
                <a:gd name="T13" fmla="*/ 12 h 12"/>
                <a:gd name="T14" fmla="*/ 1 w 19"/>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2">
                  <a:moveTo>
                    <a:pt x="1" y="12"/>
                  </a:moveTo>
                  <a:cubicBezTo>
                    <a:pt x="1" y="12"/>
                    <a:pt x="0" y="12"/>
                    <a:pt x="0" y="11"/>
                  </a:cubicBezTo>
                  <a:cubicBezTo>
                    <a:pt x="0" y="11"/>
                    <a:pt x="0" y="10"/>
                    <a:pt x="0" y="9"/>
                  </a:cubicBezTo>
                  <a:cubicBezTo>
                    <a:pt x="17" y="0"/>
                    <a:pt x="17" y="0"/>
                    <a:pt x="17" y="0"/>
                  </a:cubicBezTo>
                  <a:cubicBezTo>
                    <a:pt x="17" y="0"/>
                    <a:pt x="18" y="0"/>
                    <a:pt x="18" y="1"/>
                  </a:cubicBezTo>
                  <a:cubicBezTo>
                    <a:pt x="19" y="1"/>
                    <a:pt x="18" y="2"/>
                    <a:pt x="18" y="2"/>
                  </a:cubicBezTo>
                  <a:cubicBezTo>
                    <a:pt x="2" y="12"/>
                    <a:pt x="2" y="12"/>
                    <a:pt x="2" y="12"/>
                  </a:cubicBezTo>
                  <a:cubicBezTo>
                    <a:pt x="1" y="12"/>
                    <a:pt x="1" y="12"/>
                    <a:pt x="1" y="1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1"/>
            <p:cNvSpPr>
              <a:spLocks/>
            </p:cNvSpPr>
            <p:nvPr/>
          </p:nvSpPr>
          <p:spPr bwMode="auto">
            <a:xfrm>
              <a:off x="-1728788" y="4244975"/>
              <a:ext cx="212725" cy="261938"/>
            </a:xfrm>
            <a:custGeom>
              <a:avLst/>
              <a:gdLst>
                <a:gd name="T0" fmla="*/ 54 w 56"/>
                <a:gd name="T1" fmla="*/ 23 h 69"/>
                <a:gd name="T2" fmla="*/ 24 w 56"/>
                <a:gd name="T3" fmla="*/ 2 h 69"/>
                <a:gd name="T4" fmla="*/ 8 w 56"/>
                <a:gd name="T5" fmla="*/ 10 h 69"/>
                <a:gd name="T6" fmla="*/ 2 w 56"/>
                <a:gd name="T7" fmla="*/ 34 h 69"/>
                <a:gd name="T8" fmla="*/ 14 w 56"/>
                <a:gd name="T9" fmla="*/ 51 h 69"/>
                <a:gd name="T10" fmla="*/ 14 w 56"/>
                <a:gd name="T11" fmla="*/ 52 h 69"/>
                <a:gd name="T12" fmla="*/ 14 w 56"/>
                <a:gd name="T13" fmla="*/ 54 h 69"/>
                <a:gd name="T14" fmla="*/ 14 w 56"/>
                <a:gd name="T15" fmla="*/ 60 h 69"/>
                <a:gd name="T16" fmla="*/ 14 w 56"/>
                <a:gd name="T17" fmla="*/ 60 h 69"/>
                <a:gd name="T18" fmla="*/ 14 w 56"/>
                <a:gd name="T19" fmla="*/ 60 h 69"/>
                <a:gd name="T20" fmla="*/ 14 w 56"/>
                <a:gd name="T21" fmla="*/ 62 h 69"/>
                <a:gd name="T22" fmla="*/ 14 w 56"/>
                <a:gd name="T23" fmla="*/ 67 h 69"/>
                <a:gd name="T24" fmla="*/ 37 w 56"/>
                <a:gd name="T25" fmla="*/ 66 h 69"/>
                <a:gd name="T26" fmla="*/ 39 w 56"/>
                <a:gd name="T27" fmla="*/ 65 h 69"/>
                <a:gd name="T28" fmla="*/ 39 w 56"/>
                <a:gd name="T29" fmla="*/ 65 h 69"/>
                <a:gd name="T30" fmla="*/ 39 w 56"/>
                <a:gd name="T31" fmla="*/ 65 h 69"/>
                <a:gd name="T32" fmla="*/ 41 w 56"/>
                <a:gd name="T33" fmla="*/ 62 h 69"/>
                <a:gd name="T34" fmla="*/ 41 w 56"/>
                <a:gd name="T35" fmla="*/ 61 h 69"/>
                <a:gd name="T36" fmla="*/ 41 w 56"/>
                <a:gd name="T37" fmla="*/ 54 h 69"/>
                <a:gd name="T38" fmla="*/ 41 w 56"/>
                <a:gd name="T39" fmla="*/ 53 h 69"/>
                <a:gd name="T40" fmla="*/ 42 w 56"/>
                <a:gd name="T41" fmla="*/ 51 h 69"/>
                <a:gd name="T42" fmla="*/ 54 w 56"/>
                <a:gd name="T43" fmla="*/ 2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69">
                  <a:moveTo>
                    <a:pt x="54" y="23"/>
                  </a:moveTo>
                  <a:cubicBezTo>
                    <a:pt x="52" y="10"/>
                    <a:pt x="39" y="0"/>
                    <a:pt x="24" y="2"/>
                  </a:cubicBezTo>
                  <a:cubicBezTo>
                    <a:pt x="18" y="3"/>
                    <a:pt x="12" y="5"/>
                    <a:pt x="8" y="10"/>
                  </a:cubicBezTo>
                  <a:cubicBezTo>
                    <a:pt x="2" y="17"/>
                    <a:pt x="0" y="25"/>
                    <a:pt x="2" y="34"/>
                  </a:cubicBezTo>
                  <a:cubicBezTo>
                    <a:pt x="3" y="41"/>
                    <a:pt x="7" y="47"/>
                    <a:pt x="14" y="51"/>
                  </a:cubicBezTo>
                  <a:cubicBezTo>
                    <a:pt x="14" y="52"/>
                    <a:pt x="14" y="52"/>
                    <a:pt x="14" y="52"/>
                  </a:cubicBezTo>
                  <a:cubicBezTo>
                    <a:pt x="14" y="53"/>
                    <a:pt x="14" y="53"/>
                    <a:pt x="14" y="54"/>
                  </a:cubicBezTo>
                  <a:cubicBezTo>
                    <a:pt x="14" y="56"/>
                    <a:pt x="14" y="58"/>
                    <a:pt x="14" y="60"/>
                  </a:cubicBezTo>
                  <a:cubicBezTo>
                    <a:pt x="14" y="60"/>
                    <a:pt x="14" y="60"/>
                    <a:pt x="14" y="60"/>
                  </a:cubicBezTo>
                  <a:cubicBezTo>
                    <a:pt x="14" y="60"/>
                    <a:pt x="14" y="60"/>
                    <a:pt x="14" y="60"/>
                  </a:cubicBezTo>
                  <a:cubicBezTo>
                    <a:pt x="14" y="62"/>
                    <a:pt x="14" y="62"/>
                    <a:pt x="14" y="62"/>
                  </a:cubicBezTo>
                  <a:cubicBezTo>
                    <a:pt x="14" y="67"/>
                    <a:pt x="14" y="67"/>
                    <a:pt x="14" y="67"/>
                  </a:cubicBezTo>
                  <a:cubicBezTo>
                    <a:pt x="21" y="66"/>
                    <a:pt x="27" y="69"/>
                    <a:pt x="37" y="66"/>
                  </a:cubicBezTo>
                  <a:cubicBezTo>
                    <a:pt x="38" y="66"/>
                    <a:pt x="38" y="66"/>
                    <a:pt x="39" y="65"/>
                  </a:cubicBezTo>
                  <a:cubicBezTo>
                    <a:pt x="39" y="65"/>
                    <a:pt x="39" y="65"/>
                    <a:pt x="39" y="65"/>
                  </a:cubicBezTo>
                  <a:cubicBezTo>
                    <a:pt x="39" y="65"/>
                    <a:pt x="39" y="65"/>
                    <a:pt x="39" y="65"/>
                  </a:cubicBezTo>
                  <a:cubicBezTo>
                    <a:pt x="40" y="64"/>
                    <a:pt x="41" y="63"/>
                    <a:pt x="41" y="62"/>
                  </a:cubicBezTo>
                  <a:cubicBezTo>
                    <a:pt x="41" y="61"/>
                    <a:pt x="41" y="61"/>
                    <a:pt x="41" y="61"/>
                  </a:cubicBezTo>
                  <a:cubicBezTo>
                    <a:pt x="41" y="59"/>
                    <a:pt x="41" y="56"/>
                    <a:pt x="41" y="54"/>
                  </a:cubicBezTo>
                  <a:cubicBezTo>
                    <a:pt x="41" y="53"/>
                    <a:pt x="41" y="53"/>
                    <a:pt x="41" y="53"/>
                  </a:cubicBezTo>
                  <a:cubicBezTo>
                    <a:pt x="41" y="52"/>
                    <a:pt x="41" y="52"/>
                    <a:pt x="42" y="51"/>
                  </a:cubicBezTo>
                  <a:cubicBezTo>
                    <a:pt x="52" y="45"/>
                    <a:pt x="56" y="34"/>
                    <a:pt x="54" y="23"/>
                  </a:cubicBezTo>
                  <a:close/>
                </a:path>
              </a:pathLst>
            </a:custGeom>
            <a:solidFill>
              <a:srgbClr val="8608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2"/>
            <p:cNvSpPr>
              <a:spLocks/>
            </p:cNvSpPr>
            <p:nvPr/>
          </p:nvSpPr>
          <p:spPr bwMode="auto">
            <a:xfrm>
              <a:off x="-1673225" y="4503738"/>
              <a:ext cx="95250" cy="19050"/>
            </a:xfrm>
            <a:custGeom>
              <a:avLst/>
              <a:gdLst>
                <a:gd name="T0" fmla="*/ 25 w 25"/>
                <a:gd name="T1" fmla="*/ 4 h 5"/>
                <a:gd name="T2" fmla="*/ 25 w 25"/>
                <a:gd name="T3" fmla="*/ 2 h 5"/>
                <a:gd name="T4" fmla="*/ 24 w 25"/>
                <a:gd name="T5" fmla="*/ 1 h 5"/>
                <a:gd name="T6" fmla="*/ 24 w 25"/>
                <a:gd name="T7" fmla="*/ 0 h 5"/>
                <a:gd name="T8" fmla="*/ 24 w 25"/>
                <a:gd name="T9" fmla="*/ 0 h 5"/>
                <a:gd name="T10" fmla="*/ 24 w 25"/>
                <a:gd name="T11" fmla="*/ 0 h 5"/>
                <a:gd name="T12" fmla="*/ 23 w 25"/>
                <a:gd name="T13" fmla="*/ 0 h 5"/>
                <a:gd name="T14" fmla="*/ 23 w 25"/>
                <a:gd name="T15" fmla="*/ 0 h 5"/>
                <a:gd name="T16" fmla="*/ 22 w 25"/>
                <a:gd name="T17" fmla="*/ 0 h 5"/>
                <a:gd name="T18" fmla="*/ 1 w 25"/>
                <a:gd name="T19" fmla="*/ 1 h 5"/>
                <a:gd name="T20" fmla="*/ 1 w 25"/>
                <a:gd name="T21" fmla="*/ 1 h 5"/>
                <a:gd name="T22" fmla="*/ 1 w 25"/>
                <a:gd name="T23" fmla="*/ 2 h 5"/>
                <a:gd name="T24" fmla="*/ 2 w 25"/>
                <a:gd name="T25" fmla="*/ 5 h 5"/>
                <a:gd name="T26" fmla="*/ 3 w 25"/>
                <a:gd name="T27" fmla="*/ 5 h 5"/>
                <a:gd name="T28" fmla="*/ 22 w 25"/>
                <a:gd name="T29" fmla="*/ 5 h 5"/>
                <a:gd name="T30" fmla="*/ 25 w 25"/>
                <a:gd name="T31" fmla="*/ 4 h 5"/>
                <a:gd name="T32" fmla="*/ 25 w 25"/>
                <a:gd name="T33" fmla="*/ 4 h 5"/>
                <a:gd name="T34" fmla="*/ 25 w 25"/>
                <a:gd name="T3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5">
                  <a:moveTo>
                    <a:pt x="25" y="4"/>
                  </a:moveTo>
                  <a:cubicBezTo>
                    <a:pt x="25" y="3"/>
                    <a:pt x="25" y="3"/>
                    <a:pt x="25" y="2"/>
                  </a:cubicBezTo>
                  <a:cubicBezTo>
                    <a:pt x="25" y="2"/>
                    <a:pt x="25" y="1"/>
                    <a:pt x="24" y="1"/>
                  </a:cubicBezTo>
                  <a:cubicBezTo>
                    <a:pt x="24" y="1"/>
                    <a:pt x="24" y="0"/>
                    <a:pt x="24" y="0"/>
                  </a:cubicBezTo>
                  <a:cubicBezTo>
                    <a:pt x="24" y="0"/>
                    <a:pt x="24" y="0"/>
                    <a:pt x="24" y="0"/>
                  </a:cubicBezTo>
                  <a:cubicBezTo>
                    <a:pt x="24" y="0"/>
                    <a:pt x="24" y="0"/>
                    <a:pt x="24" y="0"/>
                  </a:cubicBezTo>
                  <a:cubicBezTo>
                    <a:pt x="23" y="0"/>
                    <a:pt x="23" y="0"/>
                    <a:pt x="23" y="0"/>
                  </a:cubicBezTo>
                  <a:cubicBezTo>
                    <a:pt x="23" y="0"/>
                    <a:pt x="23" y="0"/>
                    <a:pt x="23" y="0"/>
                  </a:cubicBezTo>
                  <a:cubicBezTo>
                    <a:pt x="22" y="0"/>
                    <a:pt x="22" y="0"/>
                    <a:pt x="22" y="0"/>
                  </a:cubicBezTo>
                  <a:cubicBezTo>
                    <a:pt x="12" y="3"/>
                    <a:pt x="7" y="0"/>
                    <a:pt x="1" y="1"/>
                  </a:cubicBezTo>
                  <a:cubicBezTo>
                    <a:pt x="1" y="1"/>
                    <a:pt x="1" y="1"/>
                    <a:pt x="1" y="1"/>
                  </a:cubicBezTo>
                  <a:cubicBezTo>
                    <a:pt x="1" y="1"/>
                    <a:pt x="1" y="2"/>
                    <a:pt x="1" y="2"/>
                  </a:cubicBezTo>
                  <a:cubicBezTo>
                    <a:pt x="0" y="4"/>
                    <a:pt x="1" y="5"/>
                    <a:pt x="2" y="5"/>
                  </a:cubicBezTo>
                  <a:cubicBezTo>
                    <a:pt x="2" y="5"/>
                    <a:pt x="3" y="5"/>
                    <a:pt x="3" y="5"/>
                  </a:cubicBezTo>
                  <a:cubicBezTo>
                    <a:pt x="22" y="5"/>
                    <a:pt x="22" y="5"/>
                    <a:pt x="22" y="5"/>
                  </a:cubicBezTo>
                  <a:cubicBezTo>
                    <a:pt x="23" y="5"/>
                    <a:pt x="24" y="5"/>
                    <a:pt x="25" y="4"/>
                  </a:cubicBezTo>
                  <a:cubicBezTo>
                    <a:pt x="25" y="4"/>
                    <a:pt x="25" y="4"/>
                    <a:pt x="25" y="4"/>
                  </a:cubicBezTo>
                  <a:cubicBezTo>
                    <a:pt x="25" y="4"/>
                    <a:pt x="25" y="4"/>
                    <a:pt x="25" y="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3"/>
            <p:cNvSpPr>
              <a:spLocks/>
            </p:cNvSpPr>
            <p:nvPr/>
          </p:nvSpPr>
          <p:spPr bwMode="auto">
            <a:xfrm>
              <a:off x="-1665288" y="4529138"/>
              <a:ext cx="80963" cy="38100"/>
            </a:xfrm>
            <a:custGeom>
              <a:avLst/>
              <a:gdLst>
                <a:gd name="T0" fmla="*/ 19 w 21"/>
                <a:gd name="T1" fmla="*/ 5 h 10"/>
                <a:gd name="T2" fmla="*/ 13 w 21"/>
                <a:gd name="T3" fmla="*/ 10 h 10"/>
                <a:gd name="T4" fmla="*/ 8 w 21"/>
                <a:gd name="T5" fmla="*/ 10 h 10"/>
                <a:gd name="T6" fmla="*/ 3 w 21"/>
                <a:gd name="T7" fmla="*/ 5 h 10"/>
                <a:gd name="T8" fmla="*/ 3 w 21"/>
                <a:gd name="T9" fmla="*/ 5 h 10"/>
                <a:gd name="T10" fmla="*/ 1 w 21"/>
                <a:gd name="T11" fmla="*/ 2 h 10"/>
                <a:gd name="T12" fmla="*/ 3 w 21"/>
                <a:gd name="T13" fmla="*/ 0 h 10"/>
                <a:gd name="T14" fmla="*/ 19 w 21"/>
                <a:gd name="T15" fmla="*/ 0 h 10"/>
                <a:gd name="T16" fmla="*/ 21 w 21"/>
                <a:gd name="T17" fmla="*/ 2 h 10"/>
                <a:gd name="T18" fmla="*/ 19 w 21"/>
                <a:gd name="T19" fmla="*/ 5 h 10"/>
                <a:gd name="T20" fmla="*/ 19 w 21"/>
                <a:gd name="T21"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0">
                  <a:moveTo>
                    <a:pt x="19" y="5"/>
                  </a:moveTo>
                  <a:cubicBezTo>
                    <a:pt x="19" y="8"/>
                    <a:pt x="16" y="10"/>
                    <a:pt x="13" y="10"/>
                  </a:cubicBezTo>
                  <a:cubicBezTo>
                    <a:pt x="12" y="10"/>
                    <a:pt x="10" y="10"/>
                    <a:pt x="8" y="10"/>
                  </a:cubicBezTo>
                  <a:cubicBezTo>
                    <a:pt x="6" y="10"/>
                    <a:pt x="3" y="8"/>
                    <a:pt x="3" y="5"/>
                  </a:cubicBezTo>
                  <a:cubicBezTo>
                    <a:pt x="3" y="5"/>
                    <a:pt x="3" y="5"/>
                    <a:pt x="3" y="5"/>
                  </a:cubicBezTo>
                  <a:cubicBezTo>
                    <a:pt x="1" y="5"/>
                    <a:pt x="0" y="3"/>
                    <a:pt x="1" y="2"/>
                  </a:cubicBezTo>
                  <a:cubicBezTo>
                    <a:pt x="1" y="1"/>
                    <a:pt x="2" y="0"/>
                    <a:pt x="3" y="0"/>
                  </a:cubicBezTo>
                  <a:cubicBezTo>
                    <a:pt x="8" y="0"/>
                    <a:pt x="13" y="0"/>
                    <a:pt x="19" y="0"/>
                  </a:cubicBezTo>
                  <a:cubicBezTo>
                    <a:pt x="20" y="0"/>
                    <a:pt x="21" y="1"/>
                    <a:pt x="21" y="2"/>
                  </a:cubicBezTo>
                  <a:cubicBezTo>
                    <a:pt x="21" y="4"/>
                    <a:pt x="20" y="5"/>
                    <a:pt x="19" y="5"/>
                  </a:cubicBezTo>
                  <a:cubicBezTo>
                    <a:pt x="19" y="5"/>
                    <a:pt x="19" y="5"/>
                    <a:pt x="19" y="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9213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Posting Cash Discount – Net Procedure</a:t>
            </a:r>
            <a:endParaRPr lang="en-GB"/>
          </a:p>
        </p:txBody>
      </p:sp>
      <p:sp>
        <p:nvSpPr>
          <p:cNvPr id="6" name="Text Placeholder 5"/>
          <p:cNvSpPr>
            <a:spLocks noGrp="1"/>
          </p:cNvSpPr>
          <p:nvPr>
            <p:ph type="body" sz="quarter" idx="11"/>
          </p:nvPr>
        </p:nvSpPr>
        <p:spPr/>
        <p:txBody>
          <a:bodyPr/>
          <a:lstStyle/>
          <a:p>
            <a:r>
              <a:rPr lang="en-US"/>
              <a:t>Payment Terms and Cash Discounts</a:t>
            </a:r>
          </a:p>
        </p:txBody>
      </p:sp>
      <p:sp>
        <p:nvSpPr>
          <p:cNvPr id="17" name="Content Placeholder 2"/>
          <p:cNvSpPr txBox="1">
            <a:spLocks/>
          </p:cNvSpPr>
          <p:nvPr/>
        </p:nvSpPr>
        <p:spPr bwMode="auto">
          <a:xfrm>
            <a:off x="551337" y="1717040"/>
            <a:ext cx="4948219" cy="3007360"/>
          </a:xfrm>
          <a:prstGeom prst="rect">
            <a:avLst/>
          </a:prstGeom>
          <a:noFill/>
          <a:ln w="9525">
            <a:noFill/>
            <a:miter lim="800000"/>
            <a:headEnd/>
            <a:tailEnd/>
          </a:ln>
        </p:spPr>
        <p:txBody>
          <a:bodyPr vert="horz" wrap="square" lIns="108000" tIns="72000" rIns="72000" bIns="72000" numCol="1" anchor="t" anchorCtr="0" compatLnSpc="1">
            <a:prstTxWarp prst="textNoShape">
              <a:avLst/>
            </a:prstTxWarp>
          </a:bodyPr>
          <a:lstStyle>
            <a:lvl1pPr marL="165100" indent="-165100" algn="l" defTabSz="912813" rtl="0" eaLnBrk="0" fontAlgn="base" hangingPunct="0">
              <a:lnSpc>
                <a:spcPct val="90000"/>
              </a:lnSpc>
              <a:spcBef>
                <a:spcPct val="0"/>
              </a:spcBef>
              <a:spcAft>
                <a:spcPts val="600"/>
              </a:spcAft>
              <a:buClr>
                <a:srgbClr val="0098C7"/>
              </a:buClr>
              <a:buFont typeface="Wingdings" pitchFamily="2" charset="2"/>
              <a:buChar char="§"/>
              <a:defRPr sz="1600" b="0" kern="1200">
                <a:solidFill>
                  <a:srgbClr val="4E4641"/>
                </a:solidFill>
                <a:latin typeface="+mn-lt"/>
                <a:ea typeface="+mn-ea"/>
                <a:cs typeface="+mn-cs"/>
              </a:defRPr>
            </a:lvl1pPr>
            <a:lvl2pPr marL="355600" indent="-180975" algn="l" defTabSz="912813" rtl="0" eaLnBrk="0" fontAlgn="base" hangingPunct="0">
              <a:lnSpc>
                <a:spcPct val="90000"/>
              </a:lnSpc>
              <a:spcBef>
                <a:spcPct val="0"/>
              </a:spcBef>
              <a:spcAft>
                <a:spcPts val="600"/>
              </a:spcAft>
              <a:buClr>
                <a:srgbClr val="AC2B37"/>
              </a:buClr>
              <a:buFont typeface="Wingdings" pitchFamily="2" charset="2"/>
              <a:buChar char="§"/>
              <a:defRPr sz="1400" kern="1200">
                <a:solidFill>
                  <a:srgbClr val="4E4641"/>
                </a:solidFill>
                <a:latin typeface="+mn-lt"/>
                <a:ea typeface="+mn-ea"/>
                <a:cs typeface="+mn-cs"/>
              </a:defRPr>
            </a:lvl2pPr>
            <a:lvl3pPr marL="536575" indent="-165100" algn="l" defTabSz="912813" rtl="0" eaLnBrk="0" fontAlgn="base" hangingPunct="0">
              <a:lnSpc>
                <a:spcPct val="90000"/>
              </a:lnSpc>
              <a:spcBef>
                <a:spcPct val="0"/>
              </a:spcBef>
              <a:spcAft>
                <a:spcPts val="600"/>
              </a:spcAft>
              <a:buClr>
                <a:schemeClr val="accent2"/>
              </a:buClr>
              <a:buFont typeface="Arial" pitchFamily="34" charset="0"/>
              <a:buChar char="•"/>
              <a:defRPr sz="1400" kern="1200">
                <a:solidFill>
                  <a:srgbClr val="4E4641"/>
                </a:solidFill>
                <a:latin typeface="+mn-lt"/>
                <a:ea typeface="+mn-ea"/>
                <a:cs typeface="+mn-cs"/>
              </a:defRPr>
            </a:lvl3pPr>
            <a:lvl4pPr marL="711200" indent="-165100" algn="l" defTabSz="912813" rtl="0" eaLnBrk="0" fontAlgn="base" hangingPunct="0">
              <a:lnSpc>
                <a:spcPct val="90000"/>
              </a:lnSpc>
              <a:spcBef>
                <a:spcPct val="0"/>
              </a:spcBef>
              <a:spcAft>
                <a:spcPts val="600"/>
              </a:spcAft>
              <a:buClr>
                <a:schemeClr val="bg2"/>
              </a:buClr>
              <a:buFont typeface="Arial" pitchFamily="34" charset="0"/>
              <a:buChar char="–"/>
              <a:defRPr sz="1400" kern="1200">
                <a:solidFill>
                  <a:srgbClr val="4E4641"/>
                </a:solidFill>
                <a:latin typeface="+mn-lt"/>
                <a:ea typeface="+mn-ea"/>
                <a:cs typeface="+mn-cs"/>
              </a:defRPr>
            </a:lvl4pPr>
            <a:lvl5pPr marL="1608138" indent="-192088" algn="l" defTabSz="912813" rtl="0" eaLnBrk="0" fontAlgn="base" hangingPunct="0">
              <a:spcBef>
                <a:spcPct val="0"/>
              </a:spcBef>
              <a:spcAft>
                <a:spcPct val="0"/>
              </a:spcAft>
              <a:buClr>
                <a:srgbClr val="B1B1B1"/>
              </a:buClr>
              <a:buFont typeface="Arial" pitchFamily="34" charset="0"/>
              <a:buNone/>
              <a:defRPr sz="1700" kern="1200">
                <a:solidFill>
                  <a:srgbClr val="494949"/>
                </a:solidFill>
                <a:latin typeface="+mn-lt"/>
                <a:ea typeface="+mn-ea"/>
                <a:cs typeface="+mn-cs"/>
              </a:defRPr>
            </a:lvl5pPr>
            <a:lvl6pPr marL="2514441"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12"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83"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54"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65100" marR="0" lvl="0" indent="-165100" algn="l" defTabSz="912813" rtl="0" eaLnBrk="0" fontAlgn="base" latinLnBrk="0" hangingPunct="0">
              <a:lnSpc>
                <a:spcPct val="90000"/>
              </a:lnSpc>
              <a:spcBef>
                <a:spcPct val="0"/>
              </a:spcBef>
              <a:spcAft>
                <a:spcPts val="600"/>
              </a:spcAft>
              <a:buClr>
                <a:srgbClr val="0098C7"/>
              </a:buClr>
              <a:buSzTx/>
              <a:buFont typeface="Webdings" pitchFamily="18" charset="2"/>
              <a:buNone/>
              <a:tabLst/>
              <a:defRPr/>
            </a:pPr>
            <a:r>
              <a:rPr kumimoji="0" lang="en-US" sz="2000" b="0" i="0" u="sng" strike="noStrike" kern="1200" cap="none" spc="0" normalizeH="0" baseline="0" noProof="0">
                <a:ln>
                  <a:noFill/>
                </a:ln>
                <a:solidFill>
                  <a:srgbClr val="4E4641"/>
                </a:solidFill>
                <a:effectLst/>
                <a:uLnTx/>
                <a:uFillTx/>
                <a:latin typeface="Arial"/>
                <a:ea typeface="+mn-ea"/>
                <a:cs typeface="+mn-cs"/>
              </a:rPr>
              <a:t>Paying within the cash discount period</a:t>
            </a:r>
          </a:p>
          <a:p>
            <a:pPr marL="165100" marR="0" lvl="0" indent="-165100" algn="l" defTabSz="912813" rtl="0" eaLnBrk="0" fontAlgn="base" latinLnBrk="0" hangingPunct="0">
              <a:lnSpc>
                <a:spcPct val="90000"/>
              </a:lnSpc>
              <a:spcBef>
                <a:spcPct val="0"/>
              </a:spcBef>
              <a:spcAft>
                <a:spcPts val="600"/>
              </a:spcAft>
              <a:buClr>
                <a:srgbClr val="0098C7"/>
              </a:buClr>
              <a:buSzTx/>
              <a:buFont typeface="Wingdings" pitchFamily="2" charset="2"/>
              <a:buChar char="§"/>
              <a:tabLst/>
              <a:defRPr/>
            </a:pPr>
            <a:endParaRPr kumimoji="0" lang="en-US" sz="2000" b="0" i="0" u="none" strike="noStrike" kern="1200" cap="none" spc="0" normalizeH="0" baseline="0" noProof="0">
              <a:ln>
                <a:noFill/>
              </a:ln>
              <a:solidFill>
                <a:srgbClr val="4E4641"/>
              </a:solidFill>
              <a:effectLst/>
              <a:uLnTx/>
              <a:uFillTx/>
              <a:latin typeface="Arial"/>
              <a:ea typeface="+mn-ea"/>
              <a:cs typeface="+mn-cs"/>
            </a:endParaRPr>
          </a:p>
          <a:p>
            <a:pPr marL="165100" marR="0" lvl="0" indent="-165100" algn="l" defTabSz="912813" rtl="0" eaLnBrk="0" fontAlgn="base" latinLnBrk="0" hangingPunct="0">
              <a:lnSpc>
                <a:spcPct val="90000"/>
              </a:lnSpc>
              <a:spcBef>
                <a:spcPct val="0"/>
              </a:spcBef>
              <a:spcAft>
                <a:spcPts val="600"/>
              </a:spcAft>
              <a:buClr>
                <a:srgbClr val="0098C7"/>
              </a:buClr>
              <a:buSzTx/>
              <a:buFont typeface="Wingdings" pitchFamily="2" charset="2"/>
              <a:buChar char="§"/>
              <a:tabLst/>
              <a:defRPr/>
            </a:pPr>
            <a:endParaRPr kumimoji="0" lang="en-US" sz="2000" b="0" i="0" u="none" strike="noStrike" kern="1200" cap="none" spc="0" normalizeH="0" baseline="0" noProof="0">
              <a:ln>
                <a:noFill/>
              </a:ln>
              <a:solidFill>
                <a:srgbClr val="4E4641"/>
              </a:solidFill>
              <a:effectLst/>
              <a:uLnTx/>
              <a:uFillTx/>
              <a:latin typeface="Arial"/>
              <a:ea typeface="+mn-ea"/>
              <a:cs typeface="+mn-cs"/>
            </a:endParaRPr>
          </a:p>
          <a:p>
            <a:pPr marL="165100" marR="0" lvl="0" indent="-165100" algn="l" defTabSz="912813" rtl="0" eaLnBrk="0" fontAlgn="base" latinLnBrk="0" hangingPunct="0">
              <a:lnSpc>
                <a:spcPct val="90000"/>
              </a:lnSpc>
              <a:spcBef>
                <a:spcPct val="0"/>
              </a:spcBef>
              <a:spcAft>
                <a:spcPts val="600"/>
              </a:spcAft>
              <a:buClr>
                <a:srgbClr val="0098C7"/>
              </a:buClr>
              <a:buSzTx/>
              <a:buFont typeface="Wingdings" pitchFamily="2" charset="2"/>
              <a:buChar char="§"/>
              <a:tabLst/>
              <a:defRPr/>
            </a:pPr>
            <a:endParaRPr kumimoji="0" lang="en-US" sz="2000" b="0" i="0" u="none" strike="noStrike" kern="1200" cap="none" spc="0" normalizeH="0" baseline="0" noProof="0">
              <a:ln>
                <a:noFill/>
              </a:ln>
              <a:solidFill>
                <a:srgbClr val="4E4641"/>
              </a:solidFill>
              <a:effectLst/>
              <a:uLnTx/>
              <a:uFillTx/>
              <a:latin typeface="Arial"/>
              <a:ea typeface="+mn-ea"/>
              <a:cs typeface="+mn-cs"/>
            </a:endParaRPr>
          </a:p>
          <a:p>
            <a:pPr marL="165100" marR="0" lvl="0" indent="-165100" algn="l" defTabSz="912813" rtl="0" eaLnBrk="0" fontAlgn="base" latinLnBrk="0" hangingPunct="0">
              <a:lnSpc>
                <a:spcPct val="90000"/>
              </a:lnSpc>
              <a:spcBef>
                <a:spcPct val="0"/>
              </a:spcBef>
              <a:spcAft>
                <a:spcPts val="600"/>
              </a:spcAft>
              <a:buClr>
                <a:srgbClr val="0098C7"/>
              </a:buClr>
              <a:buSzTx/>
              <a:buFont typeface="Wingdings" pitchFamily="2" charset="2"/>
              <a:buChar char="§"/>
              <a:tabLst/>
              <a:defRPr/>
            </a:pPr>
            <a:endParaRPr kumimoji="0" lang="en-US" sz="2000" b="0" i="0" u="none" strike="noStrike" kern="1200" cap="none" spc="0" normalizeH="0" baseline="0" noProof="0">
              <a:ln>
                <a:noFill/>
              </a:ln>
              <a:solidFill>
                <a:srgbClr val="4E4641"/>
              </a:solidFill>
              <a:effectLst/>
              <a:uLnTx/>
              <a:uFillTx/>
              <a:latin typeface="Arial"/>
              <a:ea typeface="+mn-ea"/>
              <a:cs typeface="+mn-cs"/>
            </a:endParaRPr>
          </a:p>
          <a:p>
            <a:pPr marL="165100" marR="0" lvl="0" indent="-165100" algn="l" defTabSz="912813" rtl="0" eaLnBrk="0" fontAlgn="base" latinLnBrk="0" hangingPunct="0">
              <a:lnSpc>
                <a:spcPct val="90000"/>
              </a:lnSpc>
              <a:spcBef>
                <a:spcPct val="0"/>
              </a:spcBef>
              <a:spcAft>
                <a:spcPts val="600"/>
              </a:spcAft>
              <a:buClr>
                <a:srgbClr val="0098C7"/>
              </a:buClr>
              <a:buSzTx/>
              <a:buFont typeface="Wingdings" pitchFamily="2" charset="2"/>
              <a:buChar char="§"/>
              <a:tabLst/>
              <a:defRPr/>
            </a:pPr>
            <a:endParaRPr kumimoji="0" lang="en-US" sz="2000" b="0" i="0" u="none" strike="noStrike" kern="1200" cap="none" spc="0" normalizeH="0" baseline="0" noProof="0">
              <a:ln>
                <a:noFill/>
              </a:ln>
              <a:solidFill>
                <a:srgbClr val="4E4641"/>
              </a:solidFill>
              <a:effectLst/>
              <a:uLnTx/>
              <a:uFillTx/>
              <a:latin typeface="Arial"/>
              <a:ea typeface="+mn-ea"/>
              <a:cs typeface="+mn-cs"/>
            </a:endParaRPr>
          </a:p>
          <a:p>
            <a:pPr marL="165100" marR="0" lvl="0" indent="-165100" algn="l" defTabSz="912813" rtl="0" eaLnBrk="0" fontAlgn="base" latinLnBrk="0" hangingPunct="0">
              <a:lnSpc>
                <a:spcPct val="90000"/>
              </a:lnSpc>
              <a:spcBef>
                <a:spcPct val="0"/>
              </a:spcBef>
              <a:spcAft>
                <a:spcPts val="600"/>
              </a:spcAft>
              <a:buClr>
                <a:srgbClr val="0098C7"/>
              </a:buClr>
              <a:buSzTx/>
              <a:buFont typeface="Webdings" pitchFamily="18" charset="2"/>
              <a:buNone/>
              <a:tabLst/>
              <a:defRPr/>
            </a:pPr>
            <a:r>
              <a:rPr kumimoji="0" lang="en-US" sz="2000" b="0" i="0" u="sng" strike="noStrike" kern="1200" cap="none" spc="0" normalizeH="0" baseline="0" noProof="0">
                <a:ln>
                  <a:noFill/>
                </a:ln>
                <a:solidFill>
                  <a:srgbClr val="4E4641"/>
                </a:solidFill>
                <a:effectLst/>
                <a:uLnTx/>
                <a:uFillTx/>
                <a:latin typeface="Arial"/>
                <a:ea typeface="+mn-ea"/>
                <a:cs typeface="+mn-cs"/>
              </a:rPr>
              <a:t>Paying after cash discount deadline</a:t>
            </a:r>
          </a:p>
        </p:txBody>
      </p:sp>
      <p:pic>
        <p:nvPicPr>
          <p:cNvPr id="18" name="Picture 2"/>
          <p:cNvPicPr>
            <a:picLocks noChangeAspect="1" noChangeArrowheads="1"/>
          </p:cNvPicPr>
          <p:nvPr/>
        </p:nvPicPr>
        <p:blipFill>
          <a:blip r:embed="rId2" cstate="print"/>
          <a:srcRect/>
          <a:stretch>
            <a:fillRect/>
          </a:stretch>
        </p:blipFill>
        <p:spPr bwMode="auto">
          <a:xfrm>
            <a:off x="313212" y="2204402"/>
            <a:ext cx="8308676" cy="1493838"/>
          </a:xfrm>
          <a:prstGeom prst="rect">
            <a:avLst/>
          </a:prstGeom>
          <a:noFill/>
          <a:ln w="9525">
            <a:noFill/>
            <a:miter lim="800000"/>
            <a:headEnd/>
            <a:tailEnd/>
          </a:ln>
        </p:spPr>
      </p:pic>
      <p:pic>
        <p:nvPicPr>
          <p:cNvPr id="20" name="Picture 3"/>
          <p:cNvPicPr>
            <a:picLocks noChangeAspect="1" noChangeArrowheads="1"/>
          </p:cNvPicPr>
          <p:nvPr/>
        </p:nvPicPr>
        <p:blipFill>
          <a:blip r:embed="rId3" cstate="print"/>
          <a:srcRect/>
          <a:stretch>
            <a:fillRect/>
          </a:stretch>
        </p:blipFill>
        <p:spPr bwMode="auto">
          <a:xfrm>
            <a:off x="9061109" y="2021840"/>
            <a:ext cx="415434" cy="381000"/>
          </a:xfrm>
          <a:prstGeom prst="rect">
            <a:avLst/>
          </a:prstGeom>
          <a:noFill/>
          <a:ln w="9525">
            <a:noFill/>
            <a:miter lim="800000"/>
            <a:headEnd/>
            <a:tailEnd/>
          </a:ln>
        </p:spPr>
      </p:pic>
      <p:pic>
        <p:nvPicPr>
          <p:cNvPr id="21" name="Picture 4"/>
          <p:cNvPicPr>
            <a:picLocks noChangeAspect="1" noChangeArrowheads="1"/>
          </p:cNvPicPr>
          <p:nvPr/>
        </p:nvPicPr>
        <p:blipFill>
          <a:blip r:embed="rId4" cstate="print"/>
          <a:srcRect/>
          <a:stretch>
            <a:fillRect/>
          </a:stretch>
        </p:blipFill>
        <p:spPr bwMode="auto">
          <a:xfrm>
            <a:off x="9061109" y="2479040"/>
            <a:ext cx="454381" cy="342900"/>
          </a:xfrm>
          <a:prstGeom prst="rect">
            <a:avLst/>
          </a:prstGeom>
          <a:noFill/>
          <a:ln w="9525">
            <a:noFill/>
            <a:miter lim="800000"/>
            <a:headEnd/>
            <a:tailEnd/>
          </a:ln>
        </p:spPr>
      </p:pic>
      <p:sp>
        <p:nvSpPr>
          <p:cNvPr id="22" name="TextBox 21"/>
          <p:cNvSpPr txBox="1">
            <a:spLocks noChangeArrowheads="1"/>
          </p:cNvSpPr>
          <p:nvPr/>
        </p:nvSpPr>
        <p:spPr bwMode="auto">
          <a:xfrm>
            <a:off x="9442109" y="2021840"/>
            <a:ext cx="1248464" cy="369888"/>
          </a:xfrm>
          <a:prstGeom prst="rect">
            <a:avLst/>
          </a:prstGeom>
          <a:noFill/>
          <a:ln w="9525">
            <a:noFill/>
            <a:miter lim="800000"/>
            <a:headEnd/>
            <a:tailEnd/>
          </a:ln>
        </p:spPr>
        <p:txBody>
          <a:bodyPr wrap="square">
            <a:spAutoFit/>
          </a:bodyPr>
          <a:lstStyle/>
          <a:p>
            <a:r>
              <a:rPr lang="en-US">
                <a:solidFill>
                  <a:srgbClr val="263147"/>
                </a:solidFill>
                <a:latin typeface="Arial"/>
              </a:rPr>
              <a:t>Invoice</a:t>
            </a:r>
          </a:p>
        </p:txBody>
      </p:sp>
      <p:sp>
        <p:nvSpPr>
          <p:cNvPr id="23" name="TextBox 22"/>
          <p:cNvSpPr txBox="1">
            <a:spLocks noChangeArrowheads="1"/>
          </p:cNvSpPr>
          <p:nvPr/>
        </p:nvSpPr>
        <p:spPr bwMode="auto">
          <a:xfrm>
            <a:off x="9442109" y="2402840"/>
            <a:ext cx="1352323" cy="369888"/>
          </a:xfrm>
          <a:prstGeom prst="rect">
            <a:avLst/>
          </a:prstGeom>
          <a:noFill/>
          <a:ln w="9525">
            <a:noFill/>
            <a:miter lim="800000"/>
            <a:headEnd/>
            <a:tailEnd/>
          </a:ln>
        </p:spPr>
        <p:txBody>
          <a:bodyPr wrap="square">
            <a:spAutoFit/>
          </a:bodyPr>
          <a:lstStyle/>
          <a:p>
            <a:r>
              <a:rPr lang="en-US">
                <a:solidFill>
                  <a:srgbClr val="263147"/>
                </a:solidFill>
                <a:latin typeface="Arial"/>
              </a:rPr>
              <a:t>clearing</a:t>
            </a:r>
          </a:p>
        </p:txBody>
      </p:sp>
      <p:sp>
        <p:nvSpPr>
          <p:cNvPr id="24" name="TextBox 23"/>
          <p:cNvSpPr txBox="1">
            <a:spLocks noChangeArrowheads="1"/>
          </p:cNvSpPr>
          <p:nvPr/>
        </p:nvSpPr>
        <p:spPr bwMode="auto">
          <a:xfrm>
            <a:off x="8986496" y="2936240"/>
            <a:ext cx="2055532" cy="307975"/>
          </a:xfrm>
          <a:prstGeom prst="rect">
            <a:avLst/>
          </a:prstGeom>
          <a:noFill/>
          <a:ln w="9525">
            <a:noFill/>
            <a:miter lim="800000"/>
            <a:headEnd/>
            <a:tailEnd/>
          </a:ln>
        </p:spPr>
        <p:txBody>
          <a:bodyPr wrap="square">
            <a:spAutoFit/>
          </a:bodyPr>
          <a:lstStyle/>
          <a:p>
            <a:r>
              <a:rPr lang="en-US" sz="1400" i="1">
                <a:solidFill>
                  <a:srgbClr val="263147"/>
                </a:solidFill>
                <a:latin typeface="Arial"/>
              </a:rPr>
              <a:t>Assuming no tax</a:t>
            </a:r>
            <a:endParaRPr lang="en-US" i="1">
              <a:solidFill>
                <a:srgbClr val="263147"/>
              </a:solidFill>
              <a:latin typeface="Arial"/>
            </a:endParaRPr>
          </a:p>
        </p:txBody>
      </p:sp>
      <p:sp>
        <p:nvSpPr>
          <p:cNvPr id="25" name="TextBox 24"/>
          <p:cNvSpPr txBox="1"/>
          <p:nvPr/>
        </p:nvSpPr>
        <p:spPr>
          <a:xfrm>
            <a:off x="8924980" y="3469838"/>
            <a:ext cx="1869452" cy="523220"/>
          </a:xfrm>
          <a:prstGeom prst="rect">
            <a:avLst/>
          </a:prstGeom>
          <a:solidFill>
            <a:srgbClr val="B7BE16">
              <a:lumMod val="20000"/>
              <a:lumOff val="80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263147"/>
                </a:solidFill>
                <a:effectLst/>
                <a:uLnTx/>
                <a:uFillTx/>
                <a:latin typeface="Arial"/>
              </a:rPr>
              <a:t>Invoice posted with document type </a:t>
            </a:r>
            <a:r>
              <a:rPr kumimoji="0" lang="en-US" sz="1400" b="1" i="0" u="none" strike="noStrike" kern="0" cap="none" spc="0" normalizeH="0" baseline="0" noProof="0">
                <a:ln>
                  <a:noFill/>
                </a:ln>
                <a:solidFill>
                  <a:srgbClr val="263147"/>
                </a:solidFill>
                <a:effectLst/>
                <a:uLnTx/>
                <a:uFillTx/>
                <a:latin typeface="Arial"/>
              </a:rPr>
              <a:t>KN</a:t>
            </a:r>
          </a:p>
        </p:txBody>
      </p:sp>
      <p:pic>
        <p:nvPicPr>
          <p:cNvPr id="26" name="Picture 5"/>
          <p:cNvPicPr>
            <a:picLocks noChangeAspect="1" noChangeArrowheads="1"/>
          </p:cNvPicPr>
          <p:nvPr/>
        </p:nvPicPr>
        <p:blipFill>
          <a:blip r:embed="rId5" cstate="print"/>
          <a:srcRect/>
          <a:stretch>
            <a:fillRect/>
          </a:stretch>
        </p:blipFill>
        <p:spPr bwMode="auto">
          <a:xfrm>
            <a:off x="313212" y="4267200"/>
            <a:ext cx="8373588" cy="1457325"/>
          </a:xfrm>
          <a:prstGeom prst="rect">
            <a:avLst/>
          </a:prstGeom>
          <a:noFill/>
          <a:ln w="9525">
            <a:noFill/>
            <a:miter lim="800000"/>
            <a:headEnd/>
            <a:tailEnd/>
          </a:ln>
        </p:spPr>
      </p:pic>
      <p:sp>
        <p:nvSpPr>
          <p:cNvPr id="19" name="TextBox 18"/>
          <p:cNvSpPr txBox="1"/>
          <p:nvPr/>
        </p:nvSpPr>
        <p:spPr>
          <a:xfrm>
            <a:off x="381000" y="6019800"/>
            <a:ext cx="11192987" cy="369332"/>
          </a:xfrm>
          <a:prstGeom prst="rect">
            <a:avLst/>
          </a:prstGeom>
          <a:solidFill>
            <a:srgbClr val="99FF99"/>
          </a:solidFill>
          <a:effectLst>
            <a:outerShdw blurRad="50800" dist="38100" dir="2700000" algn="tl" rotWithShape="0">
              <a:prstClr val="black">
                <a:alpha val="40000"/>
              </a:prstClr>
            </a:outerShdw>
          </a:effectLst>
        </p:spPr>
        <p:txBody>
          <a:bodyPr wrap="square">
            <a:spAutoFit/>
          </a:bodyPr>
          <a:lstStyle/>
          <a:p>
            <a:pPr lvl="0">
              <a:defRPr/>
            </a:pPr>
            <a:r>
              <a:rPr kumimoji="0" lang="en-US" sz="1800" b="1" i="0" u="none" strike="noStrike" kern="0" cap="none" spc="0" normalizeH="0" baseline="0" noProof="0">
                <a:ln>
                  <a:noFill/>
                </a:ln>
                <a:solidFill>
                  <a:srgbClr val="263147"/>
                </a:solidFill>
                <a:effectLst/>
                <a:uLnTx/>
                <a:uFillTx/>
                <a:latin typeface="Arial"/>
              </a:rPr>
              <a:t>In the Net Procedure</a:t>
            </a:r>
            <a:r>
              <a:rPr lang="en-US" b="1" kern="0">
                <a:solidFill>
                  <a:srgbClr val="263147"/>
                </a:solidFill>
                <a:latin typeface="Arial"/>
              </a:rPr>
              <a:t>, cash discounts post to the company’s books at the time of the original </a:t>
            </a:r>
            <a:r>
              <a:rPr kumimoji="0" lang="en-US" sz="1800" b="1" i="0" u="sng" strike="noStrike" kern="0" cap="none" spc="0" normalizeH="0" baseline="0" noProof="0">
                <a:ln>
                  <a:noFill/>
                </a:ln>
                <a:solidFill>
                  <a:srgbClr val="263147"/>
                </a:solidFill>
                <a:effectLst/>
                <a:uLnTx/>
                <a:uFillTx/>
                <a:latin typeface="Arial"/>
              </a:rPr>
              <a:t>Invoice</a:t>
            </a:r>
          </a:p>
        </p:txBody>
      </p:sp>
      <p:grpSp>
        <p:nvGrpSpPr>
          <p:cNvPr id="14" name="Group 9"/>
          <p:cNvGrpSpPr>
            <a:grpSpLocks noChangeAspect="1"/>
          </p:cNvGrpSpPr>
          <p:nvPr/>
        </p:nvGrpSpPr>
        <p:grpSpPr>
          <a:xfrm>
            <a:off x="102714" y="5684933"/>
            <a:ext cx="556571" cy="519533"/>
            <a:chOff x="-2063751" y="3944938"/>
            <a:chExt cx="882651" cy="823913"/>
          </a:xfrm>
        </p:grpSpPr>
        <p:sp>
          <p:nvSpPr>
            <p:cNvPr id="15" name="Freeform 5"/>
            <p:cNvSpPr>
              <a:spLocks/>
            </p:cNvSpPr>
            <p:nvPr/>
          </p:nvSpPr>
          <p:spPr bwMode="auto">
            <a:xfrm>
              <a:off x="-2063751" y="3944938"/>
              <a:ext cx="882651" cy="823913"/>
            </a:xfrm>
            <a:custGeom>
              <a:avLst/>
              <a:gdLst>
                <a:gd name="T0" fmla="*/ 33 w 232"/>
                <a:gd name="T1" fmla="*/ 170 h 217"/>
                <a:gd name="T2" fmla="*/ 56 w 232"/>
                <a:gd name="T3" fmla="*/ 32 h 217"/>
                <a:gd name="T4" fmla="*/ 199 w 232"/>
                <a:gd name="T5" fmla="*/ 52 h 217"/>
                <a:gd name="T6" fmla="*/ 173 w 232"/>
                <a:gd name="T7" fmla="*/ 184 h 217"/>
                <a:gd name="T8" fmla="*/ 33 w 232"/>
                <a:gd name="T9" fmla="*/ 170 h 217"/>
              </a:gdLst>
              <a:ahLst/>
              <a:cxnLst>
                <a:cxn ang="0">
                  <a:pos x="T0" y="T1"/>
                </a:cxn>
                <a:cxn ang="0">
                  <a:pos x="T2" y="T3"/>
                </a:cxn>
                <a:cxn ang="0">
                  <a:pos x="T4" y="T5"/>
                </a:cxn>
                <a:cxn ang="0">
                  <a:pos x="T6" y="T7"/>
                </a:cxn>
                <a:cxn ang="0">
                  <a:pos x="T8" y="T9"/>
                </a:cxn>
              </a:cxnLst>
              <a:rect l="0" t="0" r="r" b="b"/>
              <a:pathLst>
                <a:path w="232" h="217">
                  <a:moveTo>
                    <a:pt x="33" y="170"/>
                  </a:moveTo>
                  <a:cubicBezTo>
                    <a:pt x="0" y="126"/>
                    <a:pt x="10" y="65"/>
                    <a:pt x="56" y="32"/>
                  </a:cubicBezTo>
                  <a:cubicBezTo>
                    <a:pt x="101" y="0"/>
                    <a:pt x="165" y="9"/>
                    <a:pt x="199" y="52"/>
                  </a:cubicBezTo>
                  <a:cubicBezTo>
                    <a:pt x="232" y="96"/>
                    <a:pt x="218" y="152"/>
                    <a:pt x="173" y="184"/>
                  </a:cubicBezTo>
                  <a:cubicBezTo>
                    <a:pt x="127" y="217"/>
                    <a:pt x="67" y="213"/>
                    <a:pt x="33" y="170"/>
                  </a:cubicBezTo>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6"/>
            <p:cNvSpPr>
              <a:spLocks/>
            </p:cNvSpPr>
            <p:nvPr/>
          </p:nvSpPr>
          <p:spPr bwMode="auto">
            <a:xfrm>
              <a:off x="-1627188" y="4141788"/>
              <a:ext cx="7938" cy="79375"/>
            </a:xfrm>
            <a:custGeom>
              <a:avLst/>
              <a:gdLst>
                <a:gd name="T0" fmla="*/ 1 w 2"/>
                <a:gd name="T1" fmla="*/ 21 h 21"/>
                <a:gd name="T2" fmla="*/ 0 w 2"/>
                <a:gd name="T3" fmla="*/ 20 h 21"/>
                <a:gd name="T4" fmla="*/ 0 w 2"/>
                <a:gd name="T5" fmla="*/ 1 h 21"/>
                <a:gd name="T6" fmla="*/ 1 w 2"/>
                <a:gd name="T7" fmla="*/ 0 h 21"/>
                <a:gd name="T8" fmla="*/ 2 w 2"/>
                <a:gd name="T9" fmla="*/ 1 h 21"/>
                <a:gd name="T10" fmla="*/ 2 w 2"/>
                <a:gd name="T11" fmla="*/ 20 h 21"/>
                <a:gd name="T12" fmla="*/ 1 w 2"/>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2" h="21">
                  <a:moveTo>
                    <a:pt x="1" y="21"/>
                  </a:moveTo>
                  <a:cubicBezTo>
                    <a:pt x="0" y="21"/>
                    <a:pt x="0" y="21"/>
                    <a:pt x="0" y="20"/>
                  </a:cubicBezTo>
                  <a:cubicBezTo>
                    <a:pt x="0" y="1"/>
                    <a:pt x="0" y="1"/>
                    <a:pt x="0" y="1"/>
                  </a:cubicBezTo>
                  <a:cubicBezTo>
                    <a:pt x="0" y="1"/>
                    <a:pt x="0" y="0"/>
                    <a:pt x="1" y="0"/>
                  </a:cubicBezTo>
                  <a:cubicBezTo>
                    <a:pt x="2" y="0"/>
                    <a:pt x="2" y="1"/>
                    <a:pt x="2" y="1"/>
                  </a:cubicBezTo>
                  <a:cubicBezTo>
                    <a:pt x="2" y="20"/>
                    <a:pt x="2" y="20"/>
                    <a:pt x="2" y="20"/>
                  </a:cubicBezTo>
                  <a:cubicBezTo>
                    <a:pt x="2" y="21"/>
                    <a:pt x="2" y="21"/>
                    <a:pt x="1" y="2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
            <p:cNvSpPr>
              <a:spLocks/>
            </p:cNvSpPr>
            <p:nvPr/>
          </p:nvSpPr>
          <p:spPr bwMode="auto">
            <a:xfrm>
              <a:off x="-1809750" y="4240213"/>
              <a:ext cx="76200" cy="46038"/>
            </a:xfrm>
            <a:custGeom>
              <a:avLst/>
              <a:gdLst>
                <a:gd name="T0" fmla="*/ 18 w 20"/>
                <a:gd name="T1" fmla="*/ 12 h 12"/>
                <a:gd name="T2" fmla="*/ 17 w 20"/>
                <a:gd name="T3" fmla="*/ 12 h 12"/>
                <a:gd name="T4" fmla="*/ 1 w 20"/>
                <a:gd name="T5" fmla="*/ 3 h 12"/>
                <a:gd name="T6" fmla="*/ 1 w 20"/>
                <a:gd name="T7" fmla="*/ 1 h 12"/>
                <a:gd name="T8" fmla="*/ 3 w 20"/>
                <a:gd name="T9" fmla="*/ 1 h 12"/>
                <a:gd name="T10" fmla="*/ 19 w 20"/>
                <a:gd name="T11" fmla="*/ 10 h 12"/>
                <a:gd name="T12" fmla="*/ 19 w 20"/>
                <a:gd name="T13" fmla="*/ 12 h 12"/>
                <a:gd name="T14" fmla="*/ 18 w 20"/>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2">
                  <a:moveTo>
                    <a:pt x="18" y="12"/>
                  </a:moveTo>
                  <a:cubicBezTo>
                    <a:pt x="18" y="12"/>
                    <a:pt x="18" y="12"/>
                    <a:pt x="17" y="12"/>
                  </a:cubicBezTo>
                  <a:cubicBezTo>
                    <a:pt x="1" y="3"/>
                    <a:pt x="1" y="3"/>
                    <a:pt x="1" y="3"/>
                  </a:cubicBezTo>
                  <a:cubicBezTo>
                    <a:pt x="1" y="2"/>
                    <a:pt x="0" y="2"/>
                    <a:pt x="1" y="1"/>
                  </a:cubicBezTo>
                  <a:cubicBezTo>
                    <a:pt x="1" y="0"/>
                    <a:pt x="2" y="0"/>
                    <a:pt x="3" y="1"/>
                  </a:cubicBezTo>
                  <a:cubicBezTo>
                    <a:pt x="19" y="10"/>
                    <a:pt x="19" y="10"/>
                    <a:pt x="19" y="10"/>
                  </a:cubicBezTo>
                  <a:cubicBezTo>
                    <a:pt x="19" y="10"/>
                    <a:pt x="20" y="11"/>
                    <a:pt x="19" y="12"/>
                  </a:cubicBezTo>
                  <a:cubicBezTo>
                    <a:pt x="19" y="12"/>
                    <a:pt x="19" y="12"/>
                    <a:pt x="18" y="1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8"/>
            <p:cNvSpPr>
              <a:spLocks/>
            </p:cNvSpPr>
            <p:nvPr/>
          </p:nvSpPr>
          <p:spPr bwMode="auto">
            <a:xfrm>
              <a:off x="-1809750" y="4411663"/>
              <a:ext cx="73025" cy="46038"/>
            </a:xfrm>
            <a:custGeom>
              <a:avLst/>
              <a:gdLst>
                <a:gd name="T0" fmla="*/ 1 w 19"/>
                <a:gd name="T1" fmla="*/ 12 h 12"/>
                <a:gd name="T2" fmla="*/ 0 w 19"/>
                <a:gd name="T3" fmla="*/ 11 h 12"/>
                <a:gd name="T4" fmla="*/ 0 w 19"/>
                <a:gd name="T5" fmla="*/ 9 h 12"/>
                <a:gd name="T6" fmla="*/ 17 w 19"/>
                <a:gd name="T7" fmla="*/ 0 h 12"/>
                <a:gd name="T8" fmla="*/ 18 w 19"/>
                <a:gd name="T9" fmla="*/ 1 h 12"/>
                <a:gd name="T10" fmla="*/ 18 w 19"/>
                <a:gd name="T11" fmla="*/ 2 h 12"/>
                <a:gd name="T12" fmla="*/ 2 w 19"/>
                <a:gd name="T13" fmla="*/ 12 h 12"/>
                <a:gd name="T14" fmla="*/ 1 w 19"/>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2">
                  <a:moveTo>
                    <a:pt x="1" y="12"/>
                  </a:moveTo>
                  <a:cubicBezTo>
                    <a:pt x="1" y="12"/>
                    <a:pt x="0" y="12"/>
                    <a:pt x="0" y="11"/>
                  </a:cubicBezTo>
                  <a:cubicBezTo>
                    <a:pt x="0" y="11"/>
                    <a:pt x="0" y="10"/>
                    <a:pt x="0" y="9"/>
                  </a:cubicBezTo>
                  <a:cubicBezTo>
                    <a:pt x="17" y="0"/>
                    <a:pt x="17" y="0"/>
                    <a:pt x="17" y="0"/>
                  </a:cubicBezTo>
                  <a:cubicBezTo>
                    <a:pt x="17" y="0"/>
                    <a:pt x="18" y="0"/>
                    <a:pt x="18" y="1"/>
                  </a:cubicBezTo>
                  <a:cubicBezTo>
                    <a:pt x="19" y="1"/>
                    <a:pt x="18" y="2"/>
                    <a:pt x="18" y="2"/>
                  </a:cubicBezTo>
                  <a:cubicBezTo>
                    <a:pt x="2" y="12"/>
                    <a:pt x="2" y="12"/>
                    <a:pt x="2" y="12"/>
                  </a:cubicBezTo>
                  <a:cubicBezTo>
                    <a:pt x="1" y="12"/>
                    <a:pt x="1" y="12"/>
                    <a:pt x="1" y="1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9"/>
            <p:cNvSpPr>
              <a:spLocks/>
            </p:cNvSpPr>
            <p:nvPr/>
          </p:nvSpPr>
          <p:spPr bwMode="auto">
            <a:xfrm>
              <a:off x="-1516063" y="4416425"/>
              <a:ext cx="71438" cy="44450"/>
            </a:xfrm>
            <a:custGeom>
              <a:avLst/>
              <a:gdLst>
                <a:gd name="T0" fmla="*/ 17 w 19"/>
                <a:gd name="T1" fmla="*/ 12 h 12"/>
                <a:gd name="T2" fmla="*/ 17 w 19"/>
                <a:gd name="T3" fmla="*/ 12 h 12"/>
                <a:gd name="T4" fmla="*/ 1 w 19"/>
                <a:gd name="T5" fmla="*/ 3 h 12"/>
                <a:gd name="T6" fmla="*/ 0 w 19"/>
                <a:gd name="T7" fmla="*/ 1 h 12"/>
                <a:gd name="T8" fmla="*/ 2 w 19"/>
                <a:gd name="T9" fmla="*/ 1 h 12"/>
                <a:gd name="T10" fmla="*/ 18 w 19"/>
                <a:gd name="T11" fmla="*/ 10 h 12"/>
                <a:gd name="T12" fmla="*/ 18 w 19"/>
                <a:gd name="T13" fmla="*/ 12 h 12"/>
                <a:gd name="T14" fmla="*/ 17 w 19"/>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2">
                  <a:moveTo>
                    <a:pt x="17" y="12"/>
                  </a:moveTo>
                  <a:cubicBezTo>
                    <a:pt x="17" y="12"/>
                    <a:pt x="17" y="12"/>
                    <a:pt x="17" y="12"/>
                  </a:cubicBezTo>
                  <a:cubicBezTo>
                    <a:pt x="1" y="3"/>
                    <a:pt x="1" y="3"/>
                    <a:pt x="1" y="3"/>
                  </a:cubicBezTo>
                  <a:cubicBezTo>
                    <a:pt x="0" y="2"/>
                    <a:pt x="0" y="2"/>
                    <a:pt x="0" y="1"/>
                  </a:cubicBezTo>
                  <a:cubicBezTo>
                    <a:pt x="0" y="0"/>
                    <a:pt x="1" y="0"/>
                    <a:pt x="2" y="1"/>
                  </a:cubicBezTo>
                  <a:cubicBezTo>
                    <a:pt x="18" y="10"/>
                    <a:pt x="18" y="10"/>
                    <a:pt x="18" y="10"/>
                  </a:cubicBezTo>
                  <a:cubicBezTo>
                    <a:pt x="19" y="10"/>
                    <a:pt x="19" y="11"/>
                    <a:pt x="18" y="12"/>
                  </a:cubicBezTo>
                  <a:cubicBezTo>
                    <a:pt x="18" y="12"/>
                    <a:pt x="18" y="12"/>
                    <a:pt x="17" y="1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0"/>
            <p:cNvSpPr>
              <a:spLocks/>
            </p:cNvSpPr>
            <p:nvPr/>
          </p:nvSpPr>
          <p:spPr bwMode="auto">
            <a:xfrm>
              <a:off x="-1512888" y="4248150"/>
              <a:ext cx="73025" cy="46038"/>
            </a:xfrm>
            <a:custGeom>
              <a:avLst/>
              <a:gdLst>
                <a:gd name="T0" fmla="*/ 1 w 19"/>
                <a:gd name="T1" fmla="*/ 12 h 12"/>
                <a:gd name="T2" fmla="*/ 0 w 19"/>
                <a:gd name="T3" fmla="*/ 11 h 12"/>
                <a:gd name="T4" fmla="*/ 0 w 19"/>
                <a:gd name="T5" fmla="*/ 9 h 12"/>
                <a:gd name="T6" fmla="*/ 17 w 19"/>
                <a:gd name="T7" fmla="*/ 0 h 12"/>
                <a:gd name="T8" fmla="*/ 18 w 19"/>
                <a:gd name="T9" fmla="*/ 1 h 12"/>
                <a:gd name="T10" fmla="*/ 18 w 19"/>
                <a:gd name="T11" fmla="*/ 2 h 12"/>
                <a:gd name="T12" fmla="*/ 2 w 19"/>
                <a:gd name="T13" fmla="*/ 12 h 12"/>
                <a:gd name="T14" fmla="*/ 1 w 19"/>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2">
                  <a:moveTo>
                    <a:pt x="1" y="12"/>
                  </a:moveTo>
                  <a:cubicBezTo>
                    <a:pt x="1" y="12"/>
                    <a:pt x="0" y="12"/>
                    <a:pt x="0" y="11"/>
                  </a:cubicBezTo>
                  <a:cubicBezTo>
                    <a:pt x="0" y="11"/>
                    <a:pt x="0" y="10"/>
                    <a:pt x="0" y="9"/>
                  </a:cubicBezTo>
                  <a:cubicBezTo>
                    <a:pt x="17" y="0"/>
                    <a:pt x="17" y="0"/>
                    <a:pt x="17" y="0"/>
                  </a:cubicBezTo>
                  <a:cubicBezTo>
                    <a:pt x="17" y="0"/>
                    <a:pt x="18" y="0"/>
                    <a:pt x="18" y="1"/>
                  </a:cubicBezTo>
                  <a:cubicBezTo>
                    <a:pt x="19" y="1"/>
                    <a:pt x="18" y="2"/>
                    <a:pt x="18" y="2"/>
                  </a:cubicBezTo>
                  <a:cubicBezTo>
                    <a:pt x="2" y="12"/>
                    <a:pt x="2" y="12"/>
                    <a:pt x="2" y="12"/>
                  </a:cubicBezTo>
                  <a:cubicBezTo>
                    <a:pt x="1" y="12"/>
                    <a:pt x="1" y="12"/>
                    <a:pt x="1" y="1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1"/>
            <p:cNvSpPr>
              <a:spLocks/>
            </p:cNvSpPr>
            <p:nvPr/>
          </p:nvSpPr>
          <p:spPr bwMode="auto">
            <a:xfrm>
              <a:off x="-1728788" y="4244975"/>
              <a:ext cx="212725" cy="261938"/>
            </a:xfrm>
            <a:custGeom>
              <a:avLst/>
              <a:gdLst>
                <a:gd name="T0" fmla="*/ 54 w 56"/>
                <a:gd name="T1" fmla="*/ 23 h 69"/>
                <a:gd name="T2" fmla="*/ 24 w 56"/>
                <a:gd name="T3" fmla="*/ 2 h 69"/>
                <a:gd name="T4" fmla="*/ 8 w 56"/>
                <a:gd name="T5" fmla="*/ 10 h 69"/>
                <a:gd name="T6" fmla="*/ 2 w 56"/>
                <a:gd name="T7" fmla="*/ 34 h 69"/>
                <a:gd name="T8" fmla="*/ 14 w 56"/>
                <a:gd name="T9" fmla="*/ 51 h 69"/>
                <a:gd name="T10" fmla="*/ 14 w 56"/>
                <a:gd name="T11" fmla="*/ 52 h 69"/>
                <a:gd name="T12" fmla="*/ 14 w 56"/>
                <a:gd name="T13" fmla="*/ 54 h 69"/>
                <a:gd name="T14" fmla="*/ 14 w 56"/>
                <a:gd name="T15" fmla="*/ 60 h 69"/>
                <a:gd name="T16" fmla="*/ 14 w 56"/>
                <a:gd name="T17" fmla="*/ 60 h 69"/>
                <a:gd name="T18" fmla="*/ 14 w 56"/>
                <a:gd name="T19" fmla="*/ 60 h 69"/>
                <a:gd name="T20" fmla="*/ 14 w 56"/>
                <a:gd name="T21" fmla="*/ 62 h 69"/>
                <a:gd name="T22" fmla="*/ 14 w 56"/>
                <a:gd name="T23" fmla="*/ 67 h 69"/>
                <a:gd name="T24" fmla="*/ 37 w 56"/>
                <a:gd name="T25" fmla="*/ 66 h 69"/>
                <a:gd name="T26" fmla="*/ 39 w 56"/>
                <a:gd name="T27" fmla="*/ 65 h 69"/>
                <a:gd name="T28" fmla="*/ 39 w 56"/>
                <a:gd name="T29" fmla="*/ 65 h 69"/>
                <a:gd name="T30" fmla="*/ 39 w 56"/>
                <a:gd name="T31" fmla="*/ 65 h 69"/>
                <a:gd name="T32" fmla="*/ 41 w 56"/>
                <a:gd name="T33" fmla="*/ 62 h 69"/>
                <a:gd name="T34" fmla="*/ 41 w 56"/>
                <a:gd name="T35" fmla="*/ 61 h 69"/>
                <a:gd name="T36" fmla="*/ 41 w 56"/>
                <a:gd name="T37" fmla="*/ 54 h 69"/>
                <a:gd name="T38" fmla="*/ 41 w 56"/>
                <a:gd name="T39" fmla="*/ 53 h 69"/>
                <a:gd name="T40" fmla="*/ 42 w 56"/>
                <a:gd name="T41" fmla="*/ 51 h 69"/>
                <a:gd name="T42" fmla="*/ 54 w 56"/>
                <a:gd name="T43" fmla="*/ 2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69">
                  <a:moveTo>
                    <a:pt x="54" y="23"/>
                  </a:moveTo>
                  <a:cubicBezTo>
                    <a:pt x="52" y="10"/>
                    <a:pt x="39" y="0"/>
                    <a:pt x="24" y="2"/>
                  </a:cubicBezTo>
                  <a:cubicBezTo>
                    <a:pt x="18" y="3"/>
                    <a:pt x="12" y="5"/>
                    <a:pt x="8" y="10"/>
                  </a:cubicBezTo>
                  <a:cubicBezTo>
                    <a:pt x="2" y="17"/>
                    <a:pt x="0" y="25"/>
                    <a:pt x="2" y="34"/>
                  </a:cubicBezTo>
                  <a:cubicBezTo>
                    <a:pt x="3" y="41"/>
                    <a:pt x="7" y="47"/>
                    <a:pt x="14" y="51"/>
                  </a:cubicBezTo>
                  <a:cubicBezTo>
                    <a:pt x="14" y="52"/>
                    <a:pt x="14" y="52"/>
                    <a:pt x="14" y="52"/>
                  </a:cubicBezTo>
                  <a:cubicBezTo>
                    <a:pt x="14" y="53"/>
                    <a:pt x="14" y="53"/>
                    <a:pt x="14" y="54"/>
                  </a:cubicBezTo>
                  <a:cubicBezTo>
                    <a:pt x="14" y="56"/>
                    <a:pt x="14" y="58"/>
                    <a:pt x="14" y="60"/>
                  </a:cubicBezTo>
                  <a:cubicBezTo>
                    <a:pt x="14" y="60"/>
                    <a:pt x="14" y="60"/>
                    <a:pt x="14" y="60"/>
                  </a:cubicBezTo>
                  <a:cubicBezTo>
                    <a:pt x="14" y="60"/>
                    <a:pt x="14" y="60"/>
                    <a:pt x="14" y="60"/>
                  </a:cubicBezTo>
                  <a:cubicBezTo>
                    <a:pt x="14" y="62"/>
                    <a:pt x="14" y="62"/>
                    <a:pt x="14" y="62"/>
                  </a:cubicBezTo>
                  <a:cubicBezTo>
                    <a:pt x="14" y="67"/>
                    <a:pt x="14" y="67"/>
                    <a:pt x="14" y="67"/>
                  </a:cubicBezTo>
                  <a:cubicBezTo>
                    <a:pt x="21" y="66"/>
                    <a:pt x="27" y="69"/>
                    <a:pt x="37" y="66"/>
                  </a:cubicBezTo>
                  <a:cubicBezTo>
                    <a:pt x="38" y="66"/>
                    <a:pt x="38" y="66"/>
                    <a:pt x="39" y="65"/>
                  </a:cubicBezTo>
                  <a:cubicBezTo>
                    <a:pt x="39" y="65"/>
                    <a:pt x="39" y="65"/>
                    <a:pt x="39" y="65"/>
                  </a:cubicBezTo>
                  <a:cubicBezTo>
                    <a:pt x="39" y="65"/>
                    <a:pt x="39" y="65"/>
                    <a:pt x="39" y="65"/>
                  </a:cubicBezTo>
                  <a:cubicBezTo>
                    <a:pt x="40" y="64"/>
                    <a:pt x="41" y="63"/>
                    <a:pt x="41" y="62"/>
                  </a:cubicBezTo>
                  <a:cubicBezTo>
                    <a:pt x="41" y="61"/>
                    <a:pt x="41" y="61"/>
                    <a:pt x="41" y="61"/>
                  </a:cubicBezTo>
                  <a:cubicBezTo>
                    <a:pt x="41" y="59"/>
                    <a:pt x="41" y="56"/>
                    <a:pt x="41" y="54"/>
                  </a:cubicBezTo>
                  <a:cubicBezTo>
                    <a:pt x="41" y="53"/>
                    <a:pt x="41" y="53"/>
                    <a:pt x="41" y="53"/>
                  </a:cubicBezTo>
                  <a:cubicBezTo>
                    <a:pt x="41" y="52"/>
                    <a:pt x="41" y="52"/>
                    <a:pt x="42" y="51"/>
                  </a:cubicBezTo>
                  <a:cubicBezTo>
                    <a:pt x="52" y="45"/>
                    <a:pt x="56" y="34"/>
                    <a:pt x="54" y="23"/>
                  </a:cubicBezTo>
                  <a:close/>
                </a:path>
              </a:pathLst>
            </a:custGeom>
            <a:solidFill>
              <a:srgbClr val="8608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2"/>
            <p:cNvSpPr>
              <a:spLocks/>
            </p:cNvSpPr>
            <p:nvPr/>
          </p:nvSpPr>
          <p:spPr bwMode="auto">
            <a:xfrm>
              <a:off x="-1673225" y="4503738"/>
              <a:ext cx="95250" cy="19050"/>
            </a:xfrm>
            <a:custGeom>
              <a:avLst/>
              <a:gdLst>
                <a:gd name="T0" fmla="*/ 25 w 25"/>
                <a:gd name="T1" fmla="*/ 4 h 5"/>
                <a:gd name="T2" fmla="*/ 25 w 25"/>
                <a:gd name="T3" fmla="*/ 2 h 5"/>
                <a:gd name="T4" fmla="*/ 24 w 25"/>
                <a:gd name="T5" fmla="*/ 1 h 5"/>
                <a:gd name="T6" fmla="*/ 24 w 25"/>
                <a:gd name="T7" fmla="*/ 0 h 5"/>
                <a:gd name="T8" fmla="*/ 24 w 25"/>
                <a:gd name="T9" fmla="*/ 0 h 5"/>
                <a:gd name="T10" fmla="*/ 24 w 25"/>
                <a:gd name="T11" fmla="*/ 0 h 5"/>
                <a:gd name="T12" fmla="*/ 23 w 25"/>
                <a:gd name="T13" fmla="*/ 0 h 5"/>
                <a:gd name="T14" fmla="*/ 23 w 25"/>
                <a:gd name="T15" fmla="*/ 0 h 5"/>
                <a:gd name="T16" fmla="*/ 22 w 25"/>
                <a:gd name="T17" fmla="*/ 0 h 5"/>
                <a:gd name="T18" fmla="*/ 1 w 25"/>
                <a:gd name="T19" fmla="*/ 1 h 5"/>
                <a:gd name="T20" fmla="*/ 1 w 25"/>
                <a:gd name="T21" fmla="*/ 1 h 5"/>
                <a:gd name="T22" fmla="*/ 1 w 25"/>
                <a:gd name="T23" fmla="*/ 2 h 5"/>
                <a:gd name="T24" fmla="*/ 2 w 25"/>
                <a:gd name="T25" fmla="*/ 5 h 5"/>
                <a:gd name="T26" fmla="*/ 3 w 25"/>
                <a:gd name="T27" fmla="*/ 5 h 5"/>
                <a:gd name="T28" fmla="*/ 22 w 25"/>
                <a:gd name="T29" fmla="*/ 5 h 5"/>
                <a:gd name="T30" fmla="*/ 25 w 25"/>
                <a:gd name="T31" fmla="*/ 4 h 5"/>
                <a:gd name="T32" fmla="*/ 25 w 25"/>
                <a:gd name="T33" fmla="*/ 4 h 5"/>
                <a:gd name="T34" fmla="*/ 25 w 25"/>
                <a:gd name="T3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5">
                  <a:moveTo>
                    <a:pt x="25" y="4"/>
                  </a:moveTo>
                  <a:cubicBezTo>
                    <a:pt x="25" y="3"/>
                    <a:pt x="25" y="3"/>
                    <a:pt x="25" y="2"/>
                  </a:cubicBezTo>
                  <a:cubicBezTo>
                    <a:pt x="25" y="2"/>
                    <a:pt x="25" y="1"/>
                    <a:pt x="24" y="1"/>
                  </a:cubicBezTo>
                  <a:cubicBezTo>
                    <a:pt x="24" y="1"/>
                    <a:pt x="24" y="0"/>
                    <a:pt x="24" y="0"/>
                  </a:cubicBezTo>
                  <a:cubicBezTo>
                    <a:pt x="24" y="0"/>
                    <a:pt x="24" y="0"/>
                    <a:pt x="24" y="0"/>
                  </a:cubicBezTo>
                  <a:cubicBezTo>
                    <a:pt x="24" y="0"/>
                    <a:pt x="24" y="0"/>
                    <a:pt x="24" y="0"/>
                  </a:cubicBezTo>
                  <a:cubicBezTo>
                    <a:pt x="23" y="0"/>
                    <a:pt x="23" y="0"/>
                    <a:pt x="23" y="0"/>
                  </a:cubicBezTo>
                  <a:cubicBezTo>
                    <a:pt x="23" y="0"/>
                    <a:pt x="23" y="0"/>
                    <a:pt x="23" y="0"/>
                  </a:cubicBezTo>
                  <a:cubicBezTo>
                    <a:pt x="22" y="0"/>
                    <a:pt x="22" y="0"/>
                    <a:pt x="22" y="0"/>
                  </a:cubicBezTo>
                  <a:cubicBezTo>
                    <a:pt x="12" y="3"/>
                    <a:pt x="7" y="0"/>
                    <a:pt x="1" y="1"/>
                  </a:cubicBezTo>
                  <a:cubicBezTo>
                    <a:pt x="1" y="1"/>
                    <a:pt x="1" y="1"/>
                    <a:pt x="1" y="1"/>
                  </a:cubicBezTo>
                  <a:cubicBezTo>
                    <a:pt x="1" y="1"/>
                    <a:pt x="1" y="2"/>
                    <a:pt x="1" y="2"/>
                  </a:cubicBezTo>
                  <a:cubicBezTo>
                    <a:pt x="0" y="4"/>
                    <a:pt x="1" y="5"/>
                    <a:pt x="2" y="5"/>
                  </a:cubicBezTo>
                  <a:cubicBezTo>
                    <a:pt x="2" y="5"/>
                    <a:pt x="3" y="5"/>
                    <a:pt x="3" y="5"/>
                  </a:cubicBezTo>
                  <a:cubicBezTo>
                    <a:pt x="22" y="5"/>
                    <a:pt x="22" y="5"/>
                    <a:pt x="22" y="5"/>
                  </a:cubicBezTo>
                  <a:cubicBezTo>
                    <a:pt x="23" y="5"/>
                    <a:pt x="24" y="5"/>
                    <a:pt x="25" y="4"/>
                  </a:cubicBezTo>
                  <a:cubicBezTo>
                    <a:pt x="25" y="4"/>
                    <a:pt x="25" y="4"/>
                    <a:pt x="25" y="4"/>
                  </a:cubicBezTo>
                  <a:cubicBezTo>
                    <a:pt x="25" y="4"/>
                    <a:pt x="25" y="4"/>
                    <a:pt x="25" y="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3"/>
            <p:cNvSpPr>
              <a:spLocks/>
            </p:cNvSpPr>
            <p:nvPr/>
          </p:nvSpPr>
          <p:spPr bwMode="auto">
            <a:xfrm>
              <a:off x="-1665288" y="4529138"/>
              <a:ext cx="80963" cy="38100"/>
            </a:xfrm>
            <a:custGeom>
              <a:avLst/>
              <a:gdLst>
                <a:gd name="T0" fmla="*/ 19 w 21"/>
                <a:gd name="T1" fmla="*/ 5 h 10"/>
                <a:gd name="T2" fmla="*/ 13 w 21"/>
                <a:gd name="T3" fmla="*/ 10 h 10"/>
                <a:gd name="T4" fmla="*/ 8 w 21"/>
                <a:gd name="T5" fmla="*/ 10 h 10"/>
                <a:gd name="T6" fmla="*/ 3 w 21"/>
                <a:gd name="T7" fmla="*/ 5 h 10"/>
                <a:gd name="T8" fmla="*/ 3 w 21"/>
                <a:gd name="T9" fmla="*/ 5 h 10"/>
                <a:gd name="T10" fmla="*/ 1 w 21"/>
                <a:gd name="T11" fmla="*/ 2 h 10"/>
                <a:gd name="T12" fmla="*/ 3 w 21"/>
                <a:gd name="T13" fmla="*/ 0 h 10"/>
                <a:gd name="T14" fmla="*/ 19 w 21"/>
                <a:gd name="T15" fmla="*/ 0 h 10"/>
                <a:gd name="T16" fmla="*/ 21 w 21"/>
                <a:gd name="T17" fmla="*/ 2 h 10"/>
                <a:gd name="T18" fmla="*/ 19 w 21"/>
                <a:gd name="T19" fmla="*/ 5 h 10"/>
                <a:gd name="T20" fmla="*/ 19 w 21"/>
                <a:gd name="T21"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0">
                  <a:moveTo>
                    <a:pt x="19" y="5"/>
                  </a:moveTo>
                  <a:cubicBezTo>
                    <a:pt x="19" y="8"/>
                    <a:pt x="16" y="10"/>
                    <a:pt x="13" y="10"/>
                  </a:cubicBezTo>
                  <a:cubicBezTo>
                    <a:pt x="12" y="10"/>
                    <a:pt x="10" y="10"/>
                    <a:pt x="8" y="10"/>
                  </a:cubicBezTo>
                  <a:cubicBezTo>
                    <a:pt x="6" y="10"/>
                    <a:pt x="3" y="8"/>
                    <a:pt x="3" y="5"/>
                  </a:cubicBezTo>
                  <a:cubicBezTo>
                    <a:pt x="3" y="5"/>
                    <a:pt x="3" y="5"/>
                    <a:pt x="3" y="5"/>
                  </a:cubicBezTo>
                  <a:cubicBezTo>
                    <a:pt x="1" y="5"/>
                    <a:pt x="0" y="3"/>
                    <a:pt x="1" y="2"/>
                  </a:cubicBezTo>
                  <a:cubicBezTo>
                    <a:pt x="1" y="1"/>
                    <a:pt x="2" y="0"/>
                    <a:pt x="3" y="0"/>
                  </a:cubicBezTo>
                  <a:cubicBezTo>
                    <a:pt x="8" y="0"/>
                    <a:pt x="13" y="0"/>
                    <a:pt x="19" y="0"/>
                  </a:cubicBezTo>
                  <a:cubicBezTo>
                    <a:pt x="20" y="0"/>
                    <a:pt x="21" y="1"/>
                    <a:pt x="21" y="2"/>
                  </a:cubicBezTo>
                  <a:cubicBezTo>
                    <a:pt x="21" y="4"/>
                    <a:pt x="20" y="5"/>
                    <a:pt x="19" y="5"/>
                  </a:cubicBezTo>
                  <a:cubicBezTo>
                    <a:pt x="19" y="5"/>
                    <a:pt x="19" y="5"/>
                    <a:pt x="19" y="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31835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Automatic Posting of Cash Discount: Screen</a:t>
            </a:r>
            <a:endParaRPr lang="en-GB"/>
          </a:p>
        </p:txBody>
      </p:sp>
      <p:sp>
        <p:nvSpPr>
          <p:cNvPr id="5" name="Text Placeholder 4"/>
          <p:cNvSpPr>
            <a:spLocks noGrp="1"/>
          </p:cNvSpPr>
          <p:nvPr>
            <p:ph type="body" sz="quarter" idx="10"/>
          </p:nvPr>
        </p:nvSpPr>
        <p:spPr>
          <a:xfrm>
            <a:off x="227347" y="1696370"/>
            <a:ext cx="5563853" cy="4933030"/>
          </a:xfrm>
        </p:spPr>
        <p:txBody>
          <a:bodyPr>
            <a:normAutofit fontScale="92500" lnSpcReduction="10000"/>
          </a:bodyPr>
          <a:lstStyle/>
          <a:p>
            <a:pPr lvl="1"/>
            <a:r>
              <a:rPr lang="en-US"/>
              <a:t>The example on the right shows the Terms of Payment configuration screen in SAP. Note that the following values have been maintained</a:t>
            </a:r>
          </a:p>
          <a:p>
            <a:pPr lvl="2"/>
            <a:r>
              <a:rPr lang="en-US"/>
              <a:t>Any document with this payment term will receive a block key of ‘R’</a:t>
            </a:r>
          </a:p>
          <a:p>
            <a:pPr lvl="2"/>
            <a:r>
              <a:rPr lang="en-US"/>
              <a:t>These documents will default to the payment method of ‘C’</a:t>
            </a:r>
          </a:p>
          <a:p>
            <a:pPr lvl="2"/>
            <a:r>
              <a:rPr lang="en-US"/>
              <a:t>If paid in the first 14 days, a 2% discount will be applied</a:t>
            </a:r>
          </a:p>
          <a:p>
            <a:pPr lvl="2"/>
            <a:r>
              <a:rPr lang="en-US"/>
              <a:t>After 30 days, the invoice is considered ‘overdue’</a:t>
            </a:r>
          </a:p>
          <a:p>
            <a:pPr lvl="2"/>
            <a:r>
              <a:rPr lang="en-US"/>
              <a:t>It can be applied to customers or vendors</a:t>
            </a:r>
          </a:p>
          <a:p>
            <a:pPr lvl="2"/>
            <a:r>
              <a:rPr lang="en-US"/>
              <a:t>The baseline date can be changed manually but it will be defaulted to ‘Document Date’</a:t>
            </a:r>
          </a:p>
          <a:p>
            <a:pPr lvl="2"/>
            <a:r>
              <a:rPr lang="en-US"/>
              <a:t>To use this payment term, enter the code ‘0002’ on a vendor or customer invoice</a:t>
            </a:r>
          </a:p>
        </p:txBody>
      </p:sp>
      <p:sp>
        <p:nvSpPr>
          <p:cNvPr id="6" name="Text Placeholder 5"/>
          <p:cNvSpPr>
            <a:spLocks noGrp="1"/>
          </p:cNvSpPr>
          <p:nvPr>
            <p:ph type="body" sz="quarter" idx="11"/>
          </p:nvPr>
        </p:nvSpPr>
        <p:spPr/>
        <p:txBody>
          <a:bodyPr/>
          <a:lstStyle/>
          <a:p>
            <a:r>
              <a:rPr lang="en-US"/>
              <a:t>Payment Terms and Cash Discounts</a:t>
            </a:r>
          </a:p>
        </p:txBody>
      </p:sp>
      <p:pic>
        <p:nvPicPr>
          <p:cNvPr id="2" name="Picture 1"/>
          <p:cNvPicPr>
            <a:picLocks noChangeAspect="1"/>
          </p:cNvPicPr>
          <p:nvPr/>
        </p:nvPicPr>
        <p:blipFill>
          <a:blip r:embed="rId2"/>
          <a:stretch>
            <a:fillRect/>
          </a:stretch>
        </p:blipFill>
        <p:spPr>
          <a:xfrm>
            <a:off x="6045358" y="1148607"/>
            <a:ext cx="5881991" cy="5314950"/>
          </a:xfrm>
          <a:prstGeom prst="rect">
            <a:avLst/>
          </a:prstGeom>
        </p:spPr>
      </p:pic>
    </p:spTree>
    <p:extLst>
      <p:ext uri="{BB962C8B-B14F-4D97-AF65-F5344CB8AC3E}">
        <p14:creationId xmlns:p14="http://schemas.microsoft.com/office/powerpoint/2010/main" val="15430736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a:t>Automatic Payment Run</a:t>
            </a:r>
          </a:p>
        </p:txBody>
      </p:sp>
      <p:sp>
        <p:nvSpPr>
          <p:cNvPr id="4" name="Rectangle 3"/>
          <p:cNvSpPr/>
          <p:nvPr/>
        </p:nvSpPr>
        <p:spPr>
          <a:xfrm>
            <a:off x="0" y="4206631"/>
            <a:ext cx="4572000" cy="520374"/>
          </a:xfrm>
          <a:prstGeom prst="rect">
            <a:avLst/>
          </a:prstGeom>
          <a:gradFill flip="none" rotWithShape="1">
            <a:gsLst>
              <a:gs pos="0">
                <a:sysClr val="window" lastClr="FFFFFF"/>
              </a:gs>
              <a:gs pos="100000">
                <a:srgbClr val="7FCCE3">
                  <a:lumMod val="60000"/>
                  <a:lumOff val="40000"/>
                </a:srgbClr>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ea typeface="+mn-ea"/>
              <a:cs typeface="Arial" pitchFamily="34" charset="0"/>
            </a:endParaRPr>
          </a:p>
        </p:txBody>
      </p:sp>
      <p:sp>
        <p:nvSpPr>
          <p:cNvPr id="5" name="Rectangle 4"/>
          <p:cNvSpPr/>
          <p:nvPr/>
        </p:nvSpPr>
        <p:spPr>
          <a:xfrm rot="10800000">
            <a:off x="0" y="2932846"/>
            <a:ext cx="4572000" cy="76200"/>
          </a:xfrm>
          <a:prstGeom prst="rect">
            <a:avLst/>
          </a:prstGeom>
          <a:gradFill flip="none" rotWithShape="1">
            <a:gsLst>
              <a:gs pos="0">
                <a:schemeClr val="bg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cs typeface="Arial" pitchFamily="34" charset="0"/>
            </a:endParaRPr>
          </a:p>
        </p:txBody>
      </p:sp>
      <p:sp>
        <p:nvSpPr>
          <p:cNvPr id="6" name="Rectangle 5"/>
          <p:cNvSpPr/>
          <p:nvPr/>
        </p:nvSpPr>
        <p:spPr>
          <a:xfrm rot="10800000">
            <a:off x="0" y="2336270"/>
            <a:ext cx="4572000" cy="76200"/>
          </a:xfrm>
          <a:prstGeom prst="rect">
            <a:avLst/>
          </a:prstGeom>
          <a:gradFill flip="none" rotWithShape="1">
            <a:gsLst>
              <a:gs pos="0">
                <a:schemeClr val="bg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cs typeface="Arial" pitchFamily="34" charset="0"/>
            </a:endParaRPr>
          </a:p>
        </p:txBody>
      </p:sp>
      <p:sp>
        <p:nvSpPr>
          <p:cNvPr id="7" name="Rectangle 6"/>
          <p:cNvSpPr/>
          <p:nvPr/>
        </p:nvSpPr>
        <p:spPr>
          <a:xfrm rot="10800000">
            <a:off x="3" y="3530784"/>
            <a:ext cx="4572000" cy="76200"/>
          </a:xfrm>
          <a:prstGeom prst="rect">
            <a:avLst/>
          </a:prstGeom>
          <a:gradFill flip="none" rotWithShape="1">
            <a:gsLst>
              <a:gs pos="0">
                <a:schemeClr val="bg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cs typeface="Arial" pitchFamily="34" charset="0"/>
            </a:endParaRPr>
          </a:p>
        </p:txBody>
      </p:sp>
      <p:sp>
        <p:nvSpPr>
          <p:cNvPr id="8" name="Rectangle 7"/>
          <p:cNvSpPr/>
          <p:nvPr/>
        </p:nvSpPr>
        <p:spPr>
          <a:xfrm rot="10800000">
            <a:off x="3" y="4130431"/>
            <a:ext cx="4572000" cy="76200"/>
          </a:xfrm>
          <a:prstGeom prst="rect">
            <a:avLst/>
          </a:prstGeom>
          <a:gradFill flip="none" rotWithShape="1">
            <a:gsLst>
              <a:gs pos="0">
                <a:schemeClr val="bg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cs typeface="Arial" pitchFamily="34" charset="0"/>
            </a:endParaRPr>
          </a:p>
        </p:txBody>
      </p:sp>
      <p:sp>
        <p:nvSpPr>
          <p:cNvPr id="9" name="Rectangle 8"/>
          <p:cNvSpPr/>
          <p:nvPr/>
        </p:nvSpPr>
        <p:spPr>
          <a:xfrm rot="10800000">
            <a:off x="1" y="4724399"/>
            <a:ext cx="4572000" cy="76200"/>
          </a:xfrm>
          <a:prstGeom prst="rect">
            <a:avLst/>
          </a:prstGeom>
          <a:gradFill flip="none" rotWithShape="1">
            <a:gsLst>
              <a:gs pos="0">
                <a:schemeClr val="bg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cs typeface="Arial" pitchFamily="34" charset="0"/>
            </a:endParaRPr>
          </a:p>
        </p:txBody>
      </p:sp>
      <p:sp>
        <p:nvSpPr>
          <p:cNvPr id="11" name="Title 1"/>
          <p:cNvSpPr txBox="1">
            <a:spLocks/>
          </p:cNvSpPr>
          <p:nvPr/>
        </p:nvSpPr>
        <p:spPr>
          <a:xfrm>
            <a:off x="227349" y="0"/>
            <a:ext cx="9907251" cy="1104900"/>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kumimoji="0" lang="en-US" sz="3000" b="0" i="0" u="none" strike="noStrike" kern="1200" cap="none" spc="0" normalizeH="0" baseline="0" noProof="0" dirty="0">
                <a:ln>
                  <a:noFill/>
                </a:ln>
                <a:solidFill>
                  <a:schemeClr val="accent1"/>
                </a:solidFill>
                <a:effectLst/>
                <a:uLnTx/>
                <a:uFillTx/>
                <a:latin typeface="+mj-lt"/>
                <a:ea typeface="+mj-ea"/>
                <a:cs typeface="+mj-cs"/>
              </a:defRPr>
            </a:lvl1pPr>
          </a:lstStyle>
          <a:p>
            <a:endParaRPr lang="en-US" b="1" dirty="0">
              <a:latin typeface="Times New Roman" pitchFamily="18" charset="0"/>
              <a:cs typeface="Times New Roman" pitchFamily="18" charset="0"/>
            </a:endParaRPr>
          </a:p>
          <a:p>
            <a:r>
              <a:rPr lang="en-US" dirty="0"/>
              <a:t>Accounts Payable </a:t>
            </a:r>
          </a:p>
        </p:txBody>
      </p:sp>
      <p:graphicFrame>
        <p:nvGraphicFramePr>
          <p:cNvPr id="12" name="Group 57"/>
          <p:cNvGraphicFramePr>
            <a:graphicFrameLocks noGrp="1"/>
          </p:cNvGraphicFramePr>
          <p:nvPr/>
        </p:nvGraphicFramePr>
        <p:xfrm>
          <a:off x="299431" y="2386584"/>
          <a:ext cx="5034570" cy="3017520"/>
        </p:xfrm>
        <a:graphic>
          <a:graphicData uri="http://schemas.openxmlformats.org/drawingml/2006/table">
            <a:tbl>
              <a:tblPr/>
              <a:tblGrid>
                <a:gridCol w="5034570">
                  <a:extLst>
                    <a:ext uri="{9D8B030D-6E8A-4147-A177-3AD203B41FA5}">
                      <a16:colId xmlns:a16="http://schemas.microsoft.com/office/drawing/2014/main" val="20000"/>
                    </a:ext>
                  </a:extLst>
                </a:gridCol>
              </a:tblGrid>
              <a:tr h="603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1"/>
                          </a:solidFill>
                          <a:effectLst/>
                          <a:uLnTx/>
                          <a:uFillTx/>
                          <a:latin typeface="Arial" pitchFamily="34" charset="0"/>
                          <a:ea typeface="+mn-ea"/>
                          <a:cs typeface="Arial" pitchFamily="34" charset="0"/>
                        </a:rPr>
                        <a:t>SAP Purchasing Cycle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3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1"/>
                          </a:solidFill>
                          <a:effectLst/>
                          <a:uLnTx/>
                          <a:uFillTx/>
                          <a:latin typeface="Arial" pitchFamily="34" charset="0"/>
                          <a:ea typeface="+mn-ea"/>
                          <a:cs typeface="Arial" pitchFamily="34" charset="0"/>
                        </a:rPr>
                        <a:t>Creating Documents in Accounts Payable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3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1"/>
                          </a:solidFill>
                          <a:effectLst/>
                          <a:uLnTx/>
                          <a:uFillTx/>
                          <a:latin typeface="Arial" pitchFamily="34" charset="0"/>
                          <a:ea typeface="+mn-ea"/>
                          <a:cs typeface="Arial" pitchFamily="34" charset="0"/>
                        </a:rPr>
                        <a:t>Payment Terms and Cash Discounts</a:t>
                      </a:r>
                    </a:p>
                  </a:txBody>
                  <a:tcPr marT="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3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1"/>
                          </a:solidFill>
                          <a:effectLst/>
                          <a:uLnTx/>
                          <a:uFillTx/>
                          <a:latin typeface="Arial" pitchFamily="34" charset="0"/>
                          <a:ea typeface="+mn-ea"/>
                          <a:cs typeface="Arial" pitchFamily="34" charset="0"/>
                        </a:rPr>
                        <a:t>Automatic Payment Run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3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1"/>
                          </a:solidFill>
                          <a:effectLst/>
                          <a:uLnTx/>
                          <a:uFillTx/>
                          <a:latin typeface="Arial" pitchFamily="34" charset="0"/>
                          <a:ea typeface="+mn-ea"/>
                          <a:cs typeface="Arial" pitchFamily="34" charset="0"/>
                        </a:rPr>
                        <a:t>Post Payment Run Processes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3" name="Rectangle 12"/>
          <p:cNvSpPr/>
          <p:nvPr/>
        </p:nvSpPr>
        <p:spPr>
          <a:xfrm rot="10800000">
            <a:off x="0" y="5313829"/>
            <a:ext cx="4572000" cy="76200"/>
          </a:xfrm>
          <a:prstGeom prst="rect">
            <a:avLst/>
          </a:prstGeom>
          <a:gradFill flip="none" rotWithShape="1">
            <a:gsLst>
              <a:gs pos="0">
                <a:schemeClr val="bg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cs typeface="Arial" pitchFamily="34" charset="0"/>
            </a:endParaRPr>
          </a:p>
        </p:txBody>
      </p:sp>
    </p:spTree>
    <p:extLst>
      <p:ext uri="{BB962C8B-B14F-4D97-AF65-F5344CB8AC3E}">
        <p14:creationId xmlns:p14="http://schemas.microsoft.com/office/powerpoint/2010/main" val="26231254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Purpose of the Automatic Payment Process</a:t>
            </a:r>
            <a:endParaRPr lang="en-GB"/>
          </a:p>
        </p:txBody>
      </p:sp>
      <p:sp>
        <p:nvSpPr>
          <p:cNvPr id="5" name="Text Placeholder 4"/>
          <p:cNvSpPr>
            <a:spLocks noGrp="1"/>
          </p:cNvSpPr>
          <p:nvPr>
            <p:ph type="body" sz="quarter" idx="10"/>
          </p:nvPr>
        </p:nvSpPr>
        <p:spPr>
          <a:xfrm>
            <a:off x="227347" y="1815351"/>
            <a:ext cx="11507453" cy="4466201"/>
          </a:xfrm>
        </p:spPr>
        <p:txBody>
          <a:bodyPr>
            <a:normAutofit/>
          </a:bodyPr>
          <a:lstStyle/>
          <a:p>
            <a:pPr lvl="1"/>
            <a:r>
              <a:rPr lang="en-US"/>
              <a:t>In the normal course of business for a large global entity, thousands of vendor invoices might be created every day</a:t>
            </a:r>
          </a:p>
          <a:p>
            <a:pPr lvl="1"/>
            <a:endParaRPr lang="en-US"/>
          </a:p>
          <a:p>
            <a:pPr lvl="1"/>
            <a:r>
              <a:rPr lang="en-US"/>
              <a:t>It would be a huge and tedious manual effort for AP clerks to manually scan all open invoices to see what is due to be paid and manually pay each one individually</a:t>
            </a:r>
          </a:p>
          <a:p>
            <a:pPr lvl="1"/>
            <a:endParaRPr lang="en-US"/>
          </a:p>
          <a:p>
            <a:pPr lvl="1"/>
            <a:r>
              <a:rPr lang="en-US"/>
              <a:t>Once invoices are entered into the system with the correct payment terms, SAP can automatically pay it by using the </a:t>
            </a:r>
            <a:r>
              <a:rPr lang="en-US" b="1"/>
              <a:t>Automatic Payment Program (F110)</a:t>
            </a:r>
          </a:p>
          <a:p>
            <a:pPr lvl="1"/>
            <a:endParaRPr lang="en-US"/>
          </a:p>
          <a:p>
            <a:pPr lvl="1"/>
            <a:r>
              <a:rPr lang="en-US"/>
              <a:t>When running the payment program, a user will enter the parameters for the group of invoices that should be paid. The system will identify all invoices that satisfy these search criteria and pay them all immediately</a:t>
            </a:r>
          </a:p>
        </p:txBody>
      </p:sp>
      <p:sp>
        <p:nvSpPr>
          <p:cNvPr id="6" name="Text Placeholder 5"/>
          <p:cNvSpPr>
            <a:spLocks noGrp="1"/>
          </p:cNvSpPr>
          <p:nvPr>
            <p:ph type="body" sz="quarter" idx="11"/>
          </p:nvPr>
        </p:nvSpPr>
        <p:spPr/>
        <p:txBody>
          <a:bodyPr/>
          <a:lstStyle/>
          <a:p>
            <a:r>
              <a:rPr lang="en-US"/>
              <a:t>Automatic Payment Run</a:t>
            </a:r>
          </a:p>
        </p:txBody>
      </p:sp>
    </p:spTree>
    <p:extLst>
      <p:ext uri="{BB962C8B-B14F-4D97-AF65-F5344CB8AC3E}">
        <p14:creationId xmlns:p14="http://schemas.microsoft.com/office/powerpoint/2010/main" val="41360861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Automatic Payment Process</a:t>
            </a:r>
            <a:endParaRPr lang="en-GB"/>
          </a:p>
        </p:txBody>
      </p:sp>
      <p:sp>
        <p:nvSpPr>
          <p:cNvPr id="6" name="Text Placeholder 5"/>
          <p:cNvSpPr>
            <a:spLocks noGrp="1"/>
          </p:cNvSpPr>
          <p:nvPr>
            <p:ph type="body" sz="quarter" idx="11"/>
          </p:nvPr>
        </p:nvSpPr>
        <p:spPr/>
        <p:txBody>
          <a:bodyPr/>
          <a:lstStyle/>
          <a:p>
            <a:r>
              <a:rPr lang="en-US"/>
              <a:t>Automatic Payment Run</a:t>
            </a:r>
          </a:p>
        </p:txBody>
      </p:sp>
      <p:sp>
        <p:nvSpPr>
          <p:cNvPr id="7" name="Content Placeholder 2"/>
          <p:cNvSpPr txBox="1">
            <a:spLocks/>
          </p:cNvSpPr>
          <p:nvPr/>
        </p:nvSpPr>
        <p:spPr>
          <a:xfrm>
            <a:off x="606458" y="1676400"/>
            <a:ext cx="4233493" cy="5226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j-lt"/>
                <a:ea typeface="+mn-ea"/>
                <a:cs typeface="+mn-cs"/>
              </a:defRPr>
            </a:lvl1pPr>
            <a:lvl2pPr marL="266700" indent="-1778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1"/>
                </a:solidFill>
                <a:latin typeface="+mj-lt"/>
                <a:ea typeface="+mn-ea"/>
                <a:cs typeface="+mn-cs"/>
              </a:defRPr>
            </a:lvl2pPr>
            <a:lvl3pPr marL="444500" indent="-1778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j-lt"/>
                <a:ea typeface="+mn-ea"/>
                <a:cs typeface="+mn-cs"/>
              </a:defRPr>
            </a:lvl3pPr>
            <a:lvl4pPr marL="622300" indent="-177800" algn="l" defTabSz="914400" rtl="0" eaLnBrk="1" latinLnBrk="0" hangingPunct="1">
              <a:lnSpc>
                <a:spcPct val="90000"/>
              </a:lnSpc>
              <a:spcBef>
                <a:spcPts val="500"/>
              </a:spcBef>
              <a:buClr>
                <a:schemeClr val="accent3"/>
              </a:buClr>
              <a:buFont typeface="Verdana" panose="020B0604030504040204" pitchFamily="34" charset="0"/>
              <a:buChar char="‒"/>
              <a:defRPr sz="1400" kern="1200">
                <a:solidFill>
                  <a:schemeClr val="tx1"/>
                </a:solidFill>
                <a:latin typeface="+mj-lt"/>
                <a:ea typeface="+mn-ea"/>
                <a:cs typeface="+mn-cs"/>
              </a:defRPr>
            </a:lvl4pPr>
            <a:lvl5pPr marL="812800" indent="-1905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Steps in Payment process</a:t>
            </a:r>
          </a:p>
          <a:p>
            <a:endParaRPr lang="en-US" sz="1400"/>
          </a:p>
        </p:txBody>
      </p:sp>
      <p:graphicFrame>
        <p:nvGraphicFramePr>
          <p:cNvPr id="8" name="Diagram 7"/>
          <p:cNvGraphicFramePr/>
          <p:nvPr/>
        </p:nvGraphicFramePr>
        <p:xfrm>
          <a:off x="533400" y="2199001"/>
          <a:ext cx="5181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5715000" y="1757088"/>
            <a:ext cx="6059151" cy="3003899"/>
          </a:xfrm>
          <a:prstGeom prst="rect">
            <a:avLst/>
          </a:prstGeom>
          <a:solidFill>
            <a:schemeClr val="accent1">
              <a:lumMod val="20000"/>
              <a:lumOff val="80000"/>
            </a:schemeClr>
          </a:solidFill>
          <a:ln>
            <a:solidFill>
              <a:schemeClr val="tx1"/>
            </a:solidFill>
          </a:ln>
        </p:spPr>
        <p:txBody>
          <a:bodyPr wrap="square">
            <a:spAutoFit/>
          </a:bodyPr>
          <a:lstStyle/>
          <a:p>
            <a:pPr>
              <a:defRPr/>
            </a:pPr>
            <a:r>
              <a:rPr lang="en-US" b="1"/>
              <a:t>The SAP payment program lets you automatically</a:t>
            </a:r>
          </a:p>
          <a:p>
            <a:pPr>
              <a:defRPr/>
            </a:pPr>
            <a:endParaRPr lang="en-US" b="1"/>
          </a:p>
          <a:p>
            <a:pPr marL="171450" indent="-171450" eaLnBrk="0" hangingPunct="0">
              <a:lnSpc>
                <a:spcPct val="85000"/>
              </a:lnSpc>
              <a:spcBef>
                <a:spcPct val="50000"/>
              </a:spcBef>
              <a:buClr>
                <a:srgbClr val="07AFD7"/>
              </a:buClr>
              <a:buFont typeface="Webdings" pitchFamily="18" charset="2"/>
              <a:buChar char="4"/>
              <a:defRPr/>
            </a:pPr>
            <a:r>
              <a:rPr lang="en-US" sz="1600"/>
              <a:t>Select open invoices to be paid or collected</a:t>
            </a:r>
          </a:p>
          <a:p>
            <a:pPr marL="171450" indent="-171450" eaLnBrk="0" hangingPunct="0">
              <a:lnSpc>
                <a:spcPct val="85000"/>
              </a:lnSpc>
              <a:spcBef>
                <a:spcPct val="50000"/>
              </a:spcBef>
              <a:buClr>
                <a:srgbClr val="07AFD7"/>
              </a:buClr>
              <a:buFont typeface="Webdings" pitchFamily="18" charset="2"/>
              <a:buChar char="4"/>
              <a:defRPr/>
            </a:pPr>
            <a:r>
              <a:rPr lang="en-US" sz="1600"/>
              <a:t>Pay thousands of documents instantly</a:t>
            </a:r>
          </a:p>
          <a:p>
            <a:pPr marL="171450" indent="-171450" eaLnBrk="0" hangingPunct="0">
              <a:lnSpc>
                <a:spcPct val="85000"/>
              </a:lnSpc>
              <a:spcBef>
                <a:spcPct val="50000"/>
              </a:spcBef>
              <a:buClr>
                <a:srgbClr val="07AFD7"/>
              </a:buClr>
              <a:buFont typeface="Webdings" pitchFamily="18" charset="2"/>
              <a:buChar char="4"/>
              <a:defRPr/>
            </a:pPr>
            <a:r>
              <a:rPr lang="en-US" sz="1600"/>
              <a:t>Post payment documents in the system</a:t>
            </a:r>
          </a:p>
          <a:p>
            <a:pPr marL="171450" indent="-171450" eaLnBrk="0" hangingPunct="0">
              <a:lnSpc>
                <a:spcPct val="85000"/>
              </a:lnSpc>
              <a:spcBef>
                <a:spcPct val="50000"/>
              </a:spcBef>
              <a:buClr>
                <a:srgbClr val="07AFD7"/>
              </a:buClr>
              <a:buFont typeface="Webdings" pitchFamily="18" charset="2"/>
              <a:buChar char="4"/>
              <a:defRPr/>
            </a:pPr>
            <a:r>
              <a:rPr lang="en-US" sz="1600"/>
              <a:t>Send communication to vendors that payment has been initiated</a:t>
            </a:r>
          </a:p>
          <a:p>
            <a:pPr marL="171450" indent="-171450" eaLnBrk="0" hangingPunct="0">
              <a:lnSpc>
                <a:spcPct val="85000"/>
              </a:lnSpc>
              <a:spcBef>
                <a:spcPct val="50000"/>
              </a:spcBef>
              <a:buClr>
                <a:srgbClr val="07AFD7"/>
              </a:buClr>
              <a:buFont typeface="Webdings" pitchFamily="18" charset="2"/>
              <a:buChar char="4"/>
              <a:defRPr/>
            </a:pPr>
            <a:r>
              <a:rPr lang="en-US" sz="1600"/>
              <a:t>Send communication to banks to physically move money to the vendors’ bank accounts</a:t>
            </a:r>
          </a:p>
        </p:txBody>
      </p:sp>
    </p:spTree>
    <p:extLst>
      <p:ext uri="{BB962C8B-B14F-4D97-AF65-F5344CB8AC3E}">
        <p14:creationId xmlns:p14="http://schemas.microsoft.com/office/powerpoint/2010/main" val="7061591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Steps for Running the Payment Program</a:t>
            </a:r>
            <a:endParaRPr lang="en-GB"/>
          </a:p>
        </p:txBody>
      </p:sp>
      <p:sp>
        <p:nvSpPr>
          <p:cNvPr id="5" name="Text Placeholder 4"/>
          <p:cNvSpPr>
            <a:spLocks noGrp="1"/>
          </p:cNvSpPr>
          <p:nvPr>
            <p:ph type="body" sz="quarter" idx="10"/>
          </p:nvPr>
        </p:nvSpPr>
        <p:spPr>
          <a:xfrm>
            <a:off x="227347" y="1815351"/>
            <a:ext cx="6097253" cy="4466201"/>
          </a:xfrm>
        </p:spPr>
        <p:txBody>
          <a:bodyPr>
            <a:normAutofit/>
          </a:bodyPr>
          <a:lstStyle/>
          <a:p>
            <a:pPr marL="88900" lvl="1" indent="0">
              <a:buNone/>
            </a:pPr>
            <a:r>
              <a:rPr lang="en-US" b="1"/>
              <a:t>Step 1 – Identification</a:t>
            </a:r>
          </a:p>
          <a:p>
            <a:pPr lvl="1"/>
            <a:endParaRPr lang="en-US"/>
          </a:p>
          <a:p>
            <a:pPr lvl="1"/>
            <a:r>
              <a:rPr lang="en-US"/>
              <a:t>To begin the payment program, simply enter the date of payment and a 5 character ID code to identify the program run.</a:t>
            </a:r>
          </a:p>
          <a:p>
            <a:pPr lvl="2"/>
            <a:r>
              <a:rPr lang="en-US"/>
              <a:t>The Run ID can be any code to help you uniquely identify the run</a:t>
            </a:r>
          </a:p>
          <a:p>
            <a:pPr lvl="2"/>
            <a:r>
              <a:rPr lang="en-US"/>
              <a:t>A typical Run ID could be the user’s initials and the payment method used</a:t>
            </a:r>
          </a:p>
        </p:txBody>
      </p:sp>
      <p:sp>
        <p:nvSpPr>
          <p:cNvPr id="6" name="Text Placeholder 5"/>
          <p:cNvSpPr>
            <a:spLocks noGrp="1"/>
          </p:cNvSpPr>
          <p:nvPr>
            <p:ph type="body" sz="quarter" idx="11"/>
          </p:nvPr>
        </p:nvSpPr>
        <p:spPr/>
        <p:txBody>
          <a:bodyPr/>
          <a:lstStyle/>
          <a:p>
            <a:r>
              <a:rPr lang="en-US"/>
              <a:t>Automatic Payment Run</a:t>
            </a:r>
          </a:p>
        </p:txBody>
      </p:sp>
      <p:pic>
        <p:nvPicPr>
          <p:cNvPr id="7" name="Picture 6"/>
          <p:cNvPicPr>
            <a:picLocks noChangeAspect="1"/>
          </p:cNvPicPr>
          <p:nvPr/>
        </p:nvPicPr>
        <p:blipFill>
          <a:blip r:embed="rId2"/>
          <a:stretch>
            <a:fillRect/>
          </a:stretch>
        </p:blipFill>
        <p:spPr>
          <a:xfrm>
            <a:off x="6402842" y="1815351"/>
            <a:ext cx="5524508" cy="3898534"/>
          </a:xfrm>
          <a:prstGeom prst="rect">
            <a:avLst/>
          </a:prstGeom>
        </p:spPr>
      </p:pic>
    </p:spTree>
    <p:extLst>
      <p:ext uri="{BB962C8B-B14F-4D97-AF65-F5344CB8AC3E}">
        <p14:creationId xmlns:p14="http://schemas.microsoft.com/office/powerpoint/2010/main" val="14005472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Steps for Running the Payment Program</a:t>
            </a:r>
            <a:endParaRPr lang="en-GB"/>
          </a:p>
        </p:txBody>
      </p:sp>
      <p:sp>
        <p:nvSpPr>
          <p:cNvPr id="5" name="Text Placeholder 4"/>
          <p:cNvSpPr>
            <a:spLocks noGrp="1"/>
          </p:cNvSpPr>
          <p:nvPr>
            <p:ph type="body" sz="quarter" idx="10"/>
          </p:nvPr>
        </p:nvSpPr>
        <p:spPr>
          <a:xfrm>
            <a:off x="227347" y="1815351"/>
            <a:ext cx="6097253" cy="4737849"/>
          </a:xfrm>
        </p:spPr>
        <p:txBody>
          <a:bodyPr>
            <a:normAutofit fontScale="77500" lnSpcReduction="20000"/>
          </a:bodyPr>
          <a:lstStyle/>
          <a:p>
            <a:pPr marL="88900" lvl="1" indent="0">
              <a:buNone/>
            </a:pPr>
            <a:r>
              <a:rPr lang="en-US" sz="1900" b="1"/>
              <a:t>Step 2 – Parameters</a:t>
            </a:r>
          </a:p>
          <a:p>
            <a:pPr lvl="1"/>
            <a:endParaRPr lang="en-US"/>
          </a:p>
          <a:p>
            <a:pPr lvl="1"/>
            <a:r>
              <a:rPr lang="en-US"/>
              <a:t>The ‘Parameter’ tab is where a user specifies which invoices should be analyzed by the program. Below are some helpful fields for specifying the scope of a particular program run:</a:t>
            </a:r>
          </a:p>
          <a:p>
            <a:pPr lvl="2"/>
            <a:r>
              <a:rPr lang="en-US"/>
              <a:t>Company Code</a:t>
            </a:r>
          </a:p>
          <a:p>
            <a:pPr lvl="2"/>
            <a:r>
              <a:rPr lang="en-US"/>
              <a:t>Posting Date</a:t>
            </a:r>
          </a:p>
          <a:p>
            <a:pPr lvl="2"/>
            <a:r>
              <a:rPr lang="en-US"/>
              <a:t>Payment Method</a:t>
            </a:r>
          </a:p>
          <a:p>
            <a:pPr lvl="2"/>
            <a:r>
              <a:rPr lang="en-US"/>
              <a:t>Range of Vendor Accounts</a:t>
            </a:r>
          </a:p>
          <a:p>
            <a:pPr lvl="1"/>
            <a:endParaRPr lang="en-US"/>
          </a:p>
          <a:p>
            <a:pPr lvl="1"/>
            <a:r>
              <a:rPr lang="en-US"/>
              <a:t>Next Payment Date estimates the next time the program will be run. The system will only pay open items that are due between now and the next payment date</a:t>
            </a:r>
          </a:p>
          <a:p>
            <a:pPr lvl="1"/>
            <a:endParaRPr lang="en-US"/>
          </a:p>
          <a:p>
            <a:pPr lvl="1"/>
            <a:r>
              <a:rPr lang="en-US"/>
              <a:t>If multiple company codes are listed, they have to be separated by commas. If you want to specify a range of company codes, you have to enter the first and last company code in the range in parentheses.</a:t>
            </a:r>
          </a:p>
        </p:txBody>
      </p:sp>
      <p:sp>
        <p:nvSpPr>
          <p:cNvPr id="6" name="Text Placeholder 5"/>
          <p:cNvSpPr>
            <a:spLocks noGrp="1"/>
          </p:cNvSpPr>
          <p:nvPr>
            <p:ph type="body" sz="quarter" idx="11"/>
          </p:nvPr>
        </p:nvSpPr>
        <p:spPr/>
        <p:txBody>
          <a:bodyPr/>
          <a:lstStyle/>
          <a:p>
            <a:r>
              <a:rPr lang="en-US"/>
              <a:t>Automatic Payment Run</a:t>
            </a:r>
          </a:p>
        </p:txBody>
      </p:sp>
      <p:pic>
        <p:nvPicPr>
          <p:cNvPr id="8" name="Picture 7"/>
          <p:cNvPicPr>
            <a:picLocks noChangeAspect="1"/>
          </p:cNvPicPr>
          <p:nvPr/>
        </p:nvPicPr>
        <p:blipFill>
          <a:blip r:embed="rId2"/>
          <a:stretch>
            <a:fillRect/>
          </a:stretch>
        </p:blipFill>
        <p:spPr>
          <a:xfrm>
            <a:off x="6647773" y="1815351"/>
            <a:ext cx="5260526" cy="4466201"/>
          </a:xfrm>
          <a:prstGeom prst="rect">
            <a:avLst/>
          </a:prstGeom>
        </p:spPr>
      </p:pic>
    </p:spTree>
    <p:extLst>
      <p:ext uri="{BB962C8B-B14F-4D97-AF65-F5344CB8AC3E}">
        <p14:creationId xmlns:p14="http://schemas.microsoft.com/office/powerpoint/2010/main" val="980985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Purchase Cycle Organizational Structure</a:t>
            </a:r>
            <a:endParaRPr lang="en-GB"/>
          </a:p>
        </p:txBody>
      </p:sp>
      <p:sp>
        <p:nvSpPr>
          <p:cNvPr id="6" name="Text Placeholder 5"/>
          <p:cNvSpPr>
            <a:spLocks noGrp="1"/>
          </p:cNvSpPr>
          <p:nvPr>
            <p:ph type="body" sz="quarter" idx="11"/>
          </p:nvPr>
        </p:nvSpPr>
        <p:spPr/>
        <p:txBody>
          <a:bodyPr/>
          <a:lstStyle/>
          <a:p>
            <a:r>
              <a:rPr lang="en-GB"/>
              <a:t>SAP Purchase Cycle</a:t>
            </a:r>
          </a:p>
        </p:txBody>
      </p:sp>
      <p:sp>
        <p:nvSpPr>
          <p:cNvPr id="131" name="Rectangle 19"/>
          <p:cNvSpPr>
            <a:spLocks noChangeArrowheads="1"/>
          </p:cNvSpPr>
          <p:nvPr/>
        </p:nvSpPr>
        <p:spPr bwMode="auto">
          <a:xfrm>
            <a:off x="7298709" y="3835258"/>
            <a:ext cx="1447800" cy="381000"/>
          </a:xfrm>
          <a:prstGeom prst="rect">
            <a:avLst/>
          </a:prstGeom>
          <a:gradFill>
            <a:gsLst>
              <a:gs pos="75000">
                <a:srgbClr val="FF9900"/>
              </a:gs>
              <a:gs pos="100000">
                <a:srgbClr val="FFC000"/>
              </a:gs>
            </a:gsLst>
            <a:lin ang="16200000" scaled="1"/>
          </a:gradFill>
          <a:ln w="12700">
            <a:solidFill>
              <a:srgbClr val="FF9900"/>
            </a:solidFill>
            <a:miter lim="800000"/>
            <a:headEnd type="none" w="sm" len="sm"/>
            <a:tailEnd type="none" w="sm" len="sm"/>
          </a:ln>
          <a:effectLst/>
        </p:spPr>
        <p:txBody>
          <a:bodyPr wrap="none" anchor="ctr"/>
          <a:lstStyle/>
          <a:p>
            <a:pPr marL="0" marR="0" lvl="0" indent="0" algn="ctr" defTabSz="914400" eaLnBrk="0" fontAlgn="auto" latinLnBrk="0" hangingPunct="0">
              <a:lnSpc>
                <a:spcPct val="87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rPr>
              <a:t>Valuation Area</a:t>
            </a:r>
          </a:p>
        </p:txBody>
      </p:sp>
      <p:sp>
        <p:nvSpPr>
          <p:cNvPr id="132" name="Rectangle 21"/>
          <p:cNvSpPr>
            <a:spLocks noChangeArrowheads="1"/>
          </p:cNvSpPr>
          <p:nvPr/>
        </p:nvSpPr>
        <p:spPr bwMode="auto">
          <a:xfrm>
            <a:off x="4098309" y="4103566"/>
            <a:ext cx="914400" cy="609600"/>
          </a:xfrm>
          <a:prstGeom prst="rect">
            <a:avLst/>
          </a:prstGeom>
          <a:gradFill>
            <a:gsLst>
              <a:gs pos="75000">
                <a:srgbClr val="FF9900"/>
              </a:gs>
              <a:gs pos="100000">
                <a:srgbClr val="FFC000"/>
              </a:gs>
            </a:gsLst>
            <a:lin ang="16200000" scaled="1"/>
          </a:gradFill>
          <a:ln w="12700">
            <a:solidFill>
              <a:srgbClr val="FF9900"/>
            </a:solidFill>
            <a:miter lim="800000"/>
            <a:headEnd type="none" w="sm" len="sm"/>
            <a:tailEnd type="none" w="sm" len="sm"/>
          </a:ln>
          <a:effectLst/>
        </p:spPr>
        <p:txBody>
          <a:bodyPr wrap="none" anchor="ctr"/>
          <a:lstStyle/>
          <a:p>
            <a:pPr marL="0" marR="0" lvl="0" indent="0" algn="ctr" defTabSz="914400" eaLnBrk="0" fontAlgn="auto" latinLnBrk="0" hangingPunct="0">
              <a:lnSpc>
                <a:spcPct val="87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rPr>
              <a:t>Storage </a:t>
            </a:r>
          </a:p>
          <a:p>
            <a:pPr marL="0" marR="0" lvl="0" indent="0" algn="ctr" defTabSz="914400" eaLnBrk="0" fontAlgn="auto" latinLnBrk="0" hangingPunct="0">
              <a:lnSpc>
                <a:spcPct val="87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rPr>
              <a:t>Location</a:t>
            </a:r>
          </a:p>
        </p:txBody>
      </p:sp>
      <p:sp>
        <p:nvSpPr>
          <p:cNvPr id="133" name="Rectangle 23"/>
          <p:cNvSpPr>
            <a:spLocks noChangeArrowheads="1"/>
          </p:cNvSpPr>
          <p:nvPr/>
        </p:nvSpPr>
        <p:spPr bwMode="auto">
          <a:xfrm>
            <a:off x="4972919" y="3099908"/>
            <a:ext cx="2269509" cy="381000"/>
          </a:xfrm>
          <a:prstGeom prst="rect">
            <a:avLst/>
          </a:prstGeom>
          <a:gradFill>
            <a:gsLst>
              <a:gs pos="75000">
                <a:srgbClr val="FF9900"/>
              </a:gs>
              <a:gs pos="100000">
                <a:srgbClr val="FFC000"/>
              </a:gs>
            </a:gsLst>
            <a:lin ang="16200000" scaled="1"/>
          </a:gradFill>
          <a:ln w="12700">
            <a:solidFill>
              <a:srgbClr val="FF9900"/>
            </a:solidFill>
            <a:miter lim="800000"/>
            <a:headEnd type="none" w="sm" len="sm"/>
            <a:tailEnd type="none" w="sm" len="sm"/>
          </a:ln>
          <a:effectLst/>
        </p:spPr>
        <p:txBody>
          <a:bodyPr wrap="none" anchor="ctr"/>
          <a:lstStyle/>
          <a:p>
            <a:pPr marL="0" marR="0" lvl="0" indent="0" algn="ctr" defTabSz="914400" eaLnBrk="0" fontAlgn="auto" latinLnBrk="0" hangingPunct="0">
              <a:lnSpc>
                <a:spcPct val="87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rPr>
              <a:t>Purchasing Organization </a:t>
            </a:r>
          </a:p>
        </p:txBody>
      </p:sp>
      <p:sp>
        <p:nvSpPr>
          <p:cNvPr id="134" name="Rectangle 25"/>
          <p:cNvSpPr>
            <a:spLocks noChangeArrowheads="1"/>
          </p:cNvSpPr>
          <p:nvPr/>
        </p:nvSpPr>
        <p:spPr bwMode="auto">
          <a:xfrm>
            <a:off x="5237004" y="5715216"/>
            <a:ext cx="1752600" cy="381000"/>
          </a:xfrm>
          <a:prstGeom prst="rect">
            <a:avLst/>
          </a:prstGeom>
          <a:gradFill>
            <a:gsLst>
              <a:gs pos="75000">
                <a:srgbClr val="FF9900"/>
              </a:gs>
              <a:gs pos="100000">
                <a:srgbClr val="FFC000"/>
              </a:gs>
            </a:gsLst>
            <a:lin ang="16200000" scaled="1"/>
          </a:gradFill>
          <a:ln w="12700">
            <a:solidFill>
              <a:srgbClr val="FF9900"/>
            </a:solidFill>
            <a:miter lim="800000"/>
            <a:headEnd type="none" w="sm" len="sm"/>
            <a:tailEnd type="none" w="sm" len="sm"/>
          </a:ln>
          <a:effectLst/>
        </p:spPr>
        <p:txBody>
          <a:bodyPr wrap="none" anchor="ctr"/>
          <a:lstStyle/>
          <a:p>
            <a:pPr marL="0" marR="0" lvl="0" indent="0" algn="ctr" defTabSz="914400" eaLnBrk="0" fontAlgn="auto" latinLnBrk="0" hangingPunct="0">
              <a:lnSpc>
                <a:spcPct val="87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rPr>
              <a:t>Loading Point</a:t>
            </a:r>
          </a:p>
        </p:txBody>
      </p:sp>
      <p:sp>
        <p:nvSpPr>
          <p:cNvPr id="135" name="Rectangle 27"/>
          <p:cNvSpPr>
            <a:spLocks noChangeArrowheads="1"/>
          </p:cNvSpPr>
          <p:nvPr/>
        </p:nvSpPr>
        <p:spPr bwMode="auto">
          <a:xfrm>
            <a:off x="5237004" y="4953216"/>
            <a:ext cx="1752600" cy="381000"/>
          </a:xfrm>
          <a:prstGeom prst="rect">
            <a:avLst/>
          </a:prstGeom>
          <a:gradFill>
            <a:gsLst>
              <a:gs pos="75000">
                <a:srgbClr val="FF9900"/>
              </a:gs>
              <a:gs pos="100000">
                <a:srgbClr val="FFC000"/>
              </a:gs>
            </a:gsLst>
            <a:lin ang="16200000" scaled="1"/>
          </a:gradFill>
          <a:ln w="38100">
            <a:noFill/>
            <a:miter lim="800000"/>
            <a:headEnd type="none" w="sm" len="sm"/>
            <a:tailEnd type="none" w="sm" len="sm"/>
          </a:ln>
          <a:effectLst/>
        </p:spPr>
        <p:txBody>
          <a:bodyPr wrap="none" anchor="ctr"/>
          <a:lstStyle/>
          <a:p>
            <a:pPr marL="0" marR="0" lvl="0" indent="0" algn="ctr" defTabSz="914400" eaLnBrk="0" fontAlgn="auto" latinLnBrk="0" hangingPunct="0">
              <a:lnSpc>
                <a:spcPct val="87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rPr>
              <a:t>Shipping Point</a:t>
            </a:r>
          </a:p>
        </p:txBody>
      </p:sp>
      <p:sp>
        <p:nvSpPr>
          <p:cNvPr id="136" name="Rectangle 29"/>
          <p:cNvSpPr>
            <a:spLocks noChangeArrowheads="1"/>
          </p:cNvSpPr>
          <p:nvPr/>
        </p:nvSpPr>
        <p:spPr bwMode="auto">
          <a:xfrm>
            <a:off x="5416245" y="4216258"/>
            <a:ext cx="1371600" cy="381000"/>
          </a:xfrm>
          <a:prstGeom prst="rect">
            <a:avLst/>
          </a:prstGeom>
          <a:gradFill>
            <a:gsLst>
              <a:gs pos="75000">
                <a:srgbClr val="FF9900"/>
              </a:gs>
              <a:gs pos="100000">
                <a:srgbClr val="FFC000"/>
              </a:gs>
            </a:gsLst>
            <a:lin ang="16200000" scaled="1"/>
          </a:gradFill>
          <a:ln w="38100">
            <a:noFill/>
            <a:miter lim="800000"/>
            <a:headEnd type="none" w="sm" len="sm"/>
            <a:tailEnd type="none" w="sm" len="sm"/>
          </a:ln>
          <a:effectLst/>
        </p:spPr>
        <p:txBody>
          <a:bodyPr wrap="none" anchor="ctr"/>
          <a:lstStyle/>
          <a:p>
            <a:pPr marL="0" marR="0" lvl="0" indent="0" algn="ctr" defTabSz="914400" eaLnBrk="0" fontAlgn="auto" latinLnBrk="0" hangingPunct="0">
              <a:lnSpc>
                <a:spcPct val="87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rPr>
              <a:t>Plant</a:t>
            </a:r>
          </a:p>
        </p:txBody>
      </p:sp>
      <p:sp>
        <p:nvSpPr>
          <p:cNvPr id="137" name="Line 77"/>
          <p:cNvSpPr>
            <a:spLocks noChangeShapeType="1"/>
          </p:cNvSpPr>
          <p:nvPr/>
        </p:nvSpPr>
        <p:spPr bwMode="auto">
          <a:xfrm flipV="1">
            <a:off x="6612909" y="4063858"/>
            <a:ext cx="0" cy="152400"/>
          </a:xfrm>
          <a:prstGeom prst="line">
            <a:avLst/>
          </a:prstGeom>
          <a:noFill/>
          <a:ln w="28575">
            <a:solidFill>
              <a:sysClr val="windowText" lastClr="000000"/>
            </a:solidFill>
            <a:round/>
            <a:headEnd type="none" w="sm" len="sm"/>
            <a:tailEnd type="none" w="sm" len="sm"/>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38" name="Line 78"/>
          <p:cNvSpPr>
            <a:spLocks noChangeShapeType="1"/>
          </p:cNvSpPr>
          <p:nvPr/>
        </p:nvSpPr>
        <p:spPr bwMode="auto">
          <a:xfrm>
            <a:off x="6612909" y="4063858"/>
            <a:ext cx="685800" cy="0"/>
          </a:xfrm>
          <a:prstGeom prst="line">
            <a:avLst/>
          </a:prstGeom>
          <a:noFill/>
          <a:ln w="28575">
            <a:solidFill>
              <a:sysClr val="windowText" lastClr="000000"/>
            </a:solidFill>
            <a:round/>
            <a:headEnd type="none" w="sm" len="sm"/>
            <a:tailEnd type="triangle" w="med" len="me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39" name="Rectangle 21"/>
          <p:cNvSpPr>
            <a:spLocks noChangeArrowheads="1"/>
          </p:cNvSpPr>
          <p:nvPr/>
        </p:nvSpPr>
        <p:spPr bwMode="auto">
          <a:xfrm>
            <a:off x="7958317" y="1798604"/>
            <a:ext cx="518160" cy="304800"/>
          </a:xfrm>
          <a:prstGeom prst="rect">
            <a:avLst/>
          </a:prstGeom>
          <a:gradFill>
            <a:gsLst>
              <a:gs pos="75000">
                <a:srgbClr val="FF9900"/>
              </a:gs>
              <a:gs pos="100000">
                <a:srgbClr val="FFC000"/>
              </a:gs>
            </a:gsLst>
            <a:lin ang="16200000" scaled="1"/>
          </a:gradFill>
          <a:ln w="12700">
            <a:solidFill>
              <a:srgbClr val="FF9900"/>
            </a:solidFill>
            <a:miter lim="800000"/>
            <a:headEnd type="none" w="sm" len="sm"/>
            <a:tailEnd type="none" w="sm" len="sm"/>
          </a:ln>
          <a:effectLst/>
        </p:spPr>
        <p:txBody>
          <a:bodyPr wrap="none" anchor="ctr"/>
          <a:lstStyle/>
          <a:p>
            <a:pPr marL="0" marR="0" lvl="0" indent="0" algn="ctr" defTabSz="914400" eaLnBrk="0" fontAlgn="auto" latinLnBrk="0" hangingPunct="0">
              <a:lnSpc>
                <a:spcPct val="87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rPr>
              <a:t>PTP</a:t>
            </a:r>
          </a:p>
        </p:txBody>
      </p:sp>
      <p:sp>
        <p:nvSpPr>
          <p:cNvPr id="140" name="Rectangle 21"/>
          <p:cNvSpPr>
            <a:spLocks noChangeArrowheads="1"/>
          </p:cNvSpPr>
          <p:nvPr/>
        </p:nvSpPr>
        <p:spPr bwMode="auto">
          <a:xfrm>
            <a:off x="7958317" y="2179604"/>
            <a:ext cx="518160" cy="304800"/>
          </a:xfrm>
          <a:prstGeom prst="rect">
            <a:avLst/>
          </a:prstGeom>
          <a:gradFill>
            <a:gsLst>
              <a:gs pos="75000">
                <a:srgbClr val="009ACC"/>
              </a:gs>
              <a:gs pos="100000">
                <a:srgbClr val="40B3D6"/>
              </a:gs>
            </a:gsLst>
            <a:lin ang="16200000" scaled="1"/>
          </a:gradFill>
          <a:ln w="12700">
            <a:solidFill>
              <a:srgbClr val="009ACC"/>
            </a:solidFill>
            <a:miter lim="800000"/>
            <a:headEnd type="none" w="sm" len="sm"/>
            <a:tailEnd type="none" w="sm" len="sm"/>
          </a:ln>
          <a:effectLst/>
        </p:spPr>
        <p:txBody>
          <a:bodyPr wrap="none" anchor="ctr"/>
          <a:lstStyle/>
          <a:p>
            <a:pPr marL="0" marR="0" lvl="0" indent="0" algn="ctr" defTabSz="914400" eaLnBrk="0" fontAlgn="auto" latinLnBrk="0" hangingPunct="0">
              <a:lnSpc>
                <a:spcPct val="87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rPr>
              <a:t>FTM</a:t>
            </a:r>
          </a:p>
        </p:txBody>
      </p:sp>
      <p:sp>
        <p:nvSpPr>
          <p:cNvPr id="141" name="TextBox 140"/>
          <p:cNvSpPr txBox="1"/>
          <p:nvPr/>
        </p:nvSpPr>
        <p:spPr>
          <a:xfrm>
            <a:off x="8476477" y="1652663"/>
            <a:ext cx="1764803" cy="907941"/>
          </a:xfrm>
          <a:prstGeom prst="rect">
            <a:avLst/>
          </a:prstGeom>
          <a:noFill/>
        </p:spPr>
        <p:txBody>
          <a:bodyPr wrap="square" rtlCol="0">
            <a:spAutoFit/>
          </a:bodyPr>
          <a:lstStyle/>
          <a:p>
            <a:pPr>
              <a:lnSpc>
                <a:spcPct val="200000"/>
              </a:lnSpc>
              <a:spcAft>
                <a:spcPts val="600"/>
              </a:spcAft>
            </a:pPr>
            <a:r>
              <a:rPr lang="en-US" sz="1200">
                <a:solidFill>
                  <a:prstClr val="black"/>
                </a:solidFill>
                <a:cs typeface="Arial" pitchFamily="34" charset="0"/>
              </a:rPr>
              <a:t>Purchase To Pay</a:t>
            </a:r>
          </a:p>
          <a:p>
            <a:pPr>
              <a:lnSpc>
                <a:spcPct val="200000"/>
              </a:lnSpc>
              <a:spcAft>
                <a:spcPts val="600"/>
              </a:spcAft>
            </a:pPr>
            <a:r>
              <a:rPr lang="en-US" sz="1200">
                <a:solidFill>
                  <a:prstClr val="black"/>
                </a:solidFill>
                <a:cs typeface="Arial" pitchFamily="34" charset="0"/>
              </a:rPr>
              <a:t>Finance To Manage</a:t>
            </a:r>
          </a:p>
        </p:txBody>
      </p:sp>
      <p:cxnSp>
        <p:nvCxnSpPr>
          <p:cNvPr id="142" name="Straight Arrow Connector 141"/>
          <p:cNvCxnSpPr/>
          <p:nvPr/>
        </p:nvCxnSpPr>
        <p:spPr>
          <a:xfrm>
            <a:off x="8189389" y="2713004"/>
            <a:ext cx="299720" cy="0"/>
          </a:xfrm>
          <a:prstGeom prst="straightConnector1">
            <a:avLst/>
          </a:prstGeom>
          <a:noFill/>
          <a:ln w="9525" cap="flat" cmpd="sng" algn="ctr">
            <a:solidFill>
              <a:srgbClr val="006C8E">
                <a:shade val="95000"/>
                <a:satMod val="105000"/>
              </a:srgbClr>
            </a:solidFill>
            <a:prstDash val="solid"/>
            <a:tailEnd type="arrow"/>
          </a:ln>
          <a:effectLst/>
        </p:spPr>
      </p:cxnSp>
      <p:sp>
        <p:nvSpPr>
          <p:cNvPr id="143" name="TextBox 142"/>
          <p:cNvSpPr txBox="1"/>
          <p:nvPr/>
        </p:nvSpPr>
        <p:spPr>
          <a:xfrm>
            <a:off x="7958316" y="2560604"/>
            <a:ext cx="2282964" cy="276999"/>
          </a:xfrm>
          <a:prstGeom prst="rect">
            <a:avLst/>
          </a:prstGeom>
          <a:noFill/>
        </p:spPr>
        <p:txBody>
          <a:bodyPr wrap="square" rtlCol="0">
            <a:spAutoFit/>
          </a:bodyPr>
          <a:lstStyle/>
          <a:p>
            <a:pPr>
              <a:spcAft>
                <a:spcPts val="600"/>
              </a:spcAft>
            </a:pPr>
            <a:r>
              <a:rPr lang="en-US" sz="1200">
                <a:solidFill>
                  <a:prstClr val="black"/>
                </a:solidFill>
                <a:cs typeface="Arial" pitchFamily="34" charset="0"/>
              </a:rPr>
              <a:t>A       B ‘A is assigned to B’</a:t>
            </a:r>
          </a:p>
        </p:txBody>
      </p:sp>
      <p:sp>
        <p:nvSpPr>
          <p:cNvPr id="144" name="Rectangle 143"/>
          <p:cNvSpPr/>
          <p:nvPr/>
        </p:nvSpPr>
        <p:spPr>
          <a:xfrm>
            <a:off x="7879509" y="1656227"/>
            <a:ext cx="2361771" cy="1285377"/>
          </a:xfrm>
          <a:prstGeom prst="rect">
            <a:avLst/>
          </a:prstGeom>
          <a:noFill/>
          <a:ln w="25400" cap="flat" cmpd="sng" algn="ctr">
            <a:solidFill>
              <a:srgbClr val="006C8E">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ea typeface="+mn-ea"/>
              <a:cs typeface="Arial" pitchFamily="34" charset="0"/>
            </a:endParaRPr>
          </a:p>
        </p:txBody>
      </p:sp>
      <p:sp>
        <p:nvSpPr>
          <p:cNvPr id="145" name="Rectangle 25"/>
          <p:cNvSpPr>
            <a:spLocks noChangeArrowheads="1"/>
          </p:cNvSpPr>
          <p:nvPr/>
        </p:nvSpPr>
        <p:spPr bwMode="auto">
          <a:xfrm>
            <a:off x="4700575" y="1803616"/>
            <a:ext cx="2802940" cy="381000"/>
          </a:xfrm>
          <a:prstGeom prst="rect">
            <a:avLst/>
          </a:prstGeom>
          <a:gradFill>
            <a:gsLst>
              <a:gs pos="75000">
                <a:srgbClr val="009ACC"/>
              </a:gs>
              <a:gs pos="100000">
                <a:srgbClr val="40B3D6"/>
              </a:gs>
            </a:gsLst>
            <a:lin ang="16200000" scaled="1"/>
          </a:gradFill>
          <a:ln w="12700">
            <a:noFill/>
            <a:miter lim="800000"/>
            <a:headEnd type="none" w="sm" len="sm"/>
            <a:tailEnd type="none" w="sm" len="sm"/>
          </a:ln>
          <a:effectLst/>
        </p:spPr>
        <p:txBody>
          <a:bodyPr wrap="none" anchor="ctr"/>
          <a:lstStyle/>
          <a:p>
            <a:pPr marL="0" marR="0" lvl="0" indent="0" algn="ctr" defTabSz="914400" eaLnBrk="0" fontAlgn="auto" latinLnBrk="0" hangingPunct="0">
              <a:lnSpc>
                <a:spcPct val="87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rPr>
              <a:t>Company Code</a:t>
            </a:r>
          </a:p>
        </p:txBody>
      </p:sp>
      <p:sp>
        <p:nvSpPr>
          <p:cNvPr id="146" name="Rectangle 19"/>
          <p:cNvSpPr>
            <a:spLocks noChangeArrowheads="1"/>
          </p:cNvSpPr>
          <p:nvPr/>
        </p:nvSpPr>
        <p:spPr bwMode="auto">
          <a:xfrm>
            <a:off x="3810000" y="2298916"/>
            <a:ext cx="1736109" cy="381000"/>
          </a:xfrm>
          <a:prstGeom prst="rect">
            <a:avLst/>
          </a:prstGeom>
          <a:gradFill>
            <a:gsLst>
              <a:gs pos="75000">
                <a:srgbClr val="FF9900"/>
              </a:gs>
              <a:gs pos="100000">
                <a:srgbClr val="FFC000"/>
              </a:gs>
            </a:gsLst>
            <a:lin ang="16200000" scaled="1"/>
          </a:gradFill>
          <a:ln w="12700">
            <a:solidFill>
              <a:srgbClr val="FF9900"/>
            </a:solidFill>
            <a:miter lim="800000"/>
            <a:headEnd type="none" w="sm" len="sm"/>
            <a:tailEnd type="none" w="sm" len="sm"/>
          </a:ln>
          <a:effectLst/>
        </p:spPr>
        <p:txBody>
          <a:bodyPr wrap="none" anchor="ctr"/>
          <a:lstStyle/>
          <a:p>
            <a:pPr marL="0" marR="0" lvl="0" indent="0" algn="ctr" defTabSz="914400" eaLnBrk="0" fontAlgn="auto" latinLnBrk="0" hangingPunct="0">
              <a:lnSpc>
                <a:spcPct val="87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rPr>
              <a:t>Purchasing Group</a:t>
            </a:r>
          </a:p>
        </p:txBody>
      </p:sp>
      <p:cxnSp>
        <p:nvCxnSpPr>
          <p:cNvPr id="147" name="Elbow Connector 146"/>
          <p:cNvCxnSpPr>
            <a:stCxn id="146" idx="2"/>
            <a:endCxn id="133" idx="1"/>
          </p:cNvCxnSpPr>
          <p:nvPr/>
        </p:nvCxnSpPr>
        <p:spPr>
          <a:xfrm rot="16200000" flipH="1">
            <a:off x="4520241" y="2837730"/>
            <a:ext cx="610492" cy="294864"/>
          </a:xfrm>
          <a:prstGeom prst="bentConnector2">
            <a:avLst/>
          </a:prstGeom>
          <a:noFill/>
          <a:ln w="28575" cap="flat" cmpd="sng" algn="ctr">
            <a:solidFill>
              <a:sysClr val="windowText" lastClr="000000"/>
            </a:solidFill>
            <a:prstDash val="solid"/>
            <a:tailEnd type="arrow"/>
          </a:ln>
          <a:effectLst/>
        </p:spPr>
      </p:cxnSp>
      <p:cxnSp>
        <p:nvCxnSpPr>
          <p:cNvPr id="148" name="Straight Arrow Connector 147"/>
          <p:cNvCxnSpPr>
            <a:stCxn id="132" idx="3"/>
            <a:endCxn id="136" idx="1"/>
          </p:cNvCxnSpPr>
          <p:nvPr/>
        </p:nvCxnSpPr>
        <p:spPr>
          <a:xfrm flipV="1">
            <a:off x="5012709" y="4406758"/>
            <a:ext cx="403536" cy="1608"/>
          </a:xfrm>
          <a:prstGeom prst="straightConnector1">
            <a:avLst/>
          </a:prstGeom>
          <a:noFill/>
          <a:ln w="28575" cap="flat" cmpd="sng" algn="ctr">
            <a:solidFill>
              <a:sysClr val="windowText" lastClr="000000"/>
            </a:solidFill>
            <a:prstDash val="solid"/>
            <a:tailEnd type="arrow"/>
          </a:ln>
          <a:effectLst/>
        </p:spPr>
      </p:cxnSp>
      <p:sp>
        <p:nvSpPr>
          <p:cNvPr id="149" name="Rectangle 15"/>
          <p:cNvSpPr>
            <a:spLocks noChangeArrowheads="1"/>
          </p:cNvSpPr>
          <p:nvPr/>
        </p:nvSpPr>
        <p:spPr bwMode="auto">
          <a:xfrm>
            <a:off x="8757939" y="3288268"/>
            <a:ext cx="1143000" cy="381000"/>
          </a:xfrm>
          <a:prstGeom prst="rect">
            <a:avLst/>
          </a:prstGeom>
          <a:gradFill>
            <a:gsLst>
              <a:gs pos="75000">
                <a:srgbClr val="009ACC"/>
              </a:gs>
              <a:gs pos="100000">
                <a:srgbClr val="40B3D6"/>
              </a:gs>
            </a:gsLst>
            <a:lin ang="16200000" scaled="1"/>
          </a:gradFill>
          <a:ln w="12700">
            <a:solidFill>
              <a:srgbClr val="009ACC"/>
            </a:solidFill>
            <a:miter lim="800000"/>
            <a:headEnd type="none" w="sm" len="sm"/>
            <a:tailEnd type="none" w="sm" len="sm"/>
          </a:ln>
          <a:effectLst/>
        </p:spPr>
        <p:txBody>
          <a:bodyPr wrap="none" anchor="ctr"/>
          <a:lstStyle/>
          <a:p>
            <a:pPr marL="0" marR="0" lvl="0" indent="0" algn="ctr" defTabSz="914400" eaLnBrk="0" fontAlgn="auto" latinLnBrk="0" hangingPunct="0">
              <a:lnSpc>
                <a:spcPct val="87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rPr>
              <a:t>Cost Center</a:t>
            </a:r>
          </a:p>
        </p:txBody>
      </p:sp>
      <p:cxnSp>
        <p:nvCxnSpPr>
          <p:cNvPr id="150" name="Shape 29"/>
          <p:cNvCxnSpPr>
            <a:stCxn id="149" idx="2"/>
            <a:endCxn id="136" idx="3"/>
          </p:cNvCxnSpPr>
          <p:nvPr/>
        </p:nvCxnSpPr>
        <p:spPr>
          <a:xfrm rot="5400000">
            <a:off x="7689897" y="2767216"/>
            <a:ext cx="737490" cy="2541594"/>
          </a:xfrm>
          <a:prstGeom prst="bentConnector2">
            <a:avLst/>
          </a:prstGeom>
          <a:noFill/>
          <a:ln w="28575" cap="flat" cmpd="sng" algn="ctr">
            <a:solidFill>
              <a:srgbClr val="000000"/>
            </a:solidFill>
            <a:prstDash val="solid"/>
            <a:tailEnd type="arrow"/>
          </a:ln>
          <a:effectLst/>
        </p:spPr>
      </p:cxnSp>
      <p:cxnSp>
        <p:nvCxnSpPr>
          <p:cNvPr id="151" name="Elbow Connector 150"/>
          <p:cNvCxnSpPr>
            <a:stCxn id="136" idx="0"/>
          </p:cNvCxnSpPr>
          <p:nvPr/>
        </p:nvCxnSpPr>
        <p:spPr>
          <a:xfrm rot="5400000" flipH="1" flipV="1">
            <a:off x="5723817" y="2562844"/>
            <a:ext cx="2031642" cy="1275186"/>
          </a:xfrm>
          <a:prstGeom prst="bentConnector3">
            <a:avLst>
              <a:gd name="adj1" fmla="val 24643"/>
            </a:avLst>
          </a:prstGeom>
          <a:noFill/>
          <a:ln w="28575" cap="flat" cmpd="sng" algn="ctr">
            <a:solidFill>
              <a:srgbClr val="000000"/>
            </a:solidFill>
            <a:prstDash val="solid"/>
            <a:tailEnd type="arrow"/>
          </a:ln>
          <a:effectLst/>
        </p:spPr>
      </p:cxnSp>
      <p:cxnSp>
        <p:nvCxnSpPr>
          <p:cNvPr id="152" name="Straight Arrow Connector 151"/>
          <p:cNvCxnSpPr>
            <a:stCxn id="135" idx="0"/>
            <a:endCxn id="136" idx="2"/>
          </p:cNvCxnSpPr>
          <p:nvPr/>
        </p:nvCxnSpPr>
        <p:spPr>
          <a:xfrm flipH="1" flipV="1">
            <a:off x="6102045" y="4597258"/>
            <a:ext cx="11259" cy="355958"/>
          </a:xfrm>
          <a:prstGeom prst="straightConnector1">
            <a:avLst/>
          </a:prstGeom>
          <a:noFill/>
          <a:ln w="28575" cap="flat" cmpd="sng" algn="ctr">
            <a:solidFill>
              <a:srgbClr val="000000"/>
            </a:solidFill>
            <a:prstDash val="solid"/>
            <a:tailEnd type="arrow"/>
          </a:ln>
          <a:effectLst/>
        </p:spPr>
      </p:cxnSp>
      <p:cxnSp>
        <p:nvCxnSpPr>
          <p:cNvPr id="153" name="Straight Arrow Connector 152"/>
          <p:cNvCxnSpPr>
            <a:stCxn id="134" idx="0"/>
            <a:endCxn id="135" idx="2"/>
          </p:cNvCxnSpPr>
          <p:nvPr/>
        </p:nvCxnSpPr>
        <p:spPr>
          <a:xfrm flipV="1">
            <a:off x="6113304" y="5334216"/>
            <a:ext cx="0" cy="381000"/>
          </a:xfrm>
          <a:prstGeom prst="straightConnector1">
            <a:avLst/>
          </a:prstGeom>
          <a:noFill/>
          <a:ln w="28575" cap="flat" cmpd="sng" algn="ctr">
            <a:solidFill>
              <a:srgbClr val="000000"/>
            </a:solidFill>
            <a:prstDash val="solid"/>
            <a:tailEnd type="arrow"/>
          </a:ln>
          <a:effectLst/>
        </p:spPr>
      </p:cxnSp>
      <p:cxnSp>
        <p:nvCxnSpPr>
          <p:cNvPr id="156" name="Straight Arrow Connector 155"/>
          <p:cNvCxnSpPr>
            <a:stCxn id="136" idx="0"/>
            <a:endCxn id="133" idx="2"/>
          </p:cNvCxnSpPr>
          <p:nvPr/>
        </p:nvCxnSpPr>
        <p:spPr>
          <a:xfrm flipV="1">
            <a:off x="6102045" y="3480908"/>
            <a:ext cx="5629" cy="735350"/>
          </a:xfrm>
          <a:prstGeom prst="straightConnector1">
            <a:avLst/>
          </a:prstGeom>
          <a:noFill/>
          <a:ln w="28575" cap="flat" cmpd="sng" algn="ctr">
            <a:solidFill>
              <a:srgbClr val="000000"/>
            </a:solidFill>
            <a:prstDash val="solid"/>
            <a:tailEnd type="arrow"/>
          </a:ln>
          <a:effectLst/>
        </p:spPr>
      </p:cxnSp>
      <p:cxnSp>
        <p:nvCxnSpPr>
          <p:cNvPr id="157" name="Straight Arrow Connector 156"/>
          <p:cNvCxnSpPr>
            <a:stCxn id="133" idx="0"/>
            <a:endCxn id="145" idx="2"/>
          </p:cNvCxnSpPr>
          <p:nvPr/>
        </p:nvCxnSpPr>
        <p:spPr>
          <a:xfrm flipH="1" flipV="1">
            <a:off x="6102045" y="2184616"/>
            <a:ext cx="0" cy="915292"/>
          </a:xfrm>
          <a:prstGeom prst="straightConnector1">
            <a:avLst/>
          </a:prstGeom>
          <a:noFill/>
          <a:ln w="28575" cap="flat" cmpd="sng" algn="ctr">
            <a:solidFill>
              <a:srgbClr val="000000"/>
            </a:solidFill>
            <a:prstDash val="solid"/>
            <a:tailEnd type="arrow"/>
          </a:ln>
          <a:effectLst/>
        </p:spPr>
      </p:cxnSp>
      <p:sp>
        <p:nvSpPr>
          <p:cNvPr id="158" name="TextBox 157"/>
          <p:cNvSpPr txBox="1"/>
          <p:nvPr/>
        </p:nvSpPr>
        <p:spPr>
          <a:xfrm>
            <a:off x="374273" y="4361314"/>
            <a:ext cx="3368821" cy="1569660"/>
          </a:xfrm>
          <a:prstGeom prst="rect">
            <a:avLst/>
          </a:prstGeom>
          <a:solidFill>
            <a:srgbClr val="99FF99"/>
          </a:solidFill>
          <a:effectLst>
            <a:outerShdw blurRad="50800" dist="38100" dir="2700000" algn="tl" rotWithShape="0">
              <a:prstClr val="black">
                <a:alpha val="40000"/>
              </a:prstClr>
            </a:outerShdw>
          </a:effectLst>
        </p:spPr>
        <p:txBody>
          <a:bodyPr wrap="square" rtlCol="0">
            <a:spAutoFit/>
          </a:bodyPr>
          <a:lstStyle/>
          <a:p>
            <a:r>
              <a:rPr lang="en-US" sz="1600"/>
              <a:t>In order for the purchase process to work, the following organizational structure must be defined and assignment must be made where the arrows exist</a:t>
            </a:r>
          </a:p>
        </p:txBody>
      </p:sp>
      <p:grpSp>
        <p:nvGrpSpPr>
          <p:cNvPr id="159" name="Group 9"/>
          <p:cNvGrpSpPr>
            <a:grpSpLocks noChangeAspect="1"/>
          </p:cNvGrpSpPr>
          <p:nvPr/>
        </p:nvGrpSpPr>
        <p:grpSpPr>
          <a:xfrm>
            <a:off x="352502" y="3368809"/>
            <a:ext cx="1027956" cy="959548"/>
            <a:chOff x="-2063751" y="3944938"/>
            <a:chExt cx="882651" cy="823913"/>
          </a:xfrm>
        </p:grpSpPr>
        <p:sp>
          <p:nvSpPr>
            <p:cNvPr id="160" name="Freeform 5"/>
            <p:cNvSpPr>
              <a:spLocks/>
            </p:cNvSpPr>
            <p:nvPr/>
          </p:nvSpPr>
          <p:spPr bwMode="auto">
            <a:xfrm>
              <a:off x="-2063751" y="3944938"/>
              <a:ext cx="882651" cy="823913"/>
            </a:xfrm>
            <a:custGeom>
              <a:avLst/>
              <a:gdLst>
                <a:gd name="T0" fmla="*/ 33 w 232"/>
                <a:gd name="T1" fmla="*/ 170 h 217"/>
                <a:gd name="T2" fmla="*/ 56 w 232"/>
                <a:gd name="T3" fmla="*/ 32 h 217"/>
                <a:gd name="T4" fmla="*/ 199 w 232"/>
                <a:gd name="T5" fmla="*/ 52 h 217"/>
                <a:gd name="T6" fmla="*/ 173 w 232"/>
                <a:gd name="T7" fmla="*/ 184 h 217"/>
                <a:gd name="T8" fmla="*/ 33 w 232"/>
                <a:gd name="T9" fmla="*/ 170 h 217"/>
              </a:gdLst>
              <a:ahLst/>
              <a:cxnLst>
                <a:cxn ang="0">
                  <a:pos x="T0" y="T1"/>
                </a:cxn>
                <a:cxn ang="0">
                  <a:pos x="T2" y="T3"/>
                </a:cxn>
                <a:cxn ang="0">
                  <a:pos x="T4" y="T5"/>
                </a:cxn>
                <a:cxn ang="0">
                  <a:pos x="T6" y="T7"/>
                </a:cxn>
                <a:cxn ang="0">
                  <a:pos x="T8" y="T9"/>
                </a:cxn>
              </a:cxnLst>
              <a:rect l="0" t="0" r="r" b="b"/>
              <a:pathLst>
                <a:path w="232" h="217">
                  <a:moveTo>
                    <a:pt x="33" y="170"/>
                  </a:moveTo>
                  <a:cubicBezTo>
                    <a:pt x="0" y="126"/>
                    <a:pt x="10" y="65"/>
                    <a:pt x="56" y="32"/>
                  </a:cubicBezTo>
                  <a:cubicBezTo>
                    <a:pt x="101" y="0"/>
                    <a:pt x="165" y="9"/>
                    <a:pt x="199" y="52"/>
                  </a:cubicBezTo>
                  <a:cubicBezTo>
                    <a:pt x="232" y="96"/>
                    <a:pt x="218" y="152"/>
                    <a:pt x="173" y="184"/>
                  </a:cubicBezTo>
                  <a:cubicBezTo>
                    <a:pt x="127" y="217"/>
                    <a:pt x="67" y="213"/>
                    <a:pt x="33" y="170"/>
                  </a:cubicBezTo>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6"/>
            <p:cNvSpPr>
              <a:spLocks/>
            </p:cNvSpPr>
            <p:nvPr/>
          </p:nvSpPr>
          <p:spPr bwMode="auto">
            <a:xfrm>
              <a:off x="-1627188" y="4141788"/>
              <a:ext cx="7938" cy="79375"/>
            </a:xfrm>
            <a:custGeom>
              <a:avLst/>
              <a:gdLst>
                <a:gd name="T0" fmla="*/ 1 w 2"/>
                <a:gd name="T1" fmla="*/ 21 h 21"/>
                <a:gd name="T2" fmla="*/ 0 w 2"/>
                <a:gd name="T3" fmla="*/ 20 h 21"/>
                <a:gd name="T4" fmla="*/ 0 w 2"/>
                <a:gd name="T5" fmla="*/ 1 h 21"/>
                <a:gd name="T6" fmla="*/ 1 w 2"/>
                <a:gd name="T7" fmla="*/ 0 h 21"/>
                <a:gd name="T8" fmla="*/ 2 w 2"/>
                <a:gd name="T9" fmla="*/ 1 h 21"/>
                <a:gd name="T10" fmla="*/ 2 w 2"/>
                <a:gd name="T11" fmla="*/ 20 h 21"/>
                <a:gd name="T12" fmla="*/ 1 w 2"/>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2" h="21">
                  <a:moveTo>
                    <a:pt x="1" y="21"/>
                  </a:moveTo>
                  <a:cubicBezTo>
                    <a:pt x="0" y="21"/>
                    <a:pt x="0" y="21"/>
                    <a:pt x="0" y="20"/>
                  </a:cubicBezTo>
                  <a:cubicBezTo>
                    <a:pt x="0" y="1"/>
                    <a:pt x="0" y="1"/>
                    <a:pt x="0" y="1"/>
                  </a:cubicBezTo>
                  <a:cubicBezTo>
                    <a:pt x="0" y="1"/>
                    <a:pt x="0" y="0"/>
                    <a:pt x="1" y="0"/>
                  </a:cubicBezTo>
                  <a:cubicBezTo>
                    <a:pt x="2" y="0"/>
                    <a:pt x="2" y="1"/>
                    <a:pt x="2" y="1"/>
                  </a:cubicBezTo>
                  <a:cubicBezTo>
                    <a:pt x="2" y="20"/>
                    <a:pt x="2" y="20"/>
                    <a:pt x="2" y="20"/>
                  </a:cubicBezTo>
                  <a:cubicBezTo>
                    <a:pt x="2" y="21"/>
                    <a:pt x="2" y="21"/>
                    <a:pt x="1" y="2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7"/>
            <p:cNvSpPr>
              <a:spLocks/>
            </p:cNvSpPr>
            <p:nvPr/>
          </p:nvSpPr>
          <p:spPr bwMode="auto">
            <a:xfrm>
              <a:off x="-1809750" y="4240213"/>
              <a:ext cx="76200" cy="46038"/>
            </a:xfrm>
            <a:custGeom>
              <a:avLst/>
              <a:gdLst>
                <a:gd name="T0" fmla="*/ 18 w 20"/>
                <a:gd name="T1" fmla="*/ 12 h 12"/>
                <a:gd name="T2" fmla="*/ 17 w 20"/>
                <a:gd name="T3" fmla="*/ 12 h 12"/>
                <a:gd name="T4" fmla="*/ 1 w 20"/>
                <a:gd name="T5" fmla="*/ 3 h 12"/>
                <a:gd name="T6" fmla="*/ 1 w 20"/>
                <a:gd name="T7" fmla="*/ 1 h 12"/>
                <a:gd name="T8" fmla="*/ 3 w 20"/>
                <a:gd name="T9" fmla="*/ 1 h 12"/>
                <a:gd name="T10" fmla="*/ 19 w 20"/>
                <a:gd name="T11" fmla="*/ 10 h 12"/>
                <a:gd name="T12" fmla="*/ 19 w 20"/>
                <a:gd name="T13" fmla="*/ 12 h 12"/>
                <a:gd name="T14" fmla="*/ 18 w 20"/>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2">
                  <a:moveTo>
                    <a:pt x="18" y="12"/>
                  </a:moveTo>
                  <a:cubicBezTo>
                    <a:pt x="18" y="12"/>
                    <a:pt x="18" y="12"/>
                    <a:pt x="17" y="12"/>
                  </a:cubicBezTo>
                  <a:cubicBezTo>
                    <a:pt x="1" y="3"/>
                    <a:pt x="1" y="3"/>
                    <a:pt x="1" y="3"/>
                  </a:cubicBezTo>
                  <a:cubicBezTo>
                    <a:pt x="1" y="2"/>
                    <a:pt x="0" y="2"/>
                    <a:pt x="1" y="1"/>
                  </a:cubicBezTo>
                  <a:cubicBezTo>
                    <a:pt x="1" y="0"/>
                    <a:pt x="2" y="0"/>
                    <a:pt x="3" y="1"/>
                  </a:cubicBezTo>
                  <a:cubicBezTo>
                    <a:pt x="19" y="10"/>
                    <a:pt x="19" y="10"/>
                    <a:pt x="19" y="10"/>
                  </a:cubicBezTo>
                  <a:cubicBezTo>
                    <a:pt x="19" y="10"/>
                    <a:pt x="20" y="11"/>
                    <a:pt x="19" y="12"/>
                  </a:cubicBezTo>
                  <a:cubicBezTo>
                    <a:pt x="19" y="12"/>
                    <a:pt x="19" y="12"/>
                    <a:pt x="18" y="1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8"/>
            <p:cNvSpPr>
              <a:spLocks/>
            </p:cNvSpPr>
            <p:nvPr/>
          </p:nvSpPr>
          <p:spPr bwMode="auto">
            <a:xfrm>
              <a:off x="-1809750" y="4411663"/>
              <a:ext cx="73025" cy="46038"/>
            </a:xfrm>
            <a:custGeom>
              <a:avLst/>
              <a:gdLst>
                <a:gd name="T0" fmla="*/ 1 w 19"/>
                <a:gd name="T1" fmla="*/ 12 h 12"/>
                <a:gd name="T2" fmla="*/ 0 w 19"/>
                <a:gd name="T3" fmla="*/ 11 h 12"/>
                <a:gd name="T4" fmla="*/ 0 w 19"/>
                <a:gd name="T5" fmla="*/ 9 h 12"/>
                <a:gd name="T6" fmla="*/ 17 w 19"/>
                <a:gd name="T7" fmla="*/ 0 h 12"/>
                <a:gd name="T8" fmla="*/ 18 w 19"/>
                <a:gd name="T9" fmla="*/ 1 h 12"/>
                <a:gd name="T10" fmla="*/ 18 w 19"/>
                <a:gd name="T11" fmla="*/ 2 h 12"/>
                <a:gd name="T12" fmla="*/ 2 w 19"/>
                <a:gd name="T13" fmla="*/ 12 h 12"/>
                <a:gd name="T14" fmla="*/ 1 w 19"/>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2">
                  <a:moveTo>
                    <a:pt x="1" y="12"/>
                  </a:moveTo>
                  <a:cubicBezTo>
                    <a:pt x="1" y="12"/>
                    <a:pt x="0" y="12"/>
                    <a:pt x="0" y="11"/>
                  </a:cubicBezTo>
                  <a:cubicBezTo>
                    <a:pt x="0" y="11"/>
                    <a:pt x="0" y="10"/>
                    <a:pt x="0" y="9"/>
                  </a:cubicBezTo>
                  <a:cubicBezTo>
                    <a:pt x="17" y="0"/>
                    <a:pt x="17" y="0"/>
                    <a:pt x="17" y="0"/>
                  </a:cubicBezTo>
                  <a:cubicBezTo>
                    <a:pt x="17" y="0"/>
                    <a:pt x="18" y="0"/>
                    <a:pt x="18" y="1"/>
                  </a:cubicBezTo>
                  <a:cubicBezTo>
                    <a:pt x="19" y="1"/>
                    <a:pt x="18" y="2"/>
                    <a:pt x="18" y="2"/>
                  </a:cubicBezTo>
                  <a:cubicBezTo>
                    <a:pt x="2" y="12"/>
                    <a:pt x="2" y="12"/>
                    <a:pt x="2" y="12"/>
                  </a:cubicBezTo>
                  <a:cubicBezTo>
                    <a:pt x="1" y="12"/>
                    <a:pt x="1" y="12"/>
                    <a:pt x="1" y="1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9"/>
            <p:cNvSpPr>
              <a:spLocks/>
            </p:cNvSpPr>
            <p:nvPr/>
          </p:nvSpPr>
          <p:spPr bwMode="auto">
            <a:xfrm>
              <a:off x="-1516063" y="4416425"/>
              <a:ext cx="71438" cy="44450"/>
            </a:xfrm>
            <a:custGeom>
              <a:avLst/>
              <a:gdLst>
                <a:gd name="T0" fmla="*/ 17 w 19"/>
                <a:gd name="T1" fmla="*/ 12 h 12"/>
                <a:gd name="T2" fmla="*/ 17 w 19"/>
                <a:gd name="T3" fmla="*/ 12 h 12"/>
                <a:gd name="T4" fmla="*/ 1 w 19"/>
                <a:gd name="T5" fmla="*/ 3 h 12"/>
                <a:gd name="T6" fmla="*/ 0 w 19"/>
                <a:gd name="T7" fmla="*/ 1 h 12"/>
                <a:gd name="T8" fmla="*/ 2 w 19"/>
                <a:gd name="T9" fmla="*/ 1 h 12"/>
                <a:gd name="T10" fmla="*/ 18 w 19"/>
                <a:gd name="T11" fmla="*/ 10 h 12"/>
                <a:gd name="T12" fmla="*/ 18 w 19"/>
                <a:gd name="T13" fmla="*/ 12 h 12"/>
                <a:gd name="T14" fmla="*/ 17 w 19"/>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2">
                  <a:moveTo>
                    <a:pt x="17" y="12"/>
                  </a:moveTo>
                  <a:cubicBezTo>
                    <a:pt x="17" y="12"/>
                    <a:pt x="17" y="12"/>
                    <a:pt x="17" y="12"/>
                  </a:cubicBezTo>
                  <a:cubicBezTo>
                    <a:pt x="1" y="3"/>
                    <a:pt x="1" y="3"/>
                    <a:pt x="1" y="3"/>
                  </a:cubicBezTo>
                  <a:cubicBezTo>
                    <a:pt x="0" y="2"/>
                    <a:pt x="0" y="2"/>
                    <a:pt x="0" y="1"/>
                  </a:cubicBezTo>
                  <a:cubicBezTo>
                    <a:pt x="0" y="0"/>
                    <a:pt x="1" y="0"/>
                    <a:pt x="2" y="1"/>
                  </a:cubicBezTo>
                  <a:cubicBezTo>
                    <a:pt x="18" y="10"/>
                    <a:pt x="18" y="10"/>
                    <a:pt x="18" y="10"/>
                  </a:cubicBezTo>
                  <a:cubicBezTo>
                    <a:pt x="19" y="10"/>
                    <a:pt x="19" y="11"/>
                    <a:pt x="18" y="12"/>
                  </a:cubicBezTo>
                  <a:cubicBezTo>
                    <a:pt x="18" y="12"/>
                    <a:pt x="18" y="12"/>
                    <a:pt x="17" y="1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0"/>
            <p:cNvSpPr>
              <a:spLocks/>
            </p:cNvSpPr>
            <p:nvPr/>
          </p:nvSpPr>
          <p:spPr bwMode="auto">
            <a:xfrm>
              <a:off x="-1512888" y="4248150"/>
              <a:ext cx="73025" cy="46038"/>
            </a:xfrm>
            <a:custGeom>
              <a:avLst/>
              <a:gdLst>
                <a:gd name="T0" fmla="*/ 1 w 19"/>
                <a:gd name="T1" fmla="*/ 12 h 12"/>
                <a:gd name="T2" fmla="*/ 0 w 19"/>
                <a:gd name="T3" fmla="*/ 11 h 12"/>
                <a:gd name="T4" fmla="*/ 0 w 19"/>
                <a:gd name="T5" fmla="*/ 9 h 12"/>
                <a:gd name="T6" fmla="*/ 17 w 19"/>
                <a:gd name="T7" fmla="*/ 0 h 12"/>
                <a:gd name="T8" fmla="*/ 18 w 19"/>
                <a:gd name="T9" fmla="*/ 1 h 12"/>
                <a:gd name="T10" fmla="*/ 18 w 19"/>
                <a:gd name="T11" fmla="*/ 2 h 12"/>
                <a:gd name="T12" fmla="*/ 2 w 19"/>
                <a:gd name="T13" fmla="*/ 12 h 12"/>
                <a:gd name="T14" fmla="*/ 1 w 19"/>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2">
                  <a:moveTo>
                    <a:pt x="1" y="12"/>
                  </a:moveTo>
                  <a:cubicBezTo>
                    <a:pt x="1" y="12"/>
                    <a:pt x="0" y="12"/>
                    <a:pt x="0" y="11"/>
                  </a:cubicBezTo>
                  <a:cubicBezTo>
                    <a:pt x="0" y="11"/>
                    <a:pt x="0" y="10"/>
                    <a:pt x="0" y="9"/>
                  </a:cubicBezTo>
                  <a:cubicBezTo>
                    <a:pt x="17" y="0"/>
                    <a:pt x="17" y="0"/>
                    <a:pt x="17" y="0"/>
                  </a:cubicBezTo>
                  <a:cubicBezTo>
                    <a:pt x="17" y="0"/>
                    <a:pt x="18" y="0"/>
                    <a:pt x="18" y="1"/>
                  </a:cubicBezTo>
                  <a:cubicBezTo>
                    <a:pt x="19" y="1"/>
                    <a:pt x="18" y="2"/>
                    <a:pt x="18" y="2"/>
                  </a:cubicBezTo>
                  <a:cubicBezTo>
                    <a:pt x="2" y="12"/>
                    <a:pt x="2" y="12"/>
                    <a:pt x="2" y="12"/>
                  </a:cubicBezTo>
                  <a:cubicBezTo>
                    <a:pt x="1" y="12"/>
                    <a:pt x="1" y="12"/>
                    <a:pt x="1" y="1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11"/>
            <p:cNvSpPr>
              <a:spLocks/>
            </p:cNvSpPr>
            <p:nvPr/>
          </p:nvSpPr>
          <p:spPr bwMode="auto">
            <a:xfrm>
              <a:off x="-1728788" y="4244975"/>
              <a:ext cx="212725" cy="261938"/>
            </a:xfrm>
            <a:custGeom>
              <a:avLst/>
              <a:gdLst>
                <a:gd name="T0" fmla="*/ 54 w 56"/>
                <a:gd name="T1" fmla="*/ 23 h 69"/>
                <a:gd name="T2" fmla="*/ 24 w 56"/>
                <a:gd name="T3" fmla="*/ 2 h 69"/>
                <a:gd name="T4" fmla="*/ 8 w 56"/>
                <a:gd name="T5" fmla="*/ 10 h 69"/>
                <a:gd name="T6" fmla="*/ 2 w 56"/>
                <a:gd name="T7" fmla="*/ 34 h 69"/>
                <a:gd name="T8" fmla="*/ 14 w 56"/>
                <a:gd name="T9" fmla="*/ 51 h 69"/>
                <a:gd name="T10" fmla="*/ 14 w 56"/>
                <a:gd name="T11" fmla="*/ 52 h 69"/>
                <a:gd name="T12" fmla="*/ 14 w 56"/>
                <a:gd name="T13" fmla="*/ 54 h 69"/>
                <a:gd name="T14" fmla="*/ 14 w 56"/>
                <a:gd name="T15" fmla="*/ 60 h 69"/>
                <a:gd name="T16" fmla="*/ 14 w 56"/>
                <a:gd name="T17" fmla="*/ 60 h 69"/>
                <a:gd name="T18" fmla="*/ 14 w 56"/>
                <a:gd name="T19" fmla="*/ 60 h 69"/>
                <a:gd name="T20" fmla="*/ 14 w 56"/>
                <a:gd name="T21" fmla="*/ 62 h 69"/>
                <a:gd name="T22" fmla="*/ 14 w 56"/>
                <a:gd name="T23" fmla="*/ 67 h 69"/>
                <a:gd name="T24" fmla="*/ 37 w 56"/>
                <a:gd name="T25" fmla="*/ 66 h 69"/>
                <a:gd name="T26" fmla="*/ 39 w 56"/>
                <a:gd name="T27" fmla="*/ 65 h 69"/>
                <a:gd name="T28" fmla="*/ 39 w 56"/>
                <a:gd name="T29" fmla="*/ 65 h 69"/>
                <a:gd name="T30" fmla="*/ 39 w 56"/>
                <a:gd name="T31" fmla="*/ 65 h 69"/>
                <a:gd name="T32" fmla="*/ 41 w 56"/>
                <a:gd name="T33" fmla="*/ 62 h 69"/>
                <a:gd name="T34" fmla="*/ 41 w 56"/>
                <a:gd name="T35" fmla="*/ 61 h 69"/>
                <a:gd name="T36" fmla="*/ 41 w 56"/>
                <a:gd name="T37" fmla="*/ 54 h 69"/>
                <a:gd name="T38" fmla="*/ 41 w 56"/>
                <a:gd name="T39" fmla="*/ 53 h 69"/>
                <a:gd name="T40" fmla="*/ 42 w 56"/>
                <a:gd name="T41" fmla="*/ 51 h 69"/>
                <a:gd name="T42" fmla="*/ 54 w 56"/>
                <a:gd name="T43" fmla="*/ 2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69">
                  <a:moveTo>
                    <a:pt x="54" y="23"/>
                  </a:moveTo>
                  <a:cubicBezTo>
                    <a:pt x="52" y="10"/>
                    <a:pt x="39" y="0"/>
                    <a:pt x="24" y="2"/>
                  </a:cubicBezTo>
                  <a:cubicBezTo>
                    <a:pt x="18" y="3"/>
                    <a:pt x="12" y="5"/>
                    <a:pt x="8" y="10"/>
                  </a:cubicBezTo>
                  <a:cubicBezTo>
                    <a:pt x="2" y="17"/>
                    <a:pt x="0" y="25"/>
                    <a:pt x="2" y="34"/>
                  </a:cubicBezTo>
                  <a:cubicBezTo>
                    <a:pt x="3" y="41"/>
                    <a:pt x="7" y="47"/>
                    <a:pt x="14" y="51"/>
                  </a:cubicBezTo>
                  <a:cubicBezTo>
                    <a:pt x="14" y="52"/>
                    <a:pt x="14" y="52"/>
                    <a:pt x="14" y="52"/>
                  </a:cubicBezTo>
                  <a:cubicBezTo>
                    <a:pt x="14" y="53"/>
                    <a:pt x="14" y="53"/>
                    <a:pt x="14" y="54"/>
                  </a:cubicBezTo>
                  <a:cubicBezTo>
                    <a:pt x="14" y="56"/>
                    <a:pt x="14" y="58"/>
                    <a:pt x="14" y="60"/>
                  </a:cubicBezTo>
                  <a:cubicBezTo>
                    <a:pt x="14" y="60"/>
                    <a:pt x="14" y="60"/>
                    <a:pt x="14" y="60"/>
                  </a:cubicBezTo>
                  <a:cubicBezTo>
                    <a:pt x="14" y="60"/>
                    <a:pt x="14" y="60"/>
                    <a:pt x="14" y="60"/>
                  </a:cubicBezTo>
                  <a:cubicBezTo>
                    <a:pt x="14" y="62"/>
                    <a:pt x="14" y="62"/>
                    <a:pt x="14" y="62"/>
                  </a:cubicBezTo>
                  <a:cubicBezTo>
                    <a:pt x="14" y="67"/>
                    <a:pt x="14" y="67"/>
                    <a:pt x="14" y="67"/>
                  </a:cubicBezTo>
                  <a:cubicBezTo>
                    <a:pt x="21" y="66"/>
                    <a:pt x="27" y="69"/>
                    <a:pt x="37" y="66"/>
                  </a:cubicBezTo>
                  <a:cubicBezTo>
                    <a:pt x="38" y="66"/>
                    <a:pt x="38" y="66"/>
                    <a:pt x="39" y="65"/>
                  </a:cubicBezTo>
                  <a:cubicBezTo>
                    <a:pt x="39" y="65"/>
                    <a:pt x="39" y="65"/>
                    <a:pt x="39" y="65"/>
                  </a:cubicBezTo>
                  <a:cubicBezTo>
                    <a:pt x="39" y="65"/>
                    <a:pt x="39" y="65"/>
                    <a:pt x="39" y="65"/>
                  </a:cubicBezTo>
                  <a:cubicBezTo>
                    <a:pt x="40" y="64"/>
                    <a:pt x="41" y="63"/>
                    <a:pt x="41" y="62"/>
                  </a:cubicBezTo>
                  <a:cubicBezTo>
                    <a:pt x="41" y="61"/>
                    <a:pt x="41" y="61"/>
                    <a:pt x="41" y="61"/>
                  </a:cubicBezTo>
                  <a:cubicBezTo>
                    <a:pt x="41" y="59"/>
                    <a:pt x="41" y="56"/>
                    <a:pt x="41" y="54"/>
                  </a:cubicBezTo>
                  <a:cubicBezTo>
                    <a:pt x="41" y="53"/>
                    <a:pt x="41" y="53"/>
                    <a:pt x="41" y="53"/>
                  </a:cubicBezTo>
                  <a:cubicBezTo>
                    <a:pt x="41" y="52"/>
                    <a:pt x="41" y="52"/>
                    <a:pt x="42" y="51"/>
                  </a:cubicBezTo>
                  <a:cubicBezTo>
                    <a:pt x="52" y="45"/>
                    <a:pt x="56" y="34"/>
                    <a:pt x="54" y="23"/>
                  </a:cubicBezTo>
                  <a:close/>
                </a:path>
              </a:pathLst>
            </a:custGeom>
            <a:solidFill>
              <a:srgbClr val="8608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2"/>
            <p:cNvSpPr>
              <a:spLocks/>
            </p:cNvSpPr>
            <p:nvPr/>
          </p:nvSpPr>
          <p:spPr bwMode="auto">
            <a:xfrm>
              <a:off x="-1673225" y="4503738"/>
              <a:ext cx="95250" cy="19050"/>
            </a:xfrm>
            <a:custGeom>
              <a:avLst/>
              <a:gdLst>
                <a:gd name="T0" fmla="*/ 25 w 25"/>
                <a:gd name="T1" fmla="*/ 4 h 5"/>
                <a:gd name="T2" fmla="*/ 25 w 25"/>
                <a:gd name="T3" fmla="*/ 2 h 5"/>
                <a:gd name="T4" fmla="*/ 24 w 25"/>
                <a:gd name="T5" fmla="*/ 1 h 5"/>
                <a:gd name="T6" fmla="*/ 24 w 25"/>
                <a:gd name="T7" fmla="*/ 0 h 5"/>
                <a:gd name="T8" fmla="*/ 24 w 25"/>
                <a:gd name="T9" fmla="*/ 0 h 5"/>
                <a:gd name="T10" fmla="*/ 24 w 25"/>
                <a:gd name="T11" fmla="*/ 0 h 5"/>
                <a:gd name="T12" fmla="*/ 23 w 25"/>
                <a:gd name="T13" fmla="*/ 0 h 5"/>
                <a:gd name="T14" fmla="*/ 23 w 25"/>
                <a:gd name="T15" fmla="*/ 0 h 5"/>
                <a:gd name="T16" fmla="*/ 22 w 25"/>
                <a:gd name="T17" fmla="*/ 0 h 5"/>
                <a:gd name="T18" fmla="*/ 1 w 25"/>
                <a:gd name="T19" fmla="*/ 1 h 5"/>
                <a:gd name="T20" fmla="*/ 1 w 25"/>
                <a:gd name="T21" fmla="*/ 1 h 5"/>
                <a:gd name="T22" fmla="*/ 1 w 25"/>
                <a:gd name="T23" fmla="*/ 2 h 5"/>
                <a:gd name="T24" fmla="*/ 2 w 25"/>
                <a:gd name="T25" fmla="*/ 5 h 5"/>
                <a:gd name="T26" fmla="*/ 3 w 25"/>
                <a:gd name="T27" fmla="*/ 5 h 5"/>
                <a:gd name="T28" fmla="*/ 22 w 25"/>
                <a:gd name="T29" fmla="*/ 5 h 5"/>
                <a:gd name="T30" fmla="*/ 25 w 25"/>
                <a:gd name="T31" fmla="*/ 4 h 5"/>
                <a:gd name="T32" fmla="*/ 25 w 25"/>
                <a:gd name="T33" fmla="*/ 4 h 5"/>
                <a:gd name="T34" fmla="*/ 25 w 25"/>
                <a:gd name="T3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5">
                  <a:moveTo>
                    <a:pt x="25" y="4"/>
                  </a:moveTo>
                  <a:cubicBezTo>
                    <a:pt x="25" y="3"/>
                    <a:pt x="25" y="3"/>
                    <a:pt x="25" y="2"/>
                  </a:cubicBezTo>
                  <a:cubicBezTo>
                    <a:pt x="25" y="2"/>
                    <a:pt x="25" y="1"/>
                    <a:pt x="24" y="1"/>
                  </a:cubicBezTo>
                  <a:cubicBezTo>
                    <a:pt x="24" y="1"/>
                    <a:pt x="24" y="0"/>
                    <a:pt x="24" y="0"/>
                  </a:cubicBezTo>
                  <a:cubicBezTo>
                    <a:pt x="24" y="0"/>
                    <a:pt x="24" y="0"/>
                    <a:pt x="24" y="0"/>
                  </a:cubicBezTo>
                  <a:cubicBezTo>
                    <a:pt x="24" y="0"/>
                    <a:pt x="24" y="0"/>
                    <a:pt x="24" y="0"/>
                  </a:cubicBezTo>
                  <a:cubicBezTo>
                    <a:pt x="23" y="0"/>
                    <a:pt x="23" y="0"/>
                    <a:pt x="23" y="0"/>
                  </a:cubicBezTo>
                  <a:cubicBezTo>
                    <a:pt x="23" y="0"/>
                    <a:pt x="23" y="0"/>
                    <a:pt x="23" y="0"/>
                  </a:cubicBezTo>
                  <a:cubicBezTo>
                    <a:pt x="22" y="0"/>
                    <a:pt x="22" y="0"/>
                    <a:pt x="22" y="0"/>
                  </a:cubicBezTo>
                  <a:cubicBezTo>
                    <a:pt x="12" y="3"/>
                    <a:pt x="7" y="0"/>
                    <a:pt x="1" y="1"/>
                  </a:cubicBezTo>
                  <a:cubicBezTo>
                    <a:pt x="1" y="1"/>
                    <a:pt x="1" y="1"/>
                    <a:pt x="1" y="1"/>
                  </a:cubicBezTo>
                  <a:cubicBezTo>
                    <a:pt x="1" y="1"/>
                    <a:pt x="1" y="2"/>
                    <a:pt x="1" y="2"/>
                  </a:cubicBezTo>
                  <a:cubicBezTo>
                    <a:pt x="0" y="4"/>
                    <a:pt x="1" y="5"/>
                    <a:pt x="2" y="5"/>
                  </a:cubicBezTo>
                  <a:cubicBezTo>
                    <a:pt x="2" y="5"/>
                    <a:pt x="3" y="5"/>
                    <a:pt x="3" y="5"/>
                  </a:cubicBezTo>
                  <a:cubicBezTo>
                    <a:pt x="22" y="5"/>
                    <a:pt x="22" y="5"/>
                    <a:pt x="22" y="5"/>
                  </a:cubicBezTo>
                  <a:cubicBezTo>
                    <a:pt x="23" y="5"/>
                    <a:pt x="24" y="5"/>
                    <a:pt x="25" y="4"/>
                  </a:cubicBezTo>
                  <a:cubicBezTo>
                    <a:pt x="25" y="4"/>
                    <a:pt x="25" y="4"/>
                    <a:pt x="25" y="4"/>
                  </a:cubicBezTo>
                  <a:cubicBezTo>
                    <a:pt x="25" y="4"/>
                    <a:pt x="25" y="4"/>
                    <a:pt x="25" y="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3"/>
            <p:cNvSpPr>
              <a:spLocks/>
            </p:cNvSpPr>
            <p:nvPr/>
          </p:nvSpPr>
          <p:spPr bwMode="auto">
            <a:xfrm>
              <a:off x="-1665288" y="4529138"/>
              <a:ext cx="80963" cy="38100"/>
            </a:xfrm>
            <a:custGeom>
              <a:avLst/>
              <a:gdLst>
                <a:gd name="T0" fmla="*/ 19 w 21"/>
                <a:gd name="T1" fmla="*/ 5 h 10"/>
                <a:gd name="T2" fmla="*/ 13 w 21"/>
                <a:gd name="T3" fmla="*/ 10 h 10"/>
                <a:gd name="T4" fmla="*/ 8 w 21"/>
                <a:gd name="T5" fmla="*/ 10 h 10"/>
                <a:gd name="T6" fmla="*/ 3 w 21"/>
                <a:gd name="T7" fmla="*/ 5 h 10"/>
                <a:gd name="T8" fmla="*/ 3 w 21"/>
                <a:gd name="T9" fmla="*/ 5 h 10"/>
                <a:gd name="T10" fmla="*/ 1 w 21"/>
                <a:gd name="T11" fmla="*/ 2 h 10"/>
                <a:gd name="T12" fmla="*/ 3 w 21"/>
                <a:gd name="T13" fmla="*/ 0 h 10"/>
                <a:gd name="T14" fmla="*/ 19 w 21"/>
                <a:gd name="T15" fmla="*/ 0 h 10"/>
                <a:gd name="T16" fmla="*/ 21 w 21"/>
                <a:gd name="T17" fmla="*/ 2 h 10"/>
                <a:gd name="T18" fmla="*/ 19 w 21"/>
                <a:gd name="T19" fmla="*/ 5 h 10"/>
                <a:gd name="T20" fmla="*/ 19 w 21"/>
                <a:gd name="T21"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0">
                  <a:moveTo>
                    <a:pt x="19" y="5"/>
                  </a:moveTo>
                  <a:cubicBezTo>
                    <a:pt x="19" y="8"/>
                    <a:pt x="16" y="10"/>
                    <a:pt x="13" y="10"/>
                  </a:cubicBezTo>
                  <a:cubicBezTo>
                    <a:pt x="12" y="10"/>
                    <a:pt x="10" y="10"/>
                    <a:pt x="8" y="10"/>
                  </a:cubicBezTo>
                  <a:cubicBezTo>
                    <a:pt x="6" y="10"/>
                    <a:pt x="3" y="8"/>
                    <a:pt x="3" y="5"/>
                  </a:cubicBezTo>
                  <a:cubicBezTo>
                    <a:pt x="3" y="5"/>
                    <a:pt x="3" y="5"/>
                    <a:pt x="3" y="5"/>
                  </a:cubicBezTo>
                  <a:cubicBezTo>
                    <a:pt x="1" y="5"/>
                    <a:pt x="0" y="3"/>
                    <a:pt x="1" y="2"/>
                  </a:cubicBezTo>
                  <a:cubicBezTo>
                    <a:pt x="1" y="1"/>
                    <a:pt x="2" y="0"/>
                    <a:pt x="3" y="0"/>
                  </a:cubicBezTo>
                  <a:cubicBezTo>
                    <a:pt x="8" y="0"/>
                    <a:pt x="13" y="0"/>
                    <a:pt x="19" y="0"/>
                  </a:cubicBezTo>
                  <a:cubicBezTo>
                    <a:pt x="20" y="0"/>
                    <a:pt x="21" y="1"/>
                    <a:pt x="21" y="2"/>
                  </a:cubicBezTo>
                  <a:cubicBezTo>
                    <a:pt x="21" y="4"/>
                    <a:pt x="20" y="5"/>
                    <a:pt x="19" y="5"/>
                  </a:cubicBezTo>
                  <a:cubicBezTo>
                    <a:pt x="19" y="5"/>
                    <a:pt x="19" y="5"/>
                    <a:pt x="19" y="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191745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Steps for Running the Payment Program</a:t>
            </a:r>
            <a:endParaRPr lang="en-GB"/>
          </a:p>
        </p:txBody>
      </p:sp>
      <p:sp>
        <p:nvSpPr>
          <p:cNvPr id="5" name="Text Placeholder 4"/>
          <p:cNvSpPr>
            <a:spLocks noGrp="1"/>
          </p:cNvSpPr>
          <p:nvPr>
            <p:ph type="body" sz="quarter" idx="10"/>
          </p:nvPr>
        </p:nvSpPr>
        <p:spPr>
          <a:xfrm>
            <a:off x="227347" y="1815351"/>
            <a:ext cx="6097253" cy="4466201"/>
          </a:xfrm>
        </p:spPr>
        <p:txBody>
          <a:bodyPr>
            <a:normAutofit fontScale="85000" lnSpcReduction="10000"/>
          </a:bodyPr>
          <a:lstStyle/>
          <a:p>
            <a:pPr marL="88900" lvl="1" indent="0">
              <a:buNone/>
            </a:pPr>
            <a:r>
              <a:rPr lang="en-US" b="1"/>
              <a:t>Step 3 – Additional Details</a:t>
            </a:r>
          </a:p>
          <a:p>
            <a:pPr lvl="1"/>
            <a:endParaRPr lang="en-US"/>
          </a:p>
          <a:p>
            <a:pPr lvl="1"/>
            <a:r>
              <a:rPr lang="en-US"/>
              <a:t>Free Selection tab allows a user to include more focused search criteria. For example is a user wanted to pay two or three specific invoices, those document numbers could be specified there</a:t>
            </a:r>
          </a:p>
          <a:p>
            <a:pPr lvl="1"/>
            <a:endParaRPr lang="en-US"/>
          </a:p>
          <a:p>
            <a:pPr lvl="1"/>
            <a:r>
              <a:rPr lang="en-US"/>
              <a:t>Additional log allows the user to include additional details in the finished program log</a:t>
            </a:r>
          </a:p>
          <a:p>
            <a:pPr lvl="1"/>
            <a:endParaRPr lang="en-US"/>
          </a:p>
          <a:p>
            <a:pPr lvl="1"/>
            <a:r>
              <a:rPr lang="en-US"/>
              <a:t>Printout/data medium is where the user will enter any required printouts. For example, if the team has developed a custom check form or a custom email that notifies vendors when payments have been initiated, those program technical names would be entered here</a:t>
            </a:r>
          </a:p>
        </p:txBody>
      </p:sp>
      <p:sp>
        <p:nvSpPr>
          <p:cNvPr id="6" name="Text Placeholder 5"/>
          <p:cNvSpPr>
            <a:spLocks noGrp="1"/>
          </p:cNvSpPr>
          <p:nvPr>
            <p:ph type="body" sz="quarter" idx="11"/>
          </p:nvPr>
        </p:nvSpPr>
        <p:spPr/>
        <p:txBody>
          <a:bodyPr/>
          <a:lstStyle/>
          <a:p>
            <a:r>
              <a:rPr lang="en-US"/>
              <a:t>Automatic Payment Run</a:t>
            </a:r>
          </a:p>
        </p:txBody>
      </p:sp>
      <p:pic>
        <p:nvPicPr>
          <p:cNvPr id="7" name="Picture 6"/>
          <p:cNvPicPr>
            <a:picLocks noChangeAspect="1"/>
          </p:cNvPicPr>
          <p:nvPr/>
        </p:nvPicPr>
        <p:blipFill>
          <a:blip r:embed="rId2"/>
          <a:stretch>
            <a:fillRect/>
          </a:stretch>
        </p:blipFill>
        <p:spPr>
          <a:xfrm>
            <a:off x="6402842" y="1815351"/>
            <a:ext cx="5524508" cy="3898534"/>
          </a:xfrm>
          <a:prstGeom prst="rect">
            <a:avLst/>
          </a:prstGeom>
        </p:spPr>
      </p:pic>
      <p:sp>
        <p:nvSpPr>
          <p:cNvPr id="2" name="Rectangle 1"/>
          <p:cNvSpPr/>
          <p:nvPr/>
        </p:nvSpPr>
        <p:spPr>
          <a:xfrm>
            <a:off x="8077200" y="3505200"/>
            <a:ext cx="3581400" cy="533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4063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Steps for Running the Payment Program</a:t>
            </a:r>
            <a:endParaRPr lang="en-GB"/>
          </a:p>
        </p:txBody>
      </p:sp>
      <p:sp>
        <p:nvSpPr>
          <p:cNvPr id="5" name="Text Placeholder 4"/>
          <p:cNvSpPr>
            <a:spLocks noGrp="1"/>
          </p:cNvSpPr>
          <p:nvPr>
            <p:ph type="body" sz="quarter" idx="10"/>
          </p:nvPr>
        </p:nvSpPr>
        <p:spPr>
          <a:xfrm>
            <a:off x="227347" y="1815351"/>
            <a:ext cx="6630653" cy="4466201"/>
          </a:xfrm>
        </p:spPr>
        <p:txBody>
          <a:bodyPr>
            <a:normAutofit fontScale="92500"/>
          </a:bodyPr>
          <a:lstStyle/>
          <a:p>
            <a:pPr marL="88900" lvl="1" indent="0">
              <a:buNone/>
            </a:pPr>
            <a:r>
              <a:rPr lang="en-US" b="1"/>
              <a:t>Step 4 – Creating/Reviewing the Proposal</a:t>
            </a:r>
          </a:p>
          <a:p>
            <a:pPr lvl="1"/>
            <a:endParaRPr lang="en-US"/>
          </a:p>
          <a:p>
            <a:pPr lvl="1"/>
            <a:r>
              <a:rPr lang="en-US"/>
              <a:t>This screen displays the proposal. Green invoices will be paid by the program and red invoices will not be paid due to an error</a:t>
            </a:r>
          </a:p>
          <a:p>
            <a:pPr lvl="1"/>
            <a:endParaRPr lang="en-US"/>
          </a:p>
          <a:p>
            <a:pPr lvl="1"/>
            <a:r>
              <a:rPr lang="en-US"/>
              <a:t>Double clicking any of the line items or reading the proposal log can provide more information on why certain invoices have errors</a:t>
            </a:r>
          </a:p>
          <a:p>
            <a:pPr lvl="1"/>
            <a:endParaRPr lang="en-US"/>
          </a:p>
          <a:p>
            <a:pPr lvl="1"/>
            <a:r>
              <a:rPr lang="en-US"/>
              <a:t>At this point it is very simple to delete the proposal and rerun it after errors have been remediated</a:t>
            </a:r>
          </a:p>
        </p:txBody>
      </p:sp>
      <p:sp>
        <p:nvSpPr>
          <p:cNvPr id="6" name="Text Placeholder 5"/>
          <p:cNvSpPr>
            <a:spLocks noGrp="1"/>
          </p:cNvSpPr>
          <p:nvPr>
            <p:ph type="body" sz="quarter" idx="11"/>
          </p:nvPr>
        </p:nvSpPr>
        <p:spPr/>
        <p:txBody>
          <a:bodyPr/>
          <a:lstStyle/>
          <a:p>
            <a:r>
              <a:rPr lang="en-US"/>
              <a:t>Automatic Payment Run</a:t>
            </a:r>
          </a:p>
        </p:txBody>
      </p:sp>
      <p:pic>
        <p:nvPicPr>
          <p:cNvPr id="12" name="Picture 11"/>
          <p:cNvPicPr>
            <a:picLocks noChangeAspect="1"/>
          </p:cNvPicPr>
          <p:nvPr/>
        </p:nvPicPr>
        <p:blipFill>
          <a:blip r:embed="rId2"/>
          <a:stretch>
            <a:fillRect/>
          </a:stretch>
        </p:blipFill>
        <p:spPr>
          <a:xfrm>
            <a:off x="6858000" y="2583982"/>
            <a:ext cx="4819574" cy="2928937"/>
          </a:xfrm>
          <a:prstGeom prst="rect">
            <a:avLst/>
          </a:prstGeom>
        </p:spPr>
      </p:pic>
    </p:spTree>
    <p:extLst>
      <p:ext uri="{BB962C8B-B14F-4D97-AF65-F5344CB8AC3E}">
        <p14:creationId xmlns:p14="http://schemas.microsoft.com/office/powerpoint/2010/main" val="25353982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Steps for Running the Payment Program</a:t>
            </a:r>
            <a:endParaRPr lang="en-GB"/>
          </a:p>
        </p:txBody>
      </p:sp>
      <p:sp>
        <p:nvSpPr>
          <p:cNvPr id="5" name="Text Placeholder 4"/>
          <p:cNvSpPr>
            <a:spLocks noGrp="1"/>
          </p:cNvSpPr>
          <p:nvPr>
            <p:ph type="body" sz="quarter" idx="10"/>
          </p:nvPr>
        </p:nvSpPr>
        <p:spPr>
          <a:xfrm>
            <a:off x="227347" y="1815351"/>
            <a:ext cx="6097253" cy="4466201"/>
          </a:xfrm>
        </p:spPr>
        <p:txBody>
          <a:bodyPr>
            <a:normAutofit fontScale="77500" lnSpcReduction="20000"/>
          </a:bodyPr>
          <a:lstStyle/>
          <a:p>
            <a:pPr marL="88900" lvl="1" indent="0">
              <a:buNone/>
            </a:pPr>
            <a:r>
              <a:rPr lang="en-US" sz="1900" b="1"/>
              <a:t>Step 5 – Running the Program</a:t>
            </a:r>
          </a:p>
          <a:p>
            <a:pPr lvl="1"/>
            <a:endParaRPr lang="en-US" sz="1900"/>
          </a:p>
          <a:p>
            <a:pPr lvl="1"/>
            <a:r>
              <a:rPr lang="en-US"/>
              <a:t>After reviewing the proposal, the ‘Payment Run’ is clicked and the program automatically generates all due payments</a:t>
            </a:r>
          </a:p>
          <a:p>
            <a:pPr lvl="1"/>
            <a:endParaRPr lang="en-US"/>
          </a:p>
          <a:p>
            <a:pPr lvl="1"/>
            <a:r>
              <a:rPr lang="en-US"/>
              <a:t>Note that no physical checks will be printed, wires sent to the bank, etc. unless a printout program is entered in the last tab. This is not required to run the program but it is required for printing</a:t>
            </a:r>
          </a:p>
          <a:p>
            <a:pPr lvl="1"/>
            <a:endParaRPr lang="en-US"/>
          </a:p>
          <a:p>
            <a:pPr lvl="1"/>
            <a:r>
              <a:rPr lang="en-US"/>
              <a:t>Once the payment run is complete all of the postings are made to the system. There is no way to undo it without mass reversal of the posted documents</a:t>
            </a:r>
          </a:p>
          <a:p>
            <a:pPr lvl="1"/>
            <a:endParaRPr lang="en-US"/>
          </a:p>
          <a:p>
            <a:pPr lvl="1"/>
            <a:r>
              <a:rPr lang="en-US"/>
              <a:t>The final postings will use the company code, payment method, and posting dates entered originally in the parameter tab</a:t>
            </a:r>
          </a:p>
        </p:txBody>
      </p:sp>
      <p:sp>
        <p:nvSpPr>
          <p:cNvPr id="6" name="Text Placeholder 5"/>
          <p:cNvSpPr>
            <a:spLocks noGrp="1"/>
          </p:cNvSpPr>
          <p:nvPr>
            <p:ph type="body" sz="quarter" idx="11"/>
          </p:nvPr>
        </p:nvSpPr>
        <p:spPr/>
        <p:txBody>
          <a:bodyPr/>
          <a:lstStyle/>
          <a:p>
            <a:r>
              <a:rPr lang="en-US"/>
              <a:t>Automatic Payment Run</a:t>
            </a:r>
          </a:p>
        </p:txBody>
      </p:sp>
      <p:pic>
        <p:nvPicPr>
          <p:cNvPr id="8" name="Picture 7"/>
          <p:cNvPicPr>
            <a:picLocks noChangeAspect="1"/>
          </p:cNvPicPr>
          <p:nvPr/>
        </p:nvPicPr>
        <p:blipFill>
          <a:blip r:embed="rId2"/>
          <a:stretch>
            <a:fillRect/>
          </a:stretch>
        </p:blipFill>
        <p:spPr>
          <a:xfrm>
            <a:off x="6482438" y="2209800"/>
            <a:ext cx="5444911" cy="3666173"/>
          </a:xfrm>
          <a:prstGeom prst="rect">
            <a:avLst/>
          </a:prstGeom>
        </p:spPr>
      </p:pic>
      <p:sp>
        <p:nvSpPr>
          <p:cNvPr id="9" name="Rectangle 8"/>
          <p:cNvSpPr/>
          <p:nvPr/>
        </p:nvSpPr>
        <p:spPr>
          <a:xfrm>
            <a:off x="7315200" y="2590800"/>
            <a:ext cx="10668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err="1">
              <a:solidFill>
                <a:schemeClr val="tx2">
                  <a:lumMod val="50000"/>
                </a:schemeClr>
              </a:solidFill>
            </a:endParaRPr>
          </a:p>
        </p:txBody>
      </p:sp>
    </p:spTree>
    <p:extLst>
      <p:ext uri="{BB962C8B-B14F-4D97-AF65-F5344CB8AC3E}">
        <p14:creationId xmlns:p14="http://schemas.microsoft.com/office/powerpoint/2010/main" val="20611435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Resolving Errors in the Payment Run</a:t>
            </a:r>
            <a:endParaRPr lang="en-GB"/>
          </a:p>
        </p:txBody>
      </p:sp>
      <p:sp>
        <p:nvSpPr>
          <p:cNvPr id="5" name="Text Placeholder 4"/>
          <p:cNvSpPr>
            <a:spLocks noGrp="1"/>
          </p:cNvSpPr>
          <p:nvPr>
            <p:ph type="body" sz="quarter" idx="10"/>
          </p:nvPr>
        </p:nvSpPr>
        <p:spPr>
          <a:xfrm>
            <a:off x="227347" y="1815351"/>
            <a:ext cx="11583653" cy="4466201"/>
          </a:xfrm>
        </p:spPr>
        <p:txBody>
          <a:bodyPr>
            <a:normAutofit fontScale="85000" lnSpcReduction="10000"/>
          </a:bodyPr>
          <a:lstStyle/>
          <a:p>
            <a:pPr lvl="1"/>
            <a:r>
              <a:rPr lang="en-US"/>
              <a:t>Every time the proposal is created in the automatic payment program, some invoices will turn up with errors</a:t>
            </a:r>
          </a:p>
          <a:p>
            <a:pPr lvl="1"/>
            <a:endParaRPr lang="en-US"/>
          </a:p>
          <a:p>
            <a:pPr lvl="1"/>
            <a:r>
              <a:rPr lang="en-US"/>
              <a:t>Possible reasons for errors include but are not limited to:</a:t>
            </a:r>
          </a:p>
          <a:p>
            <a:pPr lvl="2"/>
            <a:r>
              <a:rPr lang="en-US"/>
              <a:t>A user has blocked  the invoice for payment (many possible reasons for this, each with their own code)</a:t>
            </a:r>
          </a:p>
          <a:p>
            <a:pPr lvl="2"/>
            <a:r>
              <a:rPr lang="en-US"/>
              <a:t>The payment method used in the program is not allowed for this particular vendor (allowable payment methods must be saved in the vendor master data)</a:t>
            </a:r>
          </a:p>
          <a:p>
            <a:pPr lvl="2"/>
            <a:r>
              <a:rPr lang="en-US"/>
              <a:t>The amount is beneath the minimum amount for the payment program</a:t>
            </a:r>
          </a:p>
          <a:p>
            <a:pPr lvl="2"/>
            <a:r>
              <a:rPr lang="en-US"/>
              <a:t>The invoice has a debit balance (the vendor owes you more money than you owe them)</a:t>
            </a:r>
          </a:p>
          <a:p>
            <a:pPr lvl="2"/>
            <a:r>
              <a:rPr lang="en-US"/>
              <a:t>The payment needs to be made via the bank (ACH/Wire transfer) and no bank has been entered in the vendor master data</a:t>
            </a:r>
          </a:p>
          <a:p>
            <a:pPr lvl="2"/>
            <a:r>
              <a:rPr lang="en-US"/>
              <a:t>The vendor is locked by another unfinished proposal in a separate F110 program run</a:t>
            </a:r>
          </a:p>
          <a:p>
            <a:pPr lvl="2"/>
            <a:r>
              <a:rPr lang="en-US"/>
              <a:t>And many more</a:t>
            </a:r>
          </a:p>
          <a:p>
            <a:pPr lvl="1"/>
            <a:endParaRPr lang="en-US"/>
          </a:p>
          <a:p>
            <a:pPr lvl="1"/>
            <a:r>
              <a:rPr lang="en-US"/>
              <a:t>Errors should be investigated by the AP clerk. Unless they are valid errors, they will be remediated in the system and then the proposal can be deleted and rerun with the new information</a:t>
            </a:r>
          </a:p>
        </p:txBody>
      </p:sp>
      <p:sp>
        <p:nvSpPr>
          <p:cNvPr id="6" name="Text Placeholder 5"/>
          <p:cNvSpPr>
            <a:spLocks noGrp="1"/>
          </p:cNvSpPr>
          <p:nvPr>
            <p:ph type="body" sz="quarter" idx="11"/>
          </p:nvPr>
        </p:nvSpPr>
        <p:spPr/>
        <p:txBody>
          <a:bodyPr/>
          <a:lstStyle/>
          <a:p>
            <a:r>
              <a:rPr lang="en-US"/>
              <a:t>Automatic Payment Run</a:t>
            </a:r>
          </a:p>
        </p:txBody>
      </p:sp>
    </p:spTree>
    <p:extLst>
      <p:ext uri="{BB962C8B-B14F-4D97-AF65-F5344CB8AC3E}">
        <p14:creationId xmlns:p14="http://schemas.microsoft.com/office/powerpoint/2010/main" val="2080661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Editing the Payment Proposal</a:t>
            </a:r>
            <a:endParaRPr lang="en-GB"/>
          </a:p>
        </p:txBody>
      </p:sp>
      <p:sp>
        <p:nvSpPr>
          <p:cNvPr id="5" name="Text Placeholder 4"/>
          <p:cNvSpPr>
            <a:spLocks noGrp="1"/>
          </p:cNvSpPr>
          <p:nvPr>
            <p:ph type="body" sz="quarter" idx="10"/>
          </p:nvPr>
        </p:nvSpPr>
        <p:spPr>
          <a:xfrm>
            <a:off x="227347" y="1815351"/>
            <a:ext cx="11507453" cy="4466201"/>
          </a:xfrm>
        </p:spPr>
        <p:txBody>
          <a:bodyPr>
            <a:normAutofit/>
          </a:bodyPr>
          <a:lstStyle/>
          <a:p>
            <a:pPr lvl="1"/>
            <a:r>
              <a:rPr lang="en-US"/>
              <a:t>After the payment run is created, it can be edited by accounting clerks.</a:t>
            </a:r>
          </a:p>
          <a:p>
            <a:pPr lvl="2"/>
            <a:r>
              <a:rPr lang="en-US"/>
              <a:t>Users can assign an accounting clerk to a customer/vendor by entering the clerk’s key in the customer/vendor master data.</a:t>
            </a:r>
          </a:p>
          <a:p>
            <a:pPr lvl="2"/>
            <a:r>
              <a:rPr lang="en-US"/>
              <a:t>When editing the payment proposal, you can enter the key of a specific clerk to show only the customer/vendor payments that are assigned to the clerk.</a:t>
            </a:r>
          </a:p>
          <a:p>
            <a:pPr lvl="1"/>
            <a:endParaRPr lang="en-US"/>
          </a:p>
          <a:p>
            <a:pPr lvl="1"/>
            <a:r>
              <a:rPr lang="en-US"/>
              <a:t>The screen in the editing transaction shows an overview of all the payments the program proposes.</a:t>
            </a:r>
          </a:p>
          <a:p>
            <a:pPr lvl="2"/>
            <a:r>
              <a:rPr lang="en-US"/>
              <a:t>By double-clicking a payment, you can display a list of all the open items that are due to be paid with the payment.</a:t>
            </a:r>
          </a:p>
          <a:p>
            <a:pPr lvl="2"/>
            <a:r>
              <a:rPr lang="en-US"/>
              <a:t>You can change the payment block and cash discount for these line items.</a:t>
            </a:r>
          </a:p>
          <a:p>
            <a:pPr lvl="2"/>
            <a:r>
              <a:rPr lang="en-US"/>
              <a:t>You can also assign the item to a different existing payment, or create a new payment by choosing a payment method and house bank.</a:t>
            </a:r>
          </a:p>
        </p:txBody>
      </p:sp>
      <p:sp>
        <p:nvSpPr>
          <p:cNvPr id="6" name="Text Placeholder 5"/>
          <p:cNvSpPr>
            <a:spLocks noGrp="1"/>
          </p:cNvSpPr>
          <p:nvPr>
            <p:ph type="body" sz="quarter" idx="11"/>
          </p:nvPr>
        </p:nvSpPr>
        <p:spPr/>
        <p:txBody>
          <a:bodyPr/>
          <a:lstStyle/>
          <a:p>
            <a:r>
              <a:rPr lang="en-US"/>
              <a:t>Automatic Payment Run</a:t>
            </a:r>
          </a:p>
        </p:txBody>
      </p:sp>
    </p:spTree>
    <p:extLst>
      <p:ext uri="{BB962C8B-B14F-4D97-AF65-F5344CB8AC3E}">
        <p14:creationId xmlns:p14="http://schemas.microsoft.com/office/powerpoint/2010/main" val="16446557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Debit Balance Check</a:t>
            </a:r>
            <a:endParaRPr lang="en-GB"/>
          </a:p>
        </p:txBody>
      </p:sp>
      <p:sp>
        <p:nvSpPr>
          <p:cNvPr id="5" name="Text Placeholder 4"/>
          <p:cNvSpPr>
            <a:spLocks noGrp="1"/>
          </p:cNvSpPr>
          <p:nvPr>
            <p:ph type="body" sz="quarter" idx="10"/>
          </p:nvPr>
        </p:nvSpPr>
        <p:spPr>
          <a:xfrm>
            <a:off x="227347" y="1815351"/>
            <a:ext cx="5944853" cy="4661649"/>
          </a:xfrm>
        </p:spPr>
        <p:txBody>
          <a:bodyPr>
            <a:normAutofit fontScale="92500" lnSpcReduction="20000"/>
          </a:bodyPr>
          <a:lstStyle/>
          <a:p>
            <a:pPr lvl="1"/>
            <a:r>
              <a:rPr lang="en-US"/>
              <a:t>In some cases, the payment run can result in payments being made even though the account has a debit balance.</a:t>
            </a:r>
          </a:p>
          <a:p>
            <a:pPr lvl="1"/>
            <a:endParaRPr lang="en-US"/>
          </a:p>
          <a:p>
            <a:pPr lvl="1"/>
            <a:r>
              <a:rPr lang="en-US"/>
              <a:t>This figure shows one such example. A vendor account contains an invoice for 98 and a credit memo for 100. The invoice item contains a payment method for outgoing payments. A payment method for incoming payments, however, has not been defined in the master record nor in the credit memo.</a:t>
            </a:r>
          </a:p>
          <a:p>
            <a:pPr lvl="1"/>
            <a:endParaRPr lang="en-US"/>
          </a:p>
          <a:p>
            <a:pPr lvl="1"/>
            <a:r>
              <a:rPr lang="en-US"/>
              <a:t>The payment proposal enters the credit memo for 100 in the exception list, since this cannot be paid without a suitable payment method. The invoice for 98 is paid, however, since the item contains the payment method directly.</a:t>
            </a:r>
          </a:p>
        </p:txBody>
      </p:sp>
      <p:sp>
        <p:nvSpPr>
          <p:cNvPr id="6" name="Text Placeholder 5"/>
          <p:cNvSpPr>
            <a:spLocks noGrp="1"/>
          </p:cNvSpPr>
          <p:nvPr>
            <p:ph type="body" sz="quarter" idx="11"/>
          </p:nvPr>
        </p:nvSpPr>
        <p:spPr/>
        <p:txBody>
          <a:bodyPr/>
          <a:lstStyle/>
          <a:p>
            <a:r>
              <a:rPr lang="en-US"/>
              <a:t>Automatic Payment Run</a:t>
            </a:r>
          </a:p>
        </p:txBody>
      </p:sp>
      <p:pic>
        <p:nvPicPr>
          <p:cNvPr id="8" name="Picture 2"/>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a:xfrm>
            <a:off x="6513138" y="2209800"/>
            <a:ext cx="5414211" cy="3429000"/>
          </a:xfrm>
          <a:prstGeom prst="rect">
            <a:avLst/>
          </a:prstGeom>
        </p:spPr>
      </p:pic>
    </p:spTree>
    <p:extLst>
      <p:ext uri="{BB962C8B-B14F-4D97-AF65-F5344CB8AC3E}">
        <p14:creationId xmlns:p14="http://schemas.microsoft.com/office/powerpoint/2010/main" val="25573723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Debit Balance Check</a:t>
            </a:r>
            <a:endParaRPr lang="en-GB"/>
          </a:p>
        </p:txBody>
      </p:sp>
      <p:sp>
        <p:nvSpPr>
          <p:cNvPr id="5" name="Text Placeholder 4"/>
          <p:cNvSpPr>
            <a:spLocks noGrp="1"/>
          </p:cNvSpPr>
          <p:nvPr>
            <p:ph type="body" sz="quarter" idx="10"/>
          </p:nvPr>
        </p:nvSpPr>
        <p:spPr>
          <a:xfrm>
            <a:off x="227347" y="1815351"/>
            <a:ext cx="5944853" cy="4661649"/>
          </a:xfrm>
        </p:spPr>
        <p:txBody>
          <a:bodyPr>
            <a:normAutofit fontScale="92500" lnSpcReduction="20000"/>
          </a:bodyPr>
          <a:lstStyle/>
          <a:p>
            <a:pPr lvl="1"/>
            <a:r>
              <a:rPr lang="en-US"/>
              <a:t>The debit balance check can be carried out after a payment proposal has been created.</a:t>
            </a:r>
          </a:p>
          <a:p>
            <a:pPr lvl="2"/>
            <a:r>
              <a:rPr lang="en-US"/>
              <a:t>The check offsets all the due debit items without an incoming payment method against the proposed payments. If the resulting debit balance or credit balance is less than the minimum payment amount, the payments are added to the exception list and the account is placed on a list of blocked accounts.</a:t>
            </a:r>
          </a:p>
          <a:p>
            <a:pPr lvl="1"/>
            <a:endParaRPr lang="en-US"/>
          </a:p>
          <a:p>
            <a:pPr lvl="1"/>
            <a:r>
              <a:rPr lang="en-US"/>
              <a:t>The relevant accounts remain blocked even if the payment proposal is then deleted.</a:t>
            </a:r>
          </a:p>
          <a:p>
            <a:pPr lvl="1"/>
            <a:endParaRPr lang="en-US"/>
          </a:p>
          <a:p>
            <a:pPr lvl="1"/>
            <a:r>
              <a:rPr lang="en-US"/>
              <a:t>Blocked accounts can be manually released.</a:t>
            </a:r>
          </a:p>
          <a:p>
            <a:pPr lvl="1"/>
            <a:endParaRPr lang="en-US"/>
          </a:p>
          <a:p>
            <a:pPr lvl="1"/>
            <a:r>
              <a:rPr lang="en-US"/>
              <a:t>The debit balance check is carried out with the program (technical name </a:t>
            </a:r>
            <a:r>
              <a:rPr lang="en-US" b="1"/>
              <a:t>RFF110SSP)</a:t>
            </a:r>
          </a:p>
        </p:txBody>
      </p:sp>
      <p:sp>
        <p:nvSpPr>
          <p:cNvPr id="6" name="Text Placeholder 5"/>
          <p:cNvSpPr>
            <a:spLocks noGrp="1"/>
          </p:cNvSpPr>
          <p:nvPr>
            <p:ph type="body" sz="quarter" idx="11"/>
          </p:nvPr>
        </p:nvSpPr>
        <p:spPr/>
        <p:txBody>
          <a:bodyPr/>
          <a:lstStyle/>
          <a:p>
            <a:r>
              <a:rPr lang="en-US"/>
              <a:t>Automatic Payment Run</a:t>
            </a:r>
          </a:p>
        </p:txBody>
      </p:sp>
      <p:pic>
        <p:nvPicPr>
          <p:cNvPr id="7" name="Picture 2"/>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a:xfrm>
            <a:off x="7005725" y="2133600"/>
            <a:ext cx="4921624" cy="3486150"/>
          </a:xfrm>
          <a:prstGeom prst="rect">
            <a:avLst/>
          </a:prstGeom>
        </p:spPr>
      </p:pic>
    </p:spTree>
    <p:extLst>
      <p:ext uri="{BB962C8B-B14F-4D97-AF65-F5344CB8AC3E}">
        <p14:creationId xmlns:p14="http://schemas.microsoft.com/office/powerpoint/2010/main" val="1516262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t>Structure of Payment Program Configuration</a:t>
            </a:r>
            <a:endParaRPr lang="en-GB"/>
          </a:p>
        </p:txBody>
      </p:sp>
      <p:sp>
        <p:nvSpPr>
          <p:cNvPr id="5" name="Text Placeholder 4"/>
          <p:cNvSpPr>
            <a:spLocks noGrp="1"/>
          </p:cNvSpPr>
          <p:nvPr>
            <p:ph type="body" sz="quarter" idx="10"/>
          </p:nvPr>
        </p:nvSpPr>
        <p:spPr>
          <a:xfrm>
            <a:off x="227347" y="1815351"/>
            <a:ext cx="6097253" cy="3747249"/>
          </a:xfrm>
        </p:spPr>
        <p:txBody>
          <a:bodyPr>
            <a:normAutofit fontScale="92500" lnSpcReduction="10000"/>
          </a:bodyPr>
          <a:lstStyle/>
          <a:p>
            <a:pPr lvl="1"/>
            <a:r>
              <a:rPr lang="en-US"/>
              <a:t>‘FBZP’ is the shortcut code to arrive at the Configuration Screen Opening Page</a:t>
            </a:r>
          </a:p>
          <a:p>
            <a:pPr lvl="1"/>
            <a:endParaRPr lang="en-US"/>
          </a:p>
          <a:p>
            <a:pPr lvl="1"/>
            <a:r>
              <a:rPr lang="en-US"/>
              <a:t>To use the automatic payment program, the following elements need to be set up in this screen:</a:t>
            </a:r>
          </a:p>
          <a:p>
            <a:pPr lvl="2"/>
            <a:r>
              <a:rPr lang="en-US"/>
              <a:t>Company Code set up for automatic payment</a:t>
            </a:r>
          </a:p>
          <a:p>
            <a:pPr lvl="2"/>
            <a:r>
              <a:rPr lang="en-US"/>
              <a:t>Payment Method configured in any country it will be used in and any company code it will be used with</a:t>
            </a:r>
          </a:p>
          <a:p>
            <a:pPr lvl="2"/>
            <a:r>
              <a:rPr lang="en-US"/>
              <a:t>SAP needs to know which banks to use for payment and what the ranking order is between all of the banks a company uses</a:t>
            </a:r>
          </a:p>
        </p:txBody>
      </p:sp>
      <p:sp>
        <p:nvSpPr>
          <p:cNvPr id="6" name="Text Placeholder 5"/>
          <p:cNvSpPr>
            <a:spLocks noGrp="1"/>
          </p:cNvSpPr>
          <p:nvPr>
            <p:ph type="body" sz="quarter" idx="11"/>
          </p:nvPr>
        </p:nvSpPr>
        <p:spPr/>
        <p:txBody>
          <a:bodyPr/>
          <a:lstStyle/>
          <a:p>
            <a:r>
              <a:rPr lang="en-US"/>
              <a:t>Automatic Payment Run</a:t>
            </a:r>
          </a:p>
        </p:txBody>
      </p:sp>
      <p:pic>
        <p:nvPicPr>
          <p:cNvPr id="9" name="Picture 2"/>
          <p:cNvPicPr>
            <a:picLocks noChangeAspect="1" noChangeArrowheads="1"/>
          </p:cNvPicPr>
          <p:nvPr/>
        </p:nvPicPr>
        <p:blipFill>
          <a:blip r:embed="rId2" cstate="print"/>
          <a:srcRect/>
          <a:stretch>
            <a:fillRect/>
          </a:stretch>
        </p:blipFill>
        <p:spPr bwMode="auto">
          <a:xfrm>
            <a:off x="6629400" y="1707256"/>
            <a:ext cx="4367212" cy="4508091"/>
          </a:xfrm>
          <a:prstGeom prst="rect">
            <a:avLst/>
          </a:prstGeom>
          <a:noFill/>
          <a:ln w="9525">
            <a:noFill/>
            <a:miter lim="800000"/>
            <a:headEnd/>
            <a:tailEnd/>
          </a:ln>
        </p:spPr>
      </p:pic>
    </p:spTree>
    <p:extLst>
      <p:ext uri="{BB962C8B-B14F-4D97-AF65-F5344CB8AC3E}">
        <p14:creationId xmlns:p14="http://schemas.microsoft.com/office/powerpoint/2010/main" val="13060891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Configuration Step 1: All Company Codes</a:t>
            </a:r>
            <a:endParaRPr lang="en-GB"/>
          </a:p>
        </p:txBody>
      </p:sp>
      <p:sp>
        <p:nvSpPr>
          <p:cNvPr id="5" name="Text Placeholder 4"/>
          <p:cNvSpPr>
            <a:spLocks noGrp="1"/>
          </p:cNvSpPr>
          <p:nvPr>
            <p:ph type="body" sz="quarter" idx="10"/>
          </p:nvPr>
        </p:nvSpPr>
        <p:spPr>
          <a:xfrm>
            <a:off x="227347" y="1815351"/>
            <a:ext cx="8840453" cy="4466201"/>
          </a:xfrm>
        </p:spPr>
        <p:txBody>
          <a:bodyPr>
            <a:normAutofit fontScale="92500" lnSpcReduction="20000"/>
          </a:bodyPr>
          <a:lstStyle/>
          <a:p>
            <a:pPr lvl="1"/>
            <a:r>
              <a:rPr lang="en-US"/>
              <a:t>The main purpose of this step is to determine if a company code will be paying its own vendors or if another company code will pay on its behalf. For example, the global headquarters might pay vendors on behalf of many subsidiaries around the world.</a:t>
            </a:r>
          </a:p>
          <a:p>
            <a:pPr lvl="1"/>
            <a:endParaRPr lang="en-US"/>
          </a:p>
          <a:p>
            <a:pPr lvl="1"/>
            <a:r>
              <a:rPr lang="en-US"/>
              <a:t>If company code A is making payments on behalf of another company code B, then A is referred to as the ‘</a:t>
            </a:r>
            <a:r>
              <a:rPr lang="en-US" b="1"/>
              <a:t>Paying Company Code</a:t>
            </a:r>
            <a:r>
              <a:rPr lang="en-US"/>
              <a:t>’ and B is called the ‘</a:t>
            </a:r>
            <a:r>
              <a:rPr lang="en-US" b="1"/>
              <a:t>Sending Company Code</a:t>
            </a:r>
            <a:r>
              <a:rPr lang="en-US"/>
              <a:t>’</a:t>
            </a:r>
          </a:p>
          <a:p>
            <a:pPr lvl="2"/>
            <a:r>
              <a:rPr lang="en-US"/>
              <a:t>If a paying company code is not specified, the system automatically regards the sending company code as the paying company code.</a:t>
            </a:r>
          </a:p>
          <a:p>
            <a:pPr lvl="1"/>
            <a:endParaRPr lang="en-US"/>
          </a:p>
          <a:p>
            <a:pPr lvl="1"/>
            <a:r>
              <a:rPr lang="en-US"/>
              <a:t>The paying company code is the company code that is responsible for processing the outgoing payments.</a:t>
            </a:r>
          </a:p>
          <a:p>
            <a:pPr lvl="2"/>
            <a:r>
              <a:rPr lang="en-US"/>
              <a:t>This company code records the bank postings (A)</a:t>
            </a:r>
          </a:p>
          <a:p>
            <a:pPr lvl="2"/>
            <a:r>
              <a:rPr lang="en-US"/>
              <a:t>The sending company code records the sub ledger postings (B)</a:t>
            </a:r>
          </a:p>
          <a:p>
            <a:pPr lvl="2"/>
            <a:r>
              <a:rPr lang="en-US"/>
              <a:t>Both companies balance by automatically generating cross company postings</a:t>
            </a:r>
          </a:p>
        </p:txBody>
      </p:sp>
      <p:sp>
        <p:nvSpPr>
          <p:cNvPr id="6" name="Text Placeholder 5"/>
          <p:cNvSpPr>
            <a:spLocks noGrp="1"/>
          </p:cNvSpPr>
          <p:nvPr>
            <p:ph type="body" sz="quarter" idx="11"/>
          </p:nvPr>
        </p:nvSpPr>
        <p:spPr/>
        <p:txBody>
          <a:bodyPr/>
          <a:lstStyle/>
          <a:p>
            <a:r>
              <a:rPr lang="en-US"/>
              <a:t>Automatic Payment Run</a:t>
            </a:r>
          </a:p>
        </p:txBody>
      </p:sp>
      <p:pic>
        <p:nvPicPr>
          <p:cNvPr id="7" name="Picture 2"/>
          <p:cNvPicPr>
            <a:picLocks noChangeAspect="1" noChangeArrowheads="1"/>
          </p:cNvPicPr>
          <p:nvPr/>
        </p:nvPicPr>
        <p:blipFill rotWithShape="1">
          <a:blip r:embed="rId2" cstate="print"/>
          <a:srcRect r="37187"/>
          <a:stretch/>
        </p:blipFill>
        <p:spPr bwMode="auto">
          <a:xfrm>
            <a:off x="9195035" y="1762575"/>
            <a:ext cx="2743200" cy="4508091"/>
          </a:xfrm>
          <a:prstGeom prst="rect">
            <a:avLst/>
          </a:prstGeom>
          <a:noFill/>
          <a:ln w="9525">
            <a:noFill/>
            <a:miter lim="800000"/>
            <a:headEnd/>
            <a:tailEnd/>
          </a:ln>
        </p:spPr>
      </p:pic>
      <p:sp>
        <p:nvSpPr>
          <p:cNvPr id="2" name="Rectangle 1"/>
          <p:cNvSpPr/>
          <p:nvPr/>
        </p:nvSpPr>
        <p:spPr>
          <a:xfrm>
            <a:off x="9296400" y="2514600"/>
            <a:ext cx="2630949" cy="457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09273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t>Configuration Step 2: Paying Company Codes</a:t>
            </a:r>
            <a:endParaRPr lang="en-GB"/>
          </a:p>
        </p:txBody>
      </p:sp>
      <p:sp>
        <p:nvSpPr>
          <p:cNvPr id="5" name="Text Placeholder 4"/>
          <p:cNvSpPr>
            <a:spLocks noGrp="1"/>
          </p:cNvSpPr>
          <p:nvPr>
            <p:ph type="body" sz="quarter" idx="10"/>
          </p:nvPr>
        </p:nvSpPr>
        <p:spPr>
          <a:xfrm>
            <a:off x="227347" y="1815351"/>
            <a:ext cx="8688053" cy="4466201"/>
          </a:xfrm>
        </p:spPr>
        <p:txBody>
          <a:bodyPr>
            <a:normAutofit/>
          </a:bodyPr>
          <a:lstStyle/>
          <a:p>
            <a:pPr lvl="1"/>
            <a:r>
              <a:rPr lang="en-US"/>
              <a:t>Users define the minimum amounts for payment and the forms that will be used for each paying company code.</a:t>
            </a:r>
          </a:p>
          <a:p>
            <a:pPr lvl="1"/>
            <a:endParaRPr lang="en-US"/>
          </a:p>
          <a:p>
            <a:pPr lvl="1"/>
            <a:r>
              <a:rPr lang="en-US"/>
              <a:t>Users define how many bills of exchange are created for each account during the payment run for the bill of exchange payment method.</a:t>
            </a:r>
          </a:p>
          <a:p>
            <a:pPr lvl="1"/>
            <a:endParaRPr lang="en-US"/>
          </a:p>
          <a:p>
            <a:pPr lvl="1"/>
            <a:r>
              <a:rPr lang="en-US"/>
              <a:t>Users control which open items for the bill of exchange payment method are to be considered during the payment run using the due date specifications.</a:t>
            </a:r>
          </a:p>
        </p:txBody>
      </p:sp>
      <p:sp>
        <p:nvSpPr>
          <p:cNvPr id="6" name="Text Placeholder 5"/>
          <p:cNvSpPr>
            <a:spLocks noGrp="1"/>
          </p:cNvSpPr>
          <p:nvPr>
            <p:ph type="body" sz="quarter" idx="11"/>
          </p:nvPr>
        </p:nvSpPr>
        <p:spPr/>
        <p:txBody>
          <a:bodyPr/>
          <a:lstStyle/>
          <a:p>
            <a:r>
              <a:rPr lang="en-US"/>
              <a:t>Automatic Payment Run</a:t>
            </a:r>
          </a:p>
        </p:txBody>
      </p:sp>
      <p:pic>
        <p:nvPicPr>
          <p:cNvPr id="7" name="Picture 2"/>
          <p:cNvPicPr>
            <a:picLocks noChangeAspect="1" noChangeArrowheads="1"/>
          </p:cNvPicPr>
          <p:nvPr/>
        </p:nvPicPr>
        <p:blipFill rotWithShape="1">
          <a:blip r:embed="rId2" cstate="print"/>
          <a:srcRect r="37187"/>
          <a:stretch/>
        </p:blipFill>
        <p:spPr bwMode="auto">
          <a:xfrm>
            <a:off x="9195035" y="1752600"/>
            <a:ext cx="2743200" cy="4508091"/>
          </a:xfrm>
          <a:prstGeom prst="rect">
            <a:avLst/>
          </a:prstGeom>
          <a:noFill/>
          <a:ln w="9525">
            <a:noFill/>
            <a:miter lim="800000"/>
            <a:headEnd/>
            <a:tailEnd/>
          </a:ln>
        </p:spPr>
      </p:pic>
      <p:sp>
        <p:nvSpPr>
          <p:cNvPr id="8" name="Rectangle 7"/>
          <p:cNvSpPr/>
          <p:nvPr/>
        </p:nvSpPr>
        <p:spPr>
          <a:xfrm>
            <a:off x="9296400" y="3048000"/>
            <a:ext cx="2630949" cy="457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1076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Accounts Payable Process Flow</a:t>
            </a:r>
            <a:endParaRPr lang="en-GB"/>
          </a:p>
        </p:txBody>
      </p:sp>
      <p:sp>
        <p:nvSpPr>
          <p:cNvPr id="6" name="Text Placeholder 5"/>
          <p:cNvSpPr>
            <a:spLocks noGrp="1"/>
          </p:cNvSpPr>
          <p:nvPr>
            <p:ph type="body" sz="quarter" idx="11"/>
          </p:nvPr>
        </p:nvSpPr>
        <p:spPr/>
        <p:txBody>
          <a:bodyPr/>
          <a:lstStyle/>
          <a:p>
            <a:r>
              <a:rPr lang="en-US"/>
              <a:t>SAP Purchase Cycle</a:t>
            </a:r>
          </a:p>
        </p:txBody>
      </p:sp>
      <p:sp>
        <p:nvSpPr>
          <p:cNvPr id="76" name="Text Placeholder 4"/>
          <p:cNvSpPr>
            <a:spLocks noGrp="1"/>
          </p:cNvSpPr>
          <p:nvPr>
            <p:ph type="body" sz="quarter" idx="10"/>
          </p:nvPr>
        </p:nvSpPr>
        <p:spPr>
          <a:xfrm>
            <a:off x="227348" y="1827897"/>
            <a:ext cx="5106652" cy="4453655"/>
          </a:xfrm>
        </p:spPr>
        <p:txBody>
          <a:bodyPr>
            <a:normAutofit/>
          </a:bodyPr>
          <a:lstStyle/>
          <a:p>
            <a:pPr lvl="1"/>
            <a:r>
              <a:rPr lang="en-US"/>
              <a:t>Within SAP FI, there are a group of transaction codes where users create AP documents and monitor AP activity</a:t>
            </a:r>
          </a:p>
          <a:p>
            <a:pPr lvl="1"/>
            <a:endParaRPr lang="en-US"/>
          </a:p>
          <a:p>
            <a:pPr lvl="1"/>
            <a:r>
              <a:rPr lang="en-US"/>
              <a:t>On the right, the SAP transaction codes are shown where these documents can be created and viewed</a:t>
            </a:r>
          </a:p>
        </p:txBody>
      </p:sp>
      <p:sp>
        <p:nvSpPr>
          <p:cNvPr id="15" name="Rectangle 14"/>
          <p:cNvSpPr/>
          <p:nvPr/>
        </p:nvSpPr>
        <p:spPr>
          <a:xfrm>
            <a:off x="6470487" y="2605185"/>
            <a:ext cx="1371600" cy="914400"/>
          </a:xfrm>
          <a:prstGeom prst="rect">
            <a:avLst/>
          </a:prstGeom>
          <a:solidFill>
            <a:srgbClr val="E47E1A">
              <a:lumMod val="40000"/>
              <a:lumOff val="60000"/>
            </a:srgbClr>
          </a:solidFill>
          <a:ln w="25400" cap="flat" cmpd="sng" algn="ctr">
            <a:solidFill>
              <a:srgbClr val="263147"/>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998C85">
                    <a:lumMod val="50000"/>
                  </a:srgbClr>
                </a:solidFill>
                <a:effectLst/>
                <a:uLnTx/>
                <a:uFillTx/>
                <a:latin typeface="Arial"/>
                <a:ea typeface="+mn-ea"/>
                <a:cs typeface="+mn-cs"/>
              </a:rPr>
              <a:t>Company Owes Money</a:t>
            </a:r>
          </a:p>
        </p:txBody>
      </p:sp>
      <p:sp>
        <p:nvSpPr>
          <p:cNvPr id="16" name="Rectangle 15"/>
          <p:cNvSpPr/>
          <p:nvPr/>
        </p:nvSpPr>
        <p:spPr>
          <a:xfrm>
            <a:off x="9525000" y="2605185"/>
            <a:ext cx="1371600" cy="914400"/>
          </a:xfrm>
          <a:prstGeom prst="rect">
            <a:avLst/>
          </a:prstGeom>
          <a:solidFill>
            <a:srgbClr val="E47E1A">
              <a:lumMod val="40000"/>
              <a:lumOff val="60000"/>
            </a:srgbClr>
          </a:solidFill>
          <a:ln w="25400" cap="flat" cmpd="sng" algn="ctr">
            <a:solidFill>
              <a:srgbClr val="263147"/>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998C85">
                    <a:lumMod val="50000"/>
                  </a:srgbClr>
                </a:solidFill>
                <a:effectLst/>
                <a:uLnTx/>
                <a:uFillTx/>
                <a:latin typeface="Arial"/>
                <a:ea typeface="+mn-ea"/>
                <a:cs typeface="+mn-cs"/>
              </a:rPr>
              <a:t>Company Pays Money to Vendor</a:t>
            </a:r>
          </a:p>
        </p:txBody>
      </p:sp>
      <p:sp>
        <p:nvSpPr>
          <p:cNvPr id="17" name="Snip Single Corner Rectangle 16"/>
          <p:cNvSpPr/>
          <p:nvPr/>
        </p:nvSpPr>
        <p:spPr>
          <a:xfrm>
            <a:off x="6607646" y="3813271"/>
            <a:ext cx="1097280" cy="544514"/>
          </a:xfrm>
          <a:prstGeom prst="snip1Rect">
            <a:avLst/>
          </a:prstGeom>
          <a:solidFill>
            <a:srgbClr val="263147">
              <a:lumMod val="40000"/>
              <a:lumOff val="60000"/>
            </a:srgbClr>
          </a:solidFill>
          <a:ln w="25400" cap="flat" cmpd="sng" algn="ctr">
            <a:solidFill>
              <a:srgbClr val="998C85"/>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998C85">
                    <a:lumMod val="50000"/>
                  </a:srgbClr>
                </a:solidFill>
                <a:effectLst/>
                <a:uLnTx/>
                <a:uFillTx/>
                <a:latin typeface="Arial"/>
                <a:ea typeface="+mn-ea"/>
                <a:cs typeface="+mn-cs"/>
              </a:rPr>
              <a:t>Vendor Invoice</a:t>
            </a:r>
          </a:p>
        </p:txBody>
      </p:sp>
      <p:sp>
        <p:nvSpPr>
          <p:cNvPr id="18" name="Snip Single Corner Rectangle 17"/>
          <p:cNvSpPr/>
          <p:nvPr/>
        </p:nvSpPr>
        <p:spPr>
          <a:xfrm>
            <a:off x="9662160" y="3813271"/>
            <a:ext cx="1097280" cy="544514"/>
          </a:xfrm>
          <a:prstGeom prst="snip1Rect">
            <a:avLst/>
          </a:prstGeom>
          <a:solidFill>
            <a:srgbClr val="263147">
              <a:lumMod val="40000"/>
              <a:lumOff val="60000"/>
            </a:srgbClr>
          </a:solidFill>
          <a:ln w="25400" cap="flat" cmpd="sng" algn="ctr">
            <a:solidFill>
              <a:srgbClr val="998C85"/>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998C85">
                    <a:lumMod val="50000"/>
                  </a:srgbClr>
                </a:solidFill>
                <a:effectLst/>
                <a:uLnTx/>
                <a:uFillTx/>
                <a:latin typeface="Arial"/>
                <a:ea typeface="+mn-ea"/>
                <a:cs typeface="+mn-cs"/>
              </a:rPr>
              <a:t>Customer Payment</a:t>
            </a:r>
          </a:p>
        </p:txBody>
      </p:sp>
      <p:cxnSp>
        <p:nvCxnSpPr>
          <p:cNvPr id="19" name="Straight Arrow Connector 18"/>
          <p:cNvCxnSpPr>
            <a:stCxn id="17" idx="0"/>
            <a:endCxn id="18" idx="2"/>
          </p:cNvCxnSpPr>
          <p:nvPr/>
        </p:nvCxnSpPr>
        <p:spPr>
          <a:xfrm>
            <a:off x="7704926" y="4085528"/>
            <a:ext cx="1957234" cy="0"/>
          </a:xfrm>
          <a:prstGeom prst="straightConnector1">
            <a:avLst/>
          </a:prstGeom>
          <a:noFill/>
          <a:ln w="9525" cap="flat" cmpd="sng" algn="ctr">
            <a:solidFill>
              <a:srgbClr val="998C85"/>
            </a:solidFill>
            <a:prstDash val="solid"/>
            <a:tailEnd type="triangle"/>
          </a:ln>
          <a:effectLst/>
        </p:spPr>
      </p:cxnSp>
      <p:sp>
        <p:nvSpPr>
          <p:cNvPr id="20" name="TextBox 19"/>
          <p:cNvSpPr txBox="1"/>
          <p:nvPr/>
        </p:nvSpPr>
        <p:spPr>
          <a:xfrm>
            <a:off x="6657844" y="1853297"/>
            <a:ext cx="996884" cy="523220"/>
          </a:xfrm>
          <a:prstGeom prst="rect">
            <a:avLst/>
          </a:prstGeom>
          <a:noFill/>
        </p:spPr>
        <p:txBody>
          <a:bodyPr wrap="square" rtlCol="0">
            <a:spAutoFit/>
          </a:bodyPr>
          <a:lstStyle/>
          <a:p>
            <a:pPr algn="ctr"/>
            <a:r>
              <a:rPr lang="en-US" sz="1400" b="1">
                <a:solidFill>
                  <a:srgbClr val="998C85">
                    <a:lumMod val="50000"/>
                  </a:srgbClr>
                </a:solidFill>
                <a:latin typeface="Arial"/>
              </a:rPr>
              <a:t>SAP FI Module</a:t>
            </a:r>
          </a:p>
        </p:txBody>
      </p:sp>
      <p:sp>
        <p:nvSpPr>
          <p:cNvPr id="21" name="TextBox 20"/>
          <p:cNvSpPr txBox="1"/>
          <p:nvPr/>
        </p:nvSpPr>
        <p:spPr>
          <a:xfrm>
            <a:off x="9662160" y="1853297"/>
            <a:ext cx="996884" cy="523220"/>
          </a:xfrm>
          <a:prstGeom prst="rect">
            <a:avLst/>
          </a:prstGeom>
          <a:noFill/>
        </p:spPr>
        <p:txBody>
          <a:bodyPr wrap="square" rtlCol="0">
            <a:spAutoFit/>
          </a:bodyPr>
          <a:lstStyle/>
          <a:p>
            <a:pPr algn="ctr"/>
            <a:r>
              <a:rPr lang="en-US" sz="1400" b="1">
                <a:solidFill>
                  <a:srgbClr val="998C85">
                    <a:lumMod val="50000"/>
                  </a:srgbClr>
                </a:solidFill>
                <a:latin typeface="Arial"/>
              </a:rPr>
              <a:t>SAP FI Module</a:t>
            </a:r>
          </a:p>
        </p:txBody>
      </p:sp>
      <p:sp>
        <p:nvSpPr>
          <p:cNvPr id="22" name="TextBox 21"/>
          <p:cNvSpPr txBox="1"/>
          <p:nvPr/>
        </p:nvSpPr>
        <p:spPr>
          <a:xfrm>
            <a:off x="5668571" y="4710932"/>
            <a:ext cx="2975430" cy="523220"/>
          </a:xfrm>
          <a:prstGeom prst="rect">
            <a:avLst/>
          </a:prstGeom>
          <a:noFill/>
        </p:spPr>
        <p:txBody>
          <a:bodyPr wrap="none" rtlCol="0">
            <a:spAutoFit/>
          </a:bodyPr>
          <a:lstStyle/>
          <a:p>
            <a:pPr algn="ctr"/>
            <a:r>
              <a:rPr lang="en-US" sz="1400" b="1">
                <a:solidFill>
                  <a:srgbClr val="998C85">
                    <a:lumMod val="50000"/>
                  </a:srgbClr>
                </a:solidFill>
                <a:latin typeface="Arial"/>
              </a:rPr>
              <a:t>Invoice Created – FB60</a:t>
            </a:r>
          </a:p>
          <a:p>
            <a:pPr algn="ctr"/>
            <a:r>
              <a:rPr lang="en-US" sz="1400" b="1">
                <a:solidFill>
                  <a:srgbClr val="998C85">
                    <a:lumMod val="50000"/>
                  </a:srgbClr>
                </a:solidFill>
                <a:latin typeface="Arial"/>
              </a:rPr>
              <a:t>Report to View Invoices – FBL1N</a:t>
            </a:r>
          </a:p>
        </p:txBody>
      </p:sp>
      <p:sp>
        <p:nvSpPr>
          <p:cNvPr id="23" name="TextBox 22"/>
          <p:cNvSpPr txBox="1"/>
          <p:nvPr/>
        </p:nvSpPr>
        <p:spPr>
          <a:xfrm>
            <a:off x="8934273" y="4710932"/>
            <a:ext cx="2452659" cy="523220"/>
          </a:xfrm>
          <a:prstGeom prst="rect">
            <a:avLst/>
          </a:prstGeom>
          <a:noFill/>
        </p:spPr>
        <p:txBody>
          <a:bodyPr wrap="none" rtlCol="0">
            <a:spAutoFit/>
          </a:bodyPr>
          <a:lstStyle/>
          <a:p>
            <a:pPr algn="ctr"/>
            <a:r>
              <a:rPr lang="en-US" sz="1400" b="1">
                <a:solidFill>
                  <a:srgbClr val="998C85">
                    <a:lumMod val="50000"/>
                  </a:srgbClr>
                </a:solidFill>
                <a:latin typeface="Arial"/>
              </a:rPr>
              <a:t>Manual Payment – F-53</a:t>
            </a:r>
          </a:p>
          <a:p>
            <a:pPr algn="ctr"/>
            <a:r>
              <a:rPr lang="en-US" sz="1400" b="1">
                <a:solidFill>
                  <a:srgbClr val="998C85">
                    <a:lumMod val="50000"/>
                  </a:srgbClr>
                </a:solidFill>
                <a:latin typeface="Arial"/>
              </a:rPr>
              <a:t>Automatic Payment – F110</a:t>
            </a:r>
          </a:p>
        </p:txBody>
      </p:sp>
    </p:spTree>
    <p:extLst>
      <p:ext uri="{BB962C8B-B14F-4D97-AF65-F5344CB8AC3E}">
        <p14:creationId xmlns:p14="http://schemas.microsoft.com/office/powerpoint/2010/main" val="34624903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t>Configuration Step 3: Payment Method/Country</a:t>
            </a:r>
            <a:endParaRPr lang="en-GB"/>
          </a:p>
        </p:txBody>
      </p:sp>
      <p:sp>
        <p:nvSpPr>
          <p:cNvPr id="5" name="Text Placeholder 4"/>
          <p:cNvSpPr>
            <a:spLocks noGrp="1"/>
          </p:cNvSpPr>
          <p:nvPr>
            <p:ph type="body" sz="quarter" idx="10"/>
          </p:nvPr>
        </p:nvSpPr>
        <p:spPr>
          <a:xfrm>
            <a:off x="227347" y="1815351"/>
            <a:ext cx="8764253" cy="4466201"/>
          </a:xfrm>
        </p:spPr>
        <p:txBody>
          <a:bodyPr>
            <a:normAutofit fontScale="85000" lnSpcReduction="20000"/>
          </a:bodyPr>
          <a:lstStyle/>
          <a:p>
            <a:pPr lvl="1"/>
            <a:r>
              <a:rPr lang="en-US"/>
              <a:t>Payment methods have two components: country-specific settings and company code-specific settings.</a:t>
            </a:r>
          </a:p>
          <a:p>
            <a:pPr lvl="1"/>
            <a:endParaRPr lang="en-US"/>
          </a:p>
          <a:p>
            <a:pPr lvl="1"/>
            <a:r>
              <a:rPr lang="en-US"/>
              <a:t>This section details the basic requirements and specifications for payment methods for each country.</a:t>
            </a:r>
          </a:p>
          <a:p>
            <a:pPr lvl="1"/>
            <a:endParaRPr lang="en-US"/>
          </a:p>
          <a:p>
            <a:pPr lvl="1"/>
            <a:r>
              <a:rPr lang="en-US"/>
              <a:t>If a particular payment method has certain master record requirements, that is, the address is required, invoices will not be paid with this payment method unless the requirements are met.</a:t>
            </a:r>
          </a:p>
          <a:p>
            <a:pPr lvl="1"/>
            <a:endParaRPr lang="en-US"/>
          </a:p>
          <a:p>
            <a:pPr lvl="1"/>
            <a:r>
              <a:rPr lang="en-US"/>
              <a:t>Specify the document types that will be used for posting and clearing documents.</a:t>
            </a:r>
          </a:p>
          <a:p>
            <a:pPr lvl="1"/>
            <a:endParaRPr lang="en-US"/>
          </a:p>
          <a:p>
            <a:pPr lvl="1"/>
            <a:r>
              <a:rPr lang="en-US"/>
              <a:t>You can restrict payment methods to specific currencies.</a:t>
            </a:r>
          </a:p>
          <a:p>
            <a:pPr lvl="1"/>
            <a:endParaRPr lang="en-US"/>
          </a:p>
          <a:p>
            <a:pPr lvl="1"/>
            <a:r>
              <a:rPr lang="en-US"/>
              <a:t>If don’t specify the any currencies, the payment method is valid for all currencies.</a:t>
            </a:r>
          </a:p>
        </p:txBody>
      </p:sp>
      <p:sp>
        <p:nvSpPr>
          <p:cNvPr id="6" name="Text Placeholder 5"/>
          <p:cNvSpPr>
            <a:spLocks noGrp="1"/>
          </p:cNvSpPr>
          <p:nvPr>
            <p:ph type="body" sz="quarter" idx="11"/>
          </p:nvPr>
        </p:nvSpPr>
        <p:spPr/>
        <p:txBody>
          <a:bodyPr/>
          <a:lstStyle/>
          <a:p>
            <a:r>
              <a:rPr lang="en-US"/>
              <a:t>Automatic Payment Run</a:t>
            </a:r>
          </a:p>
        </p:txBody>
      </p:sp>
      <p:pic>
        <p:nvPicPr>
          <p:cNvPr id="7" name="Picture 2"/>
          <p:cNvPicPr>
            <a:picLocks noChangeAspect="1" noChangeArrowheads="1"/>
          </p:cNvPicPr>
          <p:nvPr/>
        </p:nvPicPr>
        <p:blipFill rotWithShape="1">
          <a:blip r:embed="rId2" cstate="print"/>
          <a:srcRect r="37187"/>
          <a:stretch/>
        </p:blipFill>
        <p:spPr bwMode="auto">
          <a:xfrm>
            <a:off x="9195035" y="1752600"/>
            <a:ext cx="2743200" cy="4508091"/>
          </a:xfrm>
          <a:prstGeom prst="rect">
            <a:avLst/>
          </a:prstGeom>
          <a:noFill/>
          <a:ln w="9525">
            <a:noFill/>
            <a:miter lim="800000"/>
            <a:headEnd/>
            <a:tailEnd/>
          </a:ln>
        </p:spPr>
      </p:pic>
      <p:sp>
        <p:nvSpPr>
          <p:cNvPr id="8" name="Rectangle 7"/>
          <p:cNvSpPr/>
          <p:nvPr/>
        </p:nvSpPr>
        <p:spPr>
          <a:xfrm>
            <a:off x="9296400" y="3810000"/>
            <a:ext cx="2630949" cy="457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40022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t>Configuration Step 3: Payment Method/Country</a:t>
            </a:r>
            <a:endParaRPr lang="en-GB"/>
          </a:p>
        </p:txBody>
      </p:sp>
      <p:sp>
        <p:nvSpPr>
          <p:cNvPr id="5" name="Text Placeholder 4"/>
          <p:cNvSpPr>
            <a:spLocks noGrp="1"/>
          </p:cNvSpPr>
          <p:nvPr>
            <p:ph type="body" sz="quarter" idx="10"/>
          </p:nvPr>
        </p:nvSpPr>
        <p:spPr>
          <a:xfrm>
            <a:off x="227347" y="1815351"/>
            <a:ext cx="8764253" cy="4466201"/>
          </a:xfrm>
        </p:spPr>
        <p:txBody>
          <a:bodyPr>
            <a:normAutofit fontScale="85000" lnSpcReduction="10000"/>
          </a:bodyPr>
          <a:lstStyle/>
          <a:p>
            <a:pPr lvl="1"/>
            <a:r>
              <a:rPr lang="en-US"/>
              <a:t>Below is a list of payment methods which are often configured in the United States</a:t>
            </a:r>
          </a:p>
          <a:p>
            <a:pPr lvl="1"/>
            <a:endParaRPr lang="en-US"/>
          </a:p>
          <a:p>
            <a:pPr lvl="1"/>
            <a:r>
              <a:rPr lang="en-US"/>
              <a:t>Configuration needs to be separately set up for every country where these payment methods are used</a:t>
            </a:r>
          </a:p>
          <a:p>
            <a:pPr lvl="1"/>
            <a:endParaRPr lang="en-US" b="1"/>
          </a:p>
          <a:p>
            <a:pPr lvl="1"/>
            <a:r>
              <a:rPr lang="en-US" b="1"/>
              <a:t>Automated Clearing House (ACH)</a:t>
            </a:r>
            <a:r>
              <a:rPr lang="en-US"/>
              <a:t> – A form of bank transfer used mostly in the United States</a:t>
            </a:r>
          </a:p>
          <a:p>
            <a:pPr lvl="2"/>
            <a:r>
              <a:rPr lang="en-US"/>
              <a:t>ACH PPD – ‘Prearranged payment and deposit’ supports collection from consumers</a:t>
            </a:r>
          </a:p>
          <a:p>
            <a:pPr lvl="2"/>
            <a:r>
              <a:rPr lang="en-US"/>
              <a:t>ACH CCD – ‘Cash Collection and Disbursement’ supports payments to consumers</a:t>
            </a:r>
          </a:p>
          <a:p>
            <a:pPr lvl="2"/>
            <a:r>
              <a:rPr lang="en-US"/>
              <a:t>ACH CTX – ‘Company Trade Exchange’ supports payments between companies</a:t>
            </a:r>
          </a:p>
          <a:p>
            <a:pPr lvl="1"/>
            <a:endParaRPr lang="en-US" b="1"/>
          </a:p>
          <a:p>
            <a:pPr lvl="1"/>
            <a:r>
              <a:rPr lang="en-US" b="1"/>
              <a:t>Check</a:t>
            </a:r>
            <a:r>
              <a:rPr lang="en-US"/>
              <a:t> – A physically printed banking device</a:t>
            </a:r>
          </a:p>
          <a:p>
            <a:pPr lvl="1"/>
            <a:endParaRPr lang="en-US" b="1"/>
          </a:p>
          <a:p>
            <a:pPr lvl="1"/>
            <a:r>
              <a:rPr lang="en-US" b="1"/>
              <a:t>Wire Transfer </a:t>
            </a:r>
            <a:r>
              <a:rPr lang="en-US"/>
              <a:t>– Transfer between multiple bank accounts</a:t>
            </a:r>
          </a:p>
        </p:txBody>
      </p:sp>
      <p:sp>
        <p:nvSpPr>
          <p:cNvPr id="6" name="Text Placeholder 5"/>
          <p:cNvSpPr>
            <a:spLocks noGrp="1"/>
          </p:cNvSpPr>
          <p:nvPr>
            <p:ph type="body" sz="quarter" idx="11"/>
          </p:nvPr>
        </p:nvSpPr>
        <p:spPr/>
        <p:txBody>
          <a:bodyPr/>
          <a:lstStyle/>
          <a:p>
            <a:r>
              <a:rPr lang="en-US"/>
              <a:t>Automatic Payment Run</a:t>
            </a:r>
          </a:p>
        </p:txBody>
      </p:sp>
      <p:pic>
        <p:nvPicPr>
          <p:cNvPr id="7" name="Picture 2"/>
          <p:cNvPicPr>
            <a:picLocks noChangeAspect="1" noChangeArrowheads="1"/>
          </p:cNvPicPr>
          <p:nvPr/>
        </p:nvPicPr>
        <p:blipFill rotWithShape="1">
          <a:blip r:embed="rId2" cstate="print"/>
          <a:srcRect r="37187"/>
          <a:stretch/>
        </p:blipFill>
        <p:spPr bwMode="auto">
          <a:xfrm>
            <a:off x="9195035" y="1752600"/>
            <a:ext cx="2743200" cy="4508091"/>
          </a:xfrm>
          <a:prstGeom prst="rect">
            <a:avLst/>
          </a:prstGeom>
          <a:noFill/>
          <a:ln w="9525">
            <a:noFill/>
            <a:miter lim="800000"/>
            <a:headEnd/>
            <a:tailEnd/>
          </a:ln>
        </p:spPr>
      </p:pic>
      <p:sp>
        <p:nvSpPr>
          <p:cNvPr id="8" name="Rectangle 7"/>
          <p:cNvSpPr/>
          <p:nvPr/>
        </p:nvSpPr>
        <p:spPr>
          <a:xfrm>
            <a:off x="9296400" y="3810000"/>
            <a:ext cx="2630949" cy="457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49328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t>Configuration Step 4: Payment Method for Company Code</a:t>
            </a:r>
            <a:endParaRPr lang="en-GB"/>
          </a:p>
        </p:txBody>
      </p:sp>
      <p:sp>
        <p:nvSpPr>
          <p:cNvPr id="5" name="Text Placeholder 4"/>
          <p:cNvSpPr>
            <a:spLocks noGrp="1"/>
          </p:cNvSpPr>
          <p:nvPr>
            <p:ph type="body" sz="quarter" idx="10"/>
          </p:nvPr>
        </p:nvSpPr>
        <p:spPr>
          <a:xfrm>
            <a:off x="227347" y="1815351"/>
            <a:ext cx="8688053" cy="4466201"/>
          </a:xfrm>
        </p:spPr>
        <p:txBody>
          <a:bodyPr>
            <a:normAutofit fontScale="70000" lnSpcReduction="20000"/>
          </a:bodyPr>
          <a:lstStyle/>
          <a:p>
            <a:pPr lvl="1"/>
            <a:r>
              <a:rPr lang="en-US" b="1"/>
              <a:t>Foreign business partner </a:t>
            </a:r>
            <a:r>
              <a:rPr lang="en-US"/>
              <a:t>- when selected, this indicator allows foreign customers and vendors to be processed using this payment method.</a:t>
            </a:r>
          </a:p>
          <a:p>
            <a:pPr lvl="1"/>
            <a:endParaRPr lang="en-US"/>
          </a:p>
          <a:p>
            <a:pPr lvl="1"/>
            <a:r>
              <a:rPr lang="en-US"/>
              <a:t>The </a:t>
            </a:r>
            <a:r>
              <a:rPr lang="en-US" b="1"/>
              <a:t>minimum</a:t>
            </a:r>
            <a:r>
              <a:rPr lang="en-US"/>
              <a:t> and </a:t>
            </a:r>
            <a:r>
              <a:rPr lang="en-US" b="1"/>
              <a:t>maximum check amounts </a:t>
            </a:r>
            <a:r>
              <a:rPr lang="en-US"/>
              <a:t>to be processed. Any amounts lower/higher than this amount will be excluded from the payment run.</a:t>
            </a:r>
          </a:p>
          <a:p>
            <a:pPr lvl="1"/>
            <a:endParaRPr lang="en-US"/>
          </a:p>
          <a:p>
            <a:pPr lvl="1"/>
            <a:r>
              <a:rPr lang="en-US" b="1"/>
              <a:t>Payments via customer/vendor’s bank abroad</a:t>
            </a:r>
            <a:r>
              <a:rPr lang="en-US"/>
              <a:t> - When selected, this indicators allows payments from customer and vendor banks abroad.</a:t>
            </a:r>
          </a:p>
          <a:p>
            <a:pPr lvl="1"/>
            <a:endParaRPr lang="en-US"/>
          </a:p>
          <a:p>
            <a:pPr lvl="1"/>
            <a:r>
              <a:rPr lang="en-US" b="1"/>
              <a:t>Foreign currency </a:t>
            </a:r>
            <a:r>
              <a:rPr lang="en-US"/>
              <a:t>- When selected, this indicator allows you to use foreign    currency with this payment method.</a:t>
            </a:r>
          </a:p>
          <a:p>
            <a:pPr lvl="1"/>
            <a:endParaRPr lang="en-US"/>
          </a:p>
          <a:p>
            <a:pPr lvl="1"/>
            <a:r>
              <a:rPr lang="en-US" b="1"/>
              <a:t>Bank optimization </a:t>
            </a:r>
            <a:r>
              <a:rPr lang="en-US"/>
              <a:t>- When selected, the payment program will try to pay from a bank within the same clearing house system (ACH).</a:t>
            </a:r>
          </a:p>
          <a:p>
            <a:pPr lvl="1"/>
            <a:endParaRPr lang="en-US"/>
          </a:p>
          <a:p>
            <a:pPr lvl="1"/>
            <a:r>
              <a:rPr lang="en-US" b="1"/>
              <a:t>Postal code optimization </a:t>
            </a:r>
            <a:r>
              <a:rPr lang="en-US"/>
              <a:t>-  By using the change icon on the right-hand side, you can assign banks to particular postal areas. When selected, the payment program looks to make payment from the bank based on the customer/vendor’s city of residence.</a:t>
            </a:r>
          </a:p>
        </p:txBody>
      </p:sp>
      <p:sp>
        <p:nvSpPr>
          <p:cNvPr id="6" name="Text Placeholder 5"/>
          <p:cNvSpPr>
            <a:spLocks noGrp="1"/>
          </p:cNvSpPr>
          <p:nvPr>
            <p:ph type="body" sz="quarter" idx="11"/>
          </p:nvPr>
        </p:nvSpPr>
        <p:spPr/>
        <p:txBody>
          <a:bodyPr/>
          <a:lstStyle/>
          <a:p>
            <a:r>
              <a:rPr lang="en-US"/>
              <a:t>Automatic Payment Run</a:t>
            </a:r>
          </a:p>
        </p:txBody>
      </p:sp>
      <p:pic>
        <p:nvPicPr>
          <p:cNvPr id="7" name="Picture 2"/>
          <p:cNvPicPr>
            <a:picLocks noChangeAspect="1" noChangeArrowheads="1"/>
          </p:cNvPicPr>
          <p:nvPr/>
        </p:nvPicPr>
        <p:blipFill rotWithShape="1">
          <a:blip r:embed="rId2" cstate="print"/>
          <a:srcRect r="37187"/>
          <a:stretch/>
        </p:blipFill>
        <p:spPr bwMode="auto">
          <a:xfrm>
            <a:off x="9195035" y="1752600"/>
            <a:ext cx="2743200" cy="4508091"/>
          </a:xfrm>
          <a:prstGeom prst="rect">
            <a:avLst/>
          </a:prstGeom>
          <a:noFill/>
          <a:ln w="9525">
            <a:noFill/>
            <a:miter lim="800000"/>
            <a:headEnd/>
            <a:tailEnd/>
          </a:ln>
        </p:spPr>
      </p:pic>
      <p:sp>
        <p:nvSpPr>
          <p:cNvPr id="8" name="Rectangle 7"/>
          <p:cNvSpPr/>
          <p:nvPr/>
        </p:nvSpPr>
        <p:spPr>
          <a:xfrm>
            <a:off x="9296400" y="4343400"/>
            <a:ext cx="2630949" cy="457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24740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Configuration Step 5: Bank Ranking Order</a:t>
            </a:r>
            <a:endParaRPr lang="en-GB"/>
          </a:p>
        </p:txBody>
      </p:sp>
      <p:sp>
        <p:nvSpPr>
          <p:cNvPr id="5" name="Text Placeholder 4"/>
          <p:cNvSpPr>
            <a:spLocks noGrp="1"/>
          </p:cNvSpPr>
          <p:nvPr>
            <p:ph type="body" sz="quarter" idx="10"/>
          </p:nvPr>
        </p:nvSpPr>
        <p:spPr>
          <a:xfrm>
            <a:off x="227347" y="1815351"/>
            <a:ext cx="8688053" cy="4466201"/>
          </a:xfrm>
        </p:spPr>
        <p:txBody>
          <a:bodyPr>
            <a:normAutofit lnSpcReduction="10000"/>
          </a:bodyPr>
          <a:lstStyle/>
          <a:p>
            <a:pPr marL="88900" lvl="1" indent="0">
              <a:buNone/>
            </a:pPr>
            <a:r>
              <a:rPr lang="en-US" b="1"/>
              <a:t>If the bank/payment method combination does not exist, create a new one by defining:</a:t>
            </a:r>
          </a:p>
          <a:p>
            <a:pPr lvl="1"/>
            <a:endParaRPr lang="en-US"/>
          </a:p>
          <a:p>
            <a:pPr lvl="1"/>
            <a:r>
              <a:rPr lang="en-US" b="1"/>
              <a:t>Payment method</a:t>
            </a:r>
          </a:p>
          <a:p>
            <a:pPr lvl="1"/>
            <a:endParaRPr lang="en-US"/>
          </a:p>
          <a:p>
            <a:pPr lvl="1"/>
            <a:r>
              <a:rPr lang="en-US" b="1"/>
              <a:t>Currency</a:t>
            </a:r>
            <a:r>
              <a:rPr lang="en-US"/>
              <a:t> – This field must be empty if the payment method for this bank is to apply to all currencies. Otherwise the payment method only applies to  the currency entered here.</a:t>
            </a:r>
          </a:p>
          <a:p>
            <a:pPr lvl="1"/>
            <a:endParaRPr lang="en-US"/>
          </a:p>
          <a:p>
            <a:pPr lvl="1"/>
            <a:r>
              <a:rPr lang="en-US" b="1"/>
              <a:t>Ranking order – </a:t>
            </a:r>
            <a:r>
              <a:rPr lang="en-US"/>
              <a:t>The payment program will take this into consideration when determining which bank to pay from.</a:t>
            </a:r>
          </a:p>
          <a:p>
            <a:pPr lvl="1"/>
            <a:endParaRPr lang="en-US"/>
          </a:p>
          <a:p>
            <a:pPr lvl="1"/>
            <a:r>
              <a:rPr lang="en-US" b="1"/>
              <a:t>House bank identifier </a:t>
            </a:r>
            <a:r>
              <a:rPr lang="en-US"/>
              <a:t>to be used with this payment method</a:t>
            </a:r>
          </a:p>
        </p:txBody>
      </p:sp>
      <p:sp>
        <p:nvSpPr>
          <p:cNvPr id="6" name="Text Placeholder 5"/>
          <p:cNvSpPr>
            <a:spLocks noGrp="1"/>
          </p:cNvSpPr>
          <p:nvPr>
            <p:ph type="body" sz="quarter" idx="11"/>
          </p:nvPr>
        </p:nvSpPr>
        <p:spPr/>
        <p:txBody>
          <a:bodyPr/>
          <a:lstStyle/>
          <a:p>
            <a:r>
              <a:rPr lang="en-US"/>
              <a:t>Automatic Payment Run</a:t>
            </a:r>
          </a:p>
        </p:txBody>
      </p:sp>
      <p:pic>
        <p:nvPicPr>
          <p:cNvPr id="7" name="Picture 2"/>
          <p:cNvPicPr>
            <a:picLocks noChangeAspect="1" noChangeArrowheads="1"/>
          </p:cNvPicPr>
          <p:nvPr/>
        </p:nvPicPr>
        <p:blipFill rotWithShape="1">
          <a:blip r:embed="rId2" cstate="print"/>
          <a:srcRect r="37187"/>
          <a:stretch/>
        </p:blipFill>
        <p:spPr bwMode="auto">
          <a:xfrm>
            <a:off x="9195035" y="1752600"/>
            <a:ext cx="2743200" cy="4508091"/>
          </a:xfrm>
          <a:prstGeom prst="rect">
            <a:avLst/>
          </a:prstGeom>
          <a:noFill/>
          <a:ln w="9525">
            <a:noFill/>
            <a:miter lim="800000"/>
            <a:headEnd/>
            <a:tailEnd/>
          </a:ln>
        </p:spPr>
      </p:pic>
      <p:sp>
        <p:nvSpPr>
          <p:cNvPr id="8" name="Rectangle 7"/>
          <p:cNvSpPr/>
          <p:nvPr/>
        </p:nvSpPr>
        <p:spPr>
          <a:xfrm>
            <a:off x="9296400" y="5105400"/>
            <a:ext cx="2630949" cy="457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8641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Configuration Step 6: House Banks</a:t>
            </a:r>
            <a:endParaRPr lang="en-GB"/>
          </a:p>
        </p:txBody>
      </p:sp>
      <p:sp>
        <p:nvSpPr>
          <p:cNvPr id="5" name="Text Placeholder 4"/>
          <p:cNvSpPr>
            <a:spLocks noGrp="1"/>
          </p:cNvSpPr>
          <p:nvPr>
            <p:ph type="body" sz="quarter" idx="10"/>
          </p:nvPr>
        </p:nvSpPr>
        <p:spPr>
          <a:xfrm>
            <a:off x="227347" y="1815351"/>
            <a:ext cx="8840453" cy="4466201"/>
          </a:xfrm>
        </p:spPr>
        <p:txBody>
          <a:bodyPr>
            <a:normAutofit fontScale="77500" lnSpcReduction="20000"/>
          </a:bodyPr>
          <a:lstStyle/>
          <a:p>
            <a:pPr lvl="1"/>
            <a:r>
              <a:rPr lang="en-US"/>
              <a:t>The </a:t>
            </a:r>
            <a:r>
              <a:rPr lang="en-US" i="1"/>
              <a:t>Available Amounts </a:t>
            </a:r>
            <a:r>
              <a:rPr lang="en-US"/>
              <a:t>screen lists the house banks and the amount of funds available at each bank.</a:t>
            </a:r>
          </a:p>
          <a:p>
            <a:pPr lvl="1"/>
            <a:endParaRPr lang="en-US"/>
          </a:p>
          <a:p>
            <a:pPr marL="88900" lvl="1" indent="0">
              <a:buNone/>
            </a:pPr>
            <a:r>
              <a:rPr lang="en-US" b="1"/>
              <a:t>To add a new house bank, define the following:</a:t>
            </a:r>
          </a:p>
          <a:p>
            <a:pPr lvl="1"/>
            <a:endParaRPr lang="en-US"/>
          </a:p>
          <a:p>
            <a:pPr lvl="1"/>
            <a:r>
              <a:rPr lang="en-US"/>
              <a:t>The </a:t>
            </a:r>
            <a:r>
              <a:rPr lang="en-US" b="1"/>
              <a:t>bank and the bank account</a:t>
            </a:r>
          </a:p>
          <a:p>
            <a:pPr lvl="1"/>
            <a:endParaRPr lang="en-US"/>
          </a:p>
          <a:p>
            <a:pPr lvl="1"/>
            <a:r>
              <a:rPr lang="en-US" b="1"/>
              <a:t>Days until the value date </a:t>
            </a:r>
            <a:r>
              <a:rPr lang="en-US"/>
              <a:t>when using bills of exchange. This enables payments to be posted before their due date. In all other cases, enter 999. The value dates are then not taken into account.</a:t>
            </a:r>
          </a:p>
          <a:p>
            <a:pPr lvl="1"/>
            <a:endParaRPr lang="en-US"/>
          </a:p>
          <a:p>
            <a:pPr lvl="1"/>
            <a:r>
              <a:rPr lang="en-US" b="1"/>
              <a:t>Currencies</a:t>
            </a:r>
            <a:r>
              <a:rPr lang="en-US"/>
              <a:t>: This field must be empty if the payment method for this bank is to apply to all currencies. Otherwise the payment method only applies to the currency entered here. </a:t>
            </a:r>
          </a:p>
          <a:p>
            <a:pPr lvl="1"/>
            <a:endParaRPr lang="en-US"/>
          </a:p>
          <a:p>
            <a:pPr lvl="1"/>
            <a:r>
              <a:rPr lang="en-US" b="1"/>
              <a:t>Amount available for outgoing payment</a:t>
            </a:r>
            <a:r>
              <a:rPr lang="en-US"/>
              <a:t>: Enter the amount of funds available at the house bank.  Note that the amount field is not updated automatically after each payment run.</a:t>
            </a:r>
          </a:p>
        </p:txBody>
      </p:sp>
      <p:sp>
        <p:nvSpPr>
          <p:cNvPr id="6" name="Text Placeholder 5"/>
          <p:cNvSpPr>
            <a:spLocks noGrp="1"/>
          </p:cNvSpPr>
          <p:nvPr>
            <p:ph type="body" sz="quarter" idx="11"/>
          </p:nvPr>
        </p:nvSpPr>
        <p:spPr/>
        <p:txBody>
          <a:bodyPr/>
          <a:lstStyle/>
          <a:p>
            <a:r>
              <a:rPr lang="en-US"/>
              <a:t>Automatic Payment Run</a:t>
            </a:r>
          </a:p>
        </p:txBody>
      </p:sp>
      <p:pic>
        <p:nvPicPr>
          <p:cNvPr id="7" name="Picture 2"/>
          <p:cNvPicPr>
            <a:picLocks noChangeAspect="1" noChangeArrowheads="1"/>
          </p:cNvPicPr>
          <p:nvPr/>
        </p:nvPicPr>
        <p:blipFill rotWithShape="1">
          <a:blip r:embed="rId2" cstate="print"/>
          <a:srcRect r="37187"/>
          <a:stretch/>
        </p:blipFill>
        <p:spPr bwMode="auto">
          <a:xfrm>
            <a:off x="9195035" y="1752600"/>
            <a:ext cx="2743200" cy="4508091"/>
          </a:xfrm>
          <a:prstGeom prst="rect">
            <a:avLst/>
          </a:prstGeom>
          <a:noFill/>
          <a:ln w="9525">
            <a:noFill/>
            <a:miter lim="800000"/>
            <a:headEnd/>
            <a:tailEnd/>
          </a:ln>
        </p:spPr>
      </p:pic>
      <p:sp>
        <p:nvSpPr>
          <p:cNvPr id="8" name="Rectangle 7"/>
          <p:cNvSpPr/>
          <p:nvPr/>
        </p:nvSpPr>
        <p:spPr>
          <a:xfrm>
            <a:off x="9296400" y="5638800"/>
            <a:ext cx="2630949" cy="457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77213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t>Configuration Step 6: House Banks (Value Date)</a:t>
            </a:r>
            <a:endParaRPr lang="en-GB"/>
          </a:p>
        </p:txBody>
      </p:sp>
      <p:sp>
        <p:nvSpPr>
          <p:cNvPr id="5" name="Text Placeholder 4"/>
          <p:cNvSpPr>
            <a:spLocks noGrp="1"/>
          </p:cNvSpPr>
          <p:nvPr>
            <p:ph type="body" sz="quarter" idx="10"/>
          </p:nvPr>
        </p:nvSpPr>
        <p:spPr>
          <a:xfrm>
            <a:off x="227347" y="1815351"/>
            <a:ext cx="8611853" cy="4466201"/>
          </a:xfrm>
        </p:spPr>
        <p:txBody>
          <a:bodyPr>
            <a:normAutofit fontScale="92500"/>
          </a:bodyPr>
          <a:lstStyle/>
          <a:p>
            <a:pPr lvl="1"/>
            <a:r>
              <a:rPr lang="en-US"/>
              <a:t>The value date is used in conjunction with cash management (cash management position) to track the outflow of funds</a:t>
            </a:r>
          </a:p>
          <a:p>
            <a:pPr lvl="1"/>
            <a:endParaRPr lang="en-US"/>
          </a:p>
          <a:p>
            <a:pPr lvl="1"/>
            <a:r>
              <a:rPr lang="en-US"/>
              <a:t>For example, payments which are made by transfer are deducted from the bank the next day regardless of the amount</a:t>
            </a:r>
          </a:p>
          <a:p>
            <a:pPr lvl="2"/>
            <a:r>
              <a:rPr lang="en-US"/>
              <a:t>This means that the money must be available the next day for payments with this method</a:t>
            </a:r>
          </a:p>
          <a:p>
            <a:pPr lvl="2"/>
            <a:r>
              <a:rPr lang="en-US"/>
              <a:t>For this payment method, enter 1 in the Days until value date field</a:t>
            </a:r>
          </a:p>
          <a:p>
            <a:pPr lvl="1"/>
            <a:endParaRPr lang="en-US"/>
          </a:p>
          <a:p>
            <a:pPr lvl="1"/>
            <a:r>
              <a:rPr lang="en-US"/>
              <a:t>The value date is used in conjunction with cash management (cash management position) to track the outflow of funds</a:t>
            </a:r>
          </a:p>
          <a:p>
            <a:pPr lvl="1"/>
            <a:endParaRPr lang="en-US"/>
          </a:p>
          <a:p>
            <a:pPr lvl="1"/>
            <a:r>
              <a:rPr lang="en-US"/>
              <a:t>Value date = payment run posting date + days until value date</a:t>
            </a:r>
          </a:p>
        </p:txBody>
      </p:sp>
      <p:sp>
        <p:nvSpPr>
          <p:cNvPr id="6" name="Text Placeholder 5"/>
          <p:cNvSpPr>
            <a:spLocks noGrp="1"/>
          </p:cNvSpPr>
          <p:nvPr>
            <p:ph type="body" sz="quarter" idx="11"/>
          </p:nvPr>
        </p:nvSpPr>
        <p:spPr/>
        <p:txBody>
          <a:bodyPr/>
          <a:lstStyle/>
          <a:p>
            <a:r>
              <a:rPr lang="en-US"/>
              <a:t>Automatic Payment Run</a:t>
            </a:r>
          </a:p>
        </p:txBody>
      </p:sp>
      <p:pic>
        <p:nvPicPr>
          <p:cNvPr id="7" name="Picture 2"/>
          <p:cNvPicPr>
            <a:picLocks noChangeAspect="1" noChangeArrowheads="1"/>
          </p:cNvPicPr>
          <p:nvPr/>
        </p:nvPicPr>
        <p:blipFill rotWithShape="1">
          <a:blip r:embed="rId2" cstate="print"/>
          <a:srcRect r="37187"/>
          <a:stretch/>
        </p:blipFill>
        <p:spPr bwMode="auto">
          <a:xfrm>
            <a:off x="9195035" y="1752600"/>
            <a:ext cx="2743200" cy="4508091"/>
          </a:xfrm>
          <a:prstGeom prst="rect">
            <a:avLst/>
          </a:prstGeom>
          <a:noFill/>
          <a:ln w="9525">
            <a:noFill/>
            <a:miter lim="800000"/>
            <a:headEnd/>
            <a:tailEnd/>
          </a:ln>
        </p:spPr>
      </p:pic>
      <p:sp>
        <p:nvSpPr>
          <p:cNvPr id="8" name="Rectangle 7"/>
          <p:cNvSpPr/>
          <p:nvPr/>
        </p:nvSpPr>
        <p:spPr>
          <a:xfrm>
            <a:off x="9296400" y="5638800"/>
            <a:ext cx="2630949" cy="457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52088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t>Configuration Step 6: House Banks (Charges)</a:t>
            </a:r>
            <a:endParaRPr lang="en-GB"/>
          </a:p>
        </p:txBody>
      </p:sp>
      <p:sp>
        <p:nvSpPr>
          <p:cNvPr id="5" name="Text Placeholder 4"/>
          <p:cNvSpPr>
            <a:spLocks noGrp="1"/>
          </p:cNvSpPr>
          <p:nvPr>
            <p:ph type="body" sz="quarter" idx="10"/>
          </p:nvPr>
        </p:nvSpPr>
        <p:spPr>
          <a:xfrm>
            <a:off x="227347" y="1815351"/>
            <a:ext cx="8688053" cy="4466201"/>
          </a:xfrm>
        </p:spPr>
        <p:txBody>
          <a:bodyPr>
            <a:normAutofit/>
          </a:bodyPr>
          <a:lstStyle/>
          <a:p>
            <a:pPr lvl="1"/>
            <a:r>
              <a:rPr lang="en-US"/>
              <a:t>The functions for incoming and outgoing payments feature a bank charges field  for users to enter any bank charges that are part of the payments made or received.</a:t>
            </a:r>
          </a:p>
          <a:p>
            <a:pPr lvl="2"/>
            <a:r>
              <a:rPr lang="en-US"/>
              <a:t>For incoming payments, the system subtracts the bank charges from the clearing  amount.</a:t>
            </a:r>
          </a:p>
          <a:p>
            <a:pPr lvl="2"/>
            <a:r>
              <a:rPr lang="en-US"/>
              <a:t>For outgoing payments, it adds the charges to the clearing amount.</a:t>
            </a:r>
          </a:p>
          <a:p>
            <a:pPr lvl="1"/>
            <a:endParaRPr lang="en-US"/>
          </a:p>
          <a:p>
            <a:pPr lvl="1"/>
            <a:endParaRPr lang="en-US"/>
          </a:p>
          <a:p>
            <a:pPr lvl="1"/>
            <a:r>
              <a:rPr lang="en-US"/>
              <a:t>The Relevant to cash flow indicator must be set in the master record of accounts that record bank charges.</a:t>
            </a:r>
          </a:p>
        </p:txBody>
      </p:sp>
      <p:sp>
        <p:nvSpPr>
          <p:cNvPr id="6" name="Text Placeholder 5"/>
          <p:cNvSpPr>
            <a:spLocks noGrp="1"/>
          </p:cNvSpPr>
          <p:nvPr>
            <p:ph type="body" sz="quarter" idx="11"/>
          </p:nvPr>
        </p:nvSpPr>
        <p:spPr/>
        <p:txBody>
          <a:bodyPr/>
          <a:lstStyle/>
          <a:p>
            <a:r>
              <a:rPr lang="en-US"/>
              <a:t>Automatic Payment Run</a:t>
            </a:r>
          </a:p>
        </p:txBody>
      </p:sp>
      <p:pic>
        <p:nvPicPr>
          <p:cNvPr id="7" name="Picture 2"/>
          <p:cNvPicPr>
            <a:picLocks noChangeAspect="1" noChangeArrowheads="1"/>
          </p:cNvPicPr>
          <p:nvPr/>
        </p:nvPicPr>
        <p:blipFill rotWithShape="1">
          <a:blip r:embed="rId2" cstate="print"/>
          <a:srcRect r="37187"/>
          <a:stretch/>
        </p:blipFill>
        <p:spPr bwMode="auto">
          <a:xfrm>
            <a:off x="9195035" y="1752600"/>
            <a:ext cx="2743200" cy="4508091"/>
          </a:xfrm>
          <a:prstGeom prst="rect">
            <a:avLst/>
          </a:prstGeom>
          <a:noFill/>
          <a:ln w="9525">
            <a:noFill/>
            <a:miter lim="800000"/>
            <a:headEnd/>
            <a:tailEnd/>
          </a:ln>
        </p:spPr>
      </p:pic>
      <p:sp>
        <p:nvSpPr>
          <p:cNvPr id="8" name="Rectangle 7"/>
          <p:cNvSpPr/>
          <p:nvPr/>
        </p:nvSpPr>
        <p:spPr>
          <a:xfrm>
            <a:off x="9296400" y="5638800"/>
            <a:ext cx="2630949" cy="457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98931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a:t>Post Payment Run Processes</a:t>
            </a:r>
          </a:p>
        </p:txBody>
      </p:sp>
      <p:sp>
        <p:nvSpPr>
          <p:cNvPr id="4" name="Rectangle 3"/>
          <p:cNvSpPr/>
          <p:nvPr/>
        </p:nvSpPr>
        <p:spPr>
          <a:xfrm>
            <a:off x="0" y="4801963"/>
            <a:ext cx="4572000" cy="520374"/>
          </a:xfrm>
          <a:prstGeom prst="rect">
            <a:avLst/>
          </a:prstGeom>
          <a:gradFill flip="none" rotWithShape="1">
            <a:gsLst>
              <a:gs pos="0">
                <a:sysClr val="window" lastClr="FFFFFF"/>
              </a:gs>
              <a:gs pos="100000">
                <a:srgbClr val="7FCCE3">
                  <a:lumMod val="60000"/>
                  <a:lumOff val="40000"/>
                </a:srgbClr>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ea typeface="+mn-ea"/>
              <a:cs typeface="Arial" pitchFamily="34" charset="0"/>
            </a:endParaRPr>
          </a:p>
        </p:txBody>
      </p:sp>
      <p:graphicFrame>
        <p:nvGraphicFramePr>
          <p:cNvPr id="5" name="Group 57"/>
          <p:cNvGraphicFramePr>
            <a:graphicFrameLocks noGrp="1"/>
          </p:cNvGraphicFramePr>
          <p:nvPr/>
        </p:nvGraphicFramePr>
        <p:xfrm>
          <a:off x="299431" y="2386584"/>
          <a:ext cx="5034570" cy="3017520"/>
        </p:xfrm>
        <a:graphic>
          <a:graphicData uri="http://schemas.openxmlformats.org/drawingml/2006/table">
            <a:tbl>
              <a:tblPr/>
              <a:tblGrid>
                <a:gridCol w="5034570">
                  <a:extLst>
                    <a:ext uri="{9D8B030D-6E8A-4147-A177-3AD203B41FA5}">
                      <a16:colId xmlns:a16="http://schemas.microsoft.com/office/drawing/2014/main" val="20000"/>
                    </a:ext>
                  </a:extLst>
                </a:gridCol>
              </a:tblGrid>
              <a:tr h="603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1"/>
                          </a:solidFill>
                          <a:effectLst/>
                          <a:uLnTx/>
                          <a:uFillTx/>
                          <a:latin typeface="Arial" pitchFamily="34" charset="0"/>
                          <a:ea typeface="+mn-ea"/>
                          <a:cs typeface="Arial" pitchFamily="34" charset="0"/>
                        </a:rPr>
                        <a:t>SAP Purchasing Cycle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3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1"/>
                          </a:solidFill>
                          <a:effectLst/>
                          <a:uLnTx/>
                          <a:uFillTx/>
                          <a:latin typeface="Arial" pitchFamily="34" charset="0"/>
                          <a:ea typeface="+mn-ea"/>
                          <a:cs typeface="Arial" pitchFamily="34" charset="0"/>
                        </a:rPr>
                        <a:t>Creating Documents in Accounts Payable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3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1"/>
                          </a:solidFill>
                          <a:effectLst/>
                          <a:uLnTx/>
                          <a:uFillTx/>
                          <a:latin typeface="Arial" pitchFamily="34" charset="0"/>
                          <a:ea typeface="+mn-ea"/>
                          <a:cs typeface="Arial" pitchFamily="34" charset="0"/>
                        </a:rPr>
                        <a:t>Payment Terms and Cash Discounts</a:t>
                      </a:r>
                    </a:p>
                  </a:txBody>
                  <a:tcPr marT="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3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1"/>
                          </a:solidFill>
                          <a:effectLst/>
                          <a:uLnTx/>
                          <a:uFillTx/>
                          <a:latin typeface="Arial" pitchFamily="34" charset="0"/>
                          <a:ea typeface="+mn-ea"/>
                          <a:cs typeface="Arial" pitchFamily="34" charset="0"/>
                        </a:rPr>
                        <a:t>Automatic Payment Run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3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1"/>
                          </a:solidFill>
                          <a:effectLst/>
                          <a:uLnTx/>
                          <a:uFillTx/>
                          <a:latin typeface="Arial" pitchFamily="34" charset="0"/>
                          <a:ea typeface="+mn-ea"/>
                          <a:cs typeface="Arial" pitchFamily="34" charset="0"/>
                        </a:rPr>
                        <a:t>Post Payment Run Processes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 name="Rectangle 5"/>
          <p:cNvSpPr/>
          <p:nvPr/>
        </p:nvSpPr>
        <p:spPr>
          <a:xfrm rot="10800000">
            <a:off x="0" y="2932846"/>
            <a:ext cx="4572000" cy="76200"/>
          </a:xfrm>
          <a:prstGeom prst="rect">
            <a:avLst/>
          </a:prstGeom>
          <a:gradFill flip="none" rotWithShape="1">
            <a:gsLst>
              <a:gs pos="0">
                <a:schemeClr val="bg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cs typeface="Arial" pitchFamily="34" charset="0"/>
            </a:endParaRPr>
          </a:p>
        </p:txBody>
      </p:sp>
      <p:sp>
        <p:nvSpPr>
          <p:cNvPr id="7" name="Rectangle 6"/>
          <p:cNvSpPr/>
          <p:nvPr/>
        </p:nvSpPr>
        <p:spPr>
          <a:xfrm rot="10800000">
            <a:off x="0" y="2336270"/>
            <a:ext cx="4572000" cy="76200"/>
          </a:xfrm>
          <a:prstGeom prst="rect">
            <a:avLst/>
          </a:prstGeom>
          <a:gradFill flip="none" rotWithShape="1">
            <a:gsLst>
              <a:gs pos="0">
                <a:schemeClr val="bg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cs typeface="Arial" pitchFamily="34" charset="0"/>
            </a:endParaRPr>
          </a:p>
        </p:txBody>
      </p:sp>
      <p:sp>
        <p:nvSpPr>
          <p:cNvPr id="8" name="Rectangle 7"/>
          <p:cNvSpPr/>
          <p:nvPr/>
        </p:nvSpPr>
        <p:spPr>
          <a:xfrm rot="10800000">
            <a:off x="3" y="3530784"/>
            <a:ext cx="4572000" cy="76200"/>
          </a:xfrm>
          <a:prstGeom prst="rect">
            <a:avLst/>
          </a:prstGeom>
          <a:gradFill flip="none" rotWithShape="1">
            <a:gsLst>
              <a:gs pos="0">
                <a:schemeClr val="bg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cs typeface="Arial" pitchFamily="34" charset="0"/>
            </a:endParaRPr>
          </a:p>
        </p:txBody>
      </p:sp>
      <p:sp>
        <p:nvSpPr>
          <p:cNvPr id="9" name="Rectangle 8"/>
          <p:cNvSpPr/>
          <p:nvPr/>
        </p:nvSpPr>
        <p:spPr>
          <a:xfrm rot="10800000">
            <a:off x="3" y="4130431"/>
            <a:ext cx="4572000" cy="76200"/>
          </a:xfrm>
          <a:prstGeom prst="rect">
            <a:avLst/>
          </a:prstGeom>
          <a:gradFill flip="none" rotWithShape="1">
            <a:gsLst>
              <a:gs pos="0">
                <a:schemeClr val="bg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cs typeface="Arial" pitchFamily="34" charset="0"/>
            </a:endParaRPr>
          </a:p>
        </p:txBody>
      </p:sp>
      <p:sp>
        <p:nvSpPr>
          <p:cNvPr id="10" name="Rectangle 9"/>
          <p:cNvSpPr/>
          <p:nvPr/>
        </p:nvSpPr>
        <p:spPr>
          <a:xfrm rot="10800000">
            <a:off x="1" y="4724399"/>
            <a:ext cx="4572000" cy="76200"/>
          </a:xfrm>
          <a:prstGeom prst="rect">
            <a:avLst/>
          </a:prstGeom>
          <a:gradFill flip="none" rotWithShape="1">
            <a:gsLst>
              <a:gs pos="0">
                <a:schemeClr val="bg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cs typeface="Arial" pitchFamily="34" charset="0"/>
            </a:endParaRPr>
          </a:p>
        </p:txBody>
      </p:sp>
      <p:sp>
        <p:nvSpPr>
          <p:cNvPr id="13" name="Title 1"/>
          <p:cNvSpPr txBox="1">
            <a:spLocks/>
          </p:cNvSpPr>
          <p:nvPr/>
        </p:nvSpPr>
        <p:spPr>
          <a:xfrm>
            <a:off x="227349" y="0"/>
            <a:ext cx="9907251" cy="1104900"/>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kumimoji="0" lang="en-US" sz="3000" b="0" i="0" u="none" strike="noStrike" kern="1200" cap="none" spc="0" normalizeH="0" baseline="0" noProof="0" dirty="0">
                <a:ln>
                  <a:noFill/>
                </a:ln>
                <a:solidFill>
                  <a:schemeClr val="accent1"/>
                </a:solidFill>
                <a:effectLst/>
                <a:uLnTx/>
                <a:uFillTx/>
                <a:latin typeface="+mj-lt"/>
                <a:ea typeface="+mj-ea"/>
                <a:cs typeface="+mj-cs"/>
              </a:defRPr>
            </a:lvl1pPr>
          </a:lstStyle>
          <a:p>
            <a:endParaRPr lang="en-US" b="1" dirty="0">
              <a:latin typeface="Times New Roman" pitchFamily="18" charset="0"/>
              <a:cs typeface="Times New Roman" pitchFamily="18" charset="0"/>
            </a:endParaRPr>
          </a:p>
          <a:p>
            <a:r>
              <a:rPr lang="en-US" dirty="0"/>
              <a:t>Accounts Payable </a:t>
            </a:r>
          </a:p>
        </p:txBody>
      </p:sp>
      <p:sp>
        <p:nvSpPr>
          <p:cNvPr id="11" name="Rectangle 10"/>
          <p:cNvSpPr/>
          <p:nvPr/>
        </p:nvSpPr>
        <p:spPr>
          <a:xfrm rot="10800000">
            <a:off x="0" y="5313829"/>
            <a:ext cx="4572000" cy="76200"/>
          </a:xfrm>
          <a:prstGeom prst="rect">
            <a:avLst/>
          </a:prstGeom>
          <a:gradFill flip="none" rotWithShape="1">
            <a:gsLst>
              <a:gs pos="0">
                <a:schemeClr val="bg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cs typeface="Arial" pitchFamily="34" charset="0"/>
            </a:endParaRPr>
          </a:p>
        </p:txBody>
      </p:sp>
    </p:spTree>
    <p:extLst>
      <p:ext uri="{BB962C8B-B14F-4D97-AF65-F5344CB8AC3E}">
        <p14:creationId xmlns:p14="http://schemas.microsoft.com/office/powerpoint/2010/main" val="36926679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After the Payment Program</a:t>
            </a:r>
            <a:endParaRPr lang="en-GB"/>
          </a:p>
        </p:txBody>
      </p:sp>
      <p:sp>
        <p:nvSpPr>
          <p:cNvPr id="5" name="Text Placeholder 4"/>
          <p:cNvSpPr>
            <a:spLocks noGrp="1"/>
          </p:cNvSpPr>
          <p:nvPr>
            <p:ph type="body" sz="quarter" idx="10"/>
          </p:nvPr>
        </p:nvSpPr>
        <p:spPr>
          <a:xfrm>
            <a:off x="227347" y="1815351"/>
            <a:ext cx="11700002" cy="4814049"/>
          </a:xfrm>
        </p:spPr>
        <p:txBody>
          <a:bodyPr>
            <a:normAutofit fontScale="92500" lnSpcReduction="20000"/>
          </a:bodyPr>
          <a:lstStyle/>
          <a:p>
            <a:pPr marL="88900" lvl="1" indent="0">
              <a:buNone/>
            </a:pPr>
            <a:r>
              <a:rPr lang="en-US"/>
              <a:t>Once the payment program is complete, a number of events are triggered:</a:t>
            </a:r>
          </a:p>
          <a:p>
            <a:pPr lvl="1"/>
            <a:endParaRPr lang="en-US"/>
          </a:p>
          <a:p>
            <a:pPr marL="431800" lvl="1" indent="-342900">
              <a:buFont typeface="+mj-lt"/>
              <a:buAutoNum type="arabicPeriod"/>
            </a:pPr>
            <a:r>
              <a:rPr lang="en-US"/>
              <a:t>Document are posted in SAP to reflect the payment journal entries in the system</a:t>
            </a:r>
          </a:p>
          <a:p>
            <a:pPr marL="431800" lvl="1" indent="-342900">
              <a:buFont typeface="+mj-lt"/>
              <a:buAutoNum type="arabicPeriod"/>
            </a:pPr>
            <a:endParaRPr lang="en-US"/>
          </a:p>
          <a:p>
            <a:pPr marL="431800" lvl="1" indent="-342900">
              <a:buFont typeface="+mj-lt"/>
              <a:buAutoNum type="arabicPeriod"/>
            </a:pPr>
            <a:r>
              <a:rPr lang="en-US"/>
              <a:t>Payment media are generated to communicate the payments to external parties. The new main types of communication are:</a:t>
            </a:r>
          </a:p>
          <a:p>
            <a:pPr marL="609600" lvl="2" indent="-342900">
              <a:buFont typeface="+mj-lt"/>
              <a:buAutoNum type="alphaUcPeriod"/>
            </a:pPr>
            <a:r>
              <a:rPr lang="en-US" b="1"/>
              <a:t>Payment Advice Notes </a:t>
            </a:r>
            <a:r>
              <a:rPr lang="en-US"/>
              <a:t>– These send a communication directly to the vendor to inform them that a payment has been initiated</a:t>
            </a:r>
          </a:p>
          <a:p>
            <a:pPr marL="609600" lvl="2" indent="-342900">
              <a:buFont typeface="+mj-lt"/>
              <a:buAutoNum type="alphaUcPeriod"/>
            </a:pPr>
            <a:r>
              <a:rPr lang="en-US" b="1"/>
              <a:t>Data Media Exchange (DME) </a:t>
            </a:r>
            <a:r>
              <a:rPr lang="en-US"/>
              <a:t>– This creates a data file which can be sent to the bank with the information they will need to actually move cash from the company’s bank account to the vendor’s bank account</a:t>
            </a:r>
          </a:p>
          <a:p>
            <a:pPr lvl="1"/>
            <a:endParaRPr lang="en-US"/>
          </a:p>
          <a:p>
            <a:pPr marL="88900" lvl="1" indent="0">
              <a:buNone/>
            </a:pPr>
            <a:r>
              <a:rPr lang="en-US"/>
              <a:t>The actual output of the payment media can take many different forms including:</a:t>
            </a:r>
          </a:p>
          <a:p>
            <a:pPr lvl="1"/>
            <a:r>
              <a:rPr lang="en-US"/>
              <a:t>Paper forms such as a physically printed checks, or payment summary which can be mailed to vendors</a:t>
            </a:r>
          </a:p>
          <a:p>
            <a:pPr lvl="1"/>
            <a:r>
              <a:rPr lang="en-US"/>
              <a:t>Emails can be generated to vendor email addresses alerting them to expect the payment</a:t>
            </a:r>
          </a:p>
          <a:p>
            <a:pPr lvl="1"/>
            <a:r>
              <a:rPr lang="en-US"/>
              <a:t>An Electronic Data Interchange (EDI) can be set up to send the record of a payment directly to a vendor’s database without needing to send an email to an employee of the vendor</a:t>
            </a:r>
          </a:p>
        </p:txBody>
      </p:sp>
      <p:sp>
        <p:nvSpPr>
          <p:cNvPr id="6" name="Text Placeholder 5"/>
          <p:cNvSpPr>
            <a:spLocks noGrp="1"/>
          </p:cNvSpPr>
          <p:nvPr>
            <p:ph type="body" sz="quarter" idx="11"/>
          </p:nvPr>
        </p:nvSpPr>
        <p:spPr/>
        <p:txBody>
          <a:bodyPr/>
          <a:lstStyle/>
          <a:p>
            <a:r>
              <a:rPr lang="en-US"/>
              <a:t>Post Payment Run Processes</a:t>
            </a:r>
          </a:p>
        </p:txBody>
      </p:sp>
    </p:spTree>
    <p:extLst>
      <p:ext uri="{BB962C8B-B14F-4D97-AF65-F5344CB8AC3E}">
        <p14:creationId xmlns:p14="http://schemas.microsoft.com/office/powerpoint/2010/main" val="17289698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t>After the Payment Run: Payment Documents Posted</a:t>
            </a:r>
            <a:endParaRPr lang="en-GB"/>
          </a:p>
        </p:txBody>
      </p:sp>
      <p:sp>
        <p:nvSpPr>
          <p:cNvPr id="5" name="Text Placeholder 4"/>
          <p:cNvSpPr>
            <a:spLocks noGrp="1"/>
          </p:cNvSpPr>
          <p:nvPr>
            <p:ph type="body" sz="quarter" idx="10"/>
          </p:nvPr>
        </p:nvSpPr>
        <p:spPr>
          <a:xfrm>
            <a:off x="227347" y="1815351"/>
            <a:ext cx="11700002" cy="4814049"/>
          </a:xfrm>
        </p:spPr>
        <p:txBody>
          <a:bodyPr>
            <a:normAutofit fontScale="92500" lnSpcReduction="20000"/>
          </a:bodyPr>
          <a:lstStyle/>
          <a:p>
            <a:pPr lvl="1"/>
            <a:r>
              <a:rPr lang="en-US"/>
              <a:t>Once the payment run is executed, payment documents are created, open items are cleared, and the general and sub ledgers are posted to</a:t>
            </a:r>
          </a:p>
          <a:p>
            <a:pPr lvl="1"/>
            <a:endParaRPr lang="en-US"/>
          </a:p>
          <a:p>
            <a:pPr lvl="1"/>
            <a:r>
              <a:rPr lang="en-US"/>
              <a:t>The payment program automatically posts payments and  related postings, such as those for tax, tax adjustments,  exchange rate differences, or cash discounts</a:t>
            </a:r>
          </a:p>
          <a:p>
            <a:pPr lvl="1"/>
            <a:endParaRPr lang="en-US"/>
          </a:p>
          <a:p>
            <a:pPr lvl="1"/>
            <a:r>
              <a:rPr lang="en-US"/>
              <a:t>Some countries require that the payment documents are not posted before the actual settlement, that is, not before the payment appears on the bank statement</a:t>
            </a:r>
          </a:p>
          <a:p>
            <a:pPr lvl="1"/>
            <a:endParaRPr lang="en-US"/>
          </a:p>
          <a:p>
            <a:pPr lvl="1"/>
            <a:r>
              <a:rPr lang="en-US"/>
              <a:t>In the payment method definitions of these countries, you can set the Generate  payment order only indicator</a:t>
            </a:r>
          </a:p>
          <a:p>
            <a:pPr lvl="2"/>
            <a:r>
              <a:rPr lang="en-US"/>
              <a:t>In this case, the payment program does not post a payment document</a:t>
            </a:r>
          </a:p>
          <a:p>
            <a:pPr lvl="2"/>
            <a:r>
              <a:rPr lang="en-US"/>
              <a:t>Instead, a payment order is generated that contains information on the paid documents</a:t>
            </a:r>
          </a:p>
          <a:p>
            <a:pPr lvl="2"/>
            <a:r>
              <a:rPr lang="en-US"/>
              <a:t>When the payment appears on the bank statement, the payment document is generated by entering the payment order</a:t>
            </a:r>
          </a:p>
          <a:p>
            <a:pPr lvl="2"/>
            <a:r>
              <a:rPr lang="en-US"/>
              <a:t>Until then, the paid items are blocked for other clearing transactions.</a:t>
            </a:r>
          </a:p>
        </p:txBody>
      </p:sp>
      <p:sp>
        <p:nvSpPr>
          <p:cNvPr id="6" name="Text Placeholder 5"/>
          <p:cNvSpPr>
            <a:spLocks noGrp="1"/>
          </p:cNvSpPr>
          <p:nvPr>
            <p:ph type="body" sz="quarter" idx="11"/>
          </p:nvPr>
        </p:nvSpPr>
        <p:spPr/>
        <p:txBody>
          <a:bodyPr/>
          <a:lstStyle/>
          <a:p>
            <a:r>
              <a:rPr lang="en-US"/>
              <a:t>Post Payment Run Processes</a:t>
            </a:r>
          </a:p>
        </p:txBody>
      </p:sp>
    </p:spTree>
    <p:extLst>
      <p:ext uri="{BB962C8B-B14F-4D97-AF65-F5344CB8AC3E}">
        <p14:creationId xmlns:p14="http://schemas.microsoft.com/office/powerpoint/2010/main" val="614755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a:t>Creating Documents in Accounts Payable</a:t>
            </a:r>
          </a:p>
        </p:txBody>
      </p:sp>
      <p:sp>
        <p:nvSpPr>
          <p:cNvPr id="4" name="Rectangle 3"/>
          <p:cNvSpPr/>
          <p:nvPr/>
        </p:nvSpPr>
        <p:spPr>
          <a:xfrm>
            <a:off x="0" y="3006441"/>
            <a:ext cx="4572000" cy="520374"/>
          </a:xfrm>
          <a:prstGeom prst="rect">
            <a:avLst/>
          </a:prstGeom>
          <a:gradFill flip="none" rotWithShape="1">
            <a:gsLst>
              <a:gs pos="0">
                <a:sysClr val="window" lastClr="FFFFFF"/>
              </a:gs>
              <a:gs pos="100000">
                <a:srgbClr val="7FCCE3">
                  <a:lumMod val="60000"/>
                  <a:lumOff val="40000"/>
                </a:srgbClr>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ea typeface="+mn-ea"/>
              <a:cs typeface="Arial" pitchFamily="34" charset="0"/>
            </a:endParaRPr>
          </a:p>
        </p:txBody>
      </p:sp>
      <p:sp>
        <p:nvSpPr>
          <p:cNvPr id="5" name="Rectangle 4"/>
          <p:cNvSpPr/>
          <p:nvPr/>
        </p:nvSpPr>
        <p:spPr>
          <a:xfrm rot="10800000">
            <a:off x="0" y="2932846"/>
            <a:ext cx="4572000" cy="76200"/>
          </a:xfrm>
          <a:prstGeom prst="rect">
            <a:avLst/>
          </a:prstGeom>
          <a:gradFill flip="none" rotWithShape="1">
            <a:gsLst>
              <a:gs pos="0">
                <a:schemeClr val="bg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cs typeface="Arial" pitchFamily="34" charset="0"/>
            </a:endParaRPr>
          </a:p>
        </p:txBody>
      </p:sp>
      <p:sp>
        <p:nvSpPr>
          <p:cNvPr id="6" name="Rectangle 5"/>
          <p:cNvSpPr/>
          <p:nvPr/>
        </p:nvSpPr>
        <p:spPr>
          <a:xfrm rot="10800000">
            <a:off x="0" y="2336270"/>
            <a:ext cx="4572000" cy="76200"/>
          </a:xfrm>
          <a:prstGeom prst="rect">
            <a:avLst/>
          </a:prstGeom>
          <a:gradFill flip="none" rotWithShape="1">
            <a:gsLst>
              <a:gs pos="0">
                <a:schemeClr val="bg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cs typeface="Arial" pitchFamily="34" charset="0"/>
            </a:endParaRPr>
          </a:p>
        </p:txBody>
      </p:sp>
      <p:sp>
        <p:nvSpPr>
          <p:cNvPr id="7" name="Rectangle 6"/>
          <p:cNvSpPr/>
          <p:nvPr/>
        </p:nvSpPr>
        <p:spPr>
          <a:xfrm rot="10800000">
            <a:off x="3" y="3530784"/>
            <a:ext cx="4572000" cy="76200"/>
          </a:xfrm>
          <a:prstGeom prst="rect">
            <a:avLst/>
          </a:prstGeom>
          <a:gradFill flip="none" rotWithShape="1">
            <a:gsLst>
              <a:gs pos="0">
                <a:schemeClr val="bg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cs typeface="Arial" pitchFamily="34" charset="0"/>
            </a:endParaRPr>
          </a:p>
        </p:txBody>
      </p:sp>
      <p:sp>
        <p:nvSpPr>
          <p:cNvPr id="8" name="Rectangle 7"/>
          <p:cNvSpPr/>
          <p:nvPr/>
        </p:nvSpPr>
        <p:spPr>
          <a:xfrm rot="10800000">
            <a:off x="3" y="4130431"/>
            <a:ext cx="4572000" cy="76200"/>
          </a:xfrm>
          <a:prstGeom prst="rect">
            <a:avLst/>
          </a:prstGeom>
          <a:gradFill flip="none" rotWithShape="1">
            <a:gsLst>
              <a:gs pos="0">
                <a:schemeClr val="bg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cs typeface="Arial" pitchFamily="34" charset="0"/>
            </a:endParaRPr>
          </a:p>
        </p:txBody>
      </p:sp>
      <p:sp>
        <p:nvSpPr>
          <p:cNvPr id="9" name="Rectangle 8"/>
          <p:cNvSpPr/>
          <p:nvPr/>
        </p:nvSpPr>
        <p:spPr>
          <a:xfrm rot="10800000">
            <a:off x="1" y="4724399"/>
            <a:ext cx="4572000" cy="76200"/>
          </a:xfrm>
          <a:prstGeom prst="rect">
            <a:avLst/>
          </a:prstGeom>
          <a:gradFill flip="none" rotWithShape="1">
            <a:gsLst>
              <a:gs pos="0">
                <a:schemeClr val="bg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cs typeface="Arial" pitchFamily="34" charset="0"/>
            </a:endParaRPr>
          </a:p>
        </p:txBody>
      </p:sp>
      <p:sp>
        <p:nvSpPr>
          <p:cNvPr id="11" name="Title 1"/>
          <p:cNvSpPr txBox="1">
            <a:spLocks/>
          </p:cNvSpPr>
          <p:nvPr/>
        </p:nvSpPr>
        <p:spPr>
          <a:xfrm>
            <a:off x="227349" y="0"/>
            <a:ext cx="9907251" cy="1104900"/>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kumimoji="0" lang="en-US" sz="3000" b="0" i="0" u="none" strike="noStrike" kern="1200" cap="none" spc="0" normalizeH="0" baseline="0" noProof="0" dirty="0">
                <a:ln>
                  <a:noFill/>
                </a:ln>
                <a:solidFill>
                  <a:schemeClr val="accent1"/>
                </a:solidFill>
                <a:effectLst/>
                <a:uLnTx/>
                <a:uFillTx/>
                <a:latin typeface="+mj-lt"/>
                <a:ea typeface="+mj-ea"/>
                <a:cs typeface="+mj-cs"/>
              </a:defRPr>
            </a:lvl1pPr>
          </a:lstStyle>
          <a:p>
            <a:endParaRPr lang="en-US" b="1" dirty="0">
              <a:latin typeface="Times New Roman" pitchFamily="18" charset="0"/>
              <a:cs typeface="Times New Roman" pitchFamily="18" charset="0"/>
            </a:endParaRPr>
          </a:p>
          <a:p>
            <a:r>
              <a:rPr lang="en-US" dirty="0"/>
              <a:t>Accounts Payable </a:t>
            </a:r>
          </a:p>
        </p:txBody>
      </p:sp>
      <p:graphicFrame>
        <p:nvGraphicFramePr>
          <p:cNvPr id="12" name="Group 57"/>
          <p:cNvGraphicFramePr>
            <a:graphicFrameLocks noGrp="1"/>
          </p:cNvGraphicFramePr>
          <p:nvPr/>
        </p:nvGraphicFramePr>
        <p:xfrm>
          <a:off x="299431" y="2386584"/>
          <a:ext cx="5034570" cy="3017520"/>
        </p:xfrm>
        <a:graphic>
          <a:graphicData uri="http://schemas.openxmlformats.org/drawingml/2006/table">
            <a:tbl>
              <a:tblPr/>
              <a:tblGrid>
                <a:gridCol w="5034570">
                  <a:extLst>
                    <a:ext uri="{9D8B030D-6E8A-4147-A177-3AD203B41FA5}">
                      <a16:colId xmlns:a16="http://schemas.microsoft.com/office/drawing/2014/main" val="20000"/>
                    </a:ext>
                  </a:extLst>
                </a:gridCol>
              </a:tblGrid>
              <a:tr h="603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1"/>
                          </a:solidFill>
                          <a:effectLst/>
                          <a:uLnTx/>
                          <a:uFillTx/>
                          <a:latin typeface="Arial" pitchFamily="34" charset="0"/>
                          <a:ea typeface="+mn-ea"/>
                          <a:cs typeface="Arial" pitchFamily="34" charset="0"/>
                        </a:rPr>
                        <a:t>SAP Purchasing Cycle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3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1"/>
                          </a:solidFill>
                          <a:effectLst/>
                          <a:uLnTx/>
                          <a:uFillTx/>
                          <a:latin typeface="Arial" pitchFamily="34" charset="0"/>
                          <a:ea typeface="+mn-ea"/>
                          <a:cs typeface="Arial" pitchFamily="34" charset="0"/>
                        </a:rPr>
                        <a:t>Creating Documents in Accounts Payable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3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1"/>
                          </a:solidFill>
                          <a:effectLst/>
                          <a:uLnTx/>
                          <a:uFillTx/>
                          <a:latin typeface="Arial" pitchFamily="34" charset="0"/>
                          <a:ea typeface="+mn-ea"/>
                          <a:cs typeface="Arial" pitchFamily="34" charset="0"/>
                        </a:rPr>
                        <a:t>Payment Terms and Cash Discounts</a:t>
                      </a:r>
                    </a:p>
                  </a:txBody>
                  <a:tcPr marT="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3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1"/>
                          </a:solidFill>
                          <a:effectLst/>
                          <a:uLnTx/>
                          <a:uFillTx/>
                          <a:latin typeface="Arial" pitchFamily="34" charset="0"/>
                          <a:ea typeface="+mn-ea"/>
                          <a:cs typeface="Arial" pitchFamily="34" charset="0"/>
                        </a:rPr>
                        <a:t>Automatic Payment Run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3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1"/>
                          </a:solidFill>
                          <a:effectLst/>
                          <a:uLnTx/>
                          <a:uFillTx/>
                          <a:latin typeface="Arial" pitchFamily="34" charset="0"/>
                          <a:ea typeface="+mn-ea"/>
                          <a:cs typeface="Arial" pitchFamily="34" charset="0"/>
                        </a:rPr>
                        <a:t>Post Payment Run Processes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3" name="Rectangle 12"/>
          <p:cNvSpPr/>
          <p:nvPr/>
        </p:nvSpPr>
        <p:spPr>
          <a:xfrm rot="10800000">
            <a:off x="0" y="5313829"/>
            <a:ext cx="4572000" cy="76200"/>
          </a:xfrm>
          <a:prstGeom prst="rect">
            <a:avLst/>
          </a:prstGeom>
          <a:gradFill flip="none" rotWithShape="1">
            <a:gsLst>
              <a:gs pos="0">
                <a:schemeClr val="bg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cs typeface="Arial" pitchFamily="34" charset="0"/>
            </a:endParaRPr>
          </a:p>
        </p:txBody>
      </p:sp>
    </p:spTree>
    <p:extLst>
      <p:ext uri="{BB962C8B-B14F-4D97-AF65-F5344CB8AC3E}">
        <p14:creationId xmlns:p14="http://schemas.microsoft.com/office/powerpoint/2010/main" val="35492656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t>After the Payment Run: Payment Documents Posted</a:t>
            </a:r>
            <a:endParaRPr lang="en-GB"/>
          </a:p>
        </p:txBody>
      </p:sp>
      <p:sp>
        <p:nvSpPr>
          <p:cNvPr id="5" name="Text Placeholder 4"/>
          <p:cNvSpPr>
            <a:spLocks noGrp="1"/>
          </p:cNvSpPr>
          <p:nvPr>
            <p:ph type="body" sz="quarter" idx="10"/>
          </p:nvPr>
        </p:nvSpPr>
        <p:spPr>
          <a:xfrm>
            <a:off x="227347" y="1815351"/>
            <a:ext cx="11700002" cy="4814049"/>
          </a:xfrm>
        </p:spPr>
        <p:txBody>
          <a:bodyPr>
            <a:normAutofit fontScale="92500" lnSpcReduction="20000"/>
          </a:bodyPr>
          <a:lstStyle/>
          <a:p>
            <a:pPr lvl="1"/>
            <a:r>
              <a:rPr lang="en-US"/>
              <a:t>Typically when the program pays a vendor, the system will not be set up to post a reduction to the ‘cash account’</a:t>
            </a:r>
          </a:p>
          <a:p>
            <a:pPr lvl="1"/>
            <a:endParaRPr lang="en-US"/>
          </a:p>
          <a:p>
            <a:pPr lvl="1"/>
            <a:r>
              <a:rPr lang="en-US"/>
              <a:t>Instead, the program will post a reduction to a bank clearing account or bank subaccount</a:t>
            </a:r>
          </a:p>
          <a:p>
            <a:pPr lvl="2"/>
            <a:r>
              <a:rPr lang="en-US"/>
              <a:t>The bank subaccounts have to be assigned to the payment methods when the bank selection settings are configured</a:t>
            </a:r>
          </a:p>
          <a:p>
            <a:pPr lvl="1"/>
            <a:endParaRPr lang="en-US"/>
          </a:p>
          <a:p>
            <a:pPr lvl="1"/>
            <a:r>
              <a:rPr lang="en-US"/>
              <a:t>There are many advantages to using subaccounts.</a:t>
            </a:r>
          </a:p>
          <a:p>
            <a:pPr lvl="2"/>
            <a:r>
              <a:rPr lang="en-US"/>
              <a:t>You can reconcile the bank account balance at any time with the corresponding G/L account</a:t>
            </a:r>
          </a:p>
          <a:p>
            <a:pPr lvl="2"/>
            <a:r>
              <a:rPr lang="en-US"/>
              <a:t>The subaccounts contain all incoming and outgoing payments until the money is actually debited from/credited to the bank account (value date).</a:t>
            </a:r>
          </a:p>
          <a:p>
            <a:pPr lvl="1"/>
            <a:endParaRPr lang="en-US"/>
          </a:p>
          <a:p>
            <a:pPr lvl="1"/>
            <a:r>
              <a:rPr lang="en-US"/>
              <a:t>When the bank sends out the cash from the company’s bank account, it will inform the company with a manual or electronic bank account statement.</a:t>
            </a:r>
          </a:p>
          <a:p>
            <a:pPr lvl="2"/>
            <a:r>
              <a:rPr lang="en-US"/>
              <a:t>This bank statement file will clear the open item in the bank subaccount and offset that with a posting to reduce the company’s cash balance</a:t>
            </a:r>
          </a:p>
          <a:p>
            <a:pPr lvl="2"/>
            <a:r>
              <a:rPr lang="en-US"/>
              <a:t>Because of this clearing process, subaccounts are generally managed on an open item basis</a:t>
            </a:r>
          </a:p>
        </p:txBody>
      </p:sp>
      <p:sp>
        <p:nvSpPr>
          <p:cNvPr id="6" name="Text Placeholder 5"/>
          <p:cNvSpPr>
            <a:spLocks noGrp="1"/>
          </p:cNvSpPr>
          <p:nvPr>
            <p:ph type="body" sz="quarter" idx="11"/>
          </p:nvPr>
        </p:nvSpPr>
        <p:spPr/>
        <p:txBody>
          <a:bodyPr/>
          <a:lstStyle/>
          <a:p>
            <a:r>
              <a:rPr lang="en-US"/>
              <a:t>Post Payment Run Processes</a:t>
            </a:r>
          </a:p>
        </p:txBody>
      </p:sp>
    </p:spTree>
    <p:extLst>
      <p:ext uri="{BB962C8B-B14F-4D97-AF65-F5344CB8AC3E}">
        <p14:creationId xmlns:p14="http://schemas.microsoft.com/office/powerpoint/2010/main" val="26675251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t>After the Payment Run: Payment Documents Posted</a:t>
            </a:r>
            <a:endParaRPr lang="en-GB"/>
          </a:p>
        </p:txBody>
      </p:sp>
      <p:sp>
        <p:nvSpPr>
          <p:cNvPr id="5" name="Text Placeholder 4"/>
          <p:cNvSpPr>
            <a:spLocks noGrp="1"/>
          </p:cNvSpPr>
          <p:nvPr>
            <p:ph type="body" sz="quarter" idx="10"/>
          </p:nvPr>
        </p:nvSpPr>
        <p:spPr>
          <a:xfrm>
            <a:off x="227347" y="1815351"/>
            <a:ext cx="11700002" cy="4814049"/>
          </a:xfrm>
        </p:spPr>
        <p:txBody>
          <a:bodyPr>
            <a:normAutofit/>
          </a:bodyPr>
          <a:lstStyle/>
          <a:p>
            <a:pPr lvl="1"/>
            <a:r>
              <a:rPr lang="en-US"/>
              <a:t>The document type for payment documents is defined in the country-specific specifications for the payment method</a:t>
            </a:r>
          </a:p>
          <a:p>
            <a:pPr lvl="1"/>
            <a:endParaRPr lang="en-US"/>
          </a:p>
          <a:p>
            <a:pPr lvl="1"/>
            <a:r>
              <a:rPr lang="en-US"/>
              <a:t>For cross-company-code payments, you can enter a further document type that is used for the clearing postings</a:t>
            </a:r>
          </a:p>
          <a:p>
            <a:pPr lvl="1"/>
            <a:endParaRPr lang="en-US"/>
          </a:p>
          <a:p>
            <a:pPr lvl="1"/>
            <a:r>
              <a:rPr lang="en-US"/>
              <a:t> Both document types must be defined using internal number assignment</a:t>
            </a:r>
          </a:p>
          <a:p>
            <a:pPr lvl="1"/>
            <a:endParaRPr lang="en-US"/>
          </a:p>
          <a:p>
            <a:pPr lvl="1"/>
            <a:r>
              <a:rPr lang="en-US"/>
              <a:t>Documents from the payment run contain the date and identification number (for example, 19940301-ID) of the run in the document header text</a:t>
            </a:r>
          </a:p>
        </p:txBody>
      </p:sp>
      <p:sp>
        <p:nvSpPr>
          <p:cNvPr id="6" name="Text Placeholder 5"/>
          <p:cNvSpPr>
            <a:spLocks noGrp="1"/>
          </p:cNvSpPr>
          <p:nvPr>
            <p:ph type="body" sz="quarter" idx="11"/>
          </p:nvPr>
        </p:nvSpPr>
        <p:spPr/>
        <p:txBody>
          <a:bodyPr/>
          <a:lstStyle/>
          <a:p>
            <a:r>
              <a:rPr lang="en-US"/>
              <a:t>Post Payment Run Processes</a:t>
            </a:r>
          </a:p>
        </p:txBody>
      </p:sp>
    </p:spTree>
    <p:extLst>
      <p:ext uri="{BB962C8B-B14F-4D97-AF65-F5344CB8AC3E}">
        <p14:creationId xmlns:p14="http://schemas.microsoft.com/office/powerpoint/2010/main" val="41310818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t>After the Payment Run: Printing Payment Media</a:t>
            </a:r>
            <a:endParaRPr lang="en-GB"/>
          </a:p>
        </p:txBody>
      </p:sp>
      <p:sp>
        <p:nvSpPr>
          <p:cNvPr id="5" name="Text Placeholder 4"/>
          <p:cNvSpPr>
            <a:spLocks noGrp="1"/>
          </p:cNvSpPr>
          <p:nvPr>
            <p:ph type="body" sz="quarter" idx="10"/>
          </p:nvPr>
        </p:nvSpPr>
        <p:spPr>
          <a:xfrm>
            <a:off x="227347" y="1815351"/>
            <a:ext cx="11700002" cy="4814049"/>
          </a:xfrm>
        </p:spPr>
        <p:txBody>
          <a:bodyPr>
            <a:normAutofit fontScale="92500" lnSpcReduction="20000"/>
          </a:bodyPr>
          <a:lstStyle/>
          <a:p>
            <a:pPr marL="88900" lvl="1" indent="0">
              <a:buNone/>
            </a:pPr>
            <a:r>
              <a:rPr lang="en-US"/>
              <a:t>In addition to posting the correct documents in the system, it is paramount that SAP is able to send the right communication to external parties. As was previously mentioned, these external communications fall into two main groups:</a:t>
            </a:r>
          </a:p>
          <a:p>
            <a:pPr lvl="1"/>
            <a:r>
              <a:rPr lang="en-US" b="1"/>
              <a:t>Payment Advice Notes</a:t>
            </a:r>
            <a:r>
              <a:rPr lang="en-US"/>
              <a:t> – These send a communication directly to the vendor to inform them that a payment has been initiated</a:t>
            </a:r>
          </a:p>
          <a:p>
            <a:pPr lvl="1"/>
            <a:r>
              <a:rPr lang="en-US" b="1"/>
              <a:t>Data Media Exchange (DME)</a:t>
            </a:r>
            <a:r>
              <a:rPr lang="en-US"/>
              <a:t> – This creates a data file which can be sent to the bank with the information they will need to actually move cash from the company’s bank account to the vendor’s bank account</a:t>
            </a:r>
          </a:p>
          <a:p>
            <a:pPr lvl="1"/>
            <a:endParaRPr lang="en-US"/>
          </a:p>
          <a:p>
            <a:pPr marL="88900" lvl="1" indent="0">
              <a:buNone/>
            </a:pPr>
            <a:r>
              <a:rPr lang="en-US"/>
              <a:t>Payment Advice Notes can be sent through multiple different channels</a:t>
            </a:r>
          </a:p>
          <a:p>
            <a:pPr lvl="1"/>
            <a:r>
              <a:rPr lang="en-US"/>
              <a:t>Payment summaries, checks, and others can be physically printed and mailed to vendors</a:t>
            </a:r>
          </a:p>
          <a:p>
            <a:pPr lvl="1"/>
            <a:r>
              <a:rPr lang="en-US"/>
              <a:t>Email can be sent to vendor employees’ email addresses maintained in the vendor master data</a:t>
            </a:r>
          </a:p>
          <a:p>
            <a:pPr lvl="1"/>
            <a:r>
              <a:rPr lang="en-US"/>
              <a:t>Electronic Data Interchange (EDI) messages can be sent directly from SAP’s system to the vendor’s system if the vendor is set up to handle such messages</a:t>
            </a:r>
          </a:p>
          <a:p>
            <a:pPr lvl="2"/>
            <a:r>
              <a:rPr lang="en-US"/>
              <a:t>When using EDI, SAP will create an Intermediate Document for each payment which is colloquially referred to as (IDOCs). These IDOCs are used as ways to easily package and transfer data in and out of SAP for a number of different purposes</a:t>
            </a:r>
          </a:p>
        </p:txBody>
      </p:sp>
      <p:sp>
        <p:nvSpPr>
          <p:cNvPr id="6" name="Text Placeholder 5"/>
          <p:cNvSpPr>
            <a:spLocks noGrp="1"/>
          </p:cNvSpPr>
          <p:nvPr>
            <p:ph type="body" sz="quarter" idx="11"/>
          </p:nvPr>
        </p:nvSpPr>
        <p:spPr/>
        <p:txBody>
          <a:bodyPr/>
          <a:lstStyle/>
          <a:p>
            <a:r>
              <a:rPr lang="en-US"/>
              <a:t>Post Payment Run Processes</a:t>
            </a:r>
          </a:p>
        </p:txBody>
      </p:sp>
    </p:spTree>
    <p:extLst>
      <p:ext uri="{BB962C8B-B14F-4D97-AF65-F5344CB8AC3E}">
        <p14:creationId xmlns:p14="http://schemas.microsoft.com/office/powerpoint/2010/main" val="19340387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t>After the Payment Run: Printing Payment Media</a:t>
            </a:r>
            <a:endParaRPr lang="en-GB"/>
          </a:p>
        </p:txBody>
      </p:sp>
      <p:sp>
        <p:nvSpPr>
          <p:cNvPr id="5" name="Text Placeholder 4"/>
          <p:cNvSpPr>
            <a:spLocks noGrp="1"/>
          </p:cNvSpPr>
          <p:nvPr>
            <p:ph type="body" sz="quarter" idx="10"/>
          </p:nvPr>
        </p:nvSpPr>
        <p:spPr>
          <a:xfrm>
            <a:off x="227347" y="1815351"/>
            <a:ext cx="11700002" cy="4814049"/>
          </a:xfrm>
        </p:spPr>
        <p:txBody>
          <a:bodyPr>
            <a:normAutofit/>
          </a:bodyPr>
          <a:lstStyle/>
          <a:p>
            <a:pPr lvl="1"/>
            <a:r>
              <a:rPr lang="en-US"/>
              <a:t>Data Media Exchange can take the payments generated by the automatic payment program and repackage it into an XML or flat file format to help transfer the information to the bank</a:t>
            </a:r>
          </a:p>
          <a:p>
            <a:pPr lvl="1"/>
            <a:endParaRPr lang="en-US"/>
          </a:p>
          <a:p>
            <a:pPr lvl="1"/>
            <a:r>
              <a:rPr lang="en-US"/>
              <a:t>DME can usually be used with all payment methods in which the payment medium is handed to the bank for further processing, e.g. bank transfer, direct debit, etc. </a:t>
            </a:r>
          </a:p>
          <a:p>
            <a:pPr lvl="2"/>
            <a:r>
              <a:rPr lang="en-US"/>
              <a:t>It cannot be used with  payment methods where the payment medium is sent to the customer/vendor, e.g. check</a:t>
            </a:r>
          </a:p>
        </p:txBody>
      </p:sp>
      <p:sp>
        <p:nvSpPr>
          <p:cNvPr id="6" name="Text Placeholder 5"/>
          <p:cNvSpPr>
            <a:spLocks noGrp="1"/>
          </p:cNvSpPr>
          <p:nvPr>
            <p:ph type="body" sz="quarter" idx="11"/>
          </p:nvPr>
        </p:nvSpPr>
        <p:spPr/>
        <p:txBody>
          <a:bodyPr/>
          <a:lstStyle/>
          <a:p>
            <a:r>
              <a:rPr lang="en-US"/>
              <a:t>Post Payment Run Processes</a:t>
            </a:r>
          </a:p>
        </p:txBody>
      </p:sp>
      <p:pic>
        <p:nvPicPr>
          <p:cNvPr id="7" name="Picture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20583" y="3886200"/>
            <a:ext cx="6513529" cy="2335141"/>
          </a:xfrm>
          <a:prstGeom prst="rect">
            <a:avLst/>
          </a:prstGeom>
        </p:spPr>
      </p:pic>
    </p:spTree>
    <p:extLst>
      <p:ext uri="{BB962C8B-B14F-4D97-AF65-F5344CB8AC3E}">
        <p14:creationId xmlns:p14="http://schemas.microsoft.com/office/powerpoint/2010/main" val="10495777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After the Payment Run: Printing Checks</a:t>
            </a:r>
            <a:endParaRPr lang="en-GB"/>
          </a:p>
        </p:txBody>
      </p:sp>
      <p:sp>
        <p:nvSpPr>
          <p:cNvPr id="5" name="Text Placeholder 4"/>
          <p:cNvSpPr>
            <a:spLocks noGrp="1"/>
          </p:cNvSpPr>
          <p:nvPr>
            <p:ph type="body" sz="quarter" idx="10"/>
          </p:nvPr>
        </p:nvSpPr>
        <p:spPr>
          <a:xfrm>
            <a:off x="227347" y="1815351"/>
            <a:ext cx="5487653" cy="4814049"/>
          </a:xfrm>
        </p:spPr>
        <p:txBody>
          <a:bodyPr>
            <a:normAutofit fontScale="85000" lnSpcReduction="20000"/>
          </a:bodyPr>
          <a:lstStyle/>
          <a:p>
            <a:pPr lvl="1"/>
            <a:r>
              <a:rPr lang="en-US"/>
              <a:t>While setting up the payment run, the ‘Printout/data medium’ tab is where a user chooses what print programs should be called to send information to external parties </a:t>
            </a:r>
          </a:p>
          <a:p>
            <a:pPr lvl="1"/>
            <a:endParaRPr lang="en-US"/>
          </a:p>
          <a:p>
            <a:pPr lvl="1"/>
            <a:r>
              <a:rPr lang="en-US"/>
              <a:t>In FBZP configuration, a consultant will choose what programs should appear in this tab, which can be different for each payment method (check, wire, ACH, etc.)</a:t>
            </a:r>
          </a:p>
          <a:p>
            <a:pPr lvl="1"/>
            <a:endParaRPr lang="en-US"/>
          </a:p>
          <a:p>
            <a:pPr lvl="1"/>
            <a:r>
              <a:rPr lang="en-US"/>
              <a:t>In this example, three programs are available for payment method C check. The names of the programs are in the red box to the right</a:t>
            </a:r>
          </a:p>
          <a:p>
            <a:pPr lvl="2"/>
            <a:r>
              <a:rPr lang="en-US"/>
              <a:t>RFFOAVIS</a:t>
            </a:r>
          </a:p>
          <a:p>
            <a:pPr lvl="2"/>
            <a:r>
              <a:rPr lang="en-US"/>
              <a:t>RFFOEDI1</a:t>
            </a:r>
          </a:p>
          <a:p>
            <a:pPr lvl="2"/>
            <a:r>
              <a:rPr lang="en-US"/>
              <a:t>RFFOUS_C (ignore ZFIF for a moment)</a:t>
            </a:r>
          </a:p>
        </p:txBody>
      </p:sp>
      <p:sp>
        <p:nvSpPr>
          <p:cNvPr id="6" name="Text Placeholder 5"/>
          <p:cNvSpPr>
            <a:spLocks noGrp="1"/>
          </p:cNvSpPr>
          <p:nvPr>
            <p:ph type="body" sz="quarter" idx="11"/>
          </p:nvPr>
        </p:nvSpPr>
        <p:spPr/>
        <p:txBody>
          <a:bodyPr/>
          <a:lstStyle/>
          <a:p>
            <a:r>
              <a:rPr lang="en-US"/>
              <a:t>Post Payment Run Processes</a:t>
            </a:r>
          </a:p>
        </p:txBody>
      </p:sp>
      <p:pic>
        <p:nvPicPr>
          <p:cNvPr id="8" name="Picture 7"/>
          <p:cNvPicPr>
            <a:picLocks noChangeAspect="1"/>
          </p:cNvPicPr>
          <p:nvPr/>
        </p:nvPicPr>
        <p:blipFill>
          <a:blip r:embed="rId2"/>
          <a:stretch>
            <a:fillRect/>
          </a:stretch>
        </p:blipFill>
        <p:spPr>
          <a:xfrm>
            <a:off x="5943600" y="1777251"/>
            <a:ext cx="5791200" cy="4214592"/>
          </a:xfrm>
          <a:prstGeom prst="rect">
            <a:avLst/>
          </a:prstGeom>
        </p:spPr>
      </p:pic>
      <p:sp>
        <p:nvSpPr>
          <p:cNvPr id="9" name="Rectangle 8"/>
          <p:cNvSpPr/>
          <p:nvPr/>
        </p:nvSpPr>
        <p:spPr>
          <a:xfrm>
            <a:off x="6096000" y="4191000"/>
            <a:ext cx="1295400" cy="10446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err="1">
              <a:solidFill>
                <a:schemeClr val="tx2">
                  <a:lumMod val="50000"/>
                </a:schemeClr>
              </a:solidFill>
            </a:endParaRPr>
          </a:p>
        </p:txBody>
      </p:sp>
    </p:spTree>
    <p:extLst>
      <p:ext uri="{BB962C8B-B14F-4D97-AF65-F5344CB8AC3E}">
        <p14:creationId xmlns:p14="http://schemas.microsoft.com/office/powerpoint/2010/main" val="23143007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After the Payment Run: Printing Checks</a:t>
            </a:r>
            <a:endParaRPr lang="en-GB"/>
          </a:p>
        </p:txBody>
      </p:sp>
      <p:sp>
        <p:nvSpPr>
          <p:cNvPr id="5" name="Text Placeholder 4"/>
          <p:cNvSpPr>
            <a:spLocks noGrp="1"/>
          </p:cNvSpPr>
          <p:nvPr>
            <p:ph type="body" sz="quarter" idx="10"/>
          </p:nvPr>
        </p:nvSpPr>
        <p:spPr>
          <a:xfrm>
            <a:off x="227347" y="1815351"/>
            <a:ext cx="5487653" cy="4814049"/>
          </a:xfrm>
        </p:spPr>
        <p:txBody>
          <a:bodyPr>
            <a:normAutofit fontScale="77500" lnSpcReduction="20000"/>
          </a:bodyPr>
          <a:lstStyle/>
          <a:p>
            <a:pPr lvl="1"/>
            <a:r>
              <a:rPr lang="en-US"/>
              <a:t>Each program will create a different set of communications</a:t>
            </a:r>
          </a:p>
          <a:p>
            <a:pPr lvl="2"/>
            <a:r>
              <a:rPr lang="en-US"/>
              <a:t>RFFOAVIS – This standard SAP program will send a notification to vendors when their receivables and payables balance to zero</a:t>
            </a:r>
          </a:p>
          <a:p>
            <a:pPr lvl="2"/>
            <a:r>
              <a:rPr lang="en-US"/>
              <a:t>RFFOEDI1 – This standard SAP program creates Intermediate Documents (IDOCs) which can be sent via EDI to the bank</a:t>
            </a:r>
          </a:p>
          <a:p>
            <a:pPr lvl="2"/>
            <a:r>
              <a:rPr lang="en-US"/>
              <a:t>RFFOUS_C – This standard SAP program creates pre-numbered checks from the company’s check lots, which can be printed and mailed to vendors</a:t>
            </a:r>
          </a:p>
          <a:p>
            <a:pPr lvl="1"/>
            <a:r>
              <a:rPr lang="en-US"/>
              <a:t>Each program follows a similar naming convention. For example </a:t>
            </a:r>
            <a:r>
              <a:rPr lang="en-US" b="1">
                <a:solidFill>
                  <a:srgbClr val="FF0000"/>
                </a:solidFill>
              </a:rPr>
              <a:t>RFFO</a:t>
            </a:r>
            <a:r>
              <a:rPr lang="en-US" b="1">
                <a:solidFill>
                  <a:schemeClr val="accent1"/>
                </a:solidFill>
              </a:rPr>
              <a:t>US_</a:t>
            </a:r>
            <a:r>
              <a:rPr lang="en-US" b="1">
                <a:solidFill>
                  <a:srgbClr val="00B050"/>
                </a:solidFill>
              </a:rPr>
              <a:t>C</a:t>
            </a:r>
          </a:p>
          <a:p>
            <a:pPr lvl="2"/>
            <a:r>
              <a:rPr lang="en-US" b="1">
                <a:solidFill>
                  <a:srgbClr val="FF0000"/>
                </a:solidFill>
              </a:rPr>
              <a:t>RFFO</a:t>
            </a:r>
            <a:r>
              <a:rPr lang="en-US"/>
              <a:t> indicates a standard SAP payment program</a:t>
            </a:r>
          </a:p>
          <a:p>
            <a:pPr lvl="2"/>
            <a:r>
              <a:rPr lang="en-US" b="1">
                <a:solidFill>
                  <a:schemeClr val="accent1"/>
                </a:solidFill>
              </a:rPr>
              <a:t>US_</a:t>
            </a:r>
            <a:r>
              <a:rPr lang="en-US"/>
              <a:t> indicates the country this program is intended to be used in (all countries have unique requirements when it comes to check printing)</a:t>
            </a:r>
          </a:p>
          <a:p>
            <a:pPr lvl="2"/>
            <a:r>
              <a:rPr lang="en-US" b="1">
                <a:solidFill>
                  <a:srgbClr val="00B050"/>
                </a:solidFill>
              </a:rPr>
              <a:t>C</a:t>
            </a:r>
            <a:r>
              <a:rPr lang="en-US"/>
              <a:t> indicates this is only relevant to payment method C ‘Check’ (all payment methods have unique requirements for printing)</a:t>
            </a:r>
          </a:p>
        </p:txBody>
      </p:sp>
      <p:sp>
        <p:nvSpPr>
          <p:cNvPr id="6" name="Text Placeholder 5"/>
          <p:cNvSpPr>
            <a:spLocks noGrp="1"/>
          </p:cNvSpPr>
          <p:nvPr>
            <p:ph type="body" sz="quarter" idx="11"/>
          </p:nvPr>
        </p:nvSpPr>
        <p:spPr/>
        <p:txBody>
          <a:bodyPr/>
          <a:lstStyle/>
          <a:p>
            <a:r>
              <a:rPr lang="en-US"/>
              <a:t>Post Payment Run Processes</a:t>
            </a:r>
          </a:p>
        </p:txBody>
      </p:sp>
      <p:pic>
        <p:nvPicPr>
          <p:cNvPr id="8" name="Picture 7"/>
          <p:cNvPicPr>
            <a:picLocks noChangeAspect="1"/>
          </p:cNvPicPr>
          <p:nvPr/>
        </p:nvPicPr>
        <p:blipFill>
          <a:blip r:embed="rId2"/>
          <a:stretch>
            <a:fillRect/>
          </a:stretch>
        </p:blipFill>
        <p:spPr>
          <a:xfrm>
            <a:off x="5943600" y="1777251"/>
            <a:ext cx="5791200" cy="4214592"/>
          </a:xfrm>
          <a:prstGeom prst="rect">
            <a:avLst/>
          </a:prstGeom>
        </p:spPr>
      </p:pic>
      <p:sp>
        <p:nvSpPr>
          <p:cNvPr id="9" name="Rectangle 8"/>
          <p:cNvSpPr/>
          <p:nvPr/>
        </p:nvSpPr>
        <p:spPr>
          <a:xfrm>
            <a:off x="6096000" y="4191000"/>
            <a:ext cx="1295400" cy="10446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err="1">
              <a:solidFill>
                <a:schemeClr val="tx2">
                  <a:lumMod val="50000"/>
                </a:schemeClr>
              </a:solidFill>
            </a:endParaRPr>
          </a:p>
        </p:txBody>
      </p:sp>
    </p:spTree>
    <p:extLst>
      <p:ext uri="{BB962C8B-B14F-4D97-AF65-F5344CB8AC3E}">
        <p14:creationId xmlns:p14="http://schemas.microsoft.com/office/powerpoint/2010/main" val="40642673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After the Payment Run: Printing Checks</a:t>
            </a:r>
            <a:endParaRPr lang="en-GB"/>
          </a:p>
        </p:txBody>
      </p:sp>
      <p:sp>
        <p:nvSpPr>
          <p:cNvPr id="5" name="Text Placeholder 4"/>
          <p:cNvSpPr>
            <a:spLocks noGrp="1"/>
          </p:cNvSpPr>
          <p:nvPr>
            <p:ph type="body" sz="quarter" idx="10"/>
          </p:nvPr>
        </p:nvSpPr>
        <p:spPr>
          <a:xfrm>
            <a:off x="227347" y="1815351"/>
            <a:ext cx="5487653" cy="4814049"/>
          </a:xfrm>
        </p:spPr>
        <p:txBody>
          <a:bodyPr>
            <a:normAutofit fontScale="77500" lnSpcReduction="20000"/>
          </a:bodyPr>
          <a:lstStyle/>
          <a:p>
            <a:pPr marL="88900" lvl="1" indent="0">
              <a:buNone/>
            </a:pPr>
            <a:r>
              <a:rPr lang="en-US"/>
              <a:t>Any time a standard delivered SAP program does not meet the client’s requirements, the consulting team needs to make an important design decision</a:t>
            </a:r>
          </a:p>
          <a:p>
            <a:pPr marL="431800" lvl="1" indent="-342900">
              <a:buFont typeface="+mj-lt"/>
              <a:buAutoNum type="arabicPeriod"/>
            </a:pPr>
            <a:r>
              <a:rPr lang="en-US"/>
              <a:t>The team can work with the client to adapt the business process to conform to SAP’s system constraints</a:t>
            </a:r>
          </a:p>
          <a:p>
            <a:pPr marL="431800" lvl="1" indent="-342900">
              <a:buFont typeface="+mj-lt"/>
              <a:buAutoNum type="arabicPeriod"/>
            </a:pPr>
            <a:r>
              <a:rPr lang="en-US"/>
              <a:t>The team can create a custom object (PRICEFW) and add their own code to enhance SAP’s capabilities to fit the client’s unique business process</a:t>
            </a:r>
          </a:p>
          <a:p>
            <a:pPr lvl="1"/>
            <a:endParaRPr lang="en-US"/>
          </a:p>
          <a:p>
            <a:pPr lvl="1"/>
            <a:r>
              <a:rPr lang="en-US"/>
              <a:t>In this case, RFFOUS_C needed to be enhanced. The consultants copied the program and renamed the copy ‘ZFIF_RFFOUS_C’ to add their enhanced, custom code</a:t>
            </a:r>
          </a:p>
          <a:p>
            <a:pPr lvl="1"/>
            <a:endParaRPr lang="en-US"/>
          </a:p>
          <a:p>
            <a:pPr lvl="1"/>
            <a:r>
              <a:rPr lang="en-US"/>
              <a:t>It is general practice never to write custom code into a standard program without copying it first and adding a ‘Z’ to the front to indicate the enhancement</a:t>
            </a:r>
          </a:p>
        </p:txBody>
      </p:sp>
      <p:sp>
        <p:nvSpPr>
          <p:cNvPr id="6" name="Text Placeholder 5"/>
          <p:cNvSpPr>
            <a:spLocks noGrp="1"/>
          </p:cNvSpPr>
          <p:nvPr>
            <p:ph type="body" sz="quarter" idx="11"/>
          </p:nvPr>
        </p:nvSpPr>
        <p:spPr/>
        <p:txBody>
          <a:bodyPr/>
          <a:lstStyle/>
          <a:p>
            <a:r>
              <a:rPr lang="en-US"/>
              <a:t>Post Payment Run Processes</a:t>
            </a:r>
          </a:p>
        </p:txBody>
      </p:sp>
      <p:pic>
        <p:nvPicPr>
          <p:cNvPr id="8" name="Picture 7"/>
          <p:cNvPicPr>
            <a:picLocks noChangeAspect="1"/>
          </p:cNvPicPr>
          <p:nvPr/>
        </p:nvPicPr>
        <p:blipFill>
          <a:blip r:embed="rId2"/>
          <a:stretch>
            <a:fillRect/>
          </a:stretch>
        </p:blipFill>
        <p:spPr>
          <a:xfrm>
            <a:off x="5943600" y="1777251"/>
            <a:ext cx="5791200" cy="4214592"/>
          </a:xfrm>
          <a:prstGeom prst="rect">
            <a:avLst/>
          </a:prstGeom>
        </p:spPr>
      </p:pic>
      <p:sp>
        <p:nvSpPr>
          <p:cNvPr id="9" name="Rectangle 8"/>
          <p:cNvSpPr/>
          <p:nvPr/>
        </p:nvSpPr>
        <p:spPr>
          <a:xfrm>
            <a:off x="6096000" y="4191000"/>
            <a:ext cx="1295400" cy="10446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err="1">
              <a:solidFill>
                <a:schemeClr val="tx2">
                  <a:lumMod val="50000"/>
                </a:schemeClr>
              </a:solidFill>
            </a:endParaRPr>
          </a:p>
        </p:txBody>
      </p:sp>
    </p:spTree>
    <p:extLst>
      <p:ext uri="{BB962C8B-B14F-4D97-AF65-F5344CB8AC3E}">
        <p14:creationId xmlns:p14="http://schemas.microsoft.com/office/powerpoint/2010/main" val="5014926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5867400" y="1733516"/>
            <a:ext cx="5829300" cy="4133884"/>
          </a:xfrm>
          <a:prstGeom prst="rect">
            <a:avLst/>
          </a:prstGeom>
        </p:spPr>
      </p:pic>
      <p:sp>
        <p:nvSpPr>
          <p:cNvPr id="4" name="Title 3"/>
          <p:cNvSpPr>
            <a:spLocks noGrp="1"/>
          </p:cNvSpPr>
          <p:nvPr>
            <p:ph type="title"/>
          </p:nvPr>
        </p:nvSpPr>
        <p:spPr/>
        <p:txBody>
          <a:bodyPr/>
          <a:lstStyle/>
          <a:p>
            <a:r>
              <a:rPr lang="en-US"/>
              <a:t>After the Payment Run: Printing Checks</a:t>
            </a:r>
            <a:endParaRPr lang="en-GB"/>
          </a:p>
        </p:txBody>
      </p:sp>
      <p:sp>
        <p:nvSpPr>
          <p:cNvPr id="5" name="Text Placeholder 4"/>
          <p:cNvSpPr>
            <a:spLocks noGrp="1"/>
          </p:cNvSpPr>
          <p:nvPr>
            <p:ph type="body" sz="quarter" idx="10"/>
          </p:nvPr>
        </p:nvSpPr>
        <p:spPr>
          <a:xfrm>
            <a:off x="227347" y="1815351"/>
            <a:ext cx="5487653" cy="4814049"/>
          </a:xfrm>
        </p:spPr>
        <p:txBody>
          <a:bodyPr>
            <a:normAutofit fontScale="92500" lnSpcReduction="20000"/>
          </a:bodyPr>
          <a:lstStyle/>
          <a:p>
            <a:pPr lvl="1"/>
            <a:r>
              <a:rPr lang="en-US"/>
              <a:t>Once a user encounters this screen, the possible print programs are displayed. To actually run a program, a variant must be entered in the variant column.</a:t>
            </a:r>
          </a:p>
          <a:p>
            <a:pPr lvl="1"/>
            <a:endParaRPr lang="en-US"/>
          </a:p>
          <a:p>
            <a:pPr lvl="1"/>
            <a:r>
              <a:rPr lang="en-US"/>
              <a:t>To define the variant, simply enter any code to define a name and click ‘Maintain Variants’ to define the parameters of the print program. In this case, only program ZFIF_RFFOUS_C will be run upon completion of the automatic payment program and it will use the parameters of variant ‘ZFIF_C’</a:t>
            </a:r>
          </a:p>
          <a:p>
            <a:pPr lvl="1"/>
            <a:endParaRPr lang="en-US"/>
          </a:p>
          <a:p>
            <a:pPr lvl="1"/>
            <a:r>
              <a:rPr lang="en-US"/>
              <a:t>A user can enter as many variants as they want. The print program will be rerun by SAP for every variant entered</a:t>
            </a:r>
          </a:p>
        </p:txBody>
      </p:sp>
      <p:sp>
        <p:nvSpPr>
          <p:cNvPr id="6" name="Text Placeholder 5"/>
          <p:cNvSpPr>
            <a:spLocks noGrp="1"/>
          </p:cNvSpPr>
          <p:nvPr>
            <p:ph type="body" sz="quarter" idx="11"/>
          </p:nvPr>
        </p:nvSpPr>
        <p:spPr/>
        <p:txBody>
          <a:bodyPr/>
          <a:lstStyle/>
          <a:p>
            <a:r>
              <a:rPr lang="en-US"/>
              <a:t>Post Payment Run Processes</a:t>
            </a:r>
          </a:p>
        </p:txBody>
      </p:sp>
      <p:sp>
        <p:nvSpPr>
          <p:cNvPr id="9" name="Rectangle 8"/>
          <p:cNvSpPr/>
          <p:nvPr/>
        </p:nvSpPr>
        <p:spPr>
          <a:xfrm>
            <a:off x="7543800" y="4191000"/>
            <a:ext cx="1295400" cy="10446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err="1">
              <a:solidFill>
                <a:schemeClr val="tx2">
                  <a:lumMod val="50000"/>
                </a:schemeClr>
              </a:solidFill>
            </a:endParaRPr>
          </a:p>
        </p:txBody>
      </p:sp>
      <p:sp>
        <p:nvSpPr>
          <p:cNvPr id="7" name="Rectangle 6"/>
          <p:cNvSpPr/>
          <p:nvPr/>
        </p:nvSpPr>
        <p:spPr>
          <a:xfrm>
            <a:off x="6248400" y="2133600"/>
            <a:ext cx="1295400"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err="1">
              <a:solidFill>
                <a:schemeClr val="tx2">
                  <a:lumMod val="50000"/>
                </a:schemeClr>
              </a:solidFill>
            </a:endParaRPr>
          </a:p>
        </p:txBody>
      </p:sp>
    </p:spTree>
    <p:extLst>
      <p:ext uri="{BB962C8B-B14F-4D97-AF65-F5344CB8AC3E}">
        <p14:creationId xmlns:p14="http://schemas.microsoft.com/office/powerpoint/2010/main" val="2342853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5867400" y="1733516"/>
            <a:ext cx="5829300" cy="4133884"/>
          </a:xfrm>
          <a:prstGeom prst="rect">
            <a:avLst/>
          </a:prstGeom>
        </p:spPr>
      </p:pic>
      <p:sp>
        <p:nvSpPr>
          <p:cNvPr id="4" name="Title 3"/>
          <p:cNvSpPr>
            <a:spLocks noGrp="1"/>
          </p:cNvSpPr>
          <p:nvPr>
            <p:ph type="title"/>
          </p:nvPr>
        </p:nvSpPr>
        <p:spPr/>
        <p:txBody>
          <a:bodyPr/>
          <a:lstStyle/>
          <a:p>
            <a:r>
              <a:rPr lang="en-US"/>
              <a:t>After the Payment Run: Printing Checks</a:t>
            </a:r>
            <a:endParaRPr lang="en-GB"/>
          </a:p>
        </p:txBody>
      </p:sp>
      <p:sp>
        <p:nvSpPr>
          <p:cNvPr id="5" name="Text Placeholder 4"/>
          <p:cNvSpPr>
            <a:spLocks noGrp="1"/>
          </p:cNvSpPr>
          <p:nvPr>
            <p:ph type="body" sz="quarter" idx="10"/>
          </p:nvPr>
        </p:nvSpPr>
        <p:spPr>
          <a:xfrm>
            <a:off x="227347" y="1815351"/>
            <a:ext cx="5487653" cy="4814049"/>
          </a:xfrm>
        </p:spPr>
        <p:txBody>
          <a:bodyPr>
            <a:normAutofit fontScale="92500" lnSpcReduction="10000"/>
          </a:bodyPr>
          <a:lstStyle/>
          <a:p>
            <a:pPr lvl="1"/>
            <a:r>
              <a:rPr lang="en-US"/>
              <a:t>In the ‘Maintain Variant’ screen for RFFOUS_C, a user will determine things such as:</a:t>
            </a:r>
          </a:p>
          <a:p>
            <a:pPr lvl="2"/>
            <a:r>
              <a:rPr lang="en-US"/>
              <a:t>Of all the check groups (called check lots) that a company uses, which check group will be used for this program run?</a:t>
            </a:r>
          </a:p>
          <a:p>
            <a:pPr lvl="2"/>
            <a:r>
              <a:rPr lang="en-US"/>
              <a:t>Which specific printer should these checks be printed on?</a:t>
            </a:r>
          </a:p>
          <a:p>
            <a:pPr lvl="2"/>
            <a:r>
              <a:rPr lang="en-US"/>
              <a:t>Which banks can have checks printed for them in this program run?</a:t>
            </a:r>
          </a:p>
          <a:p>
            <a:pPr lvl="2"/>
            <a:r>
              <a:rPr lang="en-US"/>
              <a:t>Which payment methods will use this program to print an output?</a:t>
            </a:r>
          </a:p>
          <a:p>
            <a:pPr lvl="1"/>
            <a:endParaRPr lang="en-US"/>
          </a:p>
          <a:p>
            <a:pPr lvl="1"/>
            <a:r>
              <a:rPr lang="en-US"/>
              <a:t>In this example, all of these have been determined in the ‘Maintain Variant’ screen and saved as the variant code ‘ZFIF_C’</a:t>
            </a:r>
          </a:p>
        </p:txBody>
      </p:sp>
      <p:sp>
        <p:nvSpPr>
          <p:cNvPr id="6" name="Text Placeholder 5"/>
          <p:cNvSpPr>
            <a:spLocks noGrp="1"/>
          </p:cNvSpPr>
          <p:nvPr>
            <p:ph type="body" sz="quarter" idx="11"/>
          </p:nvPr>
        </p:nvSpPr>
        <p:spPr/>
        <p:txBody>
          <a:bodyPr/>
          <a:lstStyle/>
          <a:p>
            <a:r>
              <a:rPr lang="en-US"/>
              <a:t>Post Payment Run Processes</a:t>
            </a:r>
          </a:p>
        </p:txBody>
      </p:sp>
      <p:sp>
        <p:nvSpPr>
          <p:cNvPr id="9" name="Rectangle 8"/>
          <p:cNvSpPr/>
          <p:nvPr/>
        </p:nvSpPr>
        <p:spPr>
          <a:xfrm>
            <a:off x="7543800" y="4191000"/>
            <a:ext cx="1295400" cy="10446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err="1">
              <a:solidFill>
                <a:schemeClr val="tx2">
                  <a:lumMod val="50000"/>
                </a:schemeClr>
              </a:solidFill>
            </a:endParaRPr>
          </a:p>
        </p:txBody>
      </p:sp>
      <p:sp>
        <p:nvSpPr>
          <p:cNvPr id="7" name="Rectangle 6"/>
          <p:cNvSpPr/>
          <p:nvPr/>
        </p:nvSpPr>
        <p:spPr>
          <a:xfrm>
            <a:off x="6248400" y="2133600"/>
            <a:ext cx="1295400"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err="1">
              <a:solidFill>
                <a:schemeClr val="tx2">
                  <a:lumMod val="50000"/>
                </a:schemeClr>
              </a:solidFill>
            </a:endParaRPr>
          </a:p>
        </p:txBody>
      </p:sp>
    </p:spTree>
    <p:extLst>
      <p:ext uri="{BB962C8B-B14F-4D97-AF65-F5344CB8AC3E}">
        <p14:creationId xmlns:p14="http://schemas.microsoft.com/office/powerpoint/2010/main" val="13334338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After the Payment Run: Printing Checks</a:t>
            </a:r>
            <a:endParaRPr lang="en-GB"/>
          </a:p>
        </p:txBody>
      </p:sp>
      <p:sp>
        <p:nvSpPr>
          <p:cNvPr id="5" name="Text Placeholder 4"/>
          <p:cNvSpPr>
            <a:spLocks noGrp="1"/>
          </p:cNvSpPr>
          <p:nvPr>
            <p:ph type="body" sz="quarter" idx="10"/>
          </p:nvPr>
        </p:nvSpPr>
        <p:spPr>
          <a:xfrm>
            <a:off x="227347" y="4343400"/>
            <a:ext cx="11355053" cy="2286000"/>
          </a:xfrm>
        </p:spPr>
        <p:txBody>
          <a:bodyPr>
            <a:normAutofit fontScale="85000" lnSpcReduction="20000"/>
          </a:bodyPr>
          <a:lstStyle/>
          <a:p>
            <a:pPr lvl="1"/>
            <a:r>
              <a:rPr lang="en-US"/>
              <a:t>In this example of checks, the printed check serves the dual purpose of notifying the vendor that a payment has been made and providing the bank all of the necessary information to transfer the funds</a:t>
            </a:r>
          </a:p>
          <a:p>
            <a:pPr lvl="1"/>
            <a:endParaRPr lang="en-US"/>
          </a:p>
          <a:p>
            <a:pPr lvl="1"/>
            <a:r>
              <a:rPr lang="en-US"/>
              <a:t>One benefit of using checks is that no other communications are usually necessary</a:t>
            </a:r>
          </a:p>
          <a:p>
            <a:pPr lvl="1"/>
            <a:endParaRPr lang="en-US"/>
          </a:p>
          <a:p>
            <a:pPr lvl="1"/>
            <a:r>
              <a:rPr lang="en-US"/>
              <a:t>A downside is that a huge manual effort and cost is often needed to print them onto actual paper, stuff them into envelopes, and mail them. Also it takes significantly more time to move funds from your account to your vendor’s account, and it has more room for manual error such as checks being lost or physically destroyed</a:t>
            </a:r>
          </a:p>
        </p:txBody>
      </p:sp>
      <p:sp>
        <p:nvSpPr>
          <p:cNvPr id="6" name="Text Placeholder 5"/>
          <p:cNvSpPr>
            <a:spLocks noGrp="1"/>
          </p:cNvSpPr>
          <p:nvPr>
            <p:ph type="body" sz="quarter" idx="11"/>
          </p:nvPr>
        </p:nvSpPr>
        <p:spPr/>
        <p:txBody>
          <a:bodyPr/>
          <a:lstStyle/>
          <a:p>
            <a:r>
              <a:rPr lang="en-US"/>
              <a:t>Post Payment Run Processes</a:t>
            </a:r>
          </a:p>
        </p:txBody>
      </p:sp>
      <p:pic>
        <p:nvPicPr>
          <p:cNvPr id="8" name="Picture 7"/>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19400" y="2078642"/>
            <a:ext cx="1152525" cy="1152525"/>
          </a:xfrm>
          <a:prstGeom prst="rect">
            <a:avLst/>
          </a:prstGeom>
        </p:spPr>
      </p:pic>
      <p:pic>
        <p:nvPicPr>
          <p:cNvPr id="10" name="Picture 9"/>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67400" y="1219200"/>
            <a:ext cx="1024543" cy="871210"/>
          </a:xfrm>
          <a:prstGeom prst="rect">
            <a:avLst/>
          </a:prstGeom>
        </p:spPr>
      </p:pic>
      <p:pic>
        <p:nvPicPr>
          <p:cNvPr id="11" name="Picture 10"/>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15000" y="2157085"/>
            <a:ext cx="1000125" cy="1000125"/>
          </a:xfrm>
          <a:prstGeom prst="rect">
            <a:avLst/>
          </a:prstGeom>
        </p:spPr>
      </p:pic>
      <p:pic>
        <p:nvPicPr>
          <p:cNvPr id="13" name="Picture 12"/>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67400" y="3261985"/>
            <a:ext cx="721201" cy="733425"/>
          </a:xfrm>
          <a:prstGeom prst="rect">
            <a:avLst/>
          </a:prstGeom>
        </p:spPr>
      </p:pic>
      <p:cxnSp>
        <p:nvCxnSpPr>
          <p:cNvPr id="14" name="Elbow Connector 13"/>
          <p:cNvCxnSpPr>
            <a:stCxn id="8" idx="3"/>
            <a:endCxn id="10" idx="1"/>
          </p:cNvCxnSpPr>
          <p:nvPr/>
        </p:nvCxnSpPr>
        <p:spPr>
          <a:xfrm flipV="1">
            <a:off x="3971925" y="1654805"/>
            <a:ext cx="1895475" cy="1000100"/>
          </a:xfrm>
          <a:prstGeom prst="bentConnector3">
            <a:avLst/>
          </a:prstGeom>
          <a:ln>
            <a:solidFill>
              <a:schemeClr val="tx2"/>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8" idx="3"/>
            <a:endCxn id="11" idx="1"/>
          </p:cNvCxnSpPr>
          <p:nvPr/>
        </p:nvCxnSpPr>
        <p:spPr>
          <a:xfrm>
            <a:off x="3971925" y="2654905"/>
            <a:ext cx="1743075" cy="2243"/>
          </a:xfrm>
          <a:prstGeom prst="bentConnector3">
            <a:avLst/>
          </a:prstGeom>
          <a:ln>
            <a:solidFill>
              <a:schemeClr val="tx2"/>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8" idx="3"/>
            <a:endCxn id="13" idx="1"/>
          </p:cNvCxnSpPr>
          <p:nvPr/>
        </p:nvCxnSpPr>
        <p:spPr>
          <a:xfrm>
            <a:off x="3971925" y="2654905"/>
            <a:ext cx="1895475" cy="973793"/>
          </a:xfrm>
          <a:prstGeom prst="bentConnector3">
            <a:avLst/>
          </a:prstGeom>
          <a:ln>
            <a:solidFill>
              <a:schemeClr val="tx2"/>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162800" y="1480810"/>
            <a:ext cx="553357" cy="307777"/>
          </a:xfrm>
          <a:prstGeom prst="rect">
            <a:avLst/>
          </a:prstGeom>
          <a:noFill/>
        </p:spPr>
        <p:txBody>
          <a:bodyPr wrap="none" rtlCol="0">
            <a:spAutoFit/>
          </a:bodyPr>
          <a:lstStyle/>
          <a:p>
            <a:r>
              <a:rPr lang="en-US" sz="1400">
                <a:solidFill>
                  <a:schemeClr val="tx2">
                    <a:lumMod val="50000"/>
                  </a:schemeClr>
                </a:solidFill>
              </a:rPr>
              <a:t>Print</a:t>
            </a:r>
          </a:p>
        </p:txBody>
      </p:sp>
      <p:sp>
        <p:nvSpPr>
          <p:cNvPr id="18" name="TextBox 17"/>
          <p:cNvSpPr txBox="1"/>
          <p:nvPr/>
        </p:nvSpPr>
        <p:spPr>
          <a:xfrm>
            <a:off x="7162800" y="2477958"/>
            <a:ext cx="484428" cy="307777"/>
          </a:xfrm>
          <a:prstGeom prst="rect">
            <a:avLst/>
          </a:prstGeom>
          <a:noFill/>
        </p:spPr>
        <p:txBody>
          <a:bodyPr wrap="none" rtlCol="0">
            <a:spAutoFit/>
          </a:bodyPr>
          <a:lstStyle/>
          <a:p>
            <a:r>
              <a:rPr lang="en-US" sz="1400">
                <a:solidFill>
                  <a:schemeClr val="tx2">
                    <a:lumMod val="50000"/>
                  </a:schemeClr>
                </a:solidFill>
              </a:rPr>
              <a:t>EDI</a:t>
            </a:r>
          </a:p>
        </p:txBody>
      </p:sp>
      <p:sp>
        <p:nvSpPr>
          <p:cNvPr id="19" name="TextBox 18"/>
          <p:cNvSpPr txBox="1"/>
          <p:nvPr/>
        </p:nvSpPr>
        <p:spPr>
          <a:xfrm>
            <a:off x="7162800" y="3445354"/>
            <a:ext cx="633507" cy="307777"/>
          </a:xfrm>
          <a:prstGeom prst="rect">
            <a:avLst/>
          </a:prstGeom>
          <a:noFill/>
        </p:spPr>
        <p:txBody>
          <a:bodyPr wrap="none" rtlCol="0">
            <a:spAutoFit/>
          </a:bodyPr>
          <a:lstStyle/>
          <a:p>
            <a:r>
              <a:rPr lang="en-US" sz="1400">
                <a:solidFill>
                  <a:schemeClr val="tx2">
                    <a:lumMod val="50000"/>
                  </a:schemeClr>
                </a:solidFill>
              </a:rPr>
              <a:t>Email</a:t>
            </a:r>
          </a:p>
        </p:txBody>
      </p:sp>
      <p:pic>
        <p:nvPicPr>
          <p:cNvPr id="20" name="Picture 19"/>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16994" y="1296804"/>
            <a:ext cx="641206" cy="641206"/>
          </a:xfrm>
          <a:prstGeom prst="rect">
            <a:avLst/>
          </a:prstGeom>
        </p:spPr>
      </p:pic>
      <p:pic>
        <p:nvPicPr>
          <p:cNvPr id="21" name="Picture 20"/>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15022" y="2319010"/>
            <a:ext cx="635715" cy="635715"/>
          </a:xfrm>
          <a:prstGeom prst="rect">
            <a:avLst/>
          </a:prstGeom>
        </p:spPr>
      </p:pic>
      <p:pic>
        <p:nvPicPr>
          <p:cNvPr id="22" name="Picture 21"/>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19739" y="3283495"/>
            <a:ext cx="635715" cy="635715"/>
          </a:xfrm>
          <a:prstGeom prst="rect">
            <a:avLst/>
          </a:prstGeom>
        </p:spPr>
      </p:pic>
    </p:spTree>
    <p:extLst>
      <p:ext uri="{BB962C8B-B14F-4D97-AF65-F5344CB8AC3E}">
        <p14:creationId xmlns:p14="http://schemas.microsoft.com/office/powerpoint/2010/main" val="1567380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Document Entry in SAP FI-AP</a:t>
            </a:r>
            <a:endParaRPr lang="en-GB"/>
          </a:p>
        </p:txBody>
      </p:sp>
      <p:sp>
        <p:nvSpPr>
          <p:cNvPr id="5" name="Text Placeholder 4"/>
          <p:cNvSpPr>
            <a:spLocks noGrp="1"/>
          </p:cNvSpPr>
          <p:nvPr>
            <p:ph type="body" sz="quarter" idx="10"/>
          </p:nvPr>
        </p:nvSpPr>
        <p:spPr>
          <a:xfrm>
            <a:off x="227347" y="1815351"/>
            <a:ext cx="6304753" cy="4466201"/>
          </a:xfrm>
        </p:spPr>
        <p:txBody>
          <a:bodyPr>
            <a:normAutofit fontScale="92500"/>
          </a:bodyPr>
          <a:lstStyle/>
          <a:p>
            <a:pPr lvl="1"/>
            <a:r>
              <a:rPr lang="en-US"/>
              <a:t>On the main homepage of SAP, a user can click through the folder structure on the right to find the transactions where they can create Accounts Payable related documents</a:t>
            </a:r>
          </a:p>
          <a:p>
            <a:pPr lvl="1"/>
            <a:endParaRPr lang="en-US"/>
          </a:p>
          <a:p>
            <a:pPr lvl="1"/>
            <a:r>
              <a:rPr lang="en-US"/>
              <a:t>In each of these screens, a user will enter a different type of document such as creating invoices to capture a sale of goods, recording customer payments, clearing documents, </a:t>
            </a:r>
            <a:r>
              <a:rPr lang="en-US" err="1"/>
              <a:t>etc</a:t>
            </a:r>
            <a:endParaRPr lang="en-US"/>
          </a:p>
          <a:p>
            <a:pPr lvl="1"/>
            <a:endParaRPr lang="en-US"/>
          </a:p>
          <a:p>
            <a:pPr lvl="1"/>
            <a:r>
              <a:rPr lang="en-US"/>
              <a:t>They are all programmed to make a specific accounting journal entry to record the event in the company’s financial books</a:t>
            </a:r>
          </a:p>
        </p:txBody>
      </p:sp>
      <p:sp>
        <p:nvSpPr>
          <p:cNvPr id="6" name="Text Placeholder 5"/>
          <p:cNvSpPr>
            <a:spLocks noGrp="1"/>
          </p:cNvSpPr>
          <p:nvPr>
            <p:ph type="body" sz="quarter" idx="11"/>
          </p:nvPr>
        </p:nvSpPr>
        <p:spPr/>
        <p:txBody>
          <a:bodyPr/>
          <a:lstStyle/>
          <a:p>
            <a:r>
              <a:rPr lang="en-GB"/>
              <a:t>Creating Documents in Accounts Payable</a:t>
            </a:r>
          </a:p>
        </p:txBody>
      </p:sp>
      <p:pic>
        <p:nvPicPr>
          <p:cNvPr id="2" name="Picture 1"/>
          <p:cNvPicPr>
            <a:picLocks noChangeAspect="1"/>
          </p:cNvPicPr>
          <p:nvPr/>
        </p:nvPicPr>
        <p:blipFill rotWithShape="1">
          <a:blip r:embed="rId2"/>
          <a:srcRect b="19845"/>
          <a:stretch/>
        </p:blipFill>
        <p:spPr>
          <a:xfrm>
            <a:off x="7315200" y="1148607"/>
            <a:ext cx="3829050" cy="4924425"/>
          </a:xfrm>
          <a:prstGeom prst="rect">
            <a:avLst/>
          </a:prstGeom>
        </p:spPr>
      </p:pic>
    </p:spTree>
    <p:extLst>
      <p:ext uri="{BB962C8B-B14F-4D97-AF65-F5344CB8AC3E}">
        <p14:creationId xmlns:p14="http://schemas.microsoft.com/office/powerpoint/2010/main" val="26205960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6248400" y="1815351"/>
            <a:ext cx="5505450" cy="4042602"/>
          </a:xfrm>
          <a:prstGeom prst="rect">
            <a:avLst/>
          </a:prstGeom>
        </p:spPr>
      </p:pic>
      <p:sp>
        <p:nvSpPr>
          <p:cNvPr id="4" name="Title 3"/>
          <p:cNvSpPr>
            <a:spLocks noGrp="1"/>
          </p:cNvSpPr>
          <p:nvPr>
            <p:ph type="title"/>
          </p:nvPr>
        </p:nvSpPr>
        <p:spPr/>
        <p:txBody>
          <a:bodyPr/>
          <a:lstStyle/>
          <a:p>
            <a:r>
              <a:rPr lang="en-US"/>
              <a:t>After the Payment Run: EDI</a:t>
            </a:r>
            <a:endParaRPr lang="en-GB"/>
          </a:p>
        </p:txBody>
      </p:sp>
      <p:sp>
        <p:nvSpPr>
          <p:cNvPr id="5" name="Text Placeholder 4"/>
          <p:cNvSpPr>
            <a:spLocks noGrp="1"/>
          </p:cNvSpPr>
          <p:nvPr>
            <p:ph type="body" sz="quarter" idx="10"/>
          </p:nvPr>
        </p:nvSpPr>
        <p:spPr>
          <a:xfrm>
            <a:off x="227347" y="1815351"/>
            <a:ext cx="5868653" cy="4814049"/>
          </a:xfrm>
        </p:spPr>
        <p:txBody>
          <a:bodyPr>
            <a:normAutofit fontScale="85000" lnSpcReduction="20000"/>
          </a:bodyPr>
          <a:lstStyle/>
          <a:p>
            <a:pPr lvl="1"/>
            <a:r>
              <a:rPr lang="en-US"/>
              <a:t>In the example shown, a different program run has been entered for ACH transfers. In this case, checks do not need to be printed, instead the clients requirements are that:</a:t>
            </a:r>
          </a:p>
          <a:p>
            <a:pPr lvl="2"/>
            <a:r>
              <a:rPr lang="en-US"/>
              <a:t>A file needs to be sent to the bank with all of the relevant details to initiate the actual transfer of funds</a:t>
            </a:r>
          </a:p>
          <a:p>
            <a:pPr lvl="2"/>
            <a:r>
              <a:rPr lang="en-US"/>
              <a:t>An email needs to be sent to the vendor to inform them that the company has requested a wire transfer and the funds should be in their account in 3-5 business days</a:t>
            </a:r>
          </a:p>
          <a:p>
            <a:pPr lvl="1"/>
            <a:endParaRPr lang="en-US"/>
          </a:p>
          <a:p>
            <a:pPr lvl="1"/>
            <a:r>
              <a:rPr lang="en-US"/>
              <a:t>In this case, the following programs are being used</a:t>
            </a:r>
          </a:p>
          <a:p>
            <a:pPr lvl="2"/>
            <a:r>
              <a:rPr lang="en-US"/>
              <a:t>RFFOEDI1 is being leveraged to create the IDOCs that will be sent to the bank</a:t>
            </a:r>
          </a:p>
          <a:p>
            <a:pPr lvl="2"/>
            <a:r>
              <a:rPr lang="en-US"/>
              <a:t>RFFOAVIS_FPAYM is being leveraged to send payment advice notes to vendors via email</a:t>
            </a:r>
          </a:p>
          <a:p>
            <a:pPr lvl="1"/>
            <a:endParaRPr lang="en-US"/>
          </a:p>
          <a:p>
            <a:pPr lvl="1"/>
            <a:r>
              <a:rPr lang="en-US"/>
              <a:t>Two program variants had to be named to call the program and define its parameters</a:t>
            </a:r>
          </a:p>
        </p:txBody>
      </p:sp>
      <p:sp>
        <p:nvSpPr>
          <p:cNvPr id="6" name="Text Placeholder 5"/>
          <p:cNvSpPr>
            <a:spLocks noGrp="1"/>
          </p:cNvSpPr>
          <p:nvPr>
            <p:ph type="body" sz="quarter" idx="11"/>
          </p:nvPr>
        </p:nvSpPr>
        <p:spPr/>
        <p:txBody>
          <a:bodyPr/>
          <a:lstStyle/>
          <a:p>
            <a:r>
              <a:rPr lang="en-US"/>
              <a:t>Post Payment Run Processes</a:t>
            </a:r>
          </a:p>
        </p:txBody>
      </p:sp>
      <p:sp>
        <p:nvSpPr>
          <p:cNvPr id="9" name="Rectangle 8"/>
          <p:cNvSpPr/>
          <p:nvPr/>
        </p:nvSpPr>
        <p:spPr>
          <a:xfrm>
            <a:off x="7772400" y="4114800"/>
            <a:ext cx="1143000" cy="762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err="1">
              <a:solidFill>
                <a:schemeClr val="tx2">
                  <a:lumMod val="50000"/>
                </a:schemeClr>
              </a:solidFill>
            </a:endParaRPr>
          </a:p>
        </p:txBody>
      </p:sp>
      <p:sp>
        <p:nvSpPr>
          <p:cNvPr id="7" name="Rectangle 6"/>
          <p:cNvSpPr/>
          <p:nvPr/>
        </p:nvSpPr>
        <p:spPr>
          <a:xfrm>
            <a:off x="6629400" y="2133600"/>
            <a:ext cx="1295400"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err="1">
              <a:solidFill>
                <a:schemeClr val="tx2">
                  <a:lumMod val="50000"/>
                </a:schemeClr>
              </a:solidFill>
            </a:endParaRPr>
          </a:p>
        </p:txBody>
      </p:sp>
    </p:spTree>
    <p:extLst>
      <p:ext uri="{BB962C8B-B14F-4D97-AF65-F5344CB8AC3E}">
        <p14:creationId xmlns:p14="http://schemas.microsoft.com/office/powerpoint/2010/main" val="38921017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After the Payment Run: EDI</a:t>
            </a:r>
            <a:endParaRPr lang="en-GB"/>
          </a:p>
        </p:txBody>
      </p:sp>
      <p:sp>
        <p:nvSpPr>
          <p:cNvPr id="5" name="Text Placeholder 4"/>
          <p:cNvSpPr>
            <a:spLocks noGrp="1"/>
          </p:cNvSpPr>
          <p:nvPr>
            <p:ph type="body" sz="quarter" idx="10"/>
          </p:nvPr>
        </p:nvSpPr>
        <p:spPr>
          <a:xfrm>
            <a:off x="227347" y="4214127"/>
            <a:ext cx="11700002" cy="2415273"/>
          </a:xfrm>
        </p:spPr>
        <p:txBody>
          <a:bodyPr>
            <a:normAutofit lnSpcReduction="10000"/>
          </a:bodyPr>
          <a:lstStyle/>
          <a:p>
            <a:pPr lvl="1"/>
            <a:r>
              <a:rPr lang="en-US"/>
              <a:t>In this example of Electronic Data Interchange, EDI is being used to communicate with the bank and email is being used to communicate with vendors. EDI can be used for both methods as long as vendors have the capability of receiving EDI messages</a:t>
            </a:r>
          </a:p>
          <a:p>
            <a:pPr lvl="1"/>
            <a:endParaRPr lang="en-US"/>
          </a:p>
          <a:p>
            <a:pPr lvl="1"/>
            <a:r>
              <a:rPr lang="en-US"/>
              <a:t>To use EDI, the value ‘Generate SAP </a:t>
            </a:r>
            <a:r>
              <a:rPr lang="en-US" err="1"/>
              <a:t>IDoc</a:t>
            </a:r>
            <a:r>
              <a:rPr lang="en-US"/>
              <a:t>’ must be checked </a:t>
            </a:r>
          </a:p>
          <a:p>
            <a:pPr lvl="1"/>
            <a:endParaRPr lang="en-US"/>
          </a:p>
          <a:p>
            <a:pPr lvl="1"/>
            <a:r>
              <a:rPr lang="en-US"/>
              <a:t>A separate variant must be used for each house bank</a:t>
            </a:r>
          </a:p>
        </p:txBody>
      </p:sp>
      <p:sp>
        <p:nvSpPr>
          <p:cNvPr id="6" name="Text Placeholder 5"/>
          <p:cNvSpPr>
            <a:spLocks noGrp="1"/>
          </p:cNvSpPr>
          <p:nvPr>
            <p:ph type="body" sz="quarter" idx="11"/>
          </p:nvPr>
        </p:nvSpPr>
        <p:spPr/>
        <p:txBody>
          <a:bodyPr/>
          <a:lstStyle/>
          <a:p>
            <a:r>
              <a:rPr lang="en-US"/>
              <a:t>Post Payment Run Processes</a:t>
            </a:r>
          </a:p>
        </p:txBody>
      </p:sp>
      <p:pic>
        <p:nvPicPr>
          <p:cNvPr id="10" name="Picture 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4600" y="2012219"/>
            <a:ext cx="1152525" cy="1152525"/>
          </a:xfrm>
          <a:prstGeom prst="rect">
            <a:avLst/>
          </a:prstGeom>
        </p:spPr>
      </p:pic>
      <p:pic>
        <p:nvPicPr>
          <p:cNvPr id="11" name="Picture 1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62600" y="1152777"/>
            <a:ext cx="1024543" cy="871210"/>
          </a:xfrm>
          <a:prstGeom prst="rect">
            <a:avLst/>
          </a:prstGeom>
        </p:spPr>
      </p:pic>
      <p:pic>
        <p:nvPicPr>
          <p:cNvPr id="12" name="Picture 1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10200" y="2090662"/>
            <a:ext cx="1000125" cy="1000125"/>
          </a:xfrm>
          <a:prstGeom prst="rect">
            <a:avLst/>
          </a:prstGeom>
        </p:spPr>
      </p:pic>
      <p:pic>
        <p:nvPicPr>
          <p:cNvPr id="13" name="Picture 12"/>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62600" y="3195562"/>
            <a:ext cx="721201" cy="733425"/>
          </a:xfrm>
          <a:prstGeom prst="rect">
            <a:avLst/>
          </a:prstGeom>
        </p:spPr>
      </p:pic>
      <p:cxnSp>
        <p:nvCxnSpPr>
          <p:cNvPr id="14" name="Elbow Connector 13"/>
          <p:cNvCxnSpPr>
            <a:stCxn id="10" idx="3"/>
            <a:endCxn id="11" idx="1"/>
          </p:cNvCxnSpPr>
          <p:nvPr/>
        </p:nvCxnSpPr>
        <p:spPr>
          <a:xfrm flipV="1">
            <a:off x="3667125" y="1588382"/>
            <a:ext cx="1895475" cy="1000100"/>
          </a:xfrm>
          <a:prstGeom prst="bentConnector3">
            <a:avLst/>
          </a:prstGeom>
          <a:ln>
            <a:solidFill>
              <a:schemeClr val="tx2"/>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10" idx="3"/>
            <a:endCxn id="12" idx="1"/>
          </p:cNvCxnSpPr>
          <p:nvPr/>
        </p:nvCxnSpPr>
        <p:spPr>
          <a:xfrm>
            <a:off x="3667125" y="2588482"/>
            <a:ext cx="1743075" cy="2243"/>
          </a:xfrm>
          <a:prstGeom prst="bentConnector3">
            <a:avLst/>
          </a:prstGeom>
          <a:ln>
            <a:solidFill>
              <a:schemeClr val="tx2"/>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10" idx="3"/>
            <a:endCxn id="13" idx="1"/>
          </p:cNvCxnSpPr>
          <p:nvPr/>
        </p:nvCxnSpPr>
        <p:spPr>
          <a:xfrm>
            <a:off x="3667125" y="2588482"/>
            <a:ext cx="1895475" cy="973793"/>
          </a:xfrm>
          <a:prstGeom prst="bentConnector3">
            <a:avLst/>
          </a:prstGeom>
          <a:ln>
            <a:solidFill>
              <a:schemeClr val="tx2"/>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858000" y="1414387"/>
            <a:ext cx="553357" cy="307777"/>
          </a:xfrm>
          <a:prstGeom prst="rect">
            <a:avLst/>
          </a:prstGeom>
          <a:noFill/>
        </p:spPr>
        <p:txBody>
          <a:bodyPr wrap="none" rtlCol="0">
            <a:spAutoFit/>
          </a:bodyPr>
          <a:lstStyle/>
          <a:p>
            <a:r>
              <a:rPr lang="en-US" sz="1400">
                <a:solidFill>
                  <a:schemeClr val="tx2">
                    <a:lumMod val="50000"/>
                  </a:schemeClr>
                </a:solidFill>
              </a:rPr>
              <a:t>Print</a:t>
            </a:r>
          </a:p>
        </p:txBody>
      </p:sp>
      <p:sp>
        <p:nvSpPr>
          <p:cNvPr id="18" name="TextBox 17"/>
          <p:cNvSpPr txBox="1"/>
          <p:nvPr/>
        </p:nvSpPr>
        <p:spPr>
          <a:xfrm>
            <a:off x="6862717" y="2419302"/>
            <a:ext cx="484428" cy="307777"/>
          </a:xfrm>
          <a:prstGeom prst="rect">
            <a:avLst/>
          </a:prstGeom>
          <a:noFill/>
        </p:spPr>
        <p:txBody>
          <a:bodyPr wrap="none" rtlCol="0">
            <a:spAutoFit/>
          </a:bodyPr>
          <a:lstStyle/>
          <a:p>
            <a:r>
              <a:rPr lang="en-US" sz="1400">
                <a:solidFill>
                  <a:schemeClr val="tx2">
                    <a:lumMod val="50000"/>
                  </a:schemeClr>
                </a:solidFill>
              </a:rPr>
              <a:t>EDI</a:t>
            </a:r>
          </a:p>
        </p:txBody>
      </p:sp>
      <p:sp>
        <p:nvSpPr>
          <p:cNvPr id="19" name="TextBox 18"/>
          <p:cNvSpPr txBox="1"/>
          <p:nvPr/>
        </p:nvSpPr>
        <p:spPr>
          <a:xfrm>
            <a:off x="6858000" y="3378931"/>
            <a:ext cx="633507" cy="307777"/>
          </a:xfrm>
          <a:prstGeom prst="rect">
            <a:avLst/>
          </a:prstGeom>
          <a:noFill/>
        </p:spPr>
        <p:txBody>
          <a:bodyPr wrap="none" rtlCol="0">
            <a:spAutoFit/>
          </a:bodyPr>
          <a:lstStyle/>
          <a:p>
            <a:r>
              <a:rPr lang="en-US" sz="1400">
                <a:solidFill>
                  <a:schemeClr val="tx2">
                    <a:lumMod val="50000"/>
                  </a:schemeClr>
                </a:solidFill>
              </a:rPr>
              <a:t>Email</a:t>
            </a:r>
          </a:p>
        </p:txBody>
      </p:sp>
      <p:pic>
        <p:nvPicPr>
          <p:cNvPr id="20" name="Picture 19"/>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12193" y="2252587"/>
            <a:ext cx="641206" cy="641206"/>
          </a:xfrm>
          <a:prstGeom prst="rect">
            <a:avLst/>
          </a:prstGeom>
        </p:spPr>
      </p:pic>
      <p:pic>
        <p:nvPicPr>
          <p:cNvPr id="21" name="Picture 20"/>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14939" y="1235872"/>
            <a:ext cx="635715" cy="635715"/>
          </a:xfrm>
          <a:prstGeom prst="rect">
            <a:avLst/>
          </a:prstGeom>
        </p:spPr>
      </p:pic>
      <p:pic>
        <p:nvPicPr>
          <p:cNvPr id="22" name="Picture 21"/>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12193" y="3195562"/>
            <a:ext cx="641206" cy="641206"/>
          </a:xfrm>
          <a:prstGeom prst="rect">
            <a:avLst/>
          </a:prstGeom>
        </p:spPr>
      </p:pic>
    </p:spTree>
    <p:extLst>
      <p:ext uri="{BB962C8B-B14F-4D97-AF65-F5344CB8AC3E}">
        <p14:creationId xmlns:p14="http://schemas.microsoft.com/office/powerpoint/2010/main" val="24671342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t>Standard SAP Capability vs. Required Custom Objects</a:t>
            </a:r>
            <a:endParaRPr lang="en-GB"/>
          </a:p>
        </p:txBody>
      </p:sp>
      <p:sp>
        <p:nvSpPr>
          <p:cNvPr id="5" name="Text Placeholder 4"/>
          <p:cNvSpPr>
            <a:spLocks noGrp="1"/>
          </p:cNvSpPr>
          <p:nvPr>
            <p:ph type="body" sz="quarter" idx="10"/>
          </p:nvPr>
        </p:nvSpPr>
        <p:spPr>
          <a:xfrm>
            <a:off x="227347" y="1815351"/>
            <a:ext cx="11507453" cy="4814049"/>
          </a:xfrm>
        </p:spPr>
        <p:txBody>
          <a:bodyPr>
            <a:normAutofit lnSpcReduction="10000"/>
          </a:bodyPr>
          <a:lstStyle/>
          <a:p>
            <a:pPr lvl="1"/>
            <a:r>
              <a:rPr lang="en-US"/>
              <a:t>It is important to understand the distinction between what comes standard with the purchase of SAP for this process and what will need to be enhanced with custom code by the project team</a:t>
            </a:r>
          </a:p>
          <a:p>
            <a:pPr lvl="1"/>
            <a:endParaRPr lang="en-US"/>
          </a:p>
          <a:p>
            <a:pPr marL="88900" lvl="1" indent="0">
              <a:buNone/>
            </a:pPr>
            <a:r>
              <a:rPr lang="en-US" b="1"/>
              <a:t>Check Example</a:t>
            </a:r>
          </a:p>
          <a:p>
            <a:pPr lvl="1"/>
            <a:r>
              <a:rPr lang="en-US"/>
              <a:t>The checks need to be printed on a check form that meets the following requirements:</a:t>
            </a:r>
          </a:p>
          <a:p>
            <a:pPr lvl="2"/>
            <a:r>
              <a:rPr lang="en-US"/>
              <a:t>The payment advice must professionally capture the company’s brand and display the unique information their vendors care about</a:t>
            </a:r>
          </a:p>
          <a:p>
            <a:pPr lvl="2"/>
            <a:r>
              <a:rPr lang="en-US"/>
              <a:t>The check portion must meet precise bank specifications so that the bank can read the account data</a:t>
            </a:r>
          </a:p>
          <a:p>
            <a:pPr lvl="1"/>
            <a:endParaRPr lang="en-US"/>
          </a:p>
          <a:p>
            <a:pPr lvl="1"/>
            <a:r>
              <a:rPr lang="en-US"/>
              <a:t>Because each company’s forms are unique, SAP does not come with usable forms that can be configured. Whenever forms are required in the project scope, they must be customized by the project team as part of a custom solution</a:t>
            </a:r>
          </a:p>
        </p:txBody>
      </p:sp>
      <p:sp>
        <p:nvSpPr>
          <p:cNvPr id="6" name="Text Placeholder 5"/>
          <p:cNvSpPr>
            <a:spLocks noGrp="1"/>
          </p:cNvSpPr>
          <p:nvPr>
            <p:ph type="body" sz="quarter" idx="11"/>
          </p:nvPr>
        </p:nvSpPr>
        <p:spPr/>
        <p:txBody>
          <a:bodyPr/>
          <a:lstStyle/>
          <a:p>
            <a:r>
              <a:rPr lang="en-US"/>
              <a:t>Post Payment Run Processes</a:t>
            </a:r>
          </a:p>
        </p:txBody>
      </p:sp>
    </p:spTree>
    <p:extLst>
      <p:ext uri="{BB962C8B-B14F-4D97-AF65-F5344CB8AC3E}">
        <p14:creationId xmlns:p14="http://schemas.microsoft.com/office/powerpoint/2010/main" val="33750731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t>Standard SAP Capability vs. Required Custom Objects</a:t>
            </a:r>
            <a:endParaRPr lang="en-GB"/>
          </a:p>
        </p:txBody>
      </p:sp>
      <p:sp>
        <p:nvSpPr>
          <p:cNvPr id="5" name="Text Placeholder 4"/>
          <p:cNvSpPr>
            <a:spLocks noGrp="1"/>
          </p:cNvSpPr>
          <p:nvPr>
            <p:ph type="body" sz="quarter" idx="10"/>
          </p:nvPr>
        </p:nvSpPr>
        <p:spPr>
          <a:xfrm>
            <a:off x="227347" y="1815351"/>
            <a:ext cx="11507453" cy="4814049"/>
          </a:xfrm>
        </p:spPr>
        <p:txBody>
          <a:bodyPr>
            <a:normAutofit fontScale="85000" lnSpcReduction="10000"/>
          </a:bodyPr>
          <a:lstStyle/>
          <a:p>
            <a:pPr lvl="1"/>
            <a:r>
              <a:rPr lang="en-US"/>
              <a:t>It is important to understand the distinction between what comes standard with the purchase of SAP for this process and what will need to be enhanced with custom code by the project team</a:t>
            </a:r>
          </a:p>
          <a:p>
            <a:pPr lvl="1"/>
            <a:endParaRPr lang="en-US"/>
          </a:p>
          <a:p>
            <a:pPr marL="88900" lvl="1" indent="0">
              <a:buNone/>
            </a:pPr>
            <a:r>
              <a:rPr lang="en-US" b="1"/>
              <a:t>EDI Example</a:t>
            </a:r>
          </a:p>
          <a:p>
            <a:pPr lvl="1"/>
            <a:r>
              <a:rPr lang="en-US"/>
              <a:t>SAP can repackage the data in a format using IDOCs that almost all banks are prepared to understand</a:t>
            </a:r>
          </a:p>
          <a:p>
            <a:pPr lvl="2"/>
            <a:r>
              <a:rPr lang="en-US"/>
              <a:t>Standard SAP does not have the capability to actually send data from its database to the bank</a:t>
            </a:r>
          </a:p>
          <a:p>
            <a:pPr lvl="1"/>
            <a:endParaRPr lang="en-US"/>
          </a:p>
          <a:p>
            <a:pPr lvl="1"/>
            <a:r>
              <a:rPr lang="en-US"/>
              <a:t>Because the connection between the company and each bank is unique, the project team will need to identify how many connections will be required between the bank and the company.</a:t>
            </a:r>
          </a:p>
          <a:p>
            <a:pPr lvl="1"/>
            <a:endParaRPr lang="en-US"/>
          </a:p>
          <a:p>
            <a:pPr lvl="1"/>
            <a:r>
              <a:rPr lang="en-US"/>
              <a:t>Each of these will require an interface to be developed with custom code to facilitate the transfer. </a:t>
            </a:r>
          </a:p>
          <a:p>
            <a:pPr lvl="1"/>
            <a:endParaRPr lang="en-US"/>
          </a:p>
          <a:p>
            <a:pPr lvl="1"/>
            <a:r>
              <a:rPr lang="en-US"/>
              <a:t>In addition, every project will identify and use a middleware solution which will be used to move data between the company’s internal SAP system and the outside world. This middleware solution is owned by technical consultants</a:t>
            </a:r>
          </a:p>
        </p:txBody>
      </p:sp>
      <p:sp>
        <p:nvSpPr>
          <p:cNvPr id="6" name="Text Placeholder 5"/>
          <p:cNvSpPr>
            <a:spLocks noGrp="1"/>
          </p:cNvSpPr>
          <p:nvPr>
            <p:ph type="body" sz="quarter" idx="11"/>
          </p:nvPr>
        </p:nvSpPr>
        <p:spPr/>
        <p:txBody>
          <a:bodyPr/>
          <a:lstStyle/>
          <a:p>
            <a:r>
              <a:rPr lang="en-US"/>
              <a:t>Post Payment Run Processes</a:t>
            </a:r>
          </a:p>
        </p:txBody>
      </p:sp>
    </p:spTree>
    <p:extLst>
      <p:ext uri="{BB962C8B-B14F-4D97-AF65-F5344CB8AC3E}">
        <p14:creationId xmlns:p14="http://schemas.microsoft.com/office/powerpoint/2010/main" val="10847270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Automating the Automatic Payment Run</a:t>
            </a:r>
            <a:endParaRPr lang="en-GB"/>
          </a:p>
        </p:txBody>
      </p:sp>
      <p:sp>
        <p:nvSpPr>
          <p:cNvPr id="5" name="Text Placeholder 4"/>
          <p:cNvSpPr>
            <a:spLocks noGrp="1"/>
          </p:cNvSpPr>
          <p:nvPr>
            <p:ph type="body" sz="quarter" idx="10"/>
          </p:nvPr>
        </p:nvSpPr>
        <p:spPr>
          <a:xfrm>
            <a:off x="227347" y="1815351"/>
            <a:ext cx="11507453" cy="4814049"/>
          </a:xfrm>
        </p:spPr>
        <p:txBody>
          <a:bodyPr>
            <a:normAutofit lnSpcReduction="10000"/>
          </a:bodyPr>
          <a:lstStyle/>
          <a:p>
            <a:pPr lvl="1"/>
            <a:r>
              <a:rPr lang="en-US"/>
              <a:t>In the previous examples, a user manually enters new parameters every time the automatic payment program is run. In a real business scenario, users may choose to manually trigger this at regular intervals</a:t>
            </a:r>
          </a:p>
          <a:p>
            <a:pPr lvl="1"/>
            <a:endParaRPr lang="en-US"/>
          </a:p>
          <a:p>
            <a:pPr lvl="1"/>
            <a:r>
              <a:rPr lang="en-US"/>
              <a:t>Oftentimes, the parameters for F110 are consistently the same and run at consistent intervals (</a:t>
            </a:r>
            <a:r>
              <a:rPr lang="en-US" err="1"/>
              <a:t>ie</a:t>
            </a:r>
            <a:r>
              <a:rPr lang="en-US"/>
              <a:t>. Daily, weekly, etc.)</a:t>
            </a:r>
          </a:p>
          <a:p>
            <a:pPr lvl="1"/>
            <a:endParaRPr lang="en-US"/>
          </a:p>
          <a:p>
            <a:pPr lvl="1"/>
            <a:r>
              <a:rPr lang="en-US"/>
              <a:t>SAP has a built in program which captures all of the F110 parameters and schedules it to be run in the background on a regular basis</a:t>
            </a:r>
          </a:p>
          <a:p>
            <a:pPr lvl="2"/>
            <a:r>
              <a:rPr lang="en-US"/>
              <a:t>The program technical name is </a:t>
            </a:r>
            <a:r>
              <a:rPr lang="en-US" b="1"/>
              <a:t>RFF110S</a:t>
            </a:r>
          </a:p>
          <a:p>
            <a:pPr lvl="1"/>
            <a:endParaRPr lang="en-US"/>
          </a:p>
          <a:p>
            <a:pPr lvl="1"/>
            <a:r>
              <a:rPr lang="en-US"/>
              <a:t>The selection screen for this RFF110S essentially features the same parameters as transaction F110. This means that you can save these parameters in a variant and schedule the program </a:t>
            </a:r>
            <a:r>
              <a:rPr lang="en-US" b="1"/>
              <a:t>RFF110S</a:t>
            </a:r>
            <a:r>
              <a:rPr lang="en-US"/>
              <a:t> to run periodically with this variant</a:t>
            </a:r>
          </a:p>
        </p:txBody>
      </p:sp>
      <p:sp>
        <p:nvSpPr>
          <p:cNvPr id="6" name="Text Placeholder 5"/>
          <p:cNvSpPr>
            <a:spLocks noGrp="1"/>
          </p:cNvSpPr>
          <p:nvPr>
            <p:ph type="body" sz="quarter" idx="11"/>
          </p:nvPr>
        </p:nvSpPr>
        <p:spPr/>
        <p:txBody>
          <a:bodyPr/>
          <a:lstStyle/>
          <a:p>
            <a:r>
              <a:rPr lang="en-US"/>
              <a:t>Post Payment Run Processes</a:t>
            </a:r>
          </a:p>
        </p:txBody>
      </p:sp>
    </p:spTree>
    <p:extLst>
      <p:ext uri="{BB962C8B-B14F-4D97-AF65-F5344CB8AC3E}">
        <p14:creationId xmlns:p14="http://schemas.microsoft.com/office/powerpoint/2010/main" val="8764296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Automating the Automatic Payment Run</a:t>
            </a:r>
            <a:endParaRPr lang="en-GB"/>
          </a:p>
        </p:txBody>
      </p:sp>
      <p:sp>
        <p:nvSpPr>
          <p:cNvPr id="5" name="Text Placeholder 4"/>
          <p:cNvSpPr>
            <a:spLocks noGrp="1"/>
          </p:cNvSpPr>
          <p:nvPr>
            <p:ph type="body" sz="quarter" idx="10"/>
          </p:nvPr>
        </p:nvSpPr>
        <p:spPr>
          <a:xfrm>
            <a:off x="227347" y="1815351"/>
            <a:ext cx="11507453" cy="4814049"/>
          </a:xfrm>
        </p:spPr>
        <p:txBody>
          <a:bodyPr>
            <a:normAutofit lnSpcReduction="10000"/>
          </a:bodyPr>
          <a:lstStyle/>
          <a:p>
            <a:pPr lvl="1"/>
            <a:r>
              <a:rPr lang="en-US"/>
              <a:t>You have to use selection variables to automatically adapt the time data to the periodic run date.</a:t>
            </a:r>
          </a:p>
          <a:p>
            <a:pPr lvl="1"/>
            <a:endParaRPr lang="en-US"/>
          </a:p>
          <a:p>
            <a:pPr lvl="1"/>
            <a:r>
              <a:rPr lang="en-US"/>
              <a:t>The program RFF110S, in turn, can automatically run three additional programs consecutively</a:t>
            </a:r>
          </a:p>
          <a:p>
            <a:pPr lvl="2"/>
            <a:r>
              <a:rPr lang="en-US"/>
              <a:t>To prevent outgoing payments despite a due debit balance, the program RFF110S should first be scheduled as a proposal run</a:t>
            </a:r>
          </a:p>
          <a:p>
            <a:pPr lvl="2"/>
            <a:r>
              <a:rPr lang="en-US"/>
              <a:t>Following this, the program RFF110SSP should be called automatically to perform the debit balance check</a:t>
            </a:r>
          </a:p>
          <a:p>
            <a:pPr lvl="2"/>
            <a:r>
              <a:rPr lang="en-US"/>
              <a:t>Once the debit program is complete, the third step is that the program RFF110S is called again automatically. This time, however, as an update run with possible generation of the payment media</a:t>
            </a:r>
          </a:p>
          <a:p>
            <a:pPr lvl="1"/>
            <a:endParaRPr lang="en-US"/>
          </a:p>
          <a:p>
            <a:pPr lvl="1"/>
            <a:r>
              <a:rPr lang="en-US"/>
              <a:t>The programs can be scheduled to run periodically using job management or the Schedule Manager</a:t>
            </a:r>
          </a:p>
        </p:txBody>
      </p:sp>
      <p:sp>
        <p:nvSpPr>
          <p:cNvPr id="6" name="Text Placeholder 5"/>
          <p:cNvSpPr>
            <a:spLocks noGrp="1"/>
          </p:cNvSpPr>
          <p:nvPr>
            <p:ph type="body" sz="quarter" idx="11"/>
          </p:nvPr>
        </p:nvSpPr>
        <p:spPr/>
        <p:txBody>
          <a:bodyPr/>
          <a:lstStyle/>
          <a:p>
            <a:r>
              <a:rPr lang="en-US"/>
              <a:t>Post Payment Run Processes</a:t>
            </a:r>
          </a:p>
        </p:txBody>
      </p:sp>
    </p:spTree>
    <p:extLst>
      <p:ext uri="{BB962C8B-B14F-4D97-AF65-F5344CB8AC3E}">
        <p14:creationId xmlns:p14="http://schemas.microsoft.com/office/powerpoint/2010/main" val="31079220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t>Payment Medium Workbench (PMW) Overview</a:t>
            </a:r>
            <a:endParaRPr lang="en-GB"/>
          </a:p>
        </p:txBody>
      </p:sp>
      <p:sp>
        <p:nvSpPr>
          <p:cNvPr id="5" name="Text Placeholder 4"/>
          <p:cNvSpPr>
            <a:spLocks noGrp="1"/>
          </p:cNvSpPr>
          <p:nvPr>
            <p:ph type="body" sz="quarter" idx="10"/>
          </p:nvPr>
        </p:nvSpPr>
        <p:spPr>
          <a:xfrm>
            <a:off x="227347" y="1815351"/>
            <a:ext cx="11507453" cy="4814049"/>
          </a:xfrm>
        </p:spPr>
        <p:txBody>
          <a:bodyPr>
            <a:normAutofit fontScale="92500"/>
          </a:bodyPr>
          <a:lstStyle/>
          <a:p>
            <a:pPr marL="88900" lvl="1" indent="0">
              <a:buNone/>
            </a:pPr>
            <a:r>
              <a:rPr lang="en-US"/>
              <a:t>In the release of SAP R/3 Edition 4.6 in 1999, SAP introduced an improved tool for creating output files to send to banks called the ‘</a:t>
            </a:r>
            <a:r>
              <a:rPr lang="en-US" b="1"/>
              <a:t>Payment Medium Workbench</a:t>
            </a:r>
            <a:r>
              <a:rPr lang="en-US"/>
              <a:t>’</a:t>
            </a:r>
          </a:p>
          <a:p>
            <a:pPr lvl="1"/>
            <a:endParaRPr lang="en-US"/>
          </a:p>
          <a:p>
            <a:pPr lvl="1"/>
            <a:r>
              <a:rPr lang="en-US"/>
              <a:t>The PMW is useful for large enterprises who transact with multiple banks in multiple countries</a:t>
            </a:r>
          </a:p>
          <a:p>
            <a:pPr lvl="1"/>
            <a:r>
              <a:rPr lang="en-US"/>
              <a:t>Without PMW, the standard RFF0* programs are less flexible and require more custom code to alter them. For dozens of bank and country combinations this can become burdensome</a:t>
            </a:r>
          </a:p>
          <a:p>
            <a:pPr lvl="1"/>
            <a:r>
              <a:rPr lang="en-US"/>
              <a:t>PMW introduced ‘Payment Medium Formats’ which can be created separately for every bank in every country and provides more flexibility to adapt to each bank’s requirements</a:t>
            </a:r>
          </a:p>
          <a:p>
            <a:pPr lvl="2"/>
            <a:r>
              <a:rPr lang="en-US"/>
              <a:t>Formats can be more easily changed without making modifications directly to SAP’s code</a:t>
            </a:r>
          </a:p>
          <a:p>
            <a:pPr lvl="2"/>
            <a:r>
              <a:rPr lang="en-US"/>
              <a:t>New formats can be created (no programming or development is necessary)</a:t>
            </a:r>
          </a:p>
          <a:p>
            <a:pPr lvl="1"/>
            <a:endParaRPr lang="en-US"/>
          </a:p>
          <a:p>
            <a:pPr lvl="1"/>
            <a:r>
              <a:rPr lang="en-US"/>
              <a:t>For companies who do not use too many banks or who do most of their banking in one or two countries, the older RFFO* programs still oftentimes suffice</a:t>
            </a:r>
          </a:p>
        </p:txBody>
      </p:sp>
      <p:sp>
        <p:nvSpPr>
          <p:cNvPr id="6" name="Text Placeholder 5"/>
          <p:cNvSpPr>
            <a:spLocks noGrp="1"/>
          </p:cNvSpPr>
          <p:nvPr>
            <p:ph type="body" sz="quarter" idx="11"/>
          </p:nvPr>
        </p:nvSpPr>
        <p:spPr/>
        <p:txBody>
          <a:bodyPr/>
          <a:lstStyle/>
          <a:p>
            <a:r>
              <a:rPr lang="en-US"/>
              <a:t>Post Payment Run Processes</a:t>
            </a:r>
          </a:p>
        </p:txBody>
      </p:sp>
    </p:spTree>
    <p:extLst>
      <p:ext uri="{BB962C8B-B14F-4D97-AF65-F5344CB8AC3E}">
        <p14:creationId xmlns:p14="http://schemas.microsoft.com/office/powerpoint/2010/main" val="9659021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Conversion of a Payment Method to PMW</a:t>
            </a:r>
            <a:endParaRPr lang="en-GB"/>
          </a:p>
        </p:txBody>
      </p:sp>
      <p:sp>
        <p:nvSpPr>
          <p:cNvPr id="5" name="Text Placeholder 4"/>
          <p:cNvSpPr>
            <a:spLocks noGrp="1"/>
          </p:cNvSpPr>
          <p:nvPr>
            <p:ph type="body" sz="quarter" idx="10"/>
          </p:nvPr>
        </p:nvSpPr>
        <p:spPr>
          <a:xfrm>
            <a:off x="227347" y="1815351"/>
            <a:ext cx="11507453" cy="2070849"/>
          </a:xfrm>
        </p:spPr>
        <p:txBody>
          <a:bodyPr>
            <a:normAutofit fontScale="92500" lnSpcReduction="20000"/>
          </a:bodyPr>
          <a:lstStyle/>
          <a:p>
            <a:pPr lvl="1"/>
            <a:r>
              <a:rPr lang="en-US"/>
              <a:t>To use PMW, each payment method needs to be slightly reconfigured in each country</a:t>
            </a:r>
          </a:p>
          <a:p>
            <a:pPr lvl="1"/>
            <a:endParaRPr lang="en-US"/>
          </a:p>
          <a:p>
            <a:pPr lvl="1"/>
            <a:r>
              <a:rPr lang="en-US"/>
              <a:t>This is completed in the node ‘Payment Methods in Country’ in FBZP shown earlier</a:t>
            </a:r>
          </a:p>
          <a:p>
            <a:pPr lvl="1"/>
            <a:endParaRPr lang="en-US"/>
          </a:p>
          <a:p>
            <a:pPr lvl="1"/>
            <a:r>
              <a:rPr lang="en-US"/>
              <a:t>PMW is backwards compatible and allows companies to use the standard payment media programs RFFO* and the new PMW payment media formats in the same system, and even in the same payment run</a:t>
            </a:r>
          </a:p>
        </p:txBody>
      </p:sp>
      <p:sp>
        <p:nvSpPr>
          <p:cNvPr id="6" name="Text Placeholder 5"/>
          <p:cNvSpPr>
            <a:spLocks noGrp="1"/>
          </p:cNvSpPr>
          <p:nvPr>
            <p:ph type="body" sz="quarter" idx="11"/>
          </p:nvPr>
        </p:nvSpPr>
        <p:spPr/>
        <p:txBody>
          <a:bodyPr/>
          <a:lstStyle/>
          <a:p>
            <a:r>
              <a:rPr lang="en-US"/>
              <a:t>Post Payment Run Processes</a:t>
            </a:r>
          </a:p>
        </p:txBody>
      </p:sp>
      <p:pic>
        <p:nvPicPr>
          <p:cNvPr id="7" name="Picture 6"/>
          <p:cNvPicPr>
            <a:picLocks noChangeAspect="1"/>
          </p:cNvPicPr>
          <p:nvPr/>
        </p:nvPicPr>
        <p:blipFill>
          <a:blip r:embed="rId2"/>
          <a:stretch>
            <a:fillRect/>
          </a:stretch>
        </p:blipFill>
        <p:spPr>
          <a:xfrm>
            <a:off x="1905000" y="3886200"/>
            <a:ext cx="2409825" cy="2428174"/>
          </a:xfrm>
          <a:prstGeom prst="rect">
            <a:avLst/>
          </a:prstGeom>
        </p:spPr>
      </p:pic>
      <p:pic>
        <p:nvPicPr>
          <p:cNvPr id="8" name="Picture 7"/>
          <p:cNvPicPr>
            <a:picLocks noChangeAspect="1"/>
          </p:cNvPicPr>
          <p:nvPr/>
        </p:nvPicPr>
        <p:blipFill>
          <a:blip r:embed="rId3"/>
          <a:stretch>
            <a:fillRect/>
          </a:stretch>
        </p:blipFill>
        <p:spPr>
          <a:xfrm>
            <a:off x="4876800" y="3886200"/>
            <a:ext cx="5162117" cy="2428174"/>
          </a:xfrm>
          <a:prstGeom prst="rect">
            <a:avLst/>
          </a:prstGeom>
        </p:spPr>
      </p:pic>
      <p:sp>
        <p:nvSpPr>
          <p:cNvPr id="9" name="Rectangle 8"/>
          <p:cNvSpPr/>
          <p:nvPr/>
        </p:nvSpPr>
        <p:spPr>
          <a:xfrm>
            <a:off x="1981200" y="5029200"/>
            <a:ext cx="14478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err="1">
              <a:solidFill>
                <a:schemeClr val="tx2">
                  <a:lumMod val="50000"/>
                </a:schemeClr>
              </a:solidFill>
            </a:endParaRPr>
          </a:p>
        </p:txBody>
      </p:sp>
      <p:sp>
        <p:nvSpPr>
          <p:cNvPr id="10" name="Rectangle 9"/>
          <p:cNvSpPr/>
          <p:nvPr/>
        </p:nvSpPr>
        <p:spPr>
          <a:xfrm>
            <a:off x="7713128" y="5181600"/>
            <a:ext cx="2192872"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err="1">
              <a:solidFill>
                <a:schemeClr val="tx2">
                  <a:lumMod val="50000"/>
                </a:schemeClr>
              </a:solidFill>
            </a:endParaRPr>
          </a:p>
        </p:txBody>
      </p:sp>
    </p:spTree>
    <p:extLst>
      <p:ext uri="{BB962C8B-B14F-4D97-AF65-F5344CB8AC3E}">
        <p14:creationId xmlns:p14="http://schemas.microsoft.com/office/powerpoint/2010/main" val="1298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52663"/>
            <a:ext cx="12192000" cy="23859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a:t>Conversion of a Payment Method to PMW</a:t>
            </a:r>
            <a:endParaRPr lang="en-GB"/>
          </a:p>
        </p:txBody>
      </p:sp>
      <p:sp>
        <p:nvSpPr>
          <p:cNvPr id="5" name="Text Placeholder 4"/>
          <p:cNvSpPr>
            <a:spLocks noGrp="1"/>
          </p:cNvSpPr>
          <p:nvPr>
            <p:ph type="body" sz="quarter" idx="10"/>
          </p:nvPr>
        </p:nvSpPr>
        <p:spPr>
          <a:xfrm>
            <a:off x="227347" y="1815351"/>
            <a:ext cx="11507453" cy="2070849"/>
          </a:xfrm>
        </p:spPr>
        <p:txBody>
          <a:bodyPr>
            <a:normAutofit fontScale="70000" lnSpcReduction="20000"/>
          </a:bodyPr>
          <a:lstStyle/>
          <a:p>
            <a:pPr marL="88900" lvl="1" indent="0" algn="ctr">
              <a:buNone/>
            </a:pPr>
            <a:r>
              <a:rPr lang="en-US" b="1"/>
              <a:t>Conversion Steps for a Payment Method</a:t>
            </a:r>
          </a:p>
          <a:p>
            <a:pPr marL="431800" lvl="1" indent="-342900">
              <a:buFont typeface="+mj-lt"/>
              <a:buAutoNum type="arabicPeriod"/>
            </a:pPr>
            <a:r>
              <a:rPr lang="en-US"/>
              <a:t>Switch to PMW (radio button) in the payment method definition/country</a:t>
            </a:r>
          </a:p>
          <a:p>
            <a:pPr marL="431800" lvl="1" indent="-342900">
              <a:buFont typeface="+mj-lt"/>
              <a:buAutoNum type="arabicPeriod"/>
            </a:pPr>
            <a:r>
              <a:rPr lang="en-US"/>
              <a:t>Enter an existing PMW format in the payment method definition/country</a:t>
            </a:r>
          </a:p>
          <a:p>
            <a:pPr marL="431800" lvl="1" indent="-342900">
              <a:buFont typeface="+mj-lt"/>
              <a:buAutoNum type="arabicPeriod"/>
            </a:pPr>
            <a:r>
              <a:rPr lang="en-US"/>
              <a:t>Assign notes to payee (general and/or origin specific) to the payment method definition/country (for example, SAMPLE 02 for origin FI-AP and FI-AR)</a:t>
            </a:r>
          </a:p>
          <a:p>
            <a:pPr marL="431800" lvl="1" indent="-342900">
              <a:buFont typeface="+mj-lt"/>
              <a:buAutoNum type="arabicPeriod"/>
            </a:pPr>
            <a:r>
              <a:rPr lang="en-US"/>
              <a:t>Assign a PMW form for accompanying sheets</a:t>
            </a:r>
          </a:p>
          <a:p>
            <a:pPr marL="431800" lvl="1" indent="-342900">
              <a:buFont typeface="+mj-lt"/>
              <a:buAutoNum type="arabicPeriod"/>
            </a:pPr>
            <a:r>
              <a:rPr lang="en-US"/>
              <a:t>Remove the form for document-based payment medium (if you have not already done so)</a:t>
            </a:r>
          </a:p>
          <a:p>
            <a:pPr marL="431800" lvl="1" indent="-342900">
              <a:buFont typeface="+mj-lt"/>
              <a:buAutoNum type="arabicPeriod"/>
            </a:pPr>
            <a:r>
              <a:rPr lang="en-US"/>
              <a:t>Create and assign selection variants for each payment group</a:t>
            </a:r>
          </a:p>
        </p:txBody>
      </p:sp>
      <p:sp>
        <p:nvSpPr>
          <p:cNvPr id="6" name="Text Placeholder 5"/>
          <p:cNvSpPr>
            <a:spLocks noGrp="1"/>
          </p:cNvSpPr>
          <p:nvPr>
            <p:ph type="body" sz="quarter" idx="11"/>
          </p:nvPr>
        </p:nvSpPr>
        <p:spPr/>
        <p:txBody>
          <a:bodyPr/>
          <a:lstStyle/>
          <a:p>
            <a:r>
              <a:rPr lang="en-US"/>
              <a:t>Post Payment Run Processes</a:t>
            </a:r>
          </a:p>
        </p:txBody>
      </p:sp>
      <p:pic>
        <p:nvPicPr>
          <p:cNvPr id="11" name="Picture 10"/>
          <p:cNvPicPr>
            <a:picLocks noChangeAspect="1"/>
          </p:cNvPicPr>
          <p:nvPr/>
        </p:nvPicPr>
        <p:blipFill>
          <a:blip r:embed="rId2"/>
          <a:stretch>
            <a:fillRect/>
          </a:stretch>
        </p:blipFill>
        <p:spPr>
          <a:xfrm>
            <a:off x="3886200" y="4115724"/>
            <a:ext cx="4419600" cy="2437476"/>
          </a:xfrm>
          <a:prstGeom prst="rect">
            <a:avLst/>
          </a:prstGeom>
        </p:spPr>
      </p:pic>
    </p:spTree>
    <p:extLst>
      <p:ext uri="{BB962C8B-B14F-4D97-AF65-F5344CB8AC3E}">
        <p14:creationId xmlns:p14="http://schemas.microsoft.com/office/powerpoint/2010/main" val="27114226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Steps in the PMW Process</a:t>
            </a:r>
            <a:endParaRPr lang="en-GB"/>
          </a:p>
        </p:txBody>
      </p:sp>
      <p:sp>
        <p:nvSpPr>
          <p:cNvPr id="5" name="Text Placeholder 4"/>
          <p:cNvSpPr>
            <a:spLocks noGrp="1"/>
          </p:cNvSpPr>
          <p:nvPr>
            <p:ph type="body" sz="quarter" idx="10"/>
          </p:nvPr>
        </p:nvSpPr>
        <p:spPr>
          <a:xfrm>
            <a:off x="227347" y="1815351"/>
            <a:ext cx="11507453" cy="4280649"/>
          </a:xfrm>
        </p:spPr>
        <p:txBody>
          <a:bodyPr>
            <a:normAutofit fontScale="92500" lnSpcReduction="10000"/>
          </a:bodyPr>
          <a:lstStyle/>
          <a:p>
            <a:pPr lvl="1"/>
            <a:r>
              <a:rPr lang="en-US"/>
              <a:t>The new program names used by PMW are:</a:t>
            </a:r>
          </a:p>
          <a:p>
            <a:pPr lvl="2"/>
            <a:r>
              <a:rPr lang="en-US"/>
              <a:t>SAPFPAYM</a:t>
            </a:r>
          </a:p>
          <a:p>
            <a:pPr lvl="2"/>
            <a:r>
              <a:rPr lang="en-US"/>
              <a:t>FRROAVIS_FPAYM</a:t>
            </a:r>
          </a:p>
          <a:p>
            <a:pPr lvl="1"/>
            <a:endParaRPr lang="en-US"/>
          </a:p>
          <a:p>
            <a:pPr lvl="1"/>
            <a:r>
              <a:rPr lang="en-US"/>
              <a:t>The program </a:t>
            </a:r>
            <a:r>
              <a:rPr lang="en-US" b="1"/>
              <a:t>RFFOAVIS_FPAYM</a:t>
            </a:r>
            <a:r>
              <a:rPr lang="en-US"/>
              <a:t> generates all the required advice notes and the zero balance notices.</a:t>
            </a:r>
          </a:p>
          <a:p>
            <a:pPr lvl="1"/>
            <a:endParaRPr lang="en-US"/>
          </a:p>
          <a:p>
            <a:pPr lvl="1"/>
            <a:r>
              <a:rPr lang="en-US"/>
              <a:t>The program </a:t>
            </a:r>
            <a:r>
              <a:rPr lang="en-US" b="1"/>
              <a:t>SAPFPAYM</a:t>
            </a:r>
            <a:r>
              <a:rPr lang="en-US"/>
              <a:t> generates the payment media which will be transmitted to the bank.</a:t>
            </a:r>
          </a:p>
          <a:p>
            <a:pPr lvl="1"/>
            <a:endParaRPr lang="en-US"/>
          </a:p>
          <a:p>
            <a:pPr lvl="1"/>
            <a:r>
              <a:rPr lang="en-US"/>
              <a:t>Using this tool allows a company to more flexibly adapt and create new formats as they open accounts with new banks. The result is still ultimately a series of </a:t>
            </a:r>
            <a:r>
              <a:rPr lang="en-US" err="1"/>
              <a:t>IDocs</a:t>
            </a:r>
            <a:r>
              <a:rPr lang="en-US"/>
              <a:t> or some other output such as a txt flat file which will need to be transmitted to a bank in order to communicate transfer orders or other activity required by the bank.</a:t>
            </a:r>
          </a:p>
        </p:txBody>
      </p:sp>
      <p:sp>
        <p:nvSpPr>
          <p:cNvPr id="6" name="Text Placeholder 5"/>
          <p:cNvSpPr>
            <a:spLocks noGrp="1"/>
          </p:cNvSpPr>
          <p:nvPr>
            <p:ph type="body" sz="quarter" idx="11"/>
          </p:nvPr>
        </p:nvSpPr>
        <p:spPr/>
        <p:txBody>
          <a:bodyPr/>
          <a:lstStyle/>
          <a:p>
            <a:r>
              <a:rPr lang="en-US"/>
              <a:t>Post Payment Run Processes</a:t>
            </a:r>
          </a:p>
        </p:txBody>
      </p:sp>
    </p:spTree>
    <p:extLst>
      <p:ext uri="{BB962C8B-B14F-4D97-AF65-F5344CB8AC3E}">
        <p14:creationId xmlns:p14="http://schemas.microsoft.com/office/powerpoint/2010/main" val="2920942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Vendor Invoice: T-Code FB60</a:t>
            </a:r>
            <a:endParaRPr lang="en-GB"/>
          </a:p>
        </p:txBody>
      </p:sp>
      <p:sp>
        <p:nvSpPr>
          <p:cNvPr id="5" name="Text Placeholder 4"/>
          <p:cNvSpPr>
            <a:spLocks noGrp="1"/>
          </p:cNvSpPr>
          <p:nvPr>
            <p:ph type="body" sz="quarter" idx="10"/>
          </p:nvPr>
        </p:nvSpPr>
        <p:spPr>
          <a:xfrm>
            <a:off x="227348" y="1815351"/>
            <a:ext cx="5868652" cy="4466201"/>
          </a:xfrm>
        </p:spPr>
        <p:txBody>
          <a:bodyPr>
            <a:normAutofit fontScale="92500" lnSpcReduction="10000"/>
          </a:bodyPr>
          <a:lstStyle/>
          <a:p>
            <a:pPr lvl="1"/>
            <a:r>
              <a:rPr lang="en-US"/>
              <a:t>Transaction code FB60 shown on the right is where Vendor invoices are created</a:t>
            </a:r>
          </a:p>
          <a:p>
            <a:pPr lvl="1"/>
            <a:endParaRPr lang="en-US"/>
          </a:p>
          <a:p>
            <a:pPr lvl="1"/>
            <a:r>
              <a:rPr lang="en-US"/>
              <a:t>If the PTP module is integrated with finance, PTP purchase orders can automatically create the FI vendor invoices</a:t>
            </a:r>
          </a:p>
          <a:p>
            <a:pPr lvl="1"/>
            <a:endParaRPr lang="en-US"/>
          </a:p>
          <a:p>
            <a:pPr lvl="1"/>
            <a:r>
              <a:rPr lang="en-US"/>
              <a:t>Once created, SAP establishes that it owes a certain amount of money to a particular business partner</a:t>
            </a:r>
          </a:p>
          <a:p>
            <a:pPr lvl="1"/>
            <a:endParaRPr lang="en-US"/>
          </a:p>
          <a:p>
            <a:pPr lvl="1"/>
            <a:r>
              <a:rPr lang="en-US"/>
              <a:t>It can be immediately viewed in the ‘</a:t>
            </a:r>
            <a:r>
              <a:rPr lang="en-US" b="1"/>
              <a:t>Open Items’ Report</a:t>
            </a:r>
            <a:r>
              <a:rPr lang="en-US"/>
              <a:t>’ in the transaction code FBL1N</a:t>
            </a:r>
          </a:p>
        </p:txBody>
      </p:sp>
      <p:sp>
        <p:nvSpPr>
          <p:cNvPr id="6" name="Text Placeholder 5"/>
          <p:cNvSpPr>
            <a:spLocks noGrp="1"/>
          </p:cNvSpPr>
          <p:nvPr>
            <p:ph type="body" sz="quarter" idx="11"/>
          </p:nvPr>
        </p:nvSpPr>
        <p:spPr/>
        <p:txBody>
          <a:bodyPr/>
          <a:lstStyle/>
          <a:p>
            <a:r>
              <a:rPr lang="en-GB"/>
              <a:t>Creating Documents in Accounts Payable</a:t>
            </a:r>
          </a:p>
        </p:txBody>
      </p:sp>
      <p:pic>
        <p:nvPicPr>
          <p:cNvPr id="2" name="Picture 1"/>
          <p:cNvPicPr>
            <a:picLocks noChangeAspect="1"/>
          </p:cNvPicPr>
          <p:nvPr/>
        </p:nvPicPr>
        <p:blipFill>
          <a:blip r:embed="rId2"/>
          <a:stretch>
            <a:fillRect/>
          </a:stretch>
        </p:blipFill>
        <p:spPr>
          <a:xfrm>
            <a:off x="6461067" y="1815351"/>
            <a:ext cx="5466282" cy="3766953"/>
          </a:xfrm>
          <a:prstGeom prst="rect">
            <a:avLst/>
          </a:prstGeom>
        </p:spPr>
      </p:pic>
    </p:spTree>
    <p:extLst>
      <p:ext uri="{BB962C8B-B14F-4D97-AF65-F5344CB8AC3E}">
        <p14:creationId xmlns:p14="http://schemas.microsoft.com/office/powerpoint/2010/main" val="38686748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87C081B-66DB-416D-A9E9-1450C24222BE}"/>
              </a:ext>
            </a:extLst>
          </p:cNvPr>
          <p:cNvSpPr>
            <a:spLocks noGrp="1"/>
          </p:cNvSpPr>
          <p:nvPr>
            <p:ph type="title"/>
          </p:nvPr>
        </p:nvSpPr>
        <p:spPr>
          <a:xfrm>
            <a:off x="16093" y="-23953"/>
            <a:ext cx="10835964" cy="671513"/>
          </a:xfrm>
        </p:spPr>
        <p:txBody>
          <a:bodyPr/>
          <a:lstStyle/>
          <a:p>
            <a:r>
              <a:rPr lang="en-GB" b="1" dirty="0"/>
              <a:t>Key S/4 HANA Simplifications in Accounts Payables</a:t>
            </a:r>
            <a:endParaRPr lang="en-US" dirty="0"/>
          </a:p>
        </p:txBody>
      </p:sp>
      <p:graphicFrame>
        <p:nvGraphicFramePr>
          <p:cNvPr id="16" name="Table 15">
            <a:extLst>
              <a:ext uri="{FF2B5EF4-FFF2-40B4-BE49-F238E27FC236}">
                <a16:creationId xmlns:a16="http://schemas.microsoft.com/office/drawing/2014/main" id="{E8A208E4-245F-4B26-9E3D-ADF88CBEDA33}"/>
              </a:ext>
            </a:extLst>
          </p:cNvPr>
          <p:cNvGraphicFramePr>
            <a:graphicFrameLocks noGrp="1"/>
          </p:cNvGraphicFramePr>
          <p:nvPr/>
        </p:nvGraphicFramePr>
        <p:xfrm>
          <a:off x="146727" y="286293"/>
          <a:ext cx="11688221" cy="5363291"/>
        </p:xfrm>
        <a:graphic>
          <a:graphicData uri="http://schemas.openxmlformats.org/drawingml/2006/table">
            <a:tbl>
              <a:tblPr firstRow="1" bandRow="1"/>
              <a:tblGrid>
                <a:gridCol w="1723080">
                  <a:extLst>
                    <a:ext uri="{9D8B030D-6E8A-4147-A177-3AD203B41FA5}">
                      <a16:colId xmlns:a16="http://schemas.microsoft.com/office/drawing/2014/main" val="1722420688"/>
                    </a:ext>
                  </a:extLst>
                </a:gridCol>
                <a:gridCol w="5734207">
                  <a:extLst>
                    <a:ext uri="{9D8B030D-6E8A-4147-A177-3AD203B41FA5}">
                      <a16:colId xmlns:a16="http://schemas.microsoft.com/office/drawing/2014/main" val="4159334465"/>
                    </a:ext>
                  </a:extLst>
                </a:gridCol>
                <a:gridCol w="4230934">
                  <a:extLst>
                    <a:ext uri="{9D8B030D-6E8A-4147-A177-3AD203B41FA5}">
                      <a16:colId xmlns:a16="http://schemas.microsoft.com/office/drawing/2014/main" val="3064952936"/>
                    </a:ext>
                  </a:extLst>
                </a:gridCol>
              </a:tblGrid>
              <a:tr h="356616">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lvl="1" indent="0" algn="ctr">
                        <a:lnSpc>
                          <a:spcPct val="150000"/>
                        </a:lnSpc>
                        <a:spcAft>
                          <a:spcPts val="300"/>
                        </a:spcAft>
                        <a:buClr>
                          <a:schemeClr val="accent5"/>
                        </a:buClr>
                        <a:buFont typeface="+mj-lt"/>
                        <a:buNone/>
                      </a:pPr>
                      <a:r>
                        <a:rPr kumimoji="0" lang="en-US" sz="1300" b="1" i="0" u="none" strike="noStrike" kern="1200" cap="none" spc="0" normalizeH="0" baseline="0" noProof="0" dirty="0">
                          <a:ln>
                            <a:noFill/>
                          </a:ln>
                          <a:solidFill>
                            <a:schemeClr val="bg1"/>
                          </a:solidFill>
                          <a:effectLst/>
                          <a:uLnTx/>
                          <a:uFillTx/>
                          <a:latin typeface="+mj-lt"/>
                          <a:ea typeface="+mn-ea"/>
                          <a:cs typeface="+mn-cs"/>
                        </a:rPr>
                        <a:t>P2P</a:t>
                      </a:r>
                    </a:p>
                  </a:txBody>
                  <a:tcPr marL="0" marR="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lvl="1" indent="0" algn="ctr" defTabSz="914400" rtl="0" eaLnBrk="1" latinLnBrk="0" hangingPunct="1">
                        <a:lnSpc>
                          <a:spcPct val="150000"/>
                        </a:lnSpc>
                        <a:spcAft>
                          <a:spcPts val="300"/>
                        </a:spcAft>
                        <a:buClr>
                          <a:schemeClr val="accent5"/>
                        </a:buClr>
                        <a:buFont typeface="+mj-lt"/>
                        <a:buNone/>
                      </a:pPr>
                      <a:r>
                        <a:rPr lang="pt-BR" sz="1300" b="1" kern="1200" dirty="0">
                          <a:solidFill>
                            <a:srgbClr val="2B0A3D"/>
                          </a:solidFill>
                          <a:latin typeface="+mj-lt"/>
                          <a:ea typeface="+mn-ea"/>
                          <a:cs typeface="+mn-cs"/>
                        </a:rPr>
                        <a:t>What’s changed</a:t>
                      </a:r>
                      <a:endParaRPr lang="en-US" sz="1300" b="1" kern="1200" dirty="0">
                        <a:solidFill>
                          <a:srgbClr val="2B0A3D"/>
                        </a:solidFill>
                        <a:latin typeface="+mj-lt"/>
                        <a:ea typeface="+mn-ea"/>
                        <a:cs typeface="+mn-cs"/>
                      </a:endParaRPr>
                    </a:p>
                  </a:txBody>
                  <a:tcPr marL="0" marR="0" marT="0" marB="0" anchor="ctr">
                    <a:lnL w="3175" cap="flat" cmpd="sng" algn="ctr">
                      <a:solidFill>
                        <a:schemeClr val="bg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lvl="1" indent="0" algn="ctr">
                        <a:lnSpc>
                          <a:spcPct val="150000"/>
                        </a:lnSpc>
                        <a:spcAft>
                          <a:spcPts val="300"/>
                        </a:spcAft>
                        <a:buClr>
                          <a:schemeClr val="accent5"/>
                        </a:buClr>
                        <a:buFont typeface="+mj-lt"/>
                        <a:buNone/>
                      </a:pPr>
                      <a:r>
                        <a:rPr lang="en-US" sz="1300" b="1" dirty="0">
                          <a:solidFill>
                            <a:srgbClr val="2B0A3D"/>
                          </a:solidFill>
                          <a:latin typeface="+mj-lt"/>
                        </a:rPr>
                        <a:t>Benefits</a:t>
                      </a:r>
                    </a:p>
                  </a:txBody>
                  <a:tcPr marL="0" marR="0" marT="0" marB="0" anchor="ctr">
                    <a:lnL w="9525" cap="flat" cmpd="sng" algn="ctr">
                      <a:solidFill>
                        <a:schemeClr val="bg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991821972"/>
                  </a:ext>
                </a:extLst>
              </a:tr>
              <a:tr h="404976">
                <a:tc rowSpan="5">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266700" lvl="1" indent="0" algn="l">
                        <a:lnSpc>
                          <a:spcPct val="150000"/>
                        </a:lnSpc>
                        <a:spcAft>
                          <a:spcPts val="300"/>
                        </a:spcAft>
                        <a:buClr>
                          <a:schemeClr val="accent5"/>
                        </a:buClr>
                        <a:buFont typeface="+mj-lt"/>
                        <a:buNone/>
                      </a:pPr>
                      <a:r>
                        <a:rPr lang="en-US" sz="1100" b="1" dirty="0">
                          <a:solidFill>
                            <a:schemeClr val="bg1"/>
                          </a:solidFill>
                          <a:latin typeface="+mj-lt"/>
                        </a:rPr>
                        <a:t>Invoice processing</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algn="l" defTabSz="914400" rtl="0" eaLnBrk="1" fontAlgn="ctr" latinLnBrk="0" hangingPunct="1"/>
                      <a:r>
                        <a:rPr lang="en-IN" sz="1000" dirty="0">
                          <a:latin typeface="+mj-lt"/>
                        </a:rPr>
                        <a:t>SAP S/4HANA integration with Ariba Procurement tool ensures efficient three-way match process.</a:t>
                      </a:r>
                    </a:p>
                  </a:txBody>
                  <a:tcPr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a:r>
                        <a:rPr lang="en-US" sz="1000" dirty="0">
                          <a:latin typeface="+mj-lt"/>
                        </a:rPr>
                        <a:t>Reduces three-way match document fallout for invoices.</a:t>
                      </a:r>
                    </a:p>
                  </a:txBody>
                  <a:tcPr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08026010"/>
                  </a:ext>
                </a:extLst>
              </a:tr>
              <a:tr h="404976">
                <a:tc vMerge="1">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70AD">
                        <a:lumMod val="60000"/>
                        <a:lumOff val="40000"/>
                      </a:srgb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kern="1200" dirty="0">
                          <a:solidFill>
                            <a:schemeClr val="tx1"/>
                          </a:solidFill>
                          <a:effectLst/>
                          <a:latin typeface="+mj-lt"/>
                          <a:ea typeface="+mn-ea"/>
                          <a:cs typeface="+mn-cs"/>
                        </a:rPr>
                        <a:t>Workflow management in Ariba is very rule based. With introduction of BRF some of the rules can be maintained by the business.</a:t>
                      </a:r>
                    </a:p>
                  </a:txBody>
                  <a:tcPr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tx1"/>
                          </a:solidFill>
                          <a:effectLst/>
                          <a:latin typeface="+mj-lt"/>
                          <a:ea typeface="+mn-ea"/>
                          <a:cs typeface="+mn-cs"/>
                        </a:rPr>
                        <a:t>BRF enables business to maintain rules, similar to Ariba, Concur provides a flexible process.</a:t>
                      </a:r>
                    </a:p>
                  </a:txBody>
                  <a:tcPr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04976">
                <a:tc vMerge="1">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70AD"/>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mj-lt"/>
                          <a:ea typeface="+mn-ea"/>
                          <a:cs typeface="+mn-cs"/>
                        </a:rPr>
                        <a:t>Machine learning recommends ways to resolve invoice exceptions.</a:t>
                      </a:r>
                    </a:p>
                  </a:txBody>
                  <a:tcPr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mj-lt"/>
                          <a:ea typeface="+mn-ea"/>
                          <a:cs typeface="+mn-cs"/>
                        </a:rPr>
                        <a:t>Enhanced invoice automation for exceptions monitoring and handling.</a:t>
                      </a:r>
                    </a:p>
                  </a:txBody>
                  <a:tcPr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04976">
                <a:tc vMerge="1">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70AD"/>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mj-lt"/>
                          <a:ea typeface="+mn-ea"/>
                          <a:cs typeface="+mn-cs"/>
                        </a:rPr>
                        <a:t>OCR is now embedded with Concur and S/4 integrated natively.</a:t>
                      </a:r>
                    </a:p>
                  </a:txBody>
                  <a:tcPr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mj-lt"/>
                          <a:ea typeface="+mn-ea"/>
                          <a:cs typeface="+mn-cs"/>
                        </a:rPr>
                        <a:t>Concur has OCR technology for expenses and invoices.</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mj-lt"/>
                          <a:ea typeface="+mn-ea"/>
                          <a:cs typeface="+mn-cs"/>
                        </a:rPr>
                        <a:t>Touchless invoice processing.</a:t>
                      </a:r>
                    </a:p>
                  </a:txBody>
                  <a:tcPr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04976">
                <a:tc vMerge="1">
                  <a:txBody>
                    <a:bodyPr/>
                    <a:lstStyle/>
                    <a:p>
                      <a:pPr marL="266700" lvl="1" indent="0" algn="ctr">
                        <a:lnSpc>
                          <a:spcPct val="150000"/>
                        </a:lnSpc>
                        <a:spcAft>
                          <a:spcPts val="300"/>
                        </a:spcAft>
                        <a:buClr>
                          <a:schemeClr val="accent5"/>
                        </a:buClr>
                        <a:buFont typeface="+mj-lt"/>
                        <a:buNone/>
                      </a:pPr>
                      <a:endParaRPr lang="en-US" sz="900" b="0" dirty="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70AD"/>
                    </a:solidFill>
                  </a:tcPr>
                </a:tc>
                <a:tc>
                  <a:txBody>
                    <a:bodyPr/>
                    <a:lstStyle/>
                    <a:p>
                      <a:pPr marL="0" algn="l" defTabSz="914400" rtl="0" eaLnBrk="1" fontAlgn="ctr" latinLnBrk="0" hangingPunct="1"/>
                      <a:r>
                        <a:rPr lang="en-IN" sz="1000" b="0" dirty="0">
                          <a:latin typeface="+mj-lt"/>
                        </a:rPr>
                        <a:t>Workflow tool for approval management – </a:t>
                      </a:r>
                      <a:r>
                        <a:rPr lang="en-US" sz="1000" b="0" i="0" u="none" strike="noStrike" kern="1200" dirty="0">
                          <a:solidFill>
                            <a:srgbClr val="000000"/>
                          </a:solidFill>
                          <a:effectLst/>
                          <a:latin typeface="+mj-lt"/>
                          <a:ea typeface="+mn-ea"/>
                          <a:cs typeface="+mn-cs"/>
                        </a:rPr>
                        <a:t>Fiori application. </a:t>
                      </a:r>
                    </a:p>
                  </a:txBody>
                  <a:tcPr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baseline="0" dirty="0">
                          <a:latin typeface="+mj-lt"/>
                        </a:rPr>
                        <a:t>Web-based interaction to approve invoices, even through a smart phone.</a:t>
                      </a:r>
                      <a:endParaRPr lang="en-US" sz="1000" b="0" dirty="0">
                        <a:latin typeface="+mj-lt"/>
                      </a:endParaRPr>
                    </a:p>
                  </a:txBody>
                  <a:tcPr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744651">
                <a:tc>
                  <a:txBody>
                    <a:bodyPr/>
                    <a:lstStyle/>
                    <a:p>
                      <a:pPr marL="266700" lvl="1" indent="0" algn="l">
                        <a:lnSpc>
                          <a:spcPct val="150000"/>
                        </a:lnSpc>
                        <a:spcAft>
                          <a:spcPts val="300"/>
                        </a:spcAft>
                        <a:buClr>
                          <a:schemeClr val="accent5"/>
                        </a:buClr>
                        <a:buFont typeface="+mj-lt"/>
                        <a:buNone/>
                      </a:pPr>
                      <a:r>
                        <a:rPr lang="en-US" sz="1100" b="1" dirty="0">
                          <a:solidFill>
                            <a:schemeClr val="bg1"/>
                          </a:solidFill>
                          <a:latin typeface="+mj-lt"/>
                        </a:rPr>
                        <a:t>Problem resolution</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algn="l" defTabSz="914400" rtl="0" eaLnBrk="1" fontAlgn="ctr" latinLnBrk="0" hangingPunct="1"/>
                      <a:r>
                        <a:rPr lang="en-IN" sz="1000" b="0" dirty="0">
                          <a:latin typeface="+mj-lt"/>
                        </a:rPr>
                        <a:t>Optimize goods and invoice receipt reconciliation through machine learning functionality offered by SAP S/4HANA.</a:t>
                      </a:r>
                      <a:endParaRPr lang="en-US" sz="1000" b="0" i="0" u="none" strike="noStrike" kern="1200" dirty="0">
                        <a:solidFill>
                          <a:srgbClr val="000000"/>
                        </a:solidFill>
                        <a:effectLst/>
                        <a:latin typeface="+mj-lt"/>
                        <a:ea typeface="+mn-ea"/>
                        <a:cs typeface="+mn-cs"/>
                      </a:endParaRPr>
                    </a:p>
                  </a:txBody>
                  <a:tcPr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a:r>
                        <a:rPr lang="en-US" sz="1000" b="0" dirty="0">
                          <a:latin typeface="+mj-lt"/>
                        </a:rPr>
                        <a:t>Increase in auto match GR-IR</a:t>
                      </a:r>
                      <a:r>
                        <a:rPr lang="en-US" sz="1000" b="0" baseline="0" dirty="0">
                          <a:latin typeface="+mj-lt"/>
                        </a:rPr>
                        <a:t> line items.</a:t>
                      </a:r>
                      <a:endParaRPr lang="en-US" sz="1000" b="0" dirty="0">
                        <a:latin typeface="+mj-lt"/>
                      </a:endParaRPr>
                    </a:p>
                  </a:txBody>
                  <a:tcPr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559286">
                <a:tc rowSpan="2">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266700" lvl="1" indent="0" algn="l">
                        <a:lnSpc>
                          <a:spcPct val="150000"/>
                        </a:lnSpc>
                        <a:spcAft>
                          <a:spcPts val="300"/>
                        </a:spcAft>
                        <a:buClr>
                          <a:schemeClr val="accent5"/>
                        </a:buClr>
                        <a:buFont typeface="+mj-lt"/>
                        <a:buNone/>
                      </a:pPr>
                      <a:r>
                        <a:rPr lang="en-US" sz="1100" b="1" kern="1200" dirty="0">
                          <a:solidFill>
                            <a:schemeClr val="bg1"/>
                          </a:solidFill>
                          <a:latin typeface="+mj-lt"/>
                          <a:ea typeface="+mn-ea"/>
                          <a:cs typeface="+mn-cs"/>
                        </a:rPr>
                        <a:t>Invoice payment</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lvl="1" indent="0" algn="l" defTabSz="914400" rtl="0" eaLnBrk="1" latinLnBrk="0" hangingPunct="1">
                        <a:lnSpc>
                          <a:spcPct val="100000"/>
                        </a:lnSpc>
                        <a:spcAft>
                          <a:spcPts val="300"/>
                        </a:spcAft>
                        <a:buClr>
                          <a:schemeClr val="accent5"/>
                        </a:buClr>
                        <a:buFont typeface="+mj-lt"/>
                        <a:buNone/>
                      </a:pPr>
                      <a:r>
                        <a:rPr lang="en-IN" sz="1000" b="0" kern="1200" dirty="0">
                          <a:solidFill>
                            <a:schemeClr val="tx1"/>
                          </a:solidFill>
                          <a:latin typeface="+mj-lt"/>
                          <a:ea typeface="+mn-ea"/>
                          <a:cs typeface="+mn-cs"/>
                        </a:rPr>
                        <a:t>SAP Fiori applications view the payment data by different dimensions, including company code, supplier, currency, and user.</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1" indent="0" algn="l" defTabSz="914400" rtl="0" eaLnBrk="1" fontAlgn="auto" latinLnBrk="0" hangingPunct="1">
                        <a:lnSpc>
                          <a:spcPct val="100000"/>
                        </a:lnSpc>
                        <a:spcBef>
                          <a:spcPts val="0"/>
                        </a:spcBef>
                        <a:spcAft>
                          <a:spcPts val="300"/>
                        </a:spcAft>
                        <a:buClr>
                          <a:schemeClr val="accent5"/>
                        </a:buClr>
                        <a:buSzTx/>
                        <a:buFont typeface="+mj-lt"/>
                        <a:buNone/>
                        <a:tabLst/>
                        <a:defRPr/>
                      </a:pPr>
                      <a:r>
                        <a:rPr lang="en-US" sz="1000" b="0" dirty="0">
                          <a:latin typeface="+mj-lt"/>
                        </a:rPr>
                        <a:t>Helps in</a:t>
                      </a:r>
                      <a:r>
                        <a:rPr lang="en-US" sz="1000" b="0" baseline="0" dirty="0">
                          <a:latin typeface="+mj-lt"/>
                        </a:rPr>
                        <a:t> vendor account maintenance activity.</a:t>
                      </a:r>
                      <a:endParaRPr lang="en-US" sz="1000" b="0" dirty="0">
                        <a:latin typeface="+mj-lt"/>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559286">
                <a:tc vMerge="1">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266700" lvl="1" indent="0" algn="ctr">
                        <a:lnSpc>
                          <a:spcPct val="150000"/>
                        </a:lnSpc>
                        <a:spcAft>
                          <a:spcPts val="300"/>
                        </a:spcAft>
                        <a:buClr>
                          <a:schemeClr val="accent5"/>
                        </a:buClr>
                        <a:buFont typeface="+mj-lt"/>
                        <a:buNone/>
                      </a:pPr>
                      <a:endParaRPr lang="en-US" sz="900" b="0" dirty="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70AD"/>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en-IN" sz="1000" b="0" dirty="0">
                          <a:latin typeface="+mj-lt"/>
                        </a:rPr>
                        <a:t>Pay schedules can be initiated from central finance for all Co codes at a time.</a:t>
                      </a:r>
                      <a:endParaRPr lang="en-US" sz="1000" b="0" dirty="0">
                        <a:latin typeface="+mj-lt"/>
                      </a:endParaRPr>
                    </a:p>
                  </a:txBody>
                  <a:tcPr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dirty="0">
                          <a:latin typeface="+mj-lt"/>
                        </a:rPr>
                        <a:t>Periodic schedule payments</a:t>
                      </a:r>
                      <a:r>
                        <a:rPr lang="en-US" sz="1000" b="0" baseline="0" dirty="0">
                          <a:latin typeface="+mj-lt"/>
                        </a:rPr>
                        <a:t> gets automated.</a:t>
                      </a:r>
                      <a:endParaRPr lang="en-US" sz="1000" b="0" dirty="0">
                        <a:latin typeface="+mj-lt"/>
                      </a:endParaRPr>
                    </a:p>
                  </a:txBody>
                  <a:tcPr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6208548"/>
                  </a:ext>
                </a:extLst>
              </a:tr>
              <a:tr h="559286">
                <a:tc rowSpan="2">
                  <a:txBody>
                    <a:bodyPr/>
                    <a:lstStyle/>
                    <a:p>
                      <a:pPr marL="266700" lvl="1" indent="0" algn="l">
                        <a:lnSpc>
                          <a:spcPct val="150000"/>
                        </a:lnSpc>
                        <a:spcAft>
                          <a:spcPts val="300"/>
                        </a:spcAft>
                        <a:buClr>
                          <a:schemeClr val="accent5"/>
                        </a:buClr>
                        <a:buFont typeface="+mj-lt"/>
                        <a:buNone/>
                      </a:pPr>
                      <a:r>
                        <a:rPr lang="en-US" sz="1100" b="1" kern="1200" dirty="0">
                          <a:solidFill>
                            <a:schemeClr val="bg1"/>
                          </a:solidFill>
                          <a:latin typeface="+mj-lt"/>
                          <a:ea typeface="+mn-ea"/>
                          <a:cs typeface="+mn-cs"/>
                        </a:rPr>
                        <a:t>T&amp;E</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mj-lt"/>
                          <a:ea typeface="+mn-ea"/>
                          <a:cs typeface="+mn-cs"/>
                        </a:rPr>
                        <a:t>OCR is now embedded with Concur and SAP S/4HANA integrated natively.</a:t>
                      </a:r>
                    </a:p>
                  </a:txBody>
                  <a:tcPr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mj-lt"/>
                          <a:ea typeface="+mn-ea"/>
                          <a:cs typeface="+mn-cs"/>
                        </a:rPr>
                        <a:t>Concur has OCR technology for expenses and invoices.</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mj-lt"/>
                          <a:ea typeface="+mn-ea"/>
                          <a:cs typeface="+mn-cs"/>
                        </a:rPr>
                        <a:t>Touchless invoice processing.</a:t>
                      </a:r>
                    </a:p>
                  </a:txBody>
                  <a:tcPr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66867752"/>
                  </a:ext>
                </a:extLst>
              </a:tr>
              <a:tr h="559286">
                <a:tc vMerge="1">
                  <a:txBody>
                    <a:bodyPr/>
                    <a:lstStyle/>
                    <a:p>
                      <a:pPr marL="266700" lvl="1" indent="0" algn="l">
                        <a:lnSpc>
                          <a:spcPct val="150000"/>
                        </a:lnSpc>
                        <a:spcAft>
                          <a:spcPts val="300"/>
                        </a:spcAft>
                        <a:buClr>
                          <a:schemeClr val="accent5"/>
                        </a:buClr>
                        <a:buFont typeface="+mj-lt"/>
                        <a:buNone/>
                      </a:pPr>
                      <a:endParaRPr lang="en-US" sz="1200" b="0" kern="1200" dirty="0">
                        <a:solidFill>
                          <a:schemeClr val="bg1"/>
                        </a:solidFill>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70AD"/>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mj-lt"/>
                          <a:ea typeface="+mn-ea"/>
                          <a:cs typeface="+mn-cs"/>
                        </a:rPr>
                        <a:t>Single source of information vs. multiple tables.</a:t>
                      </a:r>
                    </a:p>
                  </a:txBody>
                  <a:tcPr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mj-lt"/>
                          <a:ea typeface="+mn-ea"/>
                          <a:cs typeface="+mn-cs"/>
                        </a:rPr>
                        <a:t>Improved reporting, data extraction, tool integration, and ability to access data real time in a simplified way.</a:t>
                      </a:r>
                    </a:p>
                  </a:txBody>
                  <a:tcPr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5175954"/>
                  </a:ext>
                </a:extLst>
              </a:tr>
            </a:tbl>
          </a:graphicData>
        </a:graphic>
      </p:graphicFrame>
      <p:graphicFrame>
        <p:nvGraphicFramePr>
          <p:cNvPr id="2" name="Table 1">
            <a:extLst>
              <a:ext uri="{FF2B5EF4-FFF2-40B4-BE49-F238E27FC236}">
                <a16:creationId xmlns:a16="http://schemas.microsoft.com/office/drawing/2014/main" id="{7B5945C3-B96B-48A2-B13B-B8F92A6165AF}"/>
              </a:ext>
            </a:extLst>
          </p:cNvPr>
          <p:cNvGraphicFramePr>
            <a:graphicFrameLocks noGrp="1"/>
          </p:cNvGraphicFramePr>
          <p:nvPr/>
        </p:nvGraphicFramePr>
        <p:xfrm>
          <a:off x="151490" y="5653950"/>
          <a:ext cx="11683458" cy="1263108"/>
        </p:xfrm>
        <a:graphic>
          <a:graphicData uri="http://schemas.openxmlformats.org/drawingml/2006/table">
            <a:tbl>
              <a:tblPr firstRow="1" bandRow="1"/>
              <a:tblGrid>
                <a:gridCol w="1729561">
                  <a:extLst>
                    <a:ext uri="{9D8B030D-6E8A-4147-A177-3AD203B41FA5}">
                      <a16:colId xmlns:a16="http://schemas.microsoft.com/office/drawing/2014/main" val="1261355367"/>
                    </a:ext>
                  </a:extLst>
                </a:gridCol>
                <a:gridCol w="5738949">
                  <a:extLst>
                    <a:ext uri="{9D8B030D-6E8A-4147-A177-3AD203B41FA5}">
                      <a16:colId xmlns:a16="http://schemas.microsoft.com/office/drawing/2014/main" val="1869505439"/>
                    </a:ext>
                  </a:extLst>
                </a:gridCol>
                <a:gridCol w="4214948">
                  <a:extLst>
                    <a:ext uri="{9D8B030D-6E8A-4147-A177-3AD203B41FA5}">
                      <a16:colId xmlns:a16="http://schemas.microsoft.com/office/drawing/2014/main" val="2134712446"/>
                    </a:ext>
                  </a:extLst>
                </a:gridCol>
              </a:tblGrid>
              <a:tr h="366198">
                <a:tc rowSpan="2">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lvl="0" indent="-190500" algn="ctr">
                        <a:lnSpc>
                          <a:spcPct val="100000"/>
                        </a:lnSpc>
                        <a:spcAft>
                          <a:spcPts val="0"/>
                        </a:spcAft>
                        <a:buClr>
                          <a:schemeClr val="accent5"/>
                        </a:buClr>
                        <a:buFont typeface="+mj-lt"/>
                        <a:buNone/>
                      </a:pPr>
                      <a:endParaRPr lang="en-US" sz="1100" b="1" dirty="0">
                        <a:solidFill>
                          <a:schemeClr val="bg1"/>
                        </a:solidFill>
                        <a:latin typeface="+mj-lt"/>
                      </a:endParaRPr>
                    </a:p>
                    <a:p>
                      <a:pPr marL="0" lvl="0" indent="-190500" algn="ctr">
                        <a:lnSpc>
                          <a:spcPct val="100000"/>
                        </a:lnSpc>
                        <a:spcAft>
                          <a:spcPts val="0"/>
                        </a:spcAft>
                        <a:buClr>
                          <a:schemeClr val="accent5"/>
                        </a:buClr>
                        <a:buFont typeface="+mj-lt"/>
                        <a:buNone/>
                      </a:pPr>
                      <a:r>
                        <a:rPr lang="en-US" sz="1100" b="1" dirty="0">
                          <a:solidFill>
                            <a:schemeClr val="bg1"/>
                          </a:solidFill>
                          <a:latin typeface="+mj-lt"/>
                        </a:rPr>
                        <a:t>Intercompany</a:t>
                      </a:r>
                    </a:p>
                    <a:p>
                      <a:pPr marL="0" lvl="0" indent="-190500" algn="ctr">
                        <a:lnSpc>
                          <a:spcPct val="100000"/>
                        </a:lnSpc>
                        <a:spcAft>
                          <a:spcPts val="0"/>
                        </a:spcAft>
                        <a:buClr>
                          <a:schemeClr val="accent5"/>
                        </a:buClr>
                        <a:buFont typeface="+mj-lt"/>
                        <a:buNone/>
                      </a:pPr>
                      <a:endParaRPr lang="en-US" sz="1100" b="1" dirty="0">
                        <a:solidFill>
                          <a:schemeClr val="bg1"/>
                        </a:solidFill>
                        <a:latin typeface="+mj-lt"/>
                      </a:endParaRPr>
                    </a:p>
                  </a:txBody>
                  <a:tcPr marL="0" marR="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AD"/>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fontAlgn="b"/>
                      <a:r>
                        <a:rPr lang="en-US" sz="1000" b="0" i="0" u="none" strike="noStrike" dirty="0">
                          <a:solidFill>
                            <a:srgbClr val="000000"/>
                          </a:solidFill>
                          <a:effectLst/>
                          <a:latin typeface="+mj-lt"/>
                        </a:rPr>
                        <a:t>SAP S/4HANA provides a dashboard of accounts</a:t>
                      </a:r>
                      <a:r>
                        <a:rPr lang="en-US" sz="1000" b="0" i="0" u="none" strike="noStrike" baseline="0" dirty="0">
                          <a:solidFill>
                            <a:srgbClr val="000000"/>
                          </a:solidFill>
                          <a:effectLst/>
                          <a:latin typeface="+mj-lt"/>
                        </a:rPr>
                        <a:t> receivable</a:t>
                      </a:r>
                      <a:r>
                        <a:rPr lang="en-US" sz="1000" b="0" i="0" u="none" strike="noStrike" dirty="0">
                          <a:solidFill>
                            <a:srgbClr val="000000"/>
                          </a:solidFill>
                          <a:effectLst/>
                          <a:latin typeface="+mj-lt"/>
                        </a:rPr>
                        <a:t> and</a:t>
                      </a:r>
                      <a:r>
                        <a:rPr lang="en-US" sz="1000" b="0" i="0" u="none" strike="noStrike" baseline="0" dirty="0">
                          <a:solidFill>
                            <a:srgbClr val="000000"/>
                          </a:solidFill>
                          <a:effectLst/>
                          <a:latin typeface="+mj-lt"/>
                        </a:rPr>
                        <a:t> account payable</a:t>
                      </a:r>
                      <a:r>
                        <a:rPr lang="en-US" sz="1000" b="0" i="0" u="none" strike="noStrike" dirty="0">
                          <a:solidFill>
                            <a:srgbClr val="000000"/>
                          </a:solidFill>
                          <a:effectLst/>
                          <a:latin typeface="+mj-lt"/>
                        </a:rPr>
                        <a:t> open</a:t>
                      </a:r>
                      <a:r>
                        <a:rPr lang="en-US" sz="1000" b="0" i="0" u="none" strike="noStrike" baseline="0" dirty="0">
                          <a:solidFill>
                            <a:srgbClr val="000000"/>
                          </a:solidFill>
                          <a:effectLst/>
                          <a:latin typeface="+mj-lt"/>
                        </a:rPr>
                        <a:t> items.</a:t>
                      </a:r>
                      <a:endParaRPr lang="en-US" sz="1000" b="0" i="0" u="none" strike="noStrike" dirty="0">
                        <a:solidFill>
                          <a:srgbClr val="000000"/>
                        </a:solidFill>
                        <a:effectLst/>
                        <a:latin typeface="+mj-lt"/>
                      </a:endParaRPr>
                    </a:p>
                  </a:txBody>
                  <a:tcPr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fontAlgn="b"/>
                      <a:r>
                        <a:rPr lang="en-US" sz="1000" b="0" i="0" u="none" strike="noStrike" kern="1200" dirty="0">
                          <a:solidFill>
                            <a:srgbClr val="000000"/>
                          </a:solidFill>
                          <a:effectLst/>
                          <a:latin typeface="+mj-lt"/>
                          <a:ea typeface="+mn-ea"/>
                          <a:cs typeface="+mn-cs"/>
                        </a:rPr>
                        <a:t>Open items need not be identified manually or with support of external system.</a:t>
                      </a:r>
                      <a:endParaRPr lang="en-US" sz="1000" b="0" i="0" u="none" strike="noStrike" dirty="0">
                        <a:solidFill>
                          <a:srgbClr val="000000"/>
                        </a:solidFill>
                        <a:effectLst/>
                        <a:latin typeface="+mj-lt"/>
                      </a:endParaRPr>
                    </a:p>
                  </a:txBody>
                  <a:tcPr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41260101"/>
                  </a:ext>
                </a:extLst>
              </a:tr>
              <a:tr h="896910">
                <a:tc vMerge="1">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266700" lvl="1" indent="0" algn="ctr">
                        <a:lnSpc>
                          <a:spcPct val="150000"/>
                        </a:lnSpc>
                        <a:spcAft>
                          <a:spcPts val="300"/>
                        </a:spcAft>
                        <a:buClr>
                          <a:schemeClr val="accent5"/>
                        </a:buClr>
                        <a:buFont typeface="+mj-lt"/>
                        <a:buNone/>
                      </a:pPr>
                      <a:endParaRPr lang="en-US" sz="1600" b="0" dirty="0">
                        <a:solidFill>
                          <a:schemeClr val="bg1"/>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70AD">
                        <a:lumMod val="60000"/>
                        <a:lumOff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a:r>
                        <a:rPr lang="en-US" sz="1000" b="0" dirty="0">
                          <a:latin typeface="+mj-lt"/>
                        </a:rPr>
                        <a:t>SAP S/4HANA introduces Business</a:t>
                      </a:r>
                      <a:r>
                        <a:rPr lang="en-US" sz="1000" b="0" baseline="0" dirty="0">
                          <a:latin typeface="+mj-lt"/>
                        </a:rPr>
                        <a:t> </a:t>
                      </a:r>
                      <a:r>
                        <a:rPr lang="en-US" sz="1000" b="0" dirty="0">
                          <a:latin typeface="+mj-lt"/>
                        </a:rPr>
                        <a:t>Partner, which is now capable of centrally managing master data for business partners, customers, and vendors.</a:t>
                      </a:r>
                    </a:p>
                  </a:txBody>
                  <a:tcPr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a:r>
                        <a:rPr lang="en-US" sz="1000" b="0" dirty="0">
                          <a:latin typeface="+mj-lt"/>
                        </a:rPr>
                        <a:t>Customers and vendors have been replaced by business partners.</a:t>
                      </a:r>
                    </a:p>
                  </a:txBody>
                  <a:tcPr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53779437"/>
                  </a:ext>
                </a:extLst>
              </a:tr>
            </a:tbl>
          </a:graphicData>
        </a:graphic>
      </p:graphicFrame>
    </p:spTree>
    <p:extLst>
      <p:ext uri="{BB962C8B-B14F-4D97-AF65-F5344CB8AC3E}">
        <p14:creationId xmlns:p14="http://schemas.microsoft.com/office/powerpoint/2010/main" val="572674404"/>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Create a Vendor Invoice: T-Code FB60</a:t>
            </a:r>
            <a:endParaRPr lang="en-GB"/>
          </a:p>
        </p:txBody>
      </p:sp>
      <p:sp>
        <p:nvSpPr>
          <p:cNvPr id="5" name="Text Placeholder 4"/>
          <p:cNvSpPr>
            <a:spLocks noGrp="1"/>
          </p:cNvSpPr>
          <p:nvPr>
            <p:ph type="body" sz="quarter" idx="10"/>
          </p:nvPr>
        </p:nvSpPr>
        <p:spPr>
          <a:xfrm>
            <a:off x="227348" y="1815351"/>
            <a:ext cx="5868652" cy="4466201"/>
          </a:xfrm>
        </p:spPr>
        <p:txBody>
          <a:bodyPr/>
          <a:lstStyle/>
          <a:p>
            <a:pPr lvl="1"/>
            <a:r>
              <a:rPr lang="en-US"/>
              <a:t>Because FB60 is only used for Vendor invoices, the program defaults many values behind the scenes, which users do not need to enter</a:t>
            </a:r>
          </a:p>
          <a:p>
            <a:pPr lvl="1"/>
            <a:endParaRPr lang="en-US"/>
          </a:p>
          <a:p>
            <a:pPr marL="88900" lvl="1" indent="0">
              <a:buNone/>
            </a:pPr>
            <a:r>
              <a:rPr lang="en-US" b="1"/>
              <a:t>Some of these defaulted values include:</a:t>
            </a:r>
          </a:p>
          <a:p>
            <a:pPr lvl="1"/>
            <a:r>
              <a:rPr lang="en-US"/>
              <a:t>Document Type</a:t>
            </a:r>
          </a:p>
          <a:p>
            <a:pPr lvl="1"/>
            <a:r>
              <a:rPr lang="en-US"/>
              <a:t>Posting Keys</a:t>
            </a:r>
          </a:p>
          <a:p>
            <a:pPr lvl="1"/>
            <a:r>
              <a:rPr lang="en-US"/>
              <a:t>Currency</a:t>
            </a:r>
          </a:p>
        </p:txBody>
      </p:sp>
      <p:sp>
        <p:nvSpPr>
          <p:cNvPr id="6" name="Text Placeholder 5"/>
          <p:cNvSpPr>
            <a:spLocks noGrp="1"/>
          </p:cNvSpPr>
          <p:nvPr>
            <p:ph type="body" sz="quarter" idx="11"/>
          </p:nvPr>
        </p:nvSpPr>
        <p:spPr/>
        <p:txBody>
          <a:bodyPr/>
          <a:lstStyle/>
          <a:p>
            <a:r>
              <a:rPr lang="en-GB"/>
              <a:t>Creating Documents in Accounts Payable</a:t>
            </a:r>
          </a:p>
        </p:txBody>
      </p:sp>
      <p:pic>
        <p:nvPicPr>
          <p:cNvPr id="2" name="Picture 1"/>
          <p:cNvPicPr>
            <a:picLocks noChangeAspect="1"/>
          </p:cNvPicPr>
          <p:nvPr/>
        </p:nvPicPr>
        <p:blipFill>
          <a:blip r:embed="rId2"/>
          <a:stretch>
            <a:fillRect/>
          </a:stretch>
        </p:blipFill>
        <p:spPr>
          <a:xfrm>
            <a:off x="6461067" y="1815351"/>
            <a:ext cx="5466282" cy="3766953"/>
          </a:xfrm>
          <a:prstGeom prst="rect">
            <a:avLst/>
          </a:prstGeom>
        </p:spPr>
      </p:pic>
    </p:spTree>
    <p:extLst>
      <p:ext uri="{BB962C8B-B14F-4D97-AF65-F5344CB8AC3E}">
        <p14:creationId xmlns:p14="http://schemas.microsoft.com/office/powerpoint/2010/main" val="6781191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8875</Words>
  <Application>Microsoft Office PowerPoint</Application>
  <PresentationFormat>Widescreen</PresentationFormat>
  <Paragraphs>880</Paragraphs>
  <Slides>80</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80</vt:i4>
      </vt:variant>
    </vt:vector>
  </HeadingPairs>
  <TitlesOfParts>
    <vt:vector size="89" baseType="lpstr">
      <vt:lpstr>Arial</vt:lpstr>
      <vt:lpstr>Arial Black</vt:lpstr>
      <vt:lpstr>Calibri</vt:lpstr>
      <vt:lpstr>Calibri Light</vt:lpstr>
      <vt:lpstr>Times New Roman</vt:lpstr>
      <vt:lpstr>Webdings</vt:lpstr>
      <vt:lpstr>Wingdings</vt:lpstr>
      <vt:lpstr>Office Theme</vt:lpstr>
      <vt:lpstr>think-cell Slide</vt:lpstr>
      <vt:lpstr>PowerPoint Presentation</vt:lpstr>
      <vt:lpstr>PowerPoint Presentation</vt:lpstr>
      <vt:lpstr>Accounts Payable Process Flow</vt:lpstr>
      <vt:lpstr>Purchase Cycle Organizational Structure</vt:lpstr>
      <vt:lpstr>Accounts Payable Process Flow</vt:lpstr>
      <vt:lpstr>PowerPoint Presentation</vt:lpstr>
      <vt:lpstr>Document Entry in SAP FI-AP</vt:lpstr>
      <vt:lpstr>Vendor Invoice: T-Code FB60</vt:lpstr>
      <vt:lpstr>Create a Vendor Invoice: T-Code FB60</vt:lpstr>
      <vt:lpstr>Create a Vendor Invoice: T-Code FB60</vt:lpstr>
      <vt:lpstr>Displaying any FI Document: T-Code FB03</vt:lpstr>
      <vt:lpstr>Using the Vendor Subledger Report – FBL1N</vt:lpstr>
      <vt:lpstr>Using the Vendor Subledger Report – FBL1N</vt:lpstr>
      <vt:lpstr>Posting Outgoing Payment: T-Code F-53</vt:lpstr>
      <vt:lpstr>Posting Outgoing Payment: T-Code F-53</vt:lpstr>
      <vt:lpstr>Posting Outgoing Payment: T-Code F-53</vt:lpstr>
      <vt:lpstr>Using the Vendor’s Subledger Report – FBL1N</vt:lpstr>
      <vt:lpstr>Using the Vendor’s Subledger Report – FBL1N</vt:lpstr>
      <vt:lpstr>PowerPoint Presentation</vt:lpstr>
      <vt:lpstr>Terms of Payment</vt:lpstr>
      <vt:lpstr>Terms of Payment</vt:lpstr>
      <vt:lpstr>Terms of Payment in Invoices</vt:lpstr>
      <vt:lpstr>Terms of Payment in Credit Memos</vt:lpstr>
      <vt:lpstr>Terms of Payment in Credit Memos</vt:lpstr>
      <vt:lpstr>Terms of Payment - Basics</vt:lpstr>
      <vt:lpstr>Terms of Payments: Payment Controls</vt:lpstr>
      <vt:lpstr>Terms of Payments: Payment Controls</vt:lpstr>
      <vt:lpstr>Baseline Date</vt:lpstr>
      <vt:lpstr>Installments</vt:lpstr>
      <vt:lpstr>Cash Discount Calculation</vt:lpstr>
      <vt:lpstr>Cash Discount Base Amount</vt:lpstr>
      <vt:lpstr>Posting Cash Discount – Gross Procedure</vt:lpstr>
      <vt:lpstr>Posting Cash Discount – Net Procedure</vt:lpstr>
      <vt:lpstr>Automatic Posting of Cash Discount: Screen</vt:lpstr>
      <vt:lpstr>PowerPoint Presentation</vt:lpstr>
      <vt:lpstr>Purpose of the Automatic Payment Process</vt:lpstr>
      <vt:lpstr>Automatic Payment Process</vt:lpstr>
      <vt:lpstr>Steps for Running the Payment Program</vt:lpstr>
      <vt:lpstr>Steps for Running the Payment Program</vt:lpstr>
      <vt:lpstr>Steps for Running the Payment Program</vt:lpstr>
      <vt:lpstr>Steps for Running the Payment Program</vt:lpstr>
      <vt:lpstr>Steps for Running the Payment Program</vt:lpstr>
      <vt:lpstr>Resolving Errors in the Payment Run</vt:lpstr>
      <vt:lpstr>Editing the Payment Proposal</vt:lpstr>
      <vt:lpstr>Debit Balance Check</vt:lpstr>
      <vt:lpstr>Debit Balance Check</vt:lpstr>
      <vt:lpstr>Structure of Payment Program Configuration</vt:lpstr>
      <vt:lpstr>Configuration Step 1: All Company Codes</vt:lpstr>
      <vt:lpstr>Configuration Step 2: Paying Company Codes</vt:lpstr>
      <vt:lpstr>Configuration Step 3: Payment Method/Country</vt:lpstr>
      <vt:lpstr>Configuration Step 3: Payment Method/Country</vt:lpstr>
      <vt:lpstr>Configuration Step 4: Payment Method for Company Code</vt:lpstr>
      <vt:lpstr>Configuration Step 5: Bank Ranking Order</vt:lpstr>
      <vt:lpstr>Configuration Step 6: House Banks</vt:lpstr>
      <vt:lpstr>Configuration Step 6: House Banks (Value Date)</vt:lpstr>
      <vt:lpstr>Configuration Step 6: House Banks (Charges)</vt:lpstr>
      <vt:lpstr>PowerPoint Presentation</vt:lpstr>
      <vt:lpstr>After the Payment Program</vt:lpstr>
      <vt:lpstr>After the Payment Run: Payment Documents Posted</vt:lpstr>
      <vt:lpstr>After the Payment Run: Payment Documents Posted</vt:lpstr>
      <vt:lpstr>After the Payment Run: Payment Documents Posted</vt:lpstr>
      <vt:lpstr>After the Payment Run: Printing Payment Media</vt:lpstr>
      <vt:lpstr>After the Payment Run: Printing Payment Media</vt:lpstr>
      <vt:lpstr>After the Payment Run: Printing Checks</vt:lpstr>
      <vt:lpstr>After the Payment Run: Printing Checks</vt:lpstr>
      <vt:lpstr>After the Payment Run: Printing Checks</vt:lpstr>
      <vt:lpstr>After the Payment Run: Printing Checks</vt:lpstr>
      <vt:lpstr>After the Payment Run: Printing Checks</vt:lpstr>
      <vt:lpstr>After the Payment Run: Printing Checks</vt:lpstr>
      <vt:lpstr>After the Payment Run: EDI</vt:lpstr>
      <vt:lpstr>After the Payment Run: EDI</vt:lpstr>
      <vt:lpstr>Standard SAP Capability vs. Required Custom Objects</vt:lpstr>
      <vt:lpstr>Standard SAP Capability vs. Required Custom Objects</vt:lpstr>
      <vt:lpstr>Automating the Automatic Payment Run</vt:lpstr>
      <vt:lpstr>Automating the Automatic Payment Run</vt:lpstr>
      <vt:lpstr>Payment Medium Workbench (PMW) Overview</vt:lpstr>
      <vt:lpstr>Conversion of a Payment Method to PMW</vt:lpstr>
      <vt:lpstr>Conversion of a Payment Method to PMW</vt:lpstr>
      <vt:lpstr>Steps in the PMW Process</vt:lpstr>
      <vt:lpstr>Key S/4 HANA Simplifications in Accounts Payables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Bhattacharya, Soumya</dc:creator>
  <cp:lastModifiedBy>Bhattacharya, Soumya</cp:lastModifiedBy>
  <cp:revision>6</cp:revision>
  <dcterms:created xsi:type="dcterms:W3CDTF">2020-01-31T17:40:57Z</dcterms:created>
  <dcterms:modified xsi:type="dcterms:W3CDTF">2020-08-16T08:03:35Z</dcterms:modified>
</cp:coreProperties>
</file>